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9" r:id="rId39"/>
    <p:sldId id="300" r:id="rId40"/>
    <p:sldId id="301" r:id="rId41"/>
    <p:sldId id="302" r:id="rId42"/>
    <p:sldId id="303" r:id="rId43"/>
    <p:sldId id="304" r:id="rId44"/>
    <p:sldId id="306" r:id="rId45"/>
    <p:sldId id="307" r:id="rId46"/>
    <p:sldId id="327" r:id="rId47"/>
    <p:sldId id="309" r:id="rId48"/>
    <p:sldId id="310" r:id="rId49"/>
    <p:sldId id="312"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7A4AF-4B59-47FE-B878-4B4F0A8FEC4B}" type="datetimeFigureOut">
              <a:rPr lang="it-IT" smtClean="0"/>
              <a:t>20/10/2015</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465D2-362E-4256-B166-F61ED24DA348}" type="slidenum">
              <a:rPr lang="it-IT" smtClean="0"/>
              <a:t>‹#›</a:t>
            </a:fld>
            <a:endParaRPr lang="it-IT"/>
          </a:p>
        </p:txBody>
      </p:sp>
    </p:spTree>
    <p:extLst>
      <p:ext uri="{BB962C8B-B14F-4D97-AF65-F5344CB8AC3E}">
        <p14:creationId xmlns:p14="http://schemas.microsoft.com/office/powerpoint/2010/main" val="162688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a:spcBef>
                <a:spcPts val="0"/>
              </a:spcBef>
              <a:buNone/>
            </a:pPr>
            <a:endParaRPr/>
          </a:p>
        </p:txBody>
      </p:sp>
      <p:sp>
        <p:nvSpPr>
          <p:cNvPr id="65" name="Shape 6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1036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47" name="Shape 34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
        <p:nvSpPr>
          <p:cNvPr id="348" name="Shape 348"/>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11</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4169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12</a:t>
            </a:fld>
            <a:endParaRPr lang="en-US" sz="1300" b="0" i="0" u="none" strike="noStrike" cap="none" baseline="0">
              <a:solidFill>
                <a:schemeClr val="dk1"/>
              </a:solidFill>
              <a:latin typeface="Arial"/>
              <a:ea typeface="Arial"/>
              <a:cs typeface="Arial"/>
              <a:sym typeface="Arial"/>
            </a:endParaRPr>
          </a:p>
        </p:txBody>
      </p:sp>
      <p:sp>
        <p:nvSpPr>
          <p:cNvPr id="355" name="Shape 35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6" name="Shape 35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dirty="0">
                <a:solidFill>
                  <a:schemeClr val="dk1"/>
                </a:solidFill>
              </a:rPr>
              <a:t>C is in theory statically typed, but in practice it is possible to bypass the typing system</a:t>
            </a:r>
          </a:p>
        </p:txBody>
      </p:sp>
    </p:spTree>
    <p:extLst>
      <p:ext uri="{BB962C8B-B14F-4D97-AF65-F5344CB8AC3E}">
        <p14:creationId xmlns:p14="http://schemas.microsoft.com/office/powerpoint/2010/main" val="1128936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64" name="Shape 36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457200" marR="0" lvl="0" indent="-304800" algn="l" rtl="0">
              <a:spcBef>
                <a:spcPts val="0"/>
              </a:spcBef>
              <a:spcAft>
                <a:spcPts val="0"/>
              </a:spcAft>
              <a:buClr>
                <a:schemeClr val="dk1"/>
              </a:buClr>
              <a:buSzPct val="100000"/>
              <a:buChar char="-"/>
            </a:pPr>
            <a:r>
              <a:rPr lang="en-US" sz="1200" dirty="0">
                <a:solidFill>
                  <a:schemeClr val="dk1"/>
                </a:solidFill>
              </a:rPr>
              <a:t>A reference type </a:t>
            </a:r>
            <a:r>
              <a:rPr lang="en-US" sz="1200" dirty="0" smtClean="0">
                <a:solidFill>
                  <a:schemeClr val="dk1"/>
                </a:solidFill>
              </a:rPr>
              <a:t>has values that are references</a:t>
            </a:r>
            <a:endParaRPr lang="en-US" sz="1200" dirty="0">
              <a:solidFill>
                <a:schemeClr val="dk1"/>
              </a:solidFill>
            </a:endParaRPr>
          </a:p>
          <a:p>
            <a:pPr marL="457200" marR="0" lvl="0" indent="-304800" algn="l" rtl="0">
              <a:spcBef>
                <a:spcPts val="0"/>
              </a:spcBef>
              <a:spcAft>
                <a:spcPts val="0"/>
              </a:spcAft>
              <a:buClr>
                <a:schemeClr val="dk1"/>
              </a:buClr>
              <a:buSzPct val="100000"/>
              <a:buChar char="-"/>
            </a:pPr>
            <a:r>
              <a:rPr lang="en-US" sz="1200" dirty="0">
                <a:solidFill>
                  <a:schemeClr val="dk1"/>
                </a:solidFill>
              </a:rPr>
              <a:t>An expanded type </a:t>
            </a:r>
            <a:r>
              <a:rPr lang="en-US" sz="1200" dirty="0" smtClean="0">
                <a:solidFill>
                  <a:schemeClr val="dk1"/>
                </a:solidFill>
              </a:rPr>
              <a:t>has </a:t>
            </a:r>
            <a:r>
              <a:rPr lang="en-US" sz="1200" dirty="0">
                <a:solidFill>
                  <a:schemeClr val="dk1"/>
                </a:solidFill>
              </a:rPr>
              <a:t>values that are objects</a:t>
            </a:r>
          </a:p>
          <a:p>
            <a:pPr marL="457200" marR="0" lvl="0" indent="-304800" algn="l" defTabSz="914400" rtl="0" eaLnBrk="1" fontAlgn="auto" latinLnBrk="0" hangingPunct="1">
              <a:lnSpc>
                <a:spcPct val="100000"/>
              </a:lnSpc>
              <a:spcBef>
                <a:spcPts val="0"/>
              </a:spcBef>
              <a:spcAft>
                <a:spcPts val="0"/>
              </a:spcAft>
              <a:buClr>
                <a:schemeClr val="dk1"/>
              </a:buClr>
              <a:buSzPct val="100000"/>
              <a:buFontTx/>
              <a:buChar char="-"/>
              <a:tabLst/>
              <a:defRPr/>
            </a:pPr>
            <a:r>
              <a:rPr lang="en-US" sz="1200" dirty="0">
                <a:solidFill>
                  <a:schemeClr val="dk1"/>
                </a:solidFill>
              </a:rPr>
              <a:t>Reference types enable </a:t>
            </a:r>
            <a:r>
              <a:rPr lang="en-US" sz="1200" dirty="0" smtClean="0">
                <a:solidFill>
                  <a:schemeClr val="dk1"/>
                </a:solidFill>
              </a:rPr>
              <a:t>sharing</a:t>
            </a:r>
          </a:p>
          <a:p>
            <a:pPr marL="457200" marR="0" lvl="0" indent="-304800" algn="l" defTabSz="914400" rtl="0" eaLnBrk="1" fontAlgn="auto" latinLnBrk="0" hangingPunct="1">
              <a:lnSpc>
                <a:spcPct val="100000"/>
              </a:lnSpc>
              <a:spcBef>
                <a:spcPts val="0"/>
              </a:spcBef>
              <a:spcAft>
                <a:spcPts val="0"/>
              </a:spcAft>
              <a:buClr>
                <a:schemeClr val="dk1"/>
              </a:buClr>
              <a:buSzPct val="100000"/>
              <a:buFontTx/>
              <a:buChar char="-"/>
              <a:tabLst/>
              <a:defRPr/>
            </a:pPr>
            <a:r>
              <a:rPr lang="en-US" sz="1200" dirty="0" smtClean="0">
                <a:solidFill>
                  <a:schemeClr val="dk1"/>
                </a:solidFill>
              </a:rPr>
              <a:t>Assigning an expanded type to another means making a copy of the object</a:t>
            </a:r>
          </a:p>
          <a:p>
            <a:pPr marL="457200" marR="0" lvl="0" indent="-304800" algn="l" rtl="0">
              <a:spcBef>
                <a:spcPts val="0"/>
              </a:spcBef>
              <a:spcAft>
                <a:spcPts val="0"/>
              </a:spcAft>
              <a:buClr>
                <a:schemeClr val="dk1"/>
              </a:buClr>
              <a:buSzPct val="100000"/>
              <a:buChar char="-"/>
            </a:pPr>
            <a:r>
              <a:rPr lang="en-US" sz="1200" dirty="0" smtClean="0">
                <a:solidFill>
                  <a:schemeClr val="dk1"/>
                </a:solidFill>
              </a:rPr>
              <a:t>g</a:t>
            </a:r>
            <a:endParaRPr lang="en-US" sz="1200" dirty="0">
              <a:solidFill>
                <a:schemeClr val="dk1"/>
              </a:solidFill>
            </a:endParaRPr>
          </a:p>
        </p:txBody>
      </p:sp>
      <p:sp>
        <p:nvSpPr>
          <p:cNvPr id="365" name="Shape 36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13</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9132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14</a:t>
            </a:fld>
            <a:endParaRPr lang="en-US" sz="1300" b="0" i="0" u="none" strike="noStrike" cap="none" baseline="0">
              <a:solidFill>
                <a:schemeClr val="dk1"/>
              </a:solidFill>
              <a:latin typeface="Arial"/>
              <a:ea typeface="Arial"/>
              <a:cs typeface="Arial"/>
              <a:sym typeface="Arial"/>
            </a:endParaRPr>
          </a:p>
        </p:txBody>
      </p:sp>
      <p:sp>
        <p:nvSpPr>
          <p:cNvPr id="380" name="Shape 38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1" name="Shape 38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0764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1" name="Shape 44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64091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4" name="Shape 46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457200" marR="0" lvl="0" indent="-304800" algn="l" rtl="0">
              <a:spcBef>
                <a:spcPts val="0"/>
              </a:spcBef>
              <a:spcAft>
                <a:spcPts val="0"/>
              </a:spcAft>
              <a:buClr>
                <a:schemeClr val="dk1"/>
              </a:buClr>
              <a:buSzPct val="100000"/>
              <a:buChar char="-"/>
            </a:pPr>
            <a:r>
              <a:rPr lang="en-US" sz="1200" dirty="0">
                <a:solidFill>
                  <a:schemeClr val="dk1"/>
                </a:solidFill>
              </a:rPr>
              <a:t>ARRAY [POINT] will be formally introduced  in a few slides</a:t>
            </a:r>
          </a:p>
          <a:p>
            <a:pPr marL="457200" marR="0" lvl="0" indent="-304800" algn="l" rtl="0">
              <a:spcBef>
                <a:spcPts val="0"/>
              </a:spcBef>
              <a:spcAft>
                <a:spcPts val="0"/>
              </a:spcAft>
              <a:buClr>
                <a:schemeClr val="dk1"/>
              </a:buClr>
              <a:buSzPct val="100000"/>
              <a:buChar char="-"/>
            </a:pPr>
            <a:r>
              <a:rPr lang="en-US" sz="1200" dirty="0">
                <a:solidFill>
                  <a:schemeClr val="dk1"/>
                </a:solidFill>
              </a:rPr>
              <a:t>Perimeter is a function</a:t>
            </a:r>
          </a:p>
        </p:txBody>
      </p:sp>
    </p:spTree>
    <p:extLst>
      <p:ext uri="{BB962C8B-B14F-4D97-AF65-F5344CB8AC3E}">
        <p14:creationId xmlns:p14="http://schemas.microsoft.com/office/powerpoint/2010/main" val="3216907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6" name="Shape 48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dirty="0">
                <a:solidFill>
                  <a:schemeClr val="dk1"/>
                </a:solidFill>
              </a:rPr>
              <a:t>If there was no “redefine perimeter” the compiler would give an error as it is not possible to have 2+ functions with the same name (Java instead allows it)</a:t>
            </a:r>
          </a:p>
        </p:txBody>
      </p:sp>
    </p:spTree>
    <p:extLst>
      <p:ext uri="{BB962C8B-B14F-4D97-AF65-F5344CB8AC3E}">
        <p14:creationId xmlns:p14="http://schemas.microsoft.com/office/powerpoint/2010/main" val="4185311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22" name="Shape 522"/>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58211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0" name="Shape 53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Static binding default on C++, even though dynamic binding is available by using the “virtual” keyword</a:t>
            </a:r>
          </a:p>
        </p:txBody>
      </p:sp>
    </p:spTree>
    <p:extLst>
      <p:ext uri="{BB962C8B-B14F-4D97-AF65-F5344CB8AC3E}">
        <p14:creationId xmlns:p14="http://schemas.microsoft.com/office/powerpoint/2010/main" val="3549981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20</a:t>
            </a:fld>
            <a:endParaRPr lang="en-US" sz="1300" b="0" i="0" u="none" strike="noStrike" cap="none" baseline="0">
              <a:solidFill>
                <a:schemeClr val="dk1"/>
              </a:solidFill>
              <a:latin typeface="Arial"/>
              <a:ea typeface="Arial"/>
              <a:cs typeface="Arial"/>
              <a:sym typeface="Arial"/>
            </a:endParaRPr>
          </a:p>
        </p:txBody>
      </p:sp>
      <p:sp>
        <p:nvSpPr>
          <p:cNvPr id="537" name="Shape 53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8" name="Shape 53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61248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a:t>
            </a:fld>
            <a:endParaRPr lang="en-US" sz="1300" b="0" i="0" u="none" strike="noStrike" cap="none" baseline="0">
              <a:solidFill>
                <a:schemeClr val="dk1"/>
              </a:solidFill>
              <a:latin typeface="Arial"/>
              <a:ea typeface="Arial"/>
              <a:cs typeface="Arial"/>
              <a:sym typeface="Arial"/>
            </a:endParaRPr>
          </a:p>
        </p:txBody>
      </p:sp>
      <p:sp>
        <p:nvSpPr>
          <p:cNvPr id="130" name="Shape 13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1" name="Shape 131"/>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Tree>
    <p:extLst>
      <p:ext uri="{BB962C8B-B14F-4D97-AF65-F5344CB8AC3E}">
        <p14:creationId xmlns:p14="http://schemas.microsoft.com/office/powerpoint/2010/main" val="2376814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45" name="Shape 545"/>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546" name="Shape 54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21</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405714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Shape 55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3" name="Shape 553"/>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Example showing how dynamic binding has practical importance</a:t>
            </a:r>
          </a:p>
        </p:txBody>
      </p:sp>
    </p:spTree>
    <p:extLst>
      <p:ext uri="{BB962C8B-B14F-4D97-AF65-F5344CB8AC3E}">
        <p14:creationId xmlns:p14="http://schemas.microsoft.com/office/powerpoint/2010/main" val="2973477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7" name="Shape 56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78341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74" name="Shape 57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575" name="Shape 57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24</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09736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4" name="Shape 58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077886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1" name="Shape 59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11836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a:spcBef>
                <a:spcPts val="0"/>
              </a:spcBef>
              <a:buNone/>
            </a:pPr>
            <a:endParaRPr/>
          </a:p>
        </p:txBody>
      </p:sp>
      <p:sp>
        <p:nvSpPr>
          <p:cNvPr id="65" name="Shape 6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37278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29</a:t>
            </a:fld>
            <a:endParaRPr lang="en-US" sz="1300" b="0" i="0" u="none" strike="noStrike" cap="none" baseline="0">
              <a:solidFill>
                <a:schemeClr val="dk1"/>
              </a:solidFill>
              <a:latin typeface="Arial"/>
              <a:ea typeface="Arial"/>
              <a:cs typeface="Arial"/>
              <a:sym typeface="Arial"/>
            </a:endParaRPr>
          </a:p>
        </p:txBody>
      </p:sp>
      <p:sp>
        <p:nvSpPr>
          <p:cNvPr id="50" name="Shape 5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 name="Shape 5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52489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30</a:t>
            </a:fld>
            <a:endParaRPr lang="en-US" sz="1300" b="0" i="0" u="none" strike="noStrike" cap="none" baseline="0">
              <a:solidFill>
                <a:schemeClr val="dk1"/>
              </a:solidFill>
              <a:latin typeface="Arial"/>
              <a:ea typeface="Arial"/>
              <a:cs typeface="Arial"/>
              <a:sym typeface="Arial"/>
            </a:endParaRPr>
          </a:p>
        </p:txBody>
      </p:sp>
      <p:sp>
        <p:nvSpPr>
          <p:cNvPr id="137" name="Shape 13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8" name="Shape 13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008017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31</a:t>
            </a:fld>
            <a:endParaRPr lang="en-US" sz="1300" b="0" i="0" u="none" strike="noStrike" cap="none" baseline="0">
              <a:solidFill>
                <a:schemeClr val="dk1"/>
              </a:solidFill>
              <a:latin typeface="Arial"/>
              <a:ea typeface="Arial"/>
              <a:cs typeface="Arial"/>
              <a:sym typeface="Arial"/>
            </a:endParaRPr>
          </a:p>
        </p:txBody>
      </p:sp>
      <p:sp>
        <p:nvSpPr>
          <p:cNvPr id="145" name="Shape 14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2023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a:t>
            </a:fld>
            <a:endParaRPr lang="en-US" sz="1300" b="0" i="0" u="none" strike="noStrike" cap="none" baseline="0">
              <a:solidFill>
                <a:schemeClr val="dk1"/>
              </a:solidFill>
              <a:latin typeface="Arial"/>
              <a:ea typeface="Arial"/>
              <a:cs typeface="Arial"/>
              <a:sym typeface="Arial"/>
            </a:endParaRPr>
          </a:p>
        </p:txBody>
      </p:sp>
      <p:sp>
        <p:nvSpPr>
          <p:cNvPr id="276" name="Shape 27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7" name="Shape 27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358500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32</a:t>
            </a:fld>
            <a:endParaRPr lang="en-US" sz="1300" b="0" i="0" u="none" strike="noStrike" cap="none" baseline="0">
              <a:solidFill>
                <a:schemeClr val="dk1"/>
              </a:solidFill>
              <a:latin typeface="Arial"/>
              <a:ea typeface="Arial"/>
              <a:cs typeface="Arial"/>
              <a:sym typeface="Arial"/>
            </a:endParaRPr>
          </a:p>
        </p:txBody>
      </p:sp>
      <p:sp>
        <p:nvSpPr>
          <p:cNvPr id="176" name="Shape 17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7" name="Shape 177"/>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299683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endParaRPr/>
          </a:p>
        </p:txBody>
      </p:sp>
      <p:sp>
        <p:nvSpPr>
          <p:cNvPr id="183" name="Shape 18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03251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0" name="Shape 19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C# took the approach dictated by Java</a:t>
            </a:r>
          </a:p>
        </p:txBody>
      </p:sp>
    </p:spTree>
    <p:extLst>
      <p:ext uri="{BB962C8B-B14F-4D97-AF65-F5344CB8AC3E}">
        <p14:creationId xmlns:p14="http://schemas.microsoft.com/office/powerpoint/2010/main" val="305502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35</a:t>
            </a:fld>
            <a:endParaRPr lang="en-US" sz="1300" b="0" i="0" u="none" strike="noStrike" cap="none" baseline="0">
              <a:solidFill>
                <a:schemeClr val="dk1"/>
              </a:solidFill>
              <a:latin typeface="Arial"/>
              <a:ea typeface="Arial"/>
              <a:cs typeface="Arial"/>
              <a:sym typeface="Arial"/>
            </a:endParaRPr>
          </a:p>
        </p:txBody>
      </p:sp>
      <p:sp>
        <p:nvSpPr>
          <p:cNvPr id="218" name="Shape 21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9" name="Shape 219"/>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820947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2" name="Shape 23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819300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37</a:t>
            </a:fld>
            <a:endParaRPr lang="en-US" sz="1300" b="0" i="0" u="none" strike="noStrike" cap="none" baseline="0">
              <a:solidFill>
                <a:schemeClr val="dk1"/>
              </a:solidFill>
              <a:latin typeface="Arial"/>
              <a:ea typeface="Arial"/>
              <a:cs typeface="Arial"/>
              <a:sym typeface="Arial"/>
            </a:endParaRPr>
          </a:p>
        </p:txBody>
      </p:sp>
      <p:sp>
        <p:nvSpPr>
          <p:cNvPr id="238" name="Shape 23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9" name="Shape 23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570572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38</a:t>
            </a:fld>
            <a:endParaRPr lang="en-US" sz="1300" b="0" i="0" u="none" strike="noStrike" cap="none" baseline="0">
              <a:solidFill>
                <a:schemeClr val="dk1"/>
              </a:solidFill>
              <a:latin typeface="Arial"/>
              <a:ea typeface="Arial"/>
              <a:cs typeface="Arial"/>
              <a:sym typeface="Arial"/>
            </a:endParaRPr>
          </a:p>
        </p:txBody>
      </p:sp>
      <p:sp>
        <p:nvSpPr>
          <p:cNvPr id="306" name="Shape 30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7" name="Shape 30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Example of grouping figures in Power Point, where you can treat several items as a single element</a:t>
            </a:r>
          </a:p>
        </p:txBody>
      </p:sp>
    </p:spTree>
    <p:extLst>
      <p:ext uri="{BB962C8B-B14F-4D97-AF65-F5344CB8AC3E}">
        <p14:creationId xmlns:p14="http://schemas.microsoft.com/office/powerpoint/2010/main" val="1530161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39</a:t>
            </a:fld>
            <a:endParaRPr lang="en-US" sz="1300" b="0" i="0" u="none" strike="noStrike" cap="none" baseline="0">
              <a:solidFill>
                <a:schemeClr val="dk1"/>
              </a:solidFill>
              <a:latin typeface="Arial"/>
              <a:ea typeface="Arial"/>
              <a:cs typeface="Arial"/>
              <a:sym typeface="Arial"/>
            </a:endParaRPr>
          </a:p>
        </p:txBody>
      </p:sp>
      <p:sp>
        <p:nvSpPr>
          <p:cNvPr id="340" name="Shape 34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1" name="Shape 34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40849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40</a:t>
            </a:fld>
            <a:endParaRPr lang="en-US" sz="1300" b="0" i="0" u="none" strike="noStrike" cap="none" baseline="0">
              <a:solidFill>
                <a:schemeClr val="dk1"/>
              </a:solidFill>
              <a:latin typeface="Arial"/>
              <a:ea typeface="Arial"/>
              <a:cs typeface="Arial"/>
              <a:sym typeface="Arial"/>
            </a:endParaRPr>
          </a:p>
        </p:txBody>
      </p:sp>
      <p:sp>
        <p:nvSpPr>
          <p:cNvPr id="356" name="Shape 35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7" name="Shape 35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A composite figure is both a figure and a list of figures (or set, for example). This is an example of multiple inheritance.</a:t>
            </a:r>
          </a:p>
        </p:txBody>
      </p:sp>
    </p:spTree>
    <p:extLst>
      <p:ext uri="{BB962C8B-B14F-4D97-AF65-F5344CB8AC3E}">
        <p14:creationId xmlns:p14="http://schemas.microsoft.com/office/powerpoint/2010/main" val="2086343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p:nvPr/>
        </p:nvSpPr>
        <p:spPr>
          <a:xfrm>
            <a:off x="4143426" y="9120171"/>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300" b="0" i="0" u="none" strike="noStrike" cap="none" baseline="0">
                <a:solidFill>
                  <a:schemeClr val="dk1"/>
                </a:solidFill>
                <a:latin typeface="Arial"/>
                <a:ea typeface="Arial"/>
                <a:cs typeface="Arial"/>
                <a:sym typeface="Arial"/>
              </a:rPr>
              <a:t>41</a:t>
            </a:fld>
            <a:endParaRPr lang="en-US" sz="1300" b="0" i="0" u="none" strike="noStrike" cap="none" baseline="0">
              <a:solidFill>
                <a:schemeClr val="dk1"/>
              </a:solidFill>
              <a:latin typeface="Arial"/>
              <a:ea typeface="Arial"/>
              <a:cs typeface="Arial"/>
              <a:sym typeface="Arial"/>
            </a:endParaRPr>
          </a:p>
        </p:txBody>
      </p:sp>
      <p:sp>
        <p:nvSpPr>
          <p:cNvPr id="402" name="Shape 40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3" name="Shape 403"/>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624729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a:t>
            </a:fld>
            <a:endParaRPr lang="en-US" sz="1300" b="0" i="0" u="none" strike="noStrike" cap="none" baseline="0">
              <a:solidFill>
                <a:schemeClr val="dk1"/>
              </a:solidFill>
              <a:latin typeface="Arial"/>
              <a:ea typeface="Arial"/>
              <a:cs typeface="Arial"/>
              <a:sym typeface="Arial"/>
            </a:endParaRPr>
          </a:p>
        </p:txBody>
      </p:sp>
      <p:sp>
        <p:nvSpPr>
          <p:cNvPr id="286" name="Shape 28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7" name="Shape 28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023413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8" name="Shape 42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8020255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43</a:t>
            </a:fld>
            <a:endParaRPr lang="en-US" sz="1300" b="0" i="0" u="none" strike="noStrike" cap="none" baseline="0">
              <a:solidFill>
                <a:schemeClr val="dk1"/>
              </a:solidFill>
              <a:latin typeface="Arial"/>
              <a:ea typeface="Arial"/>
              <a:cs typeface="Arial"/>
              <a:sym typeface="Arial"/>
            </a:endParaRPr>
          </a:p>
        </p:txBody>
      </p:sp>
      <p:sp>
        <p:nvSpPr>
          <p:cNvPr id="441" name="Shape 44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2" name="Shape 442"/>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In the example of the bicycle, the wheels are themselves composite figures, so the “display” call would be recursive, but in general it is not</a:t>
            </a:r>
          </a:p>
        </p:txBody>
      </p:sp>
    </p:spTree>
    <p:extLst>
      <p:ext uri="{BB962C8B-B14F-4D97-AF65-F5344CB8AC3E}">
        <p14:creationId xmlns:p14="http://schemas.microsoft.com/office/powerpoint/2010/main" val="36845070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44</a:t>
            </a:fld>
            <a:endParaRPr lang="en-US" sz="1300" b="0" i="0" u="none" strike="noStrike" cap="none" baseline="0">
              <a:solidFill>
                <a:schemeClr val="dk1"/>
              </a:solidFill>
              <a:latin typeface="Arial"/>
              <a:ea typeface="Arial"/>
              <a:cs typeface="Arial"/>
              <a:sym typeface="Arial"/>
            </a:endParaRPr>
          </a:p>
        </p:txBody>
      </p:sp>
      <p:sp>
        <p:nvSpPr>
          <p:cNvPr id="465" name="Shape 46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6" name="Shape 46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As soon as we enable multiple inheritance name clashes </a:t>
            </a:r>
          </a:p>
        </p:txBody>
      </p:sp>
    </p:spTree>
    <p:extLst>
      <p:ext uri="{BB962C8B-B14F-4D97-AF65-F5344CB8AC3E}">
        <p14:creationId xmlns:p14="http://schemas.microsoft.com/office/powerpoint/2010/main" val="2514607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r>
              <a:rPr lang="en-US"/>
              <a:t>In other languages (e.g., Java) there is the notion of overloading, allowing several functions to share the same name</a:t>
            </a:r>
          </a:p>
        </p:txBody>
      </p:sp>
      <p:sp>
        <p:nvSpPr>
          <p:cNvPr id="481" name="Shape 48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93507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46</a:t>
            </a:fld>
            <a:endParaRPr lang="en-US" sz="1300" b="0" i="0" u="none" strike="noStrike" cap="none" baseline="0">
              <a:solidFill>
                <a:schemeClr val="dk1"/>
              </a:solidFill>
              <a:latin typeface="Arial"/>
              <a:ea typeface="Arial"/>
              <a:cs typeface="Arial"/>
              <a:sym typeface="Arial"/>
            </a:endParaRPr>
          </a:p>
        </p:txBody>
      </p:sp>
      <p:sp>
        <p:nvSpPr>
          <p:cNvPr id="465" name="Shape 46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6" name="Shape 46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As soon as we enable multiple inheritance name clashes </a:t>
            </a:r>
          </a:p>
        </p:txBody>
      </p:sp>
    </p:spTree>
    <p:extLst>
      <p:ext uri="{BB962C8B-B14F-4D97-AF65-F5344CB8AC3E}">
        <p14:creationId xmlns:p14="http://schemas.microsoft.com/office/powerpoint/2010/main" val="207251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47</a:t>
            </a:fld>
            <a:endParaRPr lang="en-US" sz="1300" b="0" i="0" u="none" strike="noStrike" cap="none" baseline="0">
              <a:solidFill>
                <a:schemeClr val="dk1"/>
              </a:solidFill>
              <a:latin typeface="Arial"/>
              <a:ea typeface="Arial"/>
              <a:cs typeface="Arial"/>
              <a:sym typeface="Arial"/>
            </a:endParaRPr>
          </a:p>
        </p:txBody>
      </p:sp>
      <p:sp>
        <p:nvSpPr>
          <p:cNvPr id="517" name="Shape 51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8" name="Shape 51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46839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48</a:t>
            </a:fld>
            <a:endParaRPr lang="en-US" sz="1300" b="0" i="0" u="none" strike="noStrike" cap="none" baseline="0">
              <a:solidFill>
                <a:schemeClr val="dk1"/>
              </a:solidFill>
              <a:latin typeface="Arial"/>
              <a:ea typeface="Arial"/>
              <a:cs typeface="Arial"/>
              <a:sym typeface="Arial"/>
            </a:endParaRPr>
          </a:p>
        </p:txBody>
      </p:sp>
      <p:sp>
        <p:nvSpPr>
          <p:cNvPr id="538" name="Shape 53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9" name="Shape 53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176198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endParaRPr/>
          </a:p>
        </p:txBody>
      </p:sp>
      <p:sp>
        <p:nvSpPr>
          <p:cNvPr id="551" name="Shape 55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30053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endParaRPr/>
          </a:p>
        </p:txBody>
      </p:sp>
      <p:sp>
        <p:nvSpPr>
          <p:cNvPr id="590" name="Shape 59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389930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r>
              <a:rPr lang="en-US"/>
              <a:t>The thing to keep in mind is the relationship between feature names and features</a:t>
            </a:r>
          </a:p>
        </p:txBody>
      </p:sp>
      <p:sp>
        <p:nvSpPr>
          <p:cNvPr id="672" name="Shape 67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34223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a:t>
            </a:fld>
            <a:endParaRPr lang="en-US" sz="1300" b="0" i="0" u="none" strike="noStrike" cap="none" baseline="0">
              <a:solidFill>
                <a:schemeClr val="dk1"/>
              </a:solidFill>
              <a:latin typeface="Arial"/>
              <a:ea typeface="Arial"/>
              <a:cs typeface="Arial"/>
              <a:sym typeface="Arial"/>
            </a:endParaRPr>
          </a:p>
        </p:txBody>
      </p:sp>
      <p:sp>
        <p:nvSpPr>
          <p:cNvPr id="299" name="Shape 29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0" name="Shape 30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Tree>
    <p:extLst>
      <p:ext uri="{BB962C8B-B14F-4D97-AF65-F5344CB8AC3E}">
        <p14:creationId xmlns:p14="http://schemas.microsoft.com/office/powerpoint/2010/main" val="21479090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52</a:t>
            </a:fld>
            <a:endParaRPr lang="en-US" sz="1300" b="0" i="0" u="none" strike="noStrike" cap="none" baseline="0">
              <a:solidFill>
                <a:schemeClr val="dk1"/>
              </a:solidFill>
              <a:latin typeface="Arial"/>
              <a:ea typeface="Arial"/>
              <a:cs typeface="Arial"/>
              <a:sym typeface="Arial"/>
            </a:endParaRPr>
          </a:p>
        </p:txBody>
      </p:sp>
      <p:sp>
        <p:nvSpPr>
          <p:cNvPr id="692" name="Shape 69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3" name="Shape 693"/>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457200" marR="0" lvl="0" indent="-304800" algn="l" rtl="0">
              <a:spcBef>
                <a:spcPts val="0"/>
              </a:spcBef>
              <a:spcAft>
                <a:spcPts val="0"/>
              </a:spcAft>
              <a:buClr>
                <a:schemeClr val="dk1"/>
              </a:buClr>
              <a:buSzPct val="100000"/>
              <a:buChar char="-"/>
            </a:pPr>
            <a:r>
              <a:rPr lang="en-US" sz="1200">
                <a:solidFill>
                  <a:schemeClr val="dk1"/>
                </a:solidFill>
              </a:rPr>
              <a:t>Let’s assume that the signature (name and number/types of arguments) is the same. Otherwise we won’t be able to reconcile.</a:t>
            </a:r>
          </a:p>
          <a:p>
            <a:pPr marL="457200" marR="0" lvl="0" indent="-304800" algn="l" rtl="0">
              <a:spcBef>
                <a:spcPts val="0"/>
              </a:spcBef>
              <a:spcAft>
                <a:spcPts val="0"/>
              </a:spcAft>
              <a:buClr>
                <a:schemeClr val="dk1"/>
              </a:buClr>
              <a:buSzPct val="100000"/>
              <a:buChar char="-"/>
            </a:pPr>
            <a:r>
              <a:rPr lang="en-US" sz="1200">
                <a:solidFill>
                  <a:schemeClr val="dk1"/>
                </a:solidFill>
              </a:rPr>
              <a:t>The f from A and B will disappear</a:t>
            </a:r>
          </a:p>
        </p:txBody>
      </p:sp>
    </p:spTree>
    <p:extLst>
      <p:ext uri="{BB962C8B-B14F-4D97-AF65-F5344CB8AC3E}">
        <p14:creationId xmlns:p14="http://schemas.microsoft.com/office/powerpoint/2010/main" val="12337997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53</a:t>
            </a:fld>
            <a:endParaRPr lang="en-US" sz="1300" b="0" i="0" u="none" strike="noStrike" cap="none" baseline="0">
              <a:solidFill>
                <a:schemeClr val="dk1"/>
              </a:solidFill>
              <a:latin typeface="Arial"/>
              <a:ea typeface="Arial"/>
              <a:cs typeface="Arial"/>
              <a:sym typeface="Arial"/>
            </a:endParaRPr>
          </a:p>
        </p:txBody>
      </p:sp>
      <p:sp>
        <p:nvSpPr>
          <p:cNvPr id="723" name="Shape 72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4" name="Shape 72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The compiler won’t complain because in spite of two name clashes, 2 are deferred and 1 is effective.</a:t>
            </a:r>
          </a:p>
        </p:txBody>
      </p:sp>
    </p:spTree>
    <p:extLst>
      <p:ext uri="{BB962C8B-B14F-4D97-AF65-F5344CB8AC3E}">
        <p14:creationId xmlns:p14="http://schemas.microsoft.com/office/powerpoint/2010/main" val="10487091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54</a:t>
            </a:fld>
            <a:endParaRPr lang="en-US" sz="1300" b="0" i="0" u="none" strike="noStrike" cap="none" baseline="0">
              <a:solidFill>
                <a:schemeClr val="dk1"/>
              </a:solidFill>
              <a:latin typeface="Arial"/>
              <a:ea typeface="Arial"/>
              <a:cs typeface="Arial"/>
              <a:sym typeface="Arial"/>
            </a:endParaRPr>
          </a:p>
        </p:txBody>
      </p:sp>
      <p:sp>
        <p:nvSpPr>
          <p:cNvPr id="747" name="Shape 74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Undefine: make them deferred</a:t>
            </a:r>
          </a:p>
        </p:txBody>
      </p:sp>
    </p:spTree>
    <p:extLst>
      <p:ext uri="{BB962C8B-B14F-4D97-AF65-F5344CB8AC3E}">
        <p14:creationId xmlns:p14="http://schemas.microsoft.com/office/powerpoint/2010/main" val="6988635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4" name="Shape 75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9758856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56</a:t>
            </a:fld>
            <a:endParaRPr lang="en-US" sz="1300" b="0" i="0" u="none" strike="noStrike" cap="none" baseline="0">
              <a:solidFill>
                <a:schemeClr val="dk1"/>
              </a:solidFill>
              <a:latin typeface="Arial"/>
              <a:ea typeface="Arial"/>
              <a:cs typeface="Arial"/>
              <a:sym typeface="Arial"/>
            </a:endParaRPr>
          </a:p>
        </p:txBody>
      </p:sp>
      <p:sp>
        <p:nvSpPr>
          <p:cNvPr id="777" name="Shape 77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8" name="Shape 77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6554105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Shape 807"/>
          <p:cNvSpPr txBox="1"/>
          <p:nvPr/>
        </p:nvSpPr>
        <p:spPr>
          <a:xfrm>
            <a:off x="4143426" y="9120171"/>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300" b="0" i="0" u="none" strike="noStrike" cap="none" baseline="0">
                <a:solidFill>
                  <a:schemeClr val="dk1"/>
                </a:solidFill>
                <a:latin typeface="Arial"/>
                <a:ea typeface="Arial"/>
                <a:cs typeface="Arial"/>
                <a:sym typeface="Arial"/>
              </a:rPr>
              <a:t>57</a:t>
            </a:fld>
            <a:endParaRPr lang="en-US" sz="1300" b="0" i="0" u="none" strike="noStrike" cap="none" baseline="0">
              <a:solidFill>
                <a:schemeClr val="dk1"/>
              </a:solidFill>
              <a:latin typeface="Arial"/>
              <a:ea typeface="Arial"/>
              <a:cs typeface="Arial"/>
              <a:sym typeface="Arial"/>
            </a:endParaRPr>
          </a:p>
        </p:txBody>
      </p:sp>
      <p:sp>
        <p:nvSpPr>
          <p:cNvPr id="808" name="Shape 80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9" name="Shape 80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2783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txBox="1"/>
          <p:nvPr/>
        </p:nvSpPr>
        <p:spPr>
          <a:xfrm>
            <a:off x="4143426" y="9120171"/>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300" b="0" i="0" u="none" strike="noStrike" cap="none" baseline="0">
                <a:solidFill>
                  <a:schemeClr val="dk1"/>
                </a:solidFill>
                <a:latin typeface="Arial"/>
                <a:ea typeface="Arial"/>
                <a:cs typeface="Arial"/>
                <a:sym typeface="Arial"/>
              </a:rPr>
              <a:t>58</a:t>
            </a:fld>
            <a:endParaRPr lang="en-US" sz="1300" b="0" i="0" u="none" strike="noStrike" cap="none" baseline="0">
              <a:solidFill>
                <a:schemeClr val="dk1"/>
              </a:solidFill>
              <a:latin typeface="Arial"/>
              <a:ea typeface="Arial"/>
              <a:cs typeface="Arial"/>
              <a:sym typeface="Arial"/>
            </a:endParaRPr>
          </a:p>
        </p:txBody>
      </p:sp>
      <p:sp>
        <p:nvSpPr>
          <p:cNvPr id="815" name="Shape 81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6" name="Shape 81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From before</a:t>
            </a:r>
          </a:p>
        </p:txBody>
      </p:sp>
    </p:spTree>
    <p:extLst>
      <p:ext uri="{BB962C8B-B14F-4D97-AF65-F5344CB8AC3E}">
        <p14:creationId xmlns:p14="http://schemas.microsoft.com/office/powerpoint/2010/main" val="30853451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59</a:t>
            </a:fld>
            <a:endParaRPr lang="en-US" sz="1300" b="0" i="0" u="none" strike="noStrike" cap="none" baseline="0">
              <a:solidFill>
                <a:schemeClr val="dk1"/>
              </a:solidFill>
              <a:latin typeface="Arial"/>
              <a:ea typeface="Arial"/>
              <a:cs typeface="Arial"/>
              <a:sym typeface="Arial"/>
            </a:endParaRPr>
          </a:p>
        </p:txBody>
      </p:sp>
      <p:sp>
        <p:nvSpPr>
          <p:cNvPr id="842" name="Shape 84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3" name="Shape 843"/>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Let’s assume that thanks to polymorphism all the variables a1, b1, c1 and d1 are attached to the same object</a:t>
            </a:r>
          </a:p>
          <a:p>
            <a:pPr marL="0" marR="0" lvl="0" indent="0" algn="l" rtl="0">
              <a:spcBef>
                <a:spcPts val="0"/>
              </a:spcBef>
              <a:spcAft>
                <a:spcPts val="0"/>
              </a:spcAft>
              <a:buSzPct val="25000"/>
              <a:buNone/>
            </a:pPr>
            <a:r>
              <a:rPr lang="en-US" sz="1200">
                <a:solidFill>
                  <a:schemeClr val="dk1"/>
                </a:solidFill>
              </a:rPr>
              <a:t>a1 := d1; b1 := d1; c1 := d1</a:t>
            </a:r>
          </a:p>
        </p:txBody>
      </p:sp>
    </p:spTree>
    <p:extLst>
      <p:ext uri="{BB962C8B-B14F-4D97-AF65-F5344CB8AC3E}">
        <p14:creationId xmlns:p14="http://schemas.microsoft.com/office/powerpoint/2010/main" val="1604497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Shape 86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60</a:t>
            </a:fld>
            <a:endParaRPr lang="en-US" sz="1300" b="0" i="0" u="none" strike="noStrike" cap="none" baseline="0">
              <a:solidFill>
                <a:schemeClr val="dk1"/>
              </a:solidFill>
              <a:latin typeface="Arial"/>
              <a:ea typeface="Arial"/>
              <a:cs typeface="Arial"/>
              <a:sym typeface="Arial"/>
            </a:endParaRPr>
          </a:p>
        </p:txBody>
      </p:sp>
      <p:sp>
        <p:nvSpPr>
          <p:cNvPr id="866" name="Shape 86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67" name="Shape 86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720929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Shape 872"/>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r>
              <a:rPr lang="en-US" sz="1200">
                <a:solidFill>
                  <a:schemeClr val="dk1"/>
                </a:solidFill>
                <a:latin typeface="Comic Sans MS"/>
                <a:ea typeface="Comic Sans MS"/>
                <a:cs typeface="Comic Sans MS"/>
                <a:sym typeface="Comic Sans MS"/>
              </a:rPr>
              <a:t>renaming, redefinition, undefinition are language features</a:t>
            </a:r>
          </a:p>
        </p:txBody>
      </p:sp>
      <p:sp>
        <p:nvSpPr>
          <p:cNvPr id="873" name="Shape 87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1057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7</a:t>
            </a:fld>
            <a:endParaRPr lang="en-US" sz="1300" b="0" i="0" u="none" strike="noStrike" cap="none" baseline="0">
              <a:solidFill>
                <a:schemeClr val="dk1"/>
              </a:solidFill>
              <a:latin typeface="Arial"/>
              <a:ea typeface="Arial"/>
              <a:cs typeface="Arial"/>
              <a:sym typeface="Arial"/>
            </a:endParaRPr>
          </a:p>
        </p:txBody>
      </p:sp>
      <p:sp>
        <p:nvSpPr>
          <p:cNvPr id="308" name="Shape 30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9" name="Shape 30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dirty="0">
                <a:solidFill>
                  <a:schemeClr val="dk1"/>
                </a:solidFill>
                <a:latin typeface="Arial"/>
                <a:ea typeface="Arial"/>
                <a:cs typeface="Arial"/>
                <a:sym typeface="Arial"/>
              </a:rPr>
              <a:t>- An example of polymorphism can be seen in the Swiss voting system. Eligible citizens vote on topics on the federal level as well as topics specific to the canton where the citizen is registered</a:t>
            </a:r>
            <a:r>
              <a:rPr lang="en-US" sz="1200" b="0" i="0" u="none" strike="noStrike" cap="none" baseline="0" dirty="0" smtClean="0">
                <a:solidFill>
                  <a:schemeClr val="dk1"/>
                </a:solidFill>
                <a:latin typeface="Arial"/>
                <a:ea typeface="Arial"/>
                <a:cs typeface="Arial"/>
                <a:sym typeface="Arial"/>
              </a:rPr>
              <a:t>.</a:t>
            </a:r>
            <a:endParaRPr lang="en-US" sz="12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0149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8</a:t>
            </a:fld>
            <a:endParaRPr lang="en-US" sz="1300" b="0" i="0" u="none" strike="noStrike" cap="none" baseline="0">
              <a:solidFill>
                <a:schemeClr val="dk1"/>
              </a:solidFill>
              <a:latin typeface="Arial"/>
              <a:ea typeface="Arial"/>
              <a:cs typeface="Arial"/>
              <a:sym typeface="Arial"/>
            </a:endParaRPr>
          </a:p>
        </p:txBody>
      </p:sp>
      <p:sp>
        <p:nvSpPr>
          <p:cNvPr id="316" name="Shape 31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7" name="Shape 31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endParaRPr lang="en-US" sz="1200" dirty="0">
              <a:solidFill>
                <a:schemeClr val="dk1"/>
              </a:solidFill>
            </a:endParaRPr>
          </a:p>
        </p:txBody>
      </p:sp>
    </p:spTree>
    <p:extLst>
      <p:ext uri="{BB962C8B-B14F-4D97-AF65-F5344CB8AC3E}">
        <p14:creationId xmlns:p14="http://schemas.microsoft.com/office/powerpoint/2010/main" val="3975844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baseline="0" smtClean="0">
                <a:solidFill>
                  <a:schemeClr val="dk1"/>
                </a:solidFill>
                <a:latin typeface="Arial"/>
                <a:ea typeface="Arial"/>
                <a:cs typeface="Arial"/>
                <a:sym typeface="Arial"/>
              </a:rPr>
              <a:t>9</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171484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10</a:t>
            </a:fld>
            <a:endParaRPr lang="en-US" sz="1300" b="0" i="0" u="none" strike="noStrike" cap="none" baseline="0">
              <a:solidFill>
                <a:schemeClr val="dk1"/>
              </a:solidFill>
              <a:latin typeface="Arial"/>
              <a:ea typeface="Arial"/>
              <a:cs typeface="Arial"/>
              <a:sym typeface="Arial"/>
            </a:endParaRPr>
          </a:p>
        </p:txBody>
      </p:sp>
      <p:sp>
        <p:nvSpPr>
          <p:cNvPr id="338" name="Shape 33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9" name="Shape 33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68377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43E83A3A-1850-4048-BFE8-3AD724D498C3}" type="datetimeFigureOut">
              <a:rPr lang="it-IT" smtClean="0"/>
              <a:t>20/10/2015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2022799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3E83A3A-1850-4048-BFE8-3AD724D498C3}" type="datetimeFigureOut">
              <a:rPr lang="it-IT" smtClean="0"/>
              <a:t>20/10/2015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188679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3E83A3A-1850-4048-BFE8-3AD724D498C3}" type="datetimeFigureOut">
              <a:rPr lang="it-IT" smtClean="0"/>
              <a:t>20/10/2015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246447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3E83A3A-1850-4048-BFE8-3AD724D498C3}" type="datetimeFigureOut">
              <a:rPr lang="it-IT" smtClean="0"/>
              <a:t>20/10/2015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253388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83A3A-1850-4048-BFE8-3AD724D498C3}" type="datetimeFigureOut">
              <a:rPr lang="it-IT" smtClean="0"/>
              <a:t>20/10/2015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212165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43E83A3A-1850-4048-BFE8-3AD724D498C3}" type="datetimeFigureOut">
              <a:rPr lang="it-IT" smtClean="0"/>
              <a:t>20/10/2015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165444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43E83A3A-1850-4048-BFE8-3AD724D498C3}" type="datetimeFigureOut">
              <a:rPr lang="it-IT" smtClean="0"/>
              <a:t>20/10/2015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318023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43E83A3A-1850-4048-BFE8-3AD724D498C3}" type="datetimeFigureOut">
              <a:rPr lang="it-IT" smtClean="0"/>
              <a:t>20/10/2015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141095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83A3A-1850-4048-BFE8-3AD724D498C3}" type="datetimeFigureOut">
              <a:rPr lang="it-IT" smtClean="0"/>
              <a:t>20/10/2015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321698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83A3A-1850-4048-BFE8-3AD724D498C3}" type="datetimeFigureOut">
              <a:rPr lang="it-IT" smtClean="0"/>
              <a:t>20/10/2015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43150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83A3A-1850-4048-BFE8-3AD724D498C3}" type="datetimeFigureOut">
              <a:rPr lang="it-IT" smtClean="0"/>
              <a:t>20/10/2015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426079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83A3A-1850-4048-BFE8-3AD724D498C3}" type="datetimeFigureOut">
              <a:rPr lang="it-IT" smtClean="0"/>
              <a:t>20/10/2015</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C5851-D875-49F7-9B11-E30864440640}" type="slidenum">
              <a:rPr lang="it-IT" smtClean="0"/>
              <a:t>‹#›</a:t>
            </a:fld>
            <a:endParaRPr lang="it-IT"/>
          </a:p>
        </p:txBody>
      </p:sp>
    </p:spTree>
    <p:extLst>
      <p:ext uri="{BB962C8B-B14F-4D97-AF65-F5344CB8AC3E}">
        <p14:creationId xmlns:p14="http://schemas.microsoft.com/office/powerpoint/2010/main" val="778454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2223654" y="1700933"/>
            <a:ext cx="7772400" cy="2366100"/>
          </a:xfrm>
          <a:prstGeom prst="rect">
            <a:avLst/>
          </a:prstGeom>
          <a:noFill/>
          <a:ln>
            <a:noFill/>
          </a:ln>
        </p:spPr>
        <p:txBody>
          <a:bodyPr vert="horz" lIns="91425" tIns="45700" rIns="91425" bIns="45700" rtlCol="0" anchor="ctr" anchorCtr="0">
            <a:noAutofit/>
          </a:bodyPr>
          <a:lstStyle/>
          <a:p>
            <a:pPr lvl="0">
              <a:buClr>
                <a:srgbClr val="990000"/>
              </a:buClr>
              <a:buSzPct val="25000"/>
            </a:pPr>
            <a:r>
              <a:rPr lang="en-US" sz="3250" dirty="0">
                <a:solidFill>
                  <a:srgbClr val="990000"/>
                </a:solidFill>
                <a:latin typeface="Comic Sans MS"/>
                <a:ea typeface="Comic Sans MS"/>
                <a:cs typeface="Comic Sans MS"/>
              </a:rPr>
              <a:t>Object Oriented Programming</a:t>
            </a:r>
            <a:br>
              <a:rPr lang="en-US" sz="3250" dirty="0">
                <a:solidFill>
                  <a:srgbClr val="990000"/>
                </a:solidFill>
                <a:latin typeface="Comic Sans MS"/>
                <a:ea typeface="Comic Sans MS"/>
                <a:cs typeface="Comic Sans MS"/>
              </a:rPr>
            </a:br>
            <a:r>
              <a:rPr lang="en-US" sz="2800" dirty="0">
                <a:solidFill>
                  <a:srgbClr val="990000"/>
                </a:solidFill>
                <a:latin typeface="Comic Sans MS"/>
                <a:ea typeface="Comic Sans MS"/>
                <a:cs typeface="Comic Sans MS"/>
              </a:rPr>
              <a:t>(Introduction to Programming)</a:t>
            </a:r>
            <a:r>
              <a:rPr lang="en-US" sz="2800" dirty="0">
                <a:solidFill>
                  <a:srgbClr val="990000"/>
                </a:solidFill>
                <a:latin typeface="Comic Sans MS"/>
                <a:ea typeface="Comic Sans MS"/>
                <a:cs typeface="Comic Sans MS"/>
                <a:sym typeface="Comic Sans MS"/>
              </a:rPr>
              <a:t/>
            </a:r>
            <a:br>
              <a:rPr lang="en-US" sz="2800" dirty="0">
                <a:solidFill>
                  <a:srgbClr val="990000"/>
                </a:solidFill>
                <a:latin typeface="Comic Sans MS"/>
                <a:ea typeface="Comic Sans MS"/>
                <a:cs typeface="Comic Sans MS"/>
                <a:sym typeface="Comic Sans MS"/>
              </a:rPr>
            </a:br>
            <a:r>
              <a:rPr lang="en-US" sz="3250" dirty="0">
                <a:solidFill>
                  <a:srgbClr val="990000"/>
                </a:solidFill>
                <a:latin typeface="Comic Sans MS"/>
                <a:ea typeface="Comic Sans MS"/>
                <a:cs typeface="Comic Sans MS"/>
                <a:sym typeface="Comic Sans MS"/>
              </a:rPr>
              <a:t/>
            </a:r>
            <a:br>
              <a:rPr lang="en-US" sz="3250" dirty="0">
                <a:solidFill>
                  <a:srgbClr val="990000"/>
                </a:solidFill>
                <a:latin typeface="Comic Sans MS"/>
                <a:ea typeface="Comic Sans MS"/>
                <a:cs typeface="Comic Sans MS"/>
                <a:sym typeface="Comic Sans MS"/>
              </a:rPr>
            </a:br>
            <a:r>
              <a:rPr lang="en-US" sz="3250" dirty="0">
                <a:latin typeface="Comic Sans MS"/>
                <a:ea typeface="Comic Sans MS"/>
                <a:cs typeface="Comic Sans MS"/>
                <a:sym typeface="Comic Sans MS"/>
              </a:rPr>
              <a:t>Manuel Mazzara</a:t>
            </a:r>
            <a:endParaRPr lang="en-US" sz="2500" dirty="0">
              <a:latin typeface="Comic Sans MS"/>
              <a:ea typeface="Comic Sans MS"/>
              <a:cs typeface="Comic Sans MS"/>
              <a:sym typeface="Comic Sans MS"/>
            </a:endParaRPr>
          </a:p>
        </p:txBody>
      </p:sp>
      <p:sp>
        <p:nvSpPr>
          <p:cNvPr id="61" name="Shape 61"/>
          <p:cNvSpPr txBox="1">
            <a:spLocks noGrp="1"/>
          </p:cNvSpPr>
          <p:nvPr>
            <p:ph type="subTitle" idx="1"/>
          </p:nvPr>
        </p:nvSpPr>
        <p:spPr>
          <a:xfrm>
            <a:off x="2459182" y="4961994"/>
            <a:ext cx="7301344" cy="606293"/>
          </a:xfrm>
          <a:prstGeom prst="rect">
            <a:avLst/>
          </a:prstGeom>
          <a:noFill/>
          <a:ln>
            <a:noFill/>
          </a:ln>
        </p:spPr>
        <p:txBody>
          <a:bodyPr vert="horz" lIns="91425" tIns="45700" rIns="91425" bIns="45700" rtlCol="0" anchor="t" anchorCtr="0">
            <a:noAutofit/>
          </a:bodyPr>
          <a:lstStyle/>
          <a:p>
            <a:pPr fontAlgn="base">
              <a:spcBef>
                <a:spcPts val="1475"/>
              </a:spcBef>
              <a:buClr>
                <a:srgbClr val="3E609E"/>
              </a:buClr>
              <a:buSzPct val="25000"/>
            </a:pPr>
            <a:r>
              <a:rPr lang="it-IT" sz="2950" b="1" dirty="0">
                <a:solidFill>
                  <a:srgbClr val="3E609E"/>
                </a:solidFill>
                <a:latin typeface="Verdana"/>
                <a:ea typeface="Verdana"/>
                <a:cs typeface="Verdana"/>
              </a:rPr>
              <a:t>Lecture </a:t>
            </a:r>
            <a:r>
              <a:rPr lang="it-IT" sz="2950" b="1" dirty="0" smtClean="0">
                <a:solidFill>
                  <a:srgbClr val="3E609E"/>
                </a:solidFill>
                <a:latin typeface="Verdana"/>
                <a:ea typeface="Verdana"/>
                <a:cs typeface="Verdana"/>
              </a:rPr>
              <a:t>10a: </a:t>
            </a:r>
            <a:r>
              <a:rPr lang="en-US" sz="2950" b="1" dirty="0">
                <a:solidFill>
                  <a:srgbClr val="3E609E"/>
                </a:solidFill>
                <a:latin typeface="Verdana"/>
                <a:ea typeface="Verdana"/>
                <a:cs typeface="Verdana"/>
                <a:sym typeface="Nunito"/>
              </a:rPr>
              <a:t>Polymorphism</a:t>
            </a:r>
            <a:endParaRPr lang="en-US" sz="2950" b="1" dirty="0">
              <a:solidFill>
                <a:srgbClr val="3E609E"/>
              </a:solidFill>
              <a:latin typeface="Verdana"/>
              <a:ea typeface="Verdana"/>
              <a:cs typeface="Verdana"/>
              <a:sym typeface="Verdana"/>
            </a:endParaRPr>
          </a:p>
          <a:p>
            <a:pPr lvl="0" fontAlgn="base"/>
            <a:endParaRPr lang="en-US" sz="2950" dirty="0">
              <a:solidFill>
                <a:srgbClr val="3E609E"/>
              </a:solidFill>
              <a:latin typeface="Verdana"/>
              <a:ea typeface="Verdana"/>
              <a:cs typeface="Verdana"/>
              <a:sym typeface="Verdana"/>
            </a:endParaRPr>
          </a:p>
          <a:p>
            <a:pPr fontAlgn="base"/>
            <a:endParaRPr lang="it-IT" sz="2950" dirty="0">
              <a:solidFill>
                <a:srgbClr val="3E609E"/>
              </a:solidFill>
              <a:latin typeface="Verdana"/>
              <a:ea typeface="Verdana"/>
              <a:cs typeface="Verdana"/>
            </a:endParaRPr>
          </a:p>
        </p:txBody>
      </p:sp>
    </p:spTree>
    <p:extLst>
      <p:ext uri="{BB962C8B-B14F-4D97-AF65-F5344CB8AC3E}">
        <p14:creationId xmlns:p14="http://schemas.microsoft.com/office/powerpoint/2010/main" val="3739256050"/>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r>
              <a:rPr lang="en-US" dirty="0" smtClean="0">
                <a:solidFill>
                  <a:srgbClr val="006699"/>
                </a:solidFill>
                <a:latin typeface="Nunito"/>
                <a:ea typeface="Nunito"/>
                <a:cs typeface="Nunito"/>
                <a:sym typeface="Nunito"/>
              </a:rPr>
              <a:t>Example</a:t>
            </a:r>
            <a:endParaRPr lang="en-US" dirty="0">
              <a:solidFill>
                <a:srgbClr val="006699"/>
              </a:solidFill>
              <a:latin typeface="Nunito"/>
              <a:ea typeface="Nunito"/>
              <a:cs typeface="Nunito"/>
              <a:sym typeface="Nunito"/>
            </a:endParaRPr>
          </a:p>
        </p:txBody>
      </p:sp>
      <p:sp>
        <p:nvSpPr>
          <p:cNvPr id="320" name="Shape 320"/>
          <p:cNvSpPr txBox="1">
            <a:spLocks noGrp="1"/>
          </p:cNvSpPr>
          <p:nvPr>
            <p:ph type="body" idx="1"/>
          </p:nvPr>
        </p:nvSpPr>
        <p:spPr>
          <a:xfrm>
            <a:off x="1703388" y="912312"/>
            <a:ext cx="8342400" cy="9483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i="1">
                <a:solidFill>
                  <a:srgbClr val="3333FF"/>
                </a:solidFill>
                <a:latin typeface="Comic Sans MS"/>
                <a:ea typeface="Comic Sans MS"/>
                <a:cs typeface="Comic Sans MS"/>
                <a:sym typeface="Comic Sans MS"/>
              </a:rPr>
              <a:t>t</a:t>
            </a:r>
            <a:r>
              <a:rPr lang="en-US" sz="1800"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 TRANSPORT</a:t>
            </a:r>
          </a:p>
          <a:p>
            <a:pPr marL="0" indent="0">
              <a:spcBef>
                <a:spcPts val="480"/>
              </a:spcBef>
              <a:buSzPct val="25000"/>
              <a:buNone/>
            </a:pPr>
            <a:r>
              <a:rPr lang="en-US" sz="2400" i="1">
                <a:solidFill>
                  <a:srgbClr val="3333FF"/>
                </a:solidFill>
                <a:latin typeface="Comic Sans MS"/>
                <a:ea typeface="Comic Sans MS"/>
                <a:cs typeface="Comic Sans MS"/>
                <a:sym typeface="Comic Sans MS"/>
              </a:rPr>
              <a:t>tram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 PUBLIC_TRANSPORT</a:t>
            </a:r>
          </a:p>
          <a:p>
            <a:pPr marL="0" indent="0">
              <a:spcBef>
                <a:spcPts val="480"/>
              </a:spcBef>
              <a:buNone/>
            </a:pPr>
            <a:endParaRPr sz="2400" i="1">
              <a:solidFill>
                <a:srgbClr val="3333FF"/>
              </a:solidFill>
              <a:latin typeface="Comic Sans MS"/>
              <a:ea typeface="Comic Sans MS"/>
              <a:cs typeface="Comic Sans MS"/>
              <a:sym typeface="Comic Sans MS"/>
            </a:endParaRPr>
          </a:p>
          <a:p>
            <a:pPr marL="0" indent="0">
              <a:spcBef>
                <a:spcPts val="480"/>
              </a:spcBef>
              <a:buNone/>
            </a:pPr>
            <a:endParaRPr sz="2400" i="1">
              <a:solidFill>
                <a:srgbClr val="006400"/>
              </a:solidFill>
              <a:latin typeface="Comic Sans MS"/>
              <a:ea typeface="Comic Sans MS"/>
              <a:cs typeface="Comic Sans MS"/>
              <a:sym typeface="Comic Sans MS"/>
            </a:endParaRPr>
          </a:p>
        </p:txBody>
      </p:sp>
      <p:sp>
        <p:nvSpPr>
          <p:cNvPr id="321" name="Shape 321"/>
          <p:cNvSpPr/>
          <p:nvPr/>
        </p:nvSpPr>
        <p:spPr>
          <a:xfrm>
            <a:off x="7250649" y="3569838"/>
            <a:ext cx="1328700" cy="572999"/>
          </a:xfrm>
          <a:prstGeom prst="roundRect">
            <a:avLst>
              <a:gd name="adj" fmla="val 16667"/>
            </a:avLst>
          </a:prstGeom>
          <a:solidFill>
            <a:srgbClr val="FF9966"/>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algn="ctr"/>
            <a:endParaRPr sz="2000">
              <a:solidFill>
                <a:schemeClr val="lt1"/>
              </a:solidFill>
              <a:latin typeface="Comic Sans MS"/>
              <a:ea typeface="Comic Sans MS"/>
              <a:cs typeface="Comic Sans MS"/>
              <a:sym typeface="Comic Sans MS"/>
            </a:endParaRPr>
          </a:p>
        </p:txBody>
      </p:sp>
      <p:sp>
        <p:nvSpPr>
          <p:cNvPr id="322" name="Shape 322"/>
          <p:cNvSpPr/>
          <p:nvPr/>
        </p:nvSpPr>
        <p:spPr>
          <a:xfrm>
            <a:off x="7278355" y="5289101"/>
            <a:ext cx="1328700" cy="792299"/>
          </a:xfrm>
          <a:prstGeom prst="roundRect">
            <a:avLst>
              <a:gd name="adj" fmla="val 16667"/>
            </a:avLst>
          </a:prstGeom>
          <a:solidFill>
            <a:srgbClr val="FFFF00"/>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algn="ctr"/>
            <a:endParaRPr sz="2000">
              <a:solidFill>
                <a:schemeClr val="lt1"/>
              </a:solidFill>
              <a:latin typeface="Comic Sans MS"/>
              <a:ea typeface="Comic Sans MS"/>
              <a:cs typeface="Comic Sans MS"/>
              <a:sym typeface="Comic Sans MS"/>
            </a:endParaRPr>
          </a:p>
        </p:txBody>
      </p:sp>
      <p:sp>
        <p:nvSpPr>
          <p:cNvPr id="323" name="Shape 323"/>
          <p:cNvSpPr txBox="1"/>
          <p:nvPr/>
        </p:nvSpPr>
        <p:spPr>
          <a:xfrm>
            <a:off x="7109941" y="4336024"/>
            <a:ext cx="1951499" cy="400199"/>
          </a:xfrm>
          <a:prstGeom prst="rect">
            <a:avLst/>
          </a:prstGeom>
          <a:noFill/>
          <a:ln>
            <a:noFill/>
          </a:ln>
        </p:spPr>
        <p:txBody>
          <a:bodyPr lIns="91425" tIns="45700" rIns="91425" bIns="45700" anchor="t" anchorCtr="0">
            <a:noAutofit/>
          </a:bodyPr>
          <a:lstStyle/>
          <a:p>
            <a:pPr>
              <a:buSzPct val="25000"/>
            </a:pPr>
            <a:r>
              <a:rPr lang="en-US" sz="2000">
                <a:solidFill>
                  <a:srgbClr val="3333FF"/>
                </a:solidFill>
                <a:latin typeface="Comic Sans MS"/>
                <a:ea typeface="Comic Sans MS"/>
                <a:cs typeface="Comic Sans MS"/>
                <a:sym typeface="Comic Sans MS"/>
              </a:rPr>
              <a:t>(TRANSPORT)</a:t>
            </a:r>
          </a:p>
        </p:txBody>
      </p:sp>
      <p:sp>
        <p:nvSpPr>
          <p:cNvPr id="324" name="Shape 324"/>
          <p:cNvSpPr txBox="1"/>
          <p:nvPr/>
        </p:nvSpPr>
        <p:spPr>
          <a:xfrm>
            <a:off x="6944117" y="6252134"/>
            <a:ext cx="3032400" cy="400199"/>
          </a:xfrm>
          <a:prstGeom prst="rect">
            <a:avLst/>
          </a:prstGeom>
          <a:noFill/>
          <a:ln>
            <a:noFill/>
          </a:ln>
        </p:spPr>
        <p:txBody>
          <a:bodyPr lIns="91425" tIns="45700" rIns="91425" bIns="45700" anchor="t" anchorCtr="0">
            <a:noAutofit/>
          </a:bodyPr>
          <a:lstStyle/>
          <a:p>
            <a:pPr>
              <a:buSzPct val="25000"/>
            </a:pPr>
            <a:r>
              <a:rPr lang="en-US" sz="2000">
                <a:solidFill>
                  <a:srgbClr val="3333FF"/>
                </a:solidFill>
                <a:latin typeface="Comic Sans MS"/>
                <a:ea typeface="Comic Sans MS"/>
                <a:cs typeface="Comic Sans MS"/>
                <a:sym typeface="Comic Sans MS"/>
              </a:rPr>
              <a:t>(PUBLIC_TRANSPORT)</a:t>
            </a:r>
          </a:p>
        </p:txBody>
      </p:sp>
      <p:sp>
        <p:nvSpPr>
          <p:cNvPr id="325" name="Shape 325"/>
          <p:cNvSpPr/>
          <p:nvPr/>
        </p:nvSpPr>
        <p:spPr>
          <a:xfrm>
            <a:off x="4562003" y="3629442"/>
            <a:ext cx="347700" cy="326999"/>
          </a:xfrm>
          <a:prstGeom prst="rect">
            <a:avLst/>
          </a:prstGeom>
          <a:noFill/>
          <a:ln w="25400" cap="flat" cmpd="sng">
            <a:solidFill>
              <a:srgbClr val="89A4A6"/>
            </a:solidFill>
            <a:prstDash val="solid"/>
            <a:round/>
            <a:headEnd type="none" w="med" len="med"/>
            <a:tailEnd type="none" w="med" len="med"/>
          </a:ln>
        </p:spPr>
        <p:txBody>
          <a:bodyPr lIns="91425" tIns="45700" rIns="91425" bIns="45700" anchor="ctr" anchorCtr="0">
            <a:noAutofit/>
          </a:bodyPr>
          <a:lstStyle/>
          <a:p>
            <a:pPr algn="ctr"/>
            <a:endParaRPr sz="2000">
              <a:solidFill>
                <a:schemeClr val="lt1"/>
              </a:solidFill>
              <a:latin typeface="Comic Sans MS"/>
              <a:ea typeface="Comic Sans MS"/>
              <a:cs typeface="Comic Sans MS"/>
              <a:sym typeface="Comic Sans MS"/>
            </a:endParaRPr>
          </a:p>
        </p:txBody>
      </p:sp>
      <p:cxnSp>
        <p:nvCxnSpPr>
          <p:cNvPr id="326" name="Shape 326"/>
          <p:cNvCxnSpPr/>
          <p:nvPr/>
        </p:nvCxnSpPr>
        <p:spPr>
          <a:xfrm>
            <a:off x="4819900" y="3777653"/>
            <a:ext cx="2378999" cy="0"/>
          </a:xfrm>
          <a:prstGeom prst="straightConnector1">
            <a:avLst/>
          </a:prstGeom>
          <a:noFill/>
          <a:ln w="25400" cap="flat" cmpd="sng">
            <a:solidFill>
              <a:schemeClr val="dk1"/>
            </a:solidFill>
            <a:prstDash val="solid"/>
            <a:round/>
            <a:headEnd type="none" w="med" len="med"/>
            <a:tailEnd type="stealth" w="lg" len="lg"/>
          </a:ln>
        </p:spPr>
      </p:cxnSp>
      <p:cxnSp>
        <p:nvCxnSpPr>
          <p:cNvPr id="327" name="Shape 327"/>
          <p:cNvCxnSpPr/>
          <p:nvPr/>
        </p:nvCxnSpPr>
        <p:spPr>
          <a:xfrm>
            <a:off x="4808932" y="3808684"/>
            <a:ext cx="2371499" cy="1613099"/>
          </a:xfrm>
          <a:prstGeom prst="straightConnector1">
            <a:avLst/>
          </a:prstGeom>
          <a:noFill/>
          <a:ln w="25400" cap="flat" cmpd="sng">
            <a:solidFill>
              <a:schemeClr val="dk1"/>
            </a:solidFill>
            <a:prstDash val="solid"/>
            <a:round/>
            <a:headEnd type="none" w="med" len="med"/>
            <a:tailEnd type="stealth" w="lg" len="lg"/>
          </a:ln>
        </p:spPr>
      </p:cxnSp>
      <p:sp>
        <p:nvSpPr>
          <p:cNvPr id="328" name="Shape 328"/>
          <p:cNvSpPr/>
          <p:nvPr/>
        </p:nvSpPr>
        <p:spPr>
          <a:xfrm>
            <a:off x="4618719" y="5522031"/>
            <a:ext cx="347700" cy="325499"/>
          </a:xfrm>
          <a:prstGeom prst="rect">
            <a:avLst/>
          </a:prstGeom>
          <a:noFill/>
          <a:ln w="25400" cap="flat" cmpd="sng">
            <a:solidFill>
              <a:srgbClr val="89A4A6"/>
            </a:solidFill>
            <a:prstDash val="solid"/>
            <a:round/>
            <a:headEnd type="none" w="med" len="med"/>
            <a:tailEnd type="none" w="med" len="med"/>
          </a:ln>
        </p:spPr>
        <p:txBody>
          <a:bodyPr lIns="91425" tIns="45700" rIns="91425" bIns="45700" anchor="ctr" anchorCtr="0">
            <a:noAutofit/>
          </a:bodyPr>
          <a:lstStyle/>
          <a:p>
            <a:pPr algn="ctr"/>
            <a:endParaRPr sz="2000">
              <a:solidFill>
                <a:schemeClr val="lt1"/>
              </a:solidFill>
              <a:latin typeface="Comic Sans MS"/>
              <a:ea typeface="Comic Sans MS"/>
              <a:cs typeface="Comic Sans MS"/>
              <a:sym typeface="Comic Sans MS"/>
            </a:endParaRPr>
          </a:p>
        </p:txBody>
      </p:sp>
      <p:cxnSp>
        <p:nvCxnSpPr>
          <p:cNvPr id="329" name="Shape 329"/>
          <p:cNvCxnSpPr/>
          <p:nvPr/>
        </p:nvCxnSpPr>
        <p:spPr>
          <a:xfrm>
            <a:off x="4834475" y="5680344"/>
            <a:ext cx="2355299" cy="0"/>
          </a:xfrm>
          <a:prstGeom prst="straightConnector1">
            <a:avLst/>
          </a:prstGeom>
          <a:noFill/>
          <a:ln w="25400" cap="flat" cmpd="sng">
            <a:solidFill>
              <a:schemeClr val="dk1"/>
            </a:solidFill>
            <a:prstDash val="solid"/>
            <a:round/>
            <a:headEnd type="none" w="med" len="med"/>
            <a:tailEnd type="stealth" w="lg" len="lg"/>
          </a:ln>
        </p:spPr>
      </p:cxnSp>
      <p:sp>
        <p:nvSpPr>
          <p:cNvPr id="330" name="Shape 330"/>
          <p:cNvSpPr txBox="1"/>
          <p:nvPr/>
        </p:nvSpPr>
        <p:spPr>
          <a:xfrm>
            <a:off x="4584227" y="3283943"/>
            <a:ext cx="373499"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t</a:t>
            </a:r>
          </a:p>
        </p:txBody>
      </p:sp>
      <p:sp>
        <p:nvSpPr>
          <p:cNvPr id="331" name="Shape 331"/>
          <p:cNvSpPr txBox="1"/>
          <p:nvPr/>
        </p:nvSpPr>
        <p:spPr>
          <a:xfrm>
            <a:off x="4439477" y="5048088"/>
            <a:ext cx="848999" cy="400199"/>
          </a:xfrm>
          <a:prstGeom prst="rect">
            <a:avLst/>
          </a:prstGeom>
          <a:noFill/>
          <a:ln>
            <a:noFill/>
          </a:ln>
        </p:spPr>
        <p:txBody>
          <a:bodyPr lIns="91425" tIns="45700" rIns="91425" bIns="45700" anchor="t" anchorCtr="0">
            <a:noAutofit/>
          </a:bodyPr>
          <a:lstStyle/>
          <a:p>
            <a:pPr>
              <a:buSzPct val="25000"/>
            </a:pPr>
            <a:r>
              <a:rPr lang="en-US" sz="2000" i="1">
                <a:solidFill>
                  <a:srgbClr val="3333FF"/>
                </a:solidFill>
                <a:latin typeface="Comic Sans MS"/>
                <a:ea typeface="Comic Sans MS"/>
                <a:cs typeface="Comic Sans MS"/>
                <a:sym typeface="Comic Sans MS"/>
              </a:rPr>
              <a:t>tram</a:t>
            </a:r>
          </a:p>
        </p:txBody>
      </p:sp>
      <p:sp>
        <p:nvSpPr>
          <p:cNvPr id="332" name="Shape 332"/>
          <p:cNvSpPr txBox="1"/>
          <p:nvPr/>
        </p:nvSpPr>
        <p:spPr>
          <a:xfrm>
            <a:off x="1893455" y="2697018"/>
            <a:ext cx="2281500" cy="461699"/>
          </a:xfrm>
          <a:prstGeom prst="rect">
            <a:avLst/>
          </a:prstGeom>
          <a:noFill/>
          <a:ln>
            <a:noFill/>
          </a:ln>
        </p:spPr>
        <p:txBody>
          <a:bodyPr lIns="91425" tIns="45700" rIns="91425" bIns="45700" anchor="t" anchorCtr="0">
            <a:noAutofit/>
          </a:bodyPr>
          <a:lstStyle/>
          <a:p>
            <a:pPr>
              <a:buSzPct val="25000"/>
            </a:pPr>
            <a:r>
              <a:rPr lang="en-US" sz="2400" i="1">
                <a:solidFill>
                  <a:srgbClr val="3333FF"/>
                </a:solidFill>
                <a:latin typeface="Comic Sans MS"/>
                <a:ea typeface="Comic Sans MS"/>
                <a:cs typeface="Comic Sans MS"/>
                <a:sym typeface="Comic Sans MS"/>
              </a:rPr>
              <a:t>t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 tram</a:t>
            </a:r>
          </a:p>
        </p:txBody>
      </p:sp>
      <p:sp>
        <p:nvSpPr>
          <p:cNvPr id="333" name="Shape 333"/>
          <p:cNvSpPr/>
          <p:nvPr/>
        </p:nvSpPr>
        <p:spPr>
          <a:xfrm>
            <a:off x="5423543" y="1797320"/>
            <a:ext cx="4995299" cy="1150799"/>
          </a:xfrm>
          <a:prstGeom prst="wedgeRoundRectCallout">
            <a:avLst>
              <a:gd name="adj1" fmla="val -88294"/>
              <a:gd name="adj2" fmla="val 46307"/>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2400">
                <a:solidFill>
                  <a:schemeClr val="dk1"/>
                </a:solidFill>
                <a:latin typeface="Comic Sans MS"/>
                <a:ea typeface="Comic Sans MS"/>
                <a:cs typeface="Comic Sans MS"/>
                <a:sym typeface="Comic Sans MS"/>
              </a:rPr>
              <a:t>Static type of </a:t>
            </a:r>
            <a:r>
              <a:rPr lang="en-US" sz="2400" i="1">
                <a:solidFill>
                  <a:srgbClr val="3333FF"/>
                </a:solidFill>
                <a:latin typeface="Comic Sans MS"/>
                <a:ea typeface="Comic Sans MS"/>
                <a:cs typeface="Comic Sans MS"/>
                <a:sym typeface="Comic Sans MS"/>
              </a:rPr>
              <a:t>t</a:t>
            </a:r>
            <a:r>
              <a:rPr lang="en-US" i="1">
                <a:solidFill>
                  <a:srgbClr val="3333FF"/>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TRANSPORT</a:t>
            </a:r>
          </a:p>
          <a:p>
            <a:pPr>
              <a:buSzPct val="25000"/>
            </a:pPr>
            <a:r>
              <a:rPr lang="en-US" sz="2400">
                <a:solidFill>
                  <a:schemeClr val="dk1"/>
                </a:solidFill>
                <a:latin typeface="Comic Sans MS"/>
                <a:ea typeface="Comic Sans MS"/>
                <a:cs typeface="Comic Sans MS"/>
                <a:sym typeface="Comic Sans MS"/>
              </a:rPr>
              <a:t>Dynamic type after assignment:</a:t>
            </a:r>
            <a:r>
              <a:rPr lang="en-US" sz="2400">
                <a:solidFill>
                  <a:srgbClr val="990000"/>
                </a:solidFill>
                <a:latin typeface="Comic Sans MS"/>
                <a:ea typeface="Comic Sans MS"/>
                <a:cs typeface="Comic Sans MS"/>
                <a:sym typeface="Comic Sans MS"/>
              </a:rPr>
              <a:t/>
            </a:r>
            <a:br>
              <a:rPr lang="en-US" sz="2400">
                <a:solidFill>
                  <a:srgbClr val="990000"/>
                </a:solidFill>
                <a:latin typeface="Comic Sans MS"/>
                <a:ea typeface="Comic Sans MS"/>
                <a:cs typeface="Comic Sans MS"/>
                <a:sym typeface="Comic Sans MS"/>
              </a:rPr>
            </a:br>
            <a:r>
              <a:rPr lang="en-US" sz="2400">
                <a:solidFill>
                  <a:srgbClr val="990000"/>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PUBLIC_TRANSPOR</a:t>
            </a:r>
            <a:r>
              <a:rPr lang="en-US" sz="2000">
                <a:solidFill>
                  <a:srgbClr val="3333FF"/>
                </a:solidFill>
                <a:latin typeface="Comic Sans MS"/>
                <a:ea typeface="Comic Sans MS"/>
                <a:cs typeface="Comic Sans MS"/>
                <a:sym typeface="Comic Sans MS"/>
              </a:rPr>
              <a:t>T</a:t>
            </a:r>
          </a:p>
        </p:txBody>
      </p:sp>
      <p:sp>
        <p:nvSpPr>
          <p:cNvPr id="334" name="Shape 334"/>
          <p:cNvSpPr/>
          <p:nvPr/>
        </p:nvSpPr>
        <p:spPr>
          <a:xfrm>
            <a:off x="6053860" y="3553058"/>
            <a:ext cx="537300" cy="461699"/>
          </a:xfrm>
          <a:prstGeom prst="rect">
            <a:avLst/>
          </a:prstGeom>
          <a:noFill/>
          <a:ln>
            <a:noFill/>
          </a:ln>
        </p:spPr>
        <p:txBody>
          <a:bodyPr lIns="91425" tIns="45700" rIns="91425" bIns="45700" anchor="t" anchorCtr="0">
            <a:noAutofit/>
          </a:bodyPr>
          <a:lstStyle/>
          <a:p>
            <a:pPr>
              <a:buSzPct val="25000"/>
            </a:pPr>
            <a:r>
              <a:rPr lang="en-US" sz="2400">
                <a:solidFill>
                  <a:srgbClr val="C00000"/>
                </a:solidFill>
                <a:latin typeface="Comic Sans MS"/>
                <a:ea typeface="Comic Sans MS"/>
                <a:cs typeface="Comic Sans MS"/>
                <a:sym typeface="Comic Sans MS"/>
              </a:rPr>
              <a:t>✂</a:t>
            </a:r>
          </a:p>
        </p:txBody>
      </p:sp>
      <p:sp>
        <p:nvSpPr>
          <p:cNvPr id="335" name="Shape 335"/>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10</a:t>
            </a:fld>
            <a:endParaRPr lang="en-US"/>
          </a:p>
        </p:txBody>
      </p:sp>
    </p:spTree>
    <p:extLst>
      <p:ext uri="{BB962C8B-B14F-4D97-AF65-F5344CB8AC3E}">
        <p14:creationId xmlns:p14="http://schemas.microsoft.com/office/powerpoint/2010/main" val="198889865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r>
              <a:rPr lang="en-US" dirty="0">
                <a:solidFill>
                  <a:srgbClr val="006699"/>
                </a:solidFill>
                <a:latin typeface="Nunito"/>
                <a:ea typeface="Nunito"/>
                <a:cs typeface="Nunito"/>
                <a:sym typeface="Nunito"/>
              </a:rPr>
              <a:t>Basic type property</a:t>
            </a:r>
          </a:p>
        </p:txBody>
      </p:sp>
      <p:sp>
        <p:nvSpPr>
          <p:cNvPr id="342" name="Shape 342"/>
          <p:cNvSpPr>
            <a:spLocks noGrp="1"/>
          </p:cNvSpPr>
          <p:nvPr>
            <p:ph type="body" idx="1"/>
          </p:nvPr>
        </p:nvSpPr>
        <p:spPr>
          <a:xfrm>
            <a:off x="1773237" y="878113"/>
            <a:ext cx="8594700" cy="2898000"/>
          </a:xfrm>
          <a:prstGeom prst="roundRect">
            <a:avLst>
              <a:gd name="adj" fmla="val 16667"/>
            </a:avLst>
          </a:prstGeom>
          <a:solidFill>
            <a:srgbClr val="99FF99"/>
          </a:solidFill>
          <a:ln w="12700" cap="flat" cmpd="sng">
            <a:solidFill>
              <a:srgbClr val="990000"/>
            </a:solidFill>
            <a:prstDash val="solid"/>
            <a:miter/>
            <a:headEnd type="none" w="med" len="med"/>
            <a:tailEnd type="none" w="med" len="med"/>
          </a:ln>
        </p:spPr>
        <p:txBody>
          <a:bodyPr vert="horz" lIns="91425" tIns="45700" rIns="91425" bIns="45700" rtlCol="0" anchor="ctr" anchorCtr="0">
            <a:noAutofit/>
          </a:bodyPr>
          <a:lstStyle/>
          <a:p>
            <a:pPr marL="0" indent="0" algn="ctr">
              <a:spcBef>
                <a:spcPts val="0"/>
              </a:spcBef>
              <a:buSzPct val="25000"/>
              <a:buNone/>
            </a:pPr>
            <a:r>
              <a:rPr lang="en-US" sz="3200" b="1" dirty="0">
                <a:solidFill>
                  <a:srgbClr val="990000"/>
                </a:solidFill>
                <a:latin typeface="Comic Sans MS"/>
                <a:ea typeface="Comic Sans MS"/>
                <a:cs typeface="Comic Sans MS"/>
                <a:sym typeface="Comic Sans MS"/>
              </a:rPr>
              <a:t>Static and dynamic type</a:t>
            </a:r>
          </a:p>
          <a:p>
            <a:pPr marL="0" indent="0" algn="ctr">
              <a:spcBef>
                <a:spcPts val="0"/>
              </a:spcBef>
              <a:buNone/>
            </a:pPr>
            <a:endParaRPr sz="3200" dirty="0">
              <a:solidFill>
                <a:srgbClr val="333399"/>
              </a:solidFill>
              <a:latin typeface="Comic Sans MS"/>
              <a:ea typeface="Comic Sans MS"/>
              <a:cs typeface="Comic Sans MS"/>
              <a:sym typeface="Comic Sans MS"/>
            </a:endParaRPr>
          </a:p>
          <a:p>
            <a:pPr marL="0" indent="0" algn="ctr">
              <a:spcBef>
                <a:spcPts val="560"/>
              </a:spcBef>
              <a:buSzPct val="25000"/>
              <a:buNone/>
            </a:pPr>
            <a:r>
              <a:rPr lang="en-US" dirty="0">
                <a:solidFill>
                  <a:srgbClr val="000000"/>
                </a:solidFill>
                <a:latin typeface="Comic Sans MS"/>
                <a:ea typeface="Comic Sans MS"/>
                <a:cs typeface="Comic Sans MS"/>
                <a:sym typeface="Comic Sans MS"/>
              </a:rPr>
              <a:t>The dynamic type of an entity will always</a:t>
            </a:r>
            <a:br>
              <a:rPr lang="en-US" dirty="0">
                <a:solidFill>
                  <a:srgbClr val="000000"/>
                </a:solidFill>
                <a:latin typeface="Comic Sans MS"/>
                <a:ea typeface="Comic Sans MS"/>
                <a:cs typeface="Comic Sans MS"/>
                <a:sym typeface="Comic Sans MS"/>
              </a:rPr>
            </a:br>
            <a:r>
              <a:rPr lang="en-US" sz="3200" b="1" dirty="0">
                <a:solidFill>
                  <a:srgbClr val="990000"/>
                </a:solidFill>
                <a:latin typeface="Comic Sans MS"/>
                <a:ea typeface="Comic Sans MS"/>
                <a:cs typeface="Comic Sans MS"/>
                <a:sym typeface="Comic Sans MS"/>
              </a:rPr>
              <a:t>conform</a:t>
            </a:r>
            <a:r>
              <a:rPr lang="en-US" dirty="0">
                <a:solidFill>
                  <a:srgbClr val="000000"/>
                </a:solidFill>
                <a:latin typeface="Comic Sans MS"/>
                <a:ea typeface="Comic Sans MS"/>
                <a:cs typeface="Comic Sans MS"/>
                <a:sym typeface="Comic Sans MS"/>
              </a:rPr>
              <a:t> to its static type</a:t>
            </a:r>
          </a:p>
        </p:txBody>
      </p:sp>
      <p:sp>
        <p:nvSpPr>
          <p:cNvPr id="343" name="Shape 343"/>
          <p:cNvSpPr txBox="1"/>
          <p:nvPr/>
        </p:nvSpPr>
        <p:spPr>
          <a:xfrm>
            <a:off x="3640667" y="4555068"/>
            <a:ext cx="4521299" cy="461699"/>
          </a:xfrm>
          <a:prstGeom prst="rect">
            <a:avLst/>
          </a:prstGeom>
          <a:noFill/>
          <a:ln>
            <a:noFill/>
          </a:ln>
        </p:spPr>
        <p:txBody>
          <a:bodyPr lIns="91425" tIns="45700" rIns="91425" bIns="45700" anchor="t" anchorCtr="0">
            <a:noAutofit/>
          </a:bodyPr>
          <a:lstStyle/>
          <a:p>
            <a:pPr>
              <a:buSzPct val="25000"/>
            </a:pPr>
            <a:r>
              <a:rPr lang="en-US" sz="2400">
                <a:solidFill>
                  <a:schemeClr val="dk1"/>
                </a:solidFill>
                <a:latin typeface="Comic Sans MS"/>
                <a:ea typeface="Comic Sans MS"/>
                <a:cs typeface="Comic Sans MS"/>
                <a:sym typeface="Comic Sans MS"/>
              </a:rPr>
              <a:t>(Ensured by the type system)</a:t>
            </a:r>
          </a:p>
        </p:txBody>
      </p:sp>
      <p:sp>
        <p:nvSpPr>
          <p:cNvPr id="344" name="Shape 344"/>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11</a:t>
            </a:fld>
            <a:endParaRPr lang="en-US"/>
          </a:p>
        </p:txBody>
      </p:sp>
      <p:sp>
        <p:nvSpPr>
          <p:cNvPr id="2" name="Rectangle 1"/>
          <p:cNvSpPr/>
          <p:nvPr/>
        </p:nvSpPr>
        <p:spPr>
          <a:xfrm>
            <a:off x="1931904" y="5536413"/>
            <a:ext cx="8769047" cy="954107"/>
          </a:xfrm>
          <a:prstGeom prst="rect">
            <a:avLst/>
          </a:prstGeom>
        </p:spPr>
        <p:txBody>
          <a:bodyPr wrap="square">
            <a:spAutoFit/>
          </a:bodyPr>
          <a:lstStyle/>
          <a:p>
            <a:pPr lvl="0" algn="ctr">
              <a:buSzPct val="25000"/>
            </a:pPr>
            <a:r>
              <a:rPr lang="en-US" sz="2800" dirty="0">
                <a:latin typeface="Comic Sans MS"/>
                <a:ea typeface="Comic Sans MS"/>
                <a:cs typeface="Comic Sans MS"/>
              </a:rPr>
              <a:t>Conform for the time being means </a:t>
            </a:r>
            <a:r>
              <a:rPr lang="en-US" sz="2800" dirty="0">
                <a:solidFill>
                  <a:srgbClr val="FF0000"/>
                </a:solidFill>
                <a:latin typeface="Comic Sans MS"/>
                <a:ea typeface="Comic Sans MS"/>
                <a:cs typeface="Comic Sans MS"/>
              </a:rPr>
              <a:t>descendant</a:t>
            </a:r>
            <a:r>
              <a:rPr lang="en-US" sz="2800" dirty="0">
                <a:latin typeface="Comic Sans MS"/>
                <a:ea typeface="Comic Sans MS"/>
                <a:cs typeface="Comic Sans MS"/>
              </a:rPr>
              <a:t> (until “conform” gets </a:t>
            </a:r>
            <a:r>
              <a:rPr lang="en-US" sz="2800" dirty="0" smtClean="0">
                <a:latin typeface="Comic Sans MS"/>
                <a:ea typeface="Comic Sans MS"/>
                <a:cs typeface="Comic Sans MS"/>
              </a:rPr>
              <a:t>more properly </a:t>
            </a:r>
            <a:r>
              <a:rPr lang="en-US" sz="2800" dirty="0">
                <a:latin typeface="Comic Sans MS"/>
                <a:ea typeface="Comic Sans MS"/>
                <a:cs typeface="Comic Sans MS"/>
              </a:rPr>
              <a:t>defined later)</a:t>
            </a:r>
          </a:p>
        </p:txBody>
      </p:sp>
    </p:spTree>
    <p:extLst>
      <p:ext uri="{BB962C8B-B14F-4D97-AF65-F5344CB8AC3E}">
        <p14:creationId xmlns:p14="http://schemas.microsoft.com/office/powerpoint/2010/main" val="1304231509"/>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3200" dirty="0">
                <a:solidFill>
                  <a:srgbClr val="006699"/>
                </a:solidFill>
                <a:latin typeface="Nunito"/>
                <a:ea typeface="Nunito"/>
                <a:cs typeface="Nunito"/>
                <a:sym typeface="Nunito"/>
              </a:rPr>
              <a:t>Static typing</a:t>
            </a:r>
          </a:p>
        </p:txBody>
      </p:sp>
      <p:sp>
        <p:nvSpPr>
          <p:cNvPr id="351" name="Shape 351"/>
          <p:cNvSpPr txBox="1">
            <a:spLocks noGrp="1"/>
          </p:cNvSpPr>
          <p:nvPr>
            <p:ph type="body" idx="1"/>
          </p:nvPr>
        </p:nvSpPr>
        <p:spPr>
          <a:xfrm>
            <a:off x="1992312" y="994611"/>
            <a:ext cx="8221800" cy="5490300"/>
          </a:xfrm>
          <a:prstGeom prst="rect">
            <a:avLst/>
          </a:prstGeom>
          <a:noFill/>
          <a:ln>
            <a:noFill/>
          </a:ln>
        </p:spPr>
        <p:txBody>
          <a:bodyPr vert="horz" lIns="91425" tIns="45700" rIns="91425" bIns="45700" rtlCol="0" anchor="t" anchorCtr="0">
            <a:noAutofit/>
          </a:bodyPr>
          <a:lstStyle/>
          <a:p>
            <a:pPr marL="0" indent="0" algn="just">
              <a:spcBef>
                <a:spcPts val="0"/>
              </a:spcBef>
              <a:buSzPct val="25000"/>
              <a:buNone/>
            </a:pPr>
            <a:r>
              <a:rPr lang="en-US" sz="2400" b="1" dirty="0">
                <a:solidFill>
                  <a:srgbClr val="990000"/>
                </a:solidFill>
                <a:latin typeface="Comic Sans MS"/>
                <a:ea typeface="Comic Sans MS"/>
                <a:cs typeface="Comic Sans MS"/>
                <a:sym typeface="Comic Sans MS"/>
              </a:rPr>
              <a:t>Type-safe call</a:t>
            </a:r>
            <a:r>
              <a:rPr lang="en-US" sz="2400" dirty="0">
                <a:solidFill>
                  <a:schemeClr val="dk1"/>
                </a:solidFill>
                <a:latin typeface="Comic Sans MS"/>
                <a:ea typeface="Comic Sans MS"/>
                <a:cs typeface="Comic Sans MS"/>
                <a:sym typeface="Comic Sans MS"/>
              </a:rPr>
              <a:t> (during execution):</a:t>
            </a:r>
          </a:p>
          <a:p>
            <a:pPr marL="896937" lvl="1" indent="-363537" algn="just">
              <a:spcBef>
                <a:spcPts val="640"/>
              </a:spcBef>
              <a:buClr>
                <a:srgbClr val="8B0000"/>
              </a:buClr>
              <a:buSzPct val="25000"/>
              <a:buNone/>
            </a:pPr>
            <a:r>
              <a:rPr lang="en-US" dirty="0">
                <a:solidFill>
                  <a:schemeClr val="dk1"/>
                </a:solidFill>
                <a:latin typeface="Comic Sans MS"/>
                <a:ea typeface="Comic Sans MS"/>
                <a:cs typeface="Comic Sans MS"/>
                <a:sym typeface="Comic Sans MS"/>
              </a:rPr>
              <a:t>	A feature call </a:t>
            </a:r>
            <a:r>
              <a:rPr lang="en-US" i="1" dirty="0" err="1">
                <a:solidFill>
                  <a:srgbClr val="3333FF"/>
                </a:solidFill>
                <a:latin typeface="Comic Sans MS"/>
                <a:ea typeface="Comic Sans MS"/>
                <a:cs typeface="Comic Sans MS"/>
                <a:sym typeface="Comic Sans MS"/>
              </a:rPr>
              <a:t>x</a:t>
            </a:r>
            <a:r>
              <a:rPr lang="en-US" sz="3200" dirty="0" err="1">
                <a:solidFill>
                  <a:srgbClr val="3333FF"/>
                </a:solidFill>
                <a:latin typeface="Comic Sans MS"/>
                <a:ea typeface="Comic Sans MS"/>
                <a:cs typeface="Comic Sans MS"/>
                <a:sym typeface="Comic Sans MS"/>
              </a:rPr>
              <a:t>.</a:t>
            </a:r>
            <a:r>
              <a:rPr lang="en-US" i="1" dirty="0" err="1">
                <a:solidFill>
                  <a:srgbClr val="3333FF"/>
                </a:solidFill>
                <a:latin typeface="Comic Sans MS"/>
                <a:ea typeface="Comic Sans MS"/>
                <a:cs typeface="Comic Sans MS"/>
                <a:sym typeface="Comic Sans MS"/>
              </a:rPr>
              <a:t>f</a:t>
            </a:r>
            <a:r>
              <a:rPr lang="en-US" dirty="0">
                <a:solidFill>
                  <a:schemeClr val="dk1"/>
                </a:solidFill>
                <a:latin typeface="Comic Sans MS"/>
                <a:ea typeface="Comic Sans MS"/>
                <a:cs typeface="Comic Sans MS"/>
                <a:sym typeface="Comic Sans MS"/>
              </a:rPr>
              <a:t> such that the object attached to </a:t>
            </a:r>
            <a:r>
              <a:rPr lang="en-US" i="1" dirty="0">
                <a:solidFill>
                  <a:srgbClr val="3333FF"/>
                </a:solidFill>
                <a:latin typeface="Comic Sans MS"/>
                <a:ea typeface="Comic Sans MS"/>
                <a:cs typeface="Comic Sans MS"/>
                <a:sym typeface="Comic Sans MS"/>
              </a:rPr>
              <a:t>x</a:t>
            </a:r>
            <a:r>
              <a:rPr lang="en-US" dirty="0">
                <a:solidFill>
                  <a:schemeClr val="dk1"/>
                </a:solidFill>
                <a:latin typeface="Comic Sans MS"/>
                <a:ea typeface="Comic Sans MS"/>
                <a:cs typeface="Comic Sans MS"/>
                <a:sym typeface="Comic Sans MS"/>
              </a:rPr>
              <a:t> has a feature corresponding to </a:t>
            </a:r>
            <a:r>
              <a:rPr lang="en-US" i="1" dirty="0">
                <a:solidFill>
                  <a:srgbClr val="3333FF"/>
                </a:solidFill>
                <a:latin typeface="Comic Sans MS"/>
                <a:ea typeface="Comic Sans MS"/>
                <a:cs typeface="Comic Sans MS"/>
                <a:sym typeface="Comic Sans MS"/>
              </a:rPr>
              <a:t>f</a:t>
            </a:r>
          </a:p>
          <a:p>
            <a:pPr marL="896937" lvl="1" indent="-363537" algn="just">
              <a:spcBef>
                <a:spcPts val="480"/>
              </a:spcBef>
              <a:buClr>
                <a:srgbClr val="8B0000"/>
              </a:buClr>
              <a:buSzPct val="25000"/>
              <a:buNone/>
            </a:pPr>
            <a:r>
              <a:rPr lang="en-US" dirty="0">
                <a:solidFill>
                  <a:schemeClr val="dk1"/>
                </a:solidFill>
                <a:latin typeface="Comic Sans MS"/>
                <a:ea typeface="Comic Sans MS"/>
                <a:cs typeface="Comic Sans MS"/>
                <a:sym typeface="Comic Sans MS"/>
              </a:rPr>
              <a:t>				</a:t>
            </a:r>
            <a:r>
              <a:rPr lang="en-US" sz="1800" dirty="0">
                <a:solidFill>
                  <a:schemeClr val="dk1"/>
                </a:solidFill>
                <a:latin typeface="Comic Sans MS"/>
                <a:ea typeface="Comic Sans MS"/>
                <a:cs typeface="Comic Sans MS"/>
                <a:sym typeface="Comic Sans MS"/>
              </a:rPr>
              <a:t>[Generalizes to calls with	 arguments, </a:t>
            </a:r>
            <a:r>
              <a:rPr lang="en-US" sz="1800" i="1" dirty="0" err="1">
                <a:solidFill>
                  <a:srgbClr val="3333FF"/>
                </a:solidFill>
                <a:latin typeface="Comic Sans MS"/>
                <a:ea typeface="Comic Sans MS"/>
                <a:cs typeface="Comic Sans MS"/>
                <a:sym typeface="Comic Sans MS"/>
              </a:rPr>
              <a:t>x</a:t>
            </a:r>
            <a:r>
              <a:rPr lang="en-US" dirty="0" err="1">
                <a:solidFill>
                  <a:srgbClr val="3333FF"/>
                </a:solidFill>
                <a:latin typeface="Comic Sans MS"/>
                <a:ea typeface="Comic Sans MS"/>
                <a:cs typeface="Comic Sans MS"/>
                <a:sym typeface="Comic Sans MS"/>
              </a:rPr>
              <a:t>.</a:t>
            </a:r>
            <a:r>
              <a:rPr lang="en-US" sz="1800" i="1" dirty="0" err="1">
                <a:solidFill>
                  <a:srgbClr val="3333FF"/>
                </a:solidFill>
                <a:latin typeface="Comic Sans MS"/>
                <a:ea typeface="Comic Sans MS"/>
                <a:cs typeface="Comic Sans MS"/>
                <a:sym typeface="Comic Sans MS"/>
              </a:rPr>
              <a:t>f</a:t>
            </a:r>
            <a:r>
              <a:rPr lang="en-US" sz="1800" i="1" dirty="0">
                <a:solidFill>
                  <a:srgbClr val="3333FF"/>
                </a:solidFill>
                <a:latin typeface="Comic Sans MS"/>
                <a:ea typeface="Comic Sans MS"/>
                <a:cs typeface="Comic Sans MS"/>
                <a:sym typeface="Comic Sans MS"/>
              </a:rPr>
              <a:t> </a:t>
            </a:r>
            <a:r>
              <a:rPr lang="en-US" sz="1800" dirty="0">
                <a:solidFill>
                  <a:srgbClr val="3333FF"/>
                </a:solidFill>
                <a:latin typeface="Comic Sans MS"/>
                <a:ea typeface="Comic Sans MS"/>
                <a:cs typeface="Comic Sans MS"/>
                <a:sym typeface="Comic Sans MS"/>
              </a:rPr>
              <a:t>(</a:t>
            </a:r>
            <a:r>
              <a:rPr lang="en-US" sz="1800" i="1" dirty="0">
                <a:solidFill>
                  <a:srgbClr val="3333FF"/>
                </a:solidFill>
                <a:latin typeface="Comic Sans MS"/>
                <a:ea typeface="Comic Sans MS"/>
                <a:cs typeface="Comic Sans MS"/>
                <a:sym typeface="Comic Sans MS"/>
              </a:rPr>
              <a:t>a, b</a:t>
            </a:r>
            <a:r>
              <a:rPr lang="en-US" sz="1800" dirty="0">
                <a:solidFill>
                  <a:srgbClr val="3333FF"/>
                </a:solidFill>
                <a:latin typeface="Comic Sans MS"/>
                <a:ea typeface="Comic Sans MS"/>
                <a:cs typeface="Comic Sans MS"/>
                <a:sym typeface="Comic Sans MS"/>
              </a:rPr>
              <a:t>) </a:t>
            </a:r>
            <a:r>
              <a:rPr lang="en-US" sz="1800" dirty="0">
                <a:solidFill>
                  <a:schemeClr val="dk1"/>
                </a:solidFill>
                <a:latin typeface="Comic Sans MS"/>
                <a:ea typeface="Comic Sans MS"/>
                <a:cs typeface="Comic Sans MS"/>
                <a:sym typeface="Comic Sans MS"/>
              </a:rPr>
              <a:t>]</a:t>
            </a:r>
          </a:p>
          <a:p>
            <a:pPr marL="0" indent="0" algn="just">
              <a:spcBef>
                <a:spcPts val="360"/>
              </a:spcBef>
              <a:buNone/>
            </a:pPr>
            <a:endParaRPr sz="1800" dirty="0">
              <a:solidFill>
                <a:schemeClr val="dk1"/>
              </a:solidFill>
              <a:latin typeface="Comic Sans MS"/>
              <a:ea typeface="Comic Sans MS"/>
              <a:cs typeface="Comic Sans MS"/>
              <a:sym typeface="Comic Sans MS"/>
            </a:endParaRPr>
          </a:p>
          <a:p>
            <a:pPr marL="0" indent="0" algn="just">
              <a:spcBef>
                <a:spcPts val="480"/>
              </a:spcBef>
              <a:buSzPct val="25000"/>
              <a:buNone/>
            </a:pPr>
            <a:r>
              <a:rPr lang="en-US" sz="2400" b="1" dirty="0">
                <a:solidFill>
                  <a:srgbClr val="990000"/>
                </a:solidFill>
                <a:latin typeface="Comic Sans MS"/>
                <a:ea typeface="Comic Sans MS"/>
                <a:cs typeface="Comic Sans MS"/>
                <a:sym typeface="Comic Sans MS"/>
              </a:rPr>
              <a:t>Static type checker</a:t>
            </a:r>
            <a:r>
              <a:rPr lang="en-US" sz="2400" dirty="0">
                <a:solidFill>
                  <a:schemeClr val="dk1"/>
                </a:solidFill>
                <a:latin typeface="Comic Sans MS"/>
                <a:ea typeface="Comic Sans MS"/>
                <a:cs typeface="Comic Sans MS"/>
                <a:sym typeface="Comic Sans MS"/>
              </a:rPr>
              <a:t>:</a:t>
            </a:r>
          </a:p>
          <a:p>
            <a:pPr marL="896937" lvl="1" indent="-363537" algn="just">
              <a:spcBef>
                <a:spcPts val="480"/>
              </a:spcBef>
              <a:buClr>
                <a:srgbClr val="8B0000"/>
              </a:buClr>
              <a:buSzPct val="25000"/>
              <a:buNone/>
            </a:pPr>
            <a:r>
              <a:rPr lang="en-US" dirty="0">
                <a:solidFill>
                  <a:schemeClr val="dk1"/>
                </a:solidFill>
                <a:latin typeface="Comic Sans MS"/>
                <a:ea typeface="Comic Sans MS"/>
                <a:cs typeface="Comic Sans MS"/>
                <a:sym typeface="Comic Sans MS"/>
              </a:rPr>
              <a:t>	A program-processing tool (such as a compiler) that guarantees, for any program it accepts, that any call in any execution will be </a:t>
            </a:r>
            <a:r>
              <a:rPr lang="en-US" i="1" dirty="0">
                <a:solidFill>
                  <a:srgbClr val="990000"/>
                </a:solidFill>
                <a:latin typeface="Comic Sans MS"/>
                <a:ea typeface="Comic Sans MS"/>
                <a:cs typeface="Comic Sans MS"/>
                <a:sym typeface="Comic Sans MS"/>
              </a:rPr>
              <a:t>type-safe</a:t>
            </a:r>
          </a:p>
          <a:p>
            <a:pPr marL="0" indent="0" algn="just">
              <a:spcBef>
                <a:spcPts val="480"/>
              </a:spcBef>
              <a:buNone/>
            </a:pPr>
            <a:endParaRPr sz="2400" dirty="0">
              <a:solidFill>
                <a:schemeClr val="dk1"/>
              </a:solidFill>
              <a:latin typeface="Comic Sans MS"/>
              <a:ea typeface="Comic Sans MS"/>
              <a:cs typeface="Comic Sans MS"/>
              <a:sym typeface="Comic Sans MS"/>
            </a:endParaRPr>
          </a:p>
          <a:p>
            <a:pPr marL="0" indent="0" algn="just">
              <a:spcBef>
                <a:spcPts val="480"/>
              </a:spcBef>
              <a:buSzPct val="25000"/>
              <a:buNone/>
            </a:pPr>
            <a:r>
              <a:rPr lang="en-US" sz="2400" b="1" dirty="0">
                <a:solidFill>
                  <a:srgbClr val="990000"/>
                </a:solidFill>
                <a:latin typeface="Comic Sans MS"/>
                <a:ea typeface="Comic Sans MS"/>
                <a:cs typeface="Comic Sans MS"/>
                <a:sym typeface="Comic Sans MS"/>
              </a:rPr>
              <a:t>Statically typed language</a:t>
            </a:r>
            <a:r>
              <a:rPr lang="en-US" sz="2400" dirty="0">
                <a:solidFill>
                  <a:schemeClr val="dk1"/>
                </a:solidFill>
                <a:latin typeface="Comic Sans MS"/>
                <a:ea typeface="Comic Sans MS"/>
                <a:cs typeface="Comic Sans MS"/>
                <a:sym typeface="Comic Sans MS"/>
              </a:rPr>
              <a:t>:</a:t>
            </a:r>
          </a:p>
          <a:p>
            <a:pPr marL="896937" lvl="1" indent="-363537" algn="just">
              <a:spcBef>
                <a:spcPts val="480"/>
              </a:spcBef>
              <a:buClr>
                <a:srgbClr val="8B0000"/>
              </a:buClr>
              <a:buSzPct val="25000"/>
              <a:buNone/>
            </a:pPr>
            <a:r>
              <a:rPr lang="en-US" dirty="0">
                <a:solidFill>
                  <a:schemeClr val="dk1"/>
                </a:solidFill>
                <a:latin typeface="Comic Sans MS"/>
                <a:ea typeface="Comic Sans MS"/>
                <a:cs typeface="Comic Sans MS"/>
                <a:sym typeface="Comic Sans MS"/>
              </a:rPr>
              <a:t>	A programming language for which it is possible to write a </a:t>
            </a:r>
            <a:r>
              <a:rPr lang="en-US" i="1" dirty="0">
                <a:solidFill>
                  <a:srgbClr val="990000"/>
                </a:solidFill>
                <a:latin typeface="Comic Sans MS"/>
                <a:ea typeface="Comic Sans MS"/>
                <a:cs typeface="Comic Sans MS"/>
                <a:sym typeface="Comic Sans MS"/>
              </a:rPr>
              <a:t>static type checker</a:t>
            </a:r>
          </a:p>
        </p:txBody>
      </p:sp>
      <p:sp>
        <p:nvSpPr>
          <p:cNvPr id="352" name="Shape 352"/>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12</a:t>
            </a:fld>
            <a:endParaRPr lang="en-US"/>
          </a:p>
        </p:txBody>
      </p:sp>
    </p:spTree>
    <p:extLst>
      <p:ext uri="{BB962C8B-B14F-4D97-AF65-F5344CB8AC3E}">
        <p14:creationId xmlns:p14="http://schemas.microsoft.com/office/powerpoint/2010/main" val="2299648946"/>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buSzPct val="25000"/>
            </a:pPr>
            <a:r>
              <a:rPr lang="en-US" sz="3200" dirty="0">
                <a:solidFill>
                  <a:srgbClr val="006699"/>
                </a:solidFill>
                <a:latin typeface="Nunito"/>
                <a:ea typeface="Nunito"/>
                <a:cs typeface="Nunito"/>
                <a:sym typeface="Nunito"/>
              </a:rPr>
              <a:t>Inheritance and static typing</a:t>
            </a:r>
          </a:p>
        </p:txBody>
      </p:sp>
      <p:sp>
        <p:nvSpPr>
          <p:cNvPr id="359" name="Shape 359"/>
          <p:cNvSpPr>
            <a:spLocks noGrp="1"/>
          </p:cNvSpPr>
          <p:nvPr>
            <p:ph type="body" idx="1"/>
          </p:nvPr>
        </p:nvSpPr>
        <p:spPr>
          <a:xfrm>
            <a:off x="1838057" y="664326"/>
            <a:ext cx="8003399" cy="2632499"/>
          </a:xfrm>
          <a:prstGeom prst="roundRect">
            <a:avLst>
              <a:gd name="adj" fmla="val 16667"/>
            </a:avLst>
          </a:prstGeom>
          <a:solidFill>
            <a:srgbClr val="99FF99"/>
          </a:solidFill>
          <a:ln w="12700" cap="flat" cmpd="sng">
            <a:solidFill>
              <a:srgbClr val="990000"/>
            </a:solidFill>
            <a:prstDash val="solid"/>
            <a:miter/>
            <a:headEnd type="none" w="med" len="med"/>
            <a:tailEnd type="none" w="med" len="med"/>
          </a:ln>
        </p:spPr>
        <p:txBody>
          <a:bodyPr vert="horz" lIns="91425" tIns="45700" rIns="91425" bIns="45700" rtlCol="0" anchor="ctr" anchorCtr="0">
            <a:noAutofit/>
          </a:bodyPr>
          <a:lstStyle/>
          <a:p>
            <a:pPr marL="0" indent="0" algn="ctr">
              <a:spcBef>
                <a:spcPts val="0"/>
              </a:spcBef>
              <a:buSzPct val="25000"/>
              <a:buNone/>
            </a:pPr>
            <a:r>
              <a:rPr lang="en-US" b="1" dirty="0">
                <a:solidFill>
                  <a:srgbClr val="990000"/>
                </a:solidFill>
                <a:latin typeface="Comic Sans MS"/>
                <a:ea typeface="Comic Sans MS"/>
                <a:cs typeface="Comic Sans MS"/>
                <a:sym typeface="Comic Sans MS"/>
              </a:rPr>
              <a:t>Basic inheritance type rule</a:t>
            </a:r>
          </a:p>
          <a:p>
            <a:pPr marL="0" indent="0" algn="ctr">
              <a:spcBef>
                <a:spcPts val="0"/>
              </a:spcBef>
              <a:buNone/>
            </a:pPr>
            <a:endParaRPr sz="3200" dirty="0">
              <a:solidFill>
                <a:srgbClr val="333399"/>
              </a:solidFill>
              <a:latin typeface="Comic Sans MS"/>
              <a:ea typeface="Comic Sans MS"/>
              <a:cs typeface="Comic Sans MS"/>
              <a:sym typeface="Comic Sans MS"/>
            </a:endParaRPr>
          </a:p>
          <a:p>
            <a:pPr marL="0" indent="0" algn="ctr">
              <a:spcBef>
                <a:spcPts val="560"/>
              </a:spcBef>
              <a:buSzPct val="25000"/>
              <a:buNone/>
            </a:pPr>
            <a:r>
              <a:rPr lang="en-US" dirty="0">
                <a:solidFill>
                  <a:srgbClr val="000000"/>
                </a:solidFill>
                <a:latin typeface="Comic Sans MS"/>
                <a:ea typeface="Comic Sans MS"/>
                <a:cs typeface="Comic Sans MS"/>
                <a:sym typeface="Comic Sans MS"/>
              </a:rPr>
              <a:t>For a polymorphic attachment to be valid,</a:t>
            </a:r>
            <a:br>
              <a:rPr lang="en-US" dirty="0">
                <a:solidFill>
                  <a:srgbClr val="000000"/>
                </a:solidFill>
                <a:latin typeface="Comic Sans MS"/>
                <a:ea typeface="Comic Sans MS"/>
                <a:cs typeface="Comic Sans MS"/>
                <a:sym typeface="Comic Sans MS"/>
              </a:rPr>
            </a:br>
            <a:r>
              <a:rPr lang="en-US" dirty="0">
                <a:solidFill>
                  <a:srgbClr val="000000"/>
                </a:solidFill>
                <a:latin typeface="Comic Sans MS"/>
                <a:ea typeface="Comic Sans MS"/>
                <a:cs typeface="Comic Sans MS"/>
                <a:sym typeface="Comic Sans MS"/>
              </a:rPr>
              <a:t>the type of the source must </a:t>
            </a:r>
            <a:r>
              <a:rPr lang="en-US" dirty="0">
                <a:solidFill>
                  <a:srgbClr val="990000"/>
                </a:solidFill>
                <a:latin typeface="Comic Sans MS"/>
                <a:ea typeface="Comic Sans MS"/>
                <a:cs typeface="Comic Sans MS"/>
                <a:sym typeface="Comic Sans MS"/>
              </a:rPr>
              <a:t>conform</a:t>
            </a:r>
            <a:r>
              <a:rPr lang="en-US" dirty="0">
                <a:solidFill>
                  <a:srgbClr val="000000"/>
                </a:solidFill>
                <a:latin typeface="Comic Sans MS"/>
                <a:ea typeface="Comic Sans MS"/>
                <a:cs typeface="Comic Sans MS"/>
                <a:sym typeface="Comic Sans MS"/>
              </a:rPr>
              <a:t/>
            </a:r>
            <a:br>
              <a:rPr lang="en-US" dirty="0">
                <a:solidFill>
                  <a:srgbClr val="000000"/>
                </a:solidFill>
                <a:latin typeface="Comic Sans MS"/>
                <a:ea typeface="Comic Sans MS"/>
                <a:cs typeface="Comic Sans MS"/>
                <a:sym typeface="Comic Sans MS"/>
              </a:rPr>
            </a:br>
            <a:r>
              <a:rPr lang="en-US" dirty="0">
                <a:solidFill>
                  <a:srgbClr val="000000"/>
                </a:solidFill>
                <a:latin typeface="Comic Sans MS"/>
                <a:ea typeface="Comic Sans MS"/>
                <a:cs typeface="Comic Sans MS"/>
                <a:sym typeface="Comic Sans MS"/>
              </a:rPr>
              <a:t>to the type of the target</a:t>
            </a:r>
          </a:p>
        </p:txBody>
      </p:sp>
      <p:sp>
        <p:nvSpPr>
          <p:cNvPr id="360" name="Shape 360"/>
          <p:cNvSpPr txBox="1"/>
          <p:nvPr/>
        </p:nvSpPr>
        <p:spPr>
          <a:xfrm>
            <a:off x="1971243" y="3447505"/>
            <a:ext cx="8342400" cy="3198955"/>
          </a:xfrm>
          <a:prstGeom prst="rect">
            <a:avLst/>
          </a:prstGeom>
          <a:noFill/>
          <a:ln>
            <a:noFill/>
          </a:ln>
        </p:spPr>
        <p:txBody>
          <a:bodyPr lIns="91425" tIns="45700" rIns="91425" bIns="45700" anchor="t" anchorCtr="0">
            <a:noAutofit/>
          </a:bodyPr>
          <a:lstStyle/>
          <a:p>
            <a:pPr marL="138112" indent="-23812">
              <a:lnSpc>
                <a:spcPct val="90000"/>
              </a:lnSpc>
              <a:buClr>
                <a:srgbClr val="8B0000"/>
              </a:buClr>
              <a:buSzPct val="25000"/>
            </a:pPr>
            <a:r>
              <a:rPr lang="en-US" sz="2400" b="1" dirty="0">
                <a:solidFill>
                  <a:schemeClr val="dk1"/>
                </a:solidFill>
                <a:latin typeface="Comic Sans MS"/>
                <a:ea typeface="Comic Sans MS"/>
                <a:cs typeface="Comic Sans MS"/>
                <a:sym typeface="Comic Sans MS"/>
              </a:rPr>
              <a:t>Conformance: basic definition</a:t>
            </a:r>
          </a:p>
          <a:p>
            <a:pPr marL="138112" indent="-23812" algn="just">
              <a:spcBef>
                <a:spcPts val="480"/>
              </a:spcBef>
              <a:buClr>
                <a:srgbClr val="8B0000"/>
              </a:buClr>
              <a:buSzPct val="25000"/>
            </a:pPr>
            <a:r>
              <a:rPr lang="en-US" sz="2400" i="1" dirty="0">
                <a:solidFill>
                  <a:schemeClr val="dk1"/>
                </a:solidFill>
                <a:latin typeface="Comic Sans MS"/>
                <a:ea typeface="Comic Sans MS"/>
                <a:cs typeface="Comic Sans MS"/>
                <a:sym typeface="Comic Sans MS"/>
              </a:rPr>
              <a:t>Reference</a:t>
            </a:r>
            <a:r>
              <a:rPr lang="en-US" sz="2400" dirty="0">
                <a:solidFill>
                  <a:schemeClr val="dk1"/>
                </a:solidFill>
                <a:latin typeface="Comic Sans MS"/>
                <a:ea typeface="Comic Sans MS"/>
                <a:cs typeface="Comic Sans MS"/>
                <a:sym typeface="Comic Sans MS"/>
              </a:rPr>
              <a:t> types (</a:t>
            </a:r>
            <a:r>
              <a:rPr lang="en-US" sz="2400" dirty="0">
                <a:solidFill>
                  <a:schemeClr val="dk1"/>
                </a:solidFill>
              </a:rPr>
              <a:t>values that are references</a:t>
            </a: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U</a:t>
            </a:r>
            <a:r>
              <a:rPr lang="en-US" sz="2400" dirty="0">
                <a:solidFill>
                  <a:schemeClr val="dk1"/>
                </a:solidFill>
                <a:latin typeface="Comic Sans MS"/>
                <a:ea typeface="Comic Sans MS"/>
                <a:cs typeface="Comic Sans MS"/>
                <a:sym typeface="Comic Sans MS"/>
              </a:rPr>
              <a:t> </a:t>
            </a:r>
            <a:r>
              <a:rPr lang="en-US" sz="2400" b="1" dirty="0">
                <a:solidFill>
                  <a:srgbClr val="990000"/>
                </a:solidFill>
                <a:latin typeface="Comic Sans MS"/>
                <a:ea typeface="Comic Sans MS"/>
                <a:cs typeface="Comic Sans MS"/>
                <a:sym typeface="Comic Sans MS"/>
              </a:rPr>
              <a:t>conforms</a:t>
            </a:r>
            <a:r>
              <a:rPr lang="en-US" sz="2400" dirty="0">
                <a:solidFill>
                  <a:schemeClr val="dk1"/>
                </a:solidFill>
                <a:latin typeface="Comic Sans MS"/>
                <a:ea typeface="Comic Sans MS"/>
                <a:cs typeface="Comic Sans MS"/>
                <a:sym typeface="Comic Sans MS"/>
              </a:rPr>
              <a:t> to </a:t>
            </a:r>
            <a:r>
              <a:rPr lang="en-US" sz="2400" i="1" dirty="0">
                <a:solidFill>
                  <a:srgbClr val="3333FF"/>
                </a:solidFill>
                <a:latin typeface="Comic Sans MS"/>
                <a:ea typeface="Comic Sans MS"/>
                <a:cs typeface="Comic Sans MS"/>
                <a:sym typeface="Comic Sans MS"/>
              </a:rPr>
              <a:t>T</a:t>
            </a:r>
            <a:r>
              <a:rPr lang="en-US" sz="2400" dirty="0">
                <a:solidFill>
                  <a:schemeClr val="dk1"/>
                </a:solidFill>
                <a:latin typeface="Comic Sans MS"/>
                <a:ea typeface="Comic Sans MS"/>
                <a:cs typeface="Comic Sans MS"/>
                <a:sym typeface="Comic Sans MS"/>
              </a:rPr>
              <a:t>  if </a:t>
            </a:r>
            <a:r>
              <a:rPr lang="en-US" sz="2400" i="1" dirty="0">
                <a:solidFill>
                  <a:srgbClr val="3333FF"/>
                </a:solidFill>
                <a:latin typeface="Comic Sans MS"/>
                <a:ea typeface="Comic Sans MS"/>
                <a:cs typeface="Comic Sans MS"/>
                <a:sym typeface="Comic Sans MS"/>
              </a:rPr>
              <a:t>U</a:t>
            </a:r>
            <a:r>
              <a:rPr lang="en-US" sz="2400" dirty="0">
                <a:solidFill>
                  <a:schemeClr val="dk1"/>
                </a:solidFill>
                <a:latin typeface="Comic Sans MS"/>
                <a:ea typeface="Comic Sans MS"/>
                <a:cs typeface="Comic Sans MS"/>
                <a:sym typeface="Comic Sans MS"/>
              </a:rPr>
              <a:t>  is a descendant of </a:t>
            </a:r>
            <a:r>
              <a:rPr lang="en-US" sz="2400" i="1" dirty="0">
                <a:solidFill>
                  <a:srgbClr val="3333FF"/>
                </a:solidFill>
                <a:latin typeface="Comic Sans MS"/>
                <a:ea typeface="Comic Sans MS"/>
                <a:cs typeface="Comic Sans MS"/>
                <a:sym typeface="Comic Sans MS"/>
              </a:rPr>
              <a:t>T </a:t>
            </a:r>
            <a:r>
              <a:rPr lang="en-US" sz="2400" dirty="0">
                <a:solidFill>
                  <a:schemeClr val="dk1"/>
                </a:solidFill>
                <a:sym typeface="Comic Sans MS"/>
              </a:rPr>
              <a:t>(</a:t>
            </a:r>
            <a:r>
              <a:rPr lang="en-US" sz="2400" dirty="0">
                <a:solidFill>
                  <a:schemeClr val="dk1"/>
                </a:solidFill>
              </a:rPr>
              <a:t>reference types enable sharing)</a:t>
            </a:r>
            <a:endParaRPr lang="en-US" sz="2400" i="1" dirty="0">
              <a:solidFill>
                <a:srgbClr val="3333FF"/>
              </a:solidFill>
              <a:latin typeface="Comic Sans MS"/>
              <a:ea typeface="Comic Sans MS"/>
              <a:cs typeface="Comic Sans MS"/>
              <a:sym typeface="Comic Sans MS"/>
            </a:endParaRPr>
          </a:p>
          <a:p>
            <a:pPr marL="138112" indent="-23812" algn="just">
              <a:lnSpc>
                <a:spcPct val="90000"/>
              </a:lnSpc>
              <a:spcBef>
                <a:spcPts val="480"/>
              </a:spcBef>
              <a:buClr>
                <a:srgbClr val="8B0000"/>
              </a:buClr>
            </a:pPr>
            <a:endParaRPr sz="2400" dirty="0">
              <a:solidFill>
                <a:schemeClr val="dk1"/>
              </a:solidFill>
              <a:latin typeface="Comic Sans MS"/>
              <a:ea typeface="Comic Sans MS"/>
              <a:cs typeface="Comic Sans MS"/>
              <a:sym typeface="Comic Sans MS"/>
            </a:endParaRPr>
          </a:p>
          <a:p>
            <a:pPr marL="138112" indent="-23812" algn="just">
              <a:lnSpc>
                <a:spcPct val="90000"/>
              </a:lnSpc>
              <a:spcBef>
                <a:spcPts val="480"/>
              </a:spcBef>
              <a:buClr>
                <a:srgbClr val="8B0000"/>
              </a:buClr>
              <a:buSzPct val="25000"/>
            </a:pPr>
            <a:r>
              <a:rPr lang="en-US" sz="2400" dirty="0">
                <a:solidFill>
                  <a:schemeClr val="dk1"/>
                </a:solidFill>
                <a:latin typeface="Comic Sans MS"/>
                <a:ea typeface="Comic Sans MS"/>
                <a:cs typeface="Comic Sans MS"/>
                <a:sym typeface="Comic Sans MS"/>
              </a:rPr>
              <a:t>An </a:t>
            </a:r>
            <a:r>
              <a:rPr lang="en-US" sz="2400" i="1" dirty="0">
                <a:solidFill>
                  <a:schemeClr val="dk1"/>
                </a:solidFill>
                <a:latin typeface="Comic Sans MS"/>
                <a:ea typeface="Comic Sans MS"/>
                <a:cs typeface="Comic Sans MS"/>
                <a:sym typeface="Comic Sans MS"/>
              </a:rPr>
              <a:t>expanded</a:t>
            </a:r>
            <a:r>
              <a:rPr lang="en-US" sz="2400" dirty="0">
                <a:solidFill>
                  <a:schemeClr val="dk1"/>
                </a:solidFill>
                <a:latin typeface="Comic Sans MS"/>
                <a:ea typeface="Comic Sans MS"/>
                <a:cs typeface="Comic Sans MS"/>
                <a:sym typeface="Comic Sans MS"/>
              </a:rPr>
              <a:t> type (</a:t>
            </a:r>
            <a:r>
              <a:rPr lang="en-US" sz="2400" dirty="0">
                <a:solidFill>
                  <a:schemeClr val="dk1"/>
                </a:solidFill>
              </a:rPr>
              <a:t>values that are objects</a:t>
            </a:r>
            <a:r>
              <a:rPr lang="en-US" sz="2400" dirty="0">
                <a:solidFill>
                  <a:schemeClr val="dk1"/>
                </a:solidFill>
                <a:latin typeface="Comic Sans MS"/>
                <a:ea typeface="Comic Sans MS"/>
                <a:cs typeface="Comic Sans MS"/>
                <a:sym typeface="Comic Sans MS"/>
              </a:rPr>
              <a:t>) conforms </a:t>
            </a:r>
            <a:r>
              <a:rPr lang="en-US" sz="2400" dirty="0">
                <a:solidFill>
                  <a:srgbClr val="FF0000"/>
                </a:solidFill>
                <a:latin typeface="Comic Sans MS"/>
                <a:ea typeface="Comic Sans MS"/>
                <a:cs typeface="Comic Sans MS"/>
                <a:sym typeface="Comic Sans MS"/>
              </a:rPr>
              <a:t>only to itself </a:t>
            </a:r>
            <a:r>
              <a:rPr lang="en-US" sz="2400" dirty="0">
                <a:solidFill>
                  <a:schemeClr val="dk1"/>
                </a:solidFill>
                <a:latin typeface="Comic Sans MS"/>
                <a:ea typeface="Comic Sans MS"/>
                <a:cs typeface="Comic Sans MS"/>
                <a:sym typeface="Comic Sans MS"/>
              </a:rPr>
              <a:t>(a</a:t>
            </a:r>
            <a:r>
              <a:rPr lang="en-US" sz="2400" dirty="0">
                <a:solidFill>
                  <a:schemeClr val="dk1"/>
                </a:solidFill>
              </a:rPr>
              <a:t>ssigning an expanded type to another means making a copy of the object)</a:t>
            </a:r>
            <a:endParaRPr lang="en-US" sz="2400" dirty="0">
              <a:solidFill>
                <a:schemeClr val="dk1"/>
              </a:solidFill>
              <a:latin typeface="Comic Sans MS"/>
              <a:ea typeface="Comic Sans MS"/>
              <a:cs typeface="Comic Sans MS"/>
              <a:sym typeface="Comic Sans MS"/>
            </a:endParaRPr>
          </a:p>
          <a:p>
            <a:pPr marL="138112" indent="-23812">
              <a:lnSpc>
                <a:spcPct val="90000"/>
              </a:lnSpc>
              <a:spcBef>
                <a:spcPts val="480"/>
              </a:spcBef>
              <a:buClr>
                <a:srgbClr val="8B0000"/>
              </a:buClr>
            </a:pPr>
            <a:endParaRPr sz="2400" dirty="0">
              <a:solidFill>
                <a:schemeClr val="dk1"/>
              </a:solidFill>
              <a:latin typeface="Comic Sans MS"/>
              <a:ea typeface="Comic Sans MS"/>
              <a:cs typeface="Comic Sans MS"/>
              <a:sym typeface="Comic Sans MS"/>
            </a:endParaRPr>
          </a:p>
          <a:p>
            <a:pPr marL="138112" indent="-23812">
              <a:lnSpc>
                <a:spcPct val="90000"/>
              </a:lnSpc>
              <a:spcBef>
                <a:spcPts val="480"/>
              </a:spcBef>
              <a:buClr>
                <a:srgbClr val="8B0000"/>
              </a:buClr>
            </a:pPr>
            <a:endParaRPr sz="2400" dirty="0">
              <a:solidFill>
                <a:schemeClr val="dk1"/>
              </a:solidFill>
              <a:latin typeface="Comic Sans MS"/>
              <a:ea typeface="Comic Sans MS"/>
              <a:cs typeface="Comic Sans MS"/>
              <a:sym typeface="Comic Sans MS"/>
            </a:endParaRPr>
          </a:p>
          <a:p>
            <a:pPr marL="138112" indent="-23812">
              <a:lnSpc>
                <a:spcPct val="90000"/>
              </a:lnSpc>
              <a:spcBef>
                <a:spcPts val="480"/>
              </a:spcBef>
              <a:buClr>
                <a:srgbClr val="8B0000"/>
              </a:buClr>
            </a:pPr>
            <a:endParaRPr sz="2400" dirty="0">
              <a:solidFill>
                <a:schemeClr val="dk1"/>
              </a:solidFill>
              <a:latin typeface="Comic Sans MS"/>
              <a:ea typeface="Comic Sans MS"/>
              <a:cs typeface="Comic Sans MS"/>
              <a:sym typeface="Comic Sans MS"/>
            </a:endParaRPr>
          </a:p>
        </p:txBody>
      </p:sp>
      <p:sp>
        <p:nvSpPr>
          <p:cNvPr id="361" name="Shape 361"/>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13</a:t>
            </a:fld>
            <a:endParaRPr lang="en-US"/>
          </a:p>
        </p:txBody>
      </p:sp>
    </p:spTree>
    <p:extLst>
      <p:ext uri="{BB962C8B-B14F-4D97-AF65-F5344CB8AC3E}">
        <p14:creationId xmlns:p14="http://schemas.microsoft.com/office/powerpoint/2010/main" val="5922207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1"/>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1773238" y="115889"/>
            <a:ext cx="8567217" cy="435599"/>
          </a:xfrm>
          <a:prstGeom prst="rect">
            <a:avLst/>
          </a:prstGeom>
          <a:noFill/>
          <a:ln>
            <a:noFill/>
          </a:ln>
        </p:spPr>
        <p:txBody>
          <a:bodyPr vert="horz" lIns="0" tIns="0" rIns="0" bIns="0" rtlCol="0" anchor="ctr" anchorCtr="0">
            <a:noAutofit/>
          </a:bodyPr>
          <a:lstStyle/>
          <a:p>
            <a:pPr>
              <a:buSzPct val="25000"/>
            </a:pPr>
            <a:r>
              <a:rPr lang="en-US" sz="3200" dirty="0">
                <a:solidFill>
                  <a:srgbClr val="006699"/>
                </a:solidFill>
                <a:latin typeface="Nunito"/>
                <a:ea typeface="Nunito"/>
                <a:cs typeface="Nunito"/>
                <a:sym typeface="Nunito"/>
              </a:rPr>
              <a:t>What we have seen about polymorphism</a:t>
            </a:r>
          </a:p>
        </p:txBody>
      </p:sp>
      <p:sp>
        <p:nvSpPr>
          <p:cNvPr id="376" name="Shape 376"/>
          <p:cNvSpPr txBox="1">
            <a:spLocks noGrp="1"/>
          </p:cNvSpPr>
          <p:nvPr>
            <p:ph type="body" idx="1"/>
          </p:nvPr>
        </p:nvSpPr>
        <p:spPr>
          <a:xfrm>
            <a:off x="1992312" y="994611"/>
            <a:ext cx="8221800" cy="5490300"/>
          </a:xfrm>
          <a:prstGeom prst="rect">
            <a:avLst/>
          </a:prstGeom>
          <a:noFill/>
          <a:ln>
            <a:noFill/>
          </a:ln>
        </p:spPr>
        <p:txBody>
          <a:bodyPr vert="horz" lIns="91425" tIns="45700" rIns="91425" bIns="45700" rtlCol="0" anchor="t" anchorCtr="0">
            <a:noAutofit/>
          </a:bodyPr>
          <a:lstStyle/>
          <a:p>
            <a:pPr marL="0" indent="0" algn="just">
              <a:spcBef>
                <a:spcPts val="0"/>
              </a:spcBef>
              <a:buSzPct val="25000"/>
              <a:buNone/>
            </a:pPr>
            <a:r>
              <a:rPr lang="en-US" sz="2400" dirty="0">
                <a:solidFill>
                  <a:schemeClr val="dk1"/>
                </a:solidFill>
                <a:latin typeface="Comic Sans MS"/>
                <a:ea typeface="Comic Sans MS"/>
                <a:cs typeface="Comic Sans MS"/>
                <a:sym typeface="Comic Sans MS"/>
              </a:rPr>
              <a:t>More properties of inheritance on the </a:t>
            </a:r>
            <a:r>
              <a:rPr lang="en-US" sz="2400" b="1" dirty="0">
                <a:solidFill>
                  <a:srgbClr val="800000"/>
                </a:solidFill>
                <a:latin typeface="Comic Sans MS"/>
                <a:ea typeface="Comic Sans MS"/>
                <a:cs typeface="Comic Sans MS"/>
                <a:sym typeface="Comic Sans MS"/>
              </a:rPr>
              <a:t>type</a:t>
            </a:r>
            <a:r>
              <a:rPr lang="en-US" sz="2400" dirty="0">
                <a:solidFill>
                  <a:srgbClr val="800000"/>
                </a:solidFill>
                <a:latin typeface="Comic Sans MS"/>
                <a:ea typeface="Comic Sans MS"/>
                <a:cs typeface="Comic Sans MS"/>
                <a:sym typeface="Comic Sans MS"/>
              </a:rPr>
              <a:t> </a:t>
            </a:r>
            <a:r>
              <a:rPr lang="en-US" sz="2400" dirty="0">
                <a:solidFill>
                  <a:schemeClr val="dk1"/>
                </a:solidFill>
                <a:latin typeface="Comic Sans MS"/>
                <a:ea typeface="Comic Sans MS"/>
                <a:cs typeface="Comic Sans MS"/>
                <a:sym typeface="Comic Sans MS"/>
              </a:rPr>
              <a:t>side</a:t>
            </a:r>
          </a:p>
          <a:p>
            <a:pPr marL="0" indent="0" algn="just">
              <a:spcBef>
                <a:spcPts val="480"/>
              </a:spcBef>
              <a:buNone/>
            </a:pPr>
            <a:endParaRPr sz="2400" dirty="0">
              <a:solidFill>
                <a:schemeClr val="dk1"/>
              </a:solidFill>
              <a:latin typeface="Comic Sans MS"/>
              <a:ea typeface="Comic Sans MS"/>
              <a:cs typeface="Comic Sans MS"/>
              <a:sym typeface="Comic Sans MS"/>
            </a:endParaRPr>
          </a:p>
          <a:p>
            <a:pPr marL="0" indent="0" algn="just">
              <a:spcBef>
                <a:spcPts val="480"/>
              </a:spcBef>
              <a:buSzPct val="25000"/>
              <a:buNone/>
            </a:pPr>
            <a:r>
              <a:rPr lang="en-US" sz="2400" b="1" dirty="0">
                <a:solidFill>
                  <a:srgbClr val="800000"/>
                </a:solidFill>
                <a:latin typeface="Comic Sans MS"/>
                <a:ea typeface="Comic Sans MS"/>
                <a:cs typeface="Comic Sans MS"/>
                <a:sym typeface="Comic Sans MS"/>
              </a:rPr>
              <a:t>Conformance</a:t>
            </a:r>
            <a:r>
              <a:rPr lang="en-US" sz="2400" dirty="0">
                <a:solidFill>
                  <a:schemeClr val="dk1"/>
                </a:solidFill>
                <a:latin typeface="Comic Sans MS"/>
                <a:ea typeface="Comic Sans MS"/>
                <a:cs typeface="Comic Sans MS"/>
                <a:sym typeface="Comic Sans MS"/>
              </a:rPr>
              <a:t>: so far this means “descendant”</a:t>
            </a:r>
          </a:p>
          <a:p>
            <a:pPr marL="0" indent="0" algn="just">
              <a:spcBef>
                <a:spcPts val="480"/>
              </a:spcBef>
              <a:buNone/>
            </a:pPr>
            <a:endParaRPr sz="2400" dirty="0">
              <a:solidFill>
                <a:schemeClr val="dk1"/>
              </a:solidFill>
              <a:latin typeface="Comic Sans MS"/>
              <a:ea typeface="Comic Sans MS"/>
              <a:cs typeface="Comic Sans MS"/>
              <a:sym typeface="Comic Sans MS"/>
            </a:endParaRPr>
          </a:p>
          <a:p>
            <a:pPr marL="0" indent="0" algn="just">
              <a:spcBef>
                <a:spcPts val="480"/>
              </a:spcBef>
              <a:buSzPct val="25000"/>
              <a:buNone/>
            </a:pPr>
            <a:r>
              <a:rPr lang="en-US" sz="2400" b="1" dirty="0">
                <a:solidFill>
                  <a:srgbClr val="800000"/>
                </a:solidFill>
                <a:latin typeface="Comic Sans MS"/>
                <a:ea typeface="Comic Sans MS"/>
                <a:cs typeface="Comic Sans MS"/>
                <a:sym typeface="Comic Sans MS"/>
              </a:rPr>
              <a:t>Polymorphic</a:t>
            </a:r>
            <a:r>
              <a:rPr lang="en-US" sz="2400" dirty="0">
                <a:solidFill>
                  <a:schemeClr val="dk1"/>
                </a:solidFill>
                <a:latin typeface="Comic Sans MS"/>
                <a:ea typeface="Comic Sans MS"/>
                <a:cs typeface="Comic Sans MS"/>
                <a:sym typeface="Comic Sans MS"/>
              </a:rPr>
              <a:t> assignments, polymorphic entities: an entity declared of type T can be attached to objects of other types….</a:t>
            </a:r>
          </a:p>
          <a:p>
            <a:pPr marL="0" indent="0" algn="just">
              <a:spcBef>
                <a:spcPts val="480"/>
              </a:spcBef>
              <a:buNone/>
            </a:pPr>
            <a:endParaRPr sz="2400" dirty="0">
              <a:solidFill>
                <a:schemeClr val="dk1"/>
              </a:solidFill>
              <a:latin typeface="Comic Sans MS"/>
              <a:ea typeface="Comic Sans MS"/>
              <a:cs typeface="Comic Sans MS"/>
              <a:sym typeface="Comic Sans MS"/>
            </a:endParaRPr>
          </a:p>
          <a:p>
            <a:pPr marL="0" indent="0" algn="just">
              <a:spcBef>
                <a:spcPts val="480"/>
              </a:spcBef>
              <a:buSzPct val="25000"/>
              <a:buNone/>
            </a:pPr>
            <a:r>
              <a:rPr lang="en-US" sz="2400" dirty="0">
                <a:solidFill>
                  <a:schemeClr val="dk1"/>
                </a:solidFill>
                <a:latin typeface="Comic Sans MS"/>
                <a:ea typeface="Comic Sans MS"/>
                <a:cs typeface="Comic Sans MS"/>
                <a:sym typeface="Comic Sans MS"/>
              </a:rPr>
              <a:t>… but not arbitrary types!</a:t>
            </a:r>
          </a:p>
          <a:p>
            <a:pPr marL="0" indent="0" algn="just">
              <a:spcBef>
                <a:spcPts val="480"/>
              </a:spcBef>
              <a:buNone/>
            </a:pPr>
            <a:endParaRPr sz="2400" dirty="0">
              <a:solidFill>
                <a:schemeClr val="dk1"/>
              </a:solidFill>
              <a:latin typeface="Comic Sans MS"/>
              <a:ea typeface="Comic Sans MS"/>
              <a:cs typeface="Comic Sans MS"/>
              <a:sym typeface="Comic Sans MS"/>
            </a:endParaRPr>
          </a:p>
          <a:p>
            <a:pPr marL="0" indent="0" algn="just">
              <a:spcBef>
                <a:spcPts val="480"/>
              </a:spcBef>
              <a:buSzPct val="25000"/>
              <a:buNone/>
            </a:pPr>
            <a:r>
              <a:rPr lang="en-US" sz="2400" b="1" dirty="0">
                <a:solidFill>
                  <a:srgbClr val="800000"/>
                </a:solidFill>
                <a:latin typeface="Comic Sans MS"/>
                <a:ea typeface="Comic Sans MS"/>
                <a:cs typeface="Comic Sans MS"/>
                <a:sym typeface="Comic Sans MS"/>
              </a:rPr>
              <a:t>Static typing</a:t>
            </a:r>
            <a:r>
              <a:rPr lang="en-US" sz="2400" dirty="0">
                <a:solidFill>
                  <a:schemeClr val="dk1"/>
                </a:solidFill>
                <a:latin typeface="Comic Sans MS"/>
                <a:ea typeface="Comic Sans MS"/>
                <a:cs typeface="Comic Sans MS"/>
                <a:sym typeface="Comic Sans MS"/>
              </a:rPr>
              <a:t> means the types must conform</a:t>
            </a:r>
          </a:p>
        </p:txBody>
      </p:sp>
      <p:sp>
        <p:nvSpPr>
          <p:cNvPr id="377" name="Shape 37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14</a:t>
            </a:fld>
            <a:endParaRPr lang="en-US"/>
          </a:p>
        </p:txBody>
      </p:sp>
    </p:spTree>
    <p:extLst>
      <p:ext uri="{BB962C8B-B14F-4D97-AF65-F5344CB8AC3E}">
        <p14:creationId xmlns:p14="http://schemas.microsoft.com/office/powerpoint/2010/main" val="3435226863"/>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3200" dirty="0">
                <a:solidFill>
                  <a:srgbClr val="006699"/>
                </a:solidFill>
                <a:latin typeface="Nunito"/>
                <a:ea typeface="Nunito"/>
                <a:cs typeface="Nunito"/>
                <a:sym typeface="Nunito"/>
              </a:rPr>
              <a:t>Another example hierarchy</a:t>
            </a:r>
          </a:p>
        </p:txBody>
      </p:sp>
      <p:sp>
        <p:nvSpPr>
          <p:cNvPr id="384" name="Shape 384"/>
          <p:cNvSpPr/>
          <p:nvPr/>
        </p:nvSpPr>
        <p:spPr>
          <a:xfrm>
            <a:off x="4727575" y="783807"/>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85" name="Shape 385"/>
          <p:cNvSpPr txBox="1"/>
          <p:nvPr/>
        </p:nvSpPr>
        <p:spPr>
          <a:xfrm>
            <a:off x="5016501" y="926681"/>
            <a:ext cx="1223999" cy="3665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FIGURE</a:t>
            </a:r>
          </a:p>
        </p:txBody>
      </p:sp>
      <p:sp>
        <p:nvSpPr>
          <p:cNvPr id="386" name="Shape 386"/>
          <p:cNvSpPr txBox="1"/>
          <p:nvPr/>
        </p:nvSpPr>
        <p:spPr>
          <a:xfrm>
            <a:off x="5375276" y="783807"/>
            <a:ext cx="360299" cy="366599"/>
          </a:xfrm>
          <a:prstGeom prst="rect">
            <a:avLst/>
          </a:prstGeom>
          <a:noFill/>
          <a:ln>
            <a:noFill/>
          </a:ln>
        </p:spPr>
        <p:txBody>
          <a:bodyPr lIns="91425" tIns="45700" rIns="91425" bIns="45700" anchor="t" anchorCtr="0">
            <a:noAutofit/>
          </a:bodyPr>
          <a:lstStyle/>
          <a:p>
            <a:pPr>
              <a:buSzPct val="25000"/>
            </a:pPr>
            <a:r>
              <a:rPr lang="en-US">
                <a:solidFill>
                  <a:srgbClr val="3333FF"/>
                </a:solidFill>
                <a:latin typeface="Comic Sans MS"/>
                <a:ea typeface="Comic Sans MS"/>
                <a:cs typeface="Comic Sans MS"/>
                <a:sym typeface="Comic Sans MS"/>
              </a:rPr>
              <a:t>*</a:t>
            </a:r>
          </a:p>
        </p:txBody>
      </p:sp>
      <p:sp>
        <p:nvSpPr>
          <p:cNvPr id="387" name="Shape 387"/>
          <p:cNvSpPr/>
          <p:nvPr/>
        </p:nvSpPr>
        <p:spPr>
          <a:xfrm>
            <a:off x="2782887" y="1846263"/>
            <a:ext cx="1657500" cy="7191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88" name="Shape 388"/>
          <p:cNvSpPr txBox="1"/>
          <p:nvPr/>
        </p:nvSpPr>
        <p:spPr>
          <a:xfrm>
            <a:off x="3000376" y="1916114"/>
            <a:ext cx="1223999" cy="6413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OPEN_ FIGURE</a:t>
            </a:r>
          </a:p>
        </p:txBody>
      </p:sp>
      <p:sp>
        <p:nvSpPr>
          <p:cNvPr id="389" name="Shape 389"/>
          <p:cNvSpPr txBox="1"/>
          <p:nvPr/>
        </p:nvSpPr>
        <p:spPr>
          <a:xfrm>
            <a:off x="3432176" y="1773239"/>
            <a:ext cx="360299" cy="366599"/>
          </a:xfrm>
          <a:prstGeom prst="rect">
            <a:avLst/>
          </a:prstGeom>
          <a:noFill/>
          <a:ln>
            <a:noFill/>
          </a:ln>
        </p:spPr>
        <p:txBody>
          <a:bodyPr lIns="91425" tIns="45700" rIns="91425" bIns="45700" anchor="t" anchorCtr="0">
            <a:noAutofit/>
          </a:bodyPr>
          <a:lstStyle/>
          <a:p>
            <a:pPr>
              <a:buSzPct val="25000"/>
            </a:pPr>
            <a:r>
              <a:rPr lang="en-US">
                <a:solidFill>
                  <a:srgbClr val="3333FF"/>
                </a:solidFill>
                <a:latin typeface="Comic Sans MS"/>
                <a:ea typeface="Comic Sans MS"/>
                <a:cs typeface="Comic Sans MS"/>
                <a:sym typeface="Comic Sans MS"/>
              </a:rPr>
              <a:t>*</a:t>
            </a:r>
          </a:p>
        </p:txBody>
      </p:sp>
      <p:sp>
        <p:nvSpPr>
          <p:cNvPr id="390" name="Shape 390"/>
          <p:cNvSpPr/>
          <p:nvPr/>
        </p:nvSpPr>
        <p:spPr>
          <a:xfrm>
            <a:off x="6742112" y="1919288"/>
            <a:ext cx="1657500" cy="7191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91" name="Shape 391"/>
          <p:cNvSpPr txBox="1"/>
          <p:nvPr/>
        </p:nvSpPr>
        <p:spPr>
          <a:xfrm>
            <a:off x="6959600" y="1989139"/>
            <a:ext cx="1296900" cy="6413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CLOSED_ FIGURE</a:t>
            </a:r>
          </a:p>
        </p:txBody>
      </p:sp>
      <p:sp>
        <p:nvSpPr>
          <p:cNvPr id="392" name="Shape 392"/>
          <p:cNvSpPr txBox="1"/>
          <p:nvPr/>
        </p:nvSpPr>
        <p:spPr>
          <a:xfrm>
            <a:off x="7391401" y="1846264"/>
            <a:ext cx="360299" cy="366599"/>
          </a:xfrm>
          <a:prstGeom prst="rect">
            <a:avLst/>
          </a:prstGeom>
          <a:noFill/>
          <a:ln>
            <a:noFill/>
          </a:ln>
        </p:spPr>
        <p:txBody>
          <a:bodyPr lIns="91425" tIns="45700" rIns="91425" bIns="45700" anchor="t" anchorCtr="0">
            <a:noAutofit/>
          </a:bodyPr>
          <a:lstStyle/>
          <a:p>
            <a:pPr>
              <a:buSzPct val="25000"/>
            </a:pPr>
            <a:r>
              <a:rPr lang="en-US">
                <a:solidFill>
                  <a:srgbClr val="3333FF"/>
                </a:solidFill>
                <a:latin typeface="Comic Sans MS"/>
                <a:ea typeface="Comic Sans MS"/>
                <a:cs typeface="Comic Sans MS"/>
                <a:sym typeface="Comic Sans MS"/>
              </a:rPr>
              <a:t>*</a:t>
            </a:r>
          </a:p>
        </p:txBody>
      </p:sp>
      <p:sp>
        <p:nvSpPr>
          <p:cNvPr id="393" name="Shape 393"/>
          <p:cNvSpPr/>
          <p:nvPr/>
        </p:nvSpPr>
        <p:spPr>
          <a:xfrm>
            <a:off x="1703388" y="3075990"/>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94" name="Shape 394"/>
          <p:cNvSpPr txBox="1"/>
          <p:nvPr/>
        </p:nvSpPr>
        <p:spPr>
          <a:xfrm>
            <a:off x="1847851" y="3218865"/>
            <a:ext cx="1368299" cy="3665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SEGMENT</a:t>
            </a:r>
          </a:p>
        </p:txBody>
      </p:sp>
      <p:sp>
        <p:nvSpPr>
          <p:cNvPr id="395" name="Shape 395"/>
          <p:cNvSpPr/>
          <p:nvPr/>
        </p:nvSpPr>
        <p:spPr>
          <a:xfrm>
            <a:off x="3575050" y="3075990"/>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96" name="Shape 396"/>
          <p:cNvSpPr txBox="1"/>
          <p:nvPr/>
        </p:nvSpPr>
        <p:spPr>
          <a:xfrm>
            <a:off x="3719514" y="3218865"/>
            <a:ext cx="1368299" cy="3665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POLYLINE</a:t>
            </a:r>
          </a:p>
        </p:txBody>
      </p:sp>
      <p:sp>
        <p:nvSpPr>
          <p:cNvPr id="397" name="Shape 397"/>
          <p:cNvSpPr/>
          <p:nvPr/>
        </p:nvSpPr>
        <p:spPr>
          <a:xfrm>
            <a:off x="5951537" y="3137409"/>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98" name="Shape 398"/>
          <p:cNvSpPr txBox="1"/>
          <p:nvPr/>
        </p:nvSpPr>
        <p:spPr>
          <a:xfrm>
            <a:off x="6096001" y="3280284"/>
            <a:ext cx="1368299" cy="3665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POLYGON</a:t>
            </a:r>
          </a:p>
        </p:txBody>
      </p:sp>
      <p:sp>
        <p:nvSpPr>
          <p:cNvPr id="399" name="Shape 399"/>
          <p:cNvSpPr/>
          <p:nvPr/>
        </p:nvSpPr>
        <p:spPr>
          <a:xfrm>
            <a:off x="8108875" y="3302922"/>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00" name="Shape 400"/>
          <p:cNvSpPr txBox="1"/>
          <p:nvPr/>
        </p:nvSpPr>
        <p:spPr>
          <a:xfrm>
            <a:off x="8253340" y="3445797"/>
            <a:ext cx="1368299" cy="3665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ELLIPSE</a:t>
            </a:r>
          </a:p>
        </p:txBody>
      </p:sp>
      <p:sp>
        <p:nvSpPr>
          <p:cNvPr id="401" name="Shape 401"/>
          <p:cNvSpPr/>
          <p:nvPr/>
        </p:nvSpPr>
        <p:spPr>
          <a:xfrm>
            <a:off x="8198563" y="5668924"/>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02" name="Shape 402"/>
          <p:cNvSpPr txBox="1"/>
          <p:nvPr/>
        </p:nvSpPr>
        <p:spPr>
          <a:xfrm>
            <a:off x="8343026" y="5811799"/>
            <a:ext cx="1368299" cy="3665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CIRCLE</a:t>
            </a:r>
          </a:p>
        </p:txBody>
      </p:sp>
      <p:sp>
        <p:nvSpPr>
          <p:cNvPr id="403" name="Shape 403"/>
          <p:cNvSpPr/>
          <p:nvPr/>
        </p:nvSpPr>
        <p:spPr>
          <a:xfrm>
            <a:off x="5884726" y="4353731"/>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04" name="Shape 404"/>
          <p:cNvSpPr txBox="1"/>
          <p:nvPr/>
        </p:nvSpPr>
        <p:spPr>
          <a:xfrm>
            <a:off x="5884726" y="4496606"/>
            <a:ext cx="1584300" cy="3665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RECTANGLE</a:t>
            </a:r>
          </a:p>
        </p:txBody>
      </p:sp>
      <p:sp>
        <p:nvSpPr>
          <p:cNvPr id="405" name="Shape 405"/>
          <p:cNvSpPr/>
          <p:nvPr/>
        </p:nvSpPr>
        <p:spPr>
          <a:xfrm>
            <a:off x="3248377" y="4617299"/>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06" name="Shape 406"/>
          <p:cNvSpPr txBox="1"/>
          <p:nvPr/>
        </p:nvSpPr>
        <p:spPr>
          <a:xfrm>
            <a:off x="3329042" y="4760174"/>
            <a:ext cx="1450500"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TRIANGLE</a:t>
            </a:r>
          </a:p>
        </p:txBody>
      </p:sp>
      <p:sp>
        <p:nvSpPr>
          <p:cNvPr id="407" name="Shape 407"/>
          <p:cNvSpPr/>
          <p:nvPr/>
        </p:nvSpPr>
        <p:spPr>
          <a:xfrm>
            <a:off x="5889892" y="5699043"/>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08" name="Shape 408"/>
          <p:cNvSpPr txBox="1"/>
          <p:nvPr/>
        </p:nvSpPr>
        <p:spPr>
          <a:xfrm>
            <a:off x="6034356" y="5841918"/>
            <a:ext cx="1368299" cy="3665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SQUARE</a:t>
            </a:r>
          </a:p>
        </p:txBody>
      </p:sp>
      <p:cxnSp>
        <p:nvCxnSpPr>
          <p:cNvPr id="409" name="Shape 409"/>
          <p:cNvCxnSpPr/>
          <p:nvPr/>
        </p:nvCxnSpPr>
        <p:spPr>
          <a:xfrm rot="10800000" flipH="1">
            <a:off x="4148668" y="3696798"/>
            <a:ext cx="2523599" cy="824400"/>
          </a:xfrm>
          <a:prstGeom prst="straightConnector1">
            <a:avLst/>
          </a:prstGeom>
          <a:noFill/>
          <a:ln w="25400" cap="flat" cmpd="sng">
            <a:solidFill>
              <a:srgbClr val="990000"/>
            </a:solidFill>
            <a:prstDash val="solid"/>
            <a:round/>
            <a:headEnd type="none" w="med" len="med"/>
            <a:tailEnd type="stealth" w="lg" len="lg"/>
          </a:ln>
        </p:spPr>
      </p:cxnSp>
      <p:cxnSp>
        <p:nvCxnSpPr>
          <p:cNvPr id="410" name="Shape 410"/>
          <p:cNvCxnSpPr/>
          <p:nvPr/>
        </p:nvCxnSpPr>
        <p:spPr>
          <a:xfrm rot="10619233" flipH="1">
            <a:off x="6663537" y="3712028"/>
            <a:ext cx="45663" cy="598114"/>
          </a:xfrm>
          <a:prstGeom prst="straightConnector1">
            <a:avLst/>
          </a:prstGeom>
          <a:noFill/>
          <a:ln w="25400" cap="flat" cmpd="sng">
            <a:solidFill>
              <a:srgbClr val="990000"/>
            </a:solidFill>
            <a:prstDash val="solid"/>
            <a:round/>
            <a:headEnd type="none" w="med" len="med"/>
            <a:tailEnd type="stealth" w="lg" len="lg"/>
          </a:ln>
        </p:spPr>
      </p:cxnSp>
      <p:sp>
        <p:nvSpPr>
          <p:cNvPr id="411" name="Shape 411"/>
          <p:cNvSpPr txBox="1"/>
          <p:nvPr/>
        </p:nvSpPr>
        <p:spPr>
          <a:xfrm>
            <a:off x="3895061" y="659982"/>
            <a:ext cx="1299299"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center </a:t>
            </a:r>
            <a:r>
              <a:rPr lang="en-US">
                <a:solidFill>
                  <a:srgbClr val="3333FF"/>
                </a:solidFill>
                <a:latin typeface="Comic Sans MS"/>
                <a:ea typeface="Comic Sans MS"/>
                <a:cs typeface="Comic Sans MS"/>
                <a:sym typeface="Comic Sans MS"/>
              </a:rPr>
              <a:t>*</a:t>
            </a:r>
          </a:p>
        </p:txBody>
      </p:sp>
      <p:sp>
        <p:nvSpPr>
          <p:cNvPr id="412" name="Shape 412"/>
          <p:cNvSpPr txBox="1"/>
          <p:nvPr/>
        </p:nvSpPr>
        <p:spPr>
          <a:xfrm>
            <a:off x="6375400" y="677444"/>
            <a:ext cx="1294200"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display </a:t>
            </a:r>
            <a:r>
              <a:rPr lang="en-US">
                <a:solidFill>
                  <a:srgbClr val="3333FF"/>
                </a:solidFill>
                <a:latin typeface="Comic Sans MS"/>
                <a:ea typeface="Comic Sans MS"/>
                <a:cs typeface="Comic Sans MS"/>
                <a:sym typeface="Comic Sans MS"/>
              </a:rPr>
              <a:t>*</a:t>
            </a:r>
          </a:p>
        </p:txBody>
      </p:sp>
      <p:sp>
        <p:nvSpPr>
          <p:cNvPr id="413" name="Shape 413"/>
          <p:cNvSpPr txBox="1"/>
          <p:nvPr/>
        </p:nvSpPr>
        <p:spPr>
          <a:xfrm>
            <a:off x="6438900" y="923506"/>
            <a:ext cx="1152600"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rotate*</a:t>
            </a:r>
          </a:p>
        </p:txBody>
      </p:sp>
      <p:sp>
        <p:nvSpPr>
          <p:cNvPr id="414" name="Shape 414"/>
          <p:cNvSpPr txBox="1"/>
          <p:nvPr/>
        </p:nvSpPr>
        <p:spPr>
          <a:xfrm>
            <a:off x="5351721" y="1971676"/>
            <a:ext cx="1590900" cy="369299"/>
          </a:xfrm>
          <a:prstGeom prst="rect">
            <a:avLst/>
          </a:prstGeom>
          <a:noFill/>
          <a:ln>
            <a:noFill/>
          </a:ln>
        </p:spPr>
        <p:txBody>
          <a:bodyPr lIns="91425" tIns="45700" rIns="91425" bIns="45700" anchor="t" anchorCtr="0">
            <a:noAutofit/>
          </a:bodyPr>
          <a:lstStyle/>
          <a:p>
            <a:pPr>
              <a:buSzPct val="25000"/>
            </a:pPr>
            <a:r>
              <a:rPr lang="en-US" i="1">
                <a:solidFill>
                  <a:srgbClr val="990000"/>
                </a:solidFill>
                <a:latin typeface="Comic Sans MS"/>
                <a:ea typeface="Comic Sans MS"/>
                <a:cs typeface="Comic Sans MS"/>
                <a:sym typeface="Comic Sans MS"/>
              </a:rPr>
              <a:t>perimeter *</a:t>
            </a:r>
          </a:p>
        </p:txBody>
      </p:sp>
      <p:sp>
        <p:nvSpPr>
          <p:cNvPr id="415" name="Shape 415"/>
          <p:cNvSpPr txBox="1"/>
          <p:nvPr/>
        </p:nvSpPr>
        <p:spPr>
          <a:xfrm>
            <a:off x="9013860" y="2989742"/>
            <a:ext cx="1526400"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perimeter </a:t>
            </a:r>
            <a:r>
              <a:rPr lang="en-US" sz="2400" i="1" baseline="30000">
                <a:solidFill>
                  <a:srgbClr val="3333FF"/>
                </a:solidFill>
                <a:latin typeface="Comic Sans MS"/>
                <a:ea typeface="Comic Sans MS"/>
                <a:cs typeface="Comic Sans MS"/>
                <a:sym typeface="Comic Sans MS"/>
              </a:rPr>
              <a:t>+</a:t>
            </a:r>
          </a:p>
        </p:txBody>
      </p:sp>
      <p:sp>
        <p:nvSpPr>
          <p:cNvPr id="416" name="Shape 416"/>
          <p:cNvSpPr txBox="1"/>
          <p:nvPr/>
        </p:nvSpPr>
        <p:spPr>
          <a:xfrm>
            <a:off x="5128438" y="2881823"/>
            <a:ext cx="1477799" cy="369299"/>
          </a:xfrm>
          <a:prstGeom prst="rect">
            <a:avLst/>
          </a:prstGeom>
          <a:noFill/>
          <a:ln>
            <a:noFill/>
          </a:ln>
        </p:spPr>
        <p:txBody>
          <a:bodyPr lIns="91425" tIns="45700" rIns="91425" bIns="45700" anchor="t" anchorCtr="0">
            <a:noAutofit/>
          </a:bodyPr>
          <a:lstStyle/>
          <a:p>
            <a:pPr>
              <a:buSzPct val="25000"/>
            </a:pPr>
            <a:r>
              <a:rPr lang="en-US" i="1">
                <a:solidFill>
                  <a:srgbClr val="990000"/>
                </a:solidFill>
                <a:latin typeface="Comic Sans MS"/>
                <a:ea typeface="Comic Sans MS"/>
                <a:cs typeface="Comic Sans MS"/>
                <a:sym typeface="Comic Sans MS"/>
              </a:rPr>
              <a:t>perimeter </a:t>
            </a:r>
            <a:r>
              <a:rPr lang="en-US" sz="2400" baseline="30000">
                <a:solidFill>
                  <a:srgbClr val="990000"/>
                </a:solidFill>
                <a:latin typeface="Comic Sans MS"/>
                <a:ea typeface="Comic Sans MS"/>
                <a:cs typeface="Comic Sans MS"/>
                <a:sym typeface="Comic Sans MS"/>
              </a:rPr>
              <a:t>+</a:t>
            </a:r>
          </a:p>
        </p:txBody>
      </p:sp>
      <p:sp>
        <p:nvSpPr>
          <p:cNvPr id="417" name="Shape 417"/>
          <p:cNvSpPr txBox="1"/>
          <p:nvPr/>
        </p:nvSpPr>
        <p:spPr>
          <a:xfrm>
            <a:off x="5217435" y="4083892"/>
            <a:ext cx="1547700" cy="369299"/>
          </a:xfrm>
          <a:prstGeom prst="rect">
            <a:avLst/>
          </a:prstGeom>
          <a:noFill/>
          <a:ln>
            <a:noFill/>
          </a:ln>
        </p:spPr>
        <p:txBody>
          <a:bodyPr lIns="91425" tIns="45700" rIns="91425" bIns="45700" anchor="t" anchorCtr="0">
            <a:noAutofit/>
          </a:bodyPr>
          <a:lstStyle/>
          <a:p>
            <a:pPr>
              <a:buSzPct val="25000"/>
            </a:pPr>
            <a:r>
              <a:rPr lang="en-US" i="1">
                <a:solidFill>
                  <a:srgbClr val="990000"/>
                </a:solidFill>
                <a:latin typeface="Comic Sans MS"/>
                <a:ea typeface="Comic Sans MS"/>
                <a:cs typeface="Comic Sans MS"/>
                <a:sym typeface="Comic Sans MS"/>
              </a:rPr>
              <a:t>perimeter </a:t>
            </a:r>
            <a:r>
              <a:rPr lang="en-US" sz="2400" baseline="30000">
                <a:solidFill>
                  <a:srgbClr val="990000"/>
                </a:solidFill>
                <a:latin typeface="Comic Sans MS"/>
                <a:ea typeface="Comic Sans MS"/>
                <a:cs typeface="Comic Sans MS"/>
                <a:sym typeface="Comic Sans MS"/>
              </a:rPr>
              <a:t>++</a:t>
            </a:r>
          </a:p>
        </p:txBody>
      </p:sp>
      <p:sp>
        <p:nvSpPr>
          <p:cNvPr id="418" name="Shape 418"/>
          <p:cNvSpPr txBox="1"/>
          <p:nvPr/>
        </p:nvSpPr>
        <p:spPr>
          <a:xfrm>
            <a:off x="7154976" y="4791288"/>
            <a:ext cx="1152600"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diagonal</a:t>
            </a:r>
          </a:p>
        </p:txBody>
      </p:sp>
      <p:sp>
        <p:nvSpPr>
          <p:cNvPr id="419" name="Shape 419"/>
          <p:cNvSpPr txBox="1"/>
          <p:nvPr/>
        </p:nvSpPr>
        <p:spPr>
          <a:xfrm>
            <a:off x="2927350" y="4155490"/>
            <a:ext cx="576300" cy="304799"/>
          </a:xfrm>
          <a:prstGeom prst="rect">
            <a:avLst/>
          </a:prstGeom>
          <a:noFill/>
          <a:ln>
            <a:noFill/>
          </a:ln>
        </p:spPr>
        <p:txBody>
          <a:bodyPr lIns="91425" tIns="45700" rIns="91425" bIns="45700" anchor="t" anchorCtr="0">
            <a:noAutofit/>
          </a:bodyPr>
          <a:lstStyle/>
          <a:p>
            <a:pPr>
              <a:buSzPct val="25000"/>
            </a:pPr>
            <a:r>
              <a:rPr lang="en-US" sz="1400" b="1">
                <a:solidFill>
                  <a:schemeClr val="dk1"/>
                </a:solidFill>
                <a:latin typeface="Comic Sans MS"/>
                <a:ea typeface="Comic Sans MS"/>
                <a:cs typeface="Comic Sans MS"/>
                <a:sym typeface="Comic Sans MS"/>
              </a:rPr>
              <a:t>...</a:t>
            </a:r>
          </a:p>
        </p:txBody>
      </p:sp>
      <p:sp>
        <p:nvSpPr>
          <p:cNvPr id="420" name="Shape 420"/>
          <p:cNvSpPr txBox="1"/>
          <p:nvPr/>
        </p:nvSpPr>
        <p:spPr>
          <a:xfrm>
            <a:off x="8023225" y="3984183"/>
            <a:ext cx="576300" cy="304799"/>
          </a:xfrm>
          <a:prstGeom prst="rect">
            <a:avLst/>
          </a:prstGeom>
          <a:noFill/>
          <a:ln>
            <a:noFill/>
          </a:ln>
        </p:spPr>
        <p:txBody>
          <a:bodyPr lIns="91425" tIns="45700" rIns="91425" bIns="45700" anchor="t" anchorCtr="0">
            <a:noAutofit/>
          </a:bodyPr>
          <a:lstStyle/>
          <a:p>
            <a:pPr>
              <a:buSzPct val="25000"/>
            </a:pPr>
            <a:r>
              <a:rPr lang="en-US" sz="1400" b="1">
                <a:solidFill>
                  <a:schemeClr val="dk1"/>
                </a:solidFill>
                <a:latin typeface="Comic Sans MS"/>
                <a:ea typeface="Comic Sans MS"/>
                <a:cs typeface="Comic Sans MS"/>
                <a:sym typeface="Comic Sans MS"/>
              </a:rPr>
              <a:t>...</a:t>
            </a:r>
          </a:p>
        </p:txBody>
      </p:sp>
      <p:cxnSp>
        <p:nvCxnSpPr>
          <p:cNvPr id="421" name="Shape 421"/>
          <p:cNvCxnSpPr/>
          <p:nvPr/>
        </p:nvCxnSpPr>
        <p:spPr>
          <a:xfrm rot="10800000">
            <a:off x="6699871" y="3739656"/>
            <a:ext cx="1397100" cy="335099"/>
          </a:xfrm>
          <a:prstGeom prst="straightConnector1">
            <a:avLst/>
          </a:prstGeom>
          <a:noFill/>
          <a:ln w="25400" cap="flat" cmpd="sng">
            <a:solidFill>
              <a:srgbClr val="990000"/>
            </a:solidFill>
            <a:prstDash val="solid"/>
            <a:round/>
            <a:headEnd type="none" w="med" len="med"/>
            <a:tailEnd type="stealth" w="lg" len="lg"/>
          </a:ln>
        </p:spPr>
      </p:cxnSp>
      <p:sp>
        <p:nvSpPr>
          <p:cNvPr id="422" name="Shape 422"/>
          <p:cNvSpPr txBox="1"/>
          <p:nvPr/>
        </p:nvSpPr>
        <p:spPr>
          <a:xfrm>
            <a:off x="9102000" y="6207049"/>
            <a:ext cx="1612799" cy="369299"/>
          </a:xfrm>
          <a:prstGeom prst="rect">
            <a:avLst/>
          </a:prstGeom>
          <a:noFill/>
          <a:ln>
            <a:noFill/>
          </a:ln>
        </p:spPr>
        <p:txBody>
          <a:bodyPr lIns="91425" tIns="45700" rIns="91425" bIns="45700" anchor="t" anchorCtr="0">
            <a:noAutofit/>
          </a:bodyPr>
          <a:lstStyle/>
          <a:p>
            <a:pPr>
              <a:buSzPct val="25000"/>
            </a:pPr>
            <a:r>
              <a:rPr lang="en-US" i="1">
                <a:solidFill>
                  <a:srgbClr val="990000"/>
                </a:solidFill>
                <a:latin typeface="Comic Sans MS"/>
                <a:ea typeface="Comic Sans MS"/>
                <a:cs typeface="Comic Sans MS"/>
                <a:sym typeface="Comic Sans MS"/>
              </a:rPr>
              <a:t>perimeter </a:t>
            </a:r>
            <a:r>
              <a:rPr lang="en-US" sz="2400" baseline="30000">
                <a:solidFill>
                  <a:srgbClr val="990000"/>
                </a:solidFill>
                <a:latin typeface="Comic Sans MS"/>
                <a:ea typeface="Comic Sans MS"/>
                <a:cs typeface="Comic Sans MS"/>
                <a:sym typeface="Comic Sans MS"/>
              </a:rPr>
              <a:t>++</a:t>
            </a:r>
          </a:p>
        </p:txBody>
      </p:sp>
      <p:sp>
        <p:nvSpPr>
          <p:cNvPr id="423" name="Shape 423"/>
          <p:cNvSpPr txBox="1"/>
          <p:nvPr/>
        </p:nvSpPr>
        <p:spPr>
          <a:xfrm>
            <a:off x="6600826" y="3064384"/>
            <a:ext cx="360299" cy="366599"/>
          </a:xfrm>
          <a:prstGeom prst="rect">
            <a:avLst/>
          </a:prstGeom>
          <a:noFill/>
          <a:ln>
            <a:noFill/>
          </a:ln>
        </p:spPr>
        <p:txBody>
          <a:bodyPr lIns="91425" tIns="45700" rIns="91425" bIns="45700" anchor="t" anchorCtr="0">
            <a:noAutofit/>
          </a:bodyPr>
          <a:lstStyle/>
          <a:p>
            <a:pPr>
              <a:buSzPct val="25000"/>
            </a:pPr>
            <a:r>
              <a:rPr lang="en-US">
                <a:solidFill>
                  <a:srgbClr val="3333FF"/>
                </a:solidFill>
                <a:latin typeface="Comic Sans MS"/>
                <a:ea typeface="Comic Sans MS"/>
                <a:cs typeface="Comic Sans MS"/>
                <a:sym typeface="Comic Sans MS"/>
              </a:rPr>
              <a:t>+</a:t>
            </a:r>
          </a:p>
        </p:txBody>
      </p:sp>
      <p:sp>
        <p:nvSpPr>
          <p:cNvPr id="424" name="Shape 424"/>
          <p:cNvSpPr txBox="1"/>
          <p:nvPr/>
        </p:nvSpPr>
        <p:spPr>
          <a:xfrm>
            <a:off x="8756576" y="3229898"/>
            <a:ext cx="360299" cy="366599"/>
          </a:xfrm>
          <a:prstGeom prst="rect">
            <a:avLst/>
          </a:prstGeom>
          <a:noFill/>
          <a:ln>
            <a:noFill/>
          </a:ln>
        </p:spPr>
        <p:txBody>
          <a:bodyPr lIns="91425" tIns="45700" rIns="91425" bIns="45700" anchor="t" anchorCtr="0">
            <a:noAutofit/>
          </a:bodyPr>
          <a:lstStyle/>
          <a:p>
            <a:pPr>
              <a:buSzPct val="25000"/>
            </a:pPr>
            <a:r>
              <a:rPr lang="en-US">
                <a:solidFill>
                  <a:srgbClr val="3333FF"/>
                </a:solidFill>
                <a:latin typeface="Comic Sans MS"/>
                <a:ea typeface="Comic Sans MS"/>
                <a:cs typeface="Comic Sans MS"/>
                <a:sym typeface="Comic Sans MS"/>
              </a:rPr>
              <a:t>+</a:t>
            </a:r>
          </a:p>
        </p:txBody>
      </p:sp>
      <p:sp>
        <p:nvSpPr>
          <p:cNvPr id="425" name="Shape 425"/>
          <p:cNvSpPr txBox="1"/>
          <p:nvPr/>
        </p:nvSpPr>
        <p:spPr>
          <a:xfrm>
            <a:off x="7561413" y="4552804"/>
            <a:ext cx="865199"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side2</a:t>
            </a:r>
          </a:p>
        </p:txBody>
      </p:sp>
      <p:sp>
        <p:nvSpPr>
          <p:cNvPr id="426" name="Shape 426"/>
          <p:cNvSpPr/>
          <p:nvPr/>
        </p:nvSpPr>
        <p:spPr>
          <a:xfrm>
            <a:off x="1888312" y="5541261"/>
            <a:ext cx="1602600" cy="1129199"/>
          </a:xfrm>
          <a:prstGeom prst="roundRect">
            <a:avLst>
              <a:gd name="adj" fmla="val 8638"/>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a:buSzPct val="25000"/>
            </a:pPr>
            <a:r>
              <a:rPr lang="en-US" sz="1600">
                <a:solidFill>
                  <a:srgbClr val="3333FF"/>
                </a:solidFill>
                <a:latin typeface="Comic Sans MS"/>
                <a:ea typeface="Comic Sans MS"/>
                <a:cs typeface="Comic Sans MS"/>
                <a:sym typeface="Comic Sans MS"/>
              </a:rPr>
              <a:t>*    </a:t>
            </a:r>
            <a:r>
              <a:rPr lang="en-US" sz="1600">
                <a:solidFill>
                  <a:schemeClr val="dk1"/>
                </a:solidFill>
                <a:latin typeface="Comic Sans MS"/>
                <a:ea typeface="Comic Sans MS"/>
                <a:cs typeface="Comic Sans MS"/>
                <a:sym typeface="Comic Sans MS"/>
              </a:rPr>
              <a:t>deferred</a:t>
            </a:r>
          </a:p>
          <a:p>
            <a:pPr>
              <a:spcBef>
                <a:spcPts val="800"/>
              </a:spcBef>
              <a:buSzPct val="25000"/>
            </a:pPr>
            <a:r>
              <a:rPr lang="en-US" sz="1600">
                <a:solidFill>
                  <a:srgbClr val="3333FF"/>
                </a:solidFill>
                <a:latin typeface="Comic Sans MS"/>
                <a:ea typeface="Comic Sans MS"/>
                <a:cs typeface="Comic Sans MS"/>
                <a:sym typeface="Comic Sans MS"/>
              </a:rPr>
              <a:t>+   </a:t>
            </a:r>
            <a:r>
              <a:rPr lang="en-US" sz="1600">
                <a:solidFill>
                  <a:schemeClr val="dk1"/>
                </a:solidFill>
                <a:latin typeface="Comic Sans MS"/>
                <a:ea typeface="Comic Sans MS"/>
                <a:cs typeface="Comic Sans MS"/>
                <a:sym typeface="Comic Sans MS"/>
              </a:rPr>
              <a:t>effective</a:t>
            </a:r>
          </a:p>
          <a:p>
            <a:pPr>
              <a:spcBef>
                <a:spcPts val="800"/>
              </a:spcBef>
              <a:buSzPct val="25000"/>
            </a:pPr>
            <a:r>
              <a:rPr lang="en-US" sz="1600">
                <a:solidFill>
                  <a:srgbClr val="3333FF"/>
                </a:solidFill>
                <a:latin typeface="Comic Sans MS"/>
                <a:ea typeface="Comic Sans MS"/>
                <a:cs typeface="Comic Sans MS"/>
                <a:sym typeface="Comic Sans MS"/>
              </a:rPr>
              <a:t>++ </a:t>
            </a:r>
            <a:r>
              <a:rPr lang="en-US" sz="1600">
                <a:solidFill>
                  <a:schemeClr val="dk1"/>
                </a:solidFill>
                <a:latin typeface="Comic Sans MS"/>
                <a:ea typeface="Comic Sans MS"/>
                <a:cs typeface="Comic Sans MS"/>
                <a:sym typeface="Comic Sans MS"/>
              </a:rPr>
              <a:t>redefined</a:t>
            </a:r>
          </a:p>
        </p:txBody>
      </p:sp>
      <p:sp>
        <p:nvSpPr>
          <p:cNvPr id="427" name="Shape 427"/>
          <p:cNvSpPr txBox="1"/>
          <p:nvPr/>
        </p:nvSpPr>
        <p:spPr>
          <a:xfrm>
            <a:off x="4461697" y="5751431"/>
            <a:ext cx="1542599" cy="369299"/>
          </a:xfrm>
          <a:prstGeom prst="rect">
            <a:avLst/>
          </a:prstGeom>
          <a:noFill/>
          <a:ln>
            <a:noFill/>
          </a:ln>
        </p:spPr>
        <p:txBody>
          <a:bodyPr lIns="91425" tIns="45700" rIns="91425" bIns="45700" anchor="t" anchorCtr="0">
            <a:noAutofit/>
          </a:bodyPr>
          <a:lstStyle/>
          <a:p>
            <a:pPr>
              <a:buSzPct val="25000"/>
            </a:pPr>
            <a:r>
              <a:rPr lang="en-US" i="1">
                <a:solidFill>
                  <a:srgbClr val="990000"/>
                </a:solidFill>
                <a:latin typeface="Comic Sans MS"/>
                <a:ea typeface="Comic Sans MS"/>
                <a:cs typeface="Comic Sans MS"/>
                <a:sym typeface="Comic Sans MS"/>
              </a:rPr>
              <a:t>perimeter </a:t>
            </a:r>
            <a:r>
              <a:rPr lang="en-US" sz="2400" baseline="30000">
                <a:solidFill>
                  <a:srgbClr val="990000"/>
                </a:solidFill>
                <a:latin typeface="Comic Sans MS"/>
                <a:ea typeface="Comic Sans MS"/>
                <a:cs typeface="Comic Sans MS"/>
                <a:sym typeface="Comic Sans MS"/>
              </a:rPr>
              <a:t>++</a:t>
            </a:r>
          </a:p>
        </p:txBody>
      </p:sp>
      <p:sp>
        <p:nvSpPr>
          <p:cNvPr id="428" name="Shape 428"/>
          <p:cNvSpPr txBox="1"/>
          <p:nvPr/>
        </p:nvSpPr>
        <p:spPr>
          <a:xfrm>
            <a:off x="7574113" y="4362304"/>
            <a:ext cx="865199"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side1</a:t>
            </a:r>
          </a:p>
        </p:txBody>
      </p:sp>
      <p:cxnSp>
        <p:nvCxnSpPr>
          <p:cNvPr id="429" name="Shape 429"/>
          <p:cNvCxnSpPr/>
          <p:nvPr/>
        </p:nvCxnSpPr>
        <p:spPr>
          <a:xfrm rot="10800000" flipH="1">
            <a:off x="3565235" y="1440917"/>
            <a:ext cx="1828800" cy="341699"/>
          </a:xfrm>
          <a:prstGeom prst="straightConnector1">
            <a:avLst/>
          </a:prstGeom>
          <a:noFill/>
          <a:ln w="25400" cap="flat" cmpd="sng">
            <a:solidFill>
              <a:srgbClr val="990000"/>
            </a:solidFill>
            <a:prstDash val="solid"/>
            <a:round/>
            <a:headEnd type="none" w="med" len="med"/>
            <a:tailEnd type="stealth" w="lg" len="lg"/>
          </a:ln>
        </p:spPr>
      </p:cxnSp>
      <p:cxnSp>
        <p:nvCxnSpPr>
          <p:cNvPr id="430" name="Shape 430"/>
          <p:cNvCxnSpPr/>
          <p:nvPr/>
        </p:nvCxnSpPr>
        <p:spPr>
          <a:xfrm rot="10800000">
            <a:off x="5772589" y="1376304"/>
            <a:ext cx="1744800" cy="512099"/>
          </a:xfrm>
          <a:prstGeom prst="straightConnector1">
            <a:avLst/>
          </a:prstGeom>
          <a:noFill/>
          <a:ln w="25400" cap="flat" cmpd="sng">
            <a:solidFill>
              <a:srgbClr val="990000"/>
            </a:solidFill>
            <a:prstDash val="solid"/>
            <a:round/>
            <a:headEnd type="none" w="med" len="med"/>
            <a:tailEnd type="stealth" w="lg" len="lg"/>
          </a:ln>
        </p:spPr>
      </p:cxnSp>
      <p:cxnSp>
        <p:nvCxnSpPr>
          <p:cNvPr id="431" name="Shape 431"/>
          <p:cNvCxnSpPr/>
          <p:nvPr/>
        </p:nvCxnSpPr>
        <p:spPr>
          <a:xfrm rot="10800000">
            <a:off x="3657658" y="2678659"/>
            <a:ext cx="848100" cy="358799"/>
          </a:xfrm>
          <a:prstGeom prst="straightConnector1">
            <a:avLst/>
          </a:prstGeom>
          <a:noFill/>
          <a:ln w="25400" cap="flat" cmpd="sng">
            <a:solidFill>
              <a:srgbClr val="990000"/>
            </a:solidFill>
            <a:prstDash val="solid"/>
            <a:round/>
            <a:headEnd type="none" w="med" len="med"/>
            <a:tailEnd type="stealth" w="lg" len="lg"/>
          </a:ln>
        </p:spPr>
      </p:cxnSp>
      <p:cxnSp>
        <p:nvCxnSpPr>
          <p:cNvPr id="432" name="Shape 432"/>
          <p:cNvCxnSpPr/>
          <p:nvPr/>
        </p:nvCxnSpPr>
        <p:spPr>
          <a:xfrm rot="10800000" flipH="1">
            <a:off x="2512292" y="2687656"/>
            <a:ext cx="1034399" cy="323399"/>
          </a:xfrm>
          <a:prstGeom prst="straightConnector1">
            <a:avLst/>
          </a:prstGeom>
          <a:noFill/>
          <a:ln w="25400" cap="flat" cmpd="sng">
            <a:solidFill>
              <a:srgbClr val="990000"/>
            </a:solidFill>
            <a:prstDash val="solid"/>
            <a:round/>
            <a:headEnd type="none" w="med" len="med"/>
            <a:tailEnd type="stealth" w="lg" len="lg"/>
          </a:ln>
        </p:spPr>
      </p:cxnSp>
      <p:cxnSp>
        <p:nvCxnSpPr>
          <p:cNvPr id="433" name="Shape 433"/>
          <p:cNvCxnSpPr/>
          <p:nvPr/>
        </p:nvCxnSpPr>
        <p:spPr>
          <a:xfrm rot="10800000">
            <a:off x="7712492" y="2697149"/>
            <a:ext cx="1129500" cy="552000"/>
          </a:xfrm>
          <a:prstGeom prst="straightConnector1">
            <a:avLst/>
          </a:prstGeom>
          <a:noFill/>
          <a:ln w="25400" cap="flat" cmpd="sng">
            <a:solidFill>
              <a:srgbClr val="990000"/>
            </a:solidFill>
            <a:prstDash val="solid"/>
            <a:round/>
            <a:headEnd type="none" w="med" len="med"/>
            <a:tailEnd type="stealth" w="lg" len="lg"/>
          </a:ln>
        </p:spPr>
      </p:cxnSp>
      <p:cxnSp>
        <p:nvCxnSpPr>
          <p:cNvPr id="434" name="Shape 434"/>
          <p:cNvCxnSpPr/>
          <p:nvPr/>
        </p:nvCxnSpPr>
        <p:spPr>
          <a:xfrm rot="10800000" flipH="1">
            <a:off x="6725229" y="2715474"/>
            <a:ext cx="913199" cy="377399"/>
          </a:xfrm>
          <a:prstGeom prst="straightConnector1">
            <a:avLst/>
          </a:prstGeom>
          <a:noFill/>
          <a:ln w="25400" cap="flat" cmpd="sng">
            <a:solidFill>
              <a:srgbClr val="990000"/>
            </a:solidFill>
            <a:prstDash val="solid"/>
            <a:round/>
            <a:headEnd type="none" w="med" len="med"/>
            <a:tailEnd type="stealth" w="lg" len="lg"/>
          </a:ln>
        </p:spPr>
      </p:cxnSp>
      <p:cxnSp>
        <p:nvCxnSpPr>
          <p:cNvPr id="435" name="Shape 435"/>
          <p:cNvCxnSpPr/>
          <p:nvPr/>
        </p:nvCxnSpPr>
        <p:spPr>
          <a:xfrm rot="10800000" flipH="1">
            <a:off x="8806906" y="3833817"/>
            <a:ext cx="45600" cy="1809600"/>
          </a:xfrm>
          <a:prstGeom prst="straightConnector1">
            <a:avLst/>
          </a:prstGeom>
          <a:noFill/>
          <a:ln w="25400" cap="flat" cmpd="sng">
            <a:solidFill>
              <a:srgbClr val="990000"/>
            </a:solidFill>
            <a:prstDash val="solid"/>
            <a:round/>
            <a:headEnd type="none" w="med" len="med"/>
            <a:tailEnd type="stealth" w="lg" len="lg"/>
          </a:ln>
        </p:spPr>
      </p:cxnSp>
      <p:cxnSp>
        <p:nvCxnSpPr>
          <p:cNvPr id="436" name="Shape 436"/>
          <p:cNvCxnSpPr/>
          <p:nvPr/>
        </p:nvCxnSpPr>
        <p:spPr>
          <a:xfrm rot="10800000" flipH="1">
            <a:off x="3299403" y="3752226"/>
            <a:ext cx="1223999" cy="576300"/>
          </a:xfrm>
          <a:prstGeom prst="straightConnector1">
            <a:avLst/>
          </a:prstGeom>
          <a:noFill/>
          <a:ln w="25400" cap="flat" cmpd="sng">
            <a:solidFill>
              <a:srgbClr val="990000"/>
            </a:solidFill>
            <a:prstDash val="solid"/>
            <a:round/>
            <a:headEnd type="none" w="med" len="med"/>
            <a:tailEnd type="stealth" w="lg" len="lg"/>
          </a:ln>
        </p:spPr>
      </p:cxnSp>
      <p:cxnSp>
        <p:nvCxnSpPr>
          <p:cNvPr id="437" name="Shape 437"/>
          <p:cNvCxnSpPr/>
          <p:nvPr/>
        </p:nvCxnSpPr>
        <p:spPr>
          <a:xfrm rot="10619233" flipH="1">
            <a:off x="6650164" y="4962066"/>
            <a:ext cx="45663" cy="720092"/>
          </a:xfrm>
          <a:prstGeom prst="straightConnector1">
            <a:avLst/>
          </a:prstGeom>
          <a:noFill/>
          <a:ln w="25400" cap="flat" cmpd="sng">
            <a:solidFill>
              <a:srgbClr val="990000"/>
            </a:solidFill>
            <a:prstDash val="solid"/>
            <a:round/>
            <a:headEnd type="none" w="med" len="med"/>
            <a:tailEnd type="stealth" w="lg" len="lg"/>
          </a:ln>
        </p:spPr>
      </p:cxnSp>
      <p:sp>
        <p:nvSpPr>
          <p:cNvPr id="438" name="Shape 438"/>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15</a:t>
            </a:fld>
            <a:endParaRPr lang="en-US"/>
          </a:p>
        </p:txBody>
      </p:sp>
    </p:spTree>
    <p:extLst>
      <p:ext uri="{BB962C8B-B14F-4D97-AF65-F5344CB8AC3E}">
        <p14:creationId xmlns:p14="http://schemas.microsoft.com/office/powerpoint/2010/main" val="4254576261"/>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buSzPct val="25000"/>
            </a:pPr>
            <a:r>
              <a:rPr lang="en-US" sz="3200" dirty="0">
                <a:solidFill>
                  <a:srgbClr val="006699"/>
                </a:solidFill>
                <a:latin typeface="Nunito"/>
                <a:ea typeface="Nunito"/>
                <a:cs typeface="Nunito"/>
                <a:sym typeface="Nunito"/>
              </a:rPr>
              <a:t>Redefinition 1: polygons</a:t>
            </a:r>
          </a:p>
        </p:txBody>
      </p:sp>
      <p:sp>
        <p:nvSpPr>
          <p:cNvPr id="444" name="Shape 444"/>
          <p:cNvSpPr txBox="1">
            <a:spLocks noGrp="1"/>
          </p:cNvSpPr>
          <p:nvPr>
            <p:ph type="body" idx="1"/>
          </p:nvPr>
        </p:nvSpPr>
        <p:spPr>
          <a:xfrm>
            <a:off x="1773238" y="931862"/>
            <a:ext cx="8744638" cy="5543400"/>
          </a:xfrm>
          <a:prstGeom prst="rect">
            <a:avLst/>
          </a:prstGeom>
          <a:noFill/>
          <a:ln>
            <a:noFill/>
          </a:ln>
        </p:spPr>
        <p:txBody>
          <a:bodyPr vert="horz" lIns="91425" tIns="45700" rIns="91425" bIns="45700" rtlCol="0" anchor="t" anchorCtr="0">
            <a:noAutofit/>
          </a:bodyPr>
          <a:lstStyle/>
          <a:p>
            <a:pPr marL="0" indent="0">
              <a:lnSpc>
                <a:spcPct val="80000"/>
              </a:lnSpc>
              <a:spcBef>
                <a:spcPts val="0"/>
              </a:spcBef>
              <a:buSzPct val="25000"/>
              <a:buNone/>
            </a:pPr>
            <a:r>
              <a:rPr lang="en-US" sz="1800" b="1" dirty="0">
                <a:solidFill>
                  <a:schemeClr val="accent2"/>
                </a:solidFill>
                <a:latin typeface="Comic Sans MS"/>
                <a:ea typeface="Comic Sans MS"/>
                <a:cs typeface="Comic Sans MS"/>
                <a:sym typeface="Comic Sans MS"/>
              </a:rPr>
              <a:t>class</a:t>
            </a:r>
            <a:r>
              <a:rPr lang="en-US" sz="1800" i="1" dirty="0">
                <a:solidFill>
                  <a:schemeClr val="dk1"/>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POLYGON</a:t>
            </a:r>
            <a:r>
              <a:rPr lang="en-US" sz="1800" i="1"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inherit</a:t>
            </a:r>
          </a:p>
          <a:p>
            <a:pPr marL="0" indent="0">
              <a:lnSpc>
                <a:spcPct val="80000"/>
              </a:lnSpc>
              <a:spcBef>
                <a:spcPts val="360"/>
              </a:spcBef>
              <a:buSzPct val="25000"/>
              <a:buNone/>
            </a:pPr>
            <a:r>
              <a:rPr lang="en-US" sz="1800" i="1" dirty="0">
                <a:solidFill>
                  <a:schemeClr val="dk1"/>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CLOSED_FIGURE</a:t>
            </a:r>
          </a:p>
          <a:p>
            <a:pPr marL="0" indent="0">
              <a:lnSpc>
                <a:spcPct val="80000"/>
              </a:lnSpc>
              <a:spcBef>
                <a:spcPts val="360"/>
              </a:spcBef>
              <a:buSzPct val="25000"/>
              <a:buNone/>
            </a:pPr>
            <a:r>
              <a:rPr lang="en-US" sz="1800" b="1" dirty="0">
                <a:solidFill>
                  <a:schemeClr val="accent2"/>
                </a:solidFill>
                <a:latin typeface="Comic Sans MS"/>
                <a:ea typeface="Comic Sans MS"/>
                <a:cs typeface="Comic Sans MS"/>
                <a:sym typeface="Comic Sans MS"/>
              </a:rPr>
              <a:t>create</a:t>
            </a:r>
          </a:p>
          <a:p>
            <a:pPr marL="0" indent="0">
              <a:lnSpc>
                <a:spcPct val="80000"/>
              </a:lnSpc>
              <a:spcBef>
                <a:spcPts val="360"/>
              </a:spcBef>
              <a:buSzPct val="25000"/>
              <a:buNone/>
            </a:pPr>
            <a:r>
              <a:rPr lang="en-US" sz="1800" i="1" dirty="0">
                <a:solidFill>
                  <a:schemeClr val="dk1"/>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make</a:t>
            </a:r>
          </a:p>
          <a:p>
            <a:pPr marL="0" indent="0">
              <a:lnSpc>
                <a:spcPct val="80000"/>
              </a:lnSpc>
              <a:spcBef>
                <a:spcPts val="360"/>
              </a:spcBef>
              <a:buSzPct val="25000"/>
              <a:buNone/>
            </a:pPr>
            <a:r>
              <a:rPr lang="en-US" sz="1800" b="1" dirty="0">
                <a:solidFill>
                  <a:schemeClr val="accent2"/>
                </a:solidFill>
                <a:latin typeface="Comic Sans MS"/>
                <a:ea typeface="Comic Sans MS"/>
                <a:cs typeface="Comic Sans MS"/>
                <a:sym typeface="Comic Sans MS"/>
              </a:rPr>
              <a:t>feature</a:t>
            </a:r>
          </a:p>
          <a:p>
            <a:pPr marL="0" indent="0">
              <a:lnSpc>
                <a:spcPct val="80000"/>
              </a:lnSpc>
              <a:spcBef>
                <a:spcPts val="360"/>
              </a:spcBef>
              <a:buSzPct val="25000"/>
              <a:buNone/>
            </a:pPr>
            <a:r>
              <a:rPr lang="en-US" sz="1800" dirty="0">
                <a:solidFill>
                  <a:schemeClr val="dk1"/>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vertex</a:t>
            </a:r>
            <a:r>
              <a:rPr lang="en-US" sz="1400" i="1" dirty="0">
                <a:solidFill>
                  <a:srgbClr val="3333FF"/>
                </a:solidFill>
                <a:latin typeface="Comic Sans MS"/>
                <a:ea typeface="Comic Sans MS"/>
                <a:cs typeface="Comic Sans MS"/>
                <a:sym typeface="Comic Sans MS"/>
              </a:rPr>
              <a:t> </a:t>
            </a:r>
            <a:r>
              <a:rPr lang="en-US" sz="1800" dirty="0">
                <a:solidFill>
                  <a:srgbClr val="3333FF"/>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ARRA</a:t>
            </a:r>
            <a:r>
              <a:rPr lang="en-US" sz="1800" dirty="0">
                <a:solidFill>
                  <a:srgbClr val="3333FF"/>
                </a:solidFill>
                <a:latin typeface="Comic Sans MS"/>
                <a:ea typeface="Comic Sans MS"/>
                <a:cs typeface="Comic Sans MS"/>
                <a:sym typeface="Comic Sans MS"/>
              </a:rPr>
              <a:t>Y [</a:t>
            </a:r>
            <a:r>
              <a:rPr lang="en-US" sz="1800" i="1" dirty="0">
                <a:solidFill>
                  <a:srgbClr val="3333FF"/>
                </a:solidFill>
                <a:latin typeface="Comic Sans MS"/>
                <a:ea typeface="Comic Sans MS"/>
                <a:cs typeface="Comic Sans MS"/>
                <a:sym typeface="Comic Sans MS"/>
              </a:rPr>
              <a:t>POINT</a:t>
            </a:r>
            <a:r>
              <a:rPr lang="en-US" sz="1800" dirty="0">
                <a:solidFill>
                  <a:srgbClr val="3333FF"/>
                </a:solidFill>
                <a:latin typeface="Comic Sans MS"/>
                <a:ea typeface="Comic Sans MS"/>
                <a:cs typeface="Comic Sans MS"/>
                <a:sym typeface="Comic Sans MS"/>
              </a:rPr>
              <a:t>]</a:t>
            </a:r>
          </a:p>
          <a:p>
            <a:pPr marL="0" indent="0">
              <a:lnSpc>
                <a:spcPct val="80000"/>
              </a:lnSpc>
              <a:spcBef>
                <a:spcPts val="810"/>
              </a:spcBef>
              <a:buSzPct val="25000"/>
              <a:buNone/>
            </a:pPr>
            <a:r>
              <a:rPr lang="en-US" sz="1800" dirty="0">
                <a:solidFill>
                  <a:srgbClr val="3333FF"/>
                </a:solidFill>
                <a:latin typeface="Comic Sans MS"/>
                <a:ea typeface="Comic Sans MS"/>
                <a:cs typeface="Comic Sans MS"/>
                <a:sym typeface="Comic Sans MS"/>
              </a:rPr>
              <a:t>	</a:t>
            </a:r>
            <a:r>
              <a:rPr lang="en-US" sz="1800" i="1" dirty="0" err="1">
                <a:solidFill>
                  <a:srgbClr val="3333FF"/>
                </a:solidFill>
                <a:latin typeface="Comic Sans MS"/>
                <a:ea typeface="Comic Sans MS"/>
                <a:cs typeface="Comic Sans MS"/>
                <a:sym typeface="Comic Sans MS"/>
              </a:rPr>
              <a:t>vertex_count</a:t>
            </a:r>
            <a:r>
              <a:rPr lang="en-US" sz="1400" i="1" dirty="0">
                <a:solidFill>
                  <a:srgbClr val="3333FF"/>
                </a:solidFill>
                <a:latin typeface="Comic Sans MS"/>
                <a:ea typeface="Comic Sans MS"/>
                <a:cs typeface="Comic Sans MS"/>
                <a:sym typeface="Comic Sans MS"/>
              </a:rPr>
              <a:t> </a:t>
            </a:r>
            <a:r>
              <a:rPr lang="en-US" sz="1800" dirty="0">
                <a:solidFill>
                  <a:srgbClr val="3333FF"/>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INTEGER</a:t>
            </a:r>
            <a:r>
              <a:rPr lang="en-US" sz="1800" dirty="0">
                <a:solidFill>
                  <a:srgbClr val="3333FF"/>
                </a:solidFill>
                <a:latin typeface="Comic Sans MS"/>
                <a:ea typeface="Comic Sans MS"/>
                <a:cs typeface="Comic Sans MS"/>
                <a:sym typeface="Comic Sans MS"/>
              </a:rPr>
              <a:t> </a:t>
            </a:r>
          </a:p>
          <a:p>
            <a:pPr marL="0" indent="0">
              <a:lnSpc>
                <a:spcPct val="80000"/>
              </a:lnSpc>
              <a:spcBef>
                <a:spcPts val="810"/>
              </a:spcBef>
              <a:buSzPct val="25000"/>
              <a:buNone/>
            </a:pPr>
            <a:r>
              <a:rPr lang="en-US" sz="1800" dirty="0">
                <a:solidFill>
                  <a:srgbClr val="3333FF"/>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perimeter</a:t>
            </a:r>
            <a:r>
              <a:rPr lang="en-US" sz="1400" i="1" dirty="0">
                <a:solidFill>
                  <a:srgbClr val="3333FF"/>
                </a:solidFill>
                <a:latin typeface="Comic Sans MS"/>
                <a:ea typeface="Comic Sans MS"/>
                <a:cs typeface="Comic Sans MS"/>
                <a:sym typeface="Comic Sans MS"/>
              </a:rPr>
              <a:t> </a:t>
            </a:r>
            <a:r>
              <a:rPr lang="en-US" sz="1800" dirty="0">
                <a:solidFill>
                  <a:srgbClr val="3333FF"/>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REAL</a:t>
            </a:r>
          </a:p>
          <a:p>
            <a:pPr marL="0" indent="0">
              <a:lnSpc>
                <a:spcPct val="80000"/>
              </a:lnSpc>
              <a:spcBef>
                <a:spcPts val="360"/>
              </a:spcBef>
              <a:buSzPct val="25000"/>
              <a:buNone/>
            </a:pPr>
            <a:r>
              <a:rPr lang="en-US" sz="1800" i="1" dirty="0">
                <a:solidFill>
                  <a:schemeClr val="dk1"/>
                </a:solidFill>
                <a:latin typeface="Comic Sans MS"/>
                <a:ea typeface="Comic Sans MS"/>
                <a:cs typeface="Comic Sans MS"/>
                <a:sym typeface="Comic Sans MS"/>
              </a:rPr>
              <a:t>		</a:t>
            </a:r>
            <a:r>
              <a:rPr lang="en-US" sz="1800" dirty="0">
                <a:solidFill>
                  <a:srgbClr val="990000"/>
                </a:solidFill>
                <a:latin typeface="Comic Sans MS"/>
                <a:ea typeface="Comic Sans MS"/>
                <a:cs typeface="Comic Sans MS"/>
                <a:sym typeface="Comic Sans MS"/>
              </a:rPr>
              <a:t>-- Perimeter length (function)</a:t>
            </a:r>
          </a:p>
          <a:p>
            <a:pPr marL="0" indent="0">
              <a:lnSpc>
                <a:spcPct val="80000"/>
              </a:lnSpc>
              <a:spcBef>
                <a:spcPts val="360"/>
              </a:spcBef>
              <a:buSzPct val="25000"/>
              <a:buNone/>
            </a:pPr>
            <a:r>
              <a:rPr lang="en-US" sz="1800"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do</a:t>
            </a:r>
          </a:p>
          <a:p>
            <a:pPr marL="0" indent="0">
              <a:lnSpc>
                <a:spcPct val="80000"/>
              </a:lnSpc>
              <a:spcBef>
                <a:spcPts val="360"/>
              </a:spcBef>
              <a:buSzPct val="25000"/>
              <a:buNone/>
            </a:pPr>
            <a:r>
              <a:rPr lang="en-US" sz="1800" b="1" dirty="0">
                <a:solidFill>
                  <a:schemeClr val="accent2"/>
                </a:solidFill>
                <a:latin typeface="Comic Sans MS"/>
                <a:ea typeface="Comic Sans MS"/>
                <a:cs typeface="Comic Sans MS"/>
                <a:sym typeface="Comic Sans MS"/>
              </a:rPr>
              <a:t>		    from</a:t>
            </a:r>
            <a:r>
              <a:rPr lang="en-US" sz="1800" i="1" dirty="0">
                <a:solidFill>
                  <a:schemeClr val="dk1"/>
                </a:solidFill>
                <a:latin typeface="Comic Sans MS"/>
                <a:ea typeface="Comic Sans MS"/>
                <a:cs typeface="Comic Sans MS"/>
                <a:sym typeface="Comic Sans MS"/>
              </a:rPr>
              <a:t> </a:t>
            </a:r>
            <a:r>
              <a:rPr lang="en-US" sz="1800" dirty="0">
                <a:solidFill>
                  <a:schemeClr val="dk1"/>
                </a:solidFill>
                <a:latin typeface="Comic Sans MS"/>
                <a:ea typeface="Comic Sans MS"/>
                <a:cs typeface="Comic Sans MS"/>
                <a:sym typeface="Comic Sans MS"/>
              </a:rPr>
              <a:t>...</a:t>
            </a:r>
            <a:r>
              <a:rPr lang="en-US" sz="1800" i="1"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until</a:t>
            </a:r>
            <a:r>
              <a:rPr lang="en-US" sz="1800" i="1" dirty="0">
                <a:solidFill>
                  <a:schemeClr val="dk1"/>
                </a:solidFill>
                <a:latin typeface="Comic Sans MS"/>
                <a:ea typeface="Comic Sans MS"/>
                <a:cs typeface="Comic Sans MS"/>
                <a:sym typeface="Comic Sans MS"/>
              </a:rPr>
              <a:t> </a:t>
            </a:r>
            <a:r>
              <a:rPr lang="en-US" sz="1800" dirty="0">
                <a:solidFill>
                  <a:schemeClr val="dk1"/>
                </a:solidFill>
                <a:latin typeface="Comic Sans MS"/>
                <a:ea typeface="Comic Sans MS"/>
                <a:cs typeface="Comic Sans MS"/>
                <a:sym typeface="Comic Sans MS"/>
              </a:rPr>
              <a:t>...</a:t>
            </a:r>
            <a:r>
              <a:rPr lang="en-US" sz="1800" i="1"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loop</a:t>
            </a:r>
          </a:p>
          <a:p>
            <a:pPr marL="0" indent="0">
              <a:lnSpc>
                <a:spcPct val="80000"/>
              </a:lnSpc>
              <a:spcBef>
                <a:spcPts val="640"/>
              </a:spcBef>
              <a:buSzPct val="25000"/>
              <a:buNone/>
            </a:pPr>
            <a:r>
              <a:rPr lang="en-US" sz="1800" i="1"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Result</a:t>
            </a:r>
            <a:r>
              <a:rPr lang="en-US" sz="1800" dirty="0">
                <a:solidFill>
                  <a:srgbClr val="3333FF"/>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Result</a:t>
            </a:r>
            <a:r>
              <a:rPr lang="en-US" sz="1800" dirty="0">
                <a:solidFill>
                  <a:srgbClr val="3333FF"/>
                </a:solidFill>
                <a:latin typeface="Comic Sans MS"/>
                <a:ea typeface="Comic Sans MS"/>
                <a:cs typeface="Comic Sans MS"/>
                <a:sym typeface="Comic Sans MS"/>
              </a:rPr>
              <a:t> +  </a:t>
            </a:r>
            <a:r>
              <a:rPr lang="en-US" sz="1800" i="1" dirty="0">
                <a:solidFill>
                  <a:srgbClr val="3333FF"/>
                </a:solidFill>
                <a:latin typeface="Comic Sans MS"/>
                <a:ea typeface="Comic Sans MS"/>
                <a:cs typeface="Comic Sans MS"/>
                <a:sym typeface="Comic Sans MS"/>
              </a:rPr>
              <a:t>vertex</a:t>
            </a:r>
            <a:r>
              <a:rPr lang="en-US" sz="1800" dirty="0">
                <a:solidFill>
                  <a:srgbClr val="3333FF"/>
                </a:solidFill>
                <a:latin typeface="Comic Sans MS"/>
                <a:ea typeface="Comic Sans MS"/>
                <a:cs typeface="Comic Sans MS"/>
                <a:sym typeface="Comic Sans MS"/>
              </a:rPr>
              <a:t> [</a:t>
            </a:r>
            <a:r>
              <a:rPr lang="en-US" sz="1800" i="1" dirty="0" err="1">
                <a:solidFill>
                  <a:srgbClr val="3333FF"/>
                </a:solidFill>
                <a:latin typeface="Comic Sans MS"/>
                <a:ea typeface="Comic Sans MS"/>
                <a:cs typeface="Comic Sans MS"/>
                <a:sym typeface="Comic Sans MS"/>
              </a:rPr>
              <a:t>i</a:t>
            </a:r>
            <a:r>
              <a:rPr lang="en-US" sz="1400" i="1" dirty="0">
                <a:solidFill>
                  <a:srgbClr val="3333FF"/>
                </a:solidFill>
                <a:latin typeface="Comic Sans MS"/>
                <a:ea typeface="Comic Sans MS"/>
                <a:cs typeface="Comic Sans MS"/>
                <a:sym typeface="Comic Sans MS"/>
              </a:rPr>
              <a:t> </a:t>
            </a:r>
            <a:r>
              <a:rPr lang="en-US" sz="1800" dirty="0">
                <a:solidFill>
                  <a:srgbClr val="3333FF"/>
                </a:solidFill>
                <a:latin typeface="Comic Sans MS"/>
                <a:ea typeface="Comic Sans MS"/>
                <a:cs typeface="Comic Sans MS"/>
                <a:sym typeface="Comic Sans MS"/>
              </a:rPr>
              <a:t>]</a:t>
            </a:r>
            <a:r>
              <a:rPr lang="en-US" sz="1800" i="1" dirty="0">
                <a:solidFill>
                  <a:srgbClr val="3333FF"/>
                </a:solidFill>
                <a:latin typeface="Comic Sans MS"/>
                <a:ea typeface="Comic Sans MS"/>
                <a:cs typeface="Comic Sans MS"/>
                <a:sym typeface="Comic Sans MS"/>
              </a:rPr>
              <a:t> </a:t>
            </a:r>
            <a:r>
              <a:rPr lang="en-US" sz="3200" dirty="0">
                <a:solidFill>
                  <a:srgbClr val="3333FF"/>
                </a:solidFill>
                <a:latin typeface="Comic Sans MS"/>
                <a:ea typeface="Comic Sans MS"/>
                <a:cs typeface="Comic Sans MS"/>
                <a:sym typeface="Comic Sans MS"/>
              </a:rPr>
              <a:t>.</a:t>
            </a:r>
            <a:r>
              <a:rPr lang="en-US" sz="1800" i="1" dirty="0">
                <a:solidFill>
                  <a:srgbClr val="3333FF"/>
                </a:solidFill>
                <a:latin typeface="Comic Sans MS"/>
                <a:ea typeface="Comic Sans MS"/>
                <a:cs typeface="Comic Sans MS"/>
                <a:sym typeface="Comic Sans MS"/>
              </a:rPr>
              <a:t> distance</a:t>
            </a:r>
            <a:r>
              <a:rPr lang="en-US" sz="1800" dirty="0">
                <a:solidFill>
                  <a:srgbClr val="3333FF"/>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vertex</a:t>
            </a:r>
            <a:r>
              <a:rPr lang="en-US" sz="1800" dirty="0">
                <a:solidFill>
                  <a:srgbClr val="3333FF"/>
                </a:solidFill>
                <a:latin typeface="Comic Sans MS"/>
                <a:ea typeface="Comic Sans MS"/>
                <a:cs typeface="Comic Sans MS"/>
                <a:sym typeface="Comic Sans MS"/>
              </a:rPr>
              <a:t> [</a:t>
            </a:r>
            <a:r>
              <a:rPr lang="en-US" sz="1800" i="1" dirty="0" err="1">
                <a:solidFill>
                  <a:srgbClr val="3333FF"/>
                </a:solidFill>
                <a:latin typeface="Comic Sans MS"/>
                <a:ea typeface="Comic Sans MS"/>
                <a:cs typeface="Comic Sans MS"/>
                <a:sym typeface="Comic Sans MS"/>
              </a:rPr>
              <a:t>i</a:t>
            </a:r>
            <a:r>
              <a:rPr lang="en-US" sz="1800" dirty="0">
                <a:solidFill>
                  <a:srgbClr val="3333FF"/>
                </a:solidFill>
                <a:latin typeface="Comic Sans MS"/>
                <a:ea typeface="Comic Sans MS"/>
                <a:cs typeface="Comic Sans MS"/>
                <a:sym typeface="Comic Sans MS"/>
              </a:rPr>
              <a:t> + 1])</a:t>
            </a:r>
          </a:p>
          <a:p>
            <a:pPr marL="0" indent="0">
              <a:lnSpc>
                <a:spcPct val="80000"/>
              </a:lnSpc>
              <a:spcBef>
                <a:spcPts val="360"/>
              </a:spcBef>
              <a:buSzPct val="25000"/>
              <a:buNone/>
            </a:pPr>
            <a:r>
              <a:rPr lang="en-US" sz="1800" dirty="0">
                <a:solidFill>
                  <a:schemeClr val="dk1"/>
                </a:solidFill>
                <a:latin typeface="Comic Sans MS"/>
                <a:ea typeface="Comic Sans MS"/>
                <a:cs typeface="Comic Sans MS"/>
                <a:sym typeface="Comic Sans MS"/>
              </a:rPr>
              <a:t>		           ...</a:t>
            </a:r>
          </a:p>
          <a:p>
            <a:pPr marL="0" indent="0">
              <a:lnSpc>
                <a:spcPct val="80000"/>
              </a:lnSpc>
              <a:spcBef>
                <a:spcPts val="360"/>
              </a:spcBef>
              <a:buSzPct val="25000"/>
              <a:buNone/>
            </a:pPr>
            <a:r>
              <a:rPr lang="en-US" sz="1800"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end</a:t>
            </a:r>
            <a:r>
              <a:rPr lang="en-US" sz="1800" dirty="0">
                <a:solidFill>
                  <a:schemeClr val="dk1"/>
                </a:solidFill>
                <a:latin typeface="Comic Sans MS"/>
                <a:ea typeface="Comic Sans MS"/>
                <a:cs typeface="Comic Sans MS"/>
                <a:sym typeface="Comic Sans MS"/>
              </a:rPr>
              <a:t/>
            </a:r>
            <a:br>
              <a:rPr lang="en-US" sz="1800" dirty="0">
                <a:solidFill>
                  <a:schemeClr val="dk1"/>
                </a:solidFill>
                <a:latin typeface="Comic Sans MS"/>
                <a:ea typeface="Comic Sans MS"/>
                <a:cs typeface="Comic Sans MS"/>
                <a:sym typeface="Comic Sans MS"/>
              </a:rPr>
            </a:br>
            <a:r>
              <a:rPr lang="en-US" sz="1800" i="1"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end</a:t>
            </a:r>
          </a:p>
          <a:p>
            <a:pPr marL="0" indent="0">
              <a:lnSpc>
                <a:spcPct val="80000"/>
              </a:lnSpc>
              <a:spcBef>
                <a:spcPts val="360"/>
              </a:spcBef>
              <a:buSzPct val="25000"/>
              <a:buNone/>
            </a:pPr>
            <a:r>
              <a:rPr lang="en-US" sz="1800" b="1" dirty="0">
                <a:solidFill>
                  <a:schemeClr val="accent2"/>
                </a:solidFill>
                <a:latin typeface="Comic Sans MS"/>
                <a:ea typeface="Comic Sans MS"/>
                <a:cs typeface="Comic Sans MS"/>
                <a:sym typeface="Comic Sans MS"/>
              </a:rPr>
              <a:t>invariant</a:t>
            </a:r>
          </a:p>
          <a:p>
            <a:pPr marL="0" indent="0">
              <a:lnSpc>
                <a:spcPct val="80000"/>
              </a:lnSpc>
              <a:spcBef>
                <a:spcPts val="360"/>
              </a:spcBef>
              <a:buSzPct val="25000"/>
              <a:buNone/>
            </a:pPr>
            <a:r>
              <a:rPr lang="en-US" sz="1800" dirty="0">
                <a:solidFill>
                  <a:schemeClr val="dk1"/>
                </a:solidFill>
                <a:latin typeface="Comic Sans MS"/>
                <a:ea typeface="Comic Sans MS"/>
                <a:cs typeface="Comic Sans MS"/>
                <a:sym typeface="Comic Sans MS"/>
              </a:rPr>
              <a:t>	</a:t>
            </a:r>
            <a:r>
              <a:rPr lang="en-US" sz="1800" i="1" dirty="0" err="1">
                <a:solidFill>
                  <a:srgbClr val="3333FF"/>
                </a:solidFill>
                <a:latin typeface="Comic Sans MS"/>
                <a:ea typeface="Comic Sans MS"/>
                <a:cs typeface="Comic Sans MS"/>
                <a:sym typeface="Comic Sans MS"/>
              </a:rPr>
              <a:t>vertex_count</a:t>
            </a:r>
            <a:r>
              <a:rPr lang="en-US" sz="1800" dirty="0">
                <a:solidFill>
                  <a:srgbClr val="3333FF"/>
                </a:solidFill>
                <a:latin typeface="Comic Sans MS"/>
                <a:ea typeface="Comic Sans MS"/>
                <a:cs typeface="Comic Sans MS"/>
                <a:sym typeface="Comic Sans MS"/>
              </a:rPr>
              <a:t> &gt;= 3</a:t>
            </a:r>
          </a:p>
          <a:p>
            <a:pPr marL="0" indent="0">
              <a:lnSpc>
                <a:spcPct val="75000"/>
              </a:lnSpc>
              <a:spcBef>
                <a:spcPts val="360"/>
              </a:spcBef>
              <a:buSzPct val="25000"/>
              <a:buNone/>
            </a:pPr>
            <a:r>
              <a:rPr lang="en-US" sz="1800" dirty="0">
                <a:solidFill>
                  <a:srgbClr val="3333FF"/>
                </a:solidFill>
                <a:latin typeface="Comic Sans MS"/>
                <a:ea typeface="Comic Sans MS"/>
                <a:cs typeface="Comic Sans MS"/>
                <a:sym typeface="Comic Sans MS"/>
              </a:rPr>
              <a:t>	</a:t>
            </a:r>
            <a:r>
              <a:rPr lang="en-US" sz="1800" i="1" dirty="0" err="1">
                <a:solidFill>
                  <a:srgbClr val="3333FF"/>
                </a:solidFill>
                <a:latin typeface="Comic Sans MS"/>
                <a:ea typeface="Comic Sans MS"/>
                <a:cs typeface="Comic Sans MS"/>
                <a:sym typeface="Comic Sans MS"/>
              </a:rPr>
              <a:t>vertex_count</a:t>
            </a:r>
            <a:r>
              <a:rPr lang="en-US" sz="1800" dirty="0">
                <a:solidFill>
                  <a:srgbClr val="3333FF"/>
                </a:solidFill>
                <a:latin typeface="Comic Sans MS"/>
                <a:ea typeface="Comic Sans MS"/>
                <a:cs typeface="Comic Sans MS"/>
                <a:sym typeface="Comic Sans MS"/>
              </a:rPr>
              <a:t> = </a:t>
            </a:r>
            <a:r>
              <a:rPr lang="en-US" sz="1800" i="1" dirty="0" err="1">
                <a:solidFill>
                  <a:srgbClr val="3333FF"/>
                </a:solidFill>
                <a:latin typeface="Comic Sans MS"/>
                <a:ea typeface="Comic Sans MS"/>
                <a:cs typeface="Comic Sans MS"/>
                <a:sym typeface="Comic Sans MS"/>
              </a:rPr>
              <a:t>vertex</a:t>
            </a:r>
            <a:r>
              <a:rPr lang="en-US" sz="1800" dirty="0" err="1">
                <a:solidFill>
                  <a:srgbClr val="3333FF"/>
                </a:solidFill>
                <a:latin typeface="Comic Sans MS"/>
                <a:ea typeface="Comic Sans MS"/>
                <a:cs typeface="Comic Sans MS"/>
                <a:sym typeface="Comic Sans MS"/>
              </a:rPr>
              <a:t>.</a:t>
            </a:r>
            <a:r>
              <a:rPr lang="en-US" sz="1800" i="1" dirty="0" err="1">
                <a:solidFill>
                  <a:srgbClr val="3333FF"/>
                </a:solidFill>
                <a:latin typeface="Comic Sans MS"/>
                <a:ea typeface="Comic Sans MS"/>
                <a:cs typeface="Comic Sans MS"/>
                <a:sym typeface="Comic Sans MS"/>
              </a:rPr>
              <a:t>count</a:t>
            </a:r>
            <a:endParaRPr lang="en-US" sz="1800" i="1" dirty="0">
              <a:solidFill>
                <a:srgbClr val="3333FF"/>
              </a:solidFill>
              <a:latin typeface="Comic Sans MS"/>
              <a:ea typeface="Comic Sans MS"/>
              <a:cs typeface="Comic Sans MS"/>
              <a:sym typeface="Comic Sans MS"/>
            </a:endParaRPr>
          </a:p>
          <a:p>
            <a:pPr marL="0" indent="0">
              <a:lnSpc>
                <a:spcPct val="75000"/>
              </a:lnSpc>
              <a:spcBef>
                <a:spcPts val="360"/>
              </a:spcBef>
              <a:buSzPct val="25000"/>
              <a:buNone/>
            </a:pPr>
            <a:r>
              <a:rPr lang="en-US" sz="1800" b="1" dirty="0">
                <a:solidFill>
                  <a:schemeClr val="accent2"/>
                </a:solidFill>
                <a:latin typeface="Comic Sans MS"/>
                <a:ea typeface="Comic Sans MS"/>
                <a:cs typeface="Comic Sans MS"/>
                <a:sym typeface="Comic Sans MS"/>
              </a:rPr>
              <a:t>end</a:t>
            </a:r>
          </a:p>
        </p:txBody>
      </p:sp>
      <p:sp>
        <p:nvSpPr>
          <p:cNvPr id="445" name="Shape 445"/>
          <p:cNvSpPr/>
          <p:nvPr/>
        </p:nvSpPr>
        <p:spPr>
          <a:xfrm>
            <a:off x="7985125" y="2460626"/>
            <a:ext cx="2012950" cy="1077913"/>
          </a:xfrm>
          <a:custGeom>
            <a:avLst/>
            <a:gdLst/>
            <a:ahLst/>
            <a:cxnLst/>
            <a:rect l="0" t="0" r="0" b="0"/>
            <a:pathLst>
              <a:path w="997" h="499" extrusionOk="0">
                <a:moveTo>
                  <a:pt x="0" y="136"/>
                </a:moveTo>
                <a:lnTo>
                  <a:pt x="408" y="272"/>
                </a:lnTo>
                <a:lnTo>
                  <a:pt x="680" y="0"/>
                </a:lnTo>
                <a:lnTo>
                  <a:pt x="997" y="363"/>
                </a:lnTo>
                <a:lnTo>
                  <a:pt x="635" y="454"/>
                </a:lnTo>
                <a:lnTo>
                  <a:pt x="136" y="499"/>
                </a:lnTo>
                <a:lnTo>
                  <a:pt x="0" y="136"/>
                </a:lnTo>
                <a:close/>
              </a:path>
            </a:pathLst>
          </a:custGeom>
          <a:solidFill>
            <a:schemeClr val="lt1"/>
          </a:solidFill>
          <a:ln w="38100" cap="flat" cmpd="sng">
            <a:solidFill>
              <a:srgbClr val="993300"/>
            </a:solidFill>
            <a:prstDash val="solid"/>
            <a:round/>
            <a:headEnd type="none" w="med" len="med"/>
            <a:tailEnd type="none" w="med" len="med"/>
          </a:ln>
        </p:spPr>
        <p:txBody>
          <a:bodyPr lIns="91425" tIns="45700" rIns="91425" bIns="45700" anchor="t" anchorCtr="0">
            <a:noAutofit/>
          </a:bodyPr>
          <a:lstStyle/>
          <a:p>
            <a:endParaRPr sz="2400">
              <a:solidFill>
                <a:schemeClr val="dk1"/>
              </a:solidFill>
              <a:latin typeface="Comic Sans MS"/>
              <a:ea typeface="Comic Sans MS"/>
              <a:cs typeface="Comic Sans MS"/>
              <a:sym typeface="Comic Sans MS"/>
            </a:endParaRPr>
          </a:p>
        </p:txBody>
      </p:sp>
      <p:sp>
        <p:nvSpPr>
          <p:cNvPr id="446" name="Shape 446"/>
          <p:cNvSpPr txBox="1"/>
          <p:nvPr/>
        </p:nvSpPr>
        <p:spPr>
          <a:xfrm>
            <a:off x="7408863" y="2357439"/>
            <a:ext cx="1833599" cy="336599"/>
          </a:xfrm>
          <a:prstGeom prst="rect">
            <a:avLst/>
          </a:prstGeom>
          <a:noFill/>
          <a:ln>
            <a:noFill/>
          </a:ln>
        </p:spPr>
        <p:txBody>
          <a:bodyPr lIns="91425" tIns="45700" rIns="91425" bIns="45700" anchor="t" anchorCtr="0">
            <a:noAutofit/>
          </a:bodyPr>
          <a:lstStyle/>
          <a:p>
            <a:pPr>
              <a:buSzPct val="25000"/>
            </a:pPr>
            <a:r>
              <a:rPr lang="en-US" sz="1600" i="1">
                <a:solidFill>
                  <a:srgbClr val="3333FF"/>
                </a:solidFill>
                <a:latin typeface="Comic Sans MS"/>
                <a:ea typeface="Comic Sans MS"/>
                <a:cs typeface="Comic Sans MS"/>
                <a:sym typeface="Comic Sans MS"/>
              </a:rPr>
              <a:t>vertex</a:t>
            </a:r>
            <a:r>
              <a:rPr lang="en-US" sz="1600">
                <a:solidFill>
                  <a:srgbClr val="3333FF"/>
                </a:solidFill>
                <a:latin typeface="Comic Sans MS"/>
                <a:ea typeface="Comic Sans MS"/>
                <a:cs typeface="Comic Sans MS"/>
                <a:sym typeface="Comic Sans MS"/>
              </a:rPr>
              <a:t> [</a:t>
            </a:r>
            <a:r>
              <a:rPr lang="en-US" sz="1600" i="1">
                <a:solidFill>
                  <a:srgbClr val="3333FF"/>
                </a:solidFill>
                <a:latin typeface="Comic Sans MS"/>
                <a:ea typeface="Comic Sans MS"/>
                <a:cs typeface="Comic Sans MS"/>
                <a:sym typeface="Comic Sans MS"/>
              </a:rPr>
              <a:t>i </a:t>
            </a:r>
            <a:r>
              <a:rPr lang="en-US" sz="1600">
                <a:solidFill>
                  <a:srgbClr val="3333FF"/>
                </a:solidFill>
                <a:latin typeface="Comic Sans MS"/>
                <a:ea typeface="Comic Sans MS"/>
                <a:cs typeface="Comic Sans MS"/>
                <a:sym typeface="Comic Sans MS"/>
              </a:rPr>
              <a:t>]</a:t>
            </a:r>
          </a:p>
        </p:txBody>
      </p:sp>
      <p:sp>
        <p:nvSpPr>
          <p:cNvPr id="447" name="Shape 447"/>
          <p:cNvSpPr txBox="1"/>
          <p:nvPr/>
        </p:nvSpPr>
        <p:spPr>
          <a:xfrm>
            <a:off x="7586663" y="3563938"/>
            <a:ext cx="1833599" cy="336599"/>
          </a:xfrm>
          <a:prstGeom prst="rect">
            <a:avLst/>
          </a:prstGeom>
          <a:noFill/>
          <a:ln>
            <a:noFill/>
          </a:ln>
        </p:spPr>
        <p:txBody>
          <a:bodyPr lIns="91425" tIns="45700" rIns="91425" bIns="45700" anchor="t" anchorCtr="0">
            <a:noAutofit/>
          </a:bodyPr>
          <a:lstStyle/>
          <a:p>
            <a:pPr>
              <a:buSzPct val="25000"/>
            </a:pPr>
            <a:r>
              <a:rPr lang="en-US" sz="1600" i="1">
                <a:solidFill>
                  <a:srgbClr val="3333FF"/>
                </a:solidFill>
                <a:latin typeface="Comic Sans MS"/>
                <a:ea typeface="Comic Sans MS"/>
                <a:cs typeface="Comic Sans MS"/>
                <a:sym typeface="Comic Sans MS"/>
              </a:rPr>
              <a:t>vertex</a:t>
            </a:r>
            <a:r>
              <a:rPr lang="en-US" sz="1600">
                <a:solidFill>
                  <a:srgbClr val="3333FF"/>
                </a:solidFill>
                <a:latin typeface="Comic Sans MS"/>
                <a:ea typeface="Comic Sans MS"/>
                <a:cs typeface="Comic Sans MS"/>
                <a:sym typeface="Comic Sans MS"/>
              </a:rPr>
              <a:t> [</a:t>
            </a:r>
            <a:r>
              <a:rPr lang="en-US" sz="1600" i="1">
                <a:solidFill>
                  <a:srgbClr val="3333FF"/>
                </a:solidFill>
                <a:latin typeface="Comic Sans MS"/>
                <a:ea typeface="Comic Sans MS"/>
                <a:cs typeface="Comic Sans MS"/>
                <a:sym typeface="Comic Sans MS"/>
              </a:rPr>
              <a:t>i</a:t>
            </a:r>
            <a:r>
              <a:rPr lang="en-US" sz="1600">
                <a:solidFill>
                  <a:srgbClr val="3333FF"/>
                </a:solidFill>
                <a:latin typeface="Comic Sans MS"/>
                <a:ea typeface="Comic Sans MS"/>
                <a:cs typeface="Comic Sans MS"/>
                <a:sym typeface="Comic Sans MS"/>
              </a:rPr>
              <a:t> + 1]</a:t>
            </a:r>
          </a:p>
        </p:txBody>
      </p:sp>
      <p:cxnSp>
        <p:nvCxnSpPr>
          <p:cNvPr id="448" name="Shape 448"/>
          <p:cNvCxnSpPr/>
          <p:nvPr/>
        </p:nvCxnSpPr>
        <p:spPr>
          <a:xfrm>
            <a:off x="7800975" y="2854325"/>
            <a:ext cx="276300" cy="780900"/>
          </a:xfrm>
          <a:prstGeom prst="straightConnector1">
            <a:avLst/>
          </a:prstGeom>
          <a:noFill/>
          <a:ln w="9525" cap="flat" cmpd="sng">
            <a:solidFill>
              <a:schemeClr val="dk1"/>
            </a:solidFill>
            <a:prstDash val="solid"/>
            <a:round/>
            <a:headEnd type="none" w="med" len="med"/>
            <a:tailEnd type="stealth" w="lg" len="lg"/>
          </a:ln>
        </p:spPr>
      </p:cxnSp>
      <p:cxnSp>
        <p:nvCxnSpPr>
          <p:cNvPr id="449" name="Shape 449"/>
          <p:cNvCxnSpPr/>
          <p:nvPr/>
        </p:nvCxnSpPr>
        <p:spPr>
          <a:xfrm flipH="1">
            <a:off x="8805789" y="2455863"/>
            <a:ext cx="542999" cy="592200"/>
          </a:xfrm>
          <a:prstGeom prst="straightConnector1">
            <a:avLst/>
          </a:prstGeom>
          <a:noFill/>
          <a:ln w="38100" cap="flat" cmpd="sng">
            <a:solidFill>
              <a:srgbClr val="006400"/>
            </a:solidFill>
            <a:prstDash val="solid"/>
            <a:round/>
            <a:headEnd type="none" w="med" len="med"/>
            <a:tailEnd type="none" w="med" len="med"/>
          </a:ln>
        </p:spPr>
      </p:cxnSp>
      <p:cxnSp>
        <p:nvCxnSpPr>
          <p:cNvPr id="450" name="Shape 450"/>
          <p:cNvCxnSpPr/>
          <p:nvPr/>
        </p:nvCxnSpPr>
        <p:spPr>
          <a:xfrm rot="10800000">
            <a:off x="7985239" y="2754299"/>
            <a:ext cx="823799" cy="293700"/>
          </a:xfrm>
          <a:prstGeom prst="straightConnector1">
            <a:avLst/>
          </a:prstGeom>
          <a:noFill/>
          <a:ln w="38100" cap="flat" cmpd="sng">
            <a:solidFill>
              <a:srgbClr val="006400"/>
            </a:solidFill>
            <a:prstDash val="solid"/>
            <a:round/>
            <a:headEnd type="none" w="med" len="med"/>
            <a:tailEnd type="none" w="med" len="med"/>
          </a:ln>
        </p:spPr>
      </p:cxnSp>
      <p:cxnSp>
        <p:nvCxnSpPr>
          <p:cNvPr id="451" name="Shape 451"/>
          <p:cNvCxnSpPr/>
          <p:nvPr/>
        </p:nvCxnSpPr>
        <p:spPr>
          <a:xfrm rot="10800000">
            <a:off x="7980326" y="2752749"/>
            <a:ext cx="271499" cy="784200"/>
          </a:xfrm>
          <a:prstGeom prst="straightConnector1">
            <a:avLst/>
          </a:prstGeom>
          <a:noFill/>
          <a:ln w="38100" cap="flat" cmpd="sng">
            <a:solidFill>
              <a:srgbClr val="006400"/>
            </a:solidFill>
            <a:prstDash val="solid"/>
            <a:round/>
            <a:headEnd type="none" w="med" len="med"/>
            <a:tailEnd type="none" w="med" len="med"/>
          </a:ln>
        </p:spPr>
      </p:cxnSp>
      <p:cxnSp>
        <p:nvCxnSpPr>
          <p:cNvPr id="452" name="Shape 452"/>
          <p:cNvCxnSpPr/>
          <p:nvPr/>
        </p:nvCxnSpPr>
        <p:spPr>
          <a:xfrm flipH="1">
            <a:off x="8258188" y="3438525"/>
            <a:ext cx="1001700" cy="99900"/>
          </a:xfrm>
          <a:prstGeom prst="straightConnector1">
            <a:avLst/>
          </a:prstGeom>
          <a:noFill/>
          <a:ln w="38100" cap="flat" cmpd="sng">
            <a:solidFill>
              <a:srgbClr val="006400"/>
            </a:solidFill>
            <a:prstDash val="solid"/>
            <a:round/>
            <a:headEnd type="none" w="med" len="med"/>
            <a:tailEnd type="none" w="med" len="med"/>
          </a:ln>
        </p:spPr>
      </p:cxnSp>
      <p:cxnSp>
        <p:nvCxnSpPr>
          <p:cNvPr id="453" name="Shape 453"/>
          <p:cNvCxnSpPr/>
          <p:nvPr/>
        </p:nvCxnSpPr>
        <p:spPr>
          <a:xfrm flipH="1">
            <a:off x="9248839" y="3243263"/>
            <a:ext cx="741299" cy="196800"/>
          </a:xfrm>
          <a:prstGeom prst="straightConnector1">
            <a:avLst/>
          </a:prstGeom>
          <a:noFill/>
          <a:ln w="38100" cap="flat" cmpd="sng">
            <a:solidFill>
              <a:srgbClr val="006400"/>
            </a:solidFill>
            <a:prstDash val="solid"/>
            <a:round/>
            <a:headEnd type="none" w="med" len="med"/>
            <a:tailEnd type="none" w="med" len="med"/>
          </a:ln>
        </p:spPr>
      </p:cxnSp>
      <p:cxnSp>
        <p:nvCxnSpPr>
          <p:cNvPr id="454" name="Shape 454"/>
          <p:cNvCxnSpPr/>
          <p:nvPr/>
        </p:nvCxnSpPr>
        <p:spPr>
          <a:xfrm>
            <a:off x="9356725" y="2465388"/>
            <a:ext cx="627000" cy="784200"/>
          </a:xfrm>
          <a:prstGeom prst="straightConnector1">
            <a:avLst/>
          </a:prstGeom>
          <a:noFill/>
          <a:ln w="38100" cap="flat" cmpd="sng">
            <a:solidFill>
              <a:srgbClr val="006400"/>
            </a:solidFill>
            <a:prstDash val="solid"/>
            <a:round/>
            <a:headEnd type="none" w="med" len="med"/>
            <a:tailEnd type="none" w="med" len="med"/>
          </a:ln>
        </p:spPr>
      </p:cxnSp>
      <p:sp>
        <p:nvSpPr>
          <p:cNvPr id="455" name="Shape 455"/>
          <p:cNvSpPr/>
          <p:nvPr/>
        </p:nvSpPr>
        <p:spPr>
          <a:xfrm>
            <a:off x="8715376" y="2951164"/>
            <a:ext cx="182699" cy="1937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56" name="Shape 456"/>
          <p:cNvSpPr/>
          <p:nvPr/>
        </p:nvSpPr>
        <p:spPr>
          <a:xfrm>
            <a:off x="8167689" y="3440113"/>
            <a:ext cx="182699" cy="1952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57" name="Shape 457"/>
          <p:cNvSpPr/>
          <p:nvPr/>
        </p:nvSpPr>
        <p:spPr>
          <a:xfrm>
            <a:off x="9174164" y="3341688"/>
            <a:ext cx="182699" cy="1937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58" name="Shape 458"/>
          <p:cNvSpPr/>
          <p:nvPr/>
        </p:nvSpPr>
        <p:spPr>
          <a:xfrm>
            <a:off x="9267825" y="2363789"/>
            <a:ext cx="180900" cy="1937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59" name="Shape 459"/>
          <p:cNvSpPr/>
          <p:nvPr/>
        </p:nvSpPr>
        <p:spPr>
          <a:xfrm>
            <a:off x="7891463" y="2657476"/>
            <a:ext cx="182699" cy="1937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60" name="Shape 460"/>
          <p:cNvSpPr/>
          <p:nvPr/>
        </p:nvSpPr>
        <p:spPr>
          <a:xfrm>
            <a:off x="9894889" y="3132139"/>
            <a:ext cx="182699" cy="193799"/>
          </a:xfrm>
          <a:prstGeom prst="octagon">
            <a:avLst>
              <a:gd name="adj" fmla="val 29287"/>
            </a:avLst>
          </a:prstGeom>
          <a:solidFill>
            <a:srgbClr val="993300"/>
          </a:solidFill>
          <a:ln w="9525" cap="flat" cmpd="sng">
            <a:solidFill>
              <a:srgbClr val="9933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61" name="Shape 461"/>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16</a:t>
            </a:fld>
            <a:endParaRPr lang="en-US"/>
          </a:p>
        </p:txBody>
      </p:sp>
    </p:spTree>
    <p:extLst>
      <p:ext uri="{BB962C8B-B14F-4D97-AF65-F5344CB8AC3E}">
        <p14:creationId xmlns:p14="http://schemas.microsoft.com/office/powerpoint/2010/main" val="285849576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
                                        <p:tgtEl>
                                          <p:spTgt spid="445"/>
                                        </p:tgtEl>
                                      </p:cBhvr>
                                    </p:animEffect>
                                    <p:set>
                                      <p:cBhvr>
                                        <p:cTn id="7" dur="1" fill="hold">
                                          <p:stCondLst>
                                            <p:cond delay="1"/>
                                          </p:stCondLst>
                                        </p:cTn>
                                        <p:tgtEl>
                                          <p:spTgt spid="44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49"/>
                                        </p:tgtEl>
                                        <p:attrNameLst>
                                          <p:attrName>style.visibility</p:attrName>
                                        </p:attrNameLst>
                                      </p:cBhvr>
                                      <p:to>
                                        <p:strVal val="visible"/>
                                      </p:to>
                                    </p:set>
                                    <p:animEffect transition="in" filter="fade">
                                      <p:cBhvr>
                                        <p:cTn id="10" dur="1000"/>
                                        <p:tgtEl>
                                          <p:spTgt spid="449"/>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50"/>
                                        </p:tgtEl>
                                        <p:attrNameLst>
                                          <p:attrName>style.visibility</p:attrName>
                                        </p:attrNameLst>
                                      </p:cBhvr>
                                      <p:to>
                                        <p:strVal val="visible"/>
                                      </p:to>
                                    </p:set>
                                    <p:animEffect transition="in" filter="fade">
                                      <p:cBhvr>
                                        <p:cTn id="14" dur="1000"/>
                                        <p:tgtEl>
                                          <p:spTgt spid="450"/>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451"/>
                                        </p:tgtEl>
                                        <p:attrNameLst>
                                          <p:attrName>style.visibility</p:attrName>
                                        </p:attrNameLst>
                                      </p:cBhvr>
                                      <p:to>
                                        <p:strVal val="visible"/>
                                      </p:to>
                                    </p:set>
                                    <p:animEffect transition="in" filter="fade">
                                      <p:cBhvr>
                                        <p:cTn id="18" dur="1000"/>
                                        <p:tgtEl>
                                          <p:spTgt spid="451"/>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452"/>
                                        </p:tgtEl>
                                        <p:attrNameLst>
                                          <p:attrName>style.visibility</p:attrName>
                                        </p:attrNameLst>
                                      </p:cBhvr>
                                      <p:to>
                                        <p:strVal val="visible"/>
                                      </p:to>
                                    </p:set>
                                    <p:animEffect transition="in" filter="fade">
                                      <p:cBhvr>
                                        <p:cTn id="22" dur="1000"/>
                                        <p:tgtEl>
                                          <p:spTgt spid="452"/>
                                        </p:tgtEl>
                                      </p:cBhvr>
                                    </p:animEffect>
                                  </p:childTnLst>
                                </p:cTn>
                              </p:par>
                            </p:childTnLst>
                          </p:cTn>
                        </p:par>
                        <p:par>
                          <p:cTn id="23" fill="hold">
                            <p:stCondLst>
                              <p:cond delay="4000"/>
                            </p:stCondLst>
                            <p:childTnLst>
                              <p:par>
                                <p:cTn id="24" presetID="10" presetClass="entr" presetSubtype="0" fill="hold" nodeType="afterEffect">
                                  <p:stCondLst>
                                    <p:cond delay="0"/>
                                  </p:stCondLst>
                                  <p:childTnLst>
                                    <p:set>
                                      <p:cBhvr>
                                        <p:cTn id="25" dur="1" fill="hold">
                                          <p:stCondLst>
                                            <p:cond delay="0"/>
                                          </p:stCondLst>
                                        </p:cTn>
                                        <p:tgtEl>
                                          <p:spTgt spid="453"/>
                                        </p:tgtEl>
                                        <p:attrNameLst>
                                          <p:attrName>style.visibility</p:attrName>
                                        </p:attrNameLst>
                                      </p:cBhvr>
                                      <p:to>
                                        <p:strVal val="visible"/>
                                      </p:to>
                                    </p:set>
                                    <p:animEffect transition="in" filter="fade">
                                      <p:cBhvr>
                                        <p:cTn id="26" dur="1000"/>
                                        <p:tgtEl>
                                          <p:spTgt spid="453"/>
                                        </p:tgtEl>
                                      </p:cBhvr>
                                    </p:animEffect>
                                  </p:childTnLst>
                                </p:cTn>
                              </p:par>
                            </p:childTnLst>
                          </p:cTn>
                        </p:par>
                        <p:par>
                          <p:cTn id="27" fill="hold">
                            <p:stCondLst>
                              <p:cond delay="5000"/>
                            </p:stCondLst>
                            <p:childTnLst>
                              <p:par>
                                <p:cTn id="28" presetID="10" presetClass="entr" presetSubtype="0" fill="hold" nodeType="afterEffect">
                                  <p:stCondLst>
                                    <p:cond delay="0"/>
                                  </p:stCondLst>
                                  <p:childTnLst>
                                    <p:set>
                                      <p:cBhvr>
                                        <p:cTn id="29" dur="1" fill="hold">
                                          <p:stCondLst>
                                            <p:cond delay="0"/>
                                          </p:stCondLst>
                                        </p:cTn>
                                        <p:tgtEl>
                                          <p:spTgt spid="454"/>
                                        </p:tgtEl>
                                        <p:attrNameLst>
                                          <p:attrName>style.visibility</p:attrName>
                                        </p:attrNameLst>
                                      </p:cBhvr>
                                      <p:to>
                                        <p:strVal val="visible"/>
                                      </p:to>
                                    </p:set>
                                    <p:animEffect transition="in" filter="fade">
                                      <p:cBhvr>
                                        <p:cTn id="30" dur="1000"/>
                                        <p:tgtEl>
                                          <p:spTgt spid="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p:nvPr/>
        </p:nvSpPr>
        <p:spPr>
          <a:xfrm>
            <a:off x="2602578" y="5081483"/>
            <a:ext cx="2114999" cy="332399"/>
          </a:xfrm>
          <a:prstGeom prst="roundRect">
            <a:avLst>
              <a:gd name="adj" fmla="val 16667"/>
            </a:avLst>
          </a:prstGeom>
          <a:solidFill>
            <a:srgbClr val="99FF99"/>
          </a:solidFill>
          <a:ln w="12700" cap="flat" cmpd="sng">
            <a:solidFill>
              <a:srgbClr val="99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467" name="Shape 467"/>
          <p:cNvSpPr txBox="1">
            <a:spLocks noGrp="1"/>
          </p:cNvSpPr>
          <p:nvPr>
            <p:ph type="body" idx="1"/>
          </p:nvPr>
        </p:nvSpPr>
        <p:spPr>
          <a:xfrm>
            <a:off x="1792854" y="878175"/>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1800" b="1" dirty="0">
                <a:solidFill>
                  <a:schemeClr val="accent2"/>
                </a:solidFill>
                <a:latin typeface="Comic Sans MS"/>
                <a:ea typeface="Comic Sans MS"/>
                <a:cs typeface="Comic Sans MS"/>
                <a:sym typeface="Comic Sans MS"/>
              </a:rPr>
              <a:t>class</a:t>
            </a:r>
            <a:r>
              <a:rPr lang="en-US" sz="1800" i="1" dirty="0">
                <a:solidFill>
                  <a:schemeClr val="dk1"/>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RECTANGLE</a:t>
            </a:r>
            <a:r>
              <a:rPr lang="en-US" sz="1800" i="1"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inherit</a:t>
            </a:r>
          </a:p>
          <a:p>
            <a:pPr marL="0" indent="0">
              <a:spcBef>
                <a:spcPts val="360"/>
              </a:spcBef>
              <a:buSzPct val="25000"/>
              <a:buNone/>
            </a:pPr>
            <a:r>
              <a:rPr lang="en-US" sz="1800" i="1" dirty="0">
                <a:solidFill>
                  <a:schemeClr val="dk1"/>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POLYGON</a:t>
            </a:r>
          </a:p>
          <a:p>
            <a:pPr marL="0" indent="0">
              <a:spcBef>
                <a:spcPts val="360"/>
              </a:spcBef>
              <a:buSzPct val="25000"/>
              <a:buNone/>
            </a:pPr>
            <a:r>
              <a:rPr lang="en-US" sz="1800"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redefine</a:t>
            </a:r>
            <a:r>
              <a:rPr lang="en-US" sz="1800" i="1" dirty="0">
                <a:solidFill>
                  <a:schemeClr val="dk1"/>
                </a:solidFill>
                <a:latin typeface="Comic Sans MS"/>
                <a:ea typeface="Comic Sans MS"/>
                <a:cs typeface="Comic Sans MS"/>
                <a:sym typeface="Comic Sans MS"/>
              </a:rPr>
              <a:t> </a:t>
            </a:r>
          </a:p>
          <a:p>
            <a:pPr marL="0" indent="0">
              <a:lnSpc>
                <a:spcPct val="75000"/>
              </a:lnSpc>
              <a:spcBef>
                <a:spcPts val="360"/>
              </a:spcBef>
              <a:buSzPct val="25000"/>
              <a:buNone/>
            </a:pPr>
            <a:r>
              <a:rPr lang="en-US" sz="1800" dirty="0">
                <a:solidFill>
                  <a:schemeClr val="dk1"/>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perimeter </a:t>
            </a:r>
          </a:p>
          <a:p>
            <a:pPr marL="0" indent="0">
              <a:lnSpc>
                <a:spcPct val="75000"/>
              </a:lnSpc>
              <a:spcBef>
                <a:spcPts val="360"/>
              </a:spcBef>
              <a:buSzPct val="25000"/>
              <a:buNone/>
            </a:pPr>
            <a:r>
              <a:rPr lang="en-US" sz="1800"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end</a:t>
            </a:r>
          </a:p>
          <a:p>
            <a:pPr marL="0" indent="0">
              <a:spcBef>
                <a:spcPts val="360"/>
              </a:spcBef>
              <a:buSzPct val="25000"/>
              <a:buNone/>
            </a:pPr>
            <a:r>
              <a:rPr lang="en-US" sz="1800" b="1" dirty="0">
                <a:solidFill>
                  <a:schemeClr val="accent2"/>
                </a:solidFill>
                <a:latin typeface="Comic Sans MS"/>
                <a:ea typeface="Comic Sans MS"/>
                <a:cs typeface="Comic Sans MS"/>
                <a:sym typeface="Comic Sans MS"/>
              </a:rPr>
              <a:t>create</a:t>
            </a:r>
          </a:p>
          <a:p>
            <a:pPr marL="0" indent="0">
              <a:spcBef>
                <a:spcPts val="360"/>
              </a:spcBef>
              <a:buSzPct val="25000"/>
              <a:buNone/>
            </a:pPr>
            <a:r>
              <a:rPr lang="en-US" sz="1800" dirty="0">
                <a:solidFill>
                  <a:schemeClr val="dk1"/>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make</a:t>
            </a:r>
          </a:p>
          <a:p>
            <a:pPr marL="0" indent="0">
              <a:spcBef>
                <a:spcPts val="1080"/>
              </a:spcBef>
              <a:buSzPct val="25000"/>
              <a:buNone/>
            </a:pPr>
            <a:r>
              <a:rPr lang="en-US" sz="1800" b="1" dirty="0">
                <a:solidFill>
                  <a:schemeClr val="accent2"/>
                </a:solidFill>
                <a:latin typeface="Comic Sans MS"/>
                <a:ea typeface="Comic Sans MS"/>
                <a:cs typeface="Comic Sans MS"/>
                <a:sym typeface="Comic Sans MS"/>
              </a:rPr>
              <a:t>feature</a:t>
            </a:r>
          </a:p>
          <a:p>
            <a:pPr marL="0" indent="0">
              <a:lnSpc>
                <a:spcPct val="75000"/>
              </a:lnSpc>
              <a:spcBef>
                <a:spcPts val="1080"/>
              </a:spcBef>
              <a:buSzPct val="25000"/>
              <a:buNone/>
            </a:pPr>
            <a:r>
              <a:rPr lang="en-US" sz="1800" b="1" dirty="0">
                <a:solidFill>
                  <a:schemeClr val="accent2"/>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diagonal, side1, side2</a:t>
            </a:r>
            <a:r>
              <a:rPr lang="en-US" sz="1400" i="1" dirty="0">
                <a:solidFill>
                  <a:srgbClr val="3333FF"/>
                </a:solidFill>
                <a:latin typeface="Comic Sans MS"/>
                <a:ea typeface="Comic Sans MS"/>
                <a:cs typeface="Comic Sans MS"/>
                <a:sym typeface="Comic Sans MS"/>
              </a:rPr>
              <a:t> </a:t>
            </a:r>
            <a:r>
              <a:rPr lang="en-US" sz="1800" dirty="0">
                <a:solidFill>
                  <a:srgbClr val="3333FF"/>
                </a:solidFill>
                <a:latin typeface="Comic Sans MS"/>
                <a:ea typeface="Comic Sans MS"/>
                <a:cs typeface="Comic Sans MS"/>
                <a:sym typeface="Comic Sans MS"/>
              </a:rPr>
              <a:t>:</a:t>
            </a:r>
            <a:r>
              <a:rPr lang="en-US" sz="1800" i="1" dirty="0">
                <a:solidFill>
                  <a:srgbClr val="3333FF"/>
                </a:solidFill>
                <a:latin typeface="Comic Sans MS"/>
                <a:ea typeface="Comic Sans MS"/>
                <a:cs typeface="Comic Sans MS"/>
                <a:sym typeface="Comic Sans MS"/>
              </a:rPr>
              <a:t> REAL</a:t>
            </a:r>
          </a:p>
          <a:p>
            <a:pPr marL="0" indent="0">
              <a:spcBef>
                <a:spcPts val="1080"/>
              </a:spcBef>
              <a:buSzPct val="25000"/>
              <a:buNone/>
            </a:pPr>
            <a:r>
              <a:rPr lang="en-US" sz="1800" dirty="0">
                <a:solidFill>
                  <a:srgbClr val="3333FF"/>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perimeter </a:t>
            </a:r>
            <a:r>
              <a:rPr lang="en-US" sz="1800" dirty="0">
                <a:solidFill>
                  <a:srgbClr val="3333FF"/>
                </a:solidFill>
                <a:latin typeface="Comic Sans MS"/>
                <a:ea typeface="Comic Sans MS"/>
                <a:cs typeface="Comic Sans MS"/>
                <a:sym typeface="Comic Sans MS"/>
              </a:rPr>
              <a:t>: </a:t>
            </a:r>
            <a:r>
              <a:rPr lang="en-US" sz="1800" i="1" dirty="0">
                <a:solidFill>
                  <a:srgbClr val="3333FF"/>
                </a:solidFill>
                <a:latin typeface="Comic Sans MS"/>
                <a:ea typeface="Comic Sans MS"/>
                <a:cs typeface="Comic Sans MS"/>
                <a:sym typeface="Comic Sans MS"/>
              </a:rPr>
              <a:t>REAL</a:t>
            </a:r>
          </a:p>
          <a:p>
            <a:pPr marL="0" indent="0">
              <a:spcBef>
                <a:spcPts val="360"/>
              </a:spcBef>
              <a:buSzPct val="25000"/>
              <a:buNone/>
            </a:pPr>
            <a:r>
              <a:rPr lang="en-US" sz="1800" dirty="0">
                <a:solidFill>
                  <a:schemeClr val="dk1"/>
                </a:solidFill>
                <a:latin typeface="Comic Sans MS"/>
                <a:ea typeface="Comic Sans MS"/>
                <a:cs typeface="Comic Sans MS"/>
                <a:sym typeface="Comic Sans MS"/>
              </a:rPr>
              <a:t>			</a:t>
            </a:r>
            <a:r>
              <a:rPr lang="en-US" sz="1800" dirty="0">
                <a:solidFill>
                  <a:srgbClr val="990000"/>
                </a:solidFill>
                <a:latin typeface="Comic Sans MS"/>
                <a:ea typeface="Comic Sans MS"/>
                <a:cs typeface="Comic Sans MS"/>
                <a:sym typeface="Comic Sans MS"/>
              </a:rPr>
              <a:t>-- Perimeter length.</a:t>
            </a:r>
          </a:p>
          <a:p>
            <a:pPr marL="0" indent="0">
              <a:spcBef>
                <a:spcPts val="360"/>
              </a:spcBef>
              <a:buSzPct val="25000"/>
              <a:buNone/>
            </a:pPr>
            <a:r>
              <a:rPr lang="en-US" sz="1800"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do</a:t>
            </a:r>
            <a:r>
              <a:rPr lang="en-US" sz="1800"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Result</a:t>
            </a:r>
            <a:r>
              <a:rPr lang="en-US" sz="1800" dirty="0">
                <a:solidFill>
                  <a:srgbClr val="3333FF"/>
                </a:solidFill>
                <a:latin typeface="Comic Sans MS"/>
                <a:ea typeface="Comic Sans MS"/>
                <a:cs typeface="Comic Sans MS"/>
                <a:sym typeface="Comic Sans MS"/>
              </a:rPr>
              <a:t>  := 2 </a:t>
            </a:r>
            <a:r>
              <a:rPr lang="en-US" sz="1800" dirty="0">
                <a:solidFill>
                  <a:srgbClr val="3333FF"/>
                </a:solidFill>
                <a:latin typeface="Noto Symbol"/>
                <a:ea typeface="Noto Symbol"/>
                <a:cs typeface="Noto Symbol"/>
                <a:sym typeface="Noto Symbol"/>
              </a:rPr>
              <a:t>∗</a:t>
            </a:r>
            <a:r>
              <a:rPr lang="en-US" sz="1800" i="1" dirty="0">
                <a:solidFill>
                  <a:srgbClr val="3333FF"/>
                </a:solidFill>
                <a:latin typeface="Comic Sans MS"/>
                <a:ea typeface="Comic Sans MS"/>
                <a:cs typeface="Comic Sans MS"/>
                <a:sym typeface="Comic Sans MS"/>
              </a:rPr>
              <a:t> </a:t>
            </a:r>
            <a:r>
              <a:rPr lang="en-US" sz="1800" dirty="0">
                <a:solidFill>
                  <a:srgbClr val="3333FF"/>
                </a:solidFill>
                <a:latin typeface="Comic Sans MS"/>
                <a:ea typeface="Comic Sans MS"/>
                <a:cs typeface="Comic Sans MS"/>
                <a:sym typeface="Comic Sans MS"/>
              </a:rPr>
              <a:t>(</a:t>
            </a:r>
            <a:r>
              <a:rPr lang="en-US" sz="1800" i="1" dirty="0">
                <a:solidFill>
                  <a:srgbClr val="3333FF"/>
                </a:solidFill>
                <a:latin typeface="Comic Sans MS"/>
                <a:ea typeface="Comic Sans MS"/>
                <a:cs typeface="Comic Sans MS"/>
                <a:sym typeface="Comic Sans MS"/>
              </a:rPr>
              <a:t>side1 + side2</a:t>
            </a:r>
            <a:r>
              <a:rPr lang="en-US" sz="1100" i="1" dirty="0">
                <a:solidFill>
                  <a:srgbClr val="3333FF"/>
                </a:solidFill>
                <a:latin typeface="Comic Sans MS"/>
                <a:ea typeface="Comic Sans MS"/>
                <a:cs typeface="Comic Sans MS"/>
                <a:sym typeface="Comic Sans MS"/>
              </a:rPr>
              <a:t> </a:t>
            </a:r>
            <a:r>
              <a:rPr lang="en-US" sz="1800" dirty="0">
                <a:solidFill>
                  <a:srgbClr val="3333FF"/>
                </a:solidFill>
                <a:latin typeface="Comic Sans MS"/>
                <a:ea typeface="Comic Sans MS"/>
                <a:cs typeface="Comic Sans MS"/>
                <a:sym typeface="Comic Sans MS"/>
              </a:rPr>
              <a:t>)</a:t>
            </a:r>
            <a:r>
              <a:rPr lang="en-US" sz="1800" i="1" dirty="0">
                <a:solidFill>
                  <a:schemeClr val="dk1"/>
                </a:solidFill>
                <a:latin typeface="Comic Sans MS"/>
                <a:ea typeface="Comic Sans MS"/>
                <a:cs typeface="Comic Sans MS"/>
                <a:sym typeface="Comic Sans MS"/>
              </a:rPr>
              <a:t>  </a:t>
            </a:r>
            <a:r>
              <a:rPr lang="en-US" sz="1800" b="1" dirty="0">
                <a:solidFill>
                  <a:schemeClr val="accent2"/>
                </a:solidFill>
                <a:latin typeface="Comic Sans MS"/>
                <a:ea typeface="Comic Sans MS"/>
                <a:cs typeface="Comic Sans MS"/>
                <a:sym typeface="Comic Sans MS"/>
              </a:rPr>
              <a:t>end</a:t>
            </a:r>
            <a:r>
              <a:rPr lang="en-US" sz="1800" dirty="0">
                <a:solidFill>
                  <a:schemeClr val="dk1"/>
                </a:solidFill>
                <a:latin typeface="Comic Sans MS"/>
                <a:ea typeface="Comic Sans MS"/>
                <a:cs typeface="Comic Sans MS"/>
                <a:sym typeface="Comic Sans MS"/>
              </a:rPr>
              <a:t>	</a:t>
            </a:r>
          </a:p>
          <a:p>
            <a:pPr marL="0" indent="0">
              <a:spcBef>
                <a:spcPts val="360"/>
              </a:spcBef>
              <a:buSzPct val="25000"/>
              <a:buNone/>
            </a:pPr>
            <a:r>
              <a:rPr lang="en-US" sz="1800" b="1" dirty="0">
                <a:solidFill>
                  <a:schemeClr val="accent2"/>
                </a:solidFill>
                <a:latin typeface="Comic Sans MS"/>
                <a:ea typeface="Comic Sans MS"/>
                <a:cs typeface="Comic Sans MS"/>
                <a:sym typeface="Comic Sans MS"/>
              </a:rPr>
              <a:t>invariant</a:t>
            </a:r>
            <a:r>
              <a:rPr lang="en-US" sz="1800" dirty="0">
                <a:solidFill>
                  <a:schemeClr val="dk1"/>
                </a:solidFill>
                <a:latin typeface="Comic Sans MS"/>
                <a:ea typeface="Comic Sans MS"/>
                <a:cs typeface="Comic Sans MS"/>
                <a:sym typeface="Comic Sans MS"/>
              </a:rPr>
              <a:t/>
            </a:r>
            <a:br>
              <a:rPr lang="en-US" sz="1800" dirty="0">
                <a:solidFill>
                  <a:schemeClr val="dk1"/>
                </a:solidFill>
                <a:latin typeface="Comic Sans MS"/>
                <a:ea typeface="Comic Sans MS"/>
                <a:cs typeface="Comic Sans MS"/>
                <a:sym typeface="Comic Sans MS"/>
              </a:rPr>
            </a:br>
            <a:r>
              <a:rPr lang="en-US" sz="1800" dirty="0">
                <a:solidFill>
                  <a:schemeClr val="dk1"/>
                </a:solidFill>
                <a:latin typeface="Comic Sans MS"/>
                <a:ea typeface="Comic Sans MS"/>
                <a:cs typeface="Comic Sans MS"/>
                <a:sym typeface="Comic Sans MS"/>
              </a:rPr>
              <a:t/>
            </a:r>
            <a:br>
              <a:rPr lang="en-US" sz="1800" dirty="0">
                <a:solidFill>
                  <a:schemeClr val="dk1"/>
                </a:solidFill>
                <a:latin typeface="Comic Sans MS"/>
                <a:ea typeface="Comic Sans MS"/>
                <a:cs typeface="Comic Sans MS"/>
                <a:sym typeface="Comic Sans MS"/>
              </a:rPr>
            </a:br>
            <a:r>
              <a:rPr lang="en-US" sz="1800" dirty="0">
                <a:solidFill>
                  <a:schemeClr val="dk1"/>
                </a:solidFill>
                <a:latin typeface="Comic Sans MS"/>
                <a:ea typeface="Comic Sans MS"/>
                <a:cs typeface="Comic Sans MS"/>
                <a:sym typeface="Comic Sans MS"/>
              </a:rPr>
              <a:t>	</a:t>
            </a:r>
            <a:r>
              <a:rPr lang="en-US" sz="1800" i="1" dirty="0" err="1">
                <a:solidFill>
                  <a:srgbClr val="3333FF"/>
                </a:solidFill>
                <a:latin typeface="Comic Sans MS"/>
                <a:ea typeface="Comic Sans MS"/>
                <a:cs typeface="Comic Sans MS"/>
                <a:sym typeface="Comic Sans MS"/>
              </a:rPr>
              <a:t>vertex_count</a:t>
            </a:r>
            <a:r>
              <a:rPr lang="en-US" sz="1800" dirty="0">
                <a:solidFill>
                  <a:srgbClr val="3333FF"/>
                </a:solidFill>
                <a:latin typeface="Comic Sans MS"/>
                <a:ea typeface="Comic Sans MS"/>
                <a:cs typeface="Comic Sans MS"/>
                <a:sym typeface="Comic Sans MS"/>
              </a:rPr>
              <a:t> = 4</a:t>
            </a:r>
          </a:p>
          <a:p>
            <a:pPr marL="0" indent="0">
              <a:spcBef>
                <a:spcPts val="360"/>
              </a:spcBef>
              <a:buSzPct val="25000"/>
              <a:buNone/>
            </a:pPr>
            <a:r>
              <a:rPr lang="en-US" sz="1800" b="1" dirty="0">
                <a:solidFill>
                  <a:schemeClr val="accent2"/>
                </a:solidFill>
                <a:latin typeface="Comic Sans MS"/>
                <a:ea typeface="Comic Sans MS"/>
                <a:cs typeface="Comic Sans MS"/>
                <a:sym typeface="Comic Sans MS"/>
              </a:rPr>
              <a:t>end</a:t>
            </a:r>
            <a:r>
              <a:rPr lang="en-US" sz="1800" dirty="0">
                <a:solidFill>
                  <a:schemeClr val="dk1"/>
                </a:solidFill>
                <a:latin typeface="Comic Sans MS"/>
                <a:ea typeface="Comic Sans MS"/>
                <a:cs typeface="Comic Sans MS"/>
                <a:sym typeface="Comic Sans MS"/>
              </a:rPr>
              <a:t> </a:t>
            </a:r>
          </a:p>
        </p:txBody>
      </p:sp>
      <p:sp>
        <p:nvSpPr>
          <p:cNvPr id="468" name="Shape 468"/>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buSzPct val="25000"/>
            </a:pPr>
            <a:r>
              <a:rPr lang="en-US" sz="3200" dirty="0">
                <a:solidFill>
                  <a:srgbClr val="006699"/>
                </a:solidFill>
                <a:latin typeface="Nunito"/>
                <a:ea typeface="Nunito"/>
                <a:cs typeface="Nunito"/>
                <a:sym typeface="Nunito"/>
              </a:rPr>
              <a:t>Redefinition 2: rectangles</a:t>
            </a:r>
          </a:p>
        </p:txBody>
      </p:sp>
      <p:sp>
        <p:nvSpPr>
          <p:cNvPr id="469" name="Shape 469"/>
          <p:cNvSpPr txBox="1"/>
          <p:nvPr/>
        </p:nvSpPr>
        <p:spPr>
          <a:xfrm>
            <a:off x="8226425" y="3240088"/>
            <a:ext cx="1231800" cy="396900"/>
          </a:xfrm>
          <a:prstGeom prst="rect">
            <a:avLst/>
          </a:prstGeom>
          <a:noFill/>
          <a:ln>
            <a:noFill/>
          </a:ln>
        </p:spPr>
        <p:txBody>
          <a:bodyPr lIns="91425" tIns="45700" rIns="91425" bIns="45700" anchor="t" anchorCtr="0">
            <a:noAutofit/>
          </a:bodyPr>
          <a:lstStyle/>
          <a:p>
            <a:pPr>
              <a:buSzPct val="25000"/>
            </a:pPr>
            <a:r>
              <a:rPr lang="en-US" sz="2000" i="1">
                <a:solidFill>
                  <a:srgbClr val="3333FF"/>
                </a:solidFill>
                <a:latin typeface="Comic Sans MS"/>
                <a:ea typeface="Comic Sans MS"/>
                <a:cs typeface="Comic Sans MS"/>
                <a:sym typeface="Comic Sans MS"/>
              </a:rPr>
              <a:t>side1</a:t>
            </a:r>
          </a:p>
        </p:txBody>
      </p:sp>
      <p:sp>
        <p:nvSpPr>
          <p:cNvPr id="470" name="Shape 470"/>
          <p:cNvSpPr txBox="1"/>
          <p:nvPr/>
        </p:nvSpPr>
        <p:spPr>
          <a:xfrm>
            <a:off x="9509126" y="2449513"/>
            <a:ext cx="888899" cy="396900"/>
          </a:xfrm>
          <a:prstGeom prst="rect">
            <a:avLst/>
          </a:prstGeom>
          <a:noFill/>
          <a:ln>
            <a:noFill/>
          </a:ln>
        </p:spPr>
        <p:txBody>
          <a:bodyPr lIns="91425" tIns="45700" rIns="91425" bIns="45700" anchor="t" anchorCtr="0">
            <a:noAutofit/>
          </a:bodyPr>
          <a:lstStyle/>
          <a:p>
            <a:pPr>
              <a:buSzPct val="25000"/>
            </a:pPr>
            <a:r>
              <a:rPr lang="en-US" sz="2000" i="1">
                <a:solidFill>
                  <a:srgbClr val="3333FF"/>
                </a:solidFill>
                <a:latin typeface="Comic Sans MS"/>
                <a:ea typeface="Comic Sans MS"/>
                <a:cs typeface="Comic Sans MS"/>
                <a:sym typeface="Comic Sans MS"/>
              </a:rPr>
              <a:t>side2</a:t>
            </a:r>
          </a:p>
        </p:txBody>
      </p:sp>
      <p:sp>
        <p:nvSpPr>
          <p:cNvPr id="471" name="Shape 471"/>
          <p:cNvSpPr/>
          <p:nvPr/>
        </p:nvSpPr>
        <p:spPr>
          <a:xfrm>
            <a:off x="7443835" y="1969942"/>
            <a:ext cx="171300" cy="182099"/>
          </a:xfrm>
          <a:prstGeom prst="octagon">
            <a:avLst>
              <a:gd name="adj" fmla="val 29287"/>
            </a:avLst>
          </a:prstGeom>
          <a:solidFill>
            <a:srgbClr val="99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rgbClr val="3333FF"/>
              </a:solidFill>
              <a:latin typeface="Comic Sans MS"/>
              <a:ea typeface="Comic Sans MS"/>
              <a:cs typeface="Comic Sans MS"/>
              <a:sym typeface="Comic Sans MS"/>
            </a:endParaRPr>
          </a:p>
        </p:txBody>
      </p:sp>
      <p:cxnSp>
        <p:nvCxnSpPr>
          <p:cNvPr id="472" name="Shape 472"/>
          <p:cNvCxnSpPr/>
          <p:nvPr/>
        </p:nvCxnSpPr>
        <p:spPr>
          <a:xfrm>
            <a:off x="7530964" y="2059447"/>
            <a:ext cx="2016300" cy="0"/>
          </a:xfrm>
          <a:prstGeom prst="straightConnector1">
            <a:avLst/>
          </a:prstGeom>
          <a:noFill/>
          <a:ln w="38100" cap="flat" cmpd="sng">
            <a:solidFill>
              <a:srgbClr val="993300"/>
            </a:solidFill>
            <a:prstDash val="solid"/>
            <a:round/>
            <a:headEnd type="none" w="med" len="med"/>
            <a:tailEnd type="none" w="med" len="med"/>
          </a:ln>
        </p:spPr>
      </p:cxnSp>
      <p:cxnSp>
        <p:nvCxnSpPr>
          <p:cNvPr id="473" name="Shape 473"/>
          <p:cNvCxnSpPr/>
          <p:nvPr/>
        </p:nvCxnSpPr>
        <p:spPr>
          <a:xfrm>
            <a:off x="7530964" y="3199916"/>
            <a:ext cx="2016300" cy="0"/>
          </a:xfrm>
          <a:prstGeom prst="straightConnector1">
            <a:avLst/>
          </a:prstGeom>
          <a:noFill/>
          <a:ln w="38100" cap="flat" cmpd="sng">
            <a:solidFill>
              <a:srgbClr val="993300"/>
            </a:solidFill>
            <a:prstDash val="solid"/>
            <a:round/>
            <a:headEnd type="none" w="med" len="med"/>
            <a:tailEnd type="none" w="med" len="med"/>
          </a:ln>
        </p:spPr>
      </p:cxnSp>
      <p:cxnSp>
        <p:nvCxnSpPr>
          <p:cNvPr id="474" name="Shape 474"/>
          <p:cNvCxnSpPr/>
          <p:nvPr/>
        </p:nvCxnSpPr>
        <p:spPr>
          <a:xfrm>
            <a:off x="7530964" y="2059448"/>
            <a:ext cx="0" cy="1140599"/>
          </a:xfrm>
          <a:prstGeom prst="straightConnector1">
            <a:avLst/>
          </a:prstGeom>
          <a:noFill/>
          <a:ln w="38100" cap="flat" cmpd="sng">
            <a:solidFill>
              <a:srgbClr val="993300"/>
            </a:solidFill>
            <a:prstDash val="solid"/>
            <a:round/>
            <a:headEnd type="none" w="med" len="med"/>
            <a:tailEnd type="none" w="med" len="med"/>
          </a:ln>
        </p:spPr>
      </p:cxnSp>
      <p:cxnSp>
        <p:nvCxnSpPr>
          <p:cNvPr id="475" name="Shape 475"/>
          <p:cNvCxnSpPr/>
          <p:nvPr/>
        </p:nvCxnSpPr>
        <p:spPr>
          <a:xfrm>
            <a:off x="9547150" y="2053442"/>
            <a:ext cx="0" cy="1140599"/>
          </a:xfrm>
          <a:prstGeom prst="straightConnector1">
            <a:avLst/>
          </a:prstGeom>
          <a:noFill/>
          <a:ln w="38100" cap="flat" cmpd="sng">
            <a:solidFill>
              <a:srgbClr val="993300"/>
            </a:solidFill>
            <a:prstDash val="solid"/>
            <a:round/>
            <a:headEnd type="none" w="med" len="med"/>
            <a:tailEnd type="none" w="med" len="med"/>
          </a:ln>
        </p:spPr>
      </p:cxnSp>
      <p:cxnSp>
        <p:nvCxnSpPr>
          <p:cNvPr id="476" name="Shape 476"/>
          <p:cNvCxnSpPr/>
          <p:nvPr/>
        </p:nvCxnSpPr>
        <p:spPr>
          <a:xfrm rot="10800000" flipH="1">
            <a:off x="7564581" y="2078236"/>
            <a:ext cx="1985699" cy="1080599"/>
          </a:xfrm>
          <a:prstGeom prst="straightConnector1">
            <a:avLst/>
          </a:prstGeom>
          <a:noFill/>
          <a:ln w="38100" cap="flat" cmpd="sng">
            <a:solidFill>
              <a:srgbClr val="993300"/>
            </a:solidFill>
            <a:prstDash val="solid"/>
            <a:round/>
            <a:headEnd type="none" w="med" len="med"/>
            <a:tailEnd type="none" w="med" len="med"/>
          </a:ln>
        </p:spPr>
      </p:cxnSp>
      <p:sp>
        <p:nvSpPr>
          <p:cNvPr id="477" name="Shape 477"/>
          <p:cNvSpPr txBox="1"/>
          <p:nvPr/>
        </p:nvSpPr>
        <p:spPr>
          <a:xfrm>
            <a:off x="7646414" y="2212397"/>
            <a:ext cx="1231800" cy="396900"/>
          </a:xfrm>
          <a:prstGeom prst="rect">
            <a:avLst/>
          </a:prstGeom>
          <a:noFill/>
          <a:ln>
            <a:noFill/>
          </a:ln>
        </p:spPr>
        <p:txBody>
          <a:bodyPr lIns="91425" tIns="45700" rIns="91425" bIns="45700" anchor="t" anchorCtr="0">
            <a:noAutofit/>
          </a:bodyPr>
          <a:lstStyle/>
          <a:p>
            <a:pPr>
              <a:buSzPct val="25000"/>
            </a:pPr>
            <a:r>
              <a:rPr lang="en-US" sz="2000" i="1">
                <a:solidFill>
                  <a:srgbClr val="3333FF"/>
                </a:solidFill>
                <a:latin typeface="Comic Sans MS"/>
                <a:ea typeface="Comic Sans MS"/>
                <a:cs typeface="Comic Sans MS"/>
                <a:sym typeface="Comic Sans MS"/>
              </a:rPr>
              <a:t>diagonal</a:t>
            </a:r>
          </a:p>
        </p:txBody>
      </p:sp>
      <p:sp>
        <p:nvSpPr>
          <p:cNvPr id="478" name="Shape 478"/>
          <p:cNvSpPr/>
          <p:nvPr/>
        </p:nvSpPr>
        <p:spPr>
          <a:xfrm>
            <a:off x="7457689" y="3064451"/>
            <a:ext cx="171300" cy="182099"/>
          </a:xfrm>
          <a:prstGeom prst="octagon">
            <a:avLst>
              <a:gd name="adj" fmla="val 29287"/>
            </a:avLst>
          </a:prstGeom>
          <a:solidFill>
            <a:srgbClr val="99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rgbClr val="3333FF"/>
              </a:solidFill>
              <a:latin typeface="Comic Sans MS"/>
              <a:ea typeface="Comic Sans MS"/>
              <a:cs typeface="Comic Sans MS"/>
              <a:sym typeface="Comic Sans MS"/>
            </a:endParaRPr>
          </a:p>
        </p:txBody>
      </p:sp>
      <p:sp>
        <p:nvSpPr>
          <p:cNvPr id="479" name="Shape 479"/>
          <p:cNvSpPr/>
          <p:nvPr/>
        </p:nvSpPr>
        <p:spPr>
          <a:xfrm>
            <a:off x="9411179" y="1988416"/>
            <a:ext cx="171300" cy="182099"/>
          </a:xfrm>
          <a:prstGeom prst="octagon">
            <a:avLst>
              <a:gd name="adj" fmla="val 29287"/>
            </a:avLst>
          </a:prstGeom>
          <a:solidFill>
            <a:srgbClr val="99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rgbClr val="3333FF"/>
              </a:solidFill>
              <a:latin typeface="Comic Sans MS"/>
              <a:ea typeface="Comic Sans MS"/>
              <a:cs typeface="Comic Sans MS"/>
              <a:sym typeface="Comic Sans MS"/>
            </a:endParaRPr>
          </a:p>
        </p:txBody>
      </p:sp>
      <p:sp>
        <p:nvSpPr>
          <p:cNvPr id="480" name="Shape 480"/>
          <p:cNvSpPr/>
          <p:nvPr/>
        </p:nvSpPr>
        <p:spPr>
          <a:xfrm>
            <a:off x="9425035" y="3092159"/>
            <a:ext cx="171300" cy="182099"/>
          </a:xfrm>
          <a:prstGeom prst="octagon">
            <a:avLst>
              <a:gd name="adj" fmla="val 29287"/>
            </a:avLst>
          </a:prstGeom>
          <a:solidFill>
            <a:srgbClr val="99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rgbClr val="3333FF"/>
              </a:solidFill>
              <a:latin typeface="Comic Sans MS"/>
              <a:ea typeface="Comic Sans MS"/>
              <a:cs typeface="Comic Sans MS"/>
              <a:sym typeface="Comic Sans MS"/>
            </a:endParaRPr>
          </a:p>
        </p:txBody>
      </p:sp>
      <p:sp>
        <p:nvSpPr>
          <p:cNvPr id="481" name="Shape 481"/>
          <p:cNvSpPr/>
          <p:nvPr/>
        </p:nvSpPr>
        <p:spPr>
          <a:xfrm>
            <a:off x="3845676" y="872125"/>
            <a:ext cx="977699" cy="396900"/>
          </a:xfrm>
          <a:prstGeom prst="ellipse">
            <a:avLst/>
          </a:prstGeom>
          <a:noFill/>
          <a:ln w="19050" cap="flat" cmpd="sng">
            <a:solidFill>
              <a:srgbClr val="006600"/>
            </a:solidFill>
            <a:prstDash val="solid"/>
            <a:round/>
            <a:headEnd type="none" w="med" len="med"/>
            <a:tailEnd type="none" w="med" len="med"/>
          </a:ln>
        </p:spPr>
        <p:txBody>
          <a:bodyPr lIns="91425" tIns="91425" rIns="91425" bIns="91425" anchor="ctr" anchorCtr="0">
            <a:noAutofit/>
          </a:bodyPr>
          <a:lstStyle/>
          <a:p>
            <a:endParaRPr/>
          </a:p>
        </p:txBody>
      </p:sp>
      <p:sp>
        <p:nvSpPr>
          <p:cNvPr id="482" name="Shape 482"/>
          <p:cNvSpPr/>
          <p:nvPr/>
        </p:nvSpPr>
        <p:spPr>
          <a:xfrm>
            <a:off x="3347739" y="1368915"/>
            <a:ext cx="2434362" cy="1080599"/>
          </a:xfrm>
          <a:prstGeom prst="ellipse">
            <a:avLst/>
          </a:prstGeom>
          <a:noFill/>
          <a:ln w="19050" cap="flat" cmpd="sng">
            <a:solidFill>
              <a:srgbClr val="006600"/>
            </a:solidFill>
            <a:prstDash val="solid"/>
            <a:round/>
            <a:headEnd type="none" w="med" len="med"/>
            <a:tailEnd type="none" w="med" len="med"/>
          </a:ln>
        </p:spPr>
        <p:txBody>
          <a:bodyPr lIns="91425" tIns="91425" rIns="91425" bIns="91425" anchor="ctr" anchorCtr="0">
            <a:noAutofit/>
          </a:bodyPr>
          <a:lstStyle/>
          <a:p>
            <a:endParaRPr/>
          </a:p>
        </p:txBody>
      </p:sp>
      <p:sp>
        <p:nvSpPr>
          <p:cNvPr id="483" name="Shape 483"/>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17</a:t>
            </a:fld>
            <a:endParaRPr lang="en-US"/>
          </a:p>
        </p:txBody>
      </p:sp>
    </p:spTree>
    <p:extLst>
      <p:ext uri="{BB962C8B-B14F-4D97-AF65-F5344CB8AC3E}">
        <p14:creationId xmlns:p14="http://schemas.microsoft.com/office/powerpoint/2010/main" val="1768009142"/>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p:nvPr/>
        </p:nvSpPr>
        <p:spPr>
          <a:xfrm>
            <a:off x="2740853" y="4248976"/>
            <a:ext cx="921000" cy="442799"/>
          </a:xfrm>
          <a:prstGeom prst="roundRect">
            <a:avLst>
              <a:gd name="adj"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t" anchorCtr="0">
            <a:noAutofit/>
          </a:bodyPr>
          <a:lstStyle/>
          <a:p>
            <a:pPr marL="742950" indent="-285750">
              <a:buClr>
                <a:schemeClr val="dk1"/>
              </a:buClr>
            </a:pPr>
            <a:endParaRPr sz="2000" i="1">
              <a:solidFill>
                <a:srgbClr val="A50021"/>
              </a:solidFill>
              <a:latin typeface="Comic Sans MS"/>
              <a:ea typeface="Comic Sans MS"/>
              <a:cs typeface="Comic Sans MS"/>
              <a:sym typeface="Comic Sans MS"/>
            </a:endParaRPr>
          </a:p>
        </p:txBody>
      </p:sp>
      <p:sp>
        <p:nvSpPr>
          <p:cNvPr id="489" name="Shape 489"/>
          <p:cNvSpPr txBox="1">
            <a:spLocks noGrp="1"/>
          </p:cNvSpPr>
          <p:nvPr>
            <p:ph type="body" idx="1"/>
          </p:nvPr>
        </p:nvSpPr>
        <p:spPr>
          <a:xfrm>
            <a:off x="1768143" y="794302"/>
            <a:ext cx="8594700" cy="39894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Assume: </a:t>
            </a:r>
          </a:p>
          <a:p>
            <a:pPr marL="0" indent="0">
              <a:spcBef>
                <a:spcPts val="480"/>
              </a:spcBef>
              <a:buSzPct val="25000"/>
              <a:buNone/>
            </a:pP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p</a:t>
            </a:r>
            <a:r>
              <a:rPr lang="en-US" sz="1600" i="1" dirty="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POLYGON</a:t>
            </a:r>
            <a:r>
              <a:rPr lang="en-US" sz="1600" i="1" dirty="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r</a:t>
            </a:r>
            <a:r>
              <a:rPr lang="en-US" sz="1600" i="1" dirty="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RECTANGLE</a:t>
            </a:r>
            <a:r>
              <a:rPr lang="en-US" sz="1600" i="1" dirty="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t</a:t>
            </a:r>
            <a:r>
              <a:rPr lang="en-US" sz="1600" i="1" dirty="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TRIANGLE </a:t>
            </a:r>
            <a:r>
              <a:rPr lang="en-US" sz="2400" dirty="0">
                <a:solidFill>
                  <a:srgbClr val="3333FF"/>
                </a:solidFill>
                <a:latin typeface="Comic Sans MS"/>
                <a:ea typeface="Comic Sans MS"/>
                <a:cs typeface="Comic Sans MS"/>
                <a:sym typeface="Comic Sans MS"/>
              </a:rPr>
              <a:t> </a:t>
            </a:r>
          </a:p>
          <a:p>
            <a:pPr marL="0" indent="0">
              <a:spcBef>
                <a:spcPts val="480"/>
              </a:spcBef>
              <a:buSzPct val="25000"/>
              <a:buNone/>
            </a:pP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x</a:t>
            </a:r>
            <a:r>
              <a:rPr lang="en-US" sz="1800" i="1" dirty="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REAL</a:t>
            </a:r>
          </a:p>
          <a:p>
            <a:pPr marL="0" indent="0">
              <a:spcBef>
                <a:spcPts val="480"/>
              </a:spcBef>
              <a:buSzPct val="25000"/>
              <a:buNone/>
            </a:pPr>
            <a:r>
              <a:rPr lang="en-US" sz="2400" dirty="0">
                <a:solidFill>
                  <a:srgbClr val="CC0000"/>
                </a:solidFill>
                <a:latin typeface="Comic Sans MS"/>
                <a:ea typeface="Comic Sans MS"/>
                <a:cs typeface="Comic Sans MS"/>
                <a:sym typeface="Comic Sans MS"/>
              </a:rPr>
              <a:t>							</a:t>
            </a:r>
          </a:p>
          <a:p>
            <a:pPr marL="0" indent="0">
              <a:spcBef>
                <a:spcPts val="480"/>
              </a:spcBef>
              <a:buSzPct val="25000"/>
              <a:buNone/>
            </a:pPr>
            <a:r>
              <a:rPr lang="en-US" sz="2400" dirty="0">
                <a:solidFill>
                  <a:schemeClr val="dk1"/>
                </a:solidFill>
                <a:latin typeface="Comic Sans MS"/>
                <a:ea typeface="Comic Sans MS"/>
                <a:cs typeface="Comic Sans MS"/>
                <a:sym typeface="Comic Sans MS"/>
              </a:rPr>
              <a:t>Permitted: 					</a:t>
            </a:r>
          </a:p>
          <a:p>
            <a:pPr marL="0" indent="0">
              <a:lnSpc>
                <a:spcPct val="80000"/>
              </a:lnSpc>
              <a:spcBef>
                <a:spcPts val="640"/>
              </a:spcBef>
              <a:buSzPct val="25000"/>
              <a:buNone/>
            </a:pP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x</a:t>
            </a:r>
            <a:r>
              <a:rPr lang="en-US" sz="2400" dirty="0">
                <a:solidFill>
                  <a:srgbClr val="3333FF"/>
                </a:solidFill>
                <a:latin typeface="Comic Sans MS"/>
                <a:ea typeface="Comic Sans MS"/>
                <a:cs typeface="Comic Sans MS"/>
                <a:sym typeface="Comic Sans MS"/>
              </a:rPr>
              <a:t> := </a:t>
            </a:r>
            <a:r>
              <a:rPr lang="en-US" sz="2400" i="1" dirty="0" err="1">
                <a:solidFill>
                  <a:srgbClr val="3333FF"/>
                </a:solidFill>
                <a:latin typeface="Comic Sans MS"/>
                <a:ea typeface="Comic Sans MS"/>
                <a:cs typeface="Comic Sans MS"/>
                <a:sym typeface="Comic Sans MS"/>
              </a:rPr>
              <a:t>p</a:t>
            </a:r>
            <a:r>
              <a:rPr lang="en-US" sz="3200" dirty="0" err="1">
                <a:solidFill>
                  <a:srgbClr val="3333FF"/>
                </a:solidFill>
                <a:latin typeface="Comic Sans MS"/>
                <a:ea typeface="Comic Sans MS"/>
                <a:cs typeface="Comic Sans MS"/>
                <a:sym typeface="Comic Sans MS"/>
              </a:rPr>
              <a:t>.</a:t>
            </a:r>
            <a:r>
              <a:rPr lang="en-US" sz="2400" i="1" dirty="0" err="1">
                <a:solidFill>
                  <a:srgbClr val="3333FF"/>
                </a:solidFill>
                <a:latin typeface="Comic Sans MS"/>
                <a:ea typeface="Comic Sans MS"/>
                <a:cs typeface="Comic Sans MS"/>
                <a:sym typeface="Comic Sans MS"/>
              </a:rPr>
              <a:t>perimeter</a:t>
            </a:r>
            <a:endParaRPr lang="en-US" sz="2400" i="1" dirty="0">
              <a:solidFill>
                <a:srgbClr val="3333FF"/>
              </a:solidFill>
              <a:latin typeface="Comic Sans MS"/>
              <a:ea typeface="Comic Sans MS"/>
              <a:cs typeface="Comic Sans MS"/>
              <a:sym typeface="Comic Sans MS"/>
            </a:endParaRPr>
          </a:p>
          <a:p>
            <a:pPr marL="0" indent="0">
              <a:lnSpc>
                <a:spcPct val="75000"/>
              </a:lnSpc>
              <a:spcBef>
                <a:spcPts val="720"/>
              </a:spcBef>
              <a:buSzPct val="25000"/>
              <a:buNone/>
            </a:pP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x</a:t>
            </a:r>
            <a:r>
              <a:rPr lang="en-US" sz="2400" dirty="0">
                <a:solidFill>
                  <a:srgbClr val="3333FF"/>
                </a:solidFill>
                <a:latin typeface="Comic Sans MS"/>
                <a:ea typeface="Comic Sans MS"/>
                <a:cs typeface="Comic Sans MS"/>
                <a:sym typeface="Comic Sans MS"/>
              </a:rPr>
              <a:t> := </a:t>
            </a:r>
            <a:r>
              <a:rPr lang="en-US" sz="2400" i="1" dirty="0" err="1">
                <a:solidFill>
                  <a:srgbClr val="3333FF"/>
                </a:solidFill>
                <a:latin typeface="Comic Sans MS"/>
                <a:ea typeface="Comic Sans MS"/>
                <a:cs typeface="Comic Sans MS"/>
                <a:sym typeface="Comic Sans MS"/>
              </a:rPr>
              <a:t>r</a:t>
            </a:r>
            <a:r>
              <a:rPr lang="en-US" sz="3600" dirty="0" err="1">
                <a:solidFill>
                  <a:srgbClr val="3333FF"/>
                </a:solidFill>
                <a:latin typeface="Comic Sans MS"/>
                <a:ea typeface="Comic Sans MS"/>
                <a:cs typeface="Comic Sans MS"/>
                <a:sym typeface="Comic Sans MS"/>
              </a:rPr>
              <a:t>.</a:t>
            </a:r>
            <a:r>
              <a:rPr lang="en-US" sz="2400" i="1" dirty="0" err="1">
                <a:solidFill>
                  <a:srgbClr val="3333FF"/>
                </a:solidFill>
                <a:latin typeface="Comic Sans MS"/>
                <a:ea typeface="Comic Sans MS"/>
                <a:cs typeface="Comic Sans MS"/>
                <a:sym typeface="Comic Sans MS"/>
              </a:rPr>
              <a:t>perimeter</a:t>
            </a:r>
            <a:endParaRPr lang="en-US" sz="2400" i="1" dirty="0">
              <a:solidFill>
                <a:srgbClr val="3333FF"/>
              </a:solidFill>
              <a:latin typeface="Comic Sans MS"/>
              <a:ea typeface="Comic Sans MS"/>
              <a:cs typeface="Comic Sans MS"/>
              <a:sym typeface="Comic Sans MS"/>
            </a:endParaRPr>
          </a:p>
          <a:p>
            <a:pPr marL="0" indent="0">
              <a:lnSpc>
                <a:spcPct val="75000"/>
              </a:lnSpc>
              <a:spcBef>
                <a:spcPts val="720"/>
              </a:spcBef>
              <a:buSzPct val="25000"/>
              <a:buNone/>
            </a:pP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x</a:t>
            </a:r>
            <a:r>
              <a:rPr lang="en-US" sz="2400" dirty="0">
                <a:solidFill>
                  <a:srgbClr val="3333FF"/>
                </a:solidFill>
                <a:latin typeface="Comic Sans MS"/>
                <a:ea typeface="Comic Sans MS"/>
                <a:cs typeface="Comic Sans MS"/>
                <a:sym typeface="Comic Sans MS"/>
              </a:rPr>
              <a:t> := </a:t>
            </a:r>
            <a:r>
              <a:rPr lang="en-US" sz="2400" i="1" dirty="0" err="1">
                <a:solidFill>
                  <a:srgbClr val="3333FF"/>
                </a:solidFill>
                <a:latin typeface="Comic Sans MS"/>
                <a:ea typeface="Comic Sans MS"/>
                <a:cs typeface="Comic Sans MS"/>
                <a:sym typeface="Comic Sans MS"/>
              </a:rPr>
              <a:t>r</a:t>
            </a:r>
            <a:r>
              <a:rPr lang="en-US" sz="3600" dirty="0" err="1">
                <a:solidFill>
                  <a:srgbClr val="3333FF"/>
                </a:solidFill>
                <a:latin typeface="Comic Sans MS"/>
                <a:ea typeface="Comic Sans MS"/>
                <a:cs typeface="Comic Sans MS"/>
                <a:sym typeface="Comic Sans MS"/>
              </a:rPr>
              <a:t>.</a:t>
            </a:r>
            <a:r>
              <a:rPr lang="en-US" sz="2400" i="1" dirty="0" err="1">
                <a:solidFill>
                  <a:srgbClr val="3333FF"/>
                </a:solidFill>
                <a:latin typeface="Comic Sans MS"/>
                <a:ea typeface="Comic Sans MS"/>
                <a:cs typeface="Comic Sans MS"/>
                <a:sym typeface="Comic Sans MS"/>
              </a:rPr>
              <a:t>diagonal</a:t>
            </a:r>
            <a:endParaRPr lang="en-US" sz="2400" i="1" dirty="0">
              <a:solidFill>
                <a:srgbClr val="3333FF"/>
              </a:solidFill>
              <a:latin typeface="Comic Sans MS"/>
              <a:ea typeface="Comic Sans MS"/>
              <a:cs typeface="Comic Sans MS"/>
              <a:sym typeface="Comic Sans MS"/>
            </a:endParaRPr>
          </a:p>
          <a:p>
            <a:pPr marL="0" indent="0">
              <a:spcBef>
                <a:spcPts val="480"/>
              </a:spcBef>
              <a:buSzPct val="25000"/>
              <a:buNone/>
            </a:pP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p</a:t>
            </a:r>
            <a:r>
              <a:rPr lang="en-US" sz="2400" dirty="0">
                <a:solidFill>
                  <a:srgbClr val="3333FF"/>
                </a:solidFill>
                <a:latin typeface="Comic Sans MS"/>
                <a:ea typeface="Comic Sans MS"/>
                <a:cs typeface="Comic Sans MS"/>
                <a:sym typeface="Comic Sans MS"/>
              </a:rPr>
              <a:t> := </a:t>
            </a:r>
            <a:r>
              <a:rPr lang="en-US" sz="2400" i="1" dirty="0">
                <a:solidFill>
                  <a:srgbClr val="3333FF"/>
                </a:solidFill>
                <a:latin typeface="Comic Sans MS"/>
                <a:ea typeface="Comic Sans MS"/>
                <a:cs typeface="Comic Sans MS"/>
                <a:sym typeface="Comic Sans MS"/>
              </a:rPr>
              <a:t>r</a:t>
            </a:r>
          </a:p>
          <a:p>
            <a:pPr marL="0" indent="0">
              <a:spcBef>
                <a:spcPts val="280"/>
              </a:spcBef>
              <a:buNone/>
            </a:pPr>
            <a:endParaRPr sz="1400" dirty="0">
              <a:solidFill>
                <a:schemeClr val="dk1"/>
              </a:solidFill>
              <a:latin typeface="Comic Sans MS"/>
              <a:ea typeface="Comic Sans MS"/>
              <a:cs typeface="Comic Sans MS"/>
              <a:sym typeface="Comic Sans MS"/>
            </a:endParaRPr>
          </a:p>
        </p:txBody>
      </p:sp>
      <p:sp>
        <p:nvSpPr>
          <p:cNvPr id="490" name="Shape 490"/>
          <p:cNvSpPr txBox="1">
            <a:spLocks noGrp="1"/>
          </p:cNvSpPr>
          <p:nvPr>
            <p:ph type="title"/>
          </p:nvPr>
        </p:nvSpPr>
        <p:spPr>
          <a:xfrm>
            <a:off x="1768143" y="105256"/>
            <a:ext cx="7941600" cy="435599"/>
          </a:xfrm>
          <a:prstGeom prst="rect">
            <a:avLst/>
          </a:prstGeom>
          <a:noFill/>
          <a:ln>
            <a:noFill/>
          </a:ln>
        </p:spPr>
        <p:txBody>
          <a:bodyPr vert="horz" lIns="0" tIns="0" rIns="0" bIns="0" rtlCol="0" anchor="ctr" anchorCtr="0">
            <a:noAutofit/>
          </a:bodyPr>
          <a:lstStyle/>
          <a:p>
            <a:pPr>
              <a:buSzPct val="25000"/>
            </a:pPr>
            <a:r>
              <a:rPr lang="en-US" sz="3200" dirty="0">
                <a:solidFill>
                  <a:srgbClr val="006699"/>
                </a:solidFill>
                <a:latin typeface="Nunito"/>
                <a:ea typeface="Nunito"/>
                <a:cs typeface="Nunito"/>
                <a:sym typeface="Nunito"/>
              </a:rPr>
              <a:t>Inheritance, typing and polymorphism</a:t>
            </a:r>
          </a:p>
        </p:txBody>
      </p:sp>
      <p:sp>
        <p:nvSpPr>
          <p:cNvPr id="491" name="Shape 491"/>
          <p:cNvSpPr/>
          <p:nvPr/>
        </p:nvSpPr>
        <p:spPr>
          <a:xfrm>
            <a:off x="6588760" y="1954221"/>
            <a:ext cx="1079400" cy="431700"/>
          </a:xfrm>
          <a:prstGeom prst="rect">
            <a:avLst/>
          </a:prstGeom>
          <a:solidFill>
            <a:srgbClr val="BED6E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92" name="Shape 492"/>
          <p:cNvSpPr/>
          <p:nvPr/>
        </p:nvSpPr>
        <p:spPr>
          <a:xfrm>
            <a:off x="6588760" y="2386021"/>
            <a:ext cx="1079400" cy="431700"/>
          </a:xfrm>
          <a:prstGeom prst="rect">
            <a:avLst/>
          </a:prstGeom>
          <a:solidFill>
            <a:srgbClr val="FFFF99"/>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93" name="Shape 493"/>
          <p:cNvSpPr/>
          <p:nvPr/>
        </p:nvSpPr>
        <p:spPr>
          <a:xfrm>
            <a:off x="6588760" y="3427421"/>
            <a:ext cx="1079400" cy="431700"/>
          </a:xfrm>
          <a:prstGeom prst="rect">
            <a:avLst/>
          </a:prstGeom>
          <a:solidFill>
            <a:srgbClr val="BED6E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94" name="Shape 494"/>
          <p:cNvSpPr/>
          <p:nvPr/>
        </p:nvSpPr>
        <p:spPr>
          <a:xfrm>
            <a:off x="6588760" y="3859221"/>
            <a:ext cx="1079400" cy="431700"/>
          </a:xfrm>
          <a:prstGeom prst="rect">
            <a:avLst/>
          </a:prstGeom>
          <a:solidFill>
            <a:srgbClr val="FFFF99"/>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95" name="Shape 495"/>
          <p:cNvSpPr/>
          <p:nvPr/>
        </p:nvSpPr>
        <p:spPr>
          <a:xfrm>
            <a:off x="6588760" y="4291021"/>
            <a:ext cx="1079400" cy="431700"/>
          </a:xfrm>
          <a:prstGeom prst="rect">
            <a:avLst/>
          </a:prstGeom>
          <a:solidFill>
            <a:srgbClr val="FFC0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96" name="Shape 496"/>
          <p:cNvSpPr txBox="1"/>
          <p:nvPr/>
        </p:nvSpPr>
        <p:spPr>
          <a:xfrm>
            <a:off x="6379621" y="2867697"/>
            <a:ext cx="1754400" cy="369299"/>
          </a:xfrm>
          <a:prstGeom prst="rect">
            <a:avLst/>
          </a:prstGeom>
          <a:noFill/>
          <a:ln>
            <a:noFill/>
          </a:ln>
        </p:spPr>
        <p:txBody>
          <a:bodyPr lIns="91425" tIns="45700" rIns="91425" bIns="45700" anchor="t" anchorCtr="0">
            <a:noAutofit/>
          </a:bodyPr>
          <a:lstStyle/>
          <a:p>
            <a:pPr>
              <a:buSzPct val="25000"/>
            </a:pPr>
            <a:r>
              <a:rPr lang="en-US">
                <a:solidFill>
                  <a:srgbClr val="3333FF"/>
                </a:solidFill>
                <a:latin typeface="Comic Sans MS"/>
                <a:ea typeface="Comic Sans MS"/>
                <a:cs typeface="Comic Sans MS"/>
                <a:sym typeface="Comic Sans MS"/>
              </a:rPr>
              <a:t>(</a:t>
            </a:r>
            <a:r>
              <a:rPr lang="en-US" i="1">
                <a:solidFill>
                  <a:srgbClr val="3333FF"/>
                </a:solidFill>
                <a:latin typeface="Comic Sans MS"/>
                <a:ea typeface="Comic Sans MS"/>
                <a:cs typeface="Comic Sans MS"/>
                <a:sym typeface="Comic Sans MS"/>
              </a:rPr>
              <a:t>POLYGON</a:t>
            </a:r>
            <a:r>
              <a:rPr lang="en-US">
                <a:solidFill>
                  <a:srgbClr val="3333FF"/>
                </a:solidFill>
                <a:latin typeface="Comic Sans MS"/>
                <a:ea typeface="Comic Sans MS"/>
                <a:cs typeface="Comic Sans MS"/>
                <a:sym typeface="Comic Sans MS"/>
              </a:rPr>
              <a:t>)</a:t>
            </a:r>
          </a:p>
        </p:txBody>
      </p:sp>
      <p:sp>
        <p:nvSpPr>
          <p:cNvPr id="497" name="Shape 497"/>
          <p:cNvSpPr txBox="1"/>
          <p:nvPr/>
        </p:nvSpPr>
        <p:spPr>
          <a:xfrm>
            <a:off x="6252033" y="4805947"/>
            <a:ext cx="1945799" cy="369299"/>
          </a:xfrm>
          <a:prstGeom prst="rect">
            <a:avLst/>
          </a:prstGeom>
          <a:noFill/>
          <a:ln>
            <a:noFill/>
          </a:ln>
        </p:spPr>
        <p:txBody>
          <a:bodyPr lIns="91425" tIns="45700" rIns="91425" bIns="45700" anchor="t" anchorCtr="0">
            <a:noAutofit/>
          </a:bodyPr>
          <a:lstStyle/>
          <a:p>
            <a:pPr>
              <a:buSzPct val="25000"/>
            </a:pPr>
            <a:r>
              <a:rPr lang="en-US">
                <a:solidFill>
                  <a:srgbClr val="3333FF"/>
                </a:solidFill>
                <a:latin typeface="Comic Sans MS"/>
                <a:ea typeface="Comic Sans MS"/>
                <a:cs typeface="Comic Sans MS"/>
                <a:sym typeface="Comic Sans MS"/>
              </a:rPr>
              <a:t>(</a:t>
            </a:r>
            <a:r>
              <a:rPr lang="en-US" i="1">
                <a:solidFill>
                  <a:srgbClr val="3333FF"/>
                </a:solidFill>
                <a:latin typeface="Comic Sans MS"/>
                <a:ea typeface="Comic Sans MS"/>
                <a:cs typeface="Comic Sans MS"/>
                <a:sym typeface="Comic Sans MS"/>
              </a:rPr>
              <a:t>RECTANGLE</a:t>
            </a:r>
            <a:r>
              <a:rPr lang="en-US">
                <a:solidFill>
                  <a:srgbClr val="3333FF"/>
                </a:solidFill>
                <a:latin typeface="Comic Sans MS"/>
                <a:ea typeface="Comic Sans MS"/>
                <a:cs typeface="Comic Sans MS"/>
                <a:sym typeface="Comic Sans MS"/>
              </a:rPr>
              <a:t>)</a:t>
            </a:r>
          </a:p>
        </p:txBody>
      </p:sp>
      <p:sp>
        <p:nvSpPr>
          <p:cNvPr id="498" name="Shape 498"/>
          <p:cNvSpPr/>
          <p:nvPr/>
        </p:nvSpPr>
        <p:spPr>
          <a:xfrm>
            <a:off x="4883440" y="2200284"/>
            <a:ext cx="360299" cy="360299"/>
          </a:xfrm>
          <a:prstGeom prst="ellipse">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endParaRPr sz="2800">
              <a:solidFill>
                <a:srgbClr val="3333FF"/>
              </a:solidFill>
              <a:latin typeface="Comic Sans MS"/>
              <a:ea typeface="Comic Sans MS"/>
              <a:cs typeface="Comic Sans MS"/>
              <a:sym typeface="Comic Sans MS"/>
            </a:endParaRPr>
          </a:p>
        </p:txBody>
      </p:sp>
      <p:sp>
        <p:nvSpPr>
          <p:cNvPr id="499" name="Shape 499"/>
          <p:cNvSpPr/>
          <p:nvPr/>
        </p:nvSpPr>
        <p:spPr>
          <a:xfrm>
            <a:off x="4941599" y="3954472"/>
            <a:ext cx="360299" cy="360299"/>
          </a:xfrm>
          <a:prstGeom prst="ellipse">
            <a:avLst/>
          </a:prstGeom>
          <a:noFill/>
          <a:ln w="9525" cap="flat" cmpd="sng">
            <a:solidFill>
              <a:schemeClr val="dk1"/>
            </a:solidFill>
            <a:prstDash val="solid"/>
            <a:round/>
            <a:headEnd type="none" w="med" len="med"/>
            <a:tailEnd type="none" w="med" len="med"/>
          </a:ln>
        </p:spPr>
        <p:txBody>
          <a:bodyPr lIns="91425" tIns="45700" rIns="91425" bIns="45700" anchor="ctr" anchorCtr="0">
            <a:noAutofit/>
          </a:bodyPr>
          <a:lstStyle/>
          <a:p>
            <a:endParaRPr sz="2800">
              <a:solidFill>
                <a:srgbClr val="3333FF"/>
              </a:solidFill>
              <a:latin typeface="Comic Sans MS"/>
              <a:ea typeface="Comic Sans MS"/>
              <a:cs typeface="Comic Sans MS"/>
              <a:sym typeface="Comic Sans MS"/>
            </a:endParaRPr>
          </a:p>
        </p:txBody>
      </p:sp>
      <p:cxnSp>
        <p:nvCxnSpPr>
          <p:cNvPr id="500" name="Shape 500"/>
          <p:cNvCxnSpPr/>
          <p:nvPr/>
        </p:nvCxnSpPr>
        <p:spPr>
          <a:xfrm>
            <a:off x="5286376" y="2386019"/>
            <a:ext cx="1231800" cy="0"/>
          </a:xfrm>
          <a:prstGeom prst="straightConnector1">
            <a:avLst/>
          </a:prstGeom>
          <a:noFill/>
          <a:ln w="19050" cap="flat" cmpd="sng">
            <a:solidFill>
              <a:srgbClr val="006400"/>
            </a:solidFill>
            <a:prstDash val="solid"/>
            <a:round/>
            <a:headEnd type="none" w="med" len="med"/>
            <a:tailEnd type="stealth" w="lg" len="lg"/>
          </a:ln>
        </p:spPr>
      </p:cxnSp>
      <p:cxnSp>
        <p:nvCxnSpPr>
          <p:cNvPr id="501" name="Shape 501"/>
          <p:cNvCxnSpPr/>
          <p:nvPr/>
        </p:nvCxnSpPr>
        <p:spPr>
          <a:xfrm rot="10800000" flipH="1">
            <a:off x="5270501" y="4145057"/>
            <a:ext cx="1276799" cy="1500"/>
          </a:xfrm>
          <a:prstGeom prst="straightConnector1">
            <a:avLst/>
          </a:prstGeom>
          <a:noFill/>
          <a:ln w="19050" cap="flat" cmpd="sng">
            <a:solidFill>
              <a:srgbClr val="006400"/>
            </a:solidFill>
            <a:prstDash val="solid"/>
            <a:round/>
            <a:headEnd type="none" w="med" len="med"/>
            <a:tailEnd type="stealth" w="lg" len="lg"/>
          </a:ln>
        </p:spPr>
      </p:cxnSp>
      <p:cxnSp>
        <p:nvCxnSpPr>
          <p:cNvPr id="502" name="Shape 502"/>
          <p:cNvCxnSpPr/>
          <p:nvPr/>
        </p:nvCxnSpPr>
        <p:spPr>
          <a:xfrm>
            <a:off x="5268915" y="2374909"/>
            <a:ext cx="1278299" cy="1700099"/>
          </a:xfrm>
          <a:prstGeom prst="straightConnector1">
            <a:avLst/>
          </a:prstGeom>
          <a:noFill/>
          <a:ln w="19050" cap="flat" cmpd="sng">
            <a:solidFill>
              <a:srgbClr val="006400"/>
            </a:solidFill>
            <a:prstDash val="solid"/>
            <a:round/>
            <a:headEnd type="none" w="med" len="med"/>
            <a:tailEnd type="stealth" w="lg" len="lg"/>
          </a:ln>
        </p:spPr>
      </p:cxnSp>
      <p:sp>
        <p:nvSpPr>
          <p:cNvPr id="503" name="Shape 503"/>
          <p:cNvSpPr txBox="1"/>
          <p:nvPr/>
        </p:nvSpPr>
        <p:spPr>
          <a:xfrm>
            <a:off x="4883439" y="2157422"/>
            <a:ext cx="504900" cy="400199"/>
          </a:xfrm>
          <a:prstGeom prst="rect">
            <a:avLst/>
          </a:prstGeom>
          <a:noFill/>
          <a:ln>
            <a:noFill/>
          </a:ln>
        </p:spPr>
        <p:txBody>
          <a:bodyPr lIns="91425" tIns="45700" rIns="91425" bIns="45700" anchor="t" anchorCtr="0">
            <a:noAutofit/>
          </a:bodyPr>
          <a:lstStyle/>
          <a:p>
            <a:pPr>
              <a:buSzPct val="25000"/>
            </a:pPr>
            <a:r>
              <a:rPr lang="en-US" sz="2000" i="1">
                <a:solidFill>
                  <a:srgbClr val="3333FF"/>
                </a:solidFill>
                <a:latin typeface="Comic Sans MS"/>
                <a:ea typeface="Comic Sans MS"/>
                <a:cs typeface="Comic Sans MS"/>
                <a:sym typeface="Comic Sans MS"/>
              </a:rPr>
              <a:t>p</a:t>
            </a:r>
          </a:p>
        </p:txBody>
      </p:sp>
      <p:sp>
        <p:nvSpPr>
          <p:cNvPr id="504" name="Shape 504"/>
          <p:cNvSpPr txBox="1"/>
          <p:nvPr/>
        </p:nvSpPr>
        <p:spPr>
          <a:xfrm>
            <a:off x="4951701" y="3944947"/>
            <a:ext cx="504900" cy="400199"/>
          </a:xfrm>
          <a:prstGeom prst="rect">
            <a:avLst/>
          </a:prstGeom>
          <a:noFill/>
          <a:ln>
            <a:noFill/>
          </a:ln>
        </p:spPr>
        <p:txBody>
          <a:bodyPr lIns="91425" tIns="45700" rIns="91425" bIns="45700" anchor="t" anchorCtr="0">
            <a:noAutofit/>
          </a:bodyPr>
          <a:lstStyle/>
          <a:p>
            <a:pPr>
              <a:buSzPct val="25000"/>
            </a:pPr>
            <a:r>
              <a:rPr lang="en-US" sz="2000" i="1">
                <a:solidFill>
                  <a:srgbClr val="3333FF"/>
                </a:solidFill>
                <a:latin typeface="Comic Sans MS"/>
                <a:ea typeface="Comic Sans MS"/>
                <a:cs typeface="Comic Sans MS"/>
                <a:sym typeface="Comic Sans MS"/>
              </a:rPr>
              <a:t>r</a:t>
            </a:r>
          </a:p>
        </p:txBody>
      </p:sp>
      <p:sp>
        <p:nvSpPr>
          <p:cNvPr id="505" name="Shape 505"/>
          <p:cNvSpPr txBox="1"/>
          <p:nvPr/>
        </p:nvSpPr>
        <p:spPr>
          <a:xfrm>
            <a:off x="2129905" y="6203743"/>
            <a:ext cx="1221899" cy="424799"/>
          </a:xfrm>
          <a:prstGeom prst="rect">
            <a:avLst/>
          </a:prstGeom>
          <a:noFill/>
          <a:ln>
            <a:noFill/>
          </a:ln>
        </p:spPr>
        <p:txBody>
          <a:bodyPr lIns="91425" tIns="45700" rIns="91425" bIns="45700" anchor="t" anchorCtr="0">
            <a:noAutofit/>
          </a:bodyPr>
          <a:lstStyle/>
          <a:p>
            <a:pPr>
              <a:lnSpc>
                <a:spcPct val="90000"/>
              </a:lnSpc>
              <a:buSzPct val="25000"/>
            </a:pPr>
            <a:r>
              <a:rPr lang="en-US" sz="2400" i="1">
                <a:solidFill>
                  <a:srgbClr val="3333FF"/>
                </a:solidFill>
                <a:latin typeface="Comic Sans MS"/>
                <a:ea typeface="Comic Sans MS"/>
                <a:cs typeface="Comic Sans MS"/>
                <a:sym typeface="Comic Sans MS"/>
              </a:rPr>
              <a:t>r</a:t>
            </a:r>
            <a:r>
              <a:rPr lang="en-US" sz="2400">
                <a:solidFill>
                  <a:srgbClr val="3333FF"/>
                </a:solidFill>
                <a:latin typeface="Comic Sans MS"/>
                <a:ea typeface="Comic Sans MS"/>
                <a:cs typeface="Comic Sans MS"/>
                <a:sym typeface="Comic Sans MS"/>
              </a:rPr>
              <a:t> := </a:t>
            </a:r>
            <a:r>
              <a:rPr lang="en-US" sz="2400" i="1">
                <a:solidFill>
                  <a:srgbClr val="3333FF"/>
                </a:solidFill>
                <a:latin typeface="Comic Sans MS"/>
                <a:ea typeface="Comic Sans MS"/>
                <a:cs typeface="Comic Sans MS"/>
                <a:sym typeface="Comic Sans MS"/>
              </a:rPr>
              <a:t>p</a:t>
            </a:r>
          </a:p>
        </p:txBody>
      </p:sp>
      <p:sp>
        <p:nvSpPr>
          <p:cNvPr id="506" name="Shape 506"/>
          <p:cNvSpPr txBox="1"/>
          <p:nvPr/>
        </p:nvSpPr>
        <p:spPr>
          <a:xfrm>
            <a:off x="4951758" y="5719168"/>
            <a:ext cx="3893699" cy="424799"/>
          </a:xfrm>
          <a:prstGeom prst="rect">
            <a:avLst/>
          </a:prstGeom>
          <a:noFill/>
          <a:ln>
            <a:noFill/>
          </a:ln>
        </p:spPr>
        <p:txBody>
          <a:bodyPr lIns="91425" tIns="45700" rIns="91425" bIns="45700" anchor="t" anchorCtr="0">
            <a:noAutofit/>
          </a:bodyPr>
          <a:lstStyle/>
          <a:p>
            <a:pPr>
              <a:lnSpc>
                <a:spcPct val="90000"/>
              </a:lnSpc>
              <a:buSzPct val="25000"/>
            </a:pPr>
            <a:r>
              <a:rPr lang="en-US" sz="2400">
                <a:solidFill>
                  <a:schemeClr val="dk1"/>
                </a:solidFill>
                <a:latin typeface="Comic Sans MS"/>
                <a:ea typeface="Comic Sans MS"/>
                <a:cs typeface="Comic Sans MS"/>
                <a:sym typeface="Comic Sans MS"/>
              </a:rPr>
              <a:t>-- Even just after </a:t>
            </a:r>
            <a:r>
              <a:rPr lang="en-US" sz="2400" i="1">
                <a:solidFill>
                  <a:srgbClr val="3333FF"/>
                </a:solidFill>
                <a:latin typeface="Comic Sans MS"/>
                <a:ea typeface="Comic Sans MS"/>
                <a:cs typeface="Comic Sans MS"/>
                <a:sym typeface="Comic Sans MS"/>
              </a:rPr>
              <a:t>p</a:t>
            </a:r>
            <a:r>
              <a:rPr lang="en-US" sz="2400">
                <a:solidFill>
                  <a:srgbClr val="3333FF"/>
                </a:solidFill>
                <a:latin typeface="Comic Sans MS"/>
                <a:ea typeface="Comic Sans MS"/>
                <a:cs typeface="Comic Sans MS"/>
                <a:sym typeface="Comic Sans MS"/>
              </a:rPr>
              <a:t> := </a:t>
            </a:r>
            <a:r>
              <a:rPr lang="en-US" sz="2400" i="1">
                <a:solidFill>
                  <a:srgbClr val="3333FF"/>
                </a:solidFill>
                <a:latin typeface="Comic Sans MS"/>
                <a:ea typeface="Comic Sans MS"/>
                <a:cs typeface="Comic Sans MS"/>
                <a:sym typeface="Comic Sans MS"/>
              </a:rPr>
              <a:t>r</a:t>
            </a:r>
            <a:r>
              <a:rPr lang="en-US" sz="2400">
                <a:solidFill>
                  <a:srgbClr val="3333FF"/>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 ! </a:t>
            </a:r>
          </a:p>
        </p:txBody>
      </p:sp>
      <p:sp>
        <p:nvSpPr>
          <p:cNvPr id="507" name="Shape 507"/>
          <p:cNvSpPr txBox="1"/>
          <p:nvPr/>
        </p:nvSpPr>
        <p:spPr>
          <a:xfrm>
            <a:off x="2103312" y="5560133"/>
            <a:ext cx="2405400" cy="590999"/>
          </a:xfrm>
          <a:prstGeom prst="rect">
            <a:avLst/>
          </a:prstGeom>
          <a:noFill/>
          <a:ln>
            <a:noFill/>
          </a:ln>
        </p:spPr>
        <p:txBody>
          <a:bodyPr lIns="91425" tIns="45700" rIns="91425" bIns="45700" anchor="t" anchorCtr="0">
            <a:noAutofit/>
          </a:bodyPr>
          <a:lstStyle/>
          <a:p>
            <a:pPr>
              <a:lnSpc>
                <a:spcPct val="90000"/>
              </a:lnSpc>
              <a:buSzPct val="25000"/>
            </a:pPr>
            <a:r>
              <a:rPr lang="en-US" sz="2400" i="1">
                <a:solidFill>
                  <a:srgbClr val="3333FF"/>
                </a:solidFill>
                <a:latin typeface="Comic Sans MS"/>
                <a:ea typeface="Comic Sans MS"/>
                <a:cs typeface="Comic Sans MS"/>
                <a:sym typeface="Comic Sans MS"/>
              </a:rPr>
              <a:t>x</a:t>
            </a:r>
            <a:r>
              <a:rPr lang="en-US" sz="2400">
                <a:solidFill>
                  <a:srgbClr val="3333FF"/>
                </a:solidFill>
                <a:latin typeface="Comic Sans MS"/>
                <a:ea typeface="Comic Sans MS"/>
                <a:cs typeface="Comic Sans MS"/>
                <a:sym typeface="Comic Sans MS"/>
              </a:rPr>
              <a:t> := </a:t>
            </a:r>
            <a:r>
              <a:rPr lang="en-US" sz="2400" i="1">
                <a:solidFill>
                  <a:srgbClr val="3333FF"/>
                </a:solidFill>
                <a:latin typeface="Comic Sans MS"/>
                <a:ea typeface="Comic Sans MS"/>
                <a:cs typeface="Comic Sans MS"/>
                <a:sym typeface="Comic Sans MS"/>
              </a:rPr>
              <a:t>p</a:t>
            </a:r>
            <a:r>
              <a:rPr lang="en-US" sz="36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diagonal</a:t>
            </a:r>
          </a:p>
        </p:txBody>
      </p:sp>
      <p:sp>
        <p:nvSpPr>
          <p:cNvPr id="508" name="Shape 508"/>
          <p:cNvSpPr/>
          <p:nvPr/>
        </p:nvSpPr>
        <p:spPr>
          <a:xfrm>
            <a:off x="8662697" y="2523182"/>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509" name="Shape 509"/>
          <p:cNvSpPr txBox="1"/>
          <p:nvPr/>
        </p:nvSpPr>
        <p:spPr>
          <a:xfrm>
            <a:off x="8807161" y="2666057"/>
            <a:ext cx="1368299" cy="3665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POLYGON</a:t>
            </a:r>
          </a:p>
        </p:txBody>
      </p:sp>
      <p:sp>
        <p:nvSpPr>
          <p:cNvPr id="510" name="Shape 510"/>
          <p:cNvSpPr/>
          <p:nvPr/>
        </p:nvSpPr>
        <p:spPr>
          <a:xfrm>
            <a:off x="8595886" y="3739502"/>
            <a:ext cx="1655700" cy="5747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511" name="Shape 511"/>
          <p:cNvSpPr txBox="1"/>
          <p:nvPr/>
        </p:nvSpPr>
        <p:spPr>
          <a:xfrm>
            <a:off x="8595886" y="3882377"/>
            <a:ext cx="1584300" cy="3665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RECTANGLE</a:t>
            </a:r>
          </a:p>
        </p:txBody>
      </p:sp>
      <p:cxnSp>
        <p:nvCxnSpPr>
          <p:cNvPr id="512" name="Shape 512"/>
          <p:cNvCxnSpPr/>
          <p:nvPr/>
        </p:nvCxnSpPr>
        <p:spPr>
          <a:xfrm rot="10619233" flipH="1">
            <a:off x="9374697" y="3097800"/>
            <a:ext cx="45663" cy="598114"/>
          </a:xfrm>
          <a:prstGeom prst="straightConnector1">
            <a:avLst/>
          </a:prstGeom>
          <a:noFill/>
          <a:ln w="25400" cap="flat" cmpd="sng">
            <a:solidFill>
              <a:srgbClr val="990000"/>
            </a:solidFill>
            <a:prstDash val="solid"/>
            <a:round/>
            <a:headEnd type="none" w="med" len="med"/>
            <a:tailEnd type="stealth" w="lg" len="lg"/>
          </a:ln>
        </p:spPr>
      </p:cxnSp>
      <p:sp>
        <p:nvSpPr>
          <p:cNvPr id="513" name="Shape 513"/>
          <p:cNvSpPr txBox="1"/>
          <p:nvPr/>
        </p:nvSpPr>
        <p:spPr>
          <a:xfrm>
            <a:off x="8286297" y="2200054"/>
            <a:ext cx="1477799" cy="369299"/>
          </a:xfrm>
          <a:prstGeom prst="rect">
            <a:avLst/>
          </a:prstGeom>
          <a:noFill/>
          <a:ln>
            <a:noFill/>
          </a:ln>
        </p:spPr>
        <p:txBody>
          <a:bodyPr lIns="91425" tIns="45700" rIns="91425" bIns="45700" anchor="t" anchorCtr="0">
            <a:noAutofit/>
          </a:bodyPr>
          <a:lstStyle/>
          <a:p>
            <a:pPr>
              <a:buSzPct val="25000"/>
            </a:pPr>
            <a:r>
              <a:rPr lang="en-US" i="1">
                <a:solidFill>
                  <a:srgbClr val="990000"/>
                </a:solidFill>
                <a:latin typeface="Comic Sans MS"/>
                <a:ea typeface="Comic Sans MS"/>
                <a:cs typeface="Comic Sans MS"/>
                <a:sym typeface="Comic Sans MS"/>
              </a:rPr>
              <a:t>perimeter </a:t>
            </a:r>
            <a:r>
              <a:rPr lang="en-US" sz="2400" baseline="30000">
                <a:solidFill>
                  <a:srgbClr val="990000"/>
                </a:solidFill>
                <a:latin typeface="Comic Sans MS"/>
                <a:ea typeface="Comic Sans MS"/>
                <a:cs typeface="Comic Sans MS"/>
                <a:sym typeface="Comic Sans MS"/>
              </a:rPr>
              <a:t>+</a:t>
            </a:r>
          </a:p>
        </p:txBody>
      </p:sp>
      <p:sp>
        <p:nvSpPr>
          <p:cNvPr id="514" name="Shape 514"/>
          <p:cNvSpPr txBox="1"/>
          <p:nvPr/>
        </p:nvSpPr>
        <p:spPr>
          <a:xfrm>
            <a:off x="7928594" y="3408704"/>
            <a:ext cx="1547700" cy="369299"/>
          </a:xfrm>
          <a:prstGeom prst="rect">
            <a:avLst/>
          </a:prstGeom>
          <a:noFill/>
          <a:ln>
            <a:noFill/>
          </a:ln>
        </p:spPr>
        <p:txBody>
          <a:bodyPr lIns="91425" tIns="45700" rIns="91425" bIns="45700" anchor="t" anchorCtr="0">
            <a:noAutofit/>
          </a:bodyPr>
          <a:lstStyle/>
          <a:p>
            <a:pPr>
              <a:buSzPct val="25000"/>
            </a:pPr>
            <a:r>
              <a:rPr lang="en-US" i="1">
                <a:solidFill>
                  <a:srgbClr val="990000"/>
                </a:solidFill>
                <a:latin typeface="Comic Sans MS"/>
                <a:ea typeface="Comic Sans MS"/>
                <a:cs typeface="Comic Sans MS"/>
                <a:sym typeface="Comic Sans MS"/>
              </a:rPr>
              <a:t>perimeter </a:t>
            </a:r>
            <a:r>
              <a:rPr lang="en-US" sz="2400" baseline="30000">
                <a:solidFill>
                  <a:srgbClr val="990000"/>
                </a:solidFill>
                <a:latin typeface="Comic Sans MS"/>
                <a:ea typeface="Comic Sans MS"/>
                <a:cs typeface="Comic Sans MS"/>
                <a:sym typeface="Comic Sans MS"/>
              </a:rPr>
              <a:t>++</a:t>
            </a:r>
          </a:p>
        </p:txBody>
      </p:sp>
      <p:sp>
        <p:nvSpPr>
          <p:cNvPr id="515" name="Shape 515"/>
          <p:cNvSpPr txBox="1"/>
          <p:nvPr/>
        </p:nvSpPr>
        <p:spPr>
          <a:xfrm>
            <a:off x="9538361" y="4331245"/>
            <a:ext cx="1152600"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diagonal</a:t>
            </a:r>
          </a:p>
        </p:txBody>
      </p:sp>
      <p:sp>
        <p:nvSpPr>
          <p:cNvPr id="516" name="Shape 516"/>
          <p:cNvSpPr txBox="1"/>
          <p:nvPr/>
        </p:nvSpPr>
        <p:spPr>
          <a:xfrm>
            <a:off x="9311986" y="2450157"/>
            <a:ext cx="360299" cy="366599"/>
          </a:xfrm>
          <a:prstGeom prst="rect">
            <a:avLst/>
          </a:prstGeom>
          <a:noFill/>
          <a:ln>
            <a:noFill/>
          </a:ln>
        </p:spPr>
        <p:txBody>
          <a:bodyPr lIns="91425" tIns="45700" rIns="91425" bIns="45700" anchor="t" anchorCtr="0">
            <a:noAutofit/>
          </a:bodyPr>
          <a:lstStyle/>
          <a:p>
            <a:pPr>
              <a:buSzPct val="25000"/>
            </a:pPr>
            <a:r>
              <a:rPr lang="en-US">
                <a:solidFill>
                  <a:srgbClr val="3333FF"/>
                </a:solidFill>
                <a:latin typeface="Comic Sans MS"/>
                <a:ea typeface="Comic Sans MS"/>
                <a:cs typeface="Comic Sans MS"/>
                <a:sym typeface="Comic Sans MS"/>
              </a:rPr>
              <a:t>+</a:t>
            </a:r>
          </a:p>
        </p:txBody>
      </p:sp>
      <p:sp>
        <p:nvSpPr>
          <p:cNvPr id="517" name="Shape 51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18</a:t>
            </a:fld>
            <a:endParaRPr lang="en-US"/>
          </a:p>
        </p:txBody>
      </p:sp>
      <p:sp>
        <p:nvSpPr>
          <p:cNvPr id="518" name="Shape 518"/>
          <p:cNvSpPr/>
          <p:nvPr/>
        </p:nvSpPr>
        <p:spPr>
          <a:xfrm>
            <a:off x="5613964" y="2155187"/>
            <a:ext cx="537300" cy="461699"/>
          </a:xfrm>
          <a:prstGeom prst="rect">
            <a:avLst/>
          </a:prstGeom>
          <a:noFill/>
          <a:ln>
            <a:noFill/>
          </a:ln>
        </p:spPr>
        <p:txBody>
          <a:bodyPr lIns="91425" tIns="45700" rIns="91425" bIns="45700" anchor="t" anchorCtr="0">
            <a:noAutofit/>
          </a:bodyPr>
          <a:lstStyle/>
          <a:p>
            <a:pPr>
              <a:buSzPct val="25000"/>
            </a:pPr>
            <a:r>
              <a:rPr lang="en-US" sz="2400">
                <a:solidFill>
                  <a:srgbClr val="C00000"/>
                </a:solidFill>
                <a:latin typeface="Comic Sans MS"/>
                <a:ea typeface="Comic Sans MS"/>
                <a:cs typeface="Comic Sans MS"/>
                <a:sym typeface="Comic Sans MS"/>
              </a:rPr>
              <a:t>✂</a:t>
            </a:r>
          </a:p>
        </p:txBody>
      </p:sp>
      <p:sp>
        <p:nvSpPr>
          <p:cNvPr id="519" name="Shape 519"/>
          <p:cNvSpPr txBox="1"/>
          <p:nvPr/>
        </p:nvSpPr>
        <p:spPr>
          <a:xfrm>
            <a:off x="1622247" y="5178268"/>
            <a:ext cx="2560199" cy="424799"/>
          </a:xfrm>
          <a:prstGeom prst="rect">
            <a:avLst/>
          </a:prstGeom>
          <a:noFill/>
          <a:ln>
            <a:noFill/>
          </a:ln>
        </p:spPr>
        <p:txBody>
          <a:bodyPr lIns="91425" tIns="45700" rIns="91425" bIns="45700" anchor="t" anchorCtr="0">
            <a:noAutofit/>
          </a:bodyPr>
          <a:lstStyle/>
          <a:p>
            <a:pPr>
              <a:lnSpc>
                <a:spcPct val="90000"/>
              </a:lnSpc>
              <a:buSzPct val="25000"/>
            </a:pPr>
            <a:r>
              <a:rPr lang="en-US" sz="2400" dirty="0">
                <a:solidFill>
                  <a:srgbClr val="FF0000"/>
                </a:solidFill>
                <a:latin typeface="Comic Sans MS"/>
                <a:ea typeface="Comic Sans MS"/>
                <a:cs typeface="Comic Sans MS"/>
                <a:sym typeface="Comic Sans MS"/>
              </a:rPr>
              <a:t>NOT permitted</a:t>
            </a:r>
          </a:p>
        </p:txBody>
      </p:sp>
    </p:spTree>
    <p:extLst>
      <p:ext uri="{BB962C8B-B14F-4D97-AF65-F5344CB8AC3E}">
        <p14:creationId xmlns:p14="http://schemas.microsoft.com/office/powerpoint/2010/main" val="428807638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fade">
                                      <p:cBhvr>
                                        <p:cTn id="7" dur="1"/>
                                        <p:tgtEl>
                                          <p:spTgt spid="508"/>
                                        </p:tgtEl>
                                      </p:cBhvr>
                                    </p:animEffect>
                                  </p:childTnLst>
                                </p:cTn>
                              </p:par>
                              <p:par>
                                <p:cTn id="8" presetID="10" presetClass="entr" presetSubtype="0" fill="hold" nodeType="withEffect">
                                  <p:stCondLst>
                                    <p:cond delay="0"/>
                                  </p:stCondLst>
                                  <p:childTnLst>
                                    <p:set>
                                      <p:cBhvr>
                                        <p:cTn id="9" dur="1" fill="hold">
                                          <p:stCondLst>
                                            <p:cond delay="0"/>
                                          </p:stCondLst>
                                        </p:cTn>
                                        <p:tgtEl>
                                          <p:spTgt spid="509"/>
                                        </p:tgtEl>
                                        <p:attrNameLst>
                                          <p:attrName>style.visibility</p:attrName>
                                        </p:attrNameLst>
                                      </p:cBhvr>
                                      <p:to>
                                        <p:strVal val="visible"/>
                                      </p:to>
                                    </p:set>
                                    <p:animEffect transition="in" filter="fade">
                                      <p:cBhvr>
                                        <p:cTn id="10" dur="1"/>
                                        <p:tgtEl>
                                          <p:spTgt spid="509"/>
                                        </p:tgtEl>
                                      </p:cBhvr>
                                    </p:animEffect>
                                  </p:childTnLst>
                                </p:cTn>
                              </p:par>
                              <p:par>
                                <p:cTn id="11" presetID="10" presetClass="entr" presetSubtype="0" fill="hold" nodeType="withEffect">
                                  <p:stCondLst>
                                    <p:cond delay="0"/>
                                  </p:stCondLst>
                                  <p:childTnLst>
                                    <p:set>
                                      <p:cBhvr>
                                        <p:cTn id="12" dur="1" fill="hold">
                                          <p:stCondLst>
                                            <p:cond delay="0"/>
                                          </p:stCondLst>
                                        </p:cTn>
                                        <p:tgtEl>
                                          <p:spTgt spid="510"/>
                                        </p:tgtEl>
                                        <p:attrNameLst>
                                          <p:attrName>style.visibility</p:attrName>
                                        </p:attrNameLst>
                                      </p:cBhvr>
                                      <p:to>
                                        <p:strVal val="visible"/>
                                      </p:to>
                                    </p:set>
                                    <p:animEffect transition="in" filter="fade">
                                      <p:cBhvr>
                                        <p:cTn id="13" dur="1"/>
                                        <p:tgtEl>
                                          <p:spTgt spid="510"/>
                                        </p:tgtEl>
                                      </p:cBhvr>
                                    </p:animEffect>
                                  </p:childTnLst>
                                </p:cTn>
                              </p:par>
                              <p:par>
                                <p:cTn id="14" presetID="10" presetClass="entr" presetSubtype="0" fill="hold" nodeType="withEffect">
                                  <p:stCondLst>
                                    <p:cond delay="0"/>
                                  </p:stCondLst>
                                  <p:childTnLst>
                                    <p:set>
                                      <p:cBhvr>
                                        <p:cTn id="15" dur="1" fill="hold">
                                          <p:stCondLst>
                                            <p:cond delay="0"/>
                                          </p:stCondLst>
                                        </p:cTn>
                                        <p:tgtEl>
                                          <p:spTgt spid="511"/>
                                        </p:tgtEl>
                                        <p:attrNameLst>
                                          <p:attrName>style.visibility</p:attrName>
                                        </p:attrNameLst>
                                      </p:cBhvr>
                                      <p:to>
                                        <p:strVal val="visible"/>
                                      </p:to>
                                    </p:set>
                                    <p:animEffect transition="in" filter="fade">
                                      <p:cBhvr>
                                        <p:cTn id="16" dur="1"/>
                                        <p:tgtEl>
                                          <p:spTgt spid="511"/>
                                        </p:tgtEl>
                                      </p:cBhvr>
                                    </p:animEffect>
                                  </p:childTnLst>
                                </p:cTn>
                              </p:par>
                              <p:par>
                                <p:cTn id="17" presetID="10" presetClass="entr" presetSubtype="0" fill="hold" nodeType="withEffect">
                                  <p:stCondLst>
                                    <p:cond delay="0"/>
                                  </p:stCondLst>
                                  <p:childTnLst>
                                    <p:set>
                                      <p:cBhvr>
                                        <p:cTn id="18" dur="1" fill="hold">
                                          <p:stCondLst>
                                            <p:cond delay="0"/>
                                          </p:stCondLst>
                                        </p:cTn>
                                        <p:tgtEl>
                                          <p:spTgt spid="512"/>
                                        </p:tgtEl>
                                        <p:attrNameLst>
                                          <p:attrName>style.visibility</p:attrName>
                                        </p:attrNameLst>
                                      </p:cBhvr>
                                      <p:to>
                                        <p:strVal val="visible"/>
                                      </p:to>
                                    </p:set>
                                    <p:animEffect transition="in" filter="fade">
                                      <p:cBhvr>
                                        <p:cTn id="19" dur="1"/>
                                        <p:tgtEl>
                                          <p:spTgt spid="512"/>
                                        </p:tgtEl>
                                      </p:cBhvr>
                                    </p:animEffect>
                                  </p:childTnLst>
                                </p:cTn>
                              </p:par>
                              <p:par>
                                <p:cTn id="20" presetID="10" presetClass="entr" presetSubtype="0" fill="hold" nodeType="withEffect">
                                  <p:stCondLst>
                                    <p:cond delay="0"/>
                                  </p:stCondLst>
                                  <p:childTnLst>
                                    <p:set>
                                      <p:cBhvr>
                                        <p:cTn id="21" dur="1" fill="hold">
                                          <p:stCondLst>
                                            <p:cond delay="0"/>
                                          </p:stCondLst>
                                        </p:cTn>
                                        <p:tgtEl>
                                          <p:spTgt spid="513"/>
                                        </p:tgtEl>
                                        <p:attrNameLst>
                                          <p:attrName>style.visibility</p:attrName>
                                        </p:attrNameLst>
                                      </p:cBhvr>
                                      <p:to>
                                        <p:strVal val="visible"/>
                                      </p:to>
                                    </p:set>
                                    <p:animEffect transition="in" filter="fade">
                                      <p:cBhvr>
                                        <p:cTn id="22" dur="1"/>
                                        <p:tgtEl>
                                          <p:spTgt spid="513"/>
                                        </p:tgtEl>
                                      </p:cBhvr>
                                    </p:animEffect>
                                  </p:childTnLst>
                                </p:cTn>
                              </p:par>
                              <p:par>
                                <p:cTn id="23" presetID="10" presetClass="entr" presetSubtype="0" fill="hold" nodeType="withEffect">
                                  <p:stCondLst>
                                    <p:cond delay="0"/>
                                  </p:stCondLst>
                                  <p:childTnLst>
                                    <p:set>
                                      <p:cBhvr>
                                        <p:cTn id="24" dur="1" fill="hold">
                                          <p:stCondLst>
                                            <p:cond delay="0"/>
                                          </p:stCondLst>
                                        </p:cTn>
                                        <p:tgtEl>
                                          <p:spTgt spid="514"/>
                                        </p:tgtEl>
                                        <p:attrNameLst>
                                          <p:attrName>style.visibility</p:attrName>
                                        </p:attrNameLst>
                                      </p:cBhvr>
                                      <p:to>
                                        <p:strVal val="visible"/>
                                      </p:to>
                                    </p:set>
                                    <p:animEffect transition="in" filter="fade">
                                      <p:cBhvr>
                                        <p:cTn id="25" dur="1"/>
                                        <p:tgtEl>
                                          <p:spTgt spid="514"/>
                                        </p:tgtEl>
                                      </p:cBhvr>
                                    </p:animEffect>
                                  </p:childTnLst>
                                </p:cTn>
                              </p:par>
                              <p:par>
                                <p:cTn id="26" presetID="10" presetClass="entr" presetSubtype="0" fill="hold" nodeType="withEffect">
                                  <p:stCondLst>
                                    <p:cond delay="0"/>
                                  </p:stCondLst>
                                  <p:childTnLst>
                                    <p:set>
                                      <p:cBhvr>
                                        <p:cTn id="27" dur="1" fill="hold">
                                          <p:stCondLst>
                                            <p:cond delay="0"/>
                                          </p:stCondLst>
                                        </p:cTn>
                                        <p:tgtEl>
                                          <p:spTgt spid="515"/>
                                        </p:tgtEl>
                                        <p:attrNameLst>
                                          <p:attrName>style.visibility</p:attrName>
                                        </p:attrNameLst>
                                      </p:cBhvr>
                                      <p:to>
                                        <p:strVal val="visible"/>
                                      </p:to>
                                    </p:set>
                                    <p:animEffect transition="in" filter="fade">
                                      <p:cBhvr>
                                        <p:cTn id="28" dur="1"/>
                                        <p:tgtEl>
                                          <p:spTgt spid="515"/>
                                        </p:tgtEl>
                                      </p:cBhvr>
                                    </p:animEffect>
                                  </p:childTnLst>
                                </p:cTn>
                              </p:par>
                              <p:par>
                                <p:cTn id="29" presetID="10" presetClass="entr" presetSubtype="0" fill="hold" nodeType="withEffect">
                                  <p:stCondLst>
                                    <p:cond delay="0"/>
                                  </p:stCondLst>
                                  <p:childTnLst>
                                    <p:set>
                                      <p:cBhvr>
                                        <p:cTn id="30" dur="1" fill="hold">
                                          <p:stCondLst>
                                            <p:cond delay="0"/>
                                          </p:stCondLst>
                                        </p:cTn>
                                        <p:tgtEl>
                                          <p:spTgt spid="516"/>
                                        </p:tgtEl>
                                        <p:attrNameLst>
                                          <p:attrName>style.visibility</p:attrName>
                                        </p:attrNameLst>
                                      </p:cBhvr>
                                      <p:to>
                                        <p:strVal val="visible"/>
                                      </p:to>
                                    </p:set>
                                    <p:animEffect transition="in" filter="fade">
                                      <p:cBhvr>
                                        <p:cTn id="31" dur="1"/>
                                        <p:tgtEl>
                                          <p:spTgt spid="5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91"/>
                                        </p:tgtEl>
                                        <p:attrNameLst>
                                          <p:attrName>style.visibility</p:attrName>
                                        </p:attrNameLst>
                                      </p:cBhvr>
                                      <p:to>
                                        <p:strVal val="visible"/>
                                      </p:to>
                                    </p:set>
                                    <p:animEffect transition="in" filter="fade">
                                      <p:cBhvr>
                                        <p:cTn id="36" dur="1"/>
                                        <p:tgtEl>
                                          <p:spTgt spid="491"/>
                                        </p:tgtEl>
                                      </p:cBhvr>
                                    </p:animEffect>
                                  </p:childTnLst>
                                </p:cTn>
                              </p:par>
                              <p:par>
                                <p:cTn id="37" presetID="10" presetClass="entr" presetSubtype="0" fill="hold" nodeType="withEffect">
                                  <p:stCondLst>
                                    <p:cond delay="0"/>
                                  </p:stCondLst>
                                  <p:childTnLst>
                                    <p:set>
                                      <p:cBhvr>
                                        <p:cTn id="38" dur="1" fill="hold">
                                          <p:stCondLst>
                                            <p:cond delay="0"/>
                                          </p:stCondLst>
                                        </p:cTn>
                                        <p:tgtEl>
                                          <p:spTgt spid="492"/>
                                        </p:tgtEl>
                                        <p:attrNameLst>
                                          <p:attrName>style.visibility</p:attrName>
                                        </p:attrNameLst>
                                      </p:cBhvr>
                                      <p:to>
                                        <p:strVal val="visible"/>
                                      </p:to>
                                    </p:set>
                                    <p:animEffect transition="in" filter="fade">
                                      <p:cBhvr>
                                        <p:cTn id="39" dur="1"/>
                                        <p:tgtEl>
                                          <p:spTgt spid="492"/>
                                        </p:tgtEl>
                                      </p:cBhvr>
                                    </p:animEffect>
                                  </p:childTnLst>
                                </p:cTn>
                              </p:par>
                              <p:par>
                                <p:cTn id="40" presetID="10" presetClass="entr" presetSubtype="0" fill="hold" nodeType="withEffect">
                                  <p:stCondLst>
                                    <p:cond delay="0"/>
                                  </p:stCondLst>
                                  <p:childTnLst>
                                    <p:set>
                                      <p:cBhvr>
                                        <p:cTn id="41" dur="1" fill="hold">
                                          <p:stCondLst>
                                            <p:cond delay="0"/>
                                          </p:stCondLst>
                                        </p:cTn>
                                        <p:tgtEl>
                                          <p:spTgt spid="493"/>
                                        </p:tgtEl>
                                        <p:attrNameLst>
                                          <p:attrName>style.visibility</p:attrName>
                                        </p:attrNameLst>
                                      </p:cBhvr>
                                      <p:to>
                                        <p:strVal val="visible"/>
                                      </p:to>
                                    </p:set>
                                    <p:animEffect transition="in" filter="fade">
                                      <p:cBhvr>
                                        <p:cTn id="42" dur="1"/>
                                        <p:tgtEl>
                                          <p:spTgt spid="493"/>
                                        </p:tgtEl>
                                      </p:cBhvr>
                                    </p:animEffect>
                                  </p:childTnLst>
                                </p:cTn>
                              </p:par>
                              <p:par>
                                <p:cTn id="43" presetID="10" presetClass="entr" presetSubtype="0" fill="hold" nodeType="withEffect">
                                  <p:stCondLst>
                                    <p:cond delay="0"/>
                                  </p:stCondLst>
                                  <p:childTnLst>
                                    <p:set>
                                      <p:cBhvr>
                                        <p:cTn id="44" dur="1" fill="hold">
                                          <p:stCondLst>
                                            <p:cond delay="0"/>
                                          </p:stCondLst>
                                        </p:cTn>
                                        <p:tgtEl>
                                          <p:spTgt spid="494"/>
                                        </p:tgtEl>
                                        <p:attrNameLst>
                                          <p:attrName>style.visibility</p:attrName>
                                        </p:attrNameLst>
                                      </p:cBhvr>
                                      <p:to>
                                        <p:strVal val="visible"/>
                                      </p:to>
                                    </p:set>
                                    <p:animEffect transition="in" filter="fade">
                                      <p:cBhvr>
                                        <p:cTn id="45" dur="1"/>
                                        <p:tgtEl>
                                          <p:spTgt spid="494"/>
                                        </p:tgtEl>
                                      </p:cBhvr>
                                    </p:animEffect>
                                  </p:childTnLst>
                                </p:cTn>
                              </p:par>
                              <p:par>
                                <p:cTn id="46" presetID="10" presetClass="entr" presetSubtype="0" fill="hold" nodeType="withEffect">
                                  <p:stCondLst>
                                    <p:cond delay="0"/>
                                  </p:stCondLst>
                                  <p:childTnLst>
                                    <p:set>
                                      <p:cBhvr>
                                        <p:cTn id="47" dur="1" fill="hold">
                                          <p:stCondLst>
                                            <p:cond delay="0"/>
                                          </p:stCondLst>
                                        </p:cTn>
                                        <p:tgtEl>
                                          <p:spTgt spid="495"/>
                                        </p:tgtEl>
                                        <p:attrNameLst>
                                          <p:attrName>style.visibility</p:attrName>
                                        </p:attrNameLst>
                                      </p:cBhvr>
                                      <p:to>
                                        <p:strVal val="visible"/>
                                      </p:to>
                                    </p:set>
                                    <p:animEffect transition="in" filter="fade">
                                      <p:cBhvr>
                                        <p:cTn id="48" dur="1"/>
                                        <p:tgtEl>
                                          <p:spTgt spid="495"/>
                                        </p:tgtEl>
                                      </p:cBhvr>
                                    </p:animEffect>
                                  </p:childTnLst>
                                </p:cTn>
                              </p:par>
                              <p:par>
                                <p:cTn id="49" presetID="10" presetClass="entr" presetSubtype="0" fill="hold" nodeType="withEffect">
                                  <p:stCondLst>
                                    <p:cond delay="0"/>
                                  </p:stCondLst>
                                  <p:childTnLst>
                                    <p:set>
                                      <p:cBhvr>
                                        <p:cTn id="50" dur="1" fill="hold">
                                          <p:stCondLst>
                                            <p:cond delay="0"/>
                                          </p:stCondLst>
                                        </p:cTn>
                                        <p:tgtEl>
                                          <p:spTgt spid="496"/>
                                        </p:tgtEl>
                                        <p:attrNameLst>
                                          <p:attrName>style.visibility</p:attrName>
                                        </p:attrNameLst>
                                      </p:cBhvr>
                                      <p:to>
                                        <p:strVal val="visible"/>
                                      </p:to>
                                    </p:set>
                                    <p:animEffect transition="in" filter="fade">
                                      <p:cBhvr>
                                        <p:cTn id="51" dur="1"/>
                                        <p:tgtEl>
                                          <p:spTgt spid="496"/>
                                        </p:tgtEl>
                                      </p:cBhvr>
                                    </p:animEffect>
                                  </p:childTnLst>
                                </p:cTn>
                              </p:par>
                              <p:par>
                                <p:cTn id="52" presetID="10" presetClass="entr" presetSubtype="0" fill="hold" nodeType="with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1"/>
                                        <p:tgtEl>
                                          <p:spTgt spid="497"/>
                                        </p:tgtEl>
                                      </p:cBhvr>
                                    </p:animEffect>
                                  </p:childTnLst>
                                </p:cTn>
                              </p:par>
                              <p:par>
                                <p:cTn id="55" presetID="10" presetClass="entr" presetSubtype="0" fill="hold" nodeType="withEffect">
                                  <p:stCondLst>
                                    <p:cond delay="0"/>
                                  </p:stCondLst>
                                  <p:childTnLst>
                                    <p:set>
                                      <p:cBhvr>
                                        <p:cTn id="56" dur="1" fill="hold">
                                          <p:stCondLst>
                                            <p:cond delay="0"/>
                                          </p:stCondLst>
                                        </p:cTn>
                                        <p:tgtEl>
                                          <p:spTgt spid="498"/>
                                        </p:tgtEl>
                                        <p:attrNameLst>
                                          <p:attrName>style.visibility</p:attrName>
                                        </p:attrNameLst>
                                      </p:cBhvr>
                                      <p:to>
                                        <p:strVal val="visible"/>
                                      </p:to>
                                    </p:set>
                                    <p:animEffect transition="in" filter="fade">
                                      <p:cBhvr>
                                        <p:cTn id="57" dur="1"/>
                                        <p:tgtEl>
                                          <p:spTgt spid="498"/>
                                        </p:tgtEl>
                                      </p:cBhvr>
                                    </p:animEffect>
                                  </p:childTnLst>
                                </p:cTn>
                              </p:par>
                              <p:par>
                                <p:cTn id="58" presetID="10" presetClass="entr" presetSubtype="0" fill="hold" nodeType="withEffect">
                                  <p:stCondLst>
                                    <p:cond delay="0"/>
                                  </p:stCondLst>
                                  <p:childTnLst>
                                    <p:set>
                                      <p:cBhvr>
                                        <p:cTn id="59" dur="1" fill="hold">
                                          <p:stCondLst>
                                            <p:cond delay="0"/>
                                          </p:stCondLst>
                                        </p:cTn>
                                        <p:tgtEl>
                                          <p:spTgt spid="499"/>
                                        </p:tgtEl>
                                        <p:attrNameLst>
                                          <p:attrName>style.visibility</p:attrName>
                                        </p:attrNameLst>
                                      </p:cBhvr>
                                      <p:to>
                                        <p:strVal val="visible"/>
                                      </p:to>
                                    </p:set>
                                    <p:animEffect transition="in" filter="fade">
                                      <p:cBhvr>
                                        <p:cTn id="60" dur="1"/>
                                        <p:tgtEl>
                                          <p:spTgt spid="499"/>
                                        </p:tgtEl>
                                      </p:cBhvr>
                                    </p:animEffect>
                                  </p:childTnLst>
                                </p:cTn>
                              </p:par>
                              <p:par>
                                <p:cTn id="61" presetID="10" presetClass="entr" presetSubtype="0" fill="hold" nodeType="withEffect">
                                  <p:stCondLst>
                                    <p:cond delay="0"/>
                                  </p:stCondLst>
                                  <p:childTnLst>
                                    <p:set>
                                      <p:cBhvr>
                                        <p:cTn id="62" dur="1" fill="hold">
                                          <p:stCondLst>
                                            <p:cond delay="0"/>
                                          </p:stCondLst>
                                        </p:cTn>
                                        <p:tgtEl>
                                          <p:spTgt spid="500"/>
                                        </p:tgtEl>
                                        <p:attrNameLst>
                                          <p:attrName>style.visibility</p:attrName>
                                        </p:attrNameLst>
                                      </p:cBhvr>
                                      <p:to>
                                        <p:strVal val="visible"/>
                                      </p:to>
                                    </p:set>
                                    <p:animEffect transition="in" filter="fade">
                                      <p:cBhvr>
                                        <p:cTn id="63" dur="1"/>
                                        <p:tgtEl>
                                          <p:spTgt spid="500"/>
                                        </p:tgtEl>
                                      </p:cBhvr>
                                    </p:animEffect>
                                  </p:childTnLst>
                                </p:cTn>
                              </p:par>
                              <p:par>
                                <p:cTn id="64" presetID="10" presetClass="entr" presetSubtype="0" fill="hold" nodeType="withEffect">
                                  <p:stCondLst>
                                    <p:cond delay="0"/>
                                  </p:stCondLst>
                                  <p:childTnLst>
                                    <p:set>
                                      <p:cBhvr>
                                        <p:cTn id="65" dur="1" fill="hold">
                                          <p:stCondLst>
                                            <p:cond delay="0"/>
                                          </p:stCondLst>
                                        </p:cTn>
                                        <p:tgtEl>
                                          <p:spTgt spid="501"/>
                                        </p:tgtEl>
                                        <p:attrNameLst>
                                          <p:attrName>style.visibility</p:attrName>
                                        </p:attrNameLst>
                                      </p:cBhvr>
                                      <p:to>
                                        <p:strVal val="visible"/>
                                      </p:to>
                                    </p:set>
                                    <p:animEffect transition="in" filter="fade">
                                      <p:cBhvr>
                                        <p:cTn id="66" dur="1"/>
                                        <p:tgtEl>
                                          <p:spTgt spid="501"/>
                                        </p:tgtEl>
                                      </p:cBhvr>
                                    </p:animEffect>
                                  </p:childTnLst>
                                </p:cTn>
                              </p:par>
                              <p:par>
                                <p:cTn id="67" presetID="10" presetClass="entr" presetSubtype="0" fill="hold" nodeType="withEffect">
                                  <p:stCondLst>
                                    <p:cond delay="0"/>
                                  </p:stCondLst>
                                  <p:childTnLst>
                                    <p:set>
                                      <p:cBhvr>
                                        <p:cTn id="68" dur="1" fill="hold">
                                          <p:stCondLst>
                                            <p:cond delay="0"/>
                                          </p:stCondLst>
                                        </p:cTn>
                                        <p:tgtEl>
                                          <p:spTgt spid="503"/>
                                        </p:tgtEl>
                                        <p:attrNameLst>
                                          <p:attrName>style.visibility</p:attrName>
                                        </p:attrNameLst>
                                      </p:cBhvr>
                                      <p:to>
                                        <p:strVal val="visible"/>
                                      </p:to>
                                    </p:set>
                                    <p:animEffect transition="in" filter="fade">
                                      <p:cBhvr>
                                        <p:cTn id="69" dur="1"/>
                                        <p:tgtEl>
                                          <p:spTgt spid="503"/>
                                        </p:tgtEl>
                                      </p:cBhvr>
                                    </p:animEffect>
                                  </p:childTnLst>
                                </p:cTn>
                              </p:par>
                              <p:par>
                                <p:cTn id="70" presetID="10" presetClass="entr" presetSubtype="0" fill="hold" nodeType="withEffect">
                                  <p:stCondLst>
                                    <p:cond delay="0"/>
                                  </p:stCondLst>
                                  <p:childTnLst>
                                    <p:set>
                                      <p:cBhvr>
                                        <p:cTn id="71" dur="1" fill="hold">
                                          <p:stCondLst>
                                            <p:cond delay="0"/>
                                          </p:stCondLst>
                                        </p:cTn>
                                        <p:tgtEl>
                                          <p:spTgt spid="504"/>
                                        </p:tgtEl>
                                        <p:attrNameLst>
                                          <p:attrName>style.visibility</p:attrName>
                                        </p:attrNameLst>
                                      </p:cBhvr>
                                      <p:to>
                                        <p:strVal val="visible"/>
                                      </p:to>
                                    </p:set>
                                    <p:animEffect transition="in" filter="fade">
                                      <p:cBhvr>
                                        <p:cTn id="72" dur="1"/>
                                        <p:tgtEl>
                                          <p:spTgt spid="50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19"/>
                                        </p:tgtEl>
                                        <p:attrNameLst>
                                          <p:attrName>style.visibility</p:attrName>
                                        </p:attrNameLst>
                                      </p:cBhvr>
                                      <p:to>
                                        <p:strVal val="visible"/>
                                      </p:to>
                                    </p:set>
                                    <p:animEffect transition="in" filter="fade">
                                      <p:cBhvr>
                                        <p:cTn id="77" dur="1"/>
                                        <p:tgtEl>
                                          <p:spTgt spid="519"/>
                                        </p:tgtEl>
                                      </p:cBhvr>
                                    </p:animEffect>
                                  </p:childTnLst>
                                </p:cTn>
                              </p:par>
                              <p:par>
                                <p:cTn id="78" presetID="10" presetClass="entr" presetSubtype="0" fill="hold" nodeType="withEffect">
                                  <p:stCondLst>
                                    <p:cond delay="0"/>
                                  </p:stCondLst>
                                  <p:childTnLst>
                                    <p:set>
                                      <p:cBhvr>
                                        <p:cTn id="79" dur="1" fill="hold">
                                          <p:stCondLst>
                                            <p:cond delay="0"/>
                                          </p:stCondLst>
                                        </p:cTn>
                                        <p:tgtEl>
                                          <p:spTgt spid="507"/>
                                        </p:tgtEl>
                                        <p:attrNameLst>
                                          <p:attrName>style.visibility</p:attrName>
                                        </p:attrNameLst>
                                      </p:cBhvr>
                                      <p:to>
                                        <p:strVal val="visible"/>
                                      </p:to>
                                    </p:set>
                                    <p:animEffect transition="in" filter="fade">
                                      <p:cBhvr>
                                        <p:cTn id="80" dur="1"/>
                                        <p:tgtEl>
                                          <p:spTgt spid="50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02"/>
                                        </p:tgtEl>
                                        <p:attrNameLst>
                                          <p:attrName>style.visibility</p:attrName>
                                        </p:attrNameLst>
                                      </p:cBhvr>
                                      <p:to>
                                        <p:strVal val="visible"/>
                                      </p:to>
                                    </p:set>
                                    <p:animEffect transition="in" filter="fade">
                                      <p:cBhvr>
                                        <p:cTn id="85" dur="2000"/>
                                        <p:tgtEl>
                                          <p:spTgt spid="502"/>
                                        </p:tgtEl>
                                      </p:cBhvr>
                                    </p:animEffect>
                                  </p:childTnLst>
                                </p:cTn>
                              </p:par>
                              <p:par>
                                <p:cTn id="86" presetID="10" presetClass="entr" presetSubtype="0" fill="hold" nodeType="withEffect">
                                  <p:stCondLst>
                                    <p:cond delay="0"/>
                                  </p:stCondLst>
                                  <p:childTnLst>
                                    <p:set>
                                      <p:cBhvr>
                                        <p:cTn id="87" dur="1" fill="hold">
                                          <p:stCondLst>
                                            <p:cond delay="0"/>
                                          </p:stCondLst>
                                        </p:cTn>
                                        <p:tgtEl>
                                          <p:spTgt spid="518"/>
                                        </p:tgtEl>
                                        <p:attrNameLst>
                                          <p:attrName>style.visibility</p:attrName>
                                        </p:attrNameLst>
                                      </p:cBhvr>
                                      <p:to>
                                        <p:strVal val="visible"/>
                                      </p:to>
                                    </p:set>
                                    <p:animEffect transition="in" filter="fade">
                                      <p:cBhvr>
                                        <p:cTn id="88" dur="1000"/>
                                        <p:tgtEl>
                                          <p:spTgt spid="518"/>
                                        </p:tgtEl>
                                      </p:cBhvr>
                                    </p:animEffect>
                                  </p:childTnLst>
                                </p:cTn>
                              </p:par>
                              <p:par>
                                <p:cTn id="89" presetID="10" presetClass="entr" presetSubtype="0" fill="hold" nodeType="withEffect">
                                  <p:stCondLst>
                                    <p:cond delay="0"/>
                                  </p:stCondLst>
                                  <p:childTnLst>
                                    <p:set>
                                      <p:cBhvr>
                                        <p:cTn id="90" dur="1" fill="hold">
                                          <p:stCondLst>
                                            <p:cond delay="0"/>
                                          </p:stCondLst>
                                        </p:cTn>
                                        <p:tgtEl>
                                          <p:spTgt spid="488"/>
                                        </p:tgtEl>
                                        <p:attrNameLst>
                                          <p:attrName>style.visibility</p:attrName>
                                        </p:attrNameLst>
                                      </p:cBhvr>
                                      <p:to>
                                        <p:strVal val="visible"/>
                                      </p:to>
                                    </p:set>
                                    <p:animEffect transition="in" filter="fade">
                                      <p:cBhvr>
                                        <p:cTn id="91" dur="1"/>
                                        <p:tgtEl>
                                          <p:spTgt spid="48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05"/>
                                        </p:tgtEl>
                                        <p:attrNameLst>
                                          <p:attrName>style.visibility</p:attrName>
                                        </p:attrNameLst>
                                      </p:cBhvr>
                                      <p:to>
                                        <p:strVal val="visible"/>
                                      </p:to>
                                    </p:set>
                                    <p:animEffect transition="in" filter="fade">
                                      <p:cBhvr>
                                        <p:cTn id="96" dur="1"/>
                                        <p:tgtEl>
                                          <p:spTgt spid="50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06"/>
                                        </p:tgtEl>
                                        <p:attrNameLst>
                                          <p:attrName>style.visibility</p:attrName>
                                        </p:attrNameLst>
                                      </p:cBhvr>
                                      <p:to>
                                        <p:strVal val="visible"/>
                                      </p:to>
                                    </p:set>
                                    <p:animEffect transition="in" filter="fade">
                                      <p:cBhvr>
                                        <p:cTn id="101" dur="1"/>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p:nvPr/>
        </p:nvSpPr>
        <p:spPr>
          <a:xfrm>
            <a:off x="3707369" y="1822711"/>
            <a:ext cx="979200" cy="517199"/>
          </a:xfrm>
          <a:prstGeom prst="roundRect">
            <a:avLst>
              <a:gd name="adj" fmla="val 16667"/>
            </a:avLst>
          </a:prstGeom>
          <a:solidFill>
            <a:srgbClr val="99FF99"/>
          </a:solidFill>
          <a:ln w="12700" cap="flat" cmpd="sng">
            <a:solidFill>
              <a:srgbClr val="99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525" name="Shape 525"/>
          <p:cNvSpPr txBox="1">
            <a:spLocks noGrp="1"/>
          </p:cNvSpPr>
          <p:nvPr>
            <p:ph type="body" idx="1"/>
          </p:nvPr>
        </p:nvSpPr>
        <p:spPr>
          <a:xfrm>
            <a:off x="1875130" y="814355"/>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What is the effect of the following (if </a:t>
            </a:r>
            <a:r>
              <a:rPr lang="en-US" sz="2400" i="1" dirty="0" err="1">
                <a:solidFill>
                  <a:srgbClr val="3333FF"/>
                </a:solidFill>
                <a:latin typeface="Comic Sans MS"/>
                <a:ea typeface="Comic Sans MS"/>
                <a:cs typeface="Comic Sans MS"/>
                <a:sym typeface="Comic Sans MS"/>
              </a:rPr>
              <a:t>some_test</a:t>
            </a:r>
            <a:r>
              <a:rPr lang="en-US" sz="2400" dirty="0">
                <a:solidFill>
                  <a:schemeClr val="dk1"/>
                </a:solidFill>
                <a:latin typeface="Comic Sans MS"/>
                <a:ea typeface="Comic Sans MS"/>
                <a:cs typeface="Comic Sans MS"/>
                <a:sym typeface="Comic Sans MS"/>
              </a:rPr>
              <a:t> is true)?</a:t>
            </a:r>
          </a:p>
          <a:p>
            <a:pPr marL="0" indent="0">
              <a:spcBef>
                <a:spcPts val="280"/>
              </a:spcBef>
              <a:buNone/>
            </a:pPr>
            <a:endParaRPr sz="1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if</a:t>
            </a:r>
            <a:r>
              <a:rPr lang="en-US" sz="2400" dirty="0">
                <a:solidFill>
                  <a:schemeClr val="dk1"/>
                </a:solidFill>
                <a:latin typeface="Comic Sans MS"/>
                <a:ea typeface="Comic Sans MS"/>
                <a:cs typeface="Comic Sans MS"/>
                <a:sym typeface="Comic Sans MS"/>
              </a:rPr>
              <a:t> </a:t>
            </a:r>
            <a:r>
              <a:rPr lang="en-US" sz="2400" i="1" dirty="0" err="1">
                <a:solidFill>
                  <a:srgbClr val="3333FF"/>
                </a:solidFill>
                <a:latin typeface="Comic Sans MS"/>
                <a:ea typeface="Comic Sans MS"/>
                <a:cs typeface="Comic Sans MS"/>
                <a:sym typeface="Comic Sans MS"/>
              </a:rPr>
              <a:t>some_test</a:t>
            </a: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then</a:t>
            </a:r>
          </a:p>
          <a:p>
            <a:pPr marL="0" indent="0">
              <a:spcBef>
                <a:spcPts val="480"/>
              </a:spcBef>
              <a:buSzPct val="25000"/>
              <a:buNone/>
            </a:pP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p</a:t>
            </a:r>
            <a:r>
              <a:rPr lang="en-US" sz="2400" dirty="0">
                <a:solidFill>
                  <a:srgbClr val="3333FF"/>
                </a:solidFill>
                <a:latin typeface="Comic Sans MS"/>
                <a:ea typeface="Comic Sans MS"/>
                <a:cs typeface="Comic Sans MS"/>
                <a:sym typeface="Comic Sans MS"/>
              </a:rPr>
              <a:t> := </a:t>
            </a:r>
            <a:r>
              <a:rPr lang="en-US" sz="2400" i="1" dirty="0">
                <a:solidFill>
                  <a:srgbClr val="3333FF"/>
                </a:solidFill>
                <a:latin typeface="Comic Sans MS"/>
                <a:ea typeface="Comic Sans MS"/>
                <a:cs typeface="Comic Sans MS"/>
                <a:sym typeface="Comic Sans MS"/>
              </a:rPr>
              <a:t>r</a:t>
            </a:r>
          </a:p>
          <a:p>
            <a:pPr marL="0" indent="0">
              <a:spcBef>
                <a:spcPts val="480"/>
              </a:spcBef>
              <a:buSzPct val="25000"/>
              <a:buNone/>
            </a:pP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else</a:t>
            </a:r>
          </a:p>
          <a:p>
            <a:pPr marL="0" indent="0">
              <a:spcBef>
                <a:spcPts val="480"/>
              </a:spcBef>
              <a:buSzPct val="25000"/>
              <a:buNone/>
            </a:pP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p</a:t>
            </a:r>
            <a:r>
              <a:rPr lang="en-US" sz="2400" dirty="0">
                <a:solidFill>
                  <a:srgbClr val="3333FF"/>
                </a:solidFill>
                <a:latin typeface="Comic Sans MS"/>
                <a:ea typeface="Comic Sans MS"/>
                <a:cs typeface="Comic Sans MS"/>
                <a:sym typeface="Comic Sans MS"/>
              </a:rPr>
              <a:t> := </a:t>
            </a:r>
            <a:r>
              <a:rPr lang="en-US" sz="2400" i="1" dirty="0">
                <a:solidFill>
                  <a:srgbClr val="3333FF"/>
                </a:solidFill>
                <a:latin typeface="Comic Sans MS"/>
                <a:ea typeface="Comic Sans MS"/>
                <a:cs typeface="Comic Sans MS"/>
                <a:sym typeface="Comic Sans MS"/>
              </a:rPr>
              <a:t>t</a:t>
            </a:r>
          </a:p>
          <a:p>
            <a:pPr marL="0" indent="0">
              <a:spcBef>
                <a:spcPts val="480"/>
              </a:spcBef>
              <a:buSzPct val="25000"/>
              <a:buNone/>
            </a:pP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end</a:t>
            </a:r>
          </a:p>
          <a:p>
            <a:pPr marL="0" indent="0">
              <a:lnSpc>
                <a:spcPct val="75000"/>
              </a:lnSpc>
              <a:spcBef>
                <a:spcPts val="720"/>
              </a:spcBef>
              <a:buSzPct val="25000"/>
              <a:buNone/>
            </a:pP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x</a:t>
            </a:r>
            <a:r>
              <a:rPr lang="en-US" sz="2400" dirty="0">
                <a:solidFill>
                  <a:srgbClr val="3333FF"/>
                </a:solidFill>
                <a:latin typeface="Comic Sans MS"/>
                <a:ea typeface="Comic Sans MS"/>
                <a:cs typeface="Comic Sans MS"/>
                <a:sym typeface="Comic Sans MS"/>
              </a:rPr>
              <a:t> :=   </a:t>
            </a:r>
            <a:r>
              <a:rPr lang="en-US" sz="2400" i="1" dirty="0" err="1">
                <a:solidFill>
                  <a:srgbClr val="3333FF"/>
                </a:solidFill>
                <a:latin typeface="Comic Sans MS"/>
                <a:ea typeface="Comic Sans MS"/>
                <a:cs typeface="Comic Sans MS"/>
                <a:sym typeface="Comic Sans MS"/>
              </a:rPr>
              <a:t>p</a:t>
            </a:r>
            <a:r>
              <a:rPr lang="en-US" sz="3600" dirty="0" err="1">
                <a:solidFill>
                  <a:srgbClr val="3333FF"/>
                </a:solidFill>
                <a:latin typeface="Comic Sans MS"/>
                <a:ea typeface="Comic Sans MS"/>
                <a:cs typeface="Comic Sans MS"/>
                <a:sym typeface="Comic Sans MS"/>
              </a:rPr>
              <a:t>.</a:t>
            </a:r>
            <a:r>
              <a:rPr lang="en-US" sz="2400" i="1" dirty="0" err="1">
                <a:solidFill>
                  <a:srgbClr val="3333FF"/>
                </a:solidFill>
                <a:latin typeface="Comic Sans MS"/>
                <a:ea typeface="Comic Sans MS"/>
                <a:cs typeface="Comic Sans MS"/>
                <a:sym typeface="Comic Sans MS"/>
              </a:rPr>
              <a:t>perimeter</a:t>
            </a:r>
            <a:r>
              <a:rPr lang="en-US" sz="2400" dirty="0">
                <a:solidFill>
                  <a:srgbClr val="3333FF"/>
                </a:solidFill>
                <a:latin typeface="Comic Sans MS"/>
                <a:ea typeface="Comic Sans MS"/>
                <a:cs typeface="Comic Sans MS"/>
                <a:sym typeface="Comic Sans MS"/>
              </a:rPr>
              <a:t/>
            </a:r>
            <a:br>
              <a:rPr lang="en-US" sz="2400" dirty="0">
                <a:solidFill>
                  <a:srgbClr val="3333FF"/>
                </a:solidFill>
                <a:latin typeface="Comic Sans MS"/>
                <a:ea typeface="Comic Sans MS"/>
                <a:cs typeface="Comic Sans MS"/>
                <a:sym typeface="Comic Sans MS"/>
              </a:rPr>
            </a:br>
            <a:endParaRPr lang="en-US" sz="2400" dirty="0">
              <a:solidFill>
                <a:srgbClr val="3333FF"/>
              </a:solidFill>
              <a:latin typeface="Comic Sans MS"/>
              <a:ea typeface="Comic Sans MS"/>
              <a:cs typeface="Comic Sans MS"/>
              <a:sym typeface="Comic Sans MS"/>
            </a:endParaRPr>
          </a:p>
          <a:p>
            <a:pPr marL="0" indent="0">
              <a:spcBef>
                <a:spcPts val="480"/>
              </a:spcBef>
              <a:buSzPct val="25000"/>
              <a:buNone/>
            </a:pPr>
            <a:r>
              <a:rPr lang="en-US" sz="2400" dirty="0">
                <a:solidFill>
                  <a:srgbClr val="990000"/>
                </a:solidFill>
                <a:latin typeface="Comic Sans MS"/>
                <a:ea typeface="Comic Sans MS"/>
                <a:cs typeface="Comic Sans MS"/>
                <a:sym typeface="Comic Sans MS"/>
              </a:rPr>
              <a:t>Redefinition</a:t>
            </a:r>
            <a:r>
              <a:rPr lang="en-US" sz="2400" dirty="0">
                <a:solidFill>
                  <a:schemeClr val="dk1"/>
                </a:solidFill>
                <a:latin typeface="Comic Sans MS"/>
                <a:ea typeface="Comic Sans MS"/>
                <a:cs typeface="Comic Sans MS"/>
                <a:sym typeface="Comic Sans MS"/>
              </a:rPr>
              <a:t>: A class may change an inherited feature, as with </a:t>
            </a:r>
            <a:r>
              <a:rPr lang="en-US" sz="2400" i="1" dirty="0">
                <a:solidFill>
                  <a:srgbClr val="3333FF"/>
                </a:solidFill>
                <a:latin typeface="Comic Sans MS"/>
                <a:ea typeface="Comic Sans MS"/>
                <a:cs typeface="Comic Sans MS"/>
                <a:sym typeface="Comic Sans MS"/>
              </a:rPr>
              <a:t>POLYGON</a:t>
            </a:r>
            <a:r>
              <a:rPr lang="en-US" sz="2400" dirty="0">
                <a:solidFill>
                  <a:schemeClr val="dk1"/>
                </a:solidFill>
                <a:latin typeface="Comic Sans MS"/>
                <a:ea typeface="Comic Sans MS"/>
                <a:cs typeface="Comic Sans MS"/>
                <a:sym typeface="Comic Sans MS"/>
              </a:rPr>
              <a:t> redefining </a:t>
            </a:r>
            <a:r>
              <a:rPr lang="en-US" sz="2400" i="1" dirty="0">
                <a:solidFill>
                  <a:srgbClr val="3333FF"/>
                </a:solidFill>
                <a:latin typeface="Comic Sans MS"/>
                <a:ea typeface="Comic Sans MS"/>
                <a:cs typeface="Comic Sans MS"/>
                <a:sym typeface="Comic Sans MS"/>
              </a:rPr>
              <a:t>perimeter</a:t>
            </a:r>
          </a:p>
          <a:p>
            <a:pPr marL="0" indent="0">
              <a:spcBef>
                <a:spcPts val="180"/>
              </a:spcBef>
              <a:buNone/>
            </a:pPr>
            <a:endParaRPr sz="9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rgbClr val="990000"/>
                </a:solidFill>
                <a:latin typeface="Comic Sans MS"/>
                <a:ea typeface="Comic Sans MS"/>
                <a:cs typeface="Comic Sans MS"/>
                <a:sym typeface="Comic Sans MS"/>
              </a:rPr>
              <a:t>Polymorphism</a:t>
            </a: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p</a:t>
            </a:r>
            <a:r>
              <a:rPr lang="en-US" sz="2400" dirty="0">
                <a:solidFill>
                  <a:schemeClr val="dk1"/>
                </a:solidFill>
                <a:latin typeface="Comic Sans MS"/>
                <a:ea typeface="Comic Sans MS"/>
                <a:cs typeface="Comic Sans MS"/>
                <a:sym typeface="Comic Sans MS"/>
              </a:rPr>
              <a:t> may have different forms at run-time</a:t>
            </a:r>
          </a:p>
          <a:p>
            <a:pPr marL="0" indent="0">
              <a:spcBef>
                <a:spcPts val="180"/>
              </a:spcBef>
              <a:buNone/>
            </a:pPr>
            <a:endParaRPr sz="900" dirty="0">
              <a:solidFill>
                <a:schemeClr val="dk1"/>
              </a:solidFill>
              <a:latin typeface="Comic Sans MS"/>
              <a:ea typeface="Comic Sans MS"/>
              <a:cs typeface="Comic Sans MS"/>
              <a:sym typeface="Comic Sans MS"/>
            </a:endParaRPr>
          </a:p>
          <a:p>
            <a:pPr marL="0" indent="0">
              <a:lnSpc>
                <a:spcPct val="75000"/>
              </a:lnSpc>
              <a:spcBef>
                <a:spcPts val="720"/>
              </a:spcBef>
              <a:buSzPct val="25000"/>
              <a:buNone/>
            </a:pPr>
            <a:r>
              <a:rPr lang="en-US" sz="2400" dirty="0">
                <a:solidFill>
                  <a:srgbClr val="990000"/>
                </a:solidFill>
                <a:latin typeface="Comic Sans MS"/>
                <a:ea typeface="Comic Sans MS"/>
                <a:cs typeface="Comic Sans MS"/>
                <a:sym typeface="Comic Sans MS"/>
              </a:rPr>
              <a:t>Dynamic binding</a:t>
            </a:r>
            <a:r>
              <a:rPr lang="en-US" sz="2400" dirty="0">
                <a:solidFill>
                  <a:schemeClr val="dk1"/>
                </a:solidFill>
                <a:latin typeface="Comic Sans MS"/>
                <a:ea typeface="Comic Sans MS"/>
                <a:cs typeface="Comic Sans MS"/>
                <a:sym typeface="Comic Sans MS"/>
              </a:rPr>
              <a:t>: Effect of</a:t>
            </a:r>
            <a:r>
              <a:rPr lang="en-US" sz="2400" dirty="0">
                <a:solidFill>
                  <a:srgbClr val="3333FF"/>
                </a:solidFill>
                <a:latin typeface="Comic Sans MS"/>
                <a:ea typeface="Comic Sans MS"/>
                <a:cs typeface="Comic Sans MS"/>
                <a:sym typeface="Comic Sans MS"/>
              </a:rPr>
              <a:t> </a:t>
            </a:r>
            <a:r>
              <a:rPr lang="en-US" sz="2400" i="1" dirty="0" err="1">
                <a:solidFill>
                  <a:srgbClr val="3333FF"/>
                </a:solidFill>
                <a:latin typeface="Comic Sans MS"/>
                <a:ea typeface="Comic Sans MS"/>
                <a:cs typeface="Comic Sans MS"/>
                <a:sym typeface="Comic Sans MS"/>
              </a:rPr>
              <a:t>p</a:t>
            </a:r>
            <a:r>
              <a:rPr lang="en-US" sz="3600" dirty="0" err="1">
                <a:solidFill>
                  <a:srgbClr val="3333FF"/>
                </a:solidFill>
                <a:latin typeface="Comic Sans MS"/>
                <a:ea typeface="Comic Sans MS"/>
                <a:cs typeface="Comic Sans MS"/>
                <a:sym typeface="Comic Sans MS"/>
              </a:rPr>
              <a:t>.</a:t>
            </a:r>
            <a:r>
              <a:rPr lang="en-US" sz="2400" i="1" dirty="0" err="1">
                <a:solidFill>
                  <a:srgbClr val="3333FF"/>
                </a:solidFill>
                <a:latin typeface="Comic Sans MS"/>
                <a:ea typeface="Comic Sans MS"/>
                <a:cs typeface="Comic Sans MS"/>
                <a:sym typeface="Comic Sans MS"/>
              </a:rPr>
              <a:t>perimeter</a:t>
            </a:r>
            <a:r>
              <a:rPr lang="en-US" sz="2400" dirty="0">
                <a:solidFill>
                  <a:schemeClr val="dk1"/>
                </a:solidFill>
                <a:latin typeface="Comic Sans MS"/>
                <a:ea typeface="Comic Sans MS"/>
                <a:cs typeface="Comic Sans MS"/>
                <a:sym typeface="Comic Sans MS"/>
              </a:rPr>
              <a:t> depends on run-time form of </a:t>
            </a:r>
            <a:r>
              <a:rPr lang="en-US" sz="2400" i="1" dirty="0">
                <a:solidFill>
                  <a:srgbClr val="3333FF"/>
                </a:solidFill>
                <a:latin typeface="Comic Sans MS"/>
                <a:ea typeface="Comic Sans MS"/>
                <a:cs typeface="Comic Sans MS"/>
                <a:sym typeface="Comic Sans MS"/>
              </a:rPr>
              <a:t>p</a:t>
            </a:r>
          </a:p>
        </p:txBody>
      </p:sp>
      <p:sp>
        <p:nvSpPr>
          <p:cNvPr id="526" name="Shape 526"/>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buSzPct val="25000"/>
            </a:pPr>
            <a:r>
              <a:rPr lang="en-US" sz="3200" dirty="0">
                <a:solidFill>
                  <a:srgbClr val="006699"/>
                </a:solidFill>
                <a:latin typeface="Nunito"/>
                <a:ea typeface="Nunito"/>
                <a:cs typeface="Nunito"/>
                <a:sym typeface="Nunito"/>
              </a:rPr>
              <a:t>Dynamic binding</a:t>
            </a:r>
          </a:p>
        </p:txBody>
      </p:sp>
      <p:sp>
        <p:nvSpPr>
          <p:cNvPr id="527" name="Shape 52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19</a:t>
            </a:fld>
            <a:endParaRPr lang="en-US"/>
          </a:p>
        </p:txBody>
      </p:sp>
    </p:spTree>
    <p:extLst>
      <p:ext uri="{BB962C8B-B14F-4D97-AF65-F5344CB8AC3E}">
        <p14:creationId xmlns:p14="http://schemas.microsoft.com/office/powerpoint/2010/main" val="296962277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99"/>
                </a:solidFill>
                <a:latin typeface="Nunito"/>
                <a:ea typeface="Nunito"/>
                <a:cs typeface="Nunito"/>
                <a:sym typeface="Nunito"/>
              </a:rPr>
              <a:t>Polymorphism</a:t>
            </a:r>
            <a:endParaRPr lang="it-IT" dirty="0"/>
          </a:p>
        </p:txBody>
      </p:sp>
      <p:sp>
        <p:nvSpPr>
          <p:cNvPr id="3" name="Text Placeholder 2"/>
          <p:cNvSpPr>
            <a:spLocks noGrp="1"/>
          </p:cNvSpPr>
          <p:nvPr>
            <p:ph type="body" idx="1"/>
          </p:nvPr>
        </p:nvSpPr>
        <p:spPr/>
        <p:txBody>
          <a:bodyPr/>
          <a:lstStyle/>
          <a:p>
            <a:r>
              <a:rPr lang="en-US" sz="3600" dirty="0">
                <a:latin typeface="Comic Sans MS"/>
                <a:ea typeface="Comic Sans MS"/>
                <a:cs typeface="Comic Sans MS"/>
              </a:rPr>
              <a:t>Polymorphism is from Greek </a:t>
            </a:r>
          </a:p>
          <a:p>
            <a:endParaRPr lang="en-US" sz="3600" dirty="0">
              <a:latin typeface="Comic Sans MS"/>
              <a:ea typeface="Comic Sans MS"/>
              <a:cs typeface="Comic Sans MS"/>
            </a:endParaRPr>
          </a:p>
          <a:p>
            <a:r>
              <a:rPr lang="en-US" sz="3600" dirty="0">
                <a:latin typeface="Comic Sans MS"/>
                <a:ea typeface="Comic Sans MS"/>
                <a:cs typeface="Comic Sans MS"/>
              </a:rPr>
              <a:t>π</a:t>
            </a:r>
            <a:r>
              <a:rPr lang="en-US" sz="3600" dirty="0" err="1">
                <a:latin typeface="Comic Sans MS"/>
                <a:ea typeface="Comic Sans MS"/>
                <a:cs typeface="Comic Sans MS"/>
              </a:rPr>
              <a:t>ολύς</a:t>
            </a:r>
            <a:r>
              <a:rPr lang="en-US" sz="3600" dirty="0">
                <a:latin typeface="Comic Sans MS"/>
                <a:ea typeface="Comic Sans MS"/>
                <a:cs typeface="Comic Sans MS"/>
              </a:rPr>
              <a:t>, polys: "many, much" </a:t>
            </a:r>
          </a:p>
          <a:p>
            <a:endParaRPr lang="en-US" sz="3600" dirty="0">
              <a:latin typeface="Comic Sans MS"/>
              <a:ea typeface="Comic Sans MS"/>
              <a:cs typeface="Comic Sans MS"/>
            </a:endParaRPr>
          </a:p>
          <a:p>
            <a:r>
              <a:rPr lang="en-US" sz="3600" dirty="0">
                <a:latin typeface="Comic Sans MS"/>
                <a:ea typeface="Comic Sans MS"/>
                <a:cs typeface="Comic Sans MS"/>
              </a:rPr>
              <a:t>and </a:t>
            </a:r>
          </a:p>
          <a:p>
            <a:endParaRPr lang="en-US" sz="3600" dirty="0">
              <a:latin typeface="Comic Sans MS"/>
              <a:ea typeface="Comic Sans MS"/>
              <a:cs typeface="Comic Sans MS"/>
            </a:endParaRPr>
          </a:p>
          <a:p>
            <a:r>
              <a:rPr lang="en-US" sz="3600" dirty="0">
                <a:latin typeface="Comic Sans MS"/>
                <a:ea typeface="Comic Sans MS"/>
                <a:cs typeface="Comic Sans MS"/>
              </a:rPr>
              <a:t>μορφή, </a:t>
            </a:r>
            <a:r>
              <a:rPr lang="en-US" sz="3600" dirty="0" err="1">
                <a:latin typeface="Comic Sans MS"/>
                <a:ea typeface="Comic Sans MS"/>
                <a:cs typeface="Comic Sans MS"/>
              </a:rPr>
              <a:t>morphē</a:t>
            </a:r>
            <a:r>
              <a:rPr lang="en-US" sz="3600" dirty="0">
                <a:latin typeface="Comic Sans MS"/>
                <a:ea typeface="Comic Sans MS"/>
                <a:cs typeface="Comic Sans MS"/>
              </a:rPr>
              <a:t>: "form, shape"</a:t>
            </a:r>
            <a:endParaRPr lang="it-IT" sz="3600" dirty="0">
              <a:latin typeface="Comic Sans MS"/>
              <a:ea typeface="Comic Sans MS"/>
              <a:cs typeface="Comic Sans MS"/>
            </a:endParaRPr>
          </a:p>
        </p:txBody>
      </p:sp>
      <p:sp>
        <p:nvSpPr>
          <p:cNvPr id="4" name="Slide Number Placeholder 3"/>
          <p:cNvSpPr>
            <a:spLocks noGrp="1"/>
          </p:cNvSpPr>
          <p:nvPr>
            <p:ph type="sldNum"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1173482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3200" dirty="0">
                <a:solidFill>
                  <a:srgbClr val="006699"/>
                </a:solidFill>
                <a:latin typeface="Nunito"/>
                <a:ea typeface="Nunito"/>
                <a:cs typeface="Nunito"/>
                <a:sym typeface="Nunito"/>
              </a:rPr>
              <a:t>Dynamic binding: definition</a:t>
            </a:r>
          </a:p>
        </p:txBody>
      </p:sp>
      <p:sp>
        <p:nvSpPr>
          <p:cNvPr id="533" name="Shape 533"/>
          <p:cNvSpPr txBox="1">
            <a:spLocks noGrp="1"/>
          </p:cNvSpPr>
          <p:nvPr>
            <p:ph type="body" idx="1"/>
          </p:nvPr>
        </p:nvSpPr>
        <p:spPr>
          <a:xfrm>
            <a:off x="1703388" y="1268413"/>
            <a:ext cx="8342400" cy="5113199"/>
          </a:xfrm>
          <a:prstGeom prst="rect">
            <a:avLst/>
          </a:prstGeom>
          <a:noFill/>
          <a:ln>
            <a:noFill/>
          </a:ln>
        </p:spPr>
        <p:txBody>
          <a:bodyPr vert="horz" lIns="91425" tIns="45700" rIns="91425" bIns="45700" rtlCol="0" anchor="t" anchorCtr="0">
            <a:noAutofit/>
          </a:bodyPr>
          <a:lstStyle/>
          <a:p>
            <a:pPr marL="138112" indent="-23812">
              <a:spcBef>
                <a:spcPts val="0"/>
              </a:spcBef>
              <a:buNone/>
            </a:pPr>
            <a:endParaRPr sz="2400" dirty="0">
              <a:solidFill>
                <a:schemeClr val="dk1"/>
              </a:solidFill>
              <a:latin typeface="Comic Sans MS"/>
              <a:ea typeface="Comic Sans MS"/>
              <a:cs typeface="Comic Sans MS"/>
              <a:sym typeface="Comic Sans MS"/>
            </a:endParaRPr>
          </a:p>
          <a:p>
            <a:pPr marL="138112" indent="-23812">
              <a:spcBef>
                <a:spcPts val="480"/>
              </a:spcBef>
              <a:buNone/>
            </a:pPr>
            <a:endParaRPr sz="2400" dirty="0">
              <a:solidFill>
                <a:schemeClr val="dk1"/>
              </a:solidFill>
              <a:latin typeface="Comic Sans MS"/>
              <a:ea typeface="Comic Sans MS"/>
              <a:cs typeface="Comic Sans MS"/>
              <a:sym typeface="Comic Sans MS"/>
            </a:endParaRPr>
          </a:p>
          <a:p>
            <a:pPr marL="138112" indent="-23812" algn="just">
              <a:spcBef>
                <a:spcPts val="480"/>
              </a:spcBef>
              <a:buSzPct val="25000"/>
              <a:buNone/>
            </a:pPr>
            <a:r>
              <a:rPr lang="en-US" sz="3200" b="1" dirty="0">
                <a:solidFill>
                  <a:srgbClr val="990000"/>
                </a:solidFill>
                <a:latin typeface="Comic Sans MS"/>
                <a:ea typeface="Comic Sans MS"/>
                <a:cs typeface="Comic Sans MS"/>
                <a:sym typeface="Comic Sans MS"/>
              </a:rPr>
              <a:t>Dynamic binding</a:t>
            </a:r>
            <a:r>
              <a:rPr lang="en-US" sz="3200" dirty="0">
                <a:solidFill>
                  <a:schemeClr val="dk1"/>
                </a:solidFill>
                <a:latin typeface="Comic Sans MS"/>
                <a:ea typeface="Comic Sans MS"/>
                <a:cs typeface="Comic Sans MS"/>
                <a:sym typeface="Comic Sans MS"/>
              </a:rPr>
              <a:t> (a semantic rule):</a:t>
            </a:r>
          </a:p>
          <a:p>
            <a:pPr marL="138112" indent="-23812" algn="just">
              <a:spcBef>
                <a:spcPts val="480"/>
              </a:spcBef>
              <a:buSzPct val="25000"/>
              <a:buNone/>
            </a:pPr>
            <a:endParaRPr lang="en-US" sz="3200" dirty="0">
              <a:solidFill>
                <a:schemeClr val="dk1"/>
              </a:solidFill>
              <a:latin typeface="Comic Sans MS"/>
              <a:ea typeface="Comic Sans MS"/>
              <a:cs typeface="Comic Sans MS"/>
              <a:sym typeface="Comic Sans MS"/>
            </a:endParaRPr>
          </a:p>
          <a:p>
            <a:pPr marL="1035051" lvl="1" indent="-19051" algn="just">
              <a:spcBef>
                <a:spcPts val="480"/>
              </a:spcBef>
              <a:buClr>
                <a:srgbClr val="8B0000"/>
              </a:buClr>
              <a:buSzPct val="80000"/>
              <a:buFont typeface="Noto Symbol"/>
              <a:buChar char="➢"/>
            </a:pPr>
            <a:r>
              <a:rPr lang="en-US" sz="3200" dirty="0">
                <a:solidFill>
                  <a:schemeClr val="dk1"/>
                </a:solidFill>
                <a:latin typeface="Comic Sans MS"/>
                <a:ea typeface="Comic Sans MS"/>
                <a:cs typeface="Comic Sans MS"/>
                <a:sym typeface="Comic Sans MS"/>
              </a:rPr>
              <a:t>Any execution of a feature call will use the version of the feature best adapted to the type of the target object</a:t>
            </a:r>
          </a:p>
          <a:p>
            <a:pPr marL="138112" indent="-23812">
              <a:spcBef>
                <a:spcPts val="480"/>
              </a:spcBef>
              <a:buNone/>
            </a:pPr>
            <a:endParaRPr sz="2400" dirty="0">
              <a:solidFill>
                <a:schemeClr val="dk1"/>
              </a:solidFill>
              <a:latin typeface="Comic Sans MS"/>
              <a:ea typeface="Comic Sans MS"/>
              <a:cs typeface="Comic Sans MS"/>
              <a:sym typeface="Comic Sans MS"/>
            </a:endParaRPr>
          </a:p>
          <a:p>
            <a:pPr marL="138112" indent="-23812">
              <a:spcBef>
                <a:spcPts val="480"/>
              </a:spcBef>
              <a:buNone/>
            </a:pPr>
            <a:endParaRPr sz="2400" dirty="0">
              <a:solidFill>
                <a:schemeClr val="dk1"/>
              </a:solidFill>
              <a:latin typeface="Comic Sans MS"/>
              <a:ea typeface="Comic Sans MS"/>
              <a:cs typeface="Comic Sans MS"/>
              <a:sym typeface="Comic Sans MS"/>
            </a:endParaRPr>
          </a:p>
        </p:txBody>
      </p:sp>
      <p:sp>
        <p:nvSpPr>
          <p:cNvPr id="534" name="Shape 534"/>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20</a:t>
            </a:fld>
            <a:endParaRPr lang="en-US"/>
          </a:p>
        </p:txBody>
      </p:sp>
    </p:spTree>
    <p:extLst>
      <p:ext uri="{BB962C8B-B14F-4D97-AF65-F5344CB8AC3E}">
        <p14:creationId xmlns:p14="http://schemas.microsoft.com/office/powerpoint/2010/main" val="3115364428"/>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3200" dirty="0">
                <a:solidFill>
                  <a:srgbClr val="006699"/>
                </a:solidFill>
                <a:latin typeface="Nunito"/>
                <a:ea typeface="Nunito"/>
                <a:cs typeface="Nunito"/>
                <a:sym typeface="Nunito"/>
              </a:rPr>
              <a:t>Binding and typing</a:t>
            </a:r>
          </a:p>
        </p:txBody>
      </p:sp>
      <p:sp>
        <p:nvSpPr>
          <p:cNvPr id="541" name="Shape 541"/>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chemeClr val="dk1"/>
                </a:solidFill>
                <a:latin typeface="Comic Sans MS"/>
                <a:ea typeface="Comic Sans MS"/>
                <a:cs typeface="Comic Sans MS"/>
                <a:sym typeface="Comic Sans MS"/>
              </a:rPr>
              <a:t>(For a call </a:t>
            </a:r>
            <a:r>
              <a:rPr lang="en-US" sz="2400" i="1">
                <a:solidFill>
                  <a:srgbClr val="3333FF"/>
                </a:solidFill>
                <a:latin typeface="Comic Sans MS"/>
                <a:ea typeface="Comic Sans MS"/>
                <a:cs typeface="Comic Sans MS"/>
                <a:sym typeface="Comic Sans MS"/>
              </a:rPr>
              <a:t>x</a:t>
            </a:r>
            <a:r>
              <a:rPr lang="en-US" sz="1000">
                <a:solidFill>
                  <a:srgbClr val="0000FF"/>
                </a:solidFill>
                <a:latin typeface="Comic Sans MS"/>
                <a:ea typeface="Comic Sans MS"/>
                <a:cs typeface="Comic Sans MS"/>
                <a:sym typeface="Comic Sans MS"/>
              </a:rPr>
              <a:t> </a:t>
            </a:r>
            <a:r>
              <a:rPr lang="en-US" sz="900">
                <a:solidFill>
                  <a:srgbClr val="0000FF"/>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f</a:t>
            </a:r>
            <a:r>
              <a:rPr lang="en-US" sz="2400">
                <a:solidFill>
                  <a:schemeClr val="dk1"/>
                </a:solidFill>
                <a:latin typeface="Comic Sans MS"/>
                <a:ea typeface="Comic Sans MS"/>
                <a:cs typeface="Comic Sans MS"/>
                <a:sym typeface="Comic Sans MS"/>
              </a:rPr>
              <a:t> )</a:t>
            </a:r>
          </a:p>
          <a:p>
            <a:pPr marL="622300" indent="-35560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SzPct val="25000"/>
              <a:buNone/>
            </a:pPr>
            <a:r>
              <a:rPr lang="en-US" sz="2400">
                <a:solidFill>
                  <a:schemeClr val="dk1"/>
                </a:solidFill>
                <a:latin typeface="Comic Sans MS"/>
                <a:ea typeface="Comic Sans MS"/>
                <a:cs typeface="Comic Sans MS"/>
                <a:sym typeface="Comic Sans MS"/>
              </a:rPr>
              <a:t>Static typing: The guarantee that there is </a:t>
            </a:r>
            <a:r>
              <a:rPr lang="en-US" sz="2400">
                <a:solidFill>
                  <a:srgbClr val="990000"/>
                </a:solidFill>
                <a:latin typeface="Comic Sans MS"/>
                <a:ea typeface="Comic Sans MS"/>
                <a:cs typeface="Comic Sans MS"/>
                <a:sym typeface="Comic Sans MS"/>
              </a:rPr>
              <a:t>at least one version</a:t>
            </a:r>
            <a:r>
              <a:rPr lang="en-US" sz="2400">
                <a:solidFill>
                  <a:schemeClr val="dk1"/>
                </a:solidFill>
                <a:latin typeface="Comic Sans MS"/>
                <a:ea typeface="Comic Sans MS"/>
                <a:cs typeface="Comic Sans MS"/>
                <a:sym typeface="Comic Sans MS"/>
              </a:rPr>
              <a:t> for </a:t>
            </a:r>
            <a:r>
              <a:rPr lang="en-US" sz="2400" i="1">
                <a:solidFill>
                  <a:srgbClr val="3333FF"/>
                </a:solidFill>
                <a:latin typeface="Comic Sans MS"/>
                <a:ea typeface="Comic Sans MS"/>
                <a:cs typeface="Comic Sans MS"/>
                <a:sym typeface="Comic Sans MS"/>
              </a:rPr>
              <a:t>f</a:t>
            </a:r>
          </a:p>
          <a:p>
            <a:pPr marL="0" indent="0">
              <a:spcBef>
                <a:spcPts val="480"/>
              </a:spcBef>
              <a:buNone/>
            </a:pPr>
            <a:endParaRPr sz="2400" i="1">
              <a:solidFill>
                <a:srgbClr val="3333FF"/>
              </a:solidFill>
              <a:latin typeface="Comic Sans MS"/>
              <a:ea typeface="Comic Sans MS"/>
              <a:cs typeface="Comic Sans MS"/>
              <a:sym typeface="Comic Sans MS"/>
            </a:endParaRPr>
          </a:p>
          <a:p>
            <a:pPr marL="0" indent="0">
              <a:spcBef>
                <a:spcPts val="480"/>
              </a:spcBef>
              <a:buSzPct val="25000"/>
              <a:buNone/>
            </a:pPr>
            <a:r>
              <a:rPr lang="en-US" sz="2400">
                <a:solidFill>
                  <a:schemeClr val="dk1"/>
                </a:solidFill>
                <a:latin typeface="Comic Sans MS"/>
                <a:ea typeface="Comic Sans MS"/>
                <a:cs typeface="Comic Sans MS"/>
                <a:sym typeface="Comic Sans MS"/>
              </a:rPr>
              <a:t>Dynamic binding: The guarantee that every call will use </a:t>
            </a:r>
            <a:r>
              <a:rPr lang="en-US" sz="2400">
                <a:solidFill>
                  <a:srgbClr val="990000"/>
                </a:solidFill>
                <a:latin typeface="Comic Sans MS"/>
                <a:ea typeface="Comic Sans MS"/>
                <a:cs typeface="Comic Sans MS"/>
                <a:sym typeface="Comic Sans MS"/>
              </a:rPr>
              <a:t>the most appropriate version</a:t>
            </a:r>
            <a:r>
              <a:rPr lang="en-US" sz="2400">
                <a:solidFill>
                  <a:schemeClr val="dk1"/>
                </a:solidFill>
                <a:latin typeface="Comic Sans MS"/>
                <a:ea typeface="Comic Sans MS"/>
                <a:cs typeface="Comic Sans MS"/>
                <a:sym typeface="Comic Sans MS"/>
              </a:rPr>
              <a:t> of </a:t>
            </a:r>
            <a:r>
              <a:rPr lang="en-US" sz="2400" i="1">
                <a:solidFill>
                  <a:srgbClr val="3333FF"/>
                </a:solidFill>
                <a:latin typeface="Comic Sans MS"/>
                <a:ea typeface="Comic Sans MS"/>
                <a:cs typeface="Comic Sans MS"/>
                <a:sym typeface="Comic Sans MS"/>
              </a:rPr>
              <a:t>f</a:t>
            </a:r>
          </a:p>
          <a:p>
            <a:pPr marL="0" indent="0">
              <a:spcBef>
                <a:spcPts val="480"/>
              </a:spcBef>
              <a:buNone/>
            </a:pPr>
            <a:endParaRPr sz="2400" i="1">
              <a:solidFill>
                <a:srgbClr val="3333FF"/>
              </a:solidFill>
              <a:latin typeface="Comic Sans MS"/>
              <a:ea typeface="Comic Sans MS"/>
              <a:cs typeface="Comic Sans MS"/>
              <a:sym typeface="Comic Sans MS"/>
            </a:endParaRPr>
          </a:p>
        </p:txBody>
      </p:sp>
      <p:sp>
        <p:nvSpPr>
          <p:cNvPr id="542" name="Shape 542"/>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21</a:t>
            </a:fld>
            <a:endParaRPr lang="en-US"/>
          </a:p>
        </p:txBody>
      </p:sp>
    </p:spTree>
    <p:extLst>
      <p:ext uri="{BB962C8B-B14F-4D97-AF65-F5344CB8AC3E}">
        <p14:creationId xmlns:p14="http://schemas.microsoft.com/office/powerpoint/2010/main" val="1598122737"/>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buSzPct val="25000"/>
            </a:pPr>
            <a:r>
              <a:rPr lang="en-US" sz="3200" dirty="0">
                <a:solidFill>
                  <a:srgbClr val="006699"/>
                </a:solidFill>
                <a:latin typeface="Nunito"/>
                <a:ea typeface="Nunito"/>
                <a:cs typeface="Nunito"/>
                <a:sym typeface="Nunito"/>
              </a:rPr>
              <a:t>Without dynamic binding?</a:t>
            </a:r>
          </a:p>
        </p:txBody>
      </p:sp>
      <p:sp>
        <p:nvSpPr>
          <p:cNvPr id="549" name="Shape 549"/>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display</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a:t>
            </a:r>
            <a:r>
              <a:rPr lang="en-US" sz="16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a:t>
            </a:r>
            <a:r>
              <a:rPr lang="en-US" sz="2000">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FIGURE</a:t>
            </a:r>
            <a:r>
              <a:rPr lang="en-US" sz="12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a:t>
            </a:r>
          </a:p>
          <a:p>
            <a:pPr marL="0" indent="0">
              <a:spcBef>
                <a:spcPts val="0"/>
              </a:spcBef>
              <a:buSzPct val="25000"/>
              <a:buNone/>
            </a:pP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do</a:t>
            </a:r>
          </a:p>
          <a:p>
            <a:pPr marL="0" indent="0">
              <a:spcBef>
                <a:spcPts val="0"/>
              </a:spcBef>
              <a:buSzPct val="25000"/>
              <a:buNone/>
            </a:pP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if</a:t>
            </a:r>
            <a:r>
              <a:rPr lang="en-US">
                <a:solidFill>
                  <a:schemeClr val="dk1"/>
                </a:solidFill>
                <a:latin typeface="Comic Sans MS"/>
                <a:ea typeface="Comic Sans MS"/>
                <a:cs typeface="Comic Sans MS"/>
                <a:sym typeface="Comic Sans MS"/>
              </a:rPr>
              <a:t> </a:t>
            </a:r>
            <a:r>
              <a:rPr lang="en-US">
                <a:solidFill>
                  <a:srgbClr val="990000"/>
                </a:solidFill>
                <a:latin typeface="Comic Sans MS"/>
                <a:ea typeface="Comic Sans MS"/>
                <a:cs typeface="Comic Sans MS"/>
                <a:sym typeface="Comic Sans MS"/>
              </a:rPr>
              <a:t>“</a:t>
            </a:r>
            <a:r>
              <a:rPr lang="en-US" i="1">
                <a:solidFill>
                  <a:srgbClr val="990000"/>
                </a:solidFill>
                <a:latin typeface="Comic Sans MS"/>
                <a:ea typeface="Comic Sans MS"/>
                <a:cs typeface="Comic Sans MS"/>
                <a:sym typeface="Comic Sans MS"/>
              </a:rPr>
              <a:t>f</a:t>
            </a:r>
            <a:r>
              <a:rPr lang="en-US">
                <a:solidFill>
                  <a:srgbClr val="990000"/>
                </a:solidFill>
                <a:latin typeface="Comic Sans MS"/>
                <a:ea typeface="Comic Sans MS"/>
                <a:cs typeface="Comic Sans MS"/>
                <a:sym typeface="Comic Sans MS"/>
              </a:rPr>
              <a:t> is a </a:t>
            </a:r>
            <a:r>
              <a:rPr lang="en-US" i="1">
                <a:solidFill>
                  <a:srgbClr val="990000"/>
                </a:solidFill>
                <a:latin typeface="Comic Sans MS"/>
                <a:ea typeface="Comic Sans MS"/>
                <a:cs typeface="Comic Sans MS"/>
                <a:sym typeface="Comic Sans MS"/>
              </a:rPr>
              <a:t>CIRCLE”</a:t>
            </a:r>
            <a:r>
              <a:rPr lang="en-US">
                <a:solidFill>
                  <a:srgbClr val="990000"/>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then</a:t>
            </a:r>
            <a:r>
              <a:rPr lang="en-US">
                <a:solidFill>
                  <a:schemeClr val="dk1"/>
                </a:solidFill>
                <a:latin typeface="Comic Sans MS"/>
                <a:ea typeface="Comic Sans MS"/>
                <a:cs typeface="Comic Sans MS"/>
                <a:sym typeface="Comic Sans MS"/>
              </a:rPr>
              <a:t> </a:t>
            </a:r>
          </a:p>
          <a:p>
            <a:pPr marL="0" indent="0">
              <a:spcBef>
                <a:spcPts val="0"/>
              </a:spcBef>
              <a:buSzPct val="25000"/>
              <a:buNone/>
            </a:pPr>
            <a:r>
              <a:rPr lang="en-US">
                <a:solidFill>
                  <a:schemeClr val="dk1"/>
                </a:solidFill>
                <a:latin typeface="Comic Sans MS"/>
                <a:ea typeface="Comic Sans MS"/>
                <a:cs typeface="Comic Sans MS"/>
                <a:sym typeface="Comic Sans MS"/>
              </a:rPr>
              <a:t>				...</a:t>
            </a:r>
          </a:p>
          <a:p>
            <a:pPr marL="0" indent="0">
              <a:spcBef>
                <a:spcPts val="0"/>
              </a:spcBef>
              <a:buSzPct val="25000"/>
              <a:buNone/>
            </a:pP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elseif</a:t>
            </a:r>
            <a:r>
              <a:rPr lang="en-US">
                <a:solidFill>
                  <a:schemeClr val="dk1"/>
                </a:solidFill>
                <a:latin typeface="Comic Sans MS"/>
                <a:ea typeface="Comic Sans MS"/>
                <a:cs typeface="Comic Sans MS"/>
                <a:sym typeface="Comic Sans MS"/>
              </a:rPr>
              <a:t> </a:t>
            </a:r>
            <a:r>
              <a:rPr lang="en-US">
                <a:solidFill>
                  <a:srgbClr val="990000"/>
                </a:solidFill>
                <a:latin typeface="Comic Sans MS"/>
                <a:ea typeface="Comic Sans MS"/>
                <a:cs typeface="Comic Sans MS"/>
                <a:sym typeface="Comic Sans MS"/>
              </a:rPr>
              <a:t>“</a:t>
            </a:r>
            <a:r>
              <a:rPr lang="en-US" i="1">
                <a:solidFill>
                  <a:srgbClr val="990000"/>
                </a:solidFill>
                <a:latin typeface="Comic Sans MS"/>
                <a:ea typeface="Comic Sans MS"/>
                <a:cs typeface="Comic Sans MS"/>
                <a:sym typeface="Comic Sans MS"/>
              </a:rPr>
              <a:t>f</a:t>
            </a:r>
            <a:r>
              <a:rPr lang="en-US">
                <a:solidFill>
                  <a:srgbClr val="990000"/>
                </a:solidFill>
                <a:latin typeface="Comic Sans MS"/>
                <a:ea typeface="Comic Sans MS"/>
                <a:cs typeface="Comic Sans MS"/>
                <a:sym typeface="Comic Sans MS"/>
              </a:rPr>
              <a:t> is a </a:t>
            </a:r>
            <a:r>
              <a:rPr lang="en-US" i="1">
                <a:solidFill>
                  <a:srgbClr val="990000"/>
                </a:solidFill>
                <a:latin typeface="Comic Sans MS"/>
                <a:ea typeface="Comic Sans MS"/>
                <a:cs typeface="Comic Sans MS"/>
                <a:sym typeface="Comic Sans MS"/>
              </a:rPr>
              <a:t>POLYGON” </a:t>
            </a:r>
            <a:r>
              <a:rPr lang="en-US" i="1">
                <a:solidFill>
                  <a:srgbClr val="3333FF"/>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then</a:t>
            </a:r>
          </a:p>
          <a:p>
            <a:pPr marL="0" indent="0">
              <a:spcBef>
                <a:spcPts val="0"/>
              </a:spcBef>
              <a:buSzPct val="25000"/>
              <a:buNone/>
            </a:pPr>
            <a:r>
              <a:rPr lang="en-US">
                <a:solidFill>
                  <a:schemeClr val="dk1"/>
                </a:solidFill>
                <a:latin typeface="Comic Sans MS"/>
                <a:ea typeface="Comic Sans MS"/>
                <a:cs typeface="Comic Sans MS"/>
                <a:sym typeface="Comic Sans MS"/>
              </a:rPr>
              <a:t>				...</a:t>
            </a:r>
          </a:p>
          <a:p>
            <a:pPr marL="0" indent="0">
              <a:spcBef>
                <a:spcPts val="0"/>
              </a:spcBef>
              <a:buSzPct val="25000"/>
              <a:buNone/>
            </a:pP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end</a:t>
            </a:r>
          </a:p>
          <a:p>
            <a:pPr marL="0" indent="0">
              <a:spcBef>
                <a:spcPts val="0"/>
              </a:spcBef>
              <a:buSzPct val="25000"/>
              <a:buNone/>
            </a:pPr>
            <a:r>
              <a:rPr lang="en-US" sz="2000" b="1">
                <a:solidFill>
                  <a:schemeClr val="accent2"/>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	end</a:t>
            </a:r>
          </a:p>
          <a:p>
            <a:pPr marL="0" indent="0">
              <a:spcBef>
                <a:spcPts val="0"/>
              </a:spcBef>
              <a:buNone/>
            </a:pPr>
            <a:endParaRPr>
              <a:solidFill>
                <a:schemeClr val="dk1"/>
              </a:solidFill>
              <a:latin typeface="Comic Sans MS"/>
              <a:ea typeface="Comic Sans MS"/>
              <a:cs typeface="Comic Sans MS"/>
              <a:sym typeface="Comic Sans MS"/>
            </a:endParaRPr>
          </a:p>
          <a:p>
            <a:pPr marL="0" indent="0">
              <a:spcBef>
                <a:spcPts val="0"/>
              </a:spcBef>
              <a:buNone/>
            </a:pPr>
            <a:endParaRPr>
              <a:solidFill>
                <a:schemeClr val="dk1"/>
              </a:solidFill>
              <a:latin typeface="Comic Sans MS"/>
              <a:ea typeface="Comic Sans MS"/>
              <a:cs typeface="Comic Sans MS"/>
              <a:sym typeface="Comic Sans MS"/>
            </a:endParaRPr>
          </a:p>
          <a:p>
            <a:pPr marL="0" indent="0">
              <a:spcBef>
                <a:spcPts val="0"/>
              </a:spcBef>
              <a:buSzPct val="25000"/>
              <a:buNone/>
            </a:pPr>
            <a:r>
              <a:rPr lang="en-US">
                <a:solidFill>
                  <a:schemeClr val="dk1"/>
                </a:solidFill>
                <a:latin typeface="Comic Sans MS"/>
                <a:ea typeface="Comic Sans MS"/>
                <a:cs typeface="Comic Sans MS"/>
                <a:sym typeface="Comic Sans MS"/>
              </a:rPr>
              <a:t>and similarly for all other routines!</a:t>
            </a:r>
          </a:p>
          <a:p>
            <a:pPr marL="0" indent="0">
              <a:spcBef>
                <a:spcPts val="0"/>
              </a:spcBef>
              <a:buNone/>
            </a:pPr>
            <a:endParaRPr>
              <a:solidFill>
                <a:schemeClr val="dk1"/>
              </a:solidFill>
              <a:latin typeface="Comic Sans MS"/>
              <a:ea typeface="Comic Sans MS"/>
              <a:cs typeface="Comic Sans MS"/>
              <a:sym typeface="Comic Sans MS"/>
            </a:endParaRPr>
          </a:p>
          <a:p>
            <a:pPr marL="0" indent="0">
              <a:spcBef>
                <a:spcPts val="0"/>
              </a:spcBef>
              <a:buSzPct val="25000"/>
              <a:buNone/>
            </a:pPr>
            <a:r>
              <a:rPr lang="en-US">
                <a:solidFill>
                  <a:schemeClr val="dk1"/>
                </a:solidFill>
                <a:latin typeface="Comic Sans MS"/>
                <a:ea typeface="Comic Sans MS"/>
                <a:cs typeface="Comic Sans MS"/>
                <a:sym typeface="Comic Sans MS"/>
              </a:rPr>
              <a:t>Tedious; must be changed whenever there’s a new figure type</a:t>
            </a:r>
          </a:p>
        </p:txBody>
      </p:sp>
      <p:sp>
        <p:nvSpPr>
          <p:cNvPr id="550" name="Shape 550"/>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22</a:t>
            </a:fld>
            <a:endParaRPr lang="en-US"/>
          </a:p>
        </p:txBody>
      </p:sp>
    </p:spTree>
    <p:extLst>
      <p:ext uri="{BB962C8B-B14F-4D97-AF65-F5344CB8AC3E}">
        <p14:creationId xmlns:p14="http://schemas.microsoft.com/office/powerpoint/2010/main" val="1465510322"/>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Shape 555"/>
          <p:cNvSpPr txBox="1">
            <a:spLocks noGrp="1"/>
          </p:cNvSpPr>
          <p:nvPr>
            <p:ph type="title"/>
          </p:nvPr>
        </p:nvSpPr>
        <p:spPr>
          <a:xfrm>
            <a:off x="1768294" y="115889"/>
            <a:ext cx="83534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With inheritance and associated techniques (1)</a:t>
            </a:r>
          </a:p>
        </p:txBody>
      </p:sp>
      <p:sp>
        <p:nvSpPr>
          <p:cNvPr id="556" name="Shape 556"/>
          <p:cNvSpPr txBox="1"/>
          <p:nvPr/>
        </p:nvSpPr>
        <p:spPr>
          <a:xfrm>
            <a:off x="2063750" y="1068387"/>
            <a:ext cx="1296900" cy="457200"/>
          </a:xfrm>
          <a:prstGeom prst="rect">
            <a:avLst/>
          </a:prstGeom>
          <a:noFill/>
          <a:ln>
            <a:noFill/>
          </a:ln>
        </p:spPr>
        <p:txBody>
          <a:bodyPr lIns="91425" tIns="45700" rIns="91425" bIns="45700" anchor="t" anchorCtr="0">
            <a:noAutofit/>
          </a:bodyPr>
          <a:lstStyle/>
          <a:p>
            <a:pPr>
              <a:buSzPct val="25000"/>
            </a:pPr>
            <a:r>
              <a:rPr lang="en-US" sz="2400">
                <a:solidFill>
                  <a:schemeClr val="dk1"/>
                </a:solidFill>
                <a:latin typeface="Comic Sans MS"/>
                <a:ea typeface="Comic Sans MS"/>
                <a:cs typeface="Comic Sans MS"/>
                <a:sym typeface="Comic Sans MS"/>
              </a:rPr>
              <a:t>With:</a:t>
            </a:r>
          </a:p>
        </p:txBody>
      </p:sp>
      <p:sp>
        <p:nvSpPr>
          <p:cNvPr id="557" name="Shape 557"/>
          <p:cNvSpPr txBox="1"/>
          <p:nvPr/>
        </p:nvSpPr>
        <p:spPr>
          <a:xfrm>
            <a:off x="2063751" y="3716337"/>
            <a:ext cx="2015999" cy="457200"/>
          </a:xfrm>
          <a:prstGeom prst="rect">
            <a:avLst/>
          </a:prstGeom>
          <a:noFill/>
          <a:ln>
            <a:noFill/>
          </a:ln>
        </p:spPr>
        <p:txBody>
          <a:bodyPr lIns="91425" tIns="45700" rIns="91425" bIns="45700" anchor="t" anchorCtr="0">
            <a:noAutofit/>
          </a:bodyPr>
          <a:lstStyle/>
          <a:p>
            <a:pPr>
              <a:buSzPct val="25000"/>
            </a:pPr>
            <a:r>
              <a:rPr lang="en-US" sz="2400">
                <a:solidFill>
                  <a:schemeClr val="dk1"/>
                </a:solidFill>
                <a:latin typeface="Comic Sans MS"/>
                <a:ea typeface="Comic Sans MS"/>
                <a:cs typeface="Comic Sans MS"/>
                <a:sym typeface="Comic Sans MS"/>
              </a:rPr>
              <a:t>Initialize:</a:t>
            </a:r>
          </a:p>
        </p:txBody>
      </p:sp>
      <p:sp>
        <p:nvSpPr>
          <p:cNvPr id="558" name="Shape 558"/>
          <p:cNvSpPr txBox="1"/>
          <p:nvPr/>
        </p:nvSpPr>
        <p:spPr>
          <a:xfrm>
            <a:off x="5448300" y="1125537"/>
            <a:ext cx="1296900" cy="457200"/>
          </a:xfrm>
          <a:prstGeom prst="rect">
            <a:avLst/>
          </a:prstGeom>
          <a:noFill/>
          <a:ln>
            <a:noFill/>
          </a:ln>
        </p:spPr>
        <p:txBody>
          <a:bodyPr lIns="91425" tIns="45700" rIns="91425" bIns="45700" anchor="t" anchorCtr="0">
            <a:noAutofit/>
          </a:bodyPr>
          <a:lstStyle/>
          <a:p>
            <a:pPr>
              <a:buSzPct val="25000"/>
            </a:pPr>
            <a:r>
              <a:rPr lang="en-US" sz="2400">
                <a:solidFill>
                  <a:schemeClr val="dk1"/>
                </a:solidFill>
                <a:latin typeface="Comic Sans MS"/>
                <a:ea typeface="Comic Sans MS"/>
                <a:cs typeface="Comic Sans MS"/>
                <a:sym typeface="Comic Sans MS"/>
              </a:rPr>
              <a:t>and:</a:t>
            </a:r>
          </a:p>
        </p:txBody>
      </p:sp>
      <p:sp>
        <p:nvSpPr>
          <p:cNvPr id="559" name="Shape 559"/>
          <p:cNvSpPr txBox="1"/>
          <p:nvPr/>
        </p:nvSpPr>
        <p:spPr>
          <a:xfrm>
            <a:off x="5519738" y="3500437"/>
            <a:ext cx="3455999" cy="457200"/>
          </a:xfrm>
          <a:prstGeom prst="rect">
            <a:avLst/>
          </a:prstGeom>
          <a:noFill/>
          <a:ln>
            <a:noFill/>
          </a:ln>
        </p:spPr>
        <p:txBody>
          <a:bodyPr lIns="91425" tIns="45700" rIns="91425" bIns="45700" anchor="t" anchorCtr="0">
            <a:noAutofit/>
          </a:bodyPr>
          <a:lstStyle/>
          <a:p>
            <a:pPr>
              <a:buSzPct val="25000"/>
            </a:pPr>
            <a:r>
              <a:rPr lang="en-US" sz="2400">
                <a:solidFill>
                  <a:srgbClr val="990000"/>
                </a:solidFill>
                <a:latin typeface="Comic Sans MS"/>
                <a:ea typeface="Comic Sans MS"/>
                <a:cs typeface="Comic Sans MS"/>
                <a:sym typeface="Comic Sans MS"/>
              </a:rPr>
              <a:t>Then just use:</a:t>
            </a:r>
          </a:p>
        </p:txBody>
      </p:sp>
      <p:sp>
        <p:nvSpPr>
          <p:cNvPr id="560" name="Shape 560"/>
          <p:cNvSpPr>
            <a:spLocks noGrp="1"/>
          </p:cNvSpPr>
          <p:nvPr>
            <p:ph type="body" idx="1"/>
          </p:nvPr>
        </p:nvSpPr>
        <p:spPr>
          <a:xfrm>
            <a:off x="2176011" y="1629228"/>
            <a:ext cx="2330699" cy="1690800"/>
          </a:xfrm>
          <a:prstGeom prst="roundRect">
            <a:avLst>
              <a:gd name="adj" fmla="val 7063"/>
            </a:avLst>
          </a:prstGeom>
          <a:solidFill>
            <a:srgbClr val="99FF99"/>
          </a:solidFill>
          <a:ln w="12700" cap="flat" cmpd="sng">
            <a:solidFill>
              <a:srgbClr val="990000"/>
            </a:solidFill>
            <a:prstDash val="solid"/>
            <a:miter/>
            <a:headEnd type="none" w="med" len="med"/>
            <a:tailEnd type="none" w="med" len="med"/>
          </a:ln>
        </p:spPr>
        <p:txBody>
          <a:bodyPr vert="horz" lIns="180000" tIns="45700" rIns="108000" bIns="45700" rtlCol="0" anchor="t" anchorCtr="0">
            <a:noAutofit/>
          </a:bodyPr>
          <a:lstStyle/>
          <a:p>
            <a:pPr marL="0" lvl="1" indent="0">
              <a:spcBef>
                <a:spcPts val="0"/>
              </a:spcBef>
              <a:buClr>
                <a:srgbClr val="8B0000"/>
              </a:buClr>
              <a:buSzPct val="25000"/>
              <a:buNone/>
            </a:pPr>
            <a:r>
              <a:rPr lang="en-US" i="1">
                <a:solidFill>
                  <a:srgbClr val="3333FF"/>
                </a:solidFill>
                <a:latin typeface="Comic Sans MS"/>
                <a:ea typeface="Comic Sans MS"/>
                <a:cs typeface="Comic Sans MS"/>
                <a:sym typeface="Comic Sans MS"/>
              </a:rPr>
              <a:t>f</a:t>
            </a:r>
            <a:r>
              <a:rPr lang="en-US" sz="18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FIGURE</a:t>
            </a:r>
          </a:p>
          <a:p>
            <a:pPr marL="0" lvl="1" indent="0">
              <a:spcBef>
                <a:spcPts val="1200"/>
              </a:spcBef>
              <a:buClr>
                <a:srgbClr val="8B0000"/>
              </a:buClr>
              <a:buSzPct val="25000"/>
              <a:buNone/>
            </a:pPr>
            <a:r>
              <a:rPr lang="en-US" i="1">
                <a:solidFill>
                  <a:srgbClr val="3333FF"/>
                </a:solidFill>
                <a:latin typeface="Comic Sans MS"/>
                <a:ea typeface="Comic Sans MS"/>
                <a:cs typeface="Comic Sans MS"/>
                <a:sym typeface="Comic Sans MS"/>
              </a:rPr>
              <a:t>c</a:t>
            </a:r>
            <a:r>
              <a:rPr lang="en-US" sz="18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CIRCLE</a:t>
            </a:r>
          </a:p>
          <a:p>
            <a:pPr marL="0" lvl="1" indent="0">
              <a:spcBef>
                <a:spcPts val="1200"/>
              </a:spcBef>
              <a:buClr>
                <a:srgbClr val="8B0000"/>
              </a:buClr>
              <a:buSzPct val="25000"/>
              <a:buNone/>
            </a:pPr>
            <a:r>
              <a:rPr lang="en-US" i="1">
                <a:solidFill>
                  <a:srgbClr val="3333FF"/>
                </a:solidFill>
                <a:latin typeface="Comic Sans MS"/>
                <a:ea typeface="Comic Sans MS"/>
                <a:cs typeface="Comic Sans MS"/>
                <a:sym typeface="Comic Sans MS"/>
              </a:rPr>
              <a:t>p</a:t>
            </a:r>
            <a:r>
              <a:rPr lang="en-US" sz="18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POLYGON</a:t>
            </a:r>
          </a:p>
          <a:p>
            <a:pPr marL="0" indent="0" algn="ctr">
              <a:lnSpc>
                <a:spcPct val="80000"/>
              </a:lnSpc>
              <a:spcBef>
                <a:spcPts val="2400"/>
              </a:spcBef>
              <a:buNone/>
            </a:pPr>
            <a:endParaRPr sz="2400">
              <a:solidFill>
                <a:srgbClr val="333399"/>
              </a:solidFill>
              <a:latin typeface="Comic Sans MS"/>
              <a:ea typeface="Comic Sans MS"/>
              <a:cs typeface="Comic Sans MS"/>
              <a:sym typeface="Comic Sans MS"/>
            </a:endParaRPr>
          </a:p>
        </p:txBody>
      </p:sp>
      <p:sp>
        <p:nvSpPr>
          <p:cNvPr id="561" name="Shape 561"/>
          <p:cNvSpPr/>
          <p:nvPr/>
        </p:nvSpPr>
        <p:spPr>
          <a:xfrm>
            <a:off x="5528811" y="1651000"/>
            <a:ext cx="3451799" cy="1146600"/>
          </a:xfrm>
          <a:prstGeom prst="roundRect">
            <a:avLst>
              <a:gd name="adj" fmla="val 7063"/>
            </a:avLst>
          </a:prstGeom>
          <a:solidFill>
            <a:srgbClr val="99FF99"/>
          </a:solidFill>
          <a:ln w="12700" cap="flat" cmpd="sng">
            <a:solidFill>
              <a:srgbClr val="990000"/>
            </a:solidFill>
            <a:prstDash val="solid"/>
            <a:miter/>
            <a:headEnd type="none" w="med" len="med"/>
            <a:tailEnd type="none" w="med" len="med"/>
          </a:ln>
        </p:spPr>
        <p:txBody>
          <a:bodyPr lIns="180000" tIns="45700" rIns="108000" bIns="45700" anchor="t" anchorCtr="0">
            <a:noAutofit/>
          </a:bodyPr>
          <a:lstStyle/>
          <a:p>
            <a:pPr marL="0" lvl="1">
              <a:lnSpc>
                <a:spcPct val="75000"/>
              </a:lnSpc>
              <a:buSzPct val="25000"/>
            </a:pPr>
            <a:r>
              <a:rPr lang="en-US" sz="2400" b="1">
                <a:solidFill>
                  <a:schemeClr val="accent2"/>
                </a:solidFill>
                <a:latin typeface="Comic Sans MS"/>
                <a:ea typeface="Comic Sans MS"/>
                <a:cs typeface="Comic Sans MS"/>
                <a:sym typeface="Comic Sans MS"/>
              </a:rPr>
              <a:t>create</a:t>
            </a:r>
            <a:r>
              <a:rPr lang="en-US" sz="2400">
                <a:solidFill>
                  <a:schemeClr val="dk1"/>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c</a:t>
            </a:r>
            <a:r>
              <a:rPr lang="en-US" sz="4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make</a:t>
            </a:r>
            <a:r>
              <a:rPr lang="en-US" sz="2400">
                <a:solidFill>
                  <a:srgbClr val="3333FF"/>
                </a:solidFill>
                <a:latin typeface="Comic Sans MS"/>
                <a:ea typeface="Comic Sans MS"/>
                <a:cs typeface="Comic Sans MS"/>
                <a:sym typeface="Comic Sans MS"/>
              </a:rPr>
              <a:t> (...)</a:t>
            </a:r>
          </a:p>
          <a:p>
            <a:pPr marL="0" lvl="1">
              <a:lnSpc>
                <a:spcPct val="75000"/>
              </a:lnSpc>
              <a:buSzPct val="25000"/>
            </a:pPr>
            <a:r>
              <a:rPr lang="en-US" sz="2400" b="1">
                <a:solidFill>
                  <a:schemeClr val="accent2"/>
                </a:solidFill>
                <a:latin typeface="Comic Sans MS"/>
                <a:ea typeface="Comic Sans MS"/>
                <a:cs typeface="Comic Sans MS"/>
                <a:sym typeface="Comic Sans MS"/>
              </a:rPr>
              <a:t>create</a:t>
            </a:r>
            <a:r>
              <a:rPr lang="en-US" sz="2400">
                <a:solidFill>
                  <a:schemeClr val="dk1"/>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p</a:t>
            </a:r>
            <a:r>
              <a:rPr lang="en-US" sz="4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make</a:t>
            </a:r>
            <a:r>
              <a:rPr lang="en-US" sz="2400">
                <a:solidFill>
                  <a:srgbClr val="3333FF"/>
                </a:solidFill>
                <a:latin typeface="Comic Sans MS"/>
                <a:ea typeface="Comic Sans MS"/>
                <a:cs typeface="Comic Sans MS"/>
                <a:sym typeface="Comic Sans MS"/>
              </a:rPr>
              <a:t> (...)</a:t>
            </a:r>
          </a:p>
          <a:p>
            <a:pPr algn="ctr">
              <a:lnSpc>
                <a:spcPct val="80000"/>
              </a:lnSpc>
              <a:spcBef>
                <a:spcPts val="1200"/>
              </a:spcBef>
              <a:buClr>
                <a:srgbClr val="8B0000"/>
              </a:buClr>
            </a:pPr>
            <a:endParaRPr sz="2400">
              <a:solidFill>
                <a:srgbClr val="333399"/>
              </a:solidFill>
              <a:latin typeface="Comic Sans MS"/>
              <a:ea typeface="Comic Sans MS"/>
              <a:cs typeface="Comic Sans MS"/>
              <a:sym typeface="Comic Sans MS"/>
            </a:endParaRPr>
          </a:p>
        </p:txBody>
      </p:sp>
      <p:sp>
        <p:nvSpPr>
          <p:cNvPr id="562" name="Shape 562"/>
          <p:cNvSpPr/>
          <p:nvPr/>
        </p:nvSpPr>
        <p:spPr>
          <a:xfrm>
            <a:off x="2176011" y="4263569"/>
            <a:ext cx="2461199" cy="1897800"/>
          </a:xfrm>
          <a:prstGeom prst="roundRect">
            <a:avLst>
              <a:gd name="adj" fmla="val 7063"/>
            </a:avLst>
          </a:prstGeom>
          <a:solidFill>
            <a:srgbClr val="99FF99"/>
          </a:solidFill>
          <a:ln w="12700" cap="flat" cmpd="sng">
            <a:solidFill>
              <a:srgbClr val="990000"/>
            </a:solidFill>
            <a:prstDash val="solid"/>
            <a:miter/>
            <a:headEnd type="none" w="med" len="med"/>
            <a:tailEnd type="none" w="med" len="med"/>
          </a:ln>
        </p:spPr>
        <p:txBody>
          <a:bodyPr lIns="180000" tIns="45700" rIns="108000" bIns="45700" anchor="t" anchorCtr="0">
            <a:noAutofit/>
          </a:bodyPr>
          <a:lstStyle/>
          <a:p>
            <a:pPr marL="0" lvl="1">
              <a:lnSpc>
                <a:spcPct val="90000"/>
              </a:lnSpc>
              <a:buSzPct val="25000"/>
            </a:pPr>
            <a:r>
              <a:rPr lang="en-US" sz="2400" b="1">
                <a:solidFill>
                  <a:schemeClr val="accent2"/>
                </a:solidFill>
                <a:latin typeface="Comic Sans MS"/>
                <a:ea typeface="Comic Sans MS"/>
                <a:cs typeface="Comic Sans MS"/>
                <a:sym typeface="Comic Sans MS"/>
              </a:rPr>
              <a:t>if</a:t>
            </a:r>
            <a:r>
              <a:rPr lang="en-US" sz="2400">
                <a:solidFill>
                  <a:schemeClr val="dk1"/>
                </a:solidFill>
                <a:latin typeface="Comic Sans MS"/>
                <a:ea typeface="Comic Sans MS"/>
                <a:cs typeface="Comic Sans MS"/>
                <a:sym typeface="Comic Sans MS"/>
              </a:rPr>
              <a:t> ... </a:t>
            </a:r>
            <a:r>
              <a:rPr lang="en-US" sz="2400" b="1">
                <a:solidFill>
                  <a:schemeClr val="accent2"/>
                </a:solidFill>
                <a:latin typeface="Comic Sans MS"/>
                <a:ea typeface="Comic Sans MS"/>
                <a:cs typeface="Comic Sans MS"/>
                <a:sym typeface="Comic Sans MS"/>
              </a:rPr>
              <a:t>then</a:t>
            </a:r>
            <a:r>
              <a:rPr lang="en-US" sz="2400">
                <a:solidFill>
                  <a:schemeClr val="dk1"/>
                </a:solidFill>
                <a:latin typeface="Comic Sans MS"/>
                <a:ea typeface="Comic Sans MS"/>
                <a:cs typeface="Comic Sans MS"/>
                <a:sym typeface="Comic Sans MS"/>
              </a:rPr>
              <a:t> </a:t>
            </a:r>
          </a:p>
          <a:p>
            <a:pPr marL="457200" lvl="3">
              <a:lnSpc>
                <a:spcPct val="90000"/>
              </a:lnSpc>
              <a:buSzPct val="25000"/>
            </a:pPr>
            <a:r>
              <a:rPr lang="en-US" sz="2400" i="1">
                <a:solidFill>
                  <a:srgbClr val="3333FF"/>
                </a:solidFill>
                <a:latin typeface="Comic Sans MS"/>
                <a:ea typeface="Comic Sans MS"/>
                <a:cs typeface="Comic Sans MS"/>
                <a:sym typeface="Comic Sans MS"/>
              </a:rPr>
              <a:t>f</a:t>
            </a:r>
            <a:r>
              <a:rPr lang="en-US" sz="2400">
                <a:solidFill>
                  <a:srgbClr val="3333FF"/>
                </a:solidFill>
                <a:latin typeface="Comic Sans MS"/>
                <a:ea typeface="Comic Sans MS"/>
                <a:cs typeface="Comic Sans MS"/>
                <a:sym typeface="Comic Sans MS"/>
              </a:rPr>
              <a:t> := </a:t>
            </a:r>
            <a:r>
              <a:rPr lang="en-US" sz="2400" i="1">
                <a:solidFill>
                  <a:srgbClr val="3333FF"/>
                </a:solidFill>
                <a:latin typeface="Comic Sans MS"/>
                <a:ea typeface="Comic Sans MS"/>
                <a:cs typeface="Comic Sans MS"/>
                <a:sym typeface="Comic Sans MS"/>
              </a:rPr>
              <a:t>c</a:t>
            </a:r>
            <a:r>
              <a:rPr lang="en-US" sz="2400">
                <a:solidFill>
                  <a:srgbClr val="3333FF"/>
                </a:solidFill>
                <a:latin typeface="Comic Sans MS"/>
                <a:ea typeface="Comic Sans MS"/>
                <a:cs typeface="Comic Sans MS"/>
                <a:sym typeface="Comic Sans MS"/>
              </a:rPr>
              <a:t> </a:t>
            </a:r>
          </a:p>
          <a:p>
            <a:pPr marL="0" lvl="1">
              <a:lnSpc>
                <a:spcPct val="90000"/>
              </a:lnSpc>
              <a:buSzPct val="25000"/>
            </a:pPr>
            <a:r>
              <a:rPr lang="en-US" sz="2400" b="1">
                <a:solidFill>
                  <a:schemeClr val="accent2"/>
                </a:solidFill>
                <a:latin typeface="Comic Sans MS"/>
                <a:ea typeface="Comic Sans MS"/>
                <a:cs typeface="Comic Sans MS"/>
                <a:sym typeface="Comic Sans MS"/>
              </a:rPr>
              <a:t>else</a:t>
            </a:r>
            <a:r>
              <a:rPr lang="en-US" sz="2400">
                <a:solidFill>
                  <a:schemeClr val="dk1"/>
                </a:solidFill>
                <a:latin typeface="Comic Sans MS"/>
                <a:ea typeface="Comic Sans MS"/>
                <a:cs typeface="Comic Sans MS"/>
                <a:sym typeface="Comic Sans MS"/>
              </a:rPr>
              <a:t> </a:t>
            </a:r>
          </a:p>
          <a:p>
            <a:pPr marL="457200" lvl="3">
              <a:lnSpc>
                <a:spcPct val="90000"/>
              </a:lnSpc>
              <a:buSzPct val="25000"/>
            </a:pPr>
            <a:r>
              <a:rPr lang="en-US" sz="2400" i="1">
                <a:solidFill>
                  <a:srgbClr val="3333FF"/>
                </a:solidFill>
                <a:latin typeface="Comic Sans MS"/>
                <a:ea typeface="Comic Sans MS"/>
                <a:cs typeface="Comic Sans MS"/>
                <a:sym typeface="Comic Sans MS"/>
              </a:rPr>
              <a:t>f</a:t>
            </a:r>
            <a:r>
              <a:rPr lang="en-US" sz="2400">
                <a:solidFill>
                  <a:srgbClr val="3333FF"/>
                </a:solidFill>
                <a:latin typeface="Comic Sans MS"/>
                <a:ea typeface="Comic Sans MS"/>
                <a:cs typeface="Comic Sans MS"/>
                <a:sym typeface="Comic Sans MS"/>
              </a:rPr>
              <a:t> := </a:t>
            </a:r>
            <a:r>
              <a:rPr lang="en-US" sz="2400" i="1">
                <a:solidFill>
                  <a:srgbClr val="3333FF"/>
                </a:solidFill>
                <a:latin typeface="Comic Sans MS"/>
                <a:ea typeface="Comic Sans MS"/>
                <a:cs typeface="Comic Sans MS"/>
                <a:sym typeface="Comic Sans MS"/>
              </a:rPr>
              <a:t>p</a:t>
            </a:r>
            <a:r>
              <a:rPr lang="en-US" sz="2400">
                <a:solidFill>
                  <a:srgbClr val="3333FF"/>
                </a:solidFill>
                <a:latin typeface="Comic Sans MS"/>
                <a:ea typeface="Comic Sans MS"/>
                <a:cs typeface="Comic Sans MS"/>
                <a:sym typeface="Comic Sans MS"/>
              </a:rPr>
              <a:t> </a:t>
            </a:r>
          </a:p>
          <a:p>
            <a:pPr marL="0" lvl="1">
              <a:lnSpc>
                <a:spcPct val="90000"/>
              </a:lnSpc>
              <a:buSzPct val="25000"/>
            </a:pPr>
            <a:r>
              <a:rPr lang="en-US" sz="2400" b="1">
                <a:solidFill>
                  <a:schemeClr val="accent2"/>
                </a:solidFill>
                <a:latin typeface="Comic Sans MS"/>
                <a:ea typeface="Comic Sans MS"/>
                <a:cs typeface="Comic Sans MS"/>
                <a:sym typeface="Comic Sans MS"/>
              </a:rPr>
              <a:t>end</a:t>
            </a:r>
          </a:p>
          <a:p>
            <a:pPr algn="ctr">
              <a:lnSpc>
                <a:spcPct val="80000"/>
              </a:lnSpc>
              <a:spcBef>
                <a:spcPts val="1200"/>
              </a:spcBef>
              <a:buClr>
                <a:srgbClr val="8B0000"/>
              </a:buClr>
            </a:pPr>
            <a:endParaRPr sz="2400">
              <a:solidFill>
                <a:srgbClr val="333399"/>
              </a:solidFill>
              <a:latin typeface="Comic Sans MS"/>
              <a:ea typeface="Comic Sans MS"/>
              <a:cs typeface="Comic Sans MS"/>
              <a:sym typeface="Comic Sans MS"/>
            </a:endParaRPr>
          </a:p>
        </p:txBody>
      </p:sp>
      <p:sp>
        <p:nvSpPr>
          <p:cNvPr id="563" name="Shape 563"/>
          <p:cNvSpPr/>
          <p:nvPr/>
        </p:nvSpPr>
        <p:spPr>
          <a:xfrm>
            <a:off x="5693229" y="4045857"/>
            <a:ext cx="4234499" cy="2235300"/>
          </a:xfrm>
          <a:prstGeom prst="roundRect">
            <a:avLst>
              <a:gd name="adj" fmla="val 7063"/>
            </a:avLst>
          </a:prstGeom>
          <a:solidFill>
            <a:srgbClr val="99FF99"/>
          </a:solidFill>
          <a:ln w="12700" cap="flat" cmpd="sng">
            <a:solidFill>
              <a:srgbClr val="990000"/>
            </a:solidFill>
            <a:prstDash val="solid"/>
            <a:miter/>
            <a:headEnd type="none" w="med" len="med"/>
            <a:tailEnd type="none" w="med" len="med"/>
          </a:ln>
        </p:spPr>
        <p:txBody>
          <a:bodyPr lIns="180000" tIns="45700" rIns="108000" bIns="45700" anchor="t" anchorCtr="0">
            <a:noAutofit/>
          </a:bodyPr>
          <a:lstStyle/>
          <a:p>
            <a:pPr marL="0" lvl="1">
              <a:lnSpc>
                <a:spcPct val="75000"/>
              </a:lnSpc>
              <a:buSzPct val="25000"/>
            </a:pPr>
            <a:r>
              <a:rPr lang="en-US" sz="2400" i="1">
                <a:solidFill>
                  <a:srgbClr val="3333FF"/>
                </a:solidFill>
                <a:latin typeface="Comic Sans MS"/>
                <a:ea typeface="Comic Sans MS"/>
                <a:cs typeface="Comic Sans MS"/>
                <a:sym typeface="Comic Sans MS"/>
              </a:rPr>
              <a:t>f</a:t>
            </a:r>
            <a:r>
              <a:rPr lang="en-US" sz="40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move</a:t>
            </a:r>
            <a:r>
              <a:rPr lang="en-US" sz="2400">
                <a:solidFill>
                  <a:srgbClr val="3333FF"/>
                </a:solidFill>
                <a:latin typeface="Comic Sans MS"/>
                <a:ea typeface="Comic Sans MS"/>
                <a:cs typeface="Comic Sans MS"/>
                <a:sym typeface="Comic Sans MS"/>
              </a:rPr>
              <a:t> (...)</a:t>
            </a:r>
          </a:p>
          <a:p>
            <a:pPr marL="0" lvl="1">
              <a:lnSpc>
                <a:spcPct val="75000"/>
              </a:lnSpc>
              <a:buSzPct val="25000"/>
            </a:pPr>
            <a:r>
              <a:rPr lang="en-US" sz="2400" i="1">
                <a:solidFill>
                  <a:srgbClr val="3333FF"/>
                </a:solidFill>
                <a:latin typeface="Comic Sans MS"/>
                <a:ea typeface="Comic Sans MS"/>
                <a:cs typeface="Comic Sans MS"/>
                <a:sym typeface="Comic Sans MS"/>
              </a:rPr>
              <a:t>f</a:t>
            </a:r>
            <a:r>
              <a:rPr lang="en-US" sz="40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rotate</a:t>
            </a:r>
            <a:r>
              <a:rPr lang="en-US" sz="2400">
                <a:solidFill>
                  <a:srgbClr val="3333FF"/>
                </a:solidFill>
                <a:latin typeface="Comic Sans MS"/>
                <a:ea typeface="Comic Sans MS"/>
                <a:cs typeface="Comic Sans MS"/>
                <a:sym typeface="Comic Sans MS"/>
              </a:rPr>
              <a:t> (...)</a:t>
            </a:r>
          </a:p>
          <a:p>
            <a:pPr marL="0" lvl="1">
              <a:lnSpc>
                <a:spcPct val="75000"/>
              </a:lnSpc>
              <a:buSzPct val="25000"/>
            </a:pPr>
            <a:r>
              <a:rPr lang="en-US" sz="2400" i="1">
                <a:solidFill>
                  <a:srgbClr val="3333FF"/>
                </a:solidFill>
                <a:latin typeface="Comic Sans MS"/>
                <a:ea typeface="Comic Sans MS"/>
                <a:cs typeface="Comic Sans MS"/>
                <a:sym typeface="Comic Sans MS"/>
              </a:rPr>
              <a:t>f</a:t>
            </a:r>
            <a:r>
              <a:rPr lang="en-US" sz="4000" i="1">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display</a:t>
            </a:r>
            <a:r>
              <a:rPr lang="en-US" sz="2400">
                <a:solidFill>
                  <a:srgbClr val="3333FF"/>
                </a:solidFill>
                <a:latin typeface="Comic Sans MS"/>
                <a:ea typeface="Comic Sans MS"/>
                <a:cs typeface="Comic Sans MS"/>
                <a:sym typeface="Comic Sans MS"/>
              </a:rPr>
              <a:t> (...)</a:t>
            </a:r>
          </a:p>
          <a:p>
            <a:pPr marL="457200" lvl="2">
              <a:buSzPct val="25000"/>
            </a:pPr>
            <a:r>
              <a:rPr lang="en-US" sz="2400">
                <a:solidFill>
                  <a:srgbClr val="990000"/>
                </a:solidFill>
                <a:latin typeface="Comic Sans MS"/>
                <a:ea typeface="Comic Sans MS"/>
                <a:cs typeface="Comic Sans MS"/>
                <a:sym typeface="Comic Sans MS"/>
              </a:rPr>
              <a:t>-- and so on for every</a:t>
            </a:r>
            <a:br>
              <a:rPr lang="en-US" sz="2400">
                <a:solidFill>
                  <a:srgbClr val="990000"/>
                </a:solidFill>
                <a:latin typeface="Comic Sans MS"/>
                <a:ea typeface="Comic Sans MS"/>
                <a:cs typeface="Comic Sans MS"/>
                <a:sym typeface="Comic Sans MS"/>
              </a:rPr>
            </a:br>
            <a:r>
              <a:rPr lang="en-US" sz="2400">
                <a:solidFill>
                  <a:srgbClr val="990000"/>
                </a:solidFill>
                <a:latin typeface="Comic Sans MS"/>
                <a:ea typeface="Comic Sans MS"/>
                <a:cs typeface="Comic Sans MS"/>
                <a:sym typeface="Comic Sans MS"/>
              </a:rPr>
              <a:t>-- operation on </a:t>
            </a:r>
            <a:r>
              <a:rPr lang="en-US" sz="2400" i="1">
                <a:solidFill>
                  <a:srgbClr val="3333FF"/>
                </a:solidFill>
                <a:latin typeface="Comic Sans MS"/>
                <a:ea typeface="Comic Sans MS"/>
                <a:cs typeface="Comic Sans MS"/>
                <a:sym typeface="Comic Sans MS"/>
              </a:rPr>
              <a:t>f</a:t>
            </a:r>
            <a:r>
              <a:rPr lang="en-US" sz="2400" i="1">
                <a:solidFill>
                  <a:srgbClr val="006400"/>
                </a:solidFill>
                <a:latin typeface="Comic Sans MS"/>
                <a:ea typeface="Comic Sans MS"/>
                <a:cs typeface="Comic Sans MS"/>
                <a:sym typeface="Comic Sans MS"/>
              </a:rPr>
              <a:t> </a:t>
            </a:r>
            <a:r>
              <a:rPr lang="en-US" sz="2400">
                <a:solidFill>
                  <a:srgbClr val="990000"/>
                </a:solidFill>
                <a:latin typeface="Comic Sans MS"/>
                <a:ea typeface="Comic Sans MS"/>
                <a:cs typeface="Comic Sans MS"/>
                <a:sym typeface="Comic Sans MS"/>
              </a:rPr>
              <a:t>!</a:t>
            </a:r>
          </a:p>
          <a:p>
            <a:pPr algn="ctr">
              <a:lnSpc>
                <a:spcPct val="80000"/>
              </a:lnSpc>
              <a:spcBef>
                <a:spcPts val="1200"/>
              </a:spcBef>
              <a:buClr>
                <a:srgbClr val="8B0000"/>
              </a:buClr>
            </a:pPr>
            <a:endParaRPr sz="2400">
              <a:solidFill>
                <a:srgbClr val="333399"/>
              </a:solidFill>
              <a:latin typeface="Comic Sans MS"/>
              <a:ea typeface="Comic Sans MS"/>
              <a:cs typeface="Comic Sans MS"/>
              <a:sym typeface="Comic Sans MS"/>
            </a:endParaRPr>
          </a:p>
        </p:txBody>
      </p:sp>
      <p:sp>
        <p:nvSpPr>
          <p:cNvPr id="564" name="Shape 564"/>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23</a:t>
            </a:fld>
            <a:endParaRPr lang="en-US"/>
          </a:p>
        </p:txBody>
      </p:sp>
    </p:spTree>
    <p:extLst>
      <p:ext uri="{BB962C8B-B14F-4D97-AF65-F5344CB8AC3E}">
        <p14:creationId xmlns:p14="http://schemas.microsoft.com/office/powerpoint/2010/main" val="22884602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8"/>
                                        </p:tgtEl>
                                        <p:attrNameLst>
                                          <p:attrName>style.visibility</p:attrName>
                                        </p:attrNameLst>
                                      </p:cBhvr>
                                      <p:to>
                                        <p:strVal val="visible"/>
                                      </p:to>
                                    </p:set>
                                    <p:animEffect transition="in" filter="fade">
                                      <p:cBhvr>
                                        <p:cTn id="7" dur="1"/>
                                        <p:tgtEl>
                                          <p:spTgt spid="558"/>
                                        </p:tgtEl>
                                      </p:cBhvr>
                                    </p:animEffect>
                                  </p:childTnLst>
                                </p:cTn>
                              </p:par>
                              <p:par>
                                <p:cTn id="8" presetID="10" presetClass="entr" presetSubtype="0" fill="hold" nodeType="withEffect">
                                  <p:stCondLst>
                                    <p:cond delay="0"/>
                                  </p:stCondLst>
                                  <p:childTnLst>
                                    <p:set>
                                      <p:cBhvr>
                                        <p:cTn id="9" dur="1" fill="hold">
                                          <p:stCondLst>
                                            <p:cond delay="0"/>
                                          </p:stCondLst>
                                        </p:cTn>
                                        <p:tgtEl>
                                          <p:spTgt spid="561"/>
                                        </p:tgtEl>
                                        <p:attrNameLst>
                                          <p:attrName>style.visibility</p:attrName>
                                        </p:attrNameLst>
                                      </p:cBhvr>
                                      <p:to>
                                        <p:strVal val="visible"/>
                                      </p:to>
                                    </p:set>
                                    <p:animEffect transition="in" filter="fade">
                                      <p:cBhvr>
                                        <p:cTn id="10" dur="1"/>
                                        <p:tgtEl>
                                          <p:spTgt spid="5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7"/>
                                        </p:tgtEl>
                                        <p:attrNameLst>
                                          <p:attrName>style.visibility</p:attrName>
                                        </p:attrNameLst>
                                      </p:cBhvr>
                                      <p:to>
                                        <p:strVal val="visible"/>
                                      </p:to>
                                    </p:set>
                                    <p:animEffect transition="in" filter="fade">
                                      <p:cBhvr>
                                        <p:cTn id="15" dur="1"/>
                                        <p:tgtEl>
                                          <p:spTgt spid="557"/>
                                        </p:tgtEl>
                                      </p:cBhvr>
                                    </p:animEffect>
                                  </p:childTnLst>
                                </p:cTn>
                              </p:par>
                              <p:par>
                                <p:cTn id="16" presetID="10" presetClass="entr" presetSubtype="0" fill="hold" nodeType="withEffect">
                                  <p:stCondLst>
                                    <p:cond delay="0"/>
                                  </p:stCondLst>
                                  <p:childTnLst>
                                    <p:set>
                                      <p:cBhvr>
                                        <p:cTn id="17" dur="1" fill="hold">
                                          <p:stCondLst>
                                            <p:cond delay="0"/>
                                          </p:stCondLst>
                                        </p:cTn>
                                        <p:tgtEl>
                                          <p:spTgt spid="562"/>
                                        </p:tgtEl>
                                        <p:attrNameLst>
                                          <p:attrName>style.visibility</p:attrName>
                                        </p:attrNameLst>
                                      </p:cBhvr>
                                      <p:to>
                                        <p:strVal val="visible"/>
                                      </p:to>
                                    </p:set>
                                    <p:animEffect transition="in" filter="fade">
                                      <p:cBhvr>
                                        <p:cTn id="18" dur="1"/>
                                        <p:tgtEl>
                                          <p:spTgt spid="5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59"/>
                                        </p:tgtEl>
                                        <p:attrNameLst>
                                          <p:attrName>style.visibility</p:attrName>
                                        </p:attrNameLst>
                                      </p:cBhvr>
                                      <p:to>
                                        <p:strVal val="visible"/>
                                      </p:to>
                                    </p:set>
                                    <p:animEffect transition="in" filter="fade">
                                      <p:cBhvr>
                                        <p:cTn id="23" dur="1000"/>
                                        <p:tgtEl>
                                          <p:spTgt spid="559"/>
                                        </p:tgtEl>
                                      </p:cBhvr>
                                    </p:animEffect>
                                  </p:childTnLst>
                                </p:cTn>
                              </p:par>
                              <p:par>
                                <p:cTn id="24" presetID="10" presetClass="entr" presetSubtype="0" fill="hold" nodeType="withEffect">
                                  <p:stCondLst>
                                    <p:cond delay="0"/>
                                  </p:stCondLst>
                                  <p:childTnLst>
                                    <p:set>
                                      <p:cBhvr>
                                        <p:cTn id="25" dur="1" fill="hold">
                                          <p:stCondLst>
                                            <p:cond delay="0"/>
                                          </p:stCondLst>
                                        </p:cTn>
                                        <p:tgtEl>
                                          <p:spTgt spid="563"/>
                                        </p:tgtEl>
                                        <p:attrNameLst>
                                          <p:attrName>style.visibility</p:attrName>
                                        </p:attrNameLst>
                                      </p:cBhvr>
                                      <p:to>
                                        <p:strVal val="visible"/>
                                      </p:to>
                                    </p:set>
                                    <p:animEffect transition="in" filter="fade">
                                      <p:cBhvr>
                                        <p:cTn id="26" dur="1000"/>
                                        <p:tgtEl>
                                          <p:spTgt spid="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txBox="1">
            <a:spLocks noGrp="1"/>
          </p:cNvSpPr>
          <p:nvPr>
            <p:ph type="title"/>
          </p:nvPr>
        </p:nvSpPr>
        <p:spPr>
          <a:xfrm>
            <a:off x="1773250" y="115901"/>
            <a:ext cx="8154900"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With inheritance and associated techniques (2)</a:t>
            </a:r>
          </a:p>
        </p:txBody>
      </p:sp>
      <p:sp>
        <p:nvSpPr>
          <p:cNvPr id="570" name="Shape 570"/>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a:spcBef>
                <a:spcPts val="400"/>
              </a:spcBef>
              <a:buNone/>
            </a:pPr>
            <a:endParaRPr sz="2000" dirty="0">
              <a:solidFill>
                <a:srgbClr val="990000"/>
              </a:solidFill>
              <a:latin typeface="Comic Sans MS"/>
              <a:ea typeface="Comic Sans MS"/>
              <a:cs typeface="Comic Sans MS"/>
              <a:sym typeface="Comic Sans MS"/>
            </a:endParaRPr>
          </a:p>
          <a:p>
            <a:pPr marL="457200" indent="-355600">
              <a:spcBef>
                <a:spcPts val="400"/>
              </a:spcBef>
              <a:buClr>
                <a:srgbClr val="8B0000"/>
              </a:buClr>
              <a:buSzPct val="100000"/>
              <a:buFont typeface="Comic Sans MS"/>
              <a:buChar char="➢"/>
            </a:pPr>
            <a:r>
              <a:rPr lang="en-US" dirty="0">
                <a:solidFill>
                  <a:srgbClr val="990000"/>
                </a:solidFill>
                <a:latin typeface="Comic Sans MS"/>
                <a:ea typeface="Comic Sans MS"/>
                <a:cs typeface="Comic Sans MS"/>
                <a:sym typeface="Comic Sans MS"/>
              </a:rPr>
              <a:t>Redefinition</a:t>
            </a:r>
            <a:r>
              <a:rPr lang="en-US" dirty="0">
                <a:latin typeface="Comic Sans MS"/>
                <a:ea typeface="Comic Sans MS"/>
                <a:cs typeface="Comic Sans MS"/>
                <a:sym typeface="Comic Sans MS"/>
              </a:rPr>
              <a:t>: A class may change an inherited feature, as with </a:t>
            </a:r>
            <a:r>
              <a:rPr lang="en-US" i="1" dirty="0">
                <a:solidFill>
                  <a:srgbClr val="3333FF"/>
                </a:solidFill>
                <a:latin typeface="Comic Sans MS"/>
                <a:ea typeface="Comic Sans MS"/>
                <a:cs typeface="Comic Sans MS"/>
                <a:sym typeface="Comic Sans MS"/>
              </a:rPr>
              <a:t>RECTANGLE</a:t>
            </a:r>
            <a:r>
              <a:rPr lang="en-US" dirty="0">
                <a:latin typeface="Comic Sans MS"/>
                <a:ea typeface="Comic Sans MS"/>
                <a:cs typeface="Comic Sans MS"/>
                <a:sym typeface="Comic Sans MS"/>
              </a:rPr>
              <a:t> redefining </a:t>
            </a:r>
            <a:r>
              <a:rPr lang="en-US" i="1" dirty="0">
                <a:solidFill>
                  <a:srgbClr val="3333FF"/>
                </a:solidFill>
                <a:latin typeface="Comic Sans MS"/>
                <a:ea typeface="Comic Sans MS"/>
                <a:cs typeface="Comic Sans MS"/>
                <a:sym typeface="Comic Sans MS"/>
              </a:rPr>
              <a:t>perimeter</a:t>
            </a:r>
            <a:r>
              <a:rPr lang="en-US" dirty="0">
                <a:latin typeface="Comic Sans MS"/>
                <a:ea typeface="Comic Sans MS"/>
                <a:cs typeface="Comic Sans MS"/>
                <a:sym typeface="Comic Sans MS"/>
              </a:rPr>
              <a:t>.</a:t>
            </a:r>
          </a:p>
          <a:p>
            <a:pPr>
              <a:spcBef>
                <a:spcPts val="400"/>
              </a:spcBef>
              <a:buNone/>
            </a:pPr>
            <a:endParaRPr dirty="0">
              <a:latin typeface="Comic Sans MS"/>
              <a:ea typeface="Comic Sans MS"/>
              <a:cs typeface="Comic Sans MS"/>
              <a:sym typeface="Comic Sans MS"/>
            </a:endParaRPr>
          </a:p>
          <a:p>
            <a:pPr>
              <a:spcBef>
                <a:spcPts val="400"/>
              </a:spcBef>
              <a:buNone/>
            </a:pPr>
            <a:endParaRPr dirty="0">
              <a:latin typeface="Comic Sans MS"/>
              <a:ea typeface="Comic Sans MS"/>
              <a:cs typeface="Comic Sans MS"/>
              <a:sym typeface="Comic Sans MS"/>
            </a:endParaRPr>
          </a:p>
          <a:p>
            <a:pPr marL="457200" indent="-355600">
              <a:spcBef>
                <a:spcPts val="400"/>
              </a:spcBef>
              <a:buClr>
                <a:srgbClr val="8B0000"/>
              </a:buClr>
              <a:buSzPct val="100000"/>
              <a:buFont typeface="Comic Sans MS"/>
              <a:buChar char="➢"/>
            </a:pPr>
            <a:r>
              <a:rPr lang="en-US" dirty="0">
                <a:solidFill>
                  <a:srgbClr val="990000"/>
                </a:solidFill>
                <a:latin typeface="Comic Sans MS"/>
                <a:ea typeface="Comic Sans MS"/>
                <a:cs typeface="Comic Sans MS"/>
                <a:sym typeface="Comic Sans MS"/>
              </a:rPr>
              <a:t>Polymorphism</a:t>
            </a:r>
            <a:r>
              <a:rPr lang="en-US" dirty="0">
                <a:latin typeface="Comic Sans MS"/>
                <a:ea typeface="Comic Sans MS"/>
                <a:cs typeface="Comic Sans MS"/>
                <a:sym typeface="Comic Sans MS"/>
              </a:rPr>
              <a:t>: </a:t>
            </a:r>
            <a:r>
              <a:rPr lang="en-US" i="1" dirty="0">
                <a:solidFill>
                  <a:srgbClr val="3333FF"/>
                </a:solidFill>
                <a:latin typeface="Comic Sans MS"/>
                <a:ea typeface="Comic Sans MS"/>
                <a:cs typeface="Comic Sans MS"/>
                <a:sym typeface="Comic Sans MS"/>
              </a:rPr>
              <a:t>f</a:t>
            </a:r>
            <a:r>
              <a:rPr lang="en-US" dirty="0">
                <a:solidFill>
                  <a:srgbClr val="3333FF"/>
                </a:solidFill>
                <a:latin typeface="Comic Sans MS"/>
                <a:ea typeface="Comic Sans MS"/>
                <a:cs typeface="Comic Sans MS"/>
                <a:sym typeface="Comic Sans MS"/>
              </a:rPr>
              <a:t> </a:t>
            </a:r>
            <a:r>
              <a:rPr lang="en-US" dirty="0">
                <a:latin typeface="Comic Sans MS"/>
                <a:ea typeface="Comic Sans MS"/>
                <a:cs typeface="Comic Sans MS"/>
                <a:sym typeface="Comic Sans MS"/>
              </a:rPr>
              <a:t>may have different forms at run-time.</a:t>
            </a:r>
          </a:p>
          <a:p>
            <a:pPr>
              <a:spcBef>
                <a:spcPts val="160"/>
              </a:spcBef>
              <a:buNone/>
            </a:pPr>
            <a:endParaRPr dirty="0">
              <a:latin typeface="Comic Sans MS"/>
              <a:ea typeface="Comic Sans MS"/>
              <a:cs typeface="Comic Sans MS"/>
              <a:sym typeface="Comic Sans MS"/>
            </a:endParaRPr>
          </a:p>
          <a:p>
            <a:pPr>
              <a:spcBef>
                <a:spcPts val="160"/>
              </a:spcBef>
              <a:buNone/>
            </a:pPr>
            <a:endParaRPr dirty="0">
              <a:latin typeface="Comic Sans MS"/>
              <a:ea typeface="Comic Sans MS"/>
              <a:cs typeface="Comic Sans MS"/>
              <a:sym typeface="Comic Sans MS"/>
            </a:endParaRPr>
          </a:p>
          <a:p>
            <a:pPr>
              <a:spcBef>
                <a:spcPts val="160"/>
              </a:spcBef>
              <a:buNone/>
            </a:pPr>
            <a:endParaRPr dirty="0">
              <a:latin typeface="Comic Sans MS"/>
              <a:ea typeface="Comic Sans MS"/>
              <a:cs typeface="Comic Sans MS"/>
              <a:sym typeface="Comic Sans MS"/>
            </a:endParaRPr>
          </a:p>
          <a:p>
            <a:pPr marL="457200" indent="-355600">
              <a:lnSpc>
                <a:spcPct val="75000"/>
              </a:lnSpc>
              <a:spcBef>
                <a:spcPts val="640"/>
              </a:spcBef>
              <a:buClr>
                <a:srgbClr val="8B0000"/>
              </a:buClr>
              <a:buSzPct val="100000"/>
              <a:buFont typeface="Comic Sans MS"/>
              <a:buChar char="➢"/>
            </a:pPr>
            <a:r>
              <a:rPr lang="en-US" dirty="0">
                <a:solidFill>
                  <a:srgbClr val="990000"/>
                </a:solidFill>
                <a:latin typeface="Comic Sans MS"/>
                <a:ea typeface="Comic Sans MS"/>
                <a:cs typeface="Comic Sans MS"/>
                <a:sym typeface="Comic Sans MS"/>
              </a:rPr>
              <a:t>Dynamic binding</a:t>
            </a:r>
            <a:r>
              <a:rPr lang="en-US" dirty="0">
                <a:latin typeface="Comic Sans MS"/>
                <a:ea typeface="Comic Sans MS"/>
                <a:cs typeface="Comic Sans MS"/>
                <a:sym typeface="Comic Sans MS"/>
              </a:rPr>
              <a:t>: Effect of </a:t>
            </a:r>
            <a:r>
              <a:rPr lang="en-US" i="1" dirty="0" err="1">
                <a:solidFill>
                  <a:srgbClr val="3333FF"/>
                </a:solidFill>
                <a:latin typeface="Comic Sans MS"/>
                <a:ea typeface="Comic Sans MS"/>
                <a:cs typeface="Comic Sans MS"/>
                <a:sym typeface="Comic Sans MS"/>
              </a:rPr>
              <a:t>f</a:t>
            </a:r>
            <a:r>
              <a:rPr lang="en-US" dirty="0" err="1">
                <a:solidFill>
                  <a:srgbClr val="3333FF"/>
                </a:solidFill>
                <a:latin typeface="Comic Sans MS"/>
                <a:ea typeface="Comic Sans MS"/>
                <a:cs typeface="Comic Sans MS"/>
                <a:sym typeface="Comic Sans MS"/>
              </a:rPr>
              <a:t>.</a:t>
            </a:r>
            <a:r>
              <a:rPr lang="en-US" i="1" dirty="0" err="1">
                <a:solidFill>
                  <a:srgbClr val="3333FF"/>
                </a:solidFill>
                <a:latin typeface="Comic Sans MS"/>
                <a:ea typeface="Comic Sans MS"/>
                <a:cs typeface="Comic Sans MS"/>
                <a:sym typeface="Comic Sans MS"/>
              </a:rPr>
              <a:t>move</a:t>
            </a:r>
            <a:r>
              <a:rPr lang="en-US" dirty="0">
                <a:latin typeface="Comic Sans MS"/>
                <a:ea typeface="Comic Sans MS"/>
                <a:cs typeface="Comic Sans MS"/>
                <a:sym typeface="Comic Sans MS"/>
              </a:rPr>
              <a:t> depends on run-time form of </a:t>
            </a:r>
            <a:r>
              <a:rPr lang="en-US" i="1" dirty="0">
                <a:solidFill>
                  <a:srgbClr val="3333FF"/>
                </a:solidFill>
                <a:latin typeface="Comic Sans MS"/>
                <a:ea typeface="Comic Sans MS"/>
                <a:cs typeface="Comic Sans MS"/>
                <a:sym typeface="Comic Sans MS"/>
              </a:rPr>
              <a:t>f</a:t>
            </a:r>
          </a:p>
        </p:txBody>
      </p:sp>
      <p:sp>
        <p:nvSpPr>
          <p:cNvPr id="571" name="Shape 571"/>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24</a:t>
            </a:fld>
            <a:endParaRPr lang="en-US"/>
          </a:p>
        </p:txBody>
      </p:sp>
    </p:spTree>
    <p:extLst>
      <p:ext uri="{BB962C8B-B14F-4D97-AF65-F5344CB8AC3E}">
        <p14:creationId xmlns:p14="http://schemas.microsoft.com/office/powerpoint/2010/main" val="3396831641"/>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title"/>
          </p:nvPr>
        </p:nvSpPr>
        <p:spPr>
          <a:xfrm>
            <a:off x="1768294" y="115889"/>
            <a:ext cx="83534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The single choice principle (1) </a:t>
            </a:r>
          </a:p>
        </p:txBody>
      </p:sp>
      <p:sp>
        <p:nvSpPr>
          <p:cNvPr id="578" name="Shape 578"/>
          <p:cNvSpPr txBox="1">
            <a:spLocks noGrp="1"/>
          </p:cNvSpPr>
          <p:nvPr>
            <p:ph type="body" idx="1"/>
          </p:nvPr>
        </p:nvSpPr>
        <p:spPr>
          <a:xfrm>
            <a:off x="9662160" y="5623561"/>
            <a:ext cx="705900" cy="4268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chemeClr val="dk1"/>
                </a:solidFill>
                <a:latin typeface="Comic Sans MS"/>
                <a:ea typeface="Comic Sans MS"/>
                <a:cs typeface="Comic Sans MS"/>
                <a:sym typeface="Comic Sans MS"/>
              </a:rPr>
              <a:t> </a:t>
            </a:r>
          </a:p>
        </p:txBody>
      </p:sp>
      <p:sp>
        <p:nvSpPr>
          <p:cNvPr id="579" name="Shape 579"/>
          <p:cNvSpPr/>
          <p:nvPr/>
        </p:nvSpPr>
        <p:spPr>
          <a:xfrm>
            <a:off x="5867282" y="3057692"/>
            <a:ext cx="895200" cy="3124199"/>
          </a:xfrm>
          <a:prstGeom prst="rect">
            <a:avLst/>
          </a:prstGeom>
          <a:solidFill>
            <a:srgbClr val="99FF99"/>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580" name="Shape 580"/>
          <p:cNvSpPr/>
          <p:nvPr/>
        </p:nvSpPr>
        <p:spPr>
          <a:xfrm>
            <a:off x="2194435" y="883920"/>
            <a:ext cx="7803000" cy="2880299"/>
          </a:xfrm>
          <a:prstGeom prst="roundRect">
            <a:avLst>
              <a:gd name="adj" fmla="val 16667"/>
            </a:avLst>
          </a:prstGeom>
          <a:solidFill>
            <a:srgbClr val="99FF99"/>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algn="ctr">
              <a:lnSpc>
                <a:spcPct val="90000"/>
              </a:lnSpc>
              <a:buSzPct val="25000"/>
            </a:pPr>
            <a:r>
              <a:rPr lang="en-US" sz="3600">
                <a:solidFill>
                  <a:srgbClr val="3333FF"/>
                </a:solidFill>
                <a:latin typeface="Comic Sans MS"/>
                <a:ea typeface="Comic Sans MS"/>
                <a:cs typeface="Comic Sans MS"/>
                <a:sym typeface="Comic Sans MS"/>
              </a:rPr>
              <a:t>If a system supports</a:t>
            </a:r>
            <a:br>
              <a:rPr lang="en-US" sz="3600">
                <a:solidFill>
                  <a:srgbClr val="3333FF"/>
                </a:solidFill>
                <a:latin typeface="Comic Sans MS"/>
                <a:ea typeface="Comic Sans MS"/>
                <a:cs typeface="Comic Sans MS"/>
                <a:sym typeface="Comic Sans MS"/>
              </a:rPr>
            </a:br>
            <a:r>
              <a:rPr lang="en-US" sz="3600">
                <a:solidFill>
                  <a:srgbClr val="3333FF"/>
                </a:solidFill>
                <a:latin typeface="Comic Sans MS"/>
                <a:ea typeface="Comic Sans MS"/>
                <a:cs typeface="Comic Sans MS"/>
                <a:sym typeface="Comic Sans MS"/>
              </a:rPr>
              <a:t>several variants of a notion,</a:t>
            </a:r>
            <a:br>
              <a:rPr lang="en-US" sz="3600">
                <a:solidFill>
                  <a:srgbClr val="3333FF"/>
                </a:solidFill>
                <a:latin typeface="Comic Sans MS"/>
                <a:ea typeface="Comic Sans MS"/>
                <a:cs typeface="Comic Sans MS"/>
                <a:sym typeface="Comic Sans MS"/>
              </a:rPr>
            </a:br>
            <a:r>
              <a:rPr lang="en-US" sz="3600">
                <a:solidFill>
                  <a:srgbClr val="3333FF"/>
                </a:solidFill>
                <a:latin typeface="Comic Sans MS"/>
                <a:ea typeface="Comic Sans MS"/>
                <a:cs typeface="Comic Sans MS"/>
                <a:sym typeface="Comic Sans MS"/>
              </a:rPr>
              <a:t>knowledge of the set of variants</a:t>
            </a:r>
            <a:br>
              <a:rPr lang="en-US" sz="3600">
                <a:solidFill>
                  <a:srgbClr val="3333FF"/>
                </a:solidFill>
                <a:latin typeface="Comic Sans MS"/>
                <a:ea typeface="Comic Sans MS"/>
                <a:cs typeface="Comic Sans MS"/>
                <a:sym typeface="Comic Sans MS"/>
              </a:rPr>
            </a:br>
            <a:r>
              <a:rPr lang="en-US" sz="3600">
                <a:solidFill>
                  <a:srgbClr val="3333FF"/>
                </a:solidFill>
                <a:latin typeface="Comic Sans MS"/>
                <a:ea typeface="Comic Sans MS"/>
                <a:cs typeface="Comic Sans MS"/>
                <a:sym typeface="Comic Sans MS"/>
              </a:rPr>
              <a:t>should be limited to one module </a:t>
            </a:r>
          </a:p>
        </p:txBody>
      </p:sp>
      <p:sp>
        <p:nvSpPr>
          <p:cNvPr id="581" name="Shape 581"/>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25</a:t>
            </a:fld>
            <a:endParaRPr lang="en-US"/>
          </a:p>
        </p:txBody>
      </p:sp>
    </p:spTree>
    <p:extLst>
      <p:ext uri="{BB962C8B-B14F-4D97-AF65-F5344CB8AC3E}">
        <p14:creationId xmlns:p14="http://schemas.microsoft.com/office/powerpoint/2010/main" val="3904602473"/>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656"/>
            <a:ext cx="10515600" cy="623416"/>
          </a:xfrm>
        </p:spPr>
        <p:txBody>
          <a:bodyPr>
            <a:normAutofit/>
          </a:bodyPr>
          <a:lstStyle/>
          <a:p>
            <a:pPr>
              <a:spcBef>
                <a:spcPts val="0"/>
              </a:spcBef>
              <a:buSzPct val="25000"/>
            </a:pPr>
            <a:r>
              <a:rPr lang="en-US" sz="2800" b="1" dirty="0">
                <a:solidFill>
                  <a:srgbClr val="006699"/>
                </a:solidFill>
                <a:latin typeface="Nunito"/>
                <a:ea typeface="Nunito"/>
                <a:cs typeface="Nunito"/>
                <a:sym typeface="Nunito"/>
              </a:rPr>
              <a:t>The single choice principle </a:t>
            </a:r>
            <a:r>
              <a:rPr lang="en-US" sz="2800" b="1" dirty="0">
                <a:solidFill>
                  <a:srgbClr val="006699"/>
                </a:solidFill>
                <a:latin typeface="Nunito"/>
                <a:ea typeface="Nunito"/>
                <a:cs typeface="Nunito"/>
                <a:sym typeface="Nunito"/>
              </a:rPr>
              <a:t>(2) </a:t>
            </a:r>
            <a:endParaRPr lang="it-IT" sz="2800" b="1" dirty="0">
              <a:solidFill>
                <a:srgbClr val="006699"/>
              </a:solidFill>
              <a:latin typeface="Nunito"/>
              <a:ea typeface="Nunito"/>
              <a:cs typeface="Nunito"/>
            </a:endParaRPr>
          </a:p>
        </p:txBody>
      </p:sp>
      <p:sp>
        <p:nvSpPr>
          <p:cNvPr id="3" name="Text Placeholder 2"/>
          <p:cNvSpPr>
            <a:spLocks noGrp="1"/>
          </p:cNvSpPr>
          <p:nvPr>
            <p:ph type="body" idx="1"/>
          </p:nvPr>
        </p:nvSpPr>
        <p:spPr/>
        <p:txBody>
          <a:bodyPr>
            <a:normAutofit/>
          </a:bodyPr>
          <a:lstStyle/>
          <a:p>
            <a:pPr algn="just"/>
            <a:r>
              <a:rPr lang="en-US" dirty="0">
                <a:latin typeface="Comic Sans MS"/>
                <a:ea typeface="Comic Sans MS"/>
                <a:cs typeface="Comic Sans MS"/>
              </a:rPr>
              <a:t>Eiffel </a:t>
            </a:r>
            <a:r>
              <a:rPr lang="en-US" dirty="0">
                <a:latin typeface="Comic Sans MS"/>
                <a:ea typeface="Comic Sans MS"/>
                <a:cs typeface="Comic Sans MS"/>
              </a:rPr>
              <a:t>uses a combination of </a:t>
            </a:r>
            <a:r>
              <a:rPr lang="en-US" dirty="0">
                <a:latin typeface="Comic Sans MS"/>
                <a:ea typeface="Comic Sans MS"/>
                <a:cs typeface="Comic Sans MS"/>
              </a:rPr>
              <a:t>inheritance, redefinition</a:t>
            </a:r>
            <a:r>
              <a:rPr lang="en-US" dirty="0">
                <a:latin typeface="Comic Sans MS"/>
                <a:ea typeface="Comic Sans MS"/>
                <a:cs typeface="Comic Sans MS"/>
              </a:rPr>
              <a:t>, polymorphism and dynamic binding to make possible a </a:t>
            </a:r>
            <a:r>
              <a:rPr lang="en-US" dirty="0">
                <a:solidFill>
                  <a:srgbClr val="FF0000"/>
                </a:solidFill>
                <a:latin typeface="Comic Sans MS"/>
                <a:ea typeface="Comic Sans MS"/>
                <a:cs typeface="Comic Sans MS"/>
              </a:rPr>
              <a:t>point of single </a:t>
            </a:r>
            <a:r>
              <a:rPr lang="en-US" dirty="0">
                <a:solidFill>
                  <a:srgbClr val="FF0000"/>
                </a:solidFill>
                <a:latin typeface="Comic Sans MS"/>
                <a:ea typeface="Comic Sans MS"/>
                <a:cs typeface="Comic Sans MS"/>
              </a:rPr>
              <a:t>choice</a:t>
            </a:r>
          </a:p>
          <a:p>
            <a:pPr algn="just"/>
            <a:endParaRPr lang="en-US" dirty="0">
              <a:latin typeface="Comic Sans MS"/>
              <a:ea typeface="Comic Sans MS"/>
              <a:cs typeface="Comic Sans MS"/>
            </a:endParaRPr>
          </a:p>
          <a:p>
            <a:pPr algn="just"/>
            <a:r>
              <a:rPr lang="en-US" dirty="0">
                <a:latin typeface="Comic Sans MS"/>
                <a:ea typeface="Comic Sans MS"/>
                <a:cs typeface="Comic Sans MS"/>
              </a:rPr>
              <a:t>Every </a:t>
            </a:r>
            <a:r>
              <a:rPr lang="en-US" dirty="0">
                <a:latin typeface="Comic Sans MS"/>
                <a:ea typeface="Comic Sans MS"/>
                <a:cs typeface="Comic Sans MS"/>
              </a:rPr>
              <a:t>client then manipulates entities of the most general </a:t>
            </a:r>
            <a:r>
              <a:rPr lang="en-US" dirty="0">
                <a:latin typeface="Comic Sans MS"/>
                <a:ea typeface="Comic Sans MS"/>
                <a:cs typeface="Comic Sans MS"/>
              </a:rPr>
              <a:t>type</a:t>
            </a:r>
            <a:endParaRPr lang="it-IT" dirty="0">
              <a:latin typeface="Comic Sans MS"/>
              <a:ea typeface="Comic Sans MS"/>
              <a:cs typeface="Comic Sans MS"/>
            </a:endParaRP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a:p>
        </p:txBody>
      </p:sp>
    </p:spTree>
    <p:extLst>
      <p:ext uri="{BB962C8B-B14F-4D97-AF65-F5344CB8AC3E}">
        <p14:creationId xmlns:p14="http://schemas.microsoft.com/office/powerpoint/2010/main" val="1328594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Inheritance: summary so far</a:t>
            </a:r>
          </a:p>
        </p:txBody>
      </p:sp>
      <p:sp>
        <p:nvSpPr>
          <p:cNvPr id="587" name="Shape 587"/>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rgbClr val="FF0000"/>
                </a:solidFill>
                <a:latin typeface="Comic Sans MS"/>
                <a:ea typeface="Comic Sans MS"/>
                <a:cs typeface="Comic Sans MS"/>
                <a:sym typeface="Comic Sans MS"/>
              </a:rPr>
              <a:t>Type mechanism</a:t>
            </a:r>
            <a:r>
              <a:rPr lang="en-US" sz="2400" dirty="0">
                <a:solidFill>
                  <a:schemeClr val="dk1"/>
                </a:solidFill>
                <a:latin typeface="Comic Sans MS"/>
                <a:ea typeface="Comic Sans MS"/>
                <a:cs typeface="Comic Sans MS"/>
                <a:sym typeface="Comic Sans MS"/>
              </a:rPr>
              <a:t>: lets you organize our data abstractions into </a:t>
            </a:r>
            <a:r>
              <a:rPr lang="en-US" sz="2400" dirty="0">
                <a:solidFill>
                  <a:srgbClr val="FF0000"/>
                </a:solidFill>
                <a:latin typeface="Comic Sans MS"/>
                <a:ea typeface="Comic Sans MS"/>
                <a:cs typeface="Comic Sans MS"/>
                <a:sym typeface="Comic Sans MS"/>
              </a:rPr>
              <a:t>taxonomies</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rgbClr val="FF0000"/>
                </a:solidFill>
                <a:latin typeface="Comic Sans MS"/>
                <a:ea typeface="Comic Sans MS"/>
                <a:cs typeface="Comic Sans MS"/>
                <a:sym typeface="Comic Sans MS"/>
              </a:rPr>
              <a:t>Module mechanism</a:t>
            </a:r>
            <a:r>
              <a:rPr lang="en-US" sz="2400" dirty="0">
                <a:solidFill>
                  <a:schemeClr val="dk1"/>
                </a:solidFill>
                <a:latin typeface="Comic Sans MS"/>
                <a:ea typeface="Comic Sans MS"/>
                <a:cs typeface="Comic Sans MS"/>
                <a:sym typeface="Comic Sans MS"/>
              </a:rPr>
              <a:t>: lets you build new classes as </a:t>
            </a:r>
            <a:r>
              <a:rPr lang="en-US" sz="2400" dirty="0">
                <a:solidFill>
                  <a:srgbClr val="FF0000"/>
                </a:solidFill>
                <a:latin typeface="Comic Sans MS"/>
                <a:ea typeface="Comic Sans MS"/>
                <a:cs typeface="Comic Sans MS"/>
                <a:sym typeface="Comic Sans MS"/>
              </a:rPr>
              <a:t>extensions</a:t>
            </a:r>
            <a:r>
              <a:rPr lang="en-US" sz="2400" dirty="0">
                <a:solidFill>
                  <a:schemeClr val="dk1"/>
                </a:solidFill>
                <a:latin typeface="Comic Sans MS"/>
                <a:ea typeface="Comic Sans MS"/>
                <a:cs typeface="Comic Sans MS"/>
                <a:sym typeface="Comic Sans MS"/>
              </a:rPr>
              <a:t> of existing ones</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Polymorphism: Flexibility </a:t>
            </a:r>
            <a:r>
              <a:rPr lang="en-US" sz="2400" i="1" dirty="0">
                <a:solidFill>
                  <a:srgbClr val="990000"/>
                </a:solidFill>
                <a:latin typeface="Comic Sans MS"/>
                <a:ea typeface="Comic Sans MS"/>
                <a:cs typeface="Comic Sans MS"/>
                <a:sym typeface="Comic Sans MS"/>
              </a:rPr>
              <a:t>with</a:t>
            </a:r>
            <a:r>
              <a:rPr lang="en-US" sz="2400" dirty="0">
                <a:solidFill>
                  <a:schemeClr val="dk1"/>
                </a:solidFill>
                <a:latin typeface="Comic Sans MS"/>
                <a:ea typeface="Comic Sans MS"/>
                <a:cs typeface="Comic Sans MS"/>
                <a:sym typeface="Comic Sans MS"/>
              </a:rPr>
              <a:t> type safety</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rgbClr val="FF0000"/>
                </a:solidFill>
                <a:latin typeface="Comic Sans MS"/>
                <a:ea typeface="Comic Sans MS"/>
                <a:cs typeface="Comic Sans MS"/>
                <a:sym typeface="Comic Sans MS"/>
              </a:rPr>
              <a:t>Dynamic binding</a:t>
            </a:r>
            <a:r>
              <a:rPr lang="en-US" sz="2400" dirty="0">
                <a:solidFill>
                  <a:schemeClr val="dk1"/>
                </a:solidFill>
                <a:latin typeface="Comic Sans MS"/>
                <a:ea typeface="Comic Sans MS"/>
                <a:cs typeface="Comic Sans MS"/>
                <a:sym typeface="Comic Sans MS"/>
              </a:rPr>
              <a:t>: automatic adaptation of operation to target, for more modular software architectures</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rgbClr val="FF0000"/>
                </a:solidFill>
                <a:latin typeface="Comic Sans MS"/>
                <a:ea typeface="Comic Sans MS"/>
                <a:cs typeface="Comic Sans MS"/>
                <a:sym typeface="Comic Sans MS"/>
              </a:rPr>
              <a:t>Single choice principle</a:t>
            </a:r>
          </a:p>
        </p:txBody>
      </p:sp>
      <p:sp>
        <p:nvSpPr>
          <p:cNvPr id="588" name="Shape 588"/>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27</a:t>
            </a:fld>
            <a:endParaRPr lang="en-US"/>
          </a:p>
        </p:txBody>
      </p:sp>
    </p:spTree>
    <p:extLst>
      <p:ext uri="{BB962C8B-B14F-4D97-AF65-F5344CB8AC3E}">
        <p14:creationId xmlns:p14="http://schemas.microsoft.com/office/powerpoint/2010/main" val="3863769297"/>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2223654" y="1700933"/>
            <a:ext cx="7772400" cy="2366100"/>
          </a:xfrm>
          <a:prstGeom prst="rect">
            <a:avLst/>
          </a:prstGeom>
          <a:noFill/>
          <a:ln>
            <a:noFill/>
          </a:ln>
        </p:spPr>
        <p:txBody>
          <a:bodyPr vert="horz" lIns="91425" tIns="45700" rIns="91425" bIns="45700" rtlCol="0" anchor="ctr" anchorCtr="0">
            <a:noAutofit/>
          </a:bodyPr>
          <a:lstStyle/>
          <a:p>
            <a:pPr lvl="0">
              <a:buClr>
                <a:srgbClr val="990000"/>
              </a:buClr>
              <a:buSzPct val="25000"/>
            </a:pPr>
            <a:r>
              <a:rPr lang="en-US" sz="3250" dirty="0">
                <a:solidFill>
                  <a:srgbClr val="990000"/>
                </a:solidFill>
                <a:latin typeface="Comic Sans MS"/>
                <a:ea typeface="Comic Sans MS"/>
                <a:cs typeface="Comic Sans MS"/>
              </a:rPr>
              <a:t>Object Oriented Programming</a:t>
            </a:r>
            <a:br>
              <a:rPr lang="en-US" sz="3250" dirty="0">
                <a:solidFill>
                  <a:srgbClr val="990000"/>
                </a:solidFill>
                <a:latin typeface="Comic Sans MS"/>
                <a:ea typeface="Comic Sans MS"/>
                <a:cs typeface="Comic Sans MS"/>
              </a:rPr>
            </a:br>
            <a:r>
              <a:rPr lang="en-US" sz="2800" dirty="0">
                <a:solidFill>
                  <a:srgbClr val="990000"/>
                </a:solidFill>
                <a:latin typeface="Comic Sans MS"/>
                <a:ea typeface="Comic Sans MS"/>
                <a:cs typeface="Comic Sans MS"/>
              </a:rPr>
              <a:t>(Introduction to Programming)</a:t>
            </a:r>
            <a:r>
              <a:rPr lang="en-US" sz="2800" dirty="0">
                <a:solidFill>
                  <a:srgbClr val="990000"/>
                </a:solidFill>
                <a:latin typeface="Comic Sans MS"/>
                <a:ea typeface="Comic Sans MS"/>
                <a:cs typeface="Comic Sans MS"/>
                <a:sym typeface="Comic Sans MS"/>
              </a:rPr>
              <a:t/>
            </a:r>
            <a:br>
              <a:rPr lang="en-US" sz="2800" dirty="0">
                <a:solidFill>
                  <a:srgbClr val="990000"/>
                </a:solidFill>
                <a:latin typeface="Comic Sans MS"/>
                <a:ea typeface="Comic Sans MS"/>
                <a:cs typeface="Comic Sans MS"/>
                <a:sym typeface="Comic Sans MS"/>
              </a:rPr>
            </a:br>
            <a:r>
              <a:rPr lang="en-US" sz="3250" dirty="0">
                <a:solidFill>
                  <a:srgbClr val="990000"/>
                </a:solidFill>
                <a:latin typeface="Comic Sans MS"/>
                <a:ea typeface="Comic Sans MS"/>
                <a:cs typeface="Comic Sans MS"/>
                <a:sym typeface="Comic Sans MS"/>
              </a:rPr>
              <a:t/>
            </a:r>
            <a:br>
              <a:rPr lang="en-US" sz="3250" dirty="0">
                <a:solidFill>
                  <a:srgbClr val="990000"/>
                </a:solidFill>
                <a:latin typeface="Comic Sans MS"/>
                <a:ea typeface="Comic Sans MS"/>
                <a:cs typeface="Comic Sans MS"/>
                <a:sym typeface="Comic Sans MS"/>
              </a:rPr>
            </a:br>
            <a:r>
              <a:rPr lang="en-US" sz="3250" dirty="0">
                <a:latin typeface="Comic Sans MS"/>
                <a:ea typeface="Comic Sans MS"/>
                <a:cs typeface="Comic Sans MS"/>
                <a:sym typeface="Comic Sans MS"/>
              </a:rPr>
              <a:t>Manuel Mazzara</a:t>
            </a:r>
            <a:endParaRPr lang="en-US" sz="2500" dirty="0">
              <a:latin typeface="Comic Sans MS"/>
              <a:ea typeface="Comic Sans MS"/>
              <a:cs typeface="Comic Sans MS"/>
              <a:sym typeface="Comic Sans MS"/>
            </a:endParaRPr>
          </a:p>
        </p:txBody>
      </p:sp>
      <p:sp>
        <p:nvSpPr>
          <p:cNvPr id="61" name="Shape 61"/>
          <p:cNvSpPr txBox="1">
            <a:spLocks noGrp="1"/>
          </p:cNvSpPr>
          <p:nvPr>
            <p:ph type="subTitle" idx="1"/>
          </p:nvPr>
        </p:nvSpPr>
        <p:spPr>
          <a:xfrm>
            <a:off x="2459182" y="4961994"/>
            <a:ext cx="7301344" cy="606293"/>
          </a:xfrm>
          <a:prstGeom prst="rect">
            <a:avLst/>
          </a:prstGeom>
          <a:noFill/>
          <a:ln>
            <a:noFill/>
          </a:ln>
        </p:spPr>
        <p:txBody>
          <a:bodyPr vert="horz" lIns="91425" tIns="45700" rIns="91425" bIns="45700" rtlCol="0" anchor="t" anchorCtr="0">
            <a:noAutofit/>
          </a:bodyPr>
          <a:lstStyle/>
          <a:p>
            <a:pPr lvl="0">
              <a:spcBef>
                <a:spcPts val="0"/>
              </a:spcBef>
              <a:buClr>
                <a:srgbClr val="3E609E"/>
              </a:buClr>
              <a:buSzPct val="25000"/>
            </a:pPr>
            <a:r>
              <a:rPr lang="it-IT" sz="2950" b="1" dirty="0">
                <a:solidFill>
                  <a:srgbClr val="3E609E"/>
                </a:solidFill>
                <a:latin typeface="Verdana"/>
                <a:ea typeface="Verdana"/>
                <a:cs typeface="Verdana"/>
              </a:rPr>
              <a:t>Lecture </a:t>
            </a:r>
            <a:r>
              <a:rPr lang="it-IT" sz="2950" b="1" dirty="0">
                <a:solidFill>
                  <a:srgbClr val="3E609E"/>
                </a:solidFill>
                <a:latin typeface="Verdana"/>
                <a:ea typeface="Verdana"/>
                <a:cs typeface="Verdana"/>
              </a:rPr>
              <a:t>10b: </a:t>
            </a:r>
            <a:r>
              <a:rPr lang="en-US" sz="2950" b="1" dirty="0">
                <a:solidFill>
                  <a:srgbClr val="3E609E"/>
                </a:solidFill>
                <a:latin typeface="Verdana"/>
                <a:ea typeface="Verdana"/>
                <a:cs typeface="Verdana"/>
                <a:sym typeface="Verdana"/>
              </a:rPr>
              <a:t>Multiple inheritance</a:t>
            </a:r>
          </a:p>
          <a:p>
            <a:pPr lvl="0" fontAlgn="base"/>
            <a:endParaRPr lang="en-US" sz="2950" dirty="0">
              <a:solidFill>
                <a:srgbClr val="3E609E"/>
              </a:solidFill>
              <a:latin typeface="Verdana"/>
              <a:ea typeface="Verdana"/>
              <a:cs typeface="Verdana"/>
              <a:sym typeface="Verdana"/>
            </a:endParaRPr>
          </a:p>
          <a:p>
            <a:pPr fontAlgn="base"/>
            <a:endParaRPr lang="it-IT" sz="2950" dirty="0">
              <a:solidFill>
                <a:srgbClr val="3E609E"/>
              </a:solidFill>
              <a:latin typeface="Verdana"/>
              <a:ea typeface="Verdana"/>
              <a:cs typeface="Verdana"/>
            </a:endParaRPr>
          </a:p>
        </p:txBody>
      </p:sp>
    </p:spTree>
    <p:extLst>
      <p:ext uri="{BB962C8B-B14F-4D97-AF65-F5344CB8AC3E}">
        <p14:creationId xmlns:p14="http://schemas.microsoft.com/office/powerpoint/2010/main" val="335205507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Introduction</a:t>
            </a:r>
          </a:p>
        </p:txBody>
      </p:sp>
      <p:sp>
        <p:nvSpPr>
          <p:cNvPr id="46" name="Shape 46"/>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457200" indent="-381000">
              <a:spcBef>
                <a:spcPts val="1680"/>
              </a:spcBef>
              <a:buClr>
                <a:srgbClr val="8B0000"/>
              </a:buClr>
              <a:buSzPct val="100000"/>
              <a:buFont typeface="Comic Sans MS"/>
              <a:buChar char="➢"/>
            </a:pPr>
            <a:r>
              <a:rPr lang="en-US" sz="2400" dirty="0" smtClean="0">
                <a:latin typeface="Comic Sans MS"/>
                <a:ea typeface="Comic Sans MS"/>
                <a:cs typeface="Comic Sans MS"/>
                <a:sym typeface="Comic Sans MS"/>
              </a:rPr>
              <a:t>So far we </a:t>
            </a:r>
            <a:r>
              <a:rPr lang="en-US" sz="2400" dirty="0">
                <a:latin typeface="Comic Sans MS"/>
                <a:ea typeface="Comic Sans MS"/>
                <a:cs typeface="Comic Sans MS"/>
                <a:sym typeface="Comic Sans MS"/>
              </a:rPr>
              <a:t>have seen </a:t>
            </a:r>
            <a:r>
              <a:rPr lang="en-US" sz="2400" dirty="0">
                <a:solidFill>
                  <a:srgbClr val="FF0000"/>
                </a:solidFill>
                <a:latin typeface="Comic Sans MS"/>
                <a:ea typeface="Comic Sans MS"/>
                <a:cs typeface="Comic Sans MS"/>
                <a:sym typeface="Comic Sans MS"/>
              </a:rPr>
              <a:t>single inheritance</a:t>
            </a:r>
          </a:p>
          <a:p>
            <a:pPr>
              <a:spcBef>
                <a:spcPts val="1680"/>
              </a:spcBef>
              <a:buNone/>
            </a:pPr>
            <a:endParaRPr sz="2400" dirty="0">
              <a:latin typeface="Comic Sans MS"/>
              <a:ea typeface="Comic Sans MS"/>
              <a:cs typeface="Comic Sans MS"/>
              <a:sym typeface="Comic Sans MS"/>
            </a:endParaRPr>
          </a:p>
          <a:p>
            <a:pPr marL="457200" indent="-381000">
              <a:spcBef>
                <a:spcPts val="1680"/>
              </a:spcBef>
              <a:buClr>
                <a:srgbClr val="8B0000"/>
              </a:buClr>
              <a:buSzPct val="100000"/>
              <a:buFont typeface="Comic Sans MS"/>
              <a:buChar char="➢"/>
            </a:pPr>
            <a:r>
              <a:rPr lang="en-US" sz="2400" dirty="0">
                <a:latin typeface="Comic Sans MS"/>
                <a:ea typeface="Comic Sans MS"/>
                <a:cs typeface="Comic Sans MS"/>
                <a:sym typeface="Comic Sans MS"/>
              </a:rPr>
              <a:t>Inheritance, however, comes in two </a:t>
            </a:r>
            <a:r>
              <a:rPr lang="en-US" sz="2400" dirty="0" smtClean="0">
                <a:latin typeface="Comic Sans MS"/>
                <a:ea typeface="Comic Sans MS"/>
                <a:cs typeface="Comic Sans MS"/>
                <a:sym typeface="Comic Sans MS"/>
              </a:rPr>
              <a:t>flavors: </a:t>
            </a:r>
            <a:r>
              <a:rPr lang="en-US" sz="2400" dirty="0">
                <a:latin typeface="Comic Sans MS"/>
                <a:ea typeface="Comic Sans MS"/>
                <a:cs typeface="Comic Sans MS"/>
                <a:sym typeface="Comic Sans MS"/>
              </a:rPr>
              <a:t>single and multiple</a:t>
            </a:r>
          </a:p>
          <a:p>
            <a:pPr>
              <a:spcBef>
                <a:spcPts val="1680"/>
              </a:spcBef>
              <a:buNone/>
            </a:pPr>
            <a:endParaRPr sz="2400" dirty="0">
              <a:latin typeface="Comic Sans MS"/>
              <a:ea typeface="Comic Sans MS"/>
              <a:cs typeface="Comic Sans MS"/>
              <a:sym typeface="Comic Sans MS"/>
            </a:endParaRPr>
          </a:p>
          <a:p>
            <a:pPr marL="457200" indent="-381000">
              <a:spcBef>
                <a:spcPts val="1680"/>
              </a:spcBef>
              <a:buClr>
                <a:srgbClr val="8B0000"/>
              </a:buClr>
              <a:buSzPct val="100000"/>
              <a:buFont typeface="Comic Sans MS"/>
              <a:buChar char="➢"/>
            </a:pPr>
            <a:r>
              <a:rPr lang="en-US" sz="2400" dirty="0">
                <a:solidFill>
                  <a:srgbClr val="FF0000"/>
                </a:solidFill>
                <a:latin typeface="Comic Sans MS"/>
                <a:ea typeface="Comic Sans MS"/>
                <a:cs typeface="Comic Sans MS"/>
                <a:sym typeface="Comic Sans MS"/>
              </a:rPr>
              <a:t>Multiple inheritance </a:t>
            </a:r>
            <a:r>
              <a:rPr lang="en-US" sz="2400" dirty="0">
                <a:latin typeface="Comic Sans MS"/>
                <a:ea typeface="Comic Sans MS"/>
                <a:cs typeface="Comic Sans MS"/>
                <a:sym typeface="Comic Sans MS"/>
              </a:rPr>
              <a:t>is </a:t>
            </a:r>
            <a:r>
              <a:rPr lang="en-US" sz="2400" dirty="0" smtClean="0">
                <a:latin typeface="Comic Sans MS"/>
                <a:ea typeface="Comic Sans MS"/>
                <a:cs typeface="Comic Sans MS"/>
                <a:sym typeface="Comic Sans MS"/>
              </a:rPr>
              <a:t>sometime </a:t>
            </a:r>
            <a:r>
              <a:rPr lang="en-US" sz="2400" dirty="0">
                <a:latin typeface="Comic Sans MS"/>
                <a:ea typeface="Comic Sans MS"/>
                <a:cs typeface="Comic Sans MS"/>
                <a:sym typeface="Comic Sans MS"/>
              </a:rPr>
              <a:t>described in literature as </a:t>
            </a:r>
            <a:r>
              <a:rPr lang="en-US" sz="2400" dirty="0" smtClean="0">
                <a:latin typeface="Comic Sans MS"/>
                <a:ea typeface="Comic Sans MS"/>
                <a:cs typeface="Comic Sans MS"/>
                <a:sym typeface="Comic Sans MS"/>
              </a:rPr>
              <a:t>“bad”</a:t>
            </a:r>
            <a:endParaRPr lang="en-US" sz="2400" dirty="0">
              <a:latin typeface="Comic Sans MS"/>
              <a:ea typeface="Comic Sans MS"/>
              <a:cs typeface="Comic Sans MS"/>
              <a:sym typeface="Comic Sans MS"/>
            </a:endParaRPr>
          </a:p>
          <a:p>
            <a:pPr marL="914400" lvl="1" indent="-381000">
              <a:spcBef>
                <a:spcPts val="1680"/>
              </a:spcBef>
              <a:buSzPct val="80000"/>
              <a:buFont typeface="Comic Sans MS"/>
              <a:buChar char="✓"/>
            </a:pPr>
            <a:r>
              <a:rPr lang="en-US" dirty="0">
                <a:latin typeface="Comic Sans MS"/>
                <a:ea typeface="Comic Sans MS"/>
                <a:cs typeface="Comic Sans MS"/>
                <a:sym typeface="Comic Sans MS"/>
              </a:rPr>
              <a:t>If it is done right, that is not true</a:t>
            </a:r>
          </a:p>
          <a:p>
            <a:pPr marL="914400" lvl="1" indent="-381000">
              <a:spcBef>
                <a:spcPts val="1680"/>
              </a:spcBef>
              <a:buSzPct val="80000"/>
              <a:buFont typeface="Comic Sans MS"/>
              <a:buChar char="✓"/>
            </a:pPr>
            <a:r>
              <a:rPr lang="en-US" dirty="0">
                <a:latin typeface="Comic Sans MS"/>
                <a:ea typeface="Comic Sans MS"/>
                <a:cs typeface="Comic Sans MS"/>
                <a:sym typeface="Comic Sans MS"/>
              </a:rPr>
              <a:t>Moreover, if used properly it will quickly become an indispensable part of your bag of tools</a:t>
            </a:r>
          </a:p>
        </p:txBody>
      </p:sp>
      <p:sp>
        <p:nvSpPr>
          <p:cNvPr id="47" name="Shape 4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29</a:t>
            </a:fld>
            <a:endParaRPr lang="en-US"/>
          </a:p>
        </p:txBody>
      </p:sp>
    </p:spTree>
    <p:extLst>
      <p:ext uri="{BB962C8B-B14F-4D97-AF65-F5344CB8AC3E}">
        <p14:creationId xmlns:p14="http://schemas.microsoft.com/office/powerpoint/2010/main" val="237563788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773238" y="115888"/>
            <a:ext cx="7942261" cy="435654"/>
          </a:xfrm>
          <a:prstGeom prst="rect">
            <a:avLst/>
          </a:prstGeom>
          <a:noFill/>
          <a:ln>
            <a:noFill/>
          </a:ln>
        </p:spPr>
        <p:txBody>
          <a:bodyPr vert="horz" lIns="0" tIns="0" rIns="0" bIns="0" rtlCol="0" anchor="ctr" anchorCtr="0">
            <a:noAutofit/>
          </a:bodyPr>
          <a:lstStyle/>
          <a:p>
            <a:pPr>
              <a:buSzPct val="25000"/>
            </a:pPr>
            <a:r>
              <a:rPr lang="en-US" dirty="0" smtClean="0">
                <a:solidFill>
                  <a:srgbClr val="006699"/>
                </a:solidFill>
                <a:latin typeface="Nunito"/>
                <a:ea typeface="Nunito"/>
                <a:cs typeface="Nunito"/>
                <a:sym typeface="Nunito"/>
              </a:rPr>
              <a:t>Class</a:t>
            </a:r>
            <a:r>
              <a:rPr lang="en-US" dirty="0" smtClean="0">
                <a:solidFill>
                  <a:srgbClr val="006699"/>
                </a:solidFill>
                <a:latin typeface="Nunito"/>
                <a:ea typeface="Nunito"/>
                <a:cs typeface="Nunito"/>
                <a:sym typeface="Comic Sans MS"/>
              </a:rPr>
              <a:t> </a:t>
            </a:r>
            <a:r>
              <a:rPr lang="en-US" dirty="0" smtClean="0">
                <a:solidFill>
                  <a:srgbClr val="006699"/>
                </a:solidFill>
                <a:latin typeface="Nunito"/>
                <a:ea typeface="Nunito"/>
                <a:cs typeface="Nunito"/>
                <a:sym typeface="Nunito"/>
              </a:rPr>
              <a:t>hierarchy</a:t>
            </a:r>
            <a:endParaRPr lang="en-US" dirty="0">
              <a:solidFill>
                <a:srgbClr val="006699"/>
              </a:solidFill>
              <a:latin typeface="Nunito"/>
              <a:ea typeface="Nunito"/>
              <a:cs typeface="Nunito"/>
              <a:sym typeface="Nunito"/>
            </a:endParaRPr>
          </a:p>
        </p:txBody>
      </p:sp>
      <p:sp>
        <p:nvSpPr>
          <p:cNvPr id="110" name="Shape 110"/>
          <p:cNvSpPr/>
          <p:nvPr/>
        </p:nvSpPr>
        <p:spPr>
          <a:xfrm>
            <a:off x="5689145" y="1185748"/>
            <a:ext cx="1690687"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lgn="ctr">
              <a:buSzPct val="25000"/>
            </a:pPr>
            <a:r>
              <a:rPr lang="en-US" i="1">
                <a:solidFill>
                  <a:srgbClr val="3333FF"/>
                </a:solidFill>
                <a:latin typeface="Comic Sans MS"/>
                <a:ea typeface="Comic Sans MS"/>
                <a:cs typeface="Comic Sans MS"/>
                <a:sym typeface="Comic Sans MS"/>
              </a:rPr>
              <a:t>MOBILE</a:t>
            </a:r>
          </a:p>
        </p:txBody>
      </p:sp>
      <p:sp>
        <p:nvSpPr>
          <p:cNvPr id="111" name="Shape 111"/>
          <p:cNvSpPr/>
          <p:nvPr/>
        </p:nvSpPr>
        <p:spPr>
          <a:xfrm>
            <a:off x="5369857" y="2430091"/>
            <a:ext cx="2337828"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lgn="ctr">
              <a:buSzPct val="25000"/>
            </a:pPr>
            <a:r>
              <a:rPr lang="en-US" i="1">
                <a:solidFill>
                  <a:srgbClr val="3333FF"/>
                </a:solidFill>
                <a:latin typeface="Comic Sans MS"/>
                <a:ea typeface="Comic Sans MS"/>
                <a:cs typeface="Comic Sans MS"/>
                <a:sym typeface="Comic Sans MS"/>
              </a:rPr>
              <a:t>TRANSPORT</a:t>
            </a:r>
          </a:p>
        </p:txBody>
      </p:sp>
      <p:sp>
        <p:nvSpPr>
          <p:cNvPr id="112" name="Shape 112"/>
          <p:cNvSpPr/>
          <p:nvPr/>
        </p:nvSpPr>
        <p:spPr>
          <a:xfrm>
            <a:off x="7230877" y="3814950"/>
            <a:ext cx="1690687"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lgn="ctr">
              <a:buSzPct val="25000"/>
            </a:pPr>
            <a:r>
              <a:rPr lang="en-US" i="1">
                <a:solidFill>
                  <a:srgbClr val="3333FF"/>
                </a:solidFill>
                <a:latin typeface="Comic Sans MS"/>
                <a:ea typeface="Comic Sans MS"/>
                <a:cs typeface="Comic Sans MS"/>
                <a:sym typeface="Comic Sans MS"/>
              </a:rPr>
              <a:t>TAXI</a:t>
            </a:r>
          </a:p>
        </p:txBody>
      </p:sp>
      <p:sp>
        <p:nvSpPr>
          <p:cNvPr id="113" name="Shape 113"/>
          <p:cNvSpPr/>
          <p:nvPr/>
        </p:nvSpPr>
        <p:spPr>
          <a:xfrm>
            <a:off x="3535096" y="3703726"/>
            <a:ext cx="3389378"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0" tIns="45700" rIns="0" bIns="45700" anchor="ctr" anchorCtr="0">
            <a:noAutofit/>
          </a:bodyPr>
          <a:lstStyle/>
          <a:p>
            <a:pPr algn="ctr">
              <a:buSzPct val="25000"/>
            </a:pPr>
            <a:r>
              <a:rPr lang="en-US" i="1">
                <a:solidFill>
                  <a:srgbClr val="3333FF"/>
                </a:solidFill>
                <a:latin typeface="Comic Sans MS"/>
                <a:ea typeface="Comic Sans MS"/>
                <a:cs typeface="Comic Sans MS"/>
                <a:sym typeface="Comic Sans MS"/>
              </a:rPr>
              <a:t>PUBLIC_TRANSPORT</a:t>
            </a:r>
          </a:p>
        </p:txBody>
      </p:sp>
      <p:sp>
        <p:nvSpPr>
          <p:cNvPr id="114" name="Shape 114"/>
          <p:cNvSpPr/>
          <p:nvPr/>
        </p:nvSpPr>
        <p:spPr>
          <a:xfrm>
            <a:off x="3535097" y="5183935"/>
            <a:ext cx="2372659" cy="63817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lgn="ctr">
              <a:buSzPct val="25000"/>
            </a:pPr>
            <a:r>
              <a:rPr lang="en-US" i="1">
                <a:solidFill>
                  <a:srgbClr val="3333FF"/>
                </a:solidFill>
                <a:latin typeface="Comic Sans MS"/>
                <a:ea typeface="Comic Sans MS"/>
                <a:cs typeface="Comic Sans MS"/>
                <a:sym typeface="Comic Sans MS"/>
              </a:rPr>
              <a:t>TOUR_TRAM</a:t>
            </a:r>
          </a:p>
        </p:txBody>
      </p:sp>
      <p:cxnSp>
        <p:nvCxnSpPr>
          <p:cNvPr id="115" name="Shape 115"/>
          <p:cNvCxnSpPr>
            <a:stCxn id="113" idx="0"/>
            <a:endCxn id="111" idx="3"/>
          </p:cNvCxnSpPr>
          <p:nvPr/>
        </p:nvCxnSpPr>
        <p:spPr>
          <a:xfrm rot="10800000" flipH="1">
            <a:off x="5229785" y="2974726"/>
            <a:ext cx="482400" cy="729000"/>
          </a:xfrm>
          <a:prstGeom prst="straightConnector1">
            <a:avLst/>
          </a:prstGeom>
          <a:noFill/>
          <a:ln w="25400" cap="flat" cmpd="sng">
            <a:solidFill>
              <a:srgbClr val="C00000"/>
            </a:solidFill>
            <a:prstDash val="solid"/>
            <a:round/>
            <a:headEnd type="none" w="med" len="med"/>
            <a:tailEnd type="stealth" w="lg" len="lg"/>
          </a:ln>
        </p:spPr>
      </p:cxnSp>
      <p:sp>
        <p:nvSpPr>
          <p:cNvPr id="116" name="Shape 116"/>
          <p:cNvSpPr txBox="1"/>
          <p:nvPr/>
        </p:nvSpPr>
        <p:spPr>
          <a:xfrm>
            <a:off x="7408408" y="1102084"/>
            <a:ext cx="1143261" cy="646331"/>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position*</a:t>
            </a:r>
          </a:p>
          <a:p>
            <a:pPr>
              <a:buSzPct val="25000"/>
            </a:pPr>
            <a:r>
              <a:rPr lang="en-US" i="1">
                <a:solidFill>
                  <a:srgbClr val="3333FF"/>
                </a:solidFill>
                <a:latin typeface="Comic Sans MS"/>
                <a:ea typeface="Comic Sans MS"/>
                <a:cs typeface="Comic Sans MS"/>
                <a:sym typeface="Comic Sans MS"/>
              </a:rPr>
              <a:t>move*</a:t>
            </a:r>
          </a:p>
        </p:txBody>
      </p:sp>
      <p:sp>
        <p:nvSpPr>
          <p:cNvPr id="117" name="Shape 117"/>
          <p:cNvSpPr/>
          <p:nvPr/>
        </p:nvSpPr>
        <p:spPr>
          <a:xfrm>
            <a:off x="1883108" y="1019544"/>
            <a:ext cx="3449567" cy="1182058"/>
          </a:xfrm>
          <a:prstGeom prst="roundRect">
            <a:avLst>
              <a:gd name="adj" fmla="val 9717"/>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a:lnSpc>
                <a:spcPct val="90000"/>
              </a:lnSpc>
              <a:buSzPct val="25000"/>
            </a:pPr>
            <a:r>
              <a:rPr lang="en-US">
                <a:solidFill>
                  <a:srgbClr val="3333FF"/>
                </a:solidFill>
                <a:latin typeface="Comic Sans MS"/>
                <a:ea typeface="Comic Sans MS"/>
                <a:cs typeface="Comic Sans MS"/>
                <a:sym typeface="Comic Sans MS"/>
              </a:rPr>
              <a:t>*</a:t>
            </a:r>
            <a:r>
              <a:rPr lang="en-US">
                <a:solidFill>
                  <a:schemeClr val="accent2"/>
                </a:solidFill>
                <a:latin typeface="Comic Sans MS"/>
                <a:ea typeface="Comic Sans MS"/>
                <a:cs typeface="Comic Sans MS"/>
                <a:sym typeface="Comic Sans MS"/>
              </a:rPr>
              <a:t> </a:t>
            </a:r>
            <a:r>
              <a:rPr lang="en-US">
                <a:solidFill>
                  <a:schemeClr val="dk1"/>
                </a:solidFill>
                <a:latin typeface="Comic Sans MS"/>
                <a:ea typeface="Comic Sans MS"/>
                <a:cs typeface="Comic Sans MS"/>
                <a:sym typeface="Comic Sans MS"/>
              </a:rPr>
              <a:t>deferred</a:t>
            </a:r>
          </a:p>
          <a:p>
            <a:pPr>
              <a:lnSpc>
                <a:spcPct val="90000"/>
              </a:lnSpc>
              <a:spcBef>
                <a:spcPts val="900"/>
              </a:spcBef>
              <a:buSzPct val="25000"/>
            </a:pPr>
            <a:r>
              <a:rPr lang="en-US">
                <a:solidFill>
                  <a:srgbClr val="3333FF"/>
                </a:solidFill>
                <a:latin typeface="Comic Sans MS"/>
                <a:ea typeface="Comic Sans MS"/>
                <a:cs typeface="Comic Sans MS"/>
                <a:sym typeface="Comic Sans MS"/>
              </a:rPr>
              <a:t>+</a:t>
            </a:r>
            <a:r>
              <a:rPr lang="en-US">
                <a:solidFill>
                  <a:schemeClr val="accent2"/>
                </a:solidFill>
                <a:latin typeface="Comic Sans MS"/>
                <a:ea typeface="Comic Sans MS"/>
                <a:cs typeface="Comic Sans MS"/>
                <a:sym typeface="Comic Sans MS"/>
              </a:rPr>
              <a:t> </a:t>
            </a:r>
            <a:r>
              <a:rPr lang="en-US">
                <a:solidFill>
                  <a:schemeClr val="dk1"/>
                </a:solidFill>
                <a:latin typeface="Comic Sans MS"/>
                <a:ea typeface="Comic Sans MS"/>
                <a:cs typeface="Comic Sans MS"/>
                <a:sym typeface="Comic Sans MS"/>
              </a:rPr>
              <a:t>effective</a:t>
            </a:r>
          </a:p>
          <a:p>
            <a:pPr>
              <a:lnSpc>
                <a:spcPct val="90000"/>
              </a:lnSpc>
              <a:spcBef>
                <a:spcPts val="900"/>
              </a:spcBef>
              <a:buSzPct val="25000"/>
            </a:pPr>
            <a:r>
              <a:rPr lang="en-US">
                <a:solidFill>
                  <a:srgbClr val="3333FF"/>
                </a:solidFill>
                <a:latin typeface="Comic Sans MS"/>
                <a:ea typeface="Comic Sans MS"/>
                <a:cs typeface="Comic Sans MS"/>
                <a:sym typeface="Comic Sans MS"/>
              </a:rPr>
              <a:t>++ </a:t>
            </a:r>
            <a:r>
              <a:rPr lang="en-US">
                <a:solidFill>
                  <a:schemeClr val="dk1"/>
                </a:solidFill>
                <a:latin typeface="Comic Sans MS"/>
                <a:ea typeface="Comic Sans MS"/>
                <a:cs typeface="Comic Sans MS"/>
                <a:sym typeface="Comic Sans MS"/>
              </a:rPr>
              <a:t>redefined</a:t>
            </a:r>
          </a:p>
        </p:txBody>
      </p:sp>
      <p:sp>
        <p:nvSpPr>
          <p:cNvPr id="118" name="Shape 118"/>
          <p:cNvSpPr txBox="1"/>
          <p:nvPr/>
        </p:nvSpPr>
        <p:spPr>
          <a:xfrm>
            <a:off x="6492636" y="1153723"/>
            <a:ext cx="189469" cy="247134"/>
          </a:xfrm>
          <a:prstGeom prst="rect">
            <a:avLst/>
          </a:prstGeom>
          <a:noFill/>
          <a:ln>
            <a:noFill/>
          </a:ln>
        </p:spPr>
        <p:txBody>
          <a:bodyPr lIns="0" tIns="0" rIns="0" bIns="0" anchor="t" anchorCtr="0">
            <a:noAutofit/>
          </a:bodyPr>
          <a:lstStyle/>
          <a:p>
            <a:pPr>
              <a:buSzPct val="25000"/>
            </a:pPr>
            <a:r>
              <a:rPr lang="en-US" sz="2400">
                <a:solidFill>
                  <a:srgbClr val="3333FF"/>
                </a:solidFill>
                <a:latin typeface="Comic Sans MS"/>
                <a:ea typeface="Comic Sans MS"/>
                <a:cs typeface="Comic Sans MS"/>
                <a:sym typeface="Comic Sans MS"/>
              </a:rPr>
              <a:t>*</a:t>
            </a:r>
          </a:p>
        </p:txBody>
      </p:sp>
      <p:sp>
        <p:nvSpPr>
          <p:cNvPr id="119" name="Shape 119"/>
          <p:cNvSpPr txBox="1"/>
          <p:nvPr/>
        </p:nvSpPr>
        <p:spPr>
          <a:xfrm>
            <a:off x="6457740" y="2401330"/>
            <a:ext cx="189469" cy="247134"/>
          </a:xfrm>
          <a:prstGeom prst="rect">
            <a:avLst/>
          </a:prstGeom>
          <a:noFill/>
          <a:ln>
            <a:noFill/>
          </a:ln>
        </p:spPr>
        <p:txBody>
          <a:bodyPr lIns="0" tIns="0" rIns="0" bIns="0" anchor="t" anchorCtr="0">
            <a:noAutofit/>
          </a:bodyPr>
          <a:lstStyle/>
          <a:p>
            <a:pPr>
              <a:buSzPct val="25000"/>
            </a:pPr>
            <a:r>
              <a:rPr lang="en-US" sz="2400">
                <a:solidFill>
                  <a:srgbClr val="3333FF"/>
                </a:solidFill>
                <a:latin typeface="Comic Sans MS"/>
                <a:ea typeface="Comic Sans MS"/>
                <a:cs typeface="Comic Sans MS"/>
                <a:sym typeface="Comic Sans MS"/>
              </a:rPr>
              <a:t>*</a:t>
            </a:r>
          </a:p>
        </p:txBody>
      </p:sp>
      <p:cxnSp>
        <p:nvCxnSpPr>
          <p:cNvPr id="120" name="Shape 120"/>
          <p:cNvCxnSpPr>
            <a:stCxn id="112" idx="0"/>
            <a:endCxn id="111" idx="5"/>
          </p:cNvCxnSpPr>
          <p:nvPr/>
        </p:nvCxnSpPr>
        <p:spPr>
          <a:xfrm rot="10800000">
            <a:off x="7365220" y="2974950"/>
            <a:ext cx="711000" cy="840000"/>
          </a:xfrm>
          <a:prstGeom prst="straightConnector1">
            <a:avLst/>
          </a:prstGeom>
          <a:noFill/>
          <a:ln w="25400" cap="flat" cmpd="sng">
            <a:solidFill>
              <a:srgbClr val="C00000"/>
            </a:solidFill>
            <a:prstDash val="solid"/>
            <a:round/>
            <a:headEnd type="none" w="med" len="med"/>
            <a:tailEnd type="stealth" w="lg" len="lg"/>
          </a:ln>
        </p:spPr>
      </p:cxnSp>
      <p:cxnSp>
        <p:nvCxnSpPr>
          <p:cNvPr id="121" name="Shape 121"/>
          <p:cNvCxnSpPr>
            <a:stCxn id="111" idx="0"/>
            <a:endCxn id="110" idx="4"/>
          </p:cNvCxnSpPr>
          <p:nvPr/>
        </p:nvCxnSpPr>
        <p:spPr>
          <a:xfrm rot="10800000">
            <a:off x="6534571" y="1823791"/>
            <a:ext cx="4200" cy="606300"/>
          </a:xfrm>
          <a:prstGeom prst="straightConnector1">
            <a:avLst/>
          </a:prstGeom>
          <a:noFill/>
          <a:ln w="25400" cap="flat" cmpd="sng">
            <a:solidFill>
              <a:srgbClr val="C00000"/>
            </a:solidFill>
            <a:prstDash val="solid"/>
            <a:round/>
            <a:headEnd type="none" w="med" len="med"/>
            <a:tailEnd type="stealth" w="lg" len="lg"/>
          </a:ln>
        </p:spPr>
      </p:cxnSp>
      <p:cxnSp>
        <p:nvCxnSpPr>
          <p:cNvPr id="122" name="Shape 122"/>
          <p:cNvCxnSpPr>
            <a:stCxn id="114" idx="0"/>
            <a:endCxn id="113" idx="4"/>
          </p:cNvCxnSpPr>
          <p:nvPr/>
        </p:nvCxnSpPr>
        <p:spPr>
          <a:xfrm rot="10800000" flipH="1">
            <a:off x="4721426" y="4341835"/>
            <a:ext cx="508499" cy="842100"/>
          </a:xfrm>
          <a:prstGeom prst="straightConnector1">
            <a:avLst/>
          </a:prstGeom>
          <a:noFill/>
          <a:ln w="25400" cap="flat" cmpd="sng">
            <a:solidFill>
              <a:srgbClr val="C00000"/>
            </a:solidFill>
            <a:prstDash val="solid"/>
            <a:round/>
            <a:headEnd type="none" w="med" len="med"/>
            <a:tailEnd type="stealth" w="lg" len="lg"/>
          </a:ln>
        </p:spPr>
      </p:cxnSp>
      <p:sp>
        <p:nvSpPr>
          <p:cNvPr id="123" name="Shape 123"/>
          <p:cNvSpPr txBox="1"/>
          <p:nvPr/>
        </p:nvSpPr>
        <p:spPr>
          <a:xfrm>
            <a:off x="7802854" y="2092108"/>
            <a:ext cx="1991251" cy="120032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position</a:t>
            </a:r>
            <a:r>
              <a:rPr lang="en-US" sz="2000" i="1" baseline="30000">
                <a:solidFill>
                  <a:srgbClr val="3333FF"/>
                </a:solidFill>
                <a:latin typeface="Comic Sans MS"/>
                <a:ea typeface="Comic Sans MS"/>
                <a:cs typeface="Comic Sans MS"/>
                <a:sym typeface="Comic Sans MS"/>
              </a:rPr>
              <a:t>+</a:t>
            </a:r>
          </a:p>
          <a:p>
            <a:pPr>
              <a:buSzPct val="25000"/>
            </a:pPr>
            <a:r>
              <a:rPr lang="en-US" i="1">
                <a:solidFill>
                  <a:srgbClr val="3333FF"/>
                </a:solidFill>
                <a:latin typeface="Comic Sans MS"/>
                <a:ea typeface="Comic Sans MS"/>
                <a:cs typeface="Comic Sans MS"/>
                <a:sym typeface="Comic Sans MS"/>
              </a:rPr>
              <a:t>capacity</a:t>
            </a:r>
          </a:p>
          <a:p>
            <a:pPr>
              <a:buSzPct val="25000"/>
            </a:pPr>
            <a:r>
              <a:rPr lang="en-US" i="1">
                <a:solidFill>
                  <a:srgbClr val="3333FF"/>
                </a:solidFill>
                <a:latin typeface="Comic Sans MS"/>
                <a:ea typeface="Comic Sans MS"/>
                <a:cs typeface="Comic Sans MS"/>
                <a:sym typeface="Comic Sans MS"/>
              </a:rPr>
              <a:t>passenger_count</a:t>
            </a:r>
          </a:p>
          <a:p>
            <a:pPr>
              <a:buSzPct val="25000"/>
            </a:pPr>
            <a:r>
              <a:rPr lang="en-US" i="1">
                <a:solidFill>
                  <a:srgbClr val="3333FF"/>
                </a:solidFill>
                <a:latin typeface="Comic Sans MS"/>
                <a:ea typeface="Comic Sans MS"/>
                <a:cs typeface="Comic Sans MS"/>
                <a:sym typeface="Comic Sans MS"/>
              </a:rPr>
              <a:t>load</a:t>
            </a:r>
          </a:p>
        </p:txBody>
      </p:sp>
      <p:sp>
        <p:nvSpPr>
          <p:cNvPr id="124" name="Shape 124"/>
          <p:cNvSpPr txBox="1"/>
          <p:nvPr/>
        </p:nvSpPr>
        <p:spPr>
          <a:xfrm>
            <a:off x="8936735" y="3795406"/>
            <a:ext cx="835485" cy="646331"/>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take</a:t>
            </a:r>
          </a:p>
          <a:p>
            <a:pPr>
              <a:buSzPct val="25000"/>
            </a:pPr>
            <a:r>
              <a:rPr lang="en-US" i="1">
                <a:solidFill>
                  <a:srgbClr val="3333FF"/>
                </a:solidFill>
                <a:latin typeface="Comic Sans MS"/>
                <a:ea typeface="Comic Sans MS"/>
                <a:cs typeface="Comic Sans MS"/>
                <a:sym typeface="Comic Sans MS"/>
              </a:rPr>
              <a:t>move</a:t>
            </a:r>
            <a:r>
              <a:rPr lang="en-US" sz="2000" i="1" baseline="30000">
                <a:solidFill>
                  <a:srgbClr val="3333FF"/>
                </a:solidFill>
                <a:latin typeface="Comic Sans MS"/>
                <a:ea typeface="Comic Sans MS"/>
                <a:cs typeface="Comic Sans MS"/>
                <a:sym typeface="Comic Sans MS"/>
              </a:rPr>
              <a:t>+</a:t>
            </a:r>
          </a:p>
        </p:txBody>
      </p:sp>
      <p:sp>
        <p:nvSpPr>
          <p:cNvPr id="125" name="Shape 125"/>
          <p:cNvSpPr txBox="1"/>
          <p:nvPr/>
        </p:nvSpPr>
        <p:spPr>
          <a:xfrm>
            <a:off x="1640545" y="3517492"/>
            <a:ext cx="1386917" cy="120032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line</a:t>
            </a:r>
          </a:p>
          <a:p>
            <a:pPr>
              <a:buSzPct val="25000"/>
            </a:pPr>
            <a:r>
              <a:rPr lang="en-US" i="1">
                <a:solidFill>
                  <a:srgbClr val="3333FF"/>
                </a:solidFill>
                <a:latin typeface="Comic Sans MS"/>
                <a:ea typeface="Comic Sans MS"/>
                <a:cs typeface="Comic Sans MS"/>
                <a:sym typeface="Comic Sans MS"/>
              </a:rPr>
              <a:t>departed</a:t>
            </a:r>
          </a:p>
          <a:p>
            <a:pPr>
              <a:buSzPct val="25000"/>
            </a:pPr>
            <a:r>
              <a:rPr lang="en-US" i="1">
                <a:solidFill>
                  <a:srgbClr val="3333FF"/>
                </a:solidFill>
                <a:latin typeface="Comic Sans MS"/>
                <a:ea typeface="Comic Sans MS"/>
                <a:cs typeface="Comic Sans MS"/>
                <a:sym typeface="Comic Sans MS"/>
              </a:rPr>
              <a:t>destination</a:t>
            </a:r>
          </a:p>
          <a:p>
            <a:pPr>
              <a:buSzPct val="25000"/>
            </a:pPr>
            <a:r>
              <a:rPr lang="en-US" i="1">
                <a:solidFill>
                  <a:srgbClr val="3333FF"/>
                </a:solidFill>
                <a:latin typeface="Comic Sans MS"/>
                <a:ea typeface="Comic Sans MS"/>
                <a:cs typeface="Comic Sans MS"/>
                <a:sym typeface="Comic Sans MS"/>
              </a:rPr>
              <a:t>move</a:t>
            </a:r>
            <a:r>
              <a:rPr lang="en-US" sz="2000" i="1" baseline="30000">
                <a:solidFill>
                  <a:srgbClr val="3333FF"/>
                </a:solidFill>
                <a:latin typeface="Comic Sans MS"/>
                <a:ea typeface="Comic Sans MS"/>
                <a:cs typeface="Comic Sans MS"/>
                <a:sym typeface="Comic Sans MS"/>
              </a:rPr>
              <a:t>+</a:t>
            </a:r>
          </a:p>
        </p:txBody>
      </p:sp>
      <p:sp>
        <p:nvSpPr>
          <p:cNvPr id="126" name="Shape 126"/>
          <p:cNvSpPr txBox="1"/>
          <p:nvPr/>
        </p:nvSpPr>
        <p:spPr>
          <a:xfrm>
            <a:off x="5978380" y="5211829"/>
            <a:ext cx="888384" cy="646331"/>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name</a:t>
            </a:r>
          </a:p>
          <a:p>
            <a:pPr>
              <a:buSzPct val="25000"/>
            </a:pPr>
            <a:r>
              <a:rPr lang="en-US" i="1">
                <a:solidFill>
                  <a:srgbClr val="3333FF"/>
                </a:solidFill>
                <a:latin typeface="Comic Sans MS"/>
                <a:ea typeface="Comic Sans MS"/>
                <a:cs typeface="Comic Sans MS"/>
                <a:sym typeface="Comic Sans MS"/>
              </a:rPr>
              <a:t>move</a:t>
            </a:r>
            <a:r>
              <a:rPr lang="en-US" sz="2000" i="1" baseline="30000">
                <a:solidFill>
                  <a:srgbClr val="3333FF"/>
                </a:solidFill>
                <a:latin typeface="Comic Sans MS"/>
                <a:ea typeface="Comic Sans MS"/>
                <a:cs typeface="Comic Sans MS"/>
                <a:sym typeface="Comic Sans MS"/>
              </a:rPr>
              <a:t>++</a:t>
            </a:r>
          </a:p>
        </p:txBody>
      </p:sp>
      <p:sp>
        <p:nvSpPr>
          <p:cNvPr id="127" name="Shape 12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a:t>
            </a:fld>
            <a:endParaRPr lang="en-US"/>
          </a:p>
        </p:txBody>
      </p:sp>
    </p:spTree>
    <p:extLst>
      <p:ext uri="{BB962C8B-B14F-4D97-AF65-F5344CB8AC3E}">
        <p14:creationId xmlns:p14="http://schemas.microsoft.com/office/powerpoint/2010/main" val="393473682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773238" y="115888"/>
            <a:ext cx="7942261" cy="435654"/>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Combining abstractions</a:t>
            </a:r>
          </a:p>
        </p:txBody>
      </p:sp>
      <p:sp>
        <p:nvSpPr>
          <p:cNvPr id="133" name="Shape 133"/>
          <p:cNvSpPr txBox="1">
            <a:spLocks noGrp="1"/>
          </p:cNvSpPr>
          <p:nvPr>
            <p:ph type="body" idx="1"/>
          </p:nvPr>
        </p:nvSpPr>
        <p:spPr>
          <a:xfrm>
            <a:off x="1773237" y="878113"/>
            <a:ext cx="8594724" cy="3347898"/>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Given the classes</a:t>
            </a:r>
          </a:p>
          <a:p>
            <a:pPr marL="896938" lvl="1" indent="-363538">
              <a:spcBef>
                <a:spcPts val="1680"/>
              </a:spcBef>
              <a:buClr>
                <a:srgbClr val="8B0000"/>
              </a:buClr>
              <a:buSzPct val="80000"/>
              <a:buFont typeface="Noto Symbol"/>
              <a:buChar char="➢"/>
            </a:pPr>
            <a:r>
              <a:rPr lang="en-US" dirty="0" smtClean="0">
                <a:solidFill>
                  <a:srgbClr val="3333FF"/>
                </a:solidFill>
                <a:latin typeface="Comic Sans MS"/>
                <a:ea typeface="Comic Sans MS"/>
                <a:cs typeface="Comic Sans MS"/>
                <a:sym typeface="Comic Sans MS"/>
              </a:rPr>
              <a:t>TRAIN_CAR</a:t>
            </a:r>
            <a:endParaRPr lang="en-US" dirty="0">
              <a:solidFill>
                <a:schemeClr val="dk1"/>
              </a:solidFill>
              <a:latin typeface="Comic Sans MS"/>
              <a:ea typeface="Comic Sans MS"/>
              <a:cs typeface="Comic Sans MS"/>
              <a:sym typeface="Comic Sans MS"/>
            </a:endParaRPr>
          </a:p>
          <a:p>
            <a:pPr marL="896938" lvl="1" indent="-363538">
              <a:spcBef>
                <a:spcPts val="1680"/>
              </a:spcBef>
              <a:buClr>
                <a:srgbClr val="8B0000"/>
              </a:buClr>
              <a:buSzPct val="80000"/>
              <a:buFont typeface="Noto Symbol"/>
              <a:buChar char="➢"/>
            </a:pPr>
            <a:r>
              <a:rPr lang="en-US" dirty="0" smtClean="0">
                <a:solidFill>
                  <a:srgbClr val="3333FF"/>
                </a:solidFill>
                <a:latin typeface="Comic Sans MS"/>
                <a:ea typeface="Comic Sans MS"/>
                <a:cs typeface="Comic Sans MS"/>
                <a:sym typeface="Comic Sans MS"/>
              </a:rPr>
              <a:t>RESTAURANT</a:t>
            </a:r>
            <a:endParaRPr lang="en-US" dirty="0">
              <a:solidFill>
                <a:srgbClr val="3333FF"/>
              </a:solidFill>
              <a:latin typeface="Comic Sans MS"/>
              <a:ea typeface="Comic Sans MS"/>
              <a:cs typeface="Comic Sans MS"/>
              <a:sym typeface="Comic Sans MS"/>
            </a:endParaRPr>
          </a:p>
          <a:p>
            <a:pPr marL="0" indent="0">
              <a:spcBef>
                <a:spcPts val="1680"/>
              </a:spcBef>
              <a:buSzPct val="25000"/>
              <a:buNone/>
            </a:pPr>
            <a:endParaRPr lang="en-US" sz="2400" dirty="0" smtClean="0">
              <a:solidFill>
                <a:schemeClr val="dk1"/>
              </a:solidFill>
              <a:latin typeface="Comic Sans MS"/>
              <a:ea typeface="Comic Sans MS"/>
              <a:cs typeface="Comic Sans MS"/>
              <a:sym typeface="Comic Sans MS"/>
            </a:endParaRPr>
          </a:p>
          <a:p>
            <a:pPr marL="0" indent="0">
              <a:spcBef>
                <a:spcPts val="1680"/>
              </a:spcBef>
              <a:buSzPct val="25000"/>
              <a:buNone/>
            </a:pPr>
            <a:r>
              <a:rPr lang="en-US" sz="2400" dirty="0" smtClean="0">
                <a:solidFill>
                  <a:schemeClr val="dk1"/>
                </a:solidFill>
                <a:latin typeface="Comic Sans MS"/>
                <a:ea typeface="Comic Sans MS"/>
                <a:cs typeface="Comic Sans MS"/>
                <a:sym typeface="Comic Sans MS"/>
              </a:rPr>
              <a:t>How </a:t>
            </a:r>
            <a:r>
              <a:rPr lang="en-US" sz="2400" dirty="0">
                <a:solidFill>
                  <a:schemeClr val="dk1"/>
                </a:solidFill>
                <a:latin typeface="Comic Sans MS"/>
                <a:ea typeface="Comic Sans MS"/>
                <a:cs typeface="Comic Sans MS"/>
                <a:sym typeface="Comic Sans MS"/>
              </a:rPr>
              <a:t>would you implement a </a:t>
            </a:r>
            <a:r>
              <a:rPr lang="en-US" sz="2400" dirty="0">
                <a:solidFill>
                  <a:srgbClr val="3333FF"/>
                </a:solidFill>
                <a:latin typeface="Comic Sans MS"/>
                <a:ea typeface="Comic Sans MS"/>
                <a:cs typeface="Comic Sans MS"/>
                <a:sym typeface="Comic Sans MS"/>
              </a:rPr>
              <a:t>DINING_CAR</a:t>
            </a:r>
            <a:r>
              <a:rPr lang="en-US" sz="2400" dirty="0">
                <a:solidFill>
                  <a:schemeClr val="dk1"/>
                </a:solidFill>
                <a:latin typeface="Comic Sans MS"/>
                <a:ea typeface="Comic Sans MS"/>
                <a:cs typeface="Comic Sans MS"/>
                <a:sym typeface="Comic Sans MS"/>
              </a:rPr>
              <a:t>?</a:t>
            </a:r>
          </a:p>
        </p:txBody>
      </p:sp>
      <p:sp>
        <p:nvSpPr>
          <p:cNvPr id="134" name="Shape 134"/>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30</a:t>
            </a:fld>
            <a:endParaRPr lang="en-US"/>
          </a:p>
        </p:txBody>
      </p:sp>
    </p:spTree>
    <p:extLst>
      <p:ext uri="{BB962C8B-B14F-4D97-AF65-F5344CB8AC3E}">
        <p14:creationId xmlns:p14="http://schemas.microsoft.com/office/powerpoint/2010/main" val="3709430837"/>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772400" y="115889"/>
            <a:ext cx="8505824"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Examples of multiple inheritance</a:t>
            </a:r>
          </a:p>
        </p:txBody>
      </p:sp>
      <p:sp>
        <p:nvSpPr>
          <p:cNvPr id="141" name="Shape 141"/>
          <p:cNvSpPr txBox="1">
            <a:spLocks noGrp="1"/>
          </p:cNvSpPr>
          <p:nvPr>
            <p:ph type="body" idx="1"/>
          </p:nvPr>
        </p:nvSpPr>
        <p:spPr>
          <a:xfrm>
            <a:off x="1773237" y="878113"/>
            <a:ext cx="8594724" cy="5644924"/>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rgbClr val="990000"/>
                </a:solidFill>
                <a:latin typeface="Comic Sans MS"/>
                <a:ea typeface="Comic Sans MS"/>
                <a:cs typeface="Comic Sans MS"/>
                <a:sym typeface="Comic Sans MS"/>
              </a:rPr>
              <a:t>Combining </a:t>
            </a:r>
            <a:r>
              <a:rPr lang="en-US" sz="2400" u="sng" dirty="0">
                <a:solidFill>
                  <a:srgbClr val="990000"/>
                </a:solidFill>
                <a:latin typeface="Comic Sans MS"/>
                <a:ea typeface="Comic Sans MS"/>
                <a:cs typeface="Comic Sans MS"/>
                <a:sym typeface="Comic Sans MS"/>
              </a:rPr>
              <a:t>separate abstractions</a:t>
            </a:r>
            <a:r>
              <a:rPr lang="en-US" sz="2400" dirty="0">
                <a:solidFill>
                  <a:srgbClr val="990000"/>
                </a:solidFill>
                <a:latin typeface="Comic Sans MS"/>
                <a:ea typeface="Comic Sans MS"/>
                <a:cs typeface="Comic Sans MS"/>
                <a:sym typeface="Comic Sans MS"/>
              </a:rPr>
              <a:t>:</a:t>
            </a:r>
          </a:p>
          <a:p>
            <a:pPr marL="0" indent="0">
              <a:spcBef>
                <a:spcPts val="480"/>
              </a:spcBef>
              <a:buNone/>
            </a:pPr>
            <a:endParaRPr sz="2400" dirty="0">
              <a:solidFill>
                <a:srgbClr val="CC0000"/>
              </a:solidFill>
              <a:latin typeface="Comic Sans MS"/>
              <a:ea typeface="Comic Sans MS"/>
              <a:cs typeface="Comic Sans MS"/>
              <a:sym typeface="Comic Sans MS"/>
            </a:endParaRPr>
          </a:p>
          <a:p>
            <a:pPr marL="896938" lvl="1" indent="-363538">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Restaurant, train car</a:t>
            </a:r>
          </a:p>
          <a:p>
            <a:pPr marL="896938" lvl="1" indent="-363538">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Calculator, watch</a:t>
            </a:r>
          </a:p>
          <a:p>
            <a:pPr marL="896938" lvl="1" indent="-363538">
              <a:spcBef>
                <a:spcPts val="480"/>
              </a:spcBef>
              <a:buClr>
                <a:srgbClr val="8B0000"/>
              </a:buClr>
              <a:buSzPct val="80000"/>
              <a:buFont typeface="Noto Symbol"/>
              <a:buChar char="➢"/>
            </a:pPr>
            <a:r>
              <a:rPr lang="en-US" dirty="0" smtClean="0">
                <a:solidFill>
                  <a:schemeClr val="dk1"/>
                </a:solidFill>
                <a:latin typeface="Comic Sans MS"/>
                <a:ea typeface="Comic Sans MS"/>
                <a:cs typeface="Comic Sans MS"/>
                <a:sym typeface="Comic Sans MS"/>
              </a:rPr>
              <a:t>Home</a:t>
            </a:r>
            <a:r>
              <a:rPr lang="en-US" dirty="0">
                <a:solidFill>
                  <a:schemeClr val="dk1"/>
                </a:solidFill>
                <a:latin typeface="Comic Sans MS"/>
                <a:ea typeface="Comic Sans MS"/>
                <a:cs typeface="Comic Sans MS"/>
                <a:sym typeface="Comic Sans MS"/>
              </a:rPr>
              <a:t>, vehicle</a:t>
            </a:r>
          </a:p>
          <a:p>
            <a:pPr marL="896937" lvl="1" indent="-363537">
              <a:spcBef>
                <a:spcPts val="480"/>
              </a:spcBef>
              <a:buClr>
                <a:srgbClr val="8B0000"/>
              </a:buClr>
              <a:buSzPct val="64000"/>
              <a:buFont typeface="Comic Sans MS"/>
              <a:buChar char="➢"/>
            </a:pPr>
            <a:r>
              <a:rPr lang="en-US" dirty="0" smtClean="0">
                <a:latin typeface="Comic Sans MS"/>
                <a:ea typeface="Comic Sans MS"/>
                <a:cs typeface="Comic Sans MS"/>
                <a:sym typeface="Comic Sans MS"/>
              </a:rPr>
              <a:t>Car</a:t>
            </a:r>
            <a:r>
              <a:rPr lang="en-US" dirty="0">
                <a:latin typeface="Comic Sans MS"/>
                <a:ea typeface="Comic Sans MS"/>
                <a:cs typeface="Comic Sans MS"/>
                <a:sym typeface="Comic Sans MS"/>
              </a:rPr>
              <a:t>, public transport</a:t>
            </a:r>
          </a:p>
          <a:p>
            <a:pPr marL="896938" lvl="1" indent="-363538">
              <a:spcBef>
                <a:spcPts val="480"/>
              </a:spcBef>
              <a:buClr>
                <a:srgbClr val="8B0000"/>
              </a:buClr>
              <a:buSzPct val="64000"/>
              <a:buFont typeface="Comic Sans MS"/>
              <a:buChar char="➢"/>
            </a:pPr>
            <a:r>
              <a:rPr lang="en-US" dirty="0">
                <a:latin typeface="Comic Sans MS"/>
                <a:ea typeface="Comic Sans MS"/>
                <a:cs typeface="Comic Sans MS"/>
                <a:sym typeface="Comic Sans MS"/>
              </a:rPr>
              <a:t>...</a:t>
            </a:r>
          </a:p>
        </p:txBody>
      </p:sp>
      <p:sp>
        <p:nvSpPr>
          <p:cNvPr id="142" name="Shape 142"/>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31</a:t>
            </a:fld>
            <a:endParaRPr lang="en-US"/>
          </a:p>
        </p:txBody>
      </p:sp>
    </p:spTree>
    <p:extLst>
      <p:ext uri="{BB962C8B-B14F-4D97-AF65-F5344CB8AC3E}">
        <p14:creationId xmlns:p14="http://schemas.microsoft.com/office/powerpoint/2010/main" val="2017720029"/>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p:nvPr/>
        </p:nvSpPr>
        <p:spPr>
          <a:xfrm>
            <a:off x="2627313" y="1079525"/>
            <a:ext cx="1906795"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49" name="Shape 149"/>
          <p:cNvSpPr/>
          <p:nvPr/>
        </p:nvSpPr>
        <p:spPr>
          <a:xfrm>
            <a:off x="5448301" y="4178326"/>
            <a:ext cx="1264157"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50" name="Shape 150"/>
          <p:cNvSpPr/>
          <p:nvPr/>
        </p:nvSpPr>
        <p:spPr>
          <a:xfrm>
            <a:off x="5405438" y="2817839"/>
            <a:ext cx="1264157"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51" name="Shape 151"/>
          <p:cNvSpPr/>
          <p:nvPr/>
        </p:nvSpPr>
        <p:spPr>
          <a:xfrm>
            <a:off x="8062913" y="5792814"/>
            <a:ext cx="1419535"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52" name="Shape 152"/>
          <p:cNvSpPr/>
          <p:nvPr/>
        </p:nvSpPr>
        <p:spPr>
          <a:xfrm>
            <a:off x="7489826" y="1082700"/>
            <a:ext cx="1906795"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53" name="Shape 153"/>
          <p:cNvSpPr/>
          <p:nvPr/>
        </p:nvSpPr>
        <p:spPr>
          <a:xfrm>
            <a:off x="2597151" y="5808689"/>
            <a:ext cx="1264157"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54" name="Shape 154"/>
          <p:cNvSpPr txBox="1">
            <a:spLocks noGrp="1"/>
          </p:cNvSpPr>
          <p:nvPr>
            <p:ph type="title"/>
          </p:nvPr>
        </p:nvSpPr>
        <p:spPr>
          <a:xfrm>
            <a:off x="1772401" y="115889"/>
            <a:ext cx="851534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Multiple inheritance: Combining abstractions</a:t>
            </a:r>
          </a:p>
        </p:txBody>
      </p:sp>
      <p:sp>
        <p:nvSpPr>
          <p:cNvPr id="155" name="Shape 155"/>
          <p:cNvSpPr txBox="1"/>
          <p:nvPr/>
        </p:nvSpPr>
        <p:spPr>
          <a:xfrm>
            <a:off x="2686050" y="1231901"/>
            <a:ext cx="1871662" cy="366713"/>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COMPARABLE</a:t>
            </a:r>
          </a:p>
        </p:txBody>
      </p:sp>
      <p:sp>
        <p:nvSpPr>
          <p:cNvPr id="156" name="Shape 156"/>
          <p:cNvSpPr txBox="1"/>
          <p:nvPr/>
        </p:nvSpPr>
        <p:spPr>
          <a:xfrm>
            <a:off x="7845425" y="1217613"/>
            <a:ext cx="1439862" cy="366711"/>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NUMERIC</a:t>
            </a:r>
          </a:p>
        </p:txBody>
      </p:sp>
      <p:sp>
        <p:nvSpPr>
          <p:cNvPr id="157" name="Shape 157"/>
          <p:cNvSpPr txBox="1"/>
          <p:nvPr/>
        </p:nvSpPr>
        <p:spPr>
          <a:xfrm>
            <a:off x="2711451" y="5915026"/>
            <a:ext cx="1392237" cy="366713"/>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STRING</a:t>
            </a:r>
          </a:p>
        </p:txBody>
      </p:sp>
      <p:sp>
        <p:nvSpPr>
          <p:cNvPr id="158" name="Shape 158"/>
          <p:cNvSpPr txBox="1"/>
          <p:nvPr/>
        </p:nvSpPr>
        <p:spPr>
          <a:xfrm>
            <a:off x="8121651" y="5902326"/>
            <a:ext cx="1366837" cy="366713"/>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COMPLEX</a:t>
            </a:r>
          </a:p>
        </p:txBody>
      </p:sp>
      <p:sp>
        <p:nvSpPr>
          <p:cNvPr id="159" name="Shape 159"/>
          <p:cNvSpPr txBox="1"/>
          <p:nvPr/>
        </p:nvSpPr>
        <p:spPr>
          <a:xfrm>
            <a:off x="5375276" y="2936876"/>
            <a:ext cx="1366837" cy="366713"/>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INTEGER</a:t>
            </a:r>
          </a:p>
        </p:txBody>
      </p:sp>
      <p:sp>
        <p:nvSpPr>
          <p:cNvPr id="160" name="Shape 160"/>
          <p:cNvSpPr txBox="1"/>
          <p:nvPr/>
        </p:nvSpPr>
        <p:spPr>
          <a:xfrm>
            <a:off x="5676900" y="4316413"/>
            <a:ext cx="865188" cy="366711"/>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REAL</a:t>
            </a:r>
          </a:p>
        </p:txBody>
      </p:sp>
      <p:grpSp>
        <p:nvGrpSpPr>
          <p:cNvPr id="161" name="Shape 161"/>
          <p:cNvGrpSpPr/>
          <p:nvPr/>
        </p:nvGrpSpPr>
        <p:grpSpPr>
          <a:xfrm>
            <a:off x="3927475" y="1747838"/>
            <a:ext cx="4425949" cy="1047749"/>
            <a:chOff x="1513" y="1101"/>
            <a:chExt cx="2787" cy="660"/>
          </a:xfrm>
        </p:grpSpPr>
        <p:cxnSp>
          <p:nvCxnSpPr>
            <p:cNvPr id="162" name="Shape 162"/>
            <p:cNvCxnSpPr/>
            <p:nvPr/>
          </p:nvCxnSpPr>
          <p:spPr>
            <a:xfrm rot="10800000">
              <a:off x="1513" y="1117"/>
              <a:ext cx="1332" cy="643"/>
            </a:xfrm>
            <a:prstGeom prst="straightConnector1">
              <a:avLst/>
            </a:prstGeom>
            <a:noFill/>
            <a:ln w="28575" cap="flat" cmpd="sng">
              <a:solidFill>
                <a:srgbClr val="990000"/>
              </a:solidFill>
              <a:prstDash val="solid"/>
              <a:round/>
              <a:headEnd type="none" w="med" len="med"/>
              <a:tailEnd type="stealth" w="lg" len="lg"/>
            </a:ln>
          </p:spPr>
        </p:cxnSp>
        <p:cxnSp>
          <p:nvCxnSpPr>
            <p:cNvPr id="163" name="Shape 163"/>
            <p:cNvCxnSpPr/>
            <p:nvPr/>
          </p:nvCxnSpPr>
          <p:spPr>
            <a:xfrm rot="10800000" flipH="1">
              <a:off x="2846" y="1101"/>
              <a:ext cx="1454" cy="660"/>
            </a:xfrm>
            <a:prstGeom prst="straightConnector1">
              <a:avLst/>
            </a:prstGeom>
            <a:noFill/>
            <a:ln w="28575" cap="flat" cmpd="sng">
              <a:solidFill>
                <a:srgbClr val="990000"/>
              </a:solidFill>
              <a:prstDash val="solid"/>
              <a:round/>
              <a:headEnd type="none" w="med" len="med"/>
              <a:tailEnd type="stealth" w="lg" len="lg"/>
            </a:ln>
          </p:spPr>
        </p:cxnSp>
      </p:grpSp>
      <p:grpSp>
        <p:nvGrpSpPr>
          <p:cNvPr id="164" name="Shape 164"/>
          <p:cNvGrpSpPr/>
          <p:nvPr/>
        </p:nvGrpSpPr>
        <p:grpSpPr>
          <a:xfrm>
            <a:off x="3575050" y="1760539"/>
            <a:ext cx="4878387" cy="2397125"/>
            <a:chOff x="1291" y="1109"/>
            <a:chExt cx="3073" cy="1510"/>
          </a:xfrm>
        </p:grpSpPr>
        <p:cxnSp>
          <p:nvCxnSpPr>
            <p:cNvPr id="165" name="Shape 165"/>
            <p:cNvCxnSpPr/>
            <p:nvPr/>
          </p:nvCxnSpPr>
          <p:spPr>
            <a:xfrm rot="10800000" flipH="1">
              <a:off x="2893" y="1132"/>
              <a:ext cx="1471" cy="1479"/>
            </a:xfrm>
            <a:prstGeom prst="straightConnector1">
              <a:avLst/>
            </a:prstGeom>
            <a:noFill/>
            <a:ln w="28575" cap="flat" cmpd="sng">
              <a:solidFill>
                <a:srgbClr val="990000"/>
              </a:solidFill>
              <a:prstDash val="solid"/>
              <a:round/>
              <a:headEnd type="none" w="med" len="med"/>
              <a:tailEnd type="stealth" w="lg" len="lg"/>
            </a:ln>
          </p:spPr>
        </p:cxnSp>
        <p:cxnSp>
          <p:nvCxnSpPr>
            <p:cNvPr id="166" name="Shape 166"/>
            <p:cNvCxnSpPr/>
            <p:nvPr/>
          </p:nvCxnSpPr>
          <p:spPr>
            <a:xfrm rot="10800000">
              <a:off x="1291" y="1109"/>
              <a:ext cx="1601" cy="1510"/>
            </a:xfrm>
            <a:prstGeom prst="straightConnector1">
              <a:avLst/>
            </a:prstGeom>
            <a:noFill/>
            <a:ln w="28575" cap="flat" cmpd="sng">
              <a:solidFill>
                <a:srgbClr val="990000"/>
              </a:solidFill>
              <a:prstDash val="solid"/>
              <a:round/>
              <a:headEnd type="none" w="med" len="med"/>
              <a:tailEnd type="stealth" w="lg" len="lg"/>
            </a:ln>
          </p:spPr>
        </p:cxnSp>
      </p:grpSp>
      <p:cxnSp>
        <p:nvCxnSpPr>
          <p:cNvPr id="167" name="Shape 167"/>
          <p:cNvCxnSpPr/>
          <p:nvPr/>
        </p:nvCxnSpPr>
        <p:spPr>
          <a:xfrm rot="10800000" flipH="1">
            <a:off x="3216593" y="1811338"/>
            <a:ext cx="45718" cy="3983405"/>
          </a:xfrm>
          <a:prstGeom prst="straightConnector1">
            <a:avLst/>
          </a:prstGeom>
          <a:noFill/>
          <a:ln w="28575" cap="flat" cmpd="sng">
            <a:solidFill>
              <a:srgbClr val="990000"/>
            </a:solidFill>
            <a:prstDash val="solid"/>
            <a:round/>
            <a:headEnd type="none" w="med" len="med"/>
            <a:tailEnd type="stealth" w="lg" len="lg"/>
          </a:ln>
        </p:spPr>
      </p:cxnSp>
      <p:cxnSp>
        <p:nvCxnSpPr>
          <p:cNvPr id="168" name="Shape 168"/>
          <p:cNvCxnSpPr/>
          <p:nvPr/>
        </p:nvCxnSpPr>
        <p:spPr>
          <a:xfrm rot="10800000">
            <a:off x="8678862" y="1785938"/>
            <a:ext cx="96542" cy="3987541"/>
          </a:xfrm>
          <a:prstGeom prst="straightConnector1">
            <a:avLst/>
          </a:prstGeom>
          <a:noFill/>
          <a:ln w="28575" cap="flat" cmpd="sng">
            <a:solidFill>
              <a:srgbClr val="990000"/>
            </a:solidFill>
            <a:prstDash val="solid"/>
            <a:round/>
            <a:headEnd type="none" w="med" len="med"/>
            <a:tailEnd type="stealth" w="lg" len="lg"/>
          </a:ln>
        </p:spPr>
      </p:cxnSp>
      <p:sp>
        <p:nvSpPr>
          <p:cNvPr id="169" name="Shape 169"/>
          <p:cNvSpPr txBox="1"/>
          <p:nvPr/>
        </p:nvSpPr>
        <p:spPr>
          <a:xfrm>
            <a:off x="1631460" y="945632"/>
            <a:ext cx="1192213" cy="867930"/>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400" dirty="0" smtClean="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&lt;=</a:t>
            </a:r>
            <a:br>
              <a:rPr lang="en-US" sz="2400" dirty="0">
                <a:solidFill>
                  <a:srgbClr val="3333FF"/>
                </a:solidFill>
                <a:latin typeface="Comic Sans MS"/>
                <a:ea typeface="Comic Sans MS"/>
                <a:cs typeface="Comic Sans MS"/>
                <a:sym typeface="Comic Sans MS"/>
              </a:rPr>
            </a:br>
            <a:r>
              <a:rPr lang="en-US" sz="2400" dirty="0" smtClean="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&gt;=</a:t>
            </a:r>
            <a:br>
              <a:rPr lang="en-US" sz="2400" dirty="0">
                <a:solidFill>
                  <a:srgbClr val="3333FF"/>
                </a:solidFill>
                <a:latin typeface="Comic Sans MS"/>
                <a:ea typeface="Comic Sans MS"/>
                <a:cs typeface="Comic Sans MS"/>
                <a:sym typeface="Comic Sans MS"/>
              </a:rPr>
            </a:br>
            <a:r>
              <a:rPr lang="en-US" sz="2400" dirty="0">
                <a:solidFill>
                  <a:srgbClr val="3333FF"/>
                </a:solidFill>
                <a:latin typeface="Comic Sans MS"/>
                <a:ea typeface="Comic Sans MS"/>
                <a:cs typeface="Comic Sans MS"/>
                <a:sym typeface="Comic Sans MS"/>
              </a:rPr>
              <a:t> …</a:t>
            </a:r>
          </a:p>
        </p:txBody>
      </p:sp>
      <p:sp>
        <p:nvSpPr>
          <p:cNvPr id="170" name="Shape 170"/>
          <p:cNvSpPr txBox="1"/>
          <p:nvPr/>
        </p:nvSpPr>
        <p:spPr>
          <a:xfrm>
            <a:off x="9607550" y="1066801"/>
            <a:ext cx="865188" cy="880561"/>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400" dirty="0">
                <a:solidFill>
                  <a:srgbClr val="3333FF"/>
                </a:solidFill>
                <a:latin typeface="Comic Sans MS"/>
                <a:ea typeface="Comic Sans MS"/>
                <a:cs typeface="Comic Sans MS"/>
                <a:sym typeface="Comic Sans MS"/>
              </a:rPr>
              <a:t>+  </a:t>
            </a:r>
            <a:endParaRPr lang="en-US" sz="2400" dirty="0" smtClean="0">
              <a:solidFill>
                <a:srgbClr val="3333FF"/>
              </a:solidFill>
              <a:latin typeface="Comic Sans MS"/>
              <a:ea typeface="Comic Sans MS"/>
              <a:cs typeface="Comic Sans MS"/>
              <a:sym typeface="Comic Sans MS"/>
            </a:endParaRPr>
          </a:p>
          <a:p>
            <a:pPr>
              <a:lnSpc>
                <a:spcPct val="75000"/>
              </a:lnSpc>
              <a:buClr>
                <a:srgbClr val="3333FF"/>
              </a:buClr>
              <a:buSzPct val="25000"/>
            </a:pPr>
            <a:r>
              <a:rPr lang="en-US" sz="2400" dirty="0" smtClean="0">
                <a:solidFill>
                  <a:srgbClr val="3333FF"/>
                </a:solidFill>
                <a:latin typeface="Noto Symbol"/>
                <a:ea typeface="Noto Symbol"/>
                <a:cs typeface="Noto Symbol"/>
                <a:sym typeface="Noto Symbol"/>
              </a:rPr>
              <a:t>∗</a:t>
            </a:r>
            <a:r>
              <a:rPr lang="en-US" sz="2400" dirty="0" smtClean="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a:t>
            </a:r>
          </a:p>
        </p:txBody>
      </p:sp>
      <p:sp>
        <p:nvSpPr>
          <p:cNvPr id="171" name="Shape 171"/>
          <p:cNvSpPr txBox="1"/>
          <p:nvPr/>
        </p:nvSpPr>
        <p:spPr>
          <a:xfrm>
            <a:off x="1701800" y="1965326"/>
            <a:ext cx="1741488" cy="495263"/>
          </a:xfrm>
          <a:prstGeom prst="rect">
            <a:avLst/>
          </a:prstGeom>
          <a:noFill/>
          <a:ln>
            <a:noFill/>
          </a:ln>
        </p:spPr>
        <p:txBody>
          <a:bodyPr lIns="0" tIns="0" rIns="0" bIns="0" anchor="t" anchorCtr="0">
            <a:noAutofit/>
          </a:bodyPr>
          <a:lstStyle/>
          <a:p>
            <a:pPr>
              <a:lnSpc>
                <a:spcPct val="80000"/>
              </a:lnSpc>
              <a:buClr>
                <a:schemeClr val="dk1"/>
              </a:buClr>
              <a:buSzPct val="25000"/>
            </a:pPr>
            <a:r>
              <a:rPr lang="en-US" sz="2000">
                <a:solidFill>
                  <a:schemeClr val="dk1"/>
                </a:solidFill>
                <a:latin typeface="Comic Sans MS"/>
                <a:ea typeface="Comic Sans MS"/>
                <a:cs typeface="Comic Sans MS"/>
                <a:sym typeface="Comic Sans MS"/>
              </a:rPr>
              <a:t>(total order relation)</a:t>
            </a:r>
          </a:p>
        </p:txBody>
      </p:sp>
      <p:sp>
        <p:nvSpPr>
          <p:cNvPr id="172" name="Shape 172"/>
          <p:cNvSpPr txBox="1"/>
          <p:nvPr/>
        </p:nvSpPr>
        <p:spPr>
          <a:xfrm>
            <a:off x="8926513" y="1955801"/>
            <a:ext cx="1741486" cy="495263"/>
          </a:xfrm>
          <a:prstGeom prst="rect">
            <a:avLst/>
          </a:prstGeom>
          <a:noFill/>
          <a:ln>
            <a:noFill/>
          </a:ln>
        </p:spPr>
        <p:txBody>
          <a:bodyPr lIns="0" tIns="0" rIns="0" bIns="0" anchor="t" anchorCtr="0">
            <a:noAutofit/>
          </a:bodyPr>
          <a:lstStyle/>
          <a:p>
            <a:pPr>
              <a:lnSpc>
                <a:spcPct val="80000"/>
              </a:lnSpc>
              <a:buClr>
                <a:schemeClr val="dk1"/>
              </a:buClr>
              <a:buSzPct val="25000"/>
            </a:pPr>
            <a:r>
              <a:rPr lang="en-US" sz="2000">
                <a:solidFill>
                  <a:schemeClr val="dk1"/>
                </a:solidFill>
                <a:latin typeface="Comic Sans MS"/>
                <a:ea typeface="Comic Sans MS"/>
                <a:cs typeface="Comic Sans MS"/>
                <a:sym typeface="Comic Sans MS"/>
              </a:rPr>
              <a:t>(commutative ring)</a:t>
            </a:r>
          </a:p>
        </p:txBody>
      </p:sp>
      <p:sp>
        <p:nvSpPr>
          <p:cNvPr id="173" name="Shape 173"/>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32</a:t>
            </a:fld>
            <a:endParaRPr lang="en-US"/>
          </a:p>
        </p:txBody>
      </p:sp>
    </p:spTree>
    <p:extLst>
      <p:ext uri="{BB962C8B-B14F-4D97-AF65-F5344CB8AC3E}">
        <p14:creationId xmlns:p14="http://schemas.microsoft.com/office/powerpoint/2010/main" val="236875599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
                                        <p:tgtEl>
                                          <p:spTgt spid="155"/>
                                        </p:tgtEl>
                                      </p:cBhvr>
                                    </p:animEffect>
                                  </p:childTnLst>
                                </p:cTn>
                              </p:par>
                              <p:par>
                                <p:cTn id="8" presetID="10" presetClass="entr" presetSubtype="0" fill="hold" nodeType="withEffect">
                                  <p:stCondLst>
                                    <p:cond delay="0"/>
                                  </p:stCondLst>
                                  <p:childTnLst>
                                    <p:set>
                                      <p:cBhvr>
                                        <p:cTn id="9" dur="1" fill="hold">
                                          <p:stCondLst>
                                            <p:cond delay="0"/>
                                          </p:stCondLst>
                                        </p:cTn>
                                        <p:tgtEl>
                                          <p:spTgt spid="148"/>
                                        </p:tgtEl>
                                        <p:attrNameLst>
                                          <p:attrName>style.visibility</p:attrName>
                                        </p:attrNameLst>
                                      </p:cBhvr>
                                      <p:to>
                                        <p:strVal val="visible"/>
                                      </p:to>
                                    </p:set>
                                    <p:animEffect transition="in" filter="fade">
                                      <p:cBhvr>
                                        <p:cTn id="10" dur="1"/>
                                        <p:tgtEl>
                                          <p:spTgt spid="148"/>
                                        </p:tgtEl>
                                      </p:cBhvr>
                                    </p:animEffect>
                                  </p:childTnLst>
                                </p:cTn>
                              </p:par>
                              <p:par>
                                <p:cTn id="11" presetID="10" presetClass="entr" presetSubtype="0" fill="hold" nodeType="with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1"/>
                                        <p:tgtEl>
                                          <p:spTgt spid="156"/>
                                        </p:tgtEl>
                                      </p:cBhvr>
                                    </p:animEffect>
                                  </p:childTnLst>
                                </p:cTn>
                              </p:par>
                              <p:par>
                                <p:cTn id="14" presetID="10" presetClass="entr" presetSubtype="0" fill="hold" nodeType="with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fade">
                                      <p:cBhvr>
                                        <p:cTn id="16" dur="1"/>
                                        <p:tgtEl>
                                          <p:spTgt spid="15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9"/>
                                        </p:tgtEl>
                                        <p:attrNameLst>
                                          <p:attrName>style.visibility</p:attrName>
                                        </p:attrNameLst>
                                      </p:cBhvr>
                                      <p:to>
                                        <p:strVal val="visible"/>
                                      </p:to>
                                    </p:set>
                                    <p:animEffect transition="in" filter="fade">
                                      <p:cBhvr>
                                        <p:cTn id="21" dur="1"/>
                                        <p:tgtEl>
                                          <p:spTgt spid="1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1"/>
                                        </p:tgtEl>
                                        <p:attrNameLst>
                                          <p:attrName>style.visibility</p:attrName>
                                        </p:attrNameLst>
                                      </p:cBhvr>
                                      <p:to>
                                        <p:strVal val="visible"/>
                                      </p:to>
                                    </p:set>
                                    <p:animEffect transition="in" filter="fade">
                                      <p:cBhvr>
                                        <p:cTn id="26" dur="1"/>
                                        <p:tgtEl>
                                          <p:spTgt spid="1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0"/>
                                        </p:tgtEl>
                                        <p:attrNameLst>
                                          <p:attrName>style.visibility</p:attrName>
                                        </p:attrNameLst>
                                      </p:cBhvr>
                                      <p:to>
                                        <p:strVal val="visible"/>
                                      </p:to>
                                    </p:set>
                                    <p:animEffect transition="in" filter="fade">
                                      <p:cBhvr>
                                        <p:cTn id="31" dur="1"/>
                                        <p:tgtEl>
                                          <p:spTgt spid="17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2"/>
                                        </p:tgtEl>
                                        <p:attrNameLst>
                                          <p:attrName>style.visibility</p:attrName>
                                        </p:attrNameLst>
                                      </p:cBhvr>
                                      <p:to>
                                        <p:strVal val="visible"/>
                                      </p:to>
                                    </p:set>
                                    <p:animEffect transition="in" filter="fade">
                                      <p:cBhvr>
                                        <p:cTn id="36" dur="1"/>
                                        <p:tgtEl>
                                          <p:spTgt spid="17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9"/>
                                        </p:tgtEl>
                                        <p:attrNameLst>
                                          <p:attrName>style.visibility</p:attrName>
                                        </p:attrNameLst>
                                      </p:cBhvr>
                                      <p:to>
                                        <p:strVal val="visible"/>
                                      </p:to>
                                    </p:set>
                                    <p:animEffect transition="in" filter="fade">
                                      <p:cBhvr>
                                        <p:cTn id="41" dur="1"/>
                                        <p:tgtEl>
                                          <p:spTgt spid="159"/>
                                        </p:tgtEl>
                                      </p:cBhvr>
                                    </p:animEffect>
                                  </p:childTnLst>
                                </p:cTn>
                              </p:par>
                              <p:par>
                                <p:cTn id="42" presetID="10" presetClass="entr" presetSubtype="0" fill="hold" nodeType="withEffect">
                                  <p:stCondLst>
                                    <p:cond delay="0"/>
                                  </p:stCondLst>
                                  <p:childTnLst>
                                    <p:set>
                                      <p:cBhvr>
                                        <p:cTn id="43" dur="1" fill="hold">
                                          <p:stCondLst>
                                            <p:cond delay="0"/>
                                          </p:stCondLst>
                                        </p:cTn>
                                        <p:tgtEl>
                                          <p:spTgt spid="150"/>
                                        </p:tgtEl>
                                        <p:attrNameLst>
                                          <p:attrName>style.visibility</p:attrName>
                                        </p:attrNameLst>
                                      </p:cBhvr>
                                      <p:to>
                                        <p:strVal val="visible"/>
                                      </p:to>
                                    </p:set>
                                    <p:animEffect transition="in" filter="fade">
                                      <p:cBhvr>
                                        <p:cTn id="44" dur="1"/>
                                        <p:tgtEl>
                                          <p:spTgt spid="150"/>
                                        </p:tgtEl>
                                      </p:cBhvr>
                                    </p:animEffect>
                                  </p:childTnLst>
                                </p:cTn>
                              </p:par>
                              <p:par>
                                <p:cTn id="45" presetID="10" presetClass="entr" presetSubtype="0" fill="hold" nodeType="with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fade">
                                      <p:cBhvr>
                                        <p:cTn id="47" dur="500"/>
                                        <p:tgtEl>
                                          <p:spTgt spid="1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0"/>
                                        </p:tgtEl>
                                        <p:attrNameLst>
                                          <p:attrName>style.visibility</p:attrName>
                                        </p:attrNameLst>
                                      </p:cBhvr>
                                      <p:to>
                                        <p:strVal val="visible"/>
                                      </p:to>
                                    </p:set>
                                    <p:animEffect transition="in" filter="fade">
                                      <p:cBhvr>
                                        <p:cTn id="52" dur="1"/>
                                        <p:tgtEl>
                                          <p:spTgt spid="160"/>
                                        </p:tgtEl>
                                      </p:cBhvr>
                                    </p:animEffect>
                                  </p:childTnLst>
                                </p:cTn>
                              </p:par>
                              <p:par>
                                <p:cTn id="53" presetID="10" presetClass="entr" presetSubtype="0" fill="hold" nodeType="withEffect">
                                  <p:stCondLst>
                                    <p:cond delay="0"/>
                                  </p:stCondLst>
                                  <p:childTnLst>
                                    <p:set>
                                      <p:cBhvr>
                                        <p:cTn id="54" dur="1" fill="hold">
                                          <p:stCondLst>
                                            <p:cond delay="0"/>
                                          </p:stCondLst>
                                        </p:cTn>
                                        <p:tgtEl>
                                          <p:spTgt spid="149"/>
                                        </p:tgtEl>
                                        <p:attrNameLst>
                                          <p:attrName>style.visibility</p:attrName>
                                        </p:attrNameLst>
                                      </p:cBhvr>
                                      <p:to>
                                        <p:strVal val="visible"/>
                                      </p:to>
                                    </p:set>
                                    <p:animEffect transition="in" filter="fade">
                                      <p:cBhvr>
                                        <p:cTn id="55" dur="1"/>
                                        <p:tgtEl>
                                          <p:spTgt spid="149"/>
                                        </p:tgtEl>
                                      </p:cBhvr>
                                    </p:animEffect>
                                  </p:childTnLst>
                                </p:cTn>
                              </p:par>
                              <p:par>
                                <p:cTn id="56" presetID="10" presetClass="entr" presetSubtype="0" fill="hold" nodeType="withEffect">
                                  <p:stCondLst>
                                    <p:cond delay="0"/>
                                  </p:stCondLst>
                                  <p:childTnLst>
                                    <p:set>
                                      <p:cBhvr>
                                        <p:cTn id="57" dur="1" fill="hold">
                                          <p:stCondLst>
                                            <p:cond delay="0"/>
                                          </p:stCondLst>
                                        </p:cTn>
                                        <p:tgtEl>
                                          <p:spTgt spid="164"/>
                                        </p:tgtEl>
                                        <p:attrNameLst>
                                          <p:attrName>style.visibility</p:attrName>
                                        </p:attrNameLst>
                                      </p:cBhvr>
                                      <p:to>
                                        <p:strVal val="visible"/>
                                      </p:to>
                                    </p:set>
                                    <p:animEffect transition="in" filter="fade">
                                      <p:cBhvr>
                                        <p:cTn id="58" dur="500"/>
                                        <p:tgtEl>
                                          <p:spTgt spid="16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7"/>
                                        </p:tgtEl>
                                        <p:attrNameLst>
                                          <p:attrName>style.visibility</p:attrName>
                                        </p:attrNameLst>
                                      </p:cBhvr>
                                      <p:to>
                                        <p:strVal val="visible"/>
                                      </p:to>
                                    </p:set>
                                    <p:animEffect transition="in" filter="fade">
                                      <p:cBhvr>
                                        <p:cTn id="63" dur="1"/>
                                        <p:tgtEl>
                                          <p:spTgt spid="157"/>
                                        </p:tgtEl>
                                      </p:cBhvr>
                                    </p:animEffect>
                                  </p:childTnLst>
                                </p:cTn>
                              </p:par>
                              <p:par>
                                <p:cTn id="64" presetID="10" presetClass="entr" presetSubtype="0" fill="hold" nodeType="withEffect">
                                  <p:stCondLst>
                                    <p:cond delay="0"/>
                                  </p:stCondLst>
                                  <p:childTnLst>
                                    <p:set>
                                      <p:cBhvr>
                                        <p:cTn id="65" dur="1" fill="hold">
                                          <p:stCondLst>
                                            <p:cond delay="0"/>
                                          </p:stCondLst>
                                        </p:cTn>
                                        <p:tgtEl>
                                          <p:spTgt spid="153"/>
                                        </p:tgtEl>
                                        <p:attrNameLst>
                                          <p:attrName>style.visibility</p:attrName>
                                        </p:attrNameLst>
                                      </p:cBhvr>
                                      <p:to>
                                        <p:strVal val="visible"/>
                                      </p:to>
                                    </p:set>
                                    <p:animEffect transition="in" filter="fade">
                                      <p:cBhvr>
                                        <p:cTn id="66" dur="1"/>
                                        <p:tgtEl>
                                          <p:spTgt spid="153"/>
                                        </p:tgtEl>
                                      </p:cBhvr>
                                    </p:animEffect>
                                  </p:childTnLst>
                                </p:cTn>
                              </p:par>
                              <p:par>
                                <p:cTn id="67" presetID="10" presetClass="entr" presetSubtype="0" fill="hold" nodeType="withEffect">
                                  <p:stCondLst>
                                    <p:cond delay="0"/>
                                  </p:stCondLst>
                                  <p:childTnLst>
                                    <p:set>
                                      <p:cBhvr>
                                        <p:cTn id="68" dur="1" fill="hold">
                                          <p:stCondLst>
                                            <p:cond delay="0"/>
                                          </p:stCondLst>
                                        </p:cTn>
                                        <p:tgtEl>
                                          <p:spTgt spid="167"/>
                                        </p:tgtEl>
                                        <p:attrNameLst>
                                          <p:attrName>style.visibility</p:attrName>
                                        </p:attrNameLst>
                                      </p:cBhvr>
                                      <p:to>
                                        <p:strVal val="visible"/>
                                      </p:to>
                                    </p:set>
                                    <p:animEffect transition="in" filter="fade">
                                      <p:cBhvr>
                                        <p:cTn id="69" dur="500"/>
                                        <p:tgtEl>
                                          <p:spTgt spid="16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58"/>
                                        </p:tgtEl>
                                        <p:attrNameLst>
                                          <p:attrName>style.visibility</p:attrName>
                                        </p:attrNameLst>
                                      </p:cBhvr>
                                      <p:to>
                                        <p:strVal val="visible"/>
                                      </p:to>
                                    </p:set>
                                    <p:animEffect transition="in" filter="fade">
                                      <p:cBhvr>
                                        <p:cTn id="74" dur="1"/>
                                        <p:tgtEl>
                                          <p:spTgt spid="158"/>
                                        </p:tgtEl>
                                      </p:cBhvr>
                                    </p:animEffect>
                                  </p:childTnLst>
                                </p:cTn>
                              </p:par>
                              <p:par>
                                <p:cTn id="75" presetID="10" presetClass="entr" presetSubtype="0" fill="hold" nodeType="withEffect">
                                  <p:stCondLst>
                                    <p:cond delay="0"/>
                                  </p:stCondLst>
                                  <p:childTnLst>
                                    <p:set>
                                      <p:cBhvr>
                                        <p:cTn id="76" dur="1" fill="hold">
                                          <p:stCondLst>
                                            <p:cond delay="0"/>
                                          </p:stCondLst>
                                        </p:cTn>
                                        <p:tgtEl>
                                          <p:spTgt spid="151"/>
                                        </p:tgtEl>
                                        <p:attrNameLst>
                                          <p:attrName>style.visibility</p:attrName>
                                        </p:attrNameLst>
                                      </p:cBhvr>
                                      <p:to>
                                        <p:strVal val="visible"/>
                                      </p:to>
                                    </p:set>
                                    <p:animEffect transition="in" filter="fade">
                                      <p:cBhvr>
                                        <p:cTn id="77" dur="1"/>
                                        <p:tgtEl>
                                          <p:spTgt spid="151"/>
                                        </p:tgtEl>
                                      </p:cBhvr>
                                    </p:animEffect>
                                  </p:childTnLst>
                                </p:cTn>
                              </p:par>
                              <p:par>
                                <p:cTn id="78" presetID="10" presetClass="entr" presetSubtype="0" fill="hold" nodeType="withEffect">
                                  <p:stCondLst>
                                    <p:cond delay="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Warning</a:t>
            </a:r>
            <a:r>
              <a:rPr lang="en-US" sz="2800" b="1" dirty="0" smtClean="0">
                <a:solidFill>
                  <a:srgbClr val="006699"/>
                </a:solidFill>
                <a:latin typeface="Nunito"/>
                <a:ea typeface="Nunito"/>
                <a:cs typeface="Nunito"/>
                <a:sym typeface="Nunito"/>
              </a:rPr>
              <a:t>!</a:t>
            </a:r>
            <a:endParaRPr lang="en-US" sz="2800" b="1" dirty="0">
              <a:solidFill>
                <a:srgbClr val="006699"/>
              </a:solidFill>
              <a:latin typeface="Nunito"/>
              <a:ea typeface="Nunito"/>
              <a:cs typeface="Nunito"/>
              <a:sym typeface="Nunito"/>
            </a:endParaRPr>
          </a:p>
        </p:txBody>
      </p:sp>
      <p:sp>
        <p:nvSpPr>
          <p:cNvPr id="180" name="Shape 180"/>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The language part of this lecture are Eiffel-oriented</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Java and C# mechanisms (single inheritance from classes, multiple inheritance from interfaces) will also be </a:t>
            </a:r>
            <a:r>
              <a:rPr lang="en-US" sz="2400" dirty="0" smtClean="0">
                <a:solidFill>
                  <a:schemeClr val="dk1"/>
                </a:solidFill>
                <a:latin typeface="Comic Sans MS"/>
                <a:ea typeface="Comic Sans MS"/>
                <a:cs typeface="Comic Sans MS"/>
                <a:sym typeface="Comic Sans MS"/>
              </a:rPr>
              <a:t>briefly discussed</a:t>
            </a:r>
            <a:endParaRPr lang="en-US"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C++ also has multiple </a:t>
            </a:r>
            <a:r>
              <a:rPr lang="en-US" sz="2400" dirty="0" smtClean="0">
                <a:solidFill>
                  <a:schemeClr val="dk1"/>
                </a:solidFill>
                <a:latin typeface="Comic Sans MS"/>
                <a:ea typeface="Comic Sans MS"/>
                <a:cs typeface="Comic Sans MS"/>
                <a:sym typeface="Comic Sans MS"/>
              </a:rPr>
              <a:t>inheritance</a:t>
            </a:r>
            <a:r>
              <a:rPr lang="en-US" sz="2400" dirty="0">
                <a:solidFill>
                  <a:schemeClr val="dk1"/>
                </a:solidFill>
                <a:latin typeface="Comic Sans MS"/>
                <a:ea typeface="Comic Sans MS"/>
                <a:cs typeface="Comic Sans MS"/>
                <a:sym typeface="Comic Sans MS"/>
              </a:rPr>
              <a:t> </a:t>
            </a:r>
            <a:r>
              <a:rPr lang="en-US" sz="2400" dirty="0" smtClean="0">
                <a:solidFill>
                  <a:schemeClr val="dk1"/>
                </a:solidFill>
                <a:latin typeface="Comic Sans MS"/>
                <a:ea typeface="Comic Sans MS"/>
                <a:cs typeface="Comic Sans MS"/>
                <a:sym typeface="Comic Sans MS"/>
              </a:rPr>
              <a:t>(not discussed here)</a:t>
            </a:r>
            <a:endParaRPr lang="en-US" sz="2400" dirty="0">
              <a:solidFill>
                <a:schemeClr val="dk1"/>
              </a:solidFill>
              <a:latin typeface="Comic Sans MS"/>
              <a:ea typeface="Comic Sans MS"/>
              <a:cs typeface="Comic Sans MS"/>
              <a:sym typeface="Comic Sans MS"/>
            </a:endParaRPr>
          </a:p>
        </p:txBody>
      </p:sp>
    </p:spTree>
    <p:extLst>
      <p:ext uri="{BB962C8B-B14F-4D97-AF65-F5344CB8AC3E}">
        <p14:creationId xmlns:p14="http://schemas.microsoft.com/office/powerpoint/2010/main" val="2872469053"/>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773238" y="115888"/>
            <a:ext cx="7942261" cy="435654"/>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The Java-C# solution</a:t>
            </a:r>
          </a:p>
        </p:txBody>
      </p:sp>
      <p:sp>
        <p:nvSpPr>
          <p:cNvPr id="186" name="Shape 186"/>
          <p:cNvSpPr txBox="1">
            <a:spLocks noGrp="1"/>
          </p:cNvSpPr>
          <p:nvPr>
            <p:ph type="body" idx="1"/>
          </p:nvPr>
        </p:nvSpPr>
        <p:spPr>
          <a:xfrm>
            <a:off x="1773237" y="878113"/>
            <a:ext cx="8594724" cy="5644924"/>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u="sng" dirty="0">
                <a:solidFill>
                  <a:schemeClr val="dk1"/>
                </a:solidFill>
                <a:latin typeface="Comic Sans MS"/>
                <a:ea typeface="Comic Sans MS"/>
                <a:cs typeface="Comic Sans MS"/>
                <a:sym typeface="Comic Sans MS"/>
              </a:rPr>
              <a:t>No multiple inheritance </a:t>
            </a:r>
            <a:r>
              <a:rPr lang="en-US" sz="2400" dirty="0">
                <a:solidFill>
                  <a:schemeClr val="dk1"/>
                </a:solidFill>
                <a:latin typeface="Comic Sans MS"/>
                <a:ea typeface="Comic Sans MS"/>
                <a:cs typeface="Comic Sans MS"/>
                <a:sym typeface="Comic Sans MS"/>
              </a:rPr>
              <a:t>for classes</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a:t>
            </a:r>
            <a:r>
              <a:rPr lang="en-US" sz="2400" dirty="0">
                <a:solidFill>
                  <a:srgbClr val="FF0000"/>
                </a:solidFill>
                <a:latin typeface="Comic Sans MS"/>
                <a:ea typeface="Comic Sans MS"/>
                <a:cs typeface="Comic Sans MS"/>
                <a:sym typeface="Comic Sans MS"/>
              </a:rPr>
              <a:t>Interfaces</a:t>
            </a:r>
            <a:r>
              <a:rPr lang="en-US" sz="2400" dirty="0">
                <a:solidFill>
                  <a:schemeClr val="dk1"/>
                </a:solidFill>
                <a:latin typeface="Comic Sans MS"/>
                <a:ea typeface="Comic Sans MS"/>
                <a:cs typeface="Comic Sans MS"/>
                <a:sym typeface="Comic Sans MS"/>
              </a:rPr>
              <a:t>”: specification only </a:t>
            </a:r>
            <a:endParaRPr lang="en-US" sz="2400" dirty="0" smtClean="0">
              <a:solidFill>
                <a:schemeClr val="dk1"/>
              </a:solidFill>
              <a:latin typeface="Comic Sans MS"/>
              <a:ea typeface="Comic Sans MS"/>
              <a:cs typeface="Comic Sans MS"/>
              <a:sym typeface="Comic Sans MS"/>
            </a:endParaRPr>
          </a:p>
          <a:p>
            <a:pPr marL="896938" lvl="1" indent="-363538">
              <a:spcBef>
                <a:spcPts val="480"/>
              </a:spcBef>
              <a:buClr>
                <a:srgbClr val="8B0000"/>
              </a:buClr>
              <a:buSzPct val="80000"/>
              <a:buFont typeface="Noto Symbol"/>
              <a:buChar char="➢"/>
            </a:pPr>
            <a:r>
              <a:rPr lang="en-US" dirty="0" smtClean="0">
                <a:solidFill>
                  <a:schemeClr val="dk1"/>
                </a:solidFill>
                <a:latin typeface="Comic Sans MS"/>
                <a:ea typeface="Comic Sans MS"/>
                <a:cs typeface="Comic Sans MS"/>
                <a:sym typeface="Comic Sans MS"/>
              </a:rPr>
              <a:t>Similar </a:t>
            </a:r>
            <a:r>
              <a:rPr lang="en-US" dirty="0">
                <a:solidFill>
                  <a:schemeClr val="dk1"/>
                </a:solidFill>
                <a:latin typeface="Comic Sans MS"/>
                <a:ea typeface="Comic Sans MS"/>
                <a:cs typeface="Comic Sans MS"/>
                <a:sym typeface="Comic Sans MS"/>
              </a:rPr>
              <a:t>to completely deferred classes in Eiffel (with no effective feature</a:t>
            </a:r>
            <a:r>
              <a:rPr lang="en-US" dirty="0" smtClean="0">
                <a:solidFill>
                  <a:schemeClr val="dk1"/>
                </a:solidFill>
                <a:latin typeface="Comic Sans MS"/>
                <a:ea typeface="Comic Sans MS"/>
                <a:cs typeface="Comic Sans MS"/>
                <a:sym typeface="Comic Sans MS"/>
              </a:rPr>
              <a:t>)</a:t>
            </a:r>
          </a:p>
          <a:p>
            <a:pPr marL="896938" lvl="1" indent="-363538">
              <a:spcBef>
                <a:spcPts val="480"/>
              </a:spcBef>
              <a:buClr>
                <a:srgbClr val="8B0000"/>
              </a:buClr>
              <a:buSzPct val="80000"/>
              <a:buFont typeface="Noto Symbol"/>
              <a:buChar char="➢"/>
            </a:pPr>
            <a:r>
              <a:rPr lang="en-US" dirty="0" smtClean="0">
                <a:solidFill>
                  <a:schemeClr val="dk1"/>
                </a:solidFill>
                <a:latin typeface="Comic Sans MS"/>
                <a:ea typeface="Comic Sans MS"/>
                <a:cs typeface="Comic Sans MS"/>
              </a:rPr>
              <a:t>A </a:t>
            </a:r>
            <a:r>
              <a:rPr lang="en-US" dirty="0">
                <a:solidFill>
                  <a:schemeClr val="dk1"/>
                </a:solidFill>
                <a:latin typeface="Comic Sans MS"/>
                <a:ea typeface="Comic Sans MS"/>
                <a:cs typeface="Comic Sans MS"/>
              </a:rPr>
              <a:t>group of related methods with empty </a:t>
            </a:r>
            <a:r>
              <a:rPr lang="en-US" dirty="0" smtClean="0">
                <a:solidFill>
                  <a:schemeClr val="dk1"/>
                </a:solidFill>
                <a:latin typeface="Comic Sans MS"/>
                <a:ea typeface="Comic Sans MS"/>
                <a:cs typeface="Comic Sans MS"/>
              </a:rPr>
              <a:t>bodies</a:t>
            </a:r>
            <a:endParaRPr lang="en-US"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A class may inherit from:</a:t>
            </a:r>
          </a:p>
          <a:p>
            <a:pPr marL="896938" lvl="1" indent="-363538">
              <a:spcBef>
                <a:spcPts val="480"/>
              </a:spcBef>
              <a:buClr>
                <a:srgbClr val="8B0000"/>
              </a:buClr>
              <a:buSzPct val="80000"/>
              <a:buFont typeface="Noto Symbol"/>
              <a:buChar char="➢"/>
            </a:pPr>
            <a:r>
              <a:rPr lang="en-US" dirty="0">
                <a:solidFill>
                  <a:srgbClr val="FF0000"/>
                </a:solidFill>
                <a:latin typeface="Comic Sans MS"/>
                <a:ea typeface="Comic Sans MS"/>
                <a:cs typeface="Comic Sans MS"/>
                <a:sym typeface="Comic Sans MS"/>
              </a:rPr>
              <a:t>At most </a:t>
            </a:r>
            <a:r>
              <a:rPr lang="en-US" dirty="0">
                <a:solidFill>
                  <a:schemeClr val="dk1"/>
                </a:solidFill>
                <a:latin typeface="Comic Sans MS"/>
                <a:ea typeface="Comic Sans MS"/>
                <a:cs typeface="Comic Sans MS"/>
                <a:sym typeface="Comic Sans MS"/>
              </a:rPr>
              <a:t>one class</a:t>
            </a:r>
          </a:p>
          <a:p>
            <a:pPr marL="896938" lvl="1" indent="-363538">
              <a:spcBef>
                <a:spcPts val="480"/>
              </a:spcBef>
              <a:buClr>
                <a:srgbClr val="8B0000"/>
              </a:buClr>
              <a:buSzPct val="80000"/>
              <a:buFont typeface="Noto Symbol"/>
              <a:buChar char="➢"/>
            </a:pPr>
            <a:r>
              <a:rPr lang="en-US" dirty="0">
                <a:solidFill>
                  <a:srgbClr val="FF0000"/>
                </a:solidFill>
                <a:latin typeface="Comic Sans MS"/>
                <a:ea typeface="Comic Sans MS"/>
                <a:cs typeface="Comic Sans MS"/>
                <a:sym typeface="Comic Sans MS"/>
              </a:rPr>
              <a:t>Any number </a:t>
            </a:r>
            <a:r>
              <a:rPr lang="en-US" dirty="0">
                <a:solidFill>
                  <a:schemeClr val="dk1"/>
                </a:solidFill>
                <a:latin typeface="Comic Sans MS"/>
                <a:ea typeface="Comic Sans MS"/>
                <a:cs typeface="Comic Sans MS"/>
                <a:sym typeface="Comic Sans MS"/>
              </a:rPr>
              <a:t>of interfaces</a:t>
            </a:r>
          </a:p>
        </p:txBody>
      </p:sp>
      <p:sp>
        <p:nvSpPr>
          <p:cNvPr id="187" name="Shape 18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34</a:t>
            </a:fld>
            <a:endParaRPr lang="en-US"/>
          </a:p>
        </p:txBody>
      </p:sp>
    </p:spTree>
    <p:extLst>
      <p:ext uri="{BB962C8B-B14F-4D97-AF65-F5344CB8AC3E}">
        <p14:creationId xmlns:p14="http://schemas.microsoft.com/office/powerpoint/2010/main" val="3139493806"/>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p:nvPr/>
        </p:nvSpPr>
        <p:spPr>
          <a:xfrm>
            <a:off x="2627313" y="1079525"/>
            <a:ext cx="1906795"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93" name="Shape 193"/>
          <p:cNvSpPr/>
          <p:nvPr/>
        </p:nvSpPr>
        <p:spPr>
          <a:xfrm>
            <a:off x="5448301" y="4178326"/>
            <a:ext cx="1264157"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94" name="Shape 194"/>
          <p:cNvSpPr/>
          <p:nvPr/>
        </p:nvSpPr>
        <p:spPr>
          <a:xfrm>
            <a:off x="5405438" y="2817839"/>
            <a:ext cx="1264157"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95" name="Shape 195"/>
          <p:cNvSpPr/>
          <p:nvPr/>
        </p:nvSpPr>
        <p:spPr>
          <a:xfrm>
            <a:off x="8062913" y="5792814"/>
            <a:ext cx="1419535"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96" name="Shape 196"/>
          <p:cNvSpPr/>
          <p:nvPr/>
        </p:nvSpPr>
        <p:spPr>
          <a:xfrm>
            <a:off x="7489826" y="1082700"/>
            <a:ext cx="1906795"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97" name="Shape 197"/>
          <p:cNvSpPr/>
          <p:nvPr/>
        </p:nvSpPr>
        <p:spPr>
          <a:xfrm>
            <a:off x="2597151" y="5808689"/>
            <a:ext cx="1264157" cy="628624"/>
          </a:xfrm>
          <a:prstGeom prst="ellipse">
            <a:avLst/>
          </a:prstGeom>
          <a:solidFill>
            <a:srgbClr val="99FF99"/>
          </a:solidFill>
          <a:ln w="9525" cap="flat" cmpd="sng">
            <a:solidFill>
              <a:srgbClr val="990000">
                <a:alpha val="33725"/>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198" name="Shape 198"/>
          <p:cNvSpPr txBox="1">
            <a:spLocks noGrp="1"/>
          </p:cNvSpPr>
          <p:nvPr>
            <p:ph type="title"/>
          </p:nvPr>
        </p:nvSpPr>
        <p:spPr>
          <a:xfrm>
            <a:off x="1772401" y="115889"/>
            <a:ext cx="851534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Multiple inheritance: Combining abstractions</a:t>
            </a:r>
          </a:p>
        </p:txBody>
      </p:sp>
      <p:sp>
        <p:nvSpPr>
          <p:cNvPr id="199" name="Shape 199"/>
          <p:cNvSpPr txBox="1"/>
          <p:nvPr/>
        </p:nvSpPr>
        <p:spPr>
          <a:xfrm>
            <a:off x="2686050" y="1231901"/>
            <a:ext cx="1871662" cy="366713"/>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COMPARABLE</a:t>
            </a:r>
          </a:p>
        </p:txBody>
      </p:sp>
      <p:sp>
        <p:nvSpPr>
          <p:cNvPr id="200" name="Shape 200"/>
          <p:cNvSpPr txBox="1"/>
          <p:nvPr/>
        </p:nvSpPr>
        <p:spPr>
          <a:xfrm>
            <a:off x="7845425" y="1217613"/>
            <a:ext cx="1439862" cy="366711"/>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NUMERIC</a:t>
            </a:r>
          </a:p>
        </p:txBody>
      </p:sp>
      <p:sp>
        <p:nvSpPr>
          <p:cNvPr id="201" name="Shape 201"/>
          <p:cNvSpPr txBox="1"/>
          <p:nvPr/>
        </p:nvSpPr>
        <p:spPr>
          <a:xfrm>
            <a:off x="2711451" y="5915026"/>
            <a:ext cx="1392237" cy="366713"/>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STRING</a:t>
            </a:r>
          </a:p>
        </p:txBody>
      </p:sp>
      <p:sp>
        <p:nvSpPr>
          <p:cNvPr id="202" name="Shape 202"/>
          <p:cNvSpPr txBox="1"/>
          <p:nvPr/>
        </p:nvSpPr>
        <p:spPr>
          <a:xfrm>
            <a:off x="8121651" y="5902326"/>
            <a:ext cx="1366837" cy="366713"/>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COMPLEX</a:t>
            </a:r>
          </a:p>
        </p:txBody>
      </p:sp>
      <p:sp>
        <p:nvSpPr>
          <p:cNvPr id="203" name="Shape 203"/>
          <p:cNvSpPr txBox="1"/>
          <p:nvPr/>
        </p:nvSpPr>
        <p:spPr>
          <a:xfrm>
            <a:off x="5375276" y="2936876"/>
            <a:ext cx="1366837" cy="366713"/>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INTEGER</a:t>
            </a:r>
          </a:p>
        </p:txBody>
      </p:sp>
      <p:sp>
        <p:nvSpPr>
          <p:cNvPr id="204" name="Shape 204"/>
          <p:cNvSpPr txBox="1"/>
          <p:nvPr/>
        </p:nvSpPr>
        <p:spPr>
          <a:xfrm>
            <a:off x="5676900" y="4316413"/>
            <a:ext cx="865188" cy="366711"/>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REAL</a:t>
            </a:r>
          </a:p>
        </p:txBody>
      </p:sp>
      <p:grpSp>
        <p:nvGrpSpPr>
          <p:cNvPr id="205" name="Shape 205"/>
          <p:cNvGrpSpPr/>
          <p:nvPr/>
        </p:nvGrpSpPr>
        <p:grpSpPr>
          <a:xfrm>
            <a:off x="3927475" y="1747838"/>
            <a:ext cx="4425949" cy="1047749"/>
            <a:chOff x="1513" y="1101"/>
            <a:chExt cx="2787" cy="660"/>
          </a:xfrm>
        </p:grpSpPr>
        <p:cxnSp>
          <p:nvCxnSpPr>
            <p:cNvPr id="206" name="Shape 206"/>
            <p:cNvCxnSpPr/>
            <p:nvPr/>
          </p:nvCxnSpPr>
          <p:spPr>
            <a:xfrm rot="10800000">
              <a:off x="1513" y="1117"/>
              <a:ext cx="1332" cy="643"/>
            </a:xfrm>
            <a:prstGeom prst="straightConnector1">
              <a:avLst/>
            </a:prstGeom>
            <a:noFill/>
            <a:ln w="28575" cap="flat" cmpd="sng">
              <a:solidFill>
                <a:srgbClr val="990000"/>
              </a:solidFill>
              <a:prstDash val="solid"/>
              <a:round/>
              <a:headEnd type="none" w="med" len="med"/>
              <a:tailEnd type="stealth" w="lg" len="lg"/>
            </a:ln>
          </p:spPr>
        </p:cxnSp>
        <p:cxnSp>
          <p:nvCxnSpPr>
            <p:cNvPr id="207" name="Shape 207"/>
            <p:cNvCxnSpPr/>
            <p:nvPr/>
          </p:nvCxnSpPr>
          <p:spPr>
            <a:xfrm rot="10800000" flipH="1">
              <a:off x="2846" y="1101"/>
              <a:ext cx="1454" cy="660"/>
            </a:xfrm>
            <a:prstGeom prst="straightConnector1">
              <a:avLst/>
            </a:prstGeom>
            <a:noFill/>
            <a:ln w="28575" cap="flat" cmpd="sng">
              <a:solidFill>
                <a:srgbClr val="990000"/>
              </a:solidFill>
              <a:prstDash val="solid"/>
              <a:round/>
              <a:headEnd type="none" w="med" len="med"/>
              <a:tailEnd type="stealth" w="lg" len="lg"/>
            </a:ln>
          </p:spPr>
        </p:cxnSp>
      </p:grpSp>
      <p:grpSp>
        <p:nvGrpSpPr>
          <p:cNvPr id="208" name="Shape 208"/>
          <p:cNvGrpSpPr/>
          <p:nvPr/>
        </p:nvGrpSpPr>
        <p:grpSpPr>
          <a:xfrm>
            <a:off x="3575050" y="1760539"/>
            <a:ext cx="4878387" cy="2397125"/>
            <a:chOff x="1291" y="1109"/>
            <a:chExt cx="3073" cy="1510"/>
          </a:xfrm>
        </p:grpSpPr>
        <p:cxnSp>
          <p:nvCxnSpPr>
            <p:cNvPr id="209" name="Shape 209"/>
            <p:cNvCxnSpPr/>
            <p:nvPr/>
          </p:nvCxnSpPr>
          <p:spPr>
            <a:xfrm rot="10800000" flipH="1">
              <a:off x="2893" y="1132"/>
              <a:ext cx="1471" cy="1479"/>
            </a:xfrm>
            <a:prstGeom prst="straightConnector1">
              <a:avLst/>
            </a:prstGeom>
            <a:noFill/>
            <a:ln w="28575" cap="flat" cmpd="sng">
              <a:solidFill>
                <a:srgbClr val="990000"/>
              </a:solidFill>
              <a:prstDash val="solid"/>
              <a:round/>
              <a:headEnd type="none" w="med" len="med"/>
              <a:tailEnd type="stealth" w="lg" len="lg"/>
            </a:ln>
          </p:spPr>
        </p:cxnSp>
        <p:cxnSp>
          <p:nvCxnSpPr>
            <p:cNvPr id="210" name="Shape 210"/>
            <p:cNvCxnSpPr/>
            <p:nvPr/>
          </p:nvCxnSpPr>
          <p:spPr>
            <a:xfrm rot="10800000">
              <a:off x="1291" y="1109"/>
              <a:ext cx="1601" cy="1510"/>
            </a:xfrm>
            <a:prstGeom prst="straightConnector1">
              <a:avLst/>
            </a:prstGeom>
            <a:noFill/>
            <a:ln w="28575" cap="flat" cmpd="sng">
              <a:solidFill>
                <a:srgbClr val="990000"/>
              </a:solidFill>
              <a:prstDash val="solid"/>
              <a:round/>
              <a:headEnd type="none" w="med" len="med"/>
              <a:tailEnd type="stealth" w="lg" len="lg"/>
            </a:ln>
          </p:spPr>
        </p:cxnSp>
      </p:grpSp>
      <p:cxnSp>
        <p:nvCxnSpPr>
          <p:cNvPr id="211" name="Shape 211"/>
          <p:cNvCxnSpPr/>
          <p:nvPr/>
        </p:nvCxnSpPr>
        <p:spPr>
          <a:xfrm rot="10800000" flipH="1">
            <a:off x="3216593" y="1811338"/>
            <a:ext cx="45718" cy="3983405"/>
          </a:xfrm>
          <a:prstGeom prst="straightConnector1">
            <a:avLst/>
          </a:prstGeom>
          <a:noFill/>
          <a:ln w="28575" cap="flat" cmpd="sng">
            <a:solidFill>
              <a:srgbClr val="990000"/>
            </a:solidFill>
            <a:prstDash val="solid"/>
            <a:round/>
            <a:headEnd type="none" w="med" len="med"/>
            <a:tailEnd type="stealth" w="lg" len="lg"/>
          </a:ln>
        </p:spPr>
      </p:cxnSp>
      <p:cxnSp>
        <p:nvCxnSpPr>
          <p:cNvPr id="212" name="Shape 212"/>
          <p:cNvCxnSpPr/>
          <p:nvPr/>
        </p:nvCxnSpPr>
        <p:spPr>
          <a:xfrm rot="10800000">
            <a:off x="8678862" y="1785938"/>
            <a:ext cx="96542" cy="3987541"/>
          </a:xfrm>
          <a:prstGeom prst="straightConnector1">
            <a:avLst/>
          </a:prstGeom>
          <a:noFill/>
          <a:ln w="28575" cap="flat" cmpd="sng">
            <a:solidFill>
              <a:srgbClr val="990000"/>
            </a:solidFill>
            <a:prstDash val="solid"/>
            <a:round/>
            <a:headEnd type="none" w="med" len="med"/>
            <a:tailEnd type="stealth" w="lg" len="lg"/>
          </a:ln>
        </p:spPr>
      </p:cxnSp>
      <p:sp>
        <p:nvSpPr>
          <p:cNvPr id="213" name="Shape 213"/>
          <p:cNvSpPr txBox="1"/>
          <p:nvPr/>
        </p:nvSpPr>
        <p:spPr>
          <a:xfrm>
            <a:off x="1762126" y="1076325"/>
            <a:ext cx="1192213" cy="867930"/>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400" dirty="0" smtClean="0">
                <a:solidFill>
                  <a:srgbClr val="3333FF"/>
                </a:solidFill>
                <a:latin typeface="Comic Sans MS"/>
                <a:ea typeface="Comic Sans MS"/>
                <a:cs typeface="Comic Sans MS"/>
                <a:sym typeface="Comic Sans MS"/>
              </a:rPr>
              <a:t>&lt;=,</a:t>
            </a:r>
            <a:r>
              <a:rPr lang="en-US" sz="2400" dirty="0">
                <a:solidFill>
                  <a:srgbClr val="3333FF"/>
                </a:solidFill>
                <a:latin typeface="Comic Sans MS"/>
                <a:ea typeface="Comic Sans MS"/>
                <a:cs typeface="Comic Sans MS"/>
                <a:sym typeface="Comic Sans MS"/>
              </a:rPr>
              <a:t/>
            </a:r>
            <a:br>
              <a:rPr lang="en-US" sz="2400" dirty="0">
                <a:solidFill>
                  <a:srgbClr val="3333FF"/>
                </a:solidFill>
                <a:latin typeface="Comic Sans MS"/>
                <a:ea typeface="Comic Sans MS"/>
                <a:cs typeface="Comic Sans MS"/>
                <a:sym typeface="Comic Sans MS"/>
              </a:rPr>
            </a:br>
            <a:r>
              <a:rPr lang="en-US" sz="2400" dirty="0" smtClean="0">
                <a:solidFill>
                  <a:srgbClr val="3333FF"/>
                </a:solidFill>
                <a:latin typeface="Comic Sans MS"/>
                <a:ea typeface="Comic Sans MS"/>
                <a:cs typeface="Comic Sans MS"/>
                <a:sym typeface="Comic Sans MS"/>
              </a:rPr>
              <a:t>&gt;=  </a:t>
            </a:r>
            <a:r>
              <a:rPr lang="en-US" sz="2400" dirty="0">
                <a:solidFill>
                  <a:srgbClr val="3333FF"/>
                </a:solidFill>
                <a:latin typeface="Comic Sans MS"/>
                <a:ea typeface="Comic Sans MS"/>
                <a:cs typeface="Comic Sans MS"/>
                <a:sym typeface="Comic Sans MS"/>
              </a:rPr>
              <a:t>…</a:t>
            </a:r>
          </a:p>
        </p:txBody>
      </p:sp>
      <p:sp>
        <p:nvSpPr>
          <p:cNvPr id="214" name="Shape 214"/>
          <p:cNvSpPr txBox="1"/>
          <p:nvPr/>
        </p:nvSpPr>
        <p:spPr>
          <a:xfrm>
            <a:off x="9607550" y="1066801"/>
            <a:ext cx="865188" cy="880561"/>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400" dirty="0">
                <a:solidFill>
                  <a:srgbClr val="3333FF"/>
                </a:solidFill>
                <a:latin typeface="Comic Sans MS"/>
                <a:ea typeface="Comic Sans MS"/>
                <a:cs typeface="Comic Sans MS"/>
                <a:sym typeface="Comic Sans MS"/>
              </a:rPr>
              <a:t>+   </a:t>
            </a:r>
            <a:endParaRPr lang="en-US" sz="2400" dirty="0" smtClean="0">
              <a:solidFill>
                <a:srgbClr val="3333FF"/>
              </a:solidFill>
              <a:latin typeface="Comic Sans MS"/>
              <a:ea typeface="Comic Sans MS"/>
              <a:cs typeface="Comic Sans MS"/>
              <a:sym typeface="Comic Sans MS"/>
            </a:endParaRPr>
          </a:p>
          <a:p>
            <a:pPr>
              <a:lnSpc>
                <a:spcPct val="75000"/>
              </a:lnSpc>
              <a:buClr>
                <a:srgbClr val="3333FF"/>
              </a:buClr>
              <a:buSzPct val="25000"/>
            </a:pPr>
            <a:r>
              <a:rPr lang="en-US" sz="2400" dirty="0" smtClean="0">
                <a:solidFill>
                  <a:srgbClr val="3333FF"/>
                </a:solidFill>
                <a:latin typeface="Noto Symbol"/>
                <a:ea typeface="Noto Symbol"/>
                <a:cs typeface="Noto Symbol"/>
                <a:sym typeface="Noto Symbol"/>
              </a:rPr>
              <a:t>∗</a:t>
            </a:r>
            <a:r>
              <a:rPr lang="en-US" sz="2400" dirty="0" smtClean="0">
                <a:solidFill>
                  <a:srgbClr val="3333FF"/>
                </a:solidFill>
                <a:latin typeface="Comic Sans MS"/>
                <a:ea typeface="Comic Sans MS"/>
                <a:cs typeface="Comic Sans MS"/>
                <a:sym typeface="Comic Sans MS"/>
              </a:rPr>
              <a:t>   </a:t>
            </a:r>
          </a:p>
          <a:p>
            <a:pPr>
              <a:lnSpc>
                <a:spcPct val="75000"/>
              </a:lnSpc>
              <a:buClr>
                <a:srgbClr val="3333FF"/>
              </a:buClr>
              <a:buSzPct val="25000"/>
            </a:pPr>
            <a:r>
              <a:rPr lang="en-US" sz="2400" dirty="0" smtClean="0">
                <a:solidFill>
                  <a:srgbClr val="3333FF"/>
                </a:solidFill>
                <a:latin typeface="Comic Sans MS"/>
                <a:ea typeface="Comic Sans MS"/>
                <a:cs typeface="Comic Sans MS"/>
                <a:sym typeface="Comic Sans MS"/>
              </a:rPr>
              <a:t>…</a:t>
            </a:r>
            <a:endParaRPr lang="en-US" sz="2400" dirty="0">
              <a:solidFill>
                <a:srgbClr val="3333FF"/>
              </a:solidFill>
              <a:latin typeface="Comic Sans MS"/>
              <a:ea typeface="Comic Sans MS"/>
              <a:cs typeface="Comic Sans MS"/>
              <a:sym typeface="Comic Sans MS"/>
            </a:endParaRPr>
          </a:p>
        </p:txBody>
      </p:sp>
      <p:sp>
        <p:nvSpPr>
          <p:cNvPr id="215" name="Shape 215"/>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35</a:t>
            </a:fld>
            <a:endParaRPr lang="en-US"/>
          </a:p>
        </p:txBody>
      </p:sp>
    </p:spTree>
    <p:extLst>
      <p:ext uri="{BB962C8B-B14F-4D97-AF65-F5344CB8AC3E}">
        <p14:creationId xmlns:p14="http://schemas.microsoft.com/office/powerpoint/2010/main" val="407928501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
                                        <p:tgtEl>
                                          <p:spTgt spid="199"/>
                                        </p:tgtEl>
                                      </p:cBhvr>
                                    </p:animEffect>
                                  </p:childTnLst>
                                </p:cTn>
                              </p:par>
                              <p:par>
                                <p:cTn id="8" presetID="10" presetClass="entr" presetSubtype="0" fill="hold"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fade">
                                      <p:cBhvr>
                                        <p:cTn id="10" dur="1"/>
                                        <p:tgtEl>
                                          <p:spTgt spid="192"/>
                                        </p:tgtEl>
                                      </p:cBhvr>
                                    </p:animEffect>
                                  </p:childTnLst>
                                </p:cTn>
                              </p:par>
                              <p:par>
                                <p:cTn id="11" presetID="10" presetClass="entr" presetSubtype="0" fill="hold" nodeType="withEffect">
                                  <p:stCondLst>
                                    <p:cond delay="0"/>
                                  </p:stCondLst>
                                  <p:childTnLst>
                                    <p:set>
                                      <p:cBhvr>
                                        <p:cTn id="12" dur="1" fill="hold">
                                          <p:stCondLst>
                                            <p:cond delay="0"/>
                                          </p:stCondLst>
                                        </p:cTn>
                                        <p:tgtEl>
                                          <p:spTgt spid="200"/>
                                        </p:tgtEl>
                                        <p:attrNameLst>
                                          <p:attrName>style.visibility</p:attrName>
                                        </p:attrNameLst>
                                      </p:cBhvr>
                                      <p:to>
                                        <p:strVal val="visible"/>
                                      </p:to>
                                    </p:set>
                                    <p:animEffect transition="in" filter="fade">
                                      <p:cBhvr>
                                        <p:cTn id="13" dur="1"/>
                                        <p:tgtEl>
                                          <p:spTgt spid="200"/>
                                        </p:tgtEl>
                                      </p:cBhvr>
                                    </p:animEffect>
                                  </p:childTnLst>
                                </p:cTn>
                              </p:par>
                              <p:par>
                                <p:cTn id="14" presetID="10" presetClass="entr" presetSubtype="0" fill="hold" nodeType="withEffect">
                                  <p:stCondLst>
                                    <p:cond delay="0"/>
                                  </p:stCondLst>
                                  <p:childTnLst>
                                    <p:set>
                                      <p:cBhvr>
                                        <p:cTn id="15" dur="1" fill="hold">
                                          <p:stCondLst>
                                            <p:cond delay="0"/>
                                          </p:stCondLst>
                                        </p:cTn>
                                        <p:tgtEl>
                                          <p:spTgt spid="196"/>
                                        </p:tgtEl>
                                        <p:attrNameLst>
                                          <p:attrName>style.visibility</p:attrName>
                                        </p:attrNameLst>
                                      </p:cBhvr>
                                      <p:to>
                                        <p:strVal val="visible"/>
                                      </p:to>
                                    </p:set>
                                    <p:animEffect transition="in" filter="fade">
                                      <p:cBhvr>
                                        <p:cTn id="16" dur="1"/>
                                        <p:tgtEl>
                                          <p:spTgt spid="196"/>
                                        </p:tgtEl>
                                      </p:cBhvr>
                                    </p:animEffect>
                                  </p:childTnLst>
                                </p:cTn>
                              </p:par>
                              <p:par>
                                <p:cTn id="17" presetID="10" presetClass="entr" presetSubtype="0" fill="hold" nodeType="withEffect">
                                  <p:stCondLst>
                                    <p:cond delay="0"/>
                                  </p:stCondLst>
                                  <p:childTnLst>
                                    <p:set>
                                      <p:cBhvr>
                                        <p:cTn id="18" dur="1" fill="hold">
                                          <p:stCondLst>
                                            <p:cond delay="0"/>
                                          </p:stCondLst>
                                        </p:cTn>
                                        <p:tgtEl>
                                          <p:spTgt spid="213"/>
                                        </p:tgtEl>
                                        <p:attrNameLst>
                                          <p:attrName>style.visibility</p:attrName>
                                        </p:attrNameLst>
                                      </p:cBhvr>
                                      <p:to>
                                        <p:strVal val="visible"/>
                                      </p:to>
                                    </p:set>
                                    <p:animEffect transition="in" filter="fade">
                                      <p:cBhvr>
                                        <p:cTn id="19" dur="1"/>
                                        <p:tgtEl>
                                          <p:spTgt spid="213"/>
                                        </p:tgtEl>
                                      </p:cBhvr>
                                    </p:animEffect>
                                  </p:childTnLst>
                                </p:cTn>
                              </p:par>
                              <p:par>
                                <p:cTn id="20" presetID="10" presetClass="entr" presetSubtype="0" fill="hold" nodeType="withEffect">
                                  <p:stCondLst>
                                    <p:cond delay="0"/>
                                  </p:stCondLst>
                                  <p:childTnLst>
                                    <p:set>
                                      <p:cBhvr>
                                        <p:cTn id="21" dur="1" fill="hold">
                                          <p:stCondLst>
                                            <p:cond delay="0"/>
                                          </p:stCondLst>
                                        </p:cTn>
                                        <p:tgtEl>
                                          <p:spTgt spid="214"/>
                                        </p:tgtEl>
                                        <p:attrNameLst>
                                          <p:attrName>style.visibility</p:attrName>
                                        </p:attrNameLst>
                                      </p:cBhvr>
                                      <p:to>
                                        <p:strVal val="visible"/>
                                      </p:to>
                                    </p:set>
                                    <p:animEffect transition="in" filter="fade">
                                      <p:cBhvr>
                                        <p:cTn id="22" dur="1"/>
                                        <p:tgtEl>
                                          <p:spTgt spid="214"/>
                                        </p:tgtEl>
                                      </p:cBhvr>
                                    </p:animEffect>
                                  </p:childTnLst>
                                </p:cTn>
                              </p:par>
                              <p:par>
                                <p:cTn id="23" presetID="10" presetClass="entr" presetSubtype="0" fill="hold" nodeType="withEffect">
                                  <p:stCondLst>
                                    <p:cond delay="0"/>
                                  </p:stCondLst>
                                  <p:childTnLst>
                                    <p:set>
                                      <p:cBhvr>
                                        <p:cTn id="24" dur="1" fill="hold">
                                          <p:stCondLst>
                                            <p:cond delay="0"/>
                                          </p:stCondLst>
                                        </p:cTn>
                                        <p:tgtEl>
                                          <p:spTgt spid="203"/>
                                        </p:tgtEl>
                                        <p:attrNameLst>
                                          <p:attrName>style.visibility</p:attrName>
                                        </p:attrNameLst>
                                      </p:cBhvr>
                                      <p:to>
                                        <p:strVal val="visible"/>
                                      </p:to>
                                    </p:set>
                                    <p:animEffect transition="in" filter="fade">
                                      <p:cBhvr>
                                        <p:cTn id="25" dur="1"/>
                                        <p:tgtEl>
                                          <p:spTgt spid="203"/>
                                        </p:tgtEl>
                                      </p:cBhvr>
                                    </p:animEffect>
                                  </p:childTnLst>
                                </p:cTn>
                              </p:par>
                              <p:par>
                                <p:cTn id="26" presetID="10" presetClass="entr" presetSubtype="0" fill="hold" nodeType="withEffect">
                                  <p:stCondLst>
                                    <p:cond delay="0"/>
                                  </p:stCondLst>
                                  <p:childTnLst>
                                    <p:set>
                                      <p:cBhvr>
                                        <p:cTn id="27" dur="1" fill="hold">
                                          <p:stCondLst>
                                            <p:cond delay="0"/>
                                          </p:stCondLst>
                                        </p:cTn>
                                        <p:tgtEl>
                                          <p:spTgt spid="194"/>
                                        </p:tgtEl>
                                        <p:attrNameLst>
                                          <p:attrName>style.visibility</p:attrName>
                                        </p:attrNameLst>
                                      </p:cBhvr>
                                      <p:to>
                                        <p:strVal val="visible"/>
                                      </p:to>
                                    </p:set>
                                    <p:animEffect transition="in" filter="fade">
                                      <p:cBhvr>
                                        <p:cTn id="28" dur="1"/>
                                        <p:tgtEl>
                                          <p:spTgt spid="194"/>
                                        </p:tgtEl>
                                      </p:cBhvr>
                                    </p:animEffect>
                                  </p:childTnLst>
                                </p:cTn>
                              </p:par>
                              <p:par>
                                <p:cTn id="29" presetID="10" presetClass="entr" presetSubtype="0" fill="hold" nodeType="withEffect">
                                  <p:stCondLst>
                                    <p:cond delay="0"/>
                                  </p:stCondLst>
                                  <p:childTnLst>
                                    <p:set>
                                      <p:cBhvr>
                                        <p:cTn id="30" dur="1" fill="hold">
                                          <p:stCondLst>
                                            <p:cond delay="0"/>
                                          </p:stCondLst>
                                        </p:cTn>
                                        <p:tgtEl>
                                          <p:spTgt spid="205"/>
                                        </p:tgtEl>
                                        <p:attrNameLst>
                                          <p:attrName>style.visibility</p:attrName>
                                        </p:attrNameLst>
                                      </p:cBhvr>
                                      <p:to>
                                        <p:strVal val="visible"/>
                                      </p:to>
                                    </p:set>
                                    <p:animEffect transition="in" filter="fade">
                                      <p:cBhvr>
                                        <p:cTn id="31" dur="500"/>
                                        <p:tgtEl>
                                          <p:spTgt spid="205"/>
                                        </p:tgtEl>
                                      </p:cBhvr>
                                    </p:animEffect>
                                  </p:childTnLst>
                                </p:cTn>
                              </p:par>
                              <p:par>
                                <p:cTn id="32" presetID="10" presetClass="entr" presetSubtype="0" fill="hold" nodeType="withEffect">
                                  <p:stCondLst>
                                    <p:cond delay="0"/>
                                  </p:stCondLst>
                                  <p:childTnLst>
                                    <p:set>
                                      <p:cBhvr>
                                        <p:cTn id="33" dur="1" fill="hold">
                                          <p:stCondLst>
                                            <p:cond delay="0"/>
                                          </p:stCondLst>
                                        </p:cTn>
                                        <p:tgtEl>
                                          <p:spTgt spid="204"/>
                                        </p:tgtEl>
                                        <p:attrNameLst>
                                          <p:attrName>style.visibility</p:attrName>
                                        </p:attrNameLst>
                                      </p:cBhvr>
                                      <p:to>
                                        <p:strVal val="visible"/>
                                      </p:to>
                                    </p:set>
                                    <p:animEffect transition="in" filter="fade">
                                      <p:cBhvr>
                                        <p:cTn id="34" dur="1"/>
                                        <p:tgtEl>
                                          <p:spTgt spid="204"/>
                                        </p:tgtEl>
                                      </p:cBhvr>
                                    </p:animEffect>
                                  </p:childTnLst>
                                </p:cTn>
                              </p:par>
                              <p:par>
                                <p:cTn id="35" presetID="10" presetClass="entr" presetSubtype="0" fill="hold" nodeType="withEffect">
                                  <p:stCondLst>
                                    <p:cond delay="0"/>
                                  </p:stCondLst>
                                  <p:childTnLst>
                                    <p:set>
                                      <p:cBhvr>
                                        <p:cTn id="36" dur="1" fill="hold">
                                          <p:stCondLst>
                                            <p:cond delay="0"/>
                                          </p:stCondLst>
                                        </p:cTn>
                                        <p:tgtEl>
                                          <p:spTgt spid="193"/>
                                        </p:tgtEl>
                                        <p:attrNameLst>
                                          <p:attrName>style.visibility</p:attrName>
                                        </p:attrNameLst>
                                      </p:cBhvr>
                                      <p:to>
                                        <p:strVal val="visible"/>
                                      </p:to>
                                    </p:set>
                                    <p:animEffect transition="in" filter="fade">
                                      <p:cBhvr>
                                        <p:cTn id="37" dur="1"/>
                                        <p:tgtEl>
                                          <p:spTgt spid="193"/>
                                        </p:tgtEl>
                                      </p:cBhvr>
                                    </p:animEffect>
                                  </p:childTnLst>
                                </p:cTn>
                              </p:par>
                              <p:par>
                                <p:cTn id="38" presetID="10" presetClass="entr" presetSubtype="0" fill="hold" nodeType="withEffect">
                                  <p:stCondLst>
                                    <p:cond delay="0"/>
                                  </p:stCondLst>
                                  <p:childTnLst>
                                    <p:set>
                                      <p:cBhvr>
                                        <p:cTn id="39" dur="1" fill="hold">
                                          <p:stCondLst>
                                            <p:cond delay="0"/>
                                          </p:stCondLst>
                                        </p:cTn>
                                        <p:tgtEl>
                                          <p:spTgt spid="208"/>
                                        </p:tgtEl>
                                        <p:attrNameLst>
                                          <p:attrName>style.visibility</p:attrName>
                                        </p:attrNameLst>
                                      </p:cBhvr>
                                      <p:to>
                                        <p:strVal val="visible"/>
                                      </p:to>
                                    </p:set>
                                    <p:animEffect transition="in" filter="fade">
                                      <p:cBhvr>
                                        <p:cTn id="40" dur="500"/>
                                        <p:tgtEl>
                                          <p:spTgt spid="208"/>
                                        </p:tgtEl>
                                      </p:cBhvr>
                                    </p:animEffect>
                                  </p:childTnLst>
                                </p:cTn>
                              </p:par>
                              <p:par>
                                <p:cTn id="41" presetID="10" presetClass="entr" presetSubtype="0" fill="hold" nodeType="withEffect">
                                  <p:stCondLst>
                                    <p:cond delay="0"/>
                                  </p:stCondLst>
                                  <p:childTnLst>
                                    <p:set>
                                      <p:cBhvr>
                                        <p:cTn id="42" dur="1" fill="hold">
                                          <p:stCondLst>
                                            <p:cond delay="0"/>
                                          </p:stCondLst>
                                        </p:cTn>
                                        <p:tgtEl>
                                          <p:spTgt spid="201"/>
                                        </p:tgtEl>
                                        <p:attrNameLst>
                                          <p:attrName>style.visibility</p:attrName>
                                        </p:attrNameLst>
                                      </p:cBhvr>
                                      <p:to>
                                        <p:strVal val="visible"/>
                                      </p:to>
                                    </p:set>
                                    <p:animEffect transition="in" filter="fade">
                                      <p:cBhvr>
                                        <p:cTn id="43" dur="1"/>
                                        <p:tgtEl>
                                          <p:spTgt spid="201"/>
                                        </p:tgtEl>
                                      </p:cBhvr>
                                    </p:animEffect>
                                  </p:childTnLst>
                                </p:cTn>
                              </p:par>
                              <p:par>
                                <p:cTn id="44" presetID="10" presetClass="entr" presetSubtype="0" fill="hold" nodeType="withEffect">
                                  <p:stCondLst>
                                    <p:cond delay="0"/>
                                  </p:stCondLst>
                                  <p:childTnLst>
                                    <p:set>
                                      <p:cBhvr>
                                        <p:cTn id="45" dur="1" fill="hold">
                                          <p:stCondLst>
                                            <p:cond delay="0"/>
                                          </p:stCondLst>
                                        </p:cTn>
                                        <p:tgtEl>
                                          <p:spTgt spid="197"/>
                                        </p:tgtEl>
                                        <p:attrNameLst>
                                          <p:attrName>style.visibility</p:attrName>
                                        </p:attrNameLst>
                                      </p:cBhvr>
                                      <p:to>
                                        <p:strVal val="visible"/>
                                      </p:to>
                                    </p:set>
                                    <p:animEffect transition="in" filter="fade">
                                      <p:cBhvr>
                                        <p:cTn id="46" dur="1"/>
                                        <p:tgtEl>
                                          <p:spTgt spid="197"/>
                                        </p:tgtEl>
                                      </p:cBhvr>
                                    </p:animEffect>
                                  </p:childTnLst>
                                </p:cTn>
                              </p:par>
                              <p:par>
                                <p:cTn id="47" presetID="10" presetClass="entr" presetSubtype="0" fill="hold" nodeType="withEffect">
                                  <p:stCondLst>
                                    <p:cond delay="0"/>
                                  </p:stCondLst>
                                  <p:childTnLst>
                                    <p:set>
                                      <p:cBhvr>
                                        <p:cTn id="48" dur="1" fill="hold">
                                          <p:stCondLst>
                                            <p:cond delay="0"/>
                                          </p:stCondLst>
                                        </p:cTn>
                                        <p:tgtEl>
                                          <p:spTgt spid="211"/>
                                        </p:tgtEl>
                                        <p:attrNameLst>
                                          <p:attrName>style.visibility</p:attrName>
                                        </p:attrNameLst>
                                      </p:cBhvr>
                                      <p:to>
                                        <p:strVal val="visible"/>
                                      </p:to>
                                    </p:set>
                                    <p:animEffect transition="in" filter="fade">
                                      <p:cBhvr>
                                        <p:cTn id="49" dur="500"/>
                                        <p:tgtEl>
                                          <p:spTgt spid="211"/>
                                        </p:tgtEl>
                                      </p:cBhvr>
                                    </p:animEffect>
                                  </p:childTnLst>
                                </p:cTn>
                              </p:par>
                              <p:par>
                                <p:cTn id="50" presetID="10" presetClass="entr" presetSubtype="0" fill="hold" nodeType="withEffect">
                                  <p:stCondLst>
                                    <p:cond delay="0"/>
                                  </p:stCondLst>
                                  <p:childTnLst>
                                    <p:set>
                                      <p:cBhvr>
                                        <p:cTn id="51" dur="1" fill="hold">
                                          <p:stCondLst>
                                            <p:cond delay="0"/>
                                          </p:stCondLst>
                                        </p:cTn>
                                        <p:tgtEl>
                                          <p:spTgt spid="202"/>
                                        </p:tgtEl>
                                        <p:attrNameLst>
                                          <p:attrName>style.visibility</p:attrName>
                                        </p:attrNameLst>
                                      </p:cBhvr>
                                      <p:to>
                                        <p:strVal val="visible"/>
                                      </p:to>
                                    </p:set>
                                    <p:animEffect transition="in" filter="fade">
                                      <p:cBhvr>
                                        <p:cTn id="52" dur="1"/>
                                        <p:tgtEl>
                                          <p:spTgt spid="202"/>
                                        </p:tgtEl>
                                      </p:cBhvr>
                                    </p:animEffect>
                                  </p:childTnLst>
                                </p:cTn>
                              </p:par>
                              <p:par>
                                <p:cTn id="53" presetID="10" presetClass="entr" presetSubtype="0" fill="hold" nodeType="withEffect">
                                  <p:stCondLst>
                                    <p:cond delay="0"/>
                                  </p:stCondLst>
                                  <p:childTnLst>
                                    <p:set>
                                      <p:cBhvr>
                                        <p:cTn id="54" dur="1" fill="hold">
                                          <p:stCondLst>
                                            <p:cond delay="0"/>
                                          </p:stCondLst>
                                        </p:cTn>
                                        <p:tgtEl>
                                          <p:spTgt spid="195"/>
                                        </p:tgtEl>
                                        <p:attrNameLst>
                                          <p:attrName>style.visibility</p:attrName>
                                        </p:attrNameLst>
                                      </p:cBhvr>
                                      <p:to>
                                        <p:strVal val="visible"/>
                                      </p:to>
                                    </p:set>
                                    <p:animEffect transition="in" filter="fade">
                                      <p:cBhvr>
                                        <p:cTn id="55" dur="1"/>
                                        <p:tgtEl>
                                          <p:spTgt spid="195"/>
                                        </p:tgtEl>
                                      </p:cBhvr>
                                    </p:animEffect>
                                  </p:childTnLst>
                                </p:cTn>
                              </p:par>
                              <p:par>
                                <p:cTn id="56" presetID="10"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fade">
                                      <p:cBhvr>
                                        <p:cTn id="58"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773238" y="115888"/>
            <a:ext cx="7942261" cy="435654"/>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How do we write </a:t>
            </a:r>
            <a:r>
              <a:rPr lang="en-US" sz="2800" b="1" i="1" dirty="0">
                <a:solidFill>
                  <a:srgbClr val="3333FF"/>
                </a:solidFill>
                <a:latin typeface="Nunito"/>
                <a:ea typeface="Nunito"/>
                <a:cs typeface="Nunito"/>
                <a:sym typeface="Nunito"/>
              </a:rPr>
              <a:t>COMPARABLE</a:t>
            </a:r>
            <a:r>
              <a:rPr lang="en-US" sz="1800" b="1" i="1" dirty="0">
                <a:solidFill>
                  <a:srgbClr val="3333FF"/>
                </a:solidFill>
                <a:latin typeface="Nunito"/>
                <a:ea typeface="Nunito"/>
                <a:cs typeface="Nunito"/>
                <a:sym typeface="Nunito"/>
              </a:rPr>
              <a:t> </a:t>
            </a:r>
            <a:r>
              <a:rPr lang="en-US" sz="2800" b="1" dirty="0">
                <a:solidFill>
                  <a:srgbClr val="006699"/>
                </a:solidFill>
                <a:latin typeface="Nunito"/>
                <a:ea typeface="Nunito"/>
                <a:cs typeface="Nunito"/>
                <a:sym typeface="Nunito"/>
              </a:rPr>
              <a:t>?</a:t>
            </a:r>
          </a:p>
        </p:txBody>
      </p:sp>
      <p:sp>
        <p:nvSpPr>
          <p:cNvPr id="222" name="Shape 222"/>
          <p:cNvSpPr txBox="1">
            <a:spLocks noGrp="1"/>
          </p:cNvSpPr>
          <p:nvPr>
            <p:ph type="body" idx="1"/>
          </p:nvPr>
        </p:nvSpPr>
        <p:spPr>
          <a:xfrm>
            <a:off x="1714501" y="1030287"/>
            <a:ext cx="6408737" cy="566736"/>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b="1">
                <a:solidFill>
                  <a:schemeClr val="accent2"/>
                </a:solidFill>
                <a:latin typeface="Comic Sans MS"/>
                <a:ea typeface="Comic Sans MS"/>
                <a:cs typeface="Comic Sans MS"/>
                <a:sym typeface="Comic Sans MS"/>
              </a:rPr>
              <a:t>deferred</a:t>
            </a:r>
            <a:r>
              <a:rPr lang="en-US" sz="2400">
                <a:solidFill>
                  <a:schemeClr val="accent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class</a:t>
            </a:r>
            <a:r>
              <a:rPr lang="en-US" sz="2400">
                <a:solidFill>
                  <a:schemeClr val="dk2"/>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COMPARABLE</a:t>
            </a:r>
            <a:r>
              <a:rPr lang="en-US" sz="2400">
                <a:solidFill>
                  <a:srgbClr val="3333FF"/>
                </a:solidFill>
                <a:latin typeface="Comic Sans MS"/>
                <a:ea typeface="Comic Sans MS"/>
                <a:cs typeface="Comic Sans MS"/>
                <a:sym typeface="Comic Sans MS"/>
              </a:rPr>
              <a:t> </a:t>
            </a:r>
            <a:r>
              <a:rPr lang="en-US" sz="2400">
                <a:solidFill>
                  <a:schemeClr val="dk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feature</a:t>
            </a:r>
          </a:p>
        </p:txBody>
      </p:sp>
      <p:sp>
        <p:nvSpPr>
          <p:cNvPr id="223" name="Shape 223"/>
          <p:cNvSpPr/>
          <p:nvPr/>
        </p:nvSpPr>
        <p:spPr>
          <a:xfrm>
            <a:off x="1665288" y="6353175"/>
            <a:ext cx="771524" cy="454024"/>
          </a:xfrm>
          <a:prstGeom prst="rect">
            <a:avLst/>
          </a:prstGeom>
          <a:noFill/>
          <a:ln>
            <a:noFill/>
          </a:ln>
        </p:spPr>
        <p:txBody>
          <a:bodyPr lIns="91425" tIns="45700" rIns="91425" bIns="45700" anchor="t" anchorCtr="0">
            <a:noAutofit/>
          </a:bodyPr>
          <a:lstStyle/>
          <a:p>
            <a:pPr>
              <a:buSzPct val="25000"/>
            </a:pPr>
            <a:r>
              <a:rPr lang="en-US" sz="2400" b="1">
                <a:solidFill>
                  <a:schemeClr val="accent2"/>
                </a:solidFill>
                <a:latin typeface="Comic Sans MS"/>
                <a:ea typeface="Comic Sans MS"/>
                <a:cs typeface="Comic Sans MS"/>
                <a:sym typeface="Comic Sans MS"/>
              </a:rPr>
              <a:t>end</a:t>
            </a:r>
          </a:p>
          <a:p>
            <a:pPr>
              <a:spcBef>
                <a:spcPts val="1200"/>
              </a:spcBef>
            </a:pPr>
            <a:endParaRPr sz="2400">
              <a:solidFill>
                <a:schemeClr val="dk1"/>
              </a:solidFill>
              <a:latin typeface="Comic Sans MS"/>
              <a:ea typeface="Comic Sans MS"/>
              <a:cs typeface="Comic Sans MS"/>
              <a:sym typeface="Comic Sans MS"/>
            </a:endParaRPr>
          </a:p>
        </p:txBody>
      </p:sp>
      <p:sp>
        <p:nvSpPr>
          <p:cNvPr id="224" name="Shape 224"/>
          <p:cNvSpPr/>
          <p:nvPr/>
        </p:nvSpPr>
        <p:spPr>
          <a:xfrm>
            <a:off x="2381251" y="1577975"/>
            <a:ext cx="7861299" cy="1455738"/>
          </a:xfrm>
          <a:prstGeom prst="rect">
            <a:avLst/>
          </a:prstGeom>
          <a:noFill/>
          <a:ln>
            <a:noFill/>
          </a:ln>
        </p:spPr>
        <p:txBody>
          <a:bodyPr lIns="91425" tIns="45700" rIns="91425" bIns="45700" anchor="t" anchorCtr="0">
            <a:noAutofit/>
          </a:bodyPr>
          <a:lstStyle/>
          <a:p>
            <a:pPr>
              <a:lnSpc>
                <a:spcPct val="110000"/>
              </a:lnSpc>
              <a:buSzPct val="25000"/>
            </a:pPr>
            <a:r>
              <a:rPr lang="en-US" sz="2400" i="1">
                <a:solidFill>
                  <a:srgbClr val="3333FF"/>
                </a:solidFill>
                <a:latin typeface="Comic Sans MS"/>
                <a:ea typeface="Comic Sans MS"/>
                <a:cs typeface="Comic Sans MS"/>
                <a:sym typeface="Comic Sans MS"/>
              </a:rPr>
              <a:t>less </a:t>
            </a:r>
            <a:r>
              <a:rPr lang="en-US" sz="1600" i="1">
                <a:solidFill>
                  <a:srgbClr val="3333FF"/>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alias</a:t>
            </a:r>
            <a:r>
              <a:rPr lang="en-US" sz="2400">
                <a:solidFill>
                  <a:schemeClr val="dk2"/>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"&lt;" (</a:t>
            </a:r>
            <a:r>
              <a:rPr lang="en-US" sz="2400" i="1">
                <a:solidFill>
                  <a:srgbClr val="3333FF"/>
                </a:solidFill>
                <a:latin typeface="Comic Sans MS"/>
                <a:ea typeface="Comic Sans MS"/>
                <a:cs typeface="Comic Sans MS"/>
                <a:sym typeface="Comic Sans MS"/>
              </a:rPr>
              <a:t>x</a:t>
            </a:r>
            <a:r>
              <a:rPr lang="en-US" sz="1600"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COMPARABLE</a:t>
            </a:r>
            <a:r>
              <a:rPr lang="en-US" sz="2400">
                <a:solidFill>
                  <a:srgbClr val="3333FF"/>
                </a:solidFill>
                <a:latin typeface="Comic Sans MS"/>
                <a:ea typeface="Comic Sans MS"/>
                <a:cs typeface="Comic Sans MS"/>
                <a:sym typeface="Comic Sans MS"/>
              </a:rPr>
              <a:t> ): </a:t>
            </a:r>
            <a:r>
              <a:rPr lang="en-US" sz="2400" i="1">
                <a:solidFill>
                  <a:srgbClr val="3333FF"/>
                </a:solidFill>
                <a:latin typeface="Comic Sans MS"/>
                <a:ea typeface="Comic Sans MS"/>
                <a:cs typeface="Comic Sans MS"/>
                <a:sym typeface="Comic Sans MS"/>
              </a:rPr>
              <a:t>BOOLEAN</a:t>
            </a:r>
          </a:p>
          <a:p>
            <a:pPr>
              <a:lnSpc>
                <a:spcPct val="110000"/>
              </a:lnSpc>
              <a:buSzPct val="25000"/>
            </a:pPr>
            <a:r>
              <a:rPr lang="en-US" sz="2400">
                <a:solidFill>
                  <a:schemeClr val="dk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deferred</a:t>
            </a:r>
          </a:p>
          <a:p>
            <a:pPr>
              <a:lnSpc>
                <a:spcPct val="110000"/>
              </a:lnSpc>
              <a:buSzPct val="25000"/>
            </a:pPr>
            <a:r>
              <a:rPr lang="en-US" sz="2400">
                <a:solidFill>
                  <a:schemeClr val="dk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end</a:t>
            </a:r>
          </a:p>
        </p:txBody>
      </p:sp>
      <p:sp>
        <p:nvSpPr>
          <p:cNvPr id="225" name="Shape 225"/>
          <p:cNvSpPr/>
          <p:nvPr/>
        </p:nvSpPr>
        <p:spPr>
          <a:xfrm>
            <a:off x="2250778" y="2868903"/>
            <a:ext cx="8689071" cy="1541461"/>
          </a:xfrm>
          <a:prstGeom prst="roundRect">
            <a:avLst>
              <a:gd name="adj" fmla="val 16667"/>
            </a:avLst>
          </a:prstGeom>
          <a:solidFill>
            <a:srgbClr val="99FF99">
              <a:alpha val="64705"/>
            </a:srgbClr>
          </a:solidFill>
          <a:ln w="9525" cap="flat" cmpd="sng">
            <a:solidFill>
              <a:srgbClr val="990000"/>
            </a:solidFill>
            <a:prstDash val="solid"/>
            <a:round/>
            <a:headEnd type="none" w="med" len="med"/>
            <a:tailEnd type="none" w="med" len="med"/>
          </a:ln>
        </p:spPr>
        <p:txBody>
          <a:bodyPr lIns="0" tIns="0" rIns="0" bIns="0" anchor="t" anchorCtr="0">
            <a:noAutofit/>
          </a:bodyPr>
          <a:lstStyle/>
          <a:p>
            <a:pPr>
              <a:buSzPct val="25000"/>
            </a:pPr>
            <a:r>
              <a:rPr lang="en-US" sz="2400" i="1">
                <a:solidFill>
                  <a:srgbClr val="3333FF"/>
                </a:solidFill>
                <a:latin typeface="Comic Sans MS"/>
                <a:ea typeface="Comic Sans MS"/>
                <a:cs typeface="Comic Sans MS"/>
                <a:sym typeface="Comic Sans MS"/>
              </a:rPr>
              <a:t>less_equal </a:t>
            </a:r>
            <a:r>
              <a:rPr lang="en-US" sz="1600" i="1">
                <a:solidFill>
                  <a:srgbClr val="3333FF"/>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alias</a:t>
            </a:r>
            <a:r>
              <a:rPr lang="en-US" sz="2400">
                <a:solidFill>
                  <a:schemeClr val="dk2"/>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"&lt;=" (</a:t>
            </a:r>
            <a:r>
              <a:rPr lang="en-US" sz="2400" i="1">
                <a:solidFill>
                  <a:srgbClr val="3333FF"/>
                </a:solidFill>
                <a:latin typeface="Comic Sans MS"/>
                <a:ea typeface="Comic Sans MS"/>
                <a:cs typeface="Comic Sans MS"/>
                <a:sym typeface="Comic Sans MS"/>
              </a:rPr>
              <a:t>x</a:t>
            </a:r>
            <a:r>
              <a:rPr lang="en-US" sz="1600"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COMPARABLE</a:t>
            </a:r>
            <a:r>
              <a:rPr lang="en-US" sz="2400">
                <a:solidFill>
                  <a:srgbClr val="3333FF"/>
                </a:solidFill>
                <a:latin typeface="Comic Sans MS"/>
                <a:ea typeface="Comic Sans MS"/>
                <a:cs typeface="Comic Sans MS"/>
                <a:sym typeface="Comic Sans MS"/>
              </a:rPr>
              <a:t> ): </a:t>
            </a:r>
            <a:r>
              <a:rPr lang="en-US" sz="2400" i="1">
                <a:solidFill>
                  <a:srgbClr val="3333FF"/>
                </a:solidFill>
                <a:latin typeface="Comic Sans MS"/>
                <a:ea typeface="Comic Sans MS"/>
                <a:cs typeface="Comic Sans MS"/>
                <a:sym typeface="Comic Sans MS"/>
              </a:rPr>
              <a:t>BOOLEAN</a:t>
            </a:r>
          </a:p>
          <a:p>
            <a:pPr>
              <a:buSzPct val="25000"/>
            </a:pPr>
            <a:r>
              <a:rPr lang="en-US" sz="2400">
                <a:solidFill>
                  <a:schemeClr val="dk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do</a:t>
            </a:r>
          </a:p>
          <a:p>
            <a:pPr>
              <a:buSzPct val="25000"/>
            </a:pPr>
            <a:r>
              <a:rPr lang="en-US" sz="2400">
                <a:solidFill>
                  <a:schemeClr val="accent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Result</a:t>
            </a:r>
            <a:r>
              <a:rPr lang="en-US" sz="2400">
                <a:solidFill>
                  <a:schemeClr val="accent2"/>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Current</a:t>
            </a:r>
            <a:r>
              <a:rPr lang="en-US" sz="2400">
                <a:solidFill>
                  <a:srgbClr val="3333FF"/>
                </a:solidFill>
                <a:latin typeface="Comic Sans MS"/>
                <a:ea typeface="Comic Sans MS"/>
                <a:cs typeface="Comic Sans MS"/>
                <a:sym typeface="Comic Sans MS"/>
              </a:rPr>
              <a:t> &lt; </a:t>
            </a:r>
            <a:r>
              <a:rPr lang="en-US" sz="2400" i="1">
                <a:solidFill>
                  <a:srgbClr val="3333FF"/>
                </a:solidFill>
                <a:latin typeface="Comic Sans MS"/>
                <a:ea typeface="Comic Sans MS"/>
                <a:cs typeface="Comic Sans MS"/>
                <a:sym typeface="Comic Sans MS"/>
              </a:rPr>
              <a:t>x</a:t>
            </a:r>
            <a:r>
              <a:rPr lang="en-US" sz="2400">
                <a:solidFill>
                  <a:srgbClr val="3333FF"/>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or</a:t>
            </a:r>
            <a:r>
              <a:rPr lang="en-US" sz="2400">
                <a:solidFill>
                  <a:srgbClr val="3333FF"/>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Current</a:t>
            </a:r>
            <a:r>
              <a:rPr lang="en-US" sz="2400">
                <a:solidFill>
                  <a:srgbClr val="3333FF"/>
                </a:solidFill>
                <a:latin typeface="Comic Sans MS"/>
                <a:ea typeface="Comic Sans MS"/>
                <a:cs typeface="Comic Sans MS"/>
                <a:sym typeface="Comic Sans MS"/>
              </a:rPr>
              <a:t> ~ </a:t>
            </a:r>
            <a:r>
              <a:rPr lang="en-US" sz="2400" i="1">
                <a:solidFill>
                  <a:srgbClr val="3333FF"/>
                </a:solidFill>
                <a:latin typeface="Comic Sans MS"/>
                <a:ea typeface="Comic Sans MS"/>
                <a:cs typeface="Comic Sans MS"/>
                <a:sym typeface="Comic Sans MS"/>
              </a:rPr>
              <a:t>x</a:t>
            </a:r>
            <a:r>
              <a:rPr lang="en-US" sz="2400">
                <a:solidFill>
                  <a:srgbClr val="3333FF"/>
                </a:solidFill>
                <a:latin typeface="Comic Sans MS"/>
                <a:ea typeface="Comic Sans MS"/>
                <a:cs typeface="Comic Sans MS"/>
                <a:sym typeface="Comic Sans MS"/>
              </a:rPr>
              <a:t>))</a:t>
            </a:r>
          </a:p>
          <a:p>
            <a:pPr>
              <a:buSzPct val="25000"/>
            </a:pPr>
            <a:r>
              <a:rPr lang="en-US" sz="2400">
                <a:solidFill>
                  <a:schemeClr val="accent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end</a:t>
            </a:r>
          </a:p>
        </p:txBody>
      </p:sp>
      <p:sp>
        <p:nvSpPr>
          <p:cNvPr id="226" name="Shape 226"/>
          <p:cNvSpPr/>
          <p:nvPr/>
        </p:nvSpPr>
        <p:spPr>
          <a:xfrm>
            <a:off x="2250778" y="4670865"/>
            <a:ext cx="8135999" cy="776287"/>
          </a:xfrm>
          <a:prstGeom prst="roundRect">
            <a:avLst>
              <a:gd name="adj" fmla="val 16667"/>
            </a:avLst>
          </a:prstGeom>
          <a:solidFill>
            <a:srgbClr val="FFFF66">
              <a:alpha val="64705"/>
            </a:srgbClr>
          </a:solidFill>
          <a:ln w="9525" cap="flat" cmpd="sng">
            <a:solidFill>
              <a:srgbClr val="990000"/>
            </a:solidFill>
            <a:prstDash val="solid"/>
            <a:round/>
            <a:headEnd type="none" w="med" len="med"/>
            <a:tailEnd type="none" w="med" len="med"/>
          </a:ln>
        </p:spPr>
        <p:txBody>
          <a:bodyPr lIns="0" tIns="0" rIns="0" bIns="0" anchor="t" anchorCtr="0">
            <a:noAutofit/>
          </a:bodyPr>
          <a:lstStyle/>
          <a:p>
            <a:pPr>
              <a:lnSpc>
                <a:spcPct val="90000"/>
              </a:lnSpc>
              <a:buSzPct val="25000"/>
            </a:pPr>
            <a:r>
              <a:rPr lang="en-US" sz="2400" i="1">
                <a:solidFill>
                  <a:srgbClr val="3333FF"/>
                </a:solidFill>
                <a:latin typeface="Comic Sans MS"/>
                <a:ea typeface="Comic Sans MS"/>
                <a:cs typeface="Comic Sans MS"/>
                <a:sym typeface="Comic Sans MS"/>
              </a:rPr>
              <a:t>greater </a:t>
            </a:r>
            <a:r>
              <a:rPr lang="en-US" sz="1600" i="1">
                <a:solidFill>
                  <a:srgbClr val="3333FF"/>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alias</a:t>
            </a:r>
            <a:r>
              <a:rPr lang="en-US" sz="2400">
                <a:solidFill>
                  <a:schemeClr val="dk2"/>
                </a:solidFill>
                <a:latin typeface="Comic Sans MS"/>
                <a:ea typeface="Comic Sans MS"/>
                <a:cs typeface="Comic Sans MS"/>
                <a:sym typeface="Comic Sans MS"/>
              </a:rPr>
              <a:t> </a:t>
            </a:r>
            <a:r>
              <a:rPr lang="en-US" sz="2400">
                <a:solidFill>
                  <a:srgbClr val="3333FF"/>
                </a:solidFill>
                <a:latin typeface="Arial"/>
                <a:ea typeface="Arial"/>
                <a:cs typeface="Arial"/>
                <a:sym typeface="Arial"/>
              </a:rPr>
              <a:t>"</a:t>
            </a:r>
            <a:r>
              <a:rPr lang="en-US" sz="2400">
                <a:solidFill>
                  <a:srgbClr val="3333FF"/>
                </a:solidFill>
                <a:latin typeface="Comic Sans MS"/>
                <a:ea typeface="Comic Sans MS"/>
                <a:cs typeface="Comic Sans MS"/>
                <a:sym typeface="Comic Sans MS"/>
              </a:rPr>
              <a:t>&gt;" (</a:t>
            </a:r>
            <a:r>
              <a:rPr lang="en-US" sz="2400" i="1">
                <a:solidFill>
                  <a:srgbClr val="3333FF"/>
                </a:solidFill>
                <a:latin typeface="Comic Sans MS"/>
                <a:ea typeface="Comic Sans MS"/>
                <a:cs typeface="Comic Sans MS"/>
                <a:sym typeface="Comic Sans MS"/>
              </a:rPr>
              <a:t>x</a:t>
            </a:r>
            <a:r>
              <a:rPr lang="en-US" sz="1600"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COMPARABLE</a:t>
            </a:r>
            <a:r>
              <a:rPr lang="en-US" sz="2400">
                <a:solidFill>
                  <a:srgbClr val="3333FF"/>
                </a:solidFill>
                <a:latin typeface="Comic Sans MS"/>
                <a:ea typeface="Comic Sans MS"/>
                <a:cs typeface="Comic Sans MS"/>
                <a:sym typeface="Comic Sans MS"/>
              </a:rPr>
              <a:t> ): </a:t>
            </a:r>
            <a:r>
              <a:rPr lang="en-US" sz="2400" i="1">
                <a:solidFill>
                  <a:srgbClr val="3333FF"/>
                </a:solidFill>
                <a:latin typeface="Comic Sans MS"/>
                <a:ea typeface="Comic Sans MS"/>
                <a:cs typeface="Comic Sans MS"/>
                <a:sym typeface="Comic Sans MS"/>
              </a:rPr>
              <a:t>BOOLEAN</a:t>
            </a:r>
          </a:p>
          <a:p>
            <a:pPr>
              <a:buSzPct val="25000"/>
            </a:pPr>
            <a:r>
              <a:rPr lang="en-US" sz="2400">
                <a:solidFill>
                  <a:schemeClr val="dk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do</a:t>
            </a:r>
            <a:r>
              <a:rPr lang="en-US" sz="2400">
                <a:solidFill>
                  <a:schemeClr val="accent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Result</a:t>
            </a:r>
            <a:r>
              <a:rPr lang="en-US" sz="2400">
                <a:solidFill>
                  <a:schemeClr val="accent2"/>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x</a:t>
            </a:r>
            <a:r>
              <a:rPr lang="en-US" sz="2400">
                <a:solidFill>
                  <a:schemeClr val="dk1"/>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&lt; </a:t>
            </a:r>
            <a:r>
              <a:rPr lang="en-US" sz="2400" b="1">
                <a:solidFill>
                  <a:schemeClr val="accent2"/>
                </a:solidFill>
                <a:latin typeface="Comic Sans MS"/>
                <a:ea typeface="Comic Sans MS"/>
                <a:cs typeface="Comic Sans MS"/>
                <a:sym typeface="Comic Sans MS"/>
              </a:rPr>
              <a:t>Current</a:t>
            </a:r>
            <a:r>
              <a:rPr lang="en-US" sz="2400">
                <a:solidFill>
                  <a:srgbClr val="3333FF"/>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end</a:t>
            </a:r>
          </a:p>
        </p:txBody>
      </p:sp>
      <p:sp>
        <p:nvSpPr>
          <p:cNvPr id="227" name="Shape 227"/>
          <p:cNvSpPr/>
          <p:nvPr/>
        </p:nvSpPr>
        <p:spPr>
          <a:xfrm>
            <a:off x="2250778" y="5651940"/>
            <a:ext cx="8135999" cy="776287"/>
          </a:xfrm>
          <a:prstGeom prst="roundRect">
            <a:avLst>
              <a:gd name="adj" fmla="val 16667"/>
            </a:avLst>
          </a:prstGeom>
          <a:solidFill>
            <a:srgbClr val="FFFF66">
              <a:alpha val="64705"/>
            </a:srgbClr>
          </a:solidFill>
          <a:ln w="9525" cap="flat" cmpd="sng">
            <a:solidFill>
              <a:srgbClr val="990000"/>
            </a:solidFill>
            <a:prstDash val="solid"/>
            <a:round/>
            <a:headEnd type="none" w="med" len="med"/>
            <a:tailEnd type="none" w="med" len="med"/>
          </a:ln>
        </p:spPr>
        <p:txBody>
          <a:bodyPr lIns="0" tIns="0" rIns="0" bIns="0" anchor="t" anchorCtr="0">
            <a:noAutofit/>
          </a:bodyPr>
          <a:lstStyle/>
          <a:p>
            <a:pPr>
              <a:lnSpc>
                <a:spcPct val="90000"/>
              </a:lnSpc>
              <a:buSzPct val="25000"/>
            </a:pPr>
            <a:r>
              <a:rPr lang="en-US" sz="2200" i="1">
                <a:solidFill>
                  <a:srgbClr val="3333FF"/>
                </a:solidFill>
                <a:latin typeface="Comic Sans MS"/>
                <a:ea typeface="Comic Sans MS"/>
                <a:cs typeface="Comic Sans MS"/>
                <a:sym typeface="Comic Sans MS"/>
              </a:rPr>
              <a:t>greater_equal  </a:t>
            </a:r>
            <a:r>
              <a:rPr lang="en-US" sz="2200" b="1">
                <a:solidFill>
                  <a:schemeClr val="accent2"/>
                </a:solidFill>
                <a:latin typeface="Comic Sans MS"/>
                <a:ea typeface="Comic Sans MS"/>
                <a:cs typeface="Comic Sans MS"/>
                <a:sym typeface="Comic Sans MS"/>
              </a:rPr>
              <a:t>alias</a:t>
            </a:r>
            <a:r>
              <a:rPr lang="en-US" sz="2200">
                <a:solidFill>
                  <a:schemeClr val="dk2"/>
                </a:solidFill>
                <a:latin typeface="Comic Sans MS"/>
                <a:ea typeface="Comic Sans MS"/>
                <a:cs typeface="Comic Sans MS"/>
                <a:sym typeface="Comic Sans MS"/>
              </a:rPr>
              <a:t> </a:t>
            </a:r>
            <a:r>
              <a:rPr lang="en-US" sz="2200">
                <a:solidFill>
                  <a:srgbClr val="3333FF"/>
                </a:solidFill>
                <a:latin typeface="Arial"/>
                <a:ea typeface="Arial"/>
                <a:cs typeface="Arial"/>
                <a:sym typeface="Arial"/>
              </a:rPr>
              <a:t>"</a:t>
            </a:r>
            <a:r>
              <a:rPr lang="en-US" sz="2200">
                <a:solidFill>
                  <a:srgbClr val="3333FF"/>
                </a:solidFill>
                <a:latin typeface="Comic Sans MS"/>
                <a:ea typeface="Comic Sans MS"/>
                <a:cs typeface="Comic Sans MS"/>
                <a:sym typeface="Comic Sans MS"/>
              </a:rPr>
              <a:t>&gt;=" (</a:t>
            </a:r>
            <a:r>
              <a:rPr lang="en-US" sz="2200" i="1">
                <a:solidFill>
                  <a:srgbClr val="3333FF"/>
                </a:solidFill>
                <a:latin typeface="Comic Sans MS"/>
                <a:ea typeface="Comic Sans MS"/>
                <a:cs typeface="Comic Sans MS"/>
                <a:sym typeface="Comic Sans MS"/>
              </a:rPr>
              <a:t>x </a:t>
            </a:r>
            <a:r>
              <a:rPr lang="en-US" sz="2200">
                <a:solidFill>
                  <a:srgbClr val="3333FF"/>
                </a:solidFill>
                <a:latin typeface="Comic Sans MS"/>
                <a:ea typeface="Comic Sans MS"/>
                <a:cs typeface="Comic Sans MS"/>
                <a:sym typeface="Comic Sans MS"/>
              </a:rPr>
              <a:t>: </a:t>
            </a:r>
            <a:r>
              <a:rPr lang="en-US" sz="2200" i="1">
                <a:solidFill>
                  <a:srgbClr val="3333FF"/>
                </a:solidFill>
                <a:latin typeface="Comic Sans MS"/>
                <a:ea typeface="Comic Sans MS"/>
                <a:cs typeface="Comic Sans MS"/>
                <a:sym typeface="Comic Sans MS"/>
              </a:rPr>
              <a:t>COMPARABLE</a:t>
            </a:r>
            <a:r>
              <a:rPr lang="en-US" sz="2200">
                <a:solidFill>
                  <a:srgbClr val="3333FF"/>
                </a:solidFill>
                <a:latin typeface="Comic Sans MS"/>
                <a:ea typeface="Comic Sans MS"/>
                <a:cs typeface="Comic Sans MS"/>
                <a:sym typeface="Comic Sans MS"/>
              </a:rPr>
              <a:t> ): </a:t>
            </a:r>
            <a:r>
              <a:rPr lang="en-US" sz="2200" i="1">
                <a:solidFill>
                  <a:srgbClr val="3333FF"/>
                </a:solidFill>
                <a:latin typeface="Comic Sans MS"/>
                <a:ea typeface="Comic Sans MS"/>
                <a:cs typeface="Comic Sans MS"/>
                <a:sym typeface="Comic Sans MS"/>
              </a:rPr>
              <a:t>BOOLEAN</a:t>
            </a:r>
          </a:p>
          <a:p>
            <a:pPr>
              <a:buSzPct val="25000"/>
            </a:pPr>
            <a:r>
              <a:rPr lang="en-US" sz="2400">
                <a:solidFill>
                  <a:schemeClr val="dk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do</a:t>
            </a:r>
            <a:r>
              <a:rPr lang="en-US" sz="2400">
                <a:solidFill>
                  <a:schemeClr val="accent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Result</a:t>
            </a:r>
            <a:r>
              <a:rPr lang="en-US" sz="2400">
                <a:solidFill>
                  <a:schemeClr val="accent2"/>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x</a:t>
            </a:r>
            <a:r>
              <a:rPr lang="en-US" sz="2400">
                <a:solidFill>
                  <a:schemeClr val="dk1"/>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&lt;= </a:t>
            </a:r>
            <a:r>
              <a:rPr lang="en-US" sz="2400" b="1">
                <a:solidFill>
                  <a:schemeClr val="accent2"/>
                </a:solidFill>
                <a:latin typeface="Comic Sans MS"/>
                <a:ea typeface="Comic Sans MS"/>
                <a:cs typeface="Comic Sans MS"/>
                <a:sym typeface="Comic Sans MS"/>
              </a:rPr>
              <a:t>Current</a:t>
            </a:r>
            <a:r>
              <a:rPr lang="en-US" sz="2400">
                <a:solidFill>
                  <a:srgbClr val="3333FF"/>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end</a:t>
            </a:r>
          </a:p>
        </p:txBody>
      </p:sp>
      <p:sp>
        <p:nvSpPr>
          <p:cNvPr id="228" name="Shape 228"/>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36</a:t>
            </a:fld>
            <a:endParaRPr lang="en-US" dirty="0"/>
          </a:p>
        </p:txBody>
      </p:sp>
      <p:sp>
        <p:nvSpPr>
          <p:cNvPr id="229" name="Shape 229"/>
          <p:cNvSpPr/>
          <p:nvPr/>
        </p:nvSpPr>
        <p:spPr>
          <a:xfrm>
            <a:off x="10242550" y="1862006"/>
            <a:ext cx="1536900" cy="666300"/>
          </a:xfrm>
          <a:prstGeom prst="wedgeRectCallout">
            <a:avLst>
              <a:gd name="adj1" fmla="val -68153"/>
              <a:gd name="adj2" fmla="val 230448"/>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r>
              <a:rPr lang="en-US" dirty="0">
                <a:solidFill>
                  <a:srgbClr val="333333"/>
                </a:solidFill>
                <a:latin typeface="Verdana" panose="020B0604030504040204" pitchFamily="34" charset="0"/>
                <a:sym typeface="Comic Sans MS"/>
              </a:rPr>
              <a:t>Object equality</a:t>
            </a:r>
          </a:p>
        </p:txBody>
      </p:sp>
      <p:sp>
        <p:nvSpPr>
          <p:cNvPr id="2" name="Rectangle 1"/>
          <p:cNvSpPr/>
          <p:nvPr/>
        </p:nvSpPr>
        <p:spPr>
          <a:xfrm>
            <a:off x="499313" y="2032521"/>
            <a:ext cx="6096000" cy="369332"/>
          </a:xfrm>
          <a:prstGeom prst="rect">
            <a:avLst/>
          </a:prstGeom>
        </p:spPr>
        <p:txBody>
          <a:bodyPr>
            <a:spAutoFit/>
          </a:bodyPr>
          <a:lstStyle/>
          <a:p>
            <a:endParaRPr lang="it-IT" dirty="0"/>
          </a:p>
        </p:txBody>
      </p:sp>
      <p:sp>
        <p:nvSpPr>
          <p:cNvPr id="12" name="Shape 229"/>
          <p:cNvSpPr/>
          <p:nvPr/>
        </p:nvSpPr>
        <p:spPr>
          <a:xfrm>
            <a:off x="160318" y="3052543"/>
            <a:ext cx="1796942" cy="1083835"/>
          </a:xfrm>
          <a:prstGeom prst="wedgeRectCallout">
            <a:avLst>
              <a:gd name="adj1" fmla="val 118431"/>
              <a:gd name="adj2" fmla="val -150299"/>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r>
              <a:rPr lang="en-US" dirty="0">
                <a:solidFill>
                  <a:srgbClr val="333333"/>
                </a:solidFill>
                <a:latin typeface="Verdana" panose="020B0604030504040204" pitchFamily="34" charset="0"/>
              </a:rPr>
              <a:t>Alternative feature name for </a:t>
            </a:r>
            <a:r>
              <a:rPr lang="en-US" dirty="0" err="1" smtClean="0">
                <a:solidFill>
                  <a:srgbClr val="333333"/>
                </a:solidFill>
                <a:latin typeface="Verdana" panose="020B0604030504040204" pitchFamily="34" charset="0"/>
              </a:rPr>
              <a:t>i</a:t>
            </a:r>
            <a:r>
              <a:rPr lang="it-IT" dirty="0" smtClean="0">
                <a:solidFill>
                  <a:srgbClr val="333333"/>
                </a:solidFill>
                <a:latin typeface="Verdana" panose="020B0604030504040204" pitchFamily="34" charset="0"/>
              </a:rPr>
              <a:t>nfix </a:t>
            </a:r>
            <a:r>
              <a:rPr lang="it-IT" dirty="0">
                <a:solidFill>
                  <a:srgbClr val="333333"/>
                </a:solidFill>
                <a:latin typeface="Verdana" panose="020B0604030504040204" pitchFamily="34" charset="0"/>
              </a:rPr>
              <a:t>notation</a:t>
            </a:r>
            <a:endParaRPr lang="it-IT" dirty="0">
              <a:solidFill>
                <a:srgbClr val="333333"/>
              </a:solidFill>
              <a:latin typeface="Verdana" panose="020B0604030504040204" pitchFamily="34" charset="0"/>
            </a:endParaRPr>
          </a:p>
        </p:txBody>
      </p:sp>
    </p:spTree>
    <p:extLst>
      <p:ext uri="{BB962C8B-B14F-4D97-AF65-F5344CB8AC3E}">
        <p14:creationId xmlns:p14="http://schemas.microsoft.com/office/powerpoint/2010/main" val="423614096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1"/>
                                        <p:tgtEl>
                                          <p:spTgt spid="225"/>
                                        </p:tgtEl>
                                      </p:cBhvr>
                                    </p:animEffect>
                                  </p:childTnLst>
                                </p:cTn>
                              </p:par>
                              <p:par>
                                <p:cTn id="13" presetID="10" presetClass="entr" presetSubtype="0" fill="hold" nodeType="with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fade">
                                      <p:cBhvr>
                                        <p:cTn id="15" dur="2600"/>
                                        <p:tgtEl>
                                          <p:spTgt spid="2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6"/>
                                        </p:tgtEl>
                                        <p:attrNameLst>
                                          <p:attrName>style.visibility</p:attrName>
                                        </p:attrNameLst>
                                      </p:cBhvr>
                                      <p:to>
                                        <p:strVal val="visible"/>
                                      </p:to>
                                    </p:set>
                                    <p:animEffect transition="in" filter="fade">
                                      <p:cBhvr>
                                        <p:cTn id="20" dur="1"/>
                                        <p:tgtEl>
                                          <p:spTgt spid="2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7"/>
                                        </p:tgtEl>
                                        <p:attrNameLst>
                                          <p:attrName>style.visibility</p:attrName>
                                        </p:attrNameLst>
                                      </p:cBhvr>
                                      <p:to>
                                        <p:strVal val="visible"/>
                                      </p:to>
                                    </p:set>
                                    <p:animEffect transition="in" filter="fade">
                                      <p:cBhvr>
                                        <p:cTn id="25" dur="1"/>
                                        <p:tgtEl>
                                          <p:spTgt spid="227"/>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6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1772401" y="115889"/>
            <a:ext cx="83534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Lessons from this example</a:t>
            </a:r>
          </a:p>
        </p:txBody>
      </p:sp>
      <p:sp>
        <p:nvSpPr>
          <p:cNvPr id="235" name="Shape 235"/>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Typical example of </a:t>
            </a:r>
            <a:r>
              <a:rPr lang="en-US" sz="2400" i="1" dirty="0">
                <a:solidFill>
                  <a:srgbClr val="990000"/>
                </a:solidFill>
                <a:latin typeface="Comic Sans MS"/>
                <a:ea typeface="Comic Sans MS"/>
                <a:cs typeface="Comic Sans MS"/>
                <a:sym typeface="Comic Sans MS"/>
              </a:rPr>
              <a:t>program with holes</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We need the full spectrum from </a:t>
            </a:r>
            <a:r>
              <a:rPr lang="en-US" sz="2400" dirty="0">
                <a:solidFill>
                  <a:srgbClr val="FF0000"/>
                </a:solidFill>
                <a:latin typeface="Comic Sans MS"/>
                <a:ea typeface="Comic Sans MS"/>
                <a:cs typeface="Comic Sans MS"/>
                <a:sym typeface="Comic Sans MS"/>
              </a:rPr>
              <a:t>fully abstract </a:t>
            </a:r>
            <a:r>
              <a:rPr lang="en-US" sz="2400" dirty="0">
                <a:solidFill>
                  <a:schemeClr val="dk1"/>
                </a:solidFill>
                <a:latin typeface="Comic Sans MS"/>
                <a:ea typeface="Comic Sans MS"/>
                <a:cs typeface="Comic Sans MS"/>
                <a:sym typeface="Comic Sans MS"/>
              </a:rPr>
              <a:t>(fully deferred) to </a:t>
            </a:r>
            <a:r>
              <a:rPr lang="en-US" sz="2400" dirty="0">
                <a:solidFill>
                  <a:srgbClr val="FF0000"/>
                </a:solidFill>
                <a:latin typeface="Comic Sans MS"/>
                <a:ea typeface="Comic Sans MS"/>
                <a:cs typeface="Comic Sans MS"/>
                <a:sym typeface="Comic Sans MS"/>
              </a:rPr>
              <a:t>fully implemented </a:t>
            </a:r>
            <a:r>
              <a:rPr lang="en-US" sz="2400" dirty="0">
                <a:solidFill>
                  <a:schemeClr val="dk1"/>
                </a:solidFill>
                <a:latin typeface="Comic Sans MS"/>
                <a:ea typeface="Comic Sans MS"/>
                <a:cs typeface="Comic Sans MS"/>
                <a:sym typeface="Comic Sans MS"/>
              </a:rPr>
              <a:t>classes</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Multiple inheritance is there to help us </a:t>
            </a:r>
            <a:r>
              <a:rPr lang="en-US" sz="2400" dirty="0">
                <a:solidFill>
                  <a:srgbClr val="FF0000"/>
                </a:solidFill>
                <a:latin typeface="Comic Sans MS"/>
                <a:ea typeface="Comic Sans MS"/>
                <a:cs typeface="Comic Sans MS"/>
                <a:sym typeface="Comic Sans MS"/>
              </a:rPr>
              <a:t>combine abstractions</a:t>
            </a:r>
          </a:p>
        </p:txBody>
      </p:sp>
    </p:spTree>
    <p:extLst>
      <p:ext uri="{BB962C8B-B14F-4D97-AF65-F5344CB8AC3E}">
        <p14:creationId xmlns:p14="http://schemas.microsoft.com/office/powerpoint/2010/main" val="2412946673"/>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Composite figures</a:t>
            </a:r>
          </a:p>
        </p:txBody>
      </p:sp>
      <p:sp>
        <p:nvSpPr>
          <p:cNvPr id="294" name="Shape 294"/>
          <p:cNvSpPr/>
          <p:nvPr/>
        </p:nvSpPr>
        <p:spPr>
          <a:xfrm>
            <a:off x="9067801" y="1281113"/>
            <a:ext cx="935099" cy="538199"/>
          </a:xfrm>
          <a:prstGeom prst="ellipse">
            <a:avLst/>
          </a:prstGeom>
          <a:noFill/>
          <a:ln w="57150" cap="flat" cmpd="sng">
            <a:solidFill>
              <a:srgbClr val="006400"/>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295" name="Shape 295"/>
          <p:cNvSpPr/>
          <p:nvPr/>
        </p:nvSpPr>
        <p:spPr>
          <a:xfrm>
            <a:off x="7397751" y="1620838"/>
            <a:ext cx="933599" cy="369299"/>
          </a:xfrm>
          <a:prstGeom prst="rect">
            <a:avLst/>
          </a:prstGeom>
          <a:noFill/>
          <a:ln w="19050" cap="flat" cmpd="sng">
            <a:solidFill>
              <a:srgbClr val="006400"/>
            </a:solidFill>
            <a:prstDash val="solid"/>
            <a:miter/>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cxnSp>
        <p:nvCxnSpPr>
          <p:cNvPr id="296" name="Shape 296"/>
          <p:cNvCxnSpPr/>
          <p:nvPr/>
        </p:nvCxnSpPr>
        <p:spPr>
          <a:xfrm rot="10800000" flipH="1">
            <a:off x="7978775" y="2370151"/>
            <a:ext cx="1654200" cy="201599"/>
          </a:xfrm>
          <a:prstGeom prst="straightConnector1">
            <a:avLst/>
          </a:prstGeom>
          <a:noFill/>
          <a:ln w="57150" cap="flat" cmpd="sng">
            <a:solidFill>
              <a:srgbClr val="006400"/>
            </a:solidFill>
            <a:prstDash val="solid"/>
            <a:round/>
            <a:headEnd type="none" w="med" len="med"/>
            <a:tailEnd type="none" w="med" len="med"/>
          </a:ln>
        </p:spPr>
      </p:cxnSp>
      <p:sp>
        <p:nvSpPr>
          <p:cNvPr id="297" name="Shape 297"/>
          <p:cNvSpPr/>
          <p:nvPr/>
        </p:nvSpPr>
        <p:spPr>
          <a:xfrm rot="-6907924">
            <a:off x="5248319" y="2911619"/>
            <a:ext cx="649154" cy="1398424"/>
          </a:xfrm>
          <a:prstGeom prst="ellipse">
            <a:avLst/>
          </a:prstGeom>
          <a:noFill/>
          <a:ln w="9525" cap="flat" cmpd="sng">
            <a:solidFill>
              <a:srgbClr val="990000"/>
            </a:solidFill>
            <a:prstDash val="solid"/>
            <a:round/>
            <a:headEnd type="none" w="med" len="med"/>
            <a:tailEnd type="none" w="med" len="med"/>
          </a:ln>
        </p:spPr>
        <p:txBody>
          <a:bodyPr lIns="91425" tIns="91425" rIns="91425" bIns="91425" anchor="ctr" anchorCtr="0">
            <a:noAutofit/>
          </a:bodyPr>
          <a:lstStyle/>
          <a:p>
            <a:endParaRPr/>
          </a:p>
        </p:txBody>
      </p:sp>
      <p:sp>
        <p:nvSpPr>
          <p:cNvPr id="298" name="Shape 298"/>
          <p:cNvSpPr txBox="1"/>
          <p:nvPr/>
        </p:nvSpPr>
        <p:spPr>
          <a:xfrm rot="-1508070">
            <a:off x="5078461" y="3381299"/>
            <a:ext cx="988829" cy="458982"/>
          </a:xfrm>
          <a:prstGeom prst="rect">
            <a:avLst/>
          </a:prstGeom>
          <a:noFill/>
          <a:ln>
            <a:noFill/>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299" name="Shape 299"/>
          <p:cNvSpPr/>
          <p:nvPr/>
        </p:nvSpPr>
        <p:spPr>
          <a:xfrm rot="-6883734">
            <a:off x="3579258" y="2058305"/>
            <a:ext cx="649016" cy="1730396"/>
          </a:xfrm>
          <a:prstGeom prst="ellipse">
            <a:avLst/>
          </a:prstGeom>
          <a:noFill/>
          <a:ln w="38100" cap="flat" cmpd="sng">
            <a:solidFill>
              <a:srgbClr val="990000"/>
            </a:solidFill>
            <a:prstDash val="solid"/>
            <a:round/>
            <a:headEnd type="none" w="med" len="med"/>
            <a:tailEnd type="none" w="med" len="med"/>
          </a:ln>
        </p:spPr>
        <p:txBody>
          <a:bodyPr lIns="91425" tIns="91425" rIns="91425" bIns="91425" anchor="ctr" anchorCtr="0">
            <a:noAutofit/>
          </a:bodyPr>
          <a:lstStyle/>
          <a:p>
            <a:endParaRPr/>
          </a:p>
        </p:txBody>
      </p:sp>
      <p:sp>
        <p:nvSpPr>
          <p:cNvPr id="300" name="Shape 300"/>
          <p:cNvSpPr txBox="1"/>
          <p:nvPr/>
        </p:nvSpPr>
        <p:spPr>
          <a:xfrm rot="-1484566">
            <a:off x="3291793" y="2693785"/>
            <a:ext cx="1223524" cy="459078"/>
          </a:xfrm>
          <a:prstGeom prst="rect">
            <a:avLst/>
          </a:prstGeom>
          <a:noFill/>
          <a:ln>
            <a:noFill/>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01" name="Shape 301"/>
          <p:cNvSpPr/>
          <p:nvPr/>
        </p:nvSpPr>
        <p:spPr>
          <a:xfrm rot="1061827">
            <a:off x="3195577" y="4018161"/>
            <a:ext cx="1679688" cy="461666"/>
          </a:xfrm>
          <a:prstGeom prst="rect">
            <a:avLst/>
          </a:prstGeom>
          <a:noFill/>
          <a:ln w="38100" cap="flat" cmpd="sng">
            <a:solidFill>
              <a:srgbClr val="990000"/>
            </a:solidFill>
            <a:prstDash val="solid"/>
            <a:miter/>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02" name="Shape 302"/>
          <p:cNvSpPr/>
          <p:nvPr/>
        </p:nvSpPr>
        <p:spPr>
          <a:xfrm>
            <a:off x="6416675" y="4146551"/>
            <a:ext cx="1087500" cy="369299"/>
          </a:xfrm>
          <a:prstGeom prst="rect">
            <a:avLst/>
          </a:prstGeom>
          <a:noFill/>
          <a:ln w="38100" cap="flat" cmpd="sng">
            <a:solidFill>
              <a:srgbClr val="0033CC"/>
            </a:solidFill>
            <a:prstDash val="solid"/>
            <a:miter/>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cxnSp>
        <p:nvCxnSpPr>
          <p:cNvPr id="303" name="Shape 303"/>
          <p:cNvCxnSpPr/>
          <p:nvPr/>
        </p:nvCxnSpPr>
        <p:spPr>
          <a:xfrm>
            <a:off x="7793038" y="4065588"/>
            <a:ext cx="665099" cy="1401899"/>
          </a:xfrm>
          <a:prstGeom prst="straightConnector1">
            <a:avLst/>
          </a:prstGeom>
          <a:noFill/>
          <a:ln w="57150" cap="flat" cmpd="sng">
            <a:solidFill>
              <a:srgbClr val="0033CC"/>
            </a:solidFill>
            <a:prstDash val="solid"/>
            <a:round/>
            <a:headEnd type="none" w="med" len="med"/>
            <a:tailEnd type="none" w="med" len="med"/>
          </a:ln>
        </p:spPr>
      </p:cxnSp>
    </p:spTree>
    <p:extLst>
      <p:ext uri="{BB962C8B-B14F-4D97-AF65-F5344CB8AC3E}">
        <p14:creationId xmlns:p14="http://schemas.microsoft.com/office/powerpoint/2010/main" val="1893990082"/>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772401" y="115889"/>
            <a:ext cx="85058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Multiple inheritance: Composite figures</a:t>
            </a:r>
          </a:p>
        </p:txBody>
      </p:sp>
      <p:cxnSp>
        <p:nvCxnSpPr>
          <p:cNvPr id="310" name="Shape 310"/>
          <p:cNvCxnSpPr/>
          <p:nvPr/>
        </p:nvCxnSpPr>
        <p:spPr>
          <a:xfrm flipH="1">
            <a:off x="2424138" y="4437063"/>
            <a:ext cx="936600" cy="792299"/>
          </a:xfrm>
          <a:prstGeom prst="straightConnector1">
            <a:avLst/>
          </a:prstGeom>
          <a:noFill/>
          <a:ln w="28575" cap="flat" cmpd="sng">
            <a:solidFill>
              <a:srgbClr val="006400"/>
            </a:solidFill>
            <a:prstDash val="solid"/>
            <a:round/>
            <a:headEnd type="none" w="med" len="med"/>
            <a:tailEnd type="none" w="med" len="med"/>
          </a:ln>
        </p:spPr>
      </p:cxnSp>
      <p:cxnSp>
        <p:nvCxnSpPr>
          <p:cNvPr id="311" name="Shape 311"/>
          <p:cNvCxnSpPr/>
          <p:nvPr/>
        </p:nvCxnSpPr>
        <p:spPr>
          <a:xfrm>
            <a:off x="2528888" y="4364037"/>
            <a:ext cx="792299" cy="936600"/>
          </a:xfrm>
          <a:prstGeom prst="straightConnector1">
            <a:avLst/>
          </a:prstGeom>
          <a:noFill/>
          <a:ln w="28575" cap="flat" cmpd="sng">
            <a:solidFill>
              <a:schemeClr val="dk1"/>
            </a:solidFill>
            <a:prstDash val="solid"/>
            <a:round/>
            <a:headEnd type="none" w="med" len="med"/>
            <a:tailEnd type="none" w="med" len="med"/>
          </a:ln>
        </p:spPr>
      </p:cxnSp>
      <p:cxnSp>
        <p:nvCxnSpPr>
          <p:cNvPr id="312" name="Shape 312"/>
          <p:cNvCxnSpPr/>
          <p:nvPr/>
        </p:nvCxnSpPr>
        <p:spPr>
          <a:xfrm flipH="1">
            <a:off x="2889376" y="4221163"/>
            <a:ext cx="72899" cy="1223999"/>
          </a:xfrm>
          <a:prstGeom prst="straightConnector1">
            <a:avLst/>
          </a:prstGeom>
          <a:noFill/>
          <a:ln w="28575" cap="flat" cmpd="sng">
            <a:solidFill>
              <a:srgbClr val="3333FF"/>
            </a:solidFill>
            <a:prstDash val="solid"/>
            <a:round/>
            <a:headEnd type="none" w="med" len="med"/>
            <a:tailEnd type="none" w="med" len="med"/>
          </a:ln>
        </p:spPr>
      </p:cxnSp>
      <p:sp>
        <p:nvSpPr>
          <p:cNvPr id="313" name="Shape 313"/>
          <p:cNvSpPr txBox="1"/>
          <p:nvPr/>
        </p:nvSpPr>
        <p:spPr>
          <a:xfrm>
            <a:off x="2135188" y="5661026"/>
            <a:ext cx="2447999" cy="366599"/>
          </a:xfrm>
          <a:prstGeom prst="rect">
            <a:avLst/>
          </a:prstGeom>
          <a:noFill/>
          <a:ln>
            <a:noFill/>
          </a:ln>
        </p:spPr>
        <p:txBody>
          <a:bodyPr lIns="91425" tIns="45700" rIns="91425" bIns="45700" anchor="t" anchorCtr="0">
            <a:noAutofit/>
          </a:bodyPr>
          <a:lstStyle/>
          <a:p>
            <a:pPr>
              <a:buClr>
                <a:schemeClr val="dk1"/>
              </a:buClr>
              <a:buSzPct val="25000"/>
            </a:pPr>
            <a:r>
              <a:rPr lang="en-US">
                <a:solidFill>
                  <a:schemeClr val="dk1"/>
                </a:solidFill>
                <a:latin typeface="Comic Sans MS"/>
                <a:ea typeface="Comic Sans MS"/>
                <a:cs typeface="Comic Sans MS"/>
                <a:sym typeface="Comic Sans MS"/>
              </a:rPr>
              <a:t>A composite figure</a:t>
            </a:r>
          </a:p>
        </p:txBody>
      </p:sp>
      <p:sp>
        <p:nvSpPr>
          <p:cNvPr id="314" name="Shape 314"/>
          <p:cNvSpPr txBox="1"/>
          <p:nvPr/>
        </p:nvSpPr>
        <p:spPr>
          <a:xfrm>
            <a:off x="4727576" y="2708276"/>
            <a:ext cx="2447999" cy="366599"/>
          </a:xfrm>
          <a:prstGeom prst="rect">
            <a:avLst/>
          </a:prstGeom>
          <a:noFill/>
          <a:ln>
            <a:noFill/>
          </a:ln>
        </p:spPr>
        <p:txBody>
          <a:bodyPr lIns="91425" tIns="45700" rIns="91425" bIns="45700" anchor="t" anchorCtr="0">
            <a:noAutofit/>
          </a:bodyPr>
          <a:lstStyle/>
          <a:p>
            <a:pPr>
              <a:buClr>
                <a:schemeClr val="dk1"/>
              </a:buClr>
              <a:buSzPct val="25000"/>
            </a:pPr>
            <a:r>
              <a:rPr lang="en-US">
                <a:solidFill>
                  <a:schemeClr val="dk1"/>
                </a:solidFill>
                <a:latin typeface="Comic Sans MS"/>
                <a:ea typeface="Comic Sans MS"/>
                <a:cs typeface="Comic Sans MS"/>
                <a:sym typeface="Comic Sans MS"/>
              </a:rPr>
              <a:t>Simple figures</a:t>
            </a:r>
          </a:p>
        </p:txBody>
      </p:sp>
      <p:cxnSp>
        <p:nvCxnSpPr>
          <p:cNvPr id="315" name="Shape 315"/>
          <p:cNvCxnSpPr/>
          <p:nvPr/>
        </p:nvCxnSpPr>
        <p:spPr>
          <a:xfrm>
            <a:off x="2279651" y="1700214"/>
            <a:ext cx="1223999" cy="72899"/>
          </a:xfrm>
          <a:prstGeom prst="straightConnector1">
            <a:avLst/>
          </a:prstGeom>
          <a:noFill/>
          <a:ln w="28575" cap="flat" cmpd="sng">
            <a:solidFill>
              <a:srgbClr val="CC0000"/>
            </a:solidFill>
            <a:prstDash val="solid"/>
            <a:round/>
            <a:headEnd type="none" w="med" len="med"/>
            <a:tailEnd type="none" w="med" len="med"/>
          </a:ln>
        </p:spPr>
      </p:cxnSp>
      <p:cxnSp>
        <p:nvCxnSpPr>
          <p:cNvPr id="316" name="Shape 316"/>
          <p:cNvCxnSpPr/>
          <p:nvPr/>
        </p:nvCxnSpPr>
        <p:spPr>
          <a:xfrm>
            <a:off x="3935414" y="1268412"/>
            <a:ext cx="792299" cy="936600"/>
          </a:xfrm>
          <a:prstGeom prst="straightConnector1">
            <a:avLst/>
          </a:prstGeom>
          <a:noFill/>
          <a:ln w="28575" cap="flat" cmpd="sng">
            <a:solidFill>
              <a:schemeClr val="dk1"/>
            </a:solidFill>
            <a:prstDash val="solid"/>
            <a:round/>
            <a:headEnd type="none" w="med" len="med"/>
            <a:tailEnd type="none" w="med" len="med"/>
          </a:ln>
        </p:spPr>
      </p:cxnSp>
      <p:cxnSp>
        <p:nvCxnSpPr>
          <p:cNvPr id="317" name="Shape 317"/>
          <p:cNvCxnSpPr/>
          <p:nvPr/>
        </p:nvCxnSpPr>
        <p:spPr>
          <a:xfrm flipH="1">
            <a:off x="5662738" y="1268413"/>
            <a:ext cx="72899" cy="1223999"/>
          </a:xfrm>
          <a:prstGeom prst="straightConnector1">
            <a:avLst/>
          </a:prstGeom>
          <a:noFill/>
          <a:ln w="28575" cap="flat" cmpd="sng">
            <a:solidFill>
              <a:srgbClr val="3333FF"/>
            </a:solidFill>
            <a:prstDash val="solid"/>
            <a:round/>
            <a:headEnd type="none" w="med" len="med"/>
            <a:tailEnd type="none" w="med" len="med"/>
          </a:ln>
        </p:spPr>
      </p:cxnSp>
      <p:cxnSp>
        <p:nvCxnSpPr>
          <p:cNvPr id="318" name="Shape 318"/>
          <p:cNvCxnSpPr/>
          <p:nvPr/>
        </p:nvCxnSpPr>
        <p:spPr>
          <a:xfrm flipH="1">
            <a:off x="6311924" y="1484313"/>
            <a:ext cx="936600" cy="792299"/>
          </a:xfrm>
          <a:prstGeom prst="straightConnector1">
            <a:avLst/>
          </a:prstGeom>
          <a:noFill/>
          <a:ln w="28575" cap="flat" cmpd="sng">
            <a:solidFill>
              <a:srgbClr val="006400"/>
            </a:solidFill>
            <a:prstDash val="solid"/>
            <a:round/>
            <a:headEnd type="none" w="med" len="med"/>
            <a:tailEnd type="none" w="med" len="med"/>
          </a:ln>
        </p:spPr>
      </p:cxnSp>
      <p:sp>
        <p:nvSpPr>
          <p:cNvPr id="319" name="Shape 319"/>
          <p:cNvSpPr/>
          <p:nvPr/>
        </p:nvSpPr>
        <p:spPr>
          <a:xfrm>
            <a:off x="7967663" y="1268413"/>
            <a:ext cx="1223999" cy="1223999"/>
          </a:xfrm>
          <a:prstGeom prst="ellipse">
            <a:avLst/>
          </a:prstGeom>
          <a:noFill/>
          <a:ln w="28575" cap="flat" cmpd="sng">
            <a:solidFill>
              <a:srgbClr val="996600"/>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rgbClr val="990000"/>
              </a:solidFill>
              <a:latin typeface="Arial"/>
              <a:ea typeface="Arial"/>
              <a:cs typeface="Arial"/>
              <a:sym typeface="Arial"/>
            </a:endParaRPr>
          </a:p>
        </p:txBody>
      </p:sp>
      <p:grpSp>
        <p:nvGrpSpPr>
          <p:cNvPr id="320" name="Shape 320"/>
          <p:cNvGrpSpPr/>
          <p:nvPr/>
        </p:nvGrpSpPr>
        <p:grpSpPr>
          <a:xfrm>
            <a:off x="4833940" y="4230690"/>
            <a:ext cx="1452562" cy="1428749"/>
            <a:chOff x="3045" y="2750"/>
            <a:chExt cx="915" cy="900"/>
          </a:xfrm>
        </p:grpSpPr>
        <p:cxnSp>
          <p:nvCxnSpPr>
            <p:cNvPr id="321" name="Shape 321"/>
            <p:cNvCxnSpPr/>
            <p:nvPr/>
          </p:nvCxnSpPr>
          <p:spPr>
            <a:xfrm flipH="1">
              <a:off x="3141" y="2886"/>
              <a:ext cx="599" cy="599"/>
            </a:xfrm>
            <a:prstGeom prst="straightConnector1">
              <a:avLst/>
            </a:prstGeom>
            <a:noFill/>
            <a:ln w="28575" cap="flat" cmpd="sng">
              <a:solidFill>
                <a:srgbClr val="006400"/>
              </a:solidFill>
              <a:prstDash val="solid"/>
              <a:round/>
              <a:headEnd type="none" w="med" len="med"/>
              <a:tailEnd type="none" w="med" len="med"/>
            </a:ln>
          </p:spPr>
        </p:cxnSp>
        <p:sp>
          <p:nvSpPr>
            <p:cNvPr id="322" name="Shape 322"/>
            <p:cNvSpPr/>
            <p:nvPr/>
          </p:nvSpPr>
          <p:spPr>
            <a:xfrm>
              <a:off x="3061" y="2750"/>
              <a:ext cx="900" cy="900"/>
            </a:xfrm>
            <a:prstGeom prst="ellipse">
              <a:avLst/>
            </a:prstGeom>
            <a:noFill/>
            <a:ln w="28575" cap="flat" cmpd="sng">
              <a:solidFill>
                <a:srgbClr val="996600"/>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rgbClr val="990000"/>
                </a:solidFill>
                <a:latin typeface="Arial"/>
                <a:ea typeface="Arial"/>
                <a:cs typeface="Arial"/>
                <a:sym typeface="Arial"/>
              </a:endParaRPr>
            </a:p>
          </p:txBody>
        </p:sp>
        <p:cxnSp>
          <p:nvCxnSpPr>
            <p:cNvPr id="323" name="Shape 323"/>
            <p:cNvCxnSpPr/>
            <p:nvPr/>
          </p:nvCxnSpPr>
          <p:spPr>
            <a:xfrm>
              <a:off x="3218" y="2839"/>
              <a:ext cx="599" cy="599"/>
            </a:xfrm>
            <a:prstGeom prst="straightConnector1">
              <a:avLst/>
            </a:prstGeom>
            <a:noFill/>
            <a:ln w="28575" cap="flat" cmpd="sng">
              <a:solidFill>
                <a:schemeClr val="dk1"/>
              </a:solidFill>
              <a:prstDash val="solid"/>
              <a:round/>
              <a:headEnd type="none" w="med" len="med"/>
              <a:tailEnd type="none" w="med" len="med"/>
            </a:ln>
          </p:spPr>
        </p:cxnSp>
        <p:cxnSp>
          <p:nvCxnSpPr>
            <p:cNvPr id="324" name="Shape 324"/>
            <p:cNvCxnSpPr/>
            <p:nvPr/>
          </p:nvCxnSpPr>
          <p:spPr>
            <a:xfrm>
              <a:off x="3045" y="3120"/>
              <a:ext cx="900" cy="0"/>
            </a:xfrm>
            <a:prstGeom prst="straightConnector1">
              <a:avLst/>
            </a:prstGeom>
            <a:noFill/>
            <a:ln w="28575" cap="flat" cmpd="sng">
              <a:solidFill>
                <a:srgbClr val="CC0000"/>
              </a:solidFill>
              <a:prstDash val="solid"/>
              <a:round/>
              <a:headEnd type="none" w="med" len="med"/>
              <a:tailEnd type="none" w="med" len="med"/>
            </a:ln>
          </p:spPr>
        </p:cxnSp>
        <p:cxnSp>
          <p:nvCxnSpPr>
            <p:cNvPr id="325" name="Shape 325"/>
            <p:cNvCxnSpPr/>
            <p:nvPr/>
          </p:nvCxnSpPr>
          <p:spPr>
            <a:xfrm>
              <a:off x="3490" y="2750"/>
              <a:ext cx="0" cy="900"/>
            </a:xfrm>
            <a:prstGeom prst="straightConnector1">
              <a:avLst/>
            </a:prstGeom>
            <a:noFill/>
            <a:ln w="28575" cap="flat" cmpd="sng">
              <a:solidFill>
                <a:srgbClr val="3333FF"/>
              </a:solidFill>
              <a:prstDash val="solid"/>
              <a:round/>
              <a:headEnd type="none" w="med" len="med"/>
              <a:tailEnd type="none" w="med" len="med"/>
            </a:ln>
          </p:spPr>
        </p:cxnSp>
      </p:grpSp>
      <p:grpSp>
        <p:nvGrpSpPr>
          <p:cNvPr id="326" name="Shape 326"/>
          <p:cNvGrpSpPr/>
          <p:nvPr/>
        </p:nvGrpSpPr>
        <p:grpSpPr>
          <a:xfrm>
            <a:off x="2927351" y="3563938"/>
            <a:ext cx="3384549" cy="657224"/>
            <a:chOff x="884" y="2245"/>
            <a:chExt cx="2131" cy="413"/>
          </a:xfrm>
        </p:grpSpPr>
        <p:cxnSp>
          <p:nvCxnSpPr>
            <p:cNvPr id="327" name="Shape 327"/>
            <p:cNvCxnSpPr/>
            <p:nvPr/>
          </p:nvCxnSpPr>
          <p:spPr>
            <a:xfrm rot="10800000">
              <a:off x="884" y="2359"/>
              <a:ext cx="0" cy="299"/>
            </a:xfrm>
            <a:prstGeom prst="straightConnector1">
              <a:avLst/>
            </a:prstGeom>
            <a:noFill/>
            <a:ln w="28575" cap="flat" cmpd="sng">
              <a:solidFill>
                <a:schemeClr val="dk1"/>
              </a:solidFill>
              <a:prstDash val="solid"/>
              <a:round/>
              <a:headEnd type="none" w="med" len="med"/>
              <a:tailEnd type="none" w="med" len="med"/>
            </a:ln>
          </p:spPr>
        </p:cxnSp>
        <p:cxnSp>
          <p:nvCxnSpPr>
            <p:cNvPr id="328" name="Shape 328"/>
            <p:cNvCxnSpPr/>
            <p:nvPr/>
          </p:nvCxnSpPr>
          <p:spPr>
            <a:xfrm rot="10800000">
              <a:off x="2471" y="2359"/>
              <a:ext cx="0" cy="299"/>
            </a:xfrm>
            <a:prstGeom prst="straightConnector1">
              <a:avLst/>
            </a:prstGeom>
            <a:noFill/>
            <a:ln w="28575" cap="flat" cmpd="sng">
              <a:solidFill>
                <a:schemeClr val="dk1"/>
              </a:solidFill>
              <a:prstDash val="solid"/>
              <a:round/>
              <a:headEnd type="none" w="med" len="med"/>
              <a:tailEnd type="none" w="med" len="med"/>
            </a:ln>
          </p:spPr>
        </p:cxnSp>
        <p:cxnSp>
          <p:nvCxnSpPr>
            <p:cNvPr id="329" name="Shape 329"/>
            <p:cNvCxnSpPr/>
            <p:nvPr/>
          </p:nvCxnSpPr>
          <p:spPr>
            <a:xfrm>
              <a:off x="884" y="2387"/>
              <a:ext cx="2099" cy="0"/>
            </a:xfrm>
            <a:prstGeom prst="straightConnector1">
              <a:avLst/>
            </a:prstGeom>
            <a:noFill/>
            <a:ln w="28575" cap="flat" cmpd="sng">
              <a:solidFill>
                <a:schemeClr val="dk1"/>
              </a:solidFill>
              <a:prstDash val="solid"/>
              <a:round/>
              <a:headEnd type="none" w="med" len="med"/>
              <a:tailEnd type="none" w="med" len="med"/>
            </a:ln>
          </p:spPr>
        </p:cxnSp>
        <p:cxnSp>
          <p:nvCxnSpPr>
            <p:cNvPr id="330" name="Shape 330"/>
            <p:cNvCxnSpPr/>
            <p:nvPr/>
          </p:nvCxnSpPr>
          <p:spPr>
            <a:xfrm flipH="1">
              <a:off x="2715" y="2245"/>
              <a:ext cx="299" cy="299"/>
            </a:xfrm>
            <a:prstGeom prst="straightConnector1">
              <a:avLst/>
            </a:prstGeom>
            <a:noFill/>
            <a:ln w="28575" cap="flat" cmpd="sng">
              <a:solidFill>
                <a:schemeClr val="dk1"/>
              </a:solidFill>
              <a:prstDash val="solid"/>
              <a:round/>
              <a:headEnd type="none" w="med" len="med"/>
              <a:tailEnd type="none" w="med" len="med"/>
            </a:ln>
          </p:spPr>
        </p:cxnSp>
      </p:grpSp>
      <p:sp>
        <p:nvSpPr>
          <p:cNvPr id="331" name="Shape 331"/>
          <p:cNvSpPr/>
          <p:nvPr/>
        </p:nvSpPr>
        <p:spPr>
          <a:xfrm>
            <a:off x="7967663" y="1268413"/>
            <a:ext cx="1223999" cy="1223999"/>
          </a:xfrm>
          <a:prstGeom prst="ellipse">
            <a:avLst/>
          </a:prstGeom>
          <a:noFill/>
          <a:ln w="28575" cap="flat" cmpd="sng">
            <a:solidFill>
              <a:srgbClr val="996600"/>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rgbClr val="990000"/>
              </a:solidFill>
              <a:latin typeface="Arial"/>
              <a:ea typeface="Arial"/>
              <a:cs typeface="Arial"/>
              <a:sym typeface="Arial"/>
            </a:endParaRPr>
          </a:p>
        </p:txBody>
      </p:sp>
      <p:cxnSp>
        <p:nvCxnSpPr>
          <p:cNvPr id="332" name="Shape 332"/>
          <p:cNvCxnSpPr/>
          <p:nvPr/>
        </p:nvCxnSpPr>
        <p:spPr>
          <a:xfrm>
            <a:off x="2279651" y="1700214"/>
            <a:ext cx="1223999" cy="72899"/>
          </a:xfrm>
          <a:prstGeom prst="straightConnector1">
            <a:avLst/>
          </a:prstGeom>
          <a:noFill/>
          <a:ln w="28575" cap="flat" cmpd="sng">
            <a:solidFill>
              <a:srgbClr val="CC0000"/>
            </a:solidFill>
            <a:prstDash val="solid"/>
            <a:round/>
            <a:headEnd type="none" w="med" len="med"/>
            <a:tailEnd type="none" w="med" len="med"/>
          </a:ln>
        </p:spPr>
      </p:cxnSp>
      <p:sp>
        <p:nvSpPr>
          <p:cNvPr id="333" name="Shape 333"/>
          <p:cNvSpPr/>
          <p:nvPr/>
        </p:nvSpPr>
        <p:spPr>
          <a:xfrm>
            <a:off x="2279651" y="4221163"/>
            <a:ext cx="1223999" cy="1223999"/>
          </a:xfrm>
          <a:prstGeom prst="ellipse">
            <a:avLst/>
          </a:prstGeom>
          <a:noFill/>
          <a:ln w="28575" cap="flat" cmpd="sng">
            <a:solidFill>
              <a:srgbClr val="996600"/>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rgbClr val="990000"/>
              </a:solidFill>
              <a:latin typeface="Arial"/>
              <a:ea typeface="Arial"/>
              <a:cs typeface="Arial"/>
              <a:sym typeface="Arial"/>
            </a:endParaRPr>
          </a:p>
        </p:txBody>
      </p:sp>
      <p:cxnSp>
        <p:nvCxnSpPr>
          <p:cNvPr id="334" name="Shape 334"/>
          <p:cNvCxnSpPr/>
          <p:nvPr/>
        </p:nvCxnSpPr>
        <p:spPr>
          <a:xfrm>
            <a:off x="2279651" y="4797426"/>
            <a:ext cx="1223999" cy="72899"/>
          </a:xfrm>
          <a:prstGeom prst="straightConnector1">
            <a:avLst/>
          </a:prstGeom>
          <a:noFill/>
          <a:ln w="28575" cap="flat" cmpd="sng">
            <a:solidFill>
              <a:srgbClr val="CC0000"/>
            </a:solidFill>
            <a:prstDash val="solid"/>
            <a:round/>
            <a:headEnd type="none" w="med" len="med"/>
            <a:tailEnd type="none" w="med" len="med"/>
          </a:ln>
        </p:spPr>
      </p:cxnSp>
      <p:cxnSp>
        <p:nvCxnSpPr>
          <p:cNvPr id="335" name="Shape 335"/>
          <p:cNvCxnSpPr/>
          <p:nvPr/>
        </p:nvCxnSpPr>
        <p:spPr>
          <a:xfrm>
            <a:off x="3935414" y="1268412"/>
            <a:ext cx="792299" cy="936600"/>
          </a:xfrm>
          <a:prstGeom prst="straightConnector1">
            <a:avLst/>
          </a:prstGeom>
          <a:noFill/>
          <a:ln w="28575" cap="flat" cmpd="sng">
            <a:solidFill>
              <a:schemeClr val="dk1"/>
            </a:solidFill>
            <a:prstDash val="solid"/>
            <a:round/>
            <a:headEnd type="none" w="med" len="med"/>
            <a:tailEnd type="none" w="med" len="med"/>
          </a:ln>
        </p:spPr>
      </p:cxnSp>
      <p:cxnSp>
        <p:nvCxnSpPr>
          <p:cNvPr id="336" name="Shape 336"/>
          <p:cNvCxnSpPr/>
          <p:nvPr/>
        </p:nvCxnSpPr>
        <p:spPr>
          <a:xfrm flipH="1">
            <a:off x="5664326" y="1268413"/>
            <a:ext cx="72899" cy="1223999"/>
          </a:xfrm>
          <a:prstGeom prst="straightConnector1">
            <a:avLst/>
          </a:prstGeom>
          <a:noFill/>
          <a:ln w="28575" cap="flat" cmpd="sng">
            <a:solidFill>
              <a:srgbClr val="3333FF"/>
            </a:solidFill>
            <a:prstDash val="solid"/>
            <a:round/>
            <a:headEnd type="none" w="med" len="med"/>
            <a:tailEnd type="none" w="med" len="med"/>
          </a:ln>
        </p:spPr>
      </p:cxnSp>
      <p:cxnSp>
        <p:nvCxnSpPr>
          <p:cNvPr id="337" name="Shape 337"/>
          <p:cNvCxnSpPr/>
          <p:nvPr/>
        </p:nvCxnSpPr>
        <p:spPr>
          <a:xfrm flipH="1">
            <a:off x="6311924" y="1484313"/>
            <a:ext cx="936600" cy="792299"/>
          </a:xfrm>
          <a:prstGeom prst="straightConnector1">
            <a:avLst/>
          </a:prstGeom>
          <a:noFill/>
          <a:ln w="28575" cap="flat" cmpd="sng">
            <a:solidFill>
              <a:srgbClr val="006400"/>
            </a:solidFill>
            <a:prstDash val="solid"/>
            <a:round/>
            <a:headEnd type="none" w="med" len="med"/>
            <a:tailEnd type="none" w="med" len="med"/>
          </a:ln>
        </p:spPr>
      </p:cxnSp>
    </p:spTree>
    <p:extLst>
      <p:ext uri="{BB962C8B-B14F-4D97-AF65-F5344CB8AC3E}">
        <p14:creationId xmlns:p14="http://schemas.microsoft.com/office/powerpoint/2010/main" val="278785908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
                                        <p:tgtEl>
                                          <p:spTgt spid="319"/>
                                        </p:tgtEl>
                                      </p:cBhvr>
                                    </p:animEffect>
                                    <p:set>
                                      <p:cBhvr>
                                        <p:cTn id="7" dur="1" fill="hold">
                                          <p:stCondLst>
                                            <p:cond delay="1"/>
                                          </p:stCondLst>
                                        </p:cTn>
                                        <p:tgtEl>
                                          <p:spTgt spid="31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33"/>
                                        </p:tgtEl>
                                        <p:attrNameLst>
                                          <p:attrName>style.visibility</p:attrName>
                                        </p:attrNameLst>
                                      </p:cBhvr>
                                      <p:to>
                                        <p:strVal val="visible"/>
                                      </p:to>
                                    </p:set>
                                    <p:animEffect transition="in" filter="fade">
                                      <p:cBhvr>
                                        <p:cTn id="10" dur="1"/>
                                        <p:tgtEl>
                                          <p:spTgt spid="333"/>
                                        </p:tgtEl>
                                      </p:cBhvr>
                                    </p:animEffect>
                                  </p:childTnLst>
                                </p:cTn>
                              </p:par>
                            </p:childTnLst>
                          </p:cTn>
                        </p:par>
                        <p:par>
                          <p:cTn id="11" fill="hold">
                            <p:stCondLst>
                              <p:cond delay="1"/>
                            </p:stCondLst>
                            <p:childTnLst>
                              <p:par>
                                <p:cTn id="12" presetID="10" presetClass="exit" presetSubtype="0" fill="hold" nodeType="afterEffect">
                                  <p:stCondLst>
                                    <p:cond delay="0"/>
                                  </p:stCondLst>
                                  <p:childTnLst>
                                    <p:animEffect transition="out" filter="fade">
                                      <p:cBhvr>
                                        <p:cTn id="13" dur="1"/>
                                        <p:tgtEl>
                                          <p:spTgt spid="332"/>
                                        </p:tgtEl>
                                      </p:cBhvr>
                                    </p:animEffect>
                                    <p:set>
                                      <p:cBhvr>
                                        <p:cTn id="14" dur="1" fill="hold">
                                          <p:stCondLst>
                                            <p:cond delay="1"/>
                                          </p:stCondLst>
                                        </p:cTn>
                                        <p:tgtEl>
                                          <p:spTgt spid="332"/>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334"/>
                                        </p:tgtEl>
                                        <p:attrNameLst>
                                          <p:attrName>style.visibility</p:attrName>
                                        </p:attrNameLst>
                                      </p:cBhvr>
                                      <p:to>
                                        <p:strVal val="visible"/>
                                      </p:to>
                                    </p:set>
                                    <p:animEffect transition="in" filter="fade">
                                      <p:cBhvr>
                                        <p:cTn id="17" dur="1"/>
                                        <p:tgtEl>
                                          <p:spTgt spid="334"/>
                                        </p:tgtEl>
                                      </p:cBhvr>
                                    </p:animEffect>
                                  </p:childTnLst>
                                </p:cTn>
                              </p:par>
                            </p:childTnLst>
                          </p:cTn>
                        </p:par>
                        <p:par>
                          <p:cTn id="18" fill="hold">
                            <p:stCondLst>
                              <p:cond delay="2"/>
                            </p:stCondLst>
                            <p:childTnLst>
                              <p:par>
                                <p:cTn id="19" presetID="10" presetClass="exit" presetSubtype="0" fill="hold" nodeType="afterEffect">
                                  <p:stCondLst>
                                    <p:cond delay="0"/>
                                  </p:stCondLst>
                                  <p:childTnLst>
                                    <p:animEffect transition="out" filter="fade">
                                      <p:cBhvr>
                                        <p:cTn id="20" dur="1"/>
                                        <p:tgtEl>
                                          <p:spTgt spid="335"/>
                                        </p:tgtEl>
                                      </p:cBhvr>
                                    </p:animEffect>
                                    <p:set>
                                      <p:cBhvr>
                                        <p:cTn id="21" dur="1" fill="hold">
                                          <p:stCondLst>
                                            <p:cond delay="1"/>
                                          </p:stCondLst>
                                        </p:cTn>
                                        <p:tgtEl>
                                          <p:spTgt spid="33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311"/>
                                        </p:tgtEl>
                                        <p:attrNameLst>
                                          <p:attrName>style.visibility</p:attrName>
                                        </p:attrNameLst>
                                      </p:cBhvr>
                                      <p:to>
                                        <p:strVal val="visible"/>
                                      </p:to>
                                    </p:set>
                                    <p:animEffect transition="in" filter="fade">
                                      <p:cBhvr>
                                        <p:cTn id="24" dur="1"/>
                                        <p:tgtEl>
                                          <p:spTgt spid="311"/>
                                        </p:tgtEl>
                                      </p:cBhvr>
                                    </p:animEffect>
                                  </p:childTnLst>
                                </p:cTn>
                              </p:par>
                            </p:childTnLst>
                          </p:cTn>
                        </p:par>
                        <p:par>
                          <p:cTn id="25" fill="hold">
                            <p:stCondLst>
                              <p:cond delay="3"/>
                            </p:stCondLst>
                            <p:childTnLst>
                              <p:par>
                                <p:cTn id="26" presetID="10" presetClass="exit" presetSubtype="0" fill="hold" nodeType="afterEffect">
                                  <p:stCondLst>
                                    <p:cond delay="0"/>
                                  </p:stCondLst>
                                  <p:childTnLst>
                                    <p:animEffect transition="out" filter="fade">
                                      <p:cBhvr>
                                        <p:cTn id="27" dur="1"/>
                                        <p:tgtEl>
                                          <p:spTgt spid="336"/>
                                        </p:tgtEl>
                                      </p:cBhvr>
                                    </p:animEffect>
                                    <p:set>
                                      <p:cBhvr>
                                        <p:cTn id="28" dur="1" fill="hold">
                                          <p:stCondLst>
                                            <p:cond delay="1"/>
                                          </p:stCondLst>
                                        </p:cTn>
                                        <p:tgtEl>
                                          <p:spTgt spid="336"/>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312"/>
                                        </p:tgtEl>
                                        <p:attrNameLst>
                                          <p:attrName>style.visibility</p:attrName>
                                        </p:attrNameLst>
                                      </p:cBhvr>
                                      <p:to>
                                        <p:strVal val="visible"/>
                                      </p:to>
                                    </p:set>
                                    <p:animEffect transition="in" filter="fade">
                                      <p:cBhvr>
                                        <p:cTn id="31" dur="1"/>
                                        <p:tgtEl>
                                          <p:spTgt spid="312"/>
                                        </p:tgtEl>
                                      </p:cBhvr>
                                    </p:animEffect>
                                  </p:childTnLst>
                                </p:cTn>
                              </p:par>
                            </p:childTnLst>
                          </p:cTn>
                        </p:par>
                        <p:par>
                          <p:cTn id="32" fill="hold">
                            <p:stCondLst>
                              <p:cond delay="4"/>
                            </p:stCondLst>
                            <p:childTnLst>
                              <p:par>
                                <p:cTn id="33" presetID="10" presetClass="exit" presetSubtype="0" fill="hold" nodeType="afterEffect">
                                  <p:stCondLst>
                                    <p:cond delay="0"/>
                                  </p:stCondLst>
                                  <p:childTnLst>
                                    <p:animEffect transition="out" filter="fade">
                                      <p:cBhvr>
                                        <p:cTn id="34" dur="1"/>
                                        <p:tgtEl>
                                          <p:spTgt spid="337"/>
                                        </p:tgtEl>
                                      </p:cBhvr>
                                    </p:animEffect>
                                    <p:set>
                                      <p:cBhvr>
                                        <p:cTn id="35" dur="1" fill="hold">
                                          <p:stCondLst>
                                            <p:cond delay="1"/>
                                          </p:stCondLst>
                                        </p:cTn>
                                        <p:tgtEl>
                                          <p:spTgt spid="337"/>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310"/>
                                        </p:tgtEl>
                                        <p:attrNameLst>
                                          <p:attrName>style.visibility</p:attrName>
                                        </p:attrNameLst>
                                      </p:cBhvr>
                                      <p:to>
                                        <p:strVal val="visible"/>
                                      </p:to>
                                    </p:set>
                                    <p:animEffect transition="in" filter="fade">
                                      <p:cBhvr>
                                        <p:cTn id="38" dur="1"/>
                                        <p:tgtEl>
                                          <p:spTgt spid="310"/>
                                        </p:tgtEl>
                                      </p:cBhvr>
                                    </p:animEffect>
                                  </p:childTnLst>
                                </p:cTn>
                              </p:par>
                            </p:childTnLst>
                          </p:cTn>
                        </p:par>
                        <p:par>
                          <p:cTn id="39" fill="hold">
                            <p:stCondLst>
                              <p:cond delay="5"/>
                            </p:stCondLst>
                            <p:childTnLst>
                              <p:par>
                                <p:cTn id="40" presetID="10" presetClass="entr" presetSubtype="0" fill="hold" nodeType="afterEffect">
                                  <p:stCondLst>
                                    <p:cond delay="0"/>
                                  </p:stCondLst>
                                  <p:childTnLst>
                                    <p:set>
                                      <p:cBhvr>
                                        <p:cTn id="41" dur="1" fill="hold">
                                          <p:stCondLst>
                                            <p:cond delay="0"/>
                                          </p:stCondLst>
                                        </p:cTn>
                                        <p:tgtEl>
                                          <p:spTgt spid="313"/>
                                        </p:tgtEl>
                                        <p:attrNameLst>
                                          <p:attrName>style.visibility</p:attrName>
                                        </p:attrNameLst>
                                      </p:cBhvr>
                                      <p:to>
                                        <p:strVal val="visible"/>
                                      </p:to>
                                    </p:set>
                                    <p:animEffect transition="in" filter="fade">
                                      <p:cBhvr>
                                        <p:cTn id="42" dur="1"/>
                                        <p:tgtEl>
                                          <p:spTgt spid="313"/>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nodeType="clickEffect">
                                  <p:stCondLst>
                                    <p:cond delay="0"/>
                                  </p:stCondLst>
                                  <p:childTnLst>
                                    <p:animRot by="-21600000">
                                      <p:cBhvr>
                                        <p:cTn id="46" dur="2000" fill="hold"/>
                                        <p:tgtEl>
                                          <p:spTgt spid="310"/>
                                        </p:tgtEl>
                                        <p:attrNameLst>
                                          <p:attrName>r</p:attrName>
                                        </p:attrNameLst>
                                      </p:cBhvr>
                                    </p:animRot>
                                  </p:childTnLst>
                                </p:cTn>
                              </p:par>
                              <p:par>
                                <p:cTn id="47" presetID="8" presetClass="emph" presetSubtype="0" fill="hold" nodeType="withEffect">
                                  <p:stCondLst>
                                    <p:cond delay="0"/>
                                  </p:stCondLst>
                                  <p:childTnLst>
                                    <p:animRot by="-21600000">
                                      <p:cBhvr>
                                        <p:cTn id="48" dur="2000" fill="hold"/>
                                        <p:tgtEl>
                                          <p:spTgt spid="311"/>
                                        </p:tgtEl>
                                        <p:attrNameLst>
                                          <p:attrName>r</p:attrName>
                                        </p:attrNameLst>
                                      </p:cBhvr>
                                    </p:animRot>
                                  </p:childTnLst>
                                </p:cTn>
                              </p:par>
                              <p:par>
                                <p:cTn id="49" presetID="8" presetClass="emph" presetSubtype="0" fill="hold" nodeType="withEffect">
                                  <p:stCondLst>
                                    <p:cond delay="0"/>
                                  </p:stCondLst>
                                  <p:childTnLst>
                                    <p:animRot by="-21600000">
                                      <p:cBhvr>
                                        <p:cTn id="50" dur="2000" fill="hold"/>
                                        <p:tgtEl>
                                          <p:spTgt spid="312"/>
                                        </p:tgtEl>
                                        <p:attrNameLst>
                                          <p:attrName>r</p:attrName>
                                        </p:attrNameLst>
                                      </p:cBhvr>
                                    </p:animRot>
                                  </p:childTnLst>
                                </p:cTn>
                              </p:par>
                              <p:par>
                                <p:cTn id="51" presetID="8" presetClass="emph" presetSubtype="0" fill="hold" nodeType="withEffect">
                                  <p:stCondLst>
                                    <p:cond delay="0"/>
                                  </p:stCondLst>
                                  <p:childTnLst>
                                    <p:animRot by="-21600000">
                                      <p:cBhvr>
                                        <p:cTn id="52" dur="2000" fill="hold"/>
                                        <p:tgtEl>
                                          <p:spTgt spid="333"/>
                                        </p:tgtEl>
                                        <p:attrNameLst>
                                          <p:attrName>r</p:attrName>
                                        </p:attrNameLst>
                                      </p:cBhvr>
                                    </p:animRot>
                                  </p:childTnLst>
                                </p:cTn>
                              </p:par>
                              <p:par>
                                <p:cTn id="53" presetID="8" presetClass="emph" presetSubtype="0" fill="hold" nodeType="withEffect">
                                  <p:stCondLst>
                                    <p:cond delay="0"/>
                                  </p:stCondLst>
                                  <p:childTnLst>
                                    <p:animRot by="-21600000">
                                      <p:cBhvr>
                                        <p:cTn id="54" dur="2000" fill="hold"/>
                                        <p:tgtEl>
                                          <p:spTgt spid="334"/>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0"/>
                                        </p:tgtEl>
                                        <p:attrNameLst>
                                          <p:attrName>style.visibility</p:attrName>
                                        </p:attrNameLst>
                                      </p:cBhvr>
                                      <p:to>
                                        <p:strVal val="visible"/>
                                      </p:to>
                                    </p:set>
                                    <p:animEffect transition="in" filter="fade">
                                      <p:cBhvr>
                                        <p:cTn id="59" dur="500"/>
                                        <p:tgtEl>
                                          <p:spTgt spid="320"/>
                                        </p:tgtEl>
                                      </p:cBhvr>
                                    </p:animEffect>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nodeType="clickEffect">
                                  <p:stCondLst>
                                    <p:cond delay="0"/>
                                  </p:stCondLst>
                                  <p:childTnLst>
                                    <p:animRot by="-21600000">
                                      <p:cBhvr>
                                        <p:cTn id="63" dur="2000" fill="hold"/>
                                        <p:tgtEl>
                                          <p:spTgt spid="320"/>
                                        </p:tgtEl>
                                        <p:attrNameLst>
                                          <p:attrName>r</p:attrName>
                                        </p:attrNameLst>
                                      </p:cBhvr>
                                    </p:animRo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326"/>
                                        </p:tgtEl>
                                        <p:attrNameLst>
                                          <p:attrName>style.visibility</p:attrName>
                                        </p:attrNameLst>
                                      </p:cBhvr>
                                      <p:to>
                                        <p:strVal val="visible"/>
                                      </p:to>
                                    </p:set>
                                    <p:animEffect transition="in" filter="fade">
                                      <p:cBhvr>
                                        <p:cTn id="67" dur="500"/>
                                        <p:tgtEl>
                                          <p:spTgt spid="326"/>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mph" presetSubtype="0" fill="hold" nodeType="clickEffect">
                                  <p:stCondLst>
                                    <p:cond delay="0"/>
                                  </p:stCondLst>
                                  <p:childTnLst>
                                    <p:animRot by="-21600000">
                                      <p:cBhvr>
                                        <p:cTn id="71" dur="2000" fill="hold"/>
                                        <p:tgtEl>
                                          <p:spTgt spid="320"/>
                                        </p:tgtEl>
                                        <p:attrNameLst>
                                          <p:attrName>r</p:attrName>
                                        </p:attrNameLst>
                                      </p:cBhvr>
                                    </p:animRot>
                                  </p:childTnLst>
                                </p:cTn>
                              </p:par>
                              <p:par>
                                <p:cTn id="72" presetID="8" presetClass="emph" presetSubtype="0" fill="hold" nodeType="withEffect">
                                  <p:stCondLst>
                                    <p:cond delay="0"/>
                                  </p:stCondLst>
                                  <p:childTnLst>
                                    <p:animRot by="-21600000">
                                      <p:cBhvr>
                                        <p:cTn id="73" dur="2000" fill="hold"/>
                                        <p:tgtEl>
                                          <p:spTgt spid="310"/>
                                        </p:tgtEl>
                                        <p:attrNameLst>
                                          <p:attrName>r</p:attrName>
                                        </p:attrNameLst>
                                      </p:cBhvr>
                                    </p:animRot>
                                  </p:childTnLst>
                                </p:cTn>
                              </p:par>
                              <p:par>
                                <p:cTn id="74" presetID="8" presetClass="emph" presetSubtype="0" fill="hold" nodeType="withEffect">
                                  <p:stCondLst>
                                    <p:cond delay="0"/>
                                  </p:stCondLst>
                                  <p:childTnLst>
                                    <p:animRot by="-21600000">
                                      <p:cBhvr>
                                        <p:cTn id="75" dur="2000" fill="hold"/>
                                        <p:tgtEl>
                                          <p:spTgt spid="311"/>
                                        </p:tgtEl>
                                        <p:attrNameLst>
                                          <p:attrName>r</p:attrName>
                                        </p:attrNameLst>
                                      </p:cBhvr>
                                    </p:animRot>
                                  </p:childTnLst>
                                </p:cTn>
                              </p:par>
                              <p:par>
                                <p:cTn id="76" presetID="8" presetClass="emph" presetSubtype="0" fill="hold" nodeType="withEffect">
                                  <p:stCondLst>
                                    <p:cond delay="0"/>
                                  </p:stCondLst>
                                  <p:childTnLst>
                                    <p:animRot by="-21600000">
                                      <p:cBhvr>
                                        <p:cTn id="77" dur="2000" fill="hold"/>
                                        <p:tgtEl>
                                          <p:spTgt spid="312"/>
                                        </p:tgtEl>
                                        <p:attrNameLst>
                                          <p:attrName>r</p:attrName>
                                        </p:attrNameLst>
                                      </p:cBhvr>
                                    </p:animRot>
                                  </p:childTnLst>
                                </p:cTn>
                              </p:par>
                              <p:par>
                                <p:cTn id="78" presetID="8" presetClass="emph" presetSubtype="0" fill="hold" nodeType="withEffect">
                                  <p:stCondLst>
                                    <p:cond delay="0"/>
                                  </p:stCondLst>
                                  <p:childTnLst>
                                    <p:animRot by="-21600000">
                                      <p:cBhvr>
                                        <p:cTn id="79" dur="2000" fill="hold"/>
                                        <p:tgtEl>
                                          <p:spTgt spid="333"/>
                                        </p:tgtEl>
                                        <p:attrNameLst>
                                          <p:attrName>r</p:attrName>
                                        </p:attrNameLst>
                                      </p:cBhvr>
                                    </p:animRot>
                                  </p:childTnLst>
                                </p:cTn>
                              </p:par>
                              <p:par>
                                <p:cTn id="80" presetID="8" presetClass="emph" presetSubtype="0" fill="hold" nodeType="withEffect">
                                  <p:stCondLst>
                                    <p:cond delay="0"/>
                                  </p:stCondLst>
                                  <p:childTnLst>
                                    <p:animRot by="-21600000">
                                      <p:cBhvr>
                                        <p:cTn id="81" dur="2000" fill="hold"/>
                                        <p:tgtEl>
                                          <p:spTgt spid="3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buSzPct val="25000"/>
            </a:pPr>
            <a:r>
              <a:rPr lang="en-US" dirty="0">
                <a:solidFill>
                  <a:srgbClr val="006699"/>
                </a:solidFill>
                <a:latin typeface="Nunito"/>
                <a:ea typeface="Nunito"/>
                <a:cs typeface="Nunito"/>
                <a:sym typeface="Nunito"/>
              </a:rPr>
              <a:t>Polymorphic assignment</a:t>
            </a:r>
          </a:p>
        </p:txBody>
      </p:sp>
      <p:sp>
        <p:nvSpPr>
          <p:cNvPr id="256" name="Shape 256"/>
          <p:cNvSpPr txBox="1">
            <a:spLocks noGrp="1"/>
          </p:cNvSpPr>
          <p:nvPr>
            <p:ph type="body" idx="1"/>
          </p:nvPr>
        </p:nvSpPr>
        <p:spPr>
          <a:xfrm>
            <a:off x="1703388" y="1268412"/>
            <a:ext cx="8342400" cy="9483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i="1">
                <a:solidFill>
                  <a:srgbClr val="3333FF"/>
                </a:solidFill>
                <a:latin typeface="Comic Sans MS"/>
                <a:ea typeface="Comic Sans MS"/>
                <a:cs typeface="Comic Sans MS"/>
                <a:sym typeface="Comic Sans MS"/>
              </a:rPr>
              <a:t>t</a:t>
            </a:r>
            <a:r>
              <a:rPr lang="en-US" sz="1800"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 TRANSPORT</a:t>
            </a:r>
          </a:p>
          <a:p>
            <a:pPr marL="0" indent="0">
              <a:spcBef>
                <a:spcPts val="480"/>
              </a:spcBef>
              <a:buSzPct val="25000"/>
              <a:buNone/>
            </a:pPr>
            <a:r>
              <a:rPr lang="en-US" sz="2400" i="1">
                <a:solidFill>
                  <a:srgbClr val="3333FF"/>
                </a:solidFill>
                <a:latin typeface="Comic Sans MS"/>
                <a:ea typeface="Comic Sans MS"/>
                <a:cs typeface="Comic Sans MS"/>
                <a:sym typeface="Comic Sans MS"/>
              </a:rPr>
              <a:t>tram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 PUBLIC_TRANSPORT</a:t>
            </a:r>
          </a:p>
          <a:p>
            <a:pPr marL="0" indent="0">
              <a:spcBef>
                <a:spcPts val="480"/>
              </a:spcBef>
              <a:buNone/>
            </a:pPr>
            <a:endParaRPr sz="2400" i="1">
              <a:solidFill>
                <a:srgbClr val="3333FF"/>
              </a:solidFill>
              <a:latin typeface="Comic Sans MS"/>
              <a:ea typeface="Comic Sans MS"/>
              <a:cs typeface="Comic Sans MS"/>
              <a:sym typeface="Comic Sans MS"/>
            </a:endParaRPr>
          </a:p>
          <a:p>
            <a:pPr marL="0" indent="0">
              <a:spcBef>
                <a:spcPts val="480"/>
              </a:spcBef>
              <a:buNone/>
            </a:pPr>
            <a:endParaRPr sz="2400" i="1">
              <a:solidFill>
                <a:srgbClr val="006400"/>
              </a:solidFill>
              <a:latin typeface="Comic Sans MS"/>
              <a:ea typeface="Comic Sans MS"/>
              <a:cs typeface="Comic Sans MS"/>
              <a:sym typeface="Comic Sans MS"/>
            </a:endParaRPr>
          </a:p>
        </p:txBody>
      </p:sp>
      <p:sp>
        <p:nvSpPr>
          <p:cNvPr id="257" name="Shape 257"/>
          <p:cNvSpPr/>
          <p:nvPr/>
        </p:nvSpPr>
        <p:spPr>
          <a:xfrm>
            <a:off x="8401110" y="3089566"/>
            <a:ext cx="1328700" cy="572999"/>
          </a:xfrm>
          <a:prstGeom prst="roundRect">
            <a:avLst>
              <a:gd name="adj" fmla="val 16667"/>
            </a:avLst>
          </a:prstGeom>
          <a:solidFill>
            <a:srgbClr val="F4D1AA"/>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algn="ctr"/>
            <a:endParaRPr sz="2000">
              <a:solidFill>
                <a:schemeClr val="lt1"/>
              </a:solidFill>
              <a:latin typeface="Comic Sans MS"/>
              <a:ea typeface="Comic Sans MS"/>
              <a:cs typeface="Comic Sans MS"/>
              <a:sym typeface="Comic Sans MS"/>
            </a:endParaRPr>
          </a:p>
        </p:txBody>
      </p:sp>
      <p:sp>
        <p:nvSpPr>
          <p:cNvPr id="258" name="Shape 258"/>
          <p:cNvSpPr/>
          <p:nvPr/>
        </p:nvSpPr>
        <p:spPr>
          <a:xfrm>
            <a:off x="8327220" y="4808829"/>
            <a:ext cx="1328700" cy="792299"/>
          </a:xfrm>
          <a:prstGeom prst="roundRect">
            <a:avLst>
              <a:gd name="adj" fmla="val 16667"/>
            </a:avLst>
          </a:prstGeom>
          <a:solidFill>
            <a:srgbClr val="FF9966"/>
          </a:solid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algn="ctr"/>
            <a:endParaRPr sz="2000">
              <a:solidFill>
                <a:schemeClr val="lt1"/>
              </a:solidFill>
              <a:latin typeface="Comic Sans MS"/>
              <a:ea typeface="Comic Sans MS"/>
              <a:cs typeface="Comic Sans MS"/>
              <a:sym typeface="Comic Sans MS"/>
            </a:endParaRPr>
          </a:p>
        </p:txBody>
      </p:sp>
      <p:sp>
        <p:nvSpPr>
          <p:cNvPr id="259" name="Shape 259"/>
          <p:cNvSpPr txBox="1"/>
          <p:nvPr/>
        </p:nvSpPr>
        <p:spPr>
          <a:xfrm>
            <a:off x="8260400" y="3855751"/>
            <a:ext cx="2095200" cy="400199"/>
          </a:xfrm>
          <a:prstGeom prst="rect">
            <a:avLst/>
          </a:prstGeom>
          <a:noFill/>
          <a:ln>
            <a:noFill/>
          </a:ln>
        </p:spPr>
        <p:txBody>
          <a:bodyPr lIns="91425" tIns="45700" rIns="91425" bIns="45700" anchor="t" anchorCtr="0">
            <a:noAutofit/>
          </a:bodyPr>
          <a:lstStyle/>
          <a:p>
            <a:pPr>
              <a:buSzPct val="25000"/>
            </a:pPr>
            <a:r>
              <a:rPr lang="en-US" sz="2000">
                <a:solidFill>
                  <a:srgbClr val="3333FF"/>
                </a:solidFill>
                <a:latin typeface="Comic Sans MS"/>
                <a:ea typeface="Comic Sans MS"/>
                <a:cs typeface="Comic Sans MS"/>
                <a:sym typeface="Comic Sans MS"/>
              </a:rPr>
              <a:t>(TRANSPORT)</a:t>
            </a:r>
          </a:p>
        </p:txBody>
      </p:sp>
      <p:sp>
        <p:nvSpPr>
          <p:cNvPr id="260" name="Shape 260"/>
          <p:cNvSpPr txBox="1"/>
          <p:nvPr/>
        </p:nvSpPr>
        <p:spPr>
          <a:xfrm>
            <a:off x="7477351" y="5771851"/>
            <a:ext cx="3092099" cy="400199"/>
          </a:xfrm>
          <a:prstGeom prst="rect">
            <a:avLst/>
          </a:prstGeom>
          <a:noFill/>
          <a:ln>
            <a:noFill/>
          </a:ln>
        </p:spPr>
        <p:txBody>
          <a:bodyPr lIns="91425" tIns="45700" rIns="91425" bIns="45700" anchor="t" anchorCtr="0">
            <a:noAutofit/>
          </a:bodyPr>
          <a:lstStyle/>
          <a:p>
            <a:pPr>
              <a:buSzPct val="25000"/>
            </a:pPr>
            <a:r>
              <a:rPr lang="en-US" sz="2000">
                <a:solidFill>
                  <a:srgbClr val="3333FF"/>
                </a:solidFill>
                <a:latin typeface="Comic Sans MS"/>
                <a:ea typeface="Comic Sans MS"/>
                <a:cs typeface="Comic Sans MS"/>
                <a:sym typeface="Comic Sans MS"/>
              </a:rPr>
              <a:t>(PUBLIC_TRANSPORT)</a:t>
            </a:r>
          </a:p>
        </p:txBody>
      </p:sp>
      <p:sp>
        <p:nvSpPr>
          <p:cNvPr id="261" name="Shape 261"/>
          <p:cNvSpPr/>
          <p:nvPr/>
        </p:nvSpPr>
        <p:spPr>
          <a:xfrm>
            <a:off x="5712464" y="3149169"/>
            <a:ext cx="347700" cy="326999"/>
          </a:xfrm>
          <a:prstGeom prst="rect">
            <a:avLst/>
          </a:prstGeom>
          <a:noFill/>
          <a:ln w="25400" cap="flat" cmpd="sng">
            <a:solidFill>
              <a:srgbClr val="89A4A6"/>
            </a:solidFill>
            <a:prstDash val="solid"/>
            <a:round/>
            <a:headEnd type="none" w="med" len="med"/>
            <a:tailEnd type="none" w="med" len="med"/>
          </a:ln>
        </p:spPr>
        <p:txBody>
          <a:bodyPr lIns="91425" tIns="45700" rIns="91425" bIns="45700" anchor="ctr" anchorCtr="0">
            <a:noAutofit/>
          </a:bodyPr>
          <a:lstStyle/>
          <a:p>
            <a:pPr algn="ctr"/>
            <a:endParaRPr sz="2000">
              <a:solidFill>
                <a:schemeClr val="lt1"/>
              </a:solidFill>
              <a:latin typeface="Comic Sans MS"/>
              <a:ea typeface="Comic Sans MS"/>
              <a:cs typeface="Comic Sans MS"/>
              <a:sym typeface="Comic Sans MS"/>
            </a:endParaRPr>
          </a:p>
        </p:txBody>
      </p:sp>
      <p:cxnSp>
        <p:nvCxnSpPr>
          <p:cNvPr id="262" name="Shape 262"/>
          <p:cNvCxnSpPr/>
          <p:nvPr/>
        </p:nvCxnSpPr>
        <p:spPr>
          <a:xfrm>
            <a:off x="5970361" y="3297382"/>
            <a:ext cx="2378999" cy="0"/>
          </a:xfrm>
          <a:prstGeom prst="straightConnector1">
            <a:avLst/>
          </a:prstGeom>
          <a:noFill/>
          <a:ln w="25400" cap="flat" cmpd="sng">
            <a:solidFill>
              <a:schemeClr val="dk1"/>
            </a:solidFill>
            <a:prstDash val="solid"/>
            <a:round/>
            <a:headEnd type="none" w="med" len="med"/>
            <a:tailEnd type="stealth" w="lg" len="lg"/>
          </a:ln>
        </p:spPr>
      </p:cxnSp>
      <p:cxnSp>
        <p:nvCxnSpPr>
          <p:cNvPr id="263" name="Shape 263"/>
          <p:cNvCxnSpPr/>
          <p:nvPr/>
        </p:nvCxnSpPr>
        <p:spPr>
          <a:xfrm>
            <a:off x="5959392" y="3328413"/>
            <a:ext cx="2251500" cy="1631399"/>
          </a:xfrm>
          <a:prstGeom prst="straightConnector1">
            <a:avLst/>
          </a:prstGeom>
          <a:noFill/>
          <a:ln w="25400" cap="flat" cmpd="sng">
            <a:solidFill>
              <a:schemeClr val="dk1"/>
            </a:solidFill>
            <a:prstDash val="solid"/>
            <a:round/>
            <a:headEnd type="none" w="med" len="med"/>
            <a:tailEnd type="stealth" w="lg" len="lg"/>
          </a:ln>
        </p:spPr>
      </p:cxnSp>
      <p:sp>
        <p:nvSpPr>
          <p:cNvPr id="264" name="Shape 264"/>
          <p:cNvSpPr/>
          <p:nvPr/>
        </p:nvSpPr>
        <p:spPr>
          <a:xfrm>
            <a:off x="5769180" y="5041759"/>
            <a:ext cx="347700" cy="325499"/>
          </a:xfrm>
          <a:prstGeom prst="rect">
            <a:avLst/>
          </a:prstGeom>
          <a:noFill/>
          <a:ln w="25400" cap="flat" cmpd="sng">
            <a:solidFill>
              <a:srgbClr val="89A4A6"/>
            </a:solidFill>
            <a:prstDash val="solid"/>
            <a:round/>
            <a:headEnd type="none" w="med" len="med"/>
            <a:tailEnd type="none" w="med" len="med"/>
          </a:ln>
        </p:spPr>
        <p:txBody>
          <a:bodyPr lIns="91425" tIns="45700" rIns="91425" bIns="45700" anchor="ctr" anchorCtr="0">
            <a:noAutofit/>
          </a:bodyPr>
          <a:lstStyle/>
          <a:p>
            <a:pPr algn="ctr"/>
            <a:endParaRPr sz="2000">
              <a:solidFill>
                <a:schemeClr val="lt1"/>
              </a:solidFill>
              <a:latin typeface="Comic Sans MS"/>
              <a:ea typeface="Comic Sans MS"/>
              <a:cs typeface="Comic Sans MS"/>
              <a:sym typeface="Comic Sans MS"/>
            </a:endParaRPr>
          </a:p>
        </p:txBody>
      </p:sp>
      <p:cxnSp>
        <p:nvCxnSpPr>
          <p:cNvPr id="265" name="Shape 265"/>
          <p:cNvCxnSpPr/>
          <p:nvPr/>
        </p:nvCxnSpPr>
        <p:spPr>
          <a:xfrm>
            <a:off x="5947992" y="5200073"/>
            <a:ext cx="2355299" cy="0"/>
          </a:xfrm>
          <a:prstGeom prst="straightConnector1">
            <a:avLst/>
          </a:prstGeom>
          <a:noFill/>
          <a:ln w="25400" cap="flat" cmpd="sng">
            <a:solidFill>
              <a:schemeClr val="dk1"/>
            </a:solidFill>
            <a:prstDash val="solid"/>
            <a:round/>
            <a:headEnd type="none" w="med" len="med"/>
            <a:tailEnd type="stealth" w="lg" len="lg"/>
          </a:ln>
        </p:spPr>
      </p:cxnSp>
      <p:sp>
        <p:nvSpPr>
          <p:cNvPr id="266" name="Shape 266"/>
          <p:cNvSpPr txBox="1"/>
          <p:nvPr/>
        </p:nvSpPr>
        <p:spPr>
          <a:xfrm>
            <a:off x="5734688" y="2803670"/>
            <a:ext cx="373499" cy="369299"/>
          </a:xfrm>
          <a:prstGeom prst="rect">
            <a:avLst/>
          </a:prstGeom>
          <a:noFill/>
          <a:ln>
            <a:noFill/>
          </a:ln>
        </p:spPr>
        <p:txBody>
          <a:bodyPr lIns="91425" tIns="45700" rIns="91425" bIns="45700" anchor="t" anchorCtr="0">
            <a:noAutofit/>
          </a:bodyPr>
          <a:lstStyle/>
          <a:p>
            <a:pPr>
              <a:buSzPct val="25000"/>
            </a:pPr>
            <a:r>
              <a:rPr lang="en-US" i="1">
                <a:solidFill>
                  <a:srgbClr val="3333FF"/>
                </a:solidFill>
                <a:latin typeface="Comic Sans MS"/>
                <a:ea typeface="Comic Sans MS"/>
                <a:cs typeface="Comic Sans MS"/>
                <a:sym typeface="Comic Sans MS"/>
              </a:rPr>
              <a:t>t</a:t>
            </a:r>
          </a:p>
        </p:txBody>
      </p:sp>
      <p:sp>
        <p:nvSpPr>
          <p:cNvPr id="267" name="Shape 267"/>
          <p:cNvSpPr txBox="1"/>
          <p:nvPr/>
        </p:nvSpPr>
        <p:spPr>
          <a:xfrm>
            <a:off x="5589938" y="4567815"/>
            <a:ext cx="848999" cy="400199"/>
          </a:xfrm>
          <a:prstGeom prst="rect">
            <a:avLst/>
          </a:prstGeom>
          <a:noFill/>
          <a:ln>
            <a:noFill/>
          </a:ln>
        </p:spPr>
        <p:txBody>
          <a:bodyPr lIns="91425" tIns="45700" rIns="91425" bIns="45700" anchor="t" anchorCtr="0">
            <a:noAutofit/>
          </a:bodyPr>
          <a:lstStyle/>
          <a:p>
            <a:pPr>
              <a:buSzPct val="25000"/>
            </a:pPr>
            <a:r>
              <a:rPr lang="en-US" sz="2000" i="1">
                <a:solidFill>
                  <a:srgbClr val="3333FF"/>
                </a:solidFill>
                <a:latin typeface="Comic Sans MS"/>
                <a:ea typeface="Comic Sans MS"/>
                <a:cs typeface="Comic Sans MS"/>
                <a:sym typeface="Comic Sans MS"/>
              </a:rPr>
              <a:t>tram</a:t>
            </a:r>
          </a:p>
        </p:txBody>
      </p:sp>
      <p:sp>
        <p:nvSpPr>
          <p:cNvPr id="268" name="Shape 268"/>
          <p:cNvSpPr/>
          <p:nvPr/>
        </p:nvSpPr>
        <p:spPr>
          <a:xfrm>
            <a:off x="7625540" y="1082533"/>
            <a:ext cx="2594699" cy="1063499"/>
          </a:xfrm>
          <a:prstGeom prst="wedgeRoundRectCallout">
            <a:avLst>
              <a:gd name="adj1" fmla="val -112301"/>
              <a:gd name="adj2" fmla="val 24117"/>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algn="ctr">
              <a:buSzPct val="25000"/>
            </a:pPr>
            <a:r>
              <a:rPr lang="en-US" sz="2000">
                <a:solidFill>
                  <a:schemeClr val="dk1"/>
                </a:solidFill>
                <a:latin typeface="Comic Sans MS"/>
                <a:ea typeface="Comic Sans MS"/>
                <a:cs typeface="Comic Sans MS"/>
                <a:sym typeface="Comic Sans MS"/>
              </a:rPr>
              <a:t>A </a:t>
            </a:r>
            <a:r>
              <a:rPr lang="en-US" sz="2000" b="1">
                <a:solidFill>
                  <a:srgbClr val="990000"/>
                </a:solidFill>
                <a:latin typeface="Comic Sans MS"/>
                <a:ea typeface="Comic Sans MS"/>
                <a:cs typeface="Comic Sans MS"/>
                <a:sym typeface="Comic Sans MS"/>
              </a:rPr>
              <a:t>proper descendant </a:t>
            </a:r>
            <a:r>
              <a:rPr lang="en-US" sz="2000">
                <a:solidFill>
                  <a:schemeClr val="dk1"/>
                </a:solidFill>
                <a:latin typeface="Comic Sans MS"/>
                <a:ea typeface="Comic Sans MS"/>
                <a:cs typeface="Comic Sans MS"/>
                <a:sym typeface="Comic Sans MS"/>
              </a:rPr>
              <a:t>type of the original</a:t>
            </a:r>
          </a:p>
        </p:txBody>
      </p:sp>
      <p:sp>
        <p:nvSpPr>
          <p:cNvPr id="269" name="Shape 269"/>
          <p:cNvSpPr txBox="1"/>
          <p:nvPr/>
        </p:nvSpPr>
        <p:spPr>
          <a:xfrm>
            <a:off x="1893455" y="2697018"/>
            <a:ext cx="2281500" cy="461699"/>
          </a:xfrm>
          <a:prstGeom prst="rect">
            <a:avLst/>
          </a:prstGeom>
          <a:noFill/>
          <a:ln>
            <a:noFill/>
          </a:ln>
        </p:spPr>
        <p:txBody>
          <a:bodyPr lIns="91425" tIns="45700" rIns="91425" bIns="45700" anchor="t" anchorCtr="0">
            <a:noAutofit/>
          </a:bodyPr>
          <a:lstStyle/>
          <a:p>
            <a:pPr>
              <a:buSzPct val="25000"/>
            </a:pPr>
            <a:r>
              <a:rPr lang="en-US" sz="2400" i="1">
                <a:solidFill>
                  <a:srgbClr val="3333FF"/>
                </a:solidFill>
                <a:latin typeface="Comic Sans MS"/>
                <a:ea typeface="Comic Sans MS"/>
                <a:cs typeface="Comic Sans MS"/>
                <a:sym typeface="Comic Sans MS"/>
              </a:rPr>
              <a:t>t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 tram</a:t>
            </a:r>
          </a:p>
        </p:txBody>
      </p:sp>
      <p:sp>
        <p:nvSpPr>
          <p:cNvPr id="270" name="Shape 270"/>
          <p:cNvSpPr/>
          <p:nvPr/>
        </p:nvSpPr>
        <p:spPr>
          <a:xfrm>
            <a:off x="1784466" y="3486745"/>
            <a:ext cx="3502200" cy="3165599"/>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0" tIns="0" rIns="0" bIns="45700" anchor="t" anchorCtr="0">
            <a:noAutofit/>
          </a:bodyPr>
          <a:lstStyle/>
          <a:p>
            <a:pPr>
              <a:lnSpc>
                <a:spcPct val="80000"/>
              </a:lnSpc>
              <a:buSzPct val="25000"/>
            </a:pPr>
            <a:r>
              <a:rPr lang="en-US" sz="2200">
                <a:solidFill>
                  <a:schemeClr val="dk1"/>
                </a:solidFill>
                <a:latin typeface="Comic Sans MS"/>
                <a:ea typeface="Comic Sans MS"/>
                <a:cs typeface="Comic Sans MS"/>
                <a:sym typeface="Comic Sans MS"/>
              </a:rPr>
              <a:t>More interesting:</a:t>
            </a:r>
          </a:p>
          <a:p>
            <a:pPr>
              <a:spcBef>
                <a:spcPts val="800"/>
              </a:spcBef>
              <a:buSzPct val="25000"/>
            </a:pPr>
            <a:r>
              <a:rPr lang="en-US" sz="2200" b="1">
                <a:solidFill>
                  <a:srgbClr val="002060"/>
                </a:solidFill>
                <a:latin typeface="Comic Sans MS"/>
                <a:ea typeface="Comic Sans MS"/>
                <a:cs typeface="Comic Sans MS"/>
                <a:sym typeface="Comic Sans MS"/>
              </a:rPr>
              <a:t>if</a:t>
            </a:r>
            <a:r>
              <a:rPr lang="en-US" sz="2200" i="1">
                <a:solidFill>
                  <a:srgbClr val="3333FF"/>
                </a:solidFill>
                <a:latin typeface="Comic Sans MS"/>
                <a:ea typeface="Comic Sans MS"/>
                <a:cs typeface="Comic Sans MS"/>
                <a:sym typeface="Comic Sans MS"/>
              </a:rPr>
              <a:t> some_condition  </a:t>
            </a:r>
            <a:r>
              <a:rPr lang="en-US" sz="2200" b="1">
                <a:solidFill>
                  <a:srgbClr val="002060"/>
                </a:solidFill>
                <a:latin typeface="Comic Sans MS"/>
                <a:ea typeface="Comic Sans MS"/>
                <a:cs typeface="Comic Sans MS"/>
                <a:sym typeface="Comic Sans MS"/>
              </a:rPr>
              <a:t>then</a:t>
            </a:r>
            <a:r>
              <a:rPr lang="en-US" sz="2200" i="1">
                <a:solidFill>
                  <a:srgbClr val="3333FF"/>
                </a:solidFill>
                <a:latin typeface="Comic Sans MS"/>
                <a:ea typeface="Comic Sans MS"/>
                <a:cs typeface="Comic Sans MS"/>
                <a:sym typeface="Comic Sans MS"/>
              </a:rPr>
              <a:t> </a:t>
            </a:r>
          </a:p>
          <a:p>
            <a:pPr>
              <a:spcBef>
                <a:spcPts val="1600"/>
              </a:spcBef>
              <a:buSzPct val="25000"/>
            </a:pPr>
            <a:r>
              <a:rPr lang="en-US" sz="2200" i="1">
                <a:solidFill>
                  <a:srgbClr val="3333FF"/>
                </a:solidFill>
                <a:latin typeface="Comic Sans MS"/>
                <a:ea typeface="Comic Sans MS"/>
                <a:cs typeface="Comic Sans MS"/>
                <a:sym typeface="Comic Sans MS"/>
              </a:rPr>
              <a:t>	t </a:t>
            </a:r>
            <a:r>
              <a:rPr lang="en-US" sz="2200">
                <a:solidFill>
                  <a:srgbClr val="3333FF"/>
                </a:solidFill>
                <a:latin typeface="Comic Sans MS"/>
                <a:ea typeface="Comic Sans MS"/>
                <a:cs typeface="Comic Sans MS"/>
                <a:sym typeface="Comic Sans MS"/>
              </a:rPr>
              <a:t>:=</a:t>
            </a:r>
            <a:r>
              <a:rPr lang="en-US" sz="2200" i="1">
                <a:solidFill>
                  <a:srgbClr val="3333FF"/>
                </a:solidFill>
                <a:latin typeface="Comic Sans MS"/>
                <a:ea typeface="Comic Sans MS"/>
                <a:cs typeface="Comic Sans MS"/>
                <a:sym typeface="Comic Sans MS"/>
              </a:rPr>
              <a:t> tram</a:t>
            </a:r>
            <a:br>
              <a:rPr lang="en-US" sz="2200" i="1">
                <a:solidFill>
                  <a:srgbClr val="3333FF"/>
                </a:solidFill>
                <a:latin typeface="Comic Sans MS"/>
                <a:ea typeface="Comic Sans MS"/>
                <a:cs typeface="Comic Sans MS"/>
                <a:sym typeface="Comic Sans MS"/>
              </a:rPr>
            </a:br>
            <a:r>
              <a:rPr lang="en-US" sz="2200" b="1">
                <a:solidFill>
                  <a:srgbClr val="002060"/>
                </a:solidFill>
                <a:latin typeface="Comic Sans MS"/>
                <a:ea typeface="Comic Sans MS"/>
                <a:cs typeface="Comic Sans MS"/>
                <a:sym typeface="Comic Sans MS"/>
              </a:rPr>
              <a:t>else</a:t>
            </a:r>
          </a:p>
          <a:p>
            <a:pPr>
              <a:spcBef>
                <a:spcPts val="1600"/>
              </a:spcBef>
              <a:spcAft>
                <a:spcPts val="800"/>
              </a:spcAft>
              <a:buSzPct val="25000"/>
            </a:pPr>
            <a:r>
              <a:rPr lang="en-US" sz="2200" i="1">
                <a:solidFill>
                  <a:srgbClr val="3333FF"/>
                </a:solidFill>
                <a:latin typeface="Comic Sans MS"/>
                <a:ea typeface="Comic Sans MS"/>
                <a:cs typeface="Comic Sans MS"/>
                <a:sym typeface="Comic Sans MS"/>
              </a:rPr>
              <a:t>	t </a:t>
            </a:r>
            <a:r>
              <a:rPr lang="en-US" sz="2200">
                <a:solidFill>
                  <a:srgbClr val="3333FF"/>
                </a:solidFill>
                <a:latin typeface="Comic Sans MS"/>
                <a:ea typeface="Comic Sans MS"/>
                <a:cs typeface="Comic Sans MS"/>
                <a:sym typeface="Comic Sans MS"/>
              </a:rPr>
              <a:t>:=</a:t>
            </a:r>
            <a:r>
              <a:rPr lang="en-US" sz="2200" i="1">
                <a:solidFill>
                  <a:srgbClr val="3333FF"/>
                </a:solidFill>
                <a:latin typeface="Comic Sans MS"/>
                <a:ea typeface="Comic Sans MS"/>
                <a:cs typeface="Comic Sans MS"/>
                <a:sym typeface="Comic Sans MS"/>
              </a:rPr>
              <a:t> </a:t>
            </a:r>
            <a:r>
              <a:rPr lang="en-US" sz="2200" i="1">
                <a:solidFill>
                  <a:srgbClr val="C00000"/>
                </a:solidFill>
                <a:latin typeface="Comic Sans MS"/>
                <a:ea typeface="Comic Sans MS"/>
                <a:cs typeface="Comic Sans MS"/>
                <a:sym typeface="Comic Sans MS"/>
              </a:rPr>
              <a:t>cab</a:t>
            </a:r>
            <a:r>
              <a:rPr lang="en-US" sz="2200" i="1">
                <a:solidFill>
                  <a:srgbClr val="3333FF"/>
                </a:solidFill>
                <a:latin typeface="Comic Sans MS"/>
                <a:ea typeface="Comic Sans MS"/>
                <a:cs typeface="Comic Sans MS"/>
                <a:sym typeface="Comic Sans MS"/>
              </a:rPr>
              <a:t/>
            </a:r>
            <a:br>
              <a:rPr lang="en-US" sz="2200" i="1">
                <a:solidFill>
                  <a:srgbClr val="3333FF"/>
                </a:solidFill>
                <a:latin typeface="Comic Sans MS"/>
                <a:ea typeface="Comic Sans MS"/>
                <a:cs typeface="Comic Sans MS"/>
                <a:sym typeface="Comic Sans MS"/>
              </a:rPr>
            </a:br>
            <a:r>
              <a:rPr lang="en-US" sz="2200" i="1">
                <a:solidFill>
                  <a:srgbClr val="3333FF"/>
                </a:solidFill>
                <a:latin typeface="Comic Sans MS"/>
                <a:ea typeface="Comic Sans MS"/>
                <a:cs typeface="Comic Sans MS"/>
                <a:sym typeface="Comic Sans MS"/>
              </a:rPr>
              <a:t>…</a:t>
            </a:r>
            <a:br>
              <a:rPr lang="en-US" sz="2200" i="1">
                <a:solidFill>
                  <a:srgbClr val="3333FF"/>
                </a:solidFill>
                <a:latin typeface="Comic Sans MS"/>
                <a:ea typeface="Comic Sans MS"/>
                <a:cs typeface="Comic Sans MS"/>
                <a:sym typeface="Comic Sans MS"/>
              </a:rPr>
            </a:br>
            <a:r>
              <a:rPr lang="en-US" sz="2200" b="1">
                <a:solidFill>
                  <a:srgbClr val="002060"/>
                </a:solidFill>
                <a:latin typeface="Comic Sans MS"/>
                <a:ea typeface="Comic Sans MS"/>
                <a:cs typeface="Comic Sans MS"/>
                <a:sym typeface="Comic Sans MS"/>
              </a:rPr>
              <a:t>end</a:t>
            </a:r>
          </a:p>
        </p:txBody>
      </p:sp>
      <p:sp>
        <p:nvSpPr>
          <p:cNvPr id="271" name="Shape 271"/>
          <p:cNvSpPr/>
          <p:nvPr/>
        </p:nvSpPr>
        <p:spPr>
          <a:xfrm>
            <a:off x="6872364" y="3067537"/>
            <a:ext cx="537300" cy="461699"/>
          </a:xfrm>
          <a:prstGeom prst="rect">
            <a:avLst/>
          </a:prstGeom>
          <a:noFill/>
          <a:ln>
            <a:noFill/>
          </a:ln>
        </p:spPr>
        <p:txBody>
          <a:bodyPr lIns="91425" tIns="45700" rIns="91425" bIns="45700" anchor="t" anchorCtr="0">
            <a:noAutofit/>
          </a:bodyPr>
          <a:lstStyle/>
          <a:p>
            <a:pPr>
              <a:buSzPct val="25000"/>
            </a:pPr>
            <a:r>
              <a:rPr lang="en-US" sz="2400">
                <a:solidFill>
                  <a:srgbClr val="C00000"/>
                </a:solidFill>
                <a:latin typeface="Comic Sans MS"/>
                <a:ea typeface="Comic Sans MS"/>
                <a:cs typeface="Comic Sans MS"/>
                <a:sym typeface="Comic Sans MS"/>
              </a:rPr>
              <a:t>✂</a:t>
            </a:r>
          </a:p>
        </p:txBody>
      </p:sp>
      <p:sp>
        <p:nvSpPr>
          <p:cNvPr id="272" name="Shape 272"/>
          <p:cNvSpPr txBox="1"/>
          <p:nvPr/>
        </p:nvSpPr>
        <p:spPr>
          <a:xfrm>
            <a:off x="1697518" y="1991009"/>
            <a:ext cx="2281500" cy="461699"/>
          </a:xfrm>
          <a:prstGeom prst="rect">
            <a:avLst/>
          </a:prstGeom>
          <a:noFill/>
          <a:ln>
            <a:noFill/>
          </a:ln>
        </p:spPr>
        <p:txBody>
          <a:bodyPr lIns="91425" tIns="45700" rIns="91425" bIns="45700" anchor="t" anchorCtr="0">
            <a:noAutofit/>
          </a:bodyPr>
          <a:lstStyle/>
          <a:p>
            <a:pPr>
              <a:buSzPct val="25000"/>
            </a:pPr>
            <a:r>
              <a:rPr lang="en-US" sz="2400" i="1">
                <a:solidFill>
                  <a:srgbClr val="C00000"/>
                </a:solidFill>
                <a:latin typeface="Comic Sans MS"/>
                <a:ea typeface="Comic Sans MS"/>
                <a:cs typeface="Comic Sans MS"/>
                <a:sym typeface="Comic Sans MS"/>
              </a:rPr>
              <a:t>cab: TAXI</a:t>
            </a:r>
          </a:p>
        </p:txBody>
      </p:sp>
      <p:sp>
        <p:nvSpPr>
          <p:cNvPr id="273" name="Shape 273"/>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a:t>
            </a:fld>
            <a:endParaRPr lang="en-US"/>
          </a:p>
        </p:txBody>
      </p:sp>
    </p:spTree>
    <p:extLst>
      <p:ext uri="{BB962C8B-B14F-4D97-AF65-F5344CB8AC3E}">
        <p14:creationId xmlns:p14="http://schemas.microsoft.com/office/powerpoint/2010/main" val="16083604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
                                        </p:tgtEl>
                                        <p:attrNameLst>
                                          <p:attrName>style.visibility</p:attrName>
                                        </p:attrNameLst>
                                      </p:cBhvr>
                                      <p:to>
                                        <p:strVal val="visible"/>
                                      </p:to>
                                    </p:set>
                                    <p:animEffect transition="in" filter="fade">
                                      <p:cBhvr>
                                        <p:cTn id="12" dur="1"/>
                                        <p:tgtEl>
                                          <p:spTgt spid="271"/>
                                        </p:tgtEl>
                                      </p:cBhvr>
                                    </p:animEffect>
                                  </p:childTnLst>
                                </p:cTn>
                              </p:par>
                              <p:par>
                                <p:cTn id="13" presetID="10" presetClass="entr" presetSubtype="0" fill="hold" nodeType="withEffect">
                                  <p:stCondLst>
                                    <p:cond delay="0"/>
                                  </p:stCondLst>
                                  <p:childTnLst>
                                    <p:set>
                                      <p:cBhvr>
                                        <p:cTn id="14" dur="1" fill="hold">
                                          <p:stCondLst>
                                            <p:cond delay="0"/>
                                          </p:stCondLst>
                                        </p:cTn>
                                        <p:tgtEl>
                                          <p:spTgt spid="263"/>
                                        </p:tgtEl>
                                        <p:attrNameLst>
                                          <p:attrName>style.visibility</p:attrName>
                                        </p:attrNameLst>
                                      </p:cBhvr>
                                      <p:to>
                                        <p:strVal val="visible"/>
                                      </p:to>
                                    </p:set>
                                    <p:animEffect transition="in" filter="fade">
                                      <p:cBhvr>
                                        <p:cTn id="15" dur="2000"/>
                                        <p:tgtEl>
                                          <p:spTgt spid="263"/>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270"/>
                                        </p:tgtEl>
                                        <p:attrNameLst>
                                          <p:attrName>style.visibility</p:attrName>
                                        </p:attrNameLst>
                                      </p:cBhvr>
                                      <p:to>
                                        <p:strVal val="visible"/>
                                      </p:to>
                                    </p:set>
                                    <p:anim calcmode="lin" valueType="num">
                                      <p:cBhvr additive="base">
                                        <p:cTn id="20" dur="500"/>
                                        <p:tgtEl>
                                          <p:spTgt spid="270"/>
                                        </p:tgtEl>
                                        <p:attrNameLst>
                                          <p:attrName>ppt_w</p:attrName>
                                        </p:attrNameLst>
                                      </p:cBhvr>
                                      <p:tavLst>
                                        <p:tav tm="0">
                                          <p:val>
                                            <p:strVal val="0"/>
                                          </p:val>
                                        </p:tav>
                                        <p:tav tm="100000">
                                          <p:val>
                                            <p:strVal val="#ppt_w"/>
                                          </p:val>
                                        </p:tav>
                                      </p:tavLst>
                                    </p:anim>
                                    <p:anim calcmode="lin" valueType="num">
                                      <p:cBhvr additive="base">
                                        <p:cTn id="21" dur="500"/>
                                        <p:tgtEl>
                                          <p:spTgt spid="270"/>
                                        </p:tgtEl>
                                        <p:attrNameLst>
                                          <p:attrName>ppt_h</p:attrName>
                                        </p:attrNameLst>
                                      </p:cBhvr>
                                      <p:tavLst>
                                        <p:tav tm="0">
                                          <p:val>
                                            <p:strVal val="0"/>
                                          </p:val>
                                        </p:tav>
                                        <p:tav tm="100000">
                                          <p:val>
                                            <p:strVal val="#ppt_h"/>
                                          </p:val>
                                        </p:tav>
                                      </p:tavLst>
                                    </p:anim>
                                  </p:childTnLst>
                                </p:cTn>
                              </p:par>
                              <p:par>
                                <p:cTn id="22" presetID="10" presetClass="entr" presetSubtype="0" fill="hold" nodeType="withEffect">
                                  <p:stCondLst>
                                    <p:cond delay="0"/>
                                  </p:stCondLst>
                                  <p:childTnLst>
                                    <p:set>
                                      <p:cBhvr>
                                        <p:cTn id="23" dur="1" fill="hold">
                                          <p:stCondLst>
                                            <p:cond delay="0"/>
                                          </p:stCondLst>
                                        </p:cTn>
                                        <p:tgtEl>
                                          <p:spTgt spid="272"/>
                                        </p:tgtEl>
                                        <p:attrNameLst>
                                          <p:attrName>style.visibility</p:attrName>
                                        </p:attrNameLst>
                                      </p:cBhvr>
                                      <p:to>
                                        <p:strVal val="visible"/>
                                      </p:to>
                                    </p:set>
                                    <p:animEffect transition="in" filter="fade">
                                      <p:cBhvr>
                                        <p:cTn id="24" dur="1"/>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cxnSp>
        <p:nvCxnSpPr>
          <p:cNvPr id="343" name="Shape 343"/>
          <p:cNvCxnSpPr/>
          <p:nvPr/>
        </p:nvCxnSpPr>
        <p:spPr>
          <a:xfrm rot="10800000" flipH="1">
            <a:off x="6170428" y="2768671"/>
            <a:ext cx="1455900" cy="1728900"/>
          </a:xfrm>
          <a:prstGeom prst="straightConnector1">
            <a:avLst/>
          </a:prstGeom>
          <a:noFill/>
          <a:ln w="38100" cap="flat" cmpd="sng">
            <a:solidFill>
              <a:srgbClr val="990000"/>
            </a:solidFill>
            <a:prstDash val="solid"/>
            <a:round/>
            <a:headEnd type="none" w="med" len="med"/>
            <a:tailEnd type="stealth" w="lg" len="lg"/>
          </a:ln>
        </p:spPr>
      </p:cxnSp>
      <p:cxnSp>
        <p:nvCxnSpPr>
          <p:cNvPr id="344" name="Shape 344"/>
          <p:cNvCxnSpPr/>
          <p:nvPr/>
        </p:nvCxnSpPr>
        <p:spPr>
          <a:xfrm rot="10800000">
            <a:off x="4886426" y="2681371"/>
            <a:ext cx="1284000" cy="1816200"/>
          </a:xfrm>
          <a:prstGeom prst="straightConnector1">
            <a:avLst/>
          </a:prstGeom>
          <a:noFill/>
          <a:ln w="38100" cap="flat" cmpd="sng">
            <a:solidFill>
              <a:srgbClr val="990000"/>
            </a:solidFill>
            <a:prstDash val="solid"/>
            <a:round/>
            <a:headEnd type="none" w="med" len="med"/>
            <a:tailEnd type="stealth" w="lg" len="lg"/>
          </a:ln>
        </p:spPr>
      </p:cxnSp>
      <p:sp>
        <p:nvSpPr>
          <p:cNvPr id="345" name="Shape 345"/>
          <p:cNvSpPr/>
          <p:nvPr/>
        </p:nvSpPr>
        <p:spPr>
          <a:xfrm>
            <a:off x="5024437" y="4494953"/>
            <a:ext cx="2264400" cy="11358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46" name="Shape 346"/>
          <p:cNvSpPr txBox="1">
            <a:spLocks noGrp="1"/>
          </p:cNvSpPr>
          <p:nvPr>
            <p:ph type="title"/>
          </p:nvPr>
        </p:nvSpPr>
        <p:spPr>
          <a:xfrm>
            <a:off x="1772401" y="115889"/>
            <a:ext cx="8515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Defining the notion of composite figure</a:t>
            </a:r>
          </a:p>
        </p:txBody>
      </p:sp>
      <p:sp>
        <p:nvSpPr>
          <p:cNvPr id="347" name="Shape 347"/>
          <p:cNvSpPr txBox="1"/>
          <p:nvPr/>
        </p:nvSpPr>
        <p:spPr>
          <a:xfrm>
            <a:off x="5040313" y="4697412"/>
            <a:ext cx="2279699" cy="822300"/>
          </a:xfrm>
          <a:prstGeom prst="rect">
            <a:avLst/>
          </a:prstGeom>
          <a:noFill/>
          <a:ln>
            <a:noFill/>
          </a:ln>
        </p:spPr>
        <p:txBody>
          <a:bodyPr lIns="91425" tIns="45700" rIns="91425" bIns="45700" anchor="t" anchorCtr="0">
            <a:noAutofit/>
          </a:bodyPr>
          <a:lstStyle/>
          <a:p>
            <a:pPr algn="ctr">
              <a:buClr>
                <a:srgbClr val="3333FF"/>
              </a:buClr>
              <a:buSzPct val="25000"/>
            </a:pPr>
            <a:r>
              <a:rPr lang="en-US" sz="2400" i="1">
                <a:solidFill>
                  <a:srgbClr val="3333FF"/>
                </a:solidFill>
                <a:latin typeface="Comic Sans MS"/>
                <a:ea typeface="Comic Sans MS"/>
                <a:cs typeface="Comic Sans MS"/>
                <a:sym typeface="Comic Sans MS"/>
              </a:rPr>
              <a:t>COMPOSITE_FIGURE</a:t>
            </a:r>
          </a:p>
        </p:txBody>
      </p:sp>
      <p:sp>
        <p:nvSpPr>
          <p:cNvPr id="348" name="Shape 348"/>
          <p:cNvSpPr txBox="1"/>
          <p:nvPr/>
        </p:nvSpPr>
        <p:spPr>
          <a:xfrm>
            <a:off x="1790701" y="1657351"/>
            <a:ext cx="1158899" cy="1646099"/>
          </a:xfrm>
          <a:prstGeom prst="rect">
            <a:avLst/>
          </a:prstGeom>
          <a:noFill/>
          <a:ln>
            <a:noFill/>
          </a:ln>
        </p:spPr>
        <p:txBody>
          <a:bodyPr lIns="91425" tIns="45700" rIns="91425" bIns="45700" anchor="t" anchorCtr="0">
            <a:noAutofit/>
          </a:bodyPr>
          <a:lstStyle/>
          <a:p>
            <a:pPr>
              <a:lnSpc>
                <a:spcPct val="75000"/>
              </a:lnSpc>
              <a:buClr>
                <a:srgbClr val="006400"/>
              </a:buClr>
              <a:buSzPct val="25000"/>
            </a:pPr>
            <a:r>
              <a:rPr lang="en-US" sz="2000" i="1">
                <a:solidFill>
                  <a:srgbClr val="006400"/>
                </a:solidFill>
                <a:latin typeface="Comic Sans MS"/>
                <a:ea typeface="Comic Sans MS"/>
                <a:cs typeface="Comic Sans MS"/>
                <a:sym typeface="Comic Sans MS"/>
              </a:rPr>
              <a:t>center</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display</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hide</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rotate</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move</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a:t>
            </a:r>
          </a:p>
        </p:txBody>
      </p:sp>
      <p:sp>
        <p:nvSpPr>
          <p:cNvPr id="349" name="Shape 349"/>
          <p:cNvSpPr txBox="1"/>
          <p:nvPr/>
        </p:nvSpPr>
        <p:spPr>
          <a:xfrm>
            <a:off x="9186864" y="2116139"/>
            <a:ext cx="1158899" cy="1158899"/>
          </a:xfrm>
          <a:prstGeom prst="rect">
            <a:avLst/>
          </a:prstGeom>
          <a:noFill/>
          <a:ln>
            <a:noFill/>
          </a:ln>
        </p:spPr>
        <p:txBody>
          <a:bodyPr lIns="91425" tIns="45700" rIns="91425" bIns="45700" anchor="t" anchorCtr="0">
            <a:noAutofit/>
          </a:bodyPr>
          <a:lstStyle/>
          <a:p>
            <a:pPr>
              <a:lnSpc>
                <a:spcPct val="75000"/>
              </a:lnSpc>
              <a:buClr>
                <a:srgbClr val="006400"/>
              </a:buClr>
              <a:buSzPct val="25000"/>
            </a:pPr>
            <a:r>
              <a:rPr lang="en-US" sz="2000" i="1">
                <a:solidFill>
                  <a:srgbClr val="006400"/>
                </a:solidFill>
                <a:latin typeface="Comic Sans MS"/>
                <a:ea typeface="Comic Sans MS"/>
                <a:cs typeface="Comic Sans MS"/>
                <a:sym typeface="Comic Sans MS"/>
              </a:rPr>
              <a:t>count</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put</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remove</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a:t>
            </a:r>
          </a:p>
        </p:txBody>
      </p:sp>
      <p:sp>
        <p:nvSpPr>
          <p:cNvPr id="350" name="Shape 350"/>
          <p:cNvSpPr/>
          <p:nvPr/>
        </p:nvSpPr>
        <p:spPr>
          <a:xfrm>
            <a:off x="3065462" y="1559666"/>
            <a:ext cx="2264400" cy="11358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51" name="Shape 351"/>
          <p:cNvSpPr txBox="1"/>
          <p:nvPr/>
        </p:nvSpPr>
        <p:spPr>
          <a:xfrm>
            <a:off x="3466919" y="1911350"/>
            <a:ext cx="1571699" cy="457200"/>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FIGURE</a:t>
            </a:r>
          </a:p>
        </p:txBody>
      </p:sp>
      <p:sp>
        <p:nvSpPr>
          <p:cNvPr id="352" name="Shape 352"/>
          <p:cNvSpPr/>
          <p:nvPr/>
        </p:nvSpPr>
        <p:spPr>
          <a:xfrm>
            <a:off x="6897688" y="1619434"/>
            <a:ext cx="2228099" cy="10553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53" name="Shape 353"/>
          <p:cNvSpPr txBox="1"/>
          <p:nvPr/>
        </p:nvSpPr>
        <p:spPr>
          <a:xfrm>
            <a:off x="7158038" y="1682750"/>
            <a:ext cx="1652699" cy="822300"/>
          </a:xfrm>
          <a:prstGeom prst="rect">
            <a:avLst/>
          </a:prstGeom>
          <a:noFill/>
          <a:ln>
            <a:noFill/>
          </a:ln>
        </p:spPr>
        <p:txBody>
          <a:bodyPr lIns="91425" tIns="45700" rIns="91425" bIns="45700" anchor="t" anchorCtr="0">
            <a:noAutofit/>
          </a:bodyPr>
          <a:lstStyle/>
          <a:p>
            <a:pPr algn="ctr">
              <a:buClr>
                <a:srgbClr val="3333FF"/>
              </a:buClr>
              <a:buSzPct val="25000"/>
            </a:pPr>
            <a:r>
              <a:rPr lang="en-US" sz="2400" i="1">
                <a:solidFill>
                  <a:srgbClr val="3333FF"/>
                </a:solidFill>
                <a:latin typeface="Comic Sans MS"/>
                <a:ea typeface="Comic Sans MS"/>
                <a:cs typeface="Comic Sans MS"/>
                <a:sym typeface="Comic Sans MS"/>
              </a:rPr>
              <a:t>LIST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FIGURE</a:t>
            </a:r>
            <a:r>
              <a:rPr lang="en-US" sz="1200"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p>
        </p:txBody>
      </p:sp>
    </p:spTree>
    <p:extLst>
      <p:ext uri="{BB962C8B-B14F-4D97-AF65-F5344CB8AC3E}">
        <p14:creationId xmlns:p14="http://schemas.microsoft.com/office/powerpoint/2010/main" val="136649938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fade">
                                      <p:cBhvr>
                                        <p:cTn id="7" dur="1000"/>
                                        <p:tgtEl>
                                          <p:spTgt spid="34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8"/>
                                        </p:tgtEl>
                                        <p:attrNameLst>
                                          <p:attrName>style.visibility</p:attrName>
                                        </p:attrNameLst>
                                      </p:cBhvr>
                                      <p:to>
                                        <p:strVal val="visible"/>
                                      </p:to>
                                    </p:set>
                                    <p:animEffect transition="in" filter="fade">
                                      <p:cBhvr>
                                        <p:cTn id="11" dur="1"/>
                                        <p:tgtEl>
                                          <p:spTgt spid="348"/>
                                        </p:tgtEl>
                                      </p:cBhvr>
                                    </p:animEffect>
                                  </p:childTnLst>
                                </p:cTn>
                              </p:par>
                            </p:childTnLst>
                          </p:cTn>
                        </p:par>
                        <p:par>
                          <p:cTn id="12" fill="hold">
                            <p:stCondLst>
                              <p:cond delay="1001"/>
                            </p:stCondLst>
                            <p:childTnLst>
                              <p:par>
                                <p:cTn id="13" presetID="10" presetClass="entr" presetSubtype="0" fill="hold" nodeType="afterEffect">
                                  <p:stCondLst>
                                    <p:cond delay="0"/>
                                  </p:stCondLst>
                                  <p:childTnLst>
                                    <p:set>
                                      <p:cBhvr>
                                        <p:cTn id="14" dur="1" fill="hold">
                                          <p:stCondLst>
                                            <p:cond delay="0"/>
                                          </p:stCondLst>
                                        </p:cTn>
                                        <p:tgtEl>
                                          <p:spTgt spid="351"/>
                                        </p:tgtEl>
                                        <p:attrNameLst>
                                          <p:attrName>style.visibility</p:attrName>
                                        </p:attrNameLst>
                                      </p:cBhvr>
                                      <p:to>
                                        <p:strVal val="visible"/>
                                      </p:to>
                                    </p:set>
                                    <p:animEffect transition="in" filter="fade">
                                      <p:cBhvr>
                                        <p:cTn id="15" dur="1"/>
                                        <p:tgtEl>
                                          <p:spTgt spid="351"/>
                                        </p:tgtEl>
                                      </p:cBhvr>
                                    </p:animEffect>
                                  </p:childTnLst>
                                </p:cTn>
                              </p:par>
                              <p:par>
                                <p:cTn id="16" presetID="10" presetClass="entr" presetSubtype="0" fill="hold" nodeType="withEffect">
                                  <p:stCondLst>
                                    <p:cond delay="0"/>
                                  </p:stCondLst>
                                  <p:childTnLst>
                                    <p:set>
                                      <p:cBhvr>
                                        <p:cTn id="17" dur="1" fill="hold">
                                          <p:stCondLst>
                                            <p:cond delay="0"/>
                                          </p:stCondLst>
                                        </p:cTn>
                                        <p:tgtEl>
                                          <p:spTgt spid="350"/>
                                        </p:tgtEl>
                                        <p:attrNameLst>
                                          <p:attrName>style.visibility</p:attrName>
                                        </p:attrNameLst>
                                      </p:cBhvr>
                                      <p:to>
                                        <p:strVal val="visible"/>
                                      </p:to>
                                    </p:set>
                                    <p:animEffect transition="in" filter="fade">
                                      <p:cBhvr>
                                        <p:cTn id="18" dur="1"/>
                                        <p:tgtEl>
                                          <p:spTgt spid="35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3"/>
                                        </p:tgtEl>
                                        <p:attrNameLst>
                                          <p:attrName>style.visibility</p:attrName>
                                        </p:attrNameLst>
                                      </p:cBhvr>
                                      <p:to>
                                        <p:strVal val="visible"/>
                                      </p:to>
                                    </p:set>
                                    <p:animEffect transition="in" filter="fade">
                                      <p:cBhvr>
                                        <p:cTn id="23" dur="1000"/>
                                        <p:tgtEl>
                                          <p:spTgt spid="343"/>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343"/>
                                        </p:tgtEl>
                                        <p:attrNameLst>
                                          <p:attrName>style.visibility</p:attrName>
                                        </p:attrNameLst>
                                      </p:cBhvr>
                                      <p:to>
                                        <p:strVal val="visible"/>
                                      </p:to>
                                    </p:set>
                                    <p:animEffect transition="in" filter="fade">
                                      <p:cBhvr>
                                        <p:cTn id="27" dur="1"/>
                                        <p:tgtEl>
                                          <p:spTgt spid="343"/>
                                        </p:tgtEl>
                                      </p:cBhvr>
                                    </p:animEffect>
                                  </p:childTnLst>
                                </p:cTn>
                              </p:par>
                              <p:par>
                                <p:cTn id="28" presetID="10" presetClass="entr" presetSubtype="0" fill="hold" nodeType="withEffect">
                                  <p:stCondLst>
                                    <p:cond delay="0"/>
                                  </p:stCondLst>
                                  <p:childTnLst>
                                    <p:set>
                                      <p:cBhvr>
                                        <p:cTn id="29" dur="1" fill="hold">
                                          <p:stCondLst>
                                            <p:cond delay="0"/>
                                          </p:stCondLst>
                                        </p:cTn>
                                        <p:tgtEl>
                                          <p:spTgt spid="349"/>
                                        </p:tgtEl>
                                        <p:attrNameLst>
                                          <p:attrName>style.visibility</p:attrName>
                                        </p:attrNameLst>
                                      </p:cBhvr>
                                      <p:to>
                                        <p:strVal val="visible"/>
                                      </p:to>
                                    </p:set>
                                    <p:animEffect transition="in" filter="fade">
                                      <p:cBhvr>
                                        <p:cTn id="30" dur="1"/>
                                        <p:tgtEl>
                                          <p:spTgt spid="349"/>
                                        </p:tgtEl>
                                      </p:cBhvr>
                                    </p:animEffect>
                                  </p:childTnLst>
                                </p:cTn>
                              </p:par>
                              <p:par>
                                <p:cTn id="31" presetID="10" presetClass="entr" presetSubtype="0" fill="hold" nodeType="withEffect">
                                  <p:stCondLst>
                                    <p:cond delay="0"/>
                                  </p:stCondLst>
                                  <p:childTnLst>
                                    <p:set>
                                      <p:cBhvr>
                                        <p:cTn id="32" dur="1" fill="hold">
                                          <p:stCondLst>
                                            <p:cond delay="0"/>
                                          </p:stCondLst>
                                        </p:cTn>
                                        <p:tgtEl>
                                          <p:spTgt spid="353"/>
                                        </p:tgtEl>
                                        <p:attrNameLst>
                                          <p:attrName>style.visibility</p:attrName>
                                        </p:attrNameLst>
                                      </p:cBhvr>
                                      <p:to>
                                        <p:strVal val="visible"/>
                                      </p:to>
                                    </p:set>
                                    <p:animEffect transition="in" filter="fade">
                                      <p:cBhvr>
                                        <p:cTn id="33" dur="1"/>
                                        <p:tgtEl>
                                          <p:spTgt spid="353"/>
                                        </p:tgtEl>
                                      </p:cBhvr>
                                    </p:animEffect>
                                  </p:childTnLst>
                                </p:cTn>
                              </p:par>
                              <p:par>
                                <p:cTn id="34" presetID="10" presetClass="entr" presetSubtype="0" fill="hold" nodeType="withEffect">
                                  <p:stCondLst>
                                    <p:cond delay="0"/>
                                  </p:stCondLst>
                                  <p:childTnLst>
                                    <p:set>
                                      <p:cBhvr>
                                        <p:cTn id="35" dur="1" fill="hold">
                                          <p:stCondLst>
                                            <p:cond delay="0"/>
                                          </p:stCondLst>
                                        </p:cTn>
                                        <p:tgtEl>
                                          <p:spTgt spid="352"/>
                                        </p:tgtEl>
                                        <p:attrNameLst>
                                          <p:attrName>style.visibility</p:attrName>
                                        </p:attrNameLst>
                                      </p:cBhvr>
                                      <p:to>
                                        <p:strVal val="visible"/>
                                      </p:to>
                                    </p:set>
                                    <p:animEffect transition="in" filter="fade">
                                      <p:cBhvr>
                                        <p:cTn id="36" dur="1"/>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idx="4294967295"/>
          </p:nvPr>
        </p:nvSpPr>
        <p:spPr>
          <a:xfrm>
            <a:off x="1772401" y="115889"/>
            <a:ext cx="8515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In the overall structure</a:t>
            </a:r>
          </a:p>
        </p:txBody>
      </p:sp>
      <p:grpSp>
        <p:nvGrpSpPr>
          <p:cNvPr id="360" name="Shape 360"/>
          <p:cNvGrpSpPr/>
          <p:nvPr/>
        </p:nvGrpSpPr>
        <p:grpSpPr>
          <a:xfrm>
            <a:off x="8501265" y="3174910"/>
            <a:ext cx="2335650" cy="1389509"/>
            <a:chOff x="2204" y="2830"/>
            <a:chExt cx="1510" cy="728"/>
          </a:xfrm>
        </p:grpSpPr>
        <p:sp>
          <p:nvSpPr>
            <p:cNvPr id="361" name="Shape 361"/>
            <p:cNvSpPr/>
            <p:nvPr/>
          </p:nvSpPr>
          <p:spPr>
            <a:xfrm>
              <a:off x="2204" y="2830"/>
              <a:ext cx="15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62" name="Shape 362"/>
            <p:cNvSpPr txBox="1"/>
            <p:nvPr/>
          </p:nvSpPr>
          <p:spPr>
            <a:xfrm>
              <a:off x="2214" y="2959"/>
              <a:ext cx="1500" cy="599"/>
            </a:xfrm>
            <a:prstGeom prst="rect">
              <a:avLst/>
            </a:prstGeom>
            <a:noFill/>
            <a:ln>
              <a:noFill/>
            </a:ln>
          </p:spPr>
          <p:txBody>
            <a:bodyPr lIns="91425" tIns="45700" rIns="91425" bIns="45700" anchor="t" anchorCtr="0">
              <a:noAutofit/>
            </a:bodyPr>
            <a:lstStyle/>
            <a:p>
              <a:pPr algn="ctr">
                <a:buClr>
                  <a:srgbClr val="3333FF"/>
                </a:buClr>
                <a:buSzPct val="25000"/>
              </a:pPr>
              <a:r>
                <a:rPr lang="en-US" sz="2400" i="1" dirty="0">
                  <a:solidFill>
                    <a:srgbClr val="3333FF"/>
                  </a:solidFill>
                  <a:latin typeface="Comic Sans MS"/>
                  <a:ea typeface="Comic Sans MS"/>
                  <a:cs typeface="Comic Sans MS"/>
                  <a:sym typeface="Comic Sans MS"/>
                </a:rPr>
                <a:t>COMPOSITE_FIGURE</a:t>
              </a:r>
            </a:p>
          </p:txBody>
        </p:sp>
      </p:grpSp>
      <p:cxnSp>
        <p:nvCxnSpPr>
          <p:cNvPr id="363" name="Shape 363"/>
          <p:cNvCxnSpPr/>
          <p:nvPr/>
        </p:nvCxnSpPr>
        <p:spPr>
          <a:xfrm flipH="1" flipV="1">
            <a:off x="9607275" y="1941383"/>
            <a:ext cx="10609" cy="1208295"/>
          </a:xfrm>
          <a:prstGeom prst="straightConnector1">
            <a:avLst/>
          </a:prstGeom>
          <a:noFill/>
          <a:ln w="38100" cap="flat" cmpd="sng">
            <a:solidFill>
              <a:srgbClr val="990000"/>
            </a:solidFill>
            <a:prstDash val="solid"/>
            <a:round/>
            <a:headEnd type="none" w="med" len="med"/>
            <a:tailEnd type="stealth" w="lg" len="lg"/>
          </a:ln>
        </p:spPr>
      </p:cxnSp>
      <p:grpSp>
        <p:nvGrpSpPr>
          <p:cNvPr id="364" name="Shape 364"/>
          <p:cNvGrpSpPr/>
          <p:nvPr/>
        </p:nvGrpSpPr>
        <p:grpSpPr>
          <a:xfrm>
            <a:off x="4418012" y="1008061"/>
            <a:ext cx="2381250" cy="952499"/>
            <a:chOff x="971" y="981"/>
            <a:chExt cx="1500" cy="599"/>
          </a:xfrm>
        </p:grpSpPr>
        <p:sp>
          <p:nvSpPr>
            <p:cNvPr id="365" name="Shape 365"/>
            <p:cNvSpPr/>
            <p:nvPr/>
          </p:nvSpPr>
          <p:spPr>
            <a:xfrm>
              <a:off x="971" y="981"/>
              <a:ext cx="15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66" name="Shape 366"/>
            <p:cNvSpPr txBox="1"/>
            <p:nvPr/>
          </p:nvSpPr>
          <p:spPr>
            <a:xfrm>
              <a:off x="1249" y="1152"/>
              <a:ext cx="900" cy="299"/>
            </a:xfrm>
            <a:prstGeom prst="rect">
              <a:avLst/>
            </a:prstGeom>
            <a:noFill/>
            <a:ln>
              <a:noFill/>
            </a:ln>
          </p:spPr>
          <p:txBody>
            <a:bodyPr lIns="91425" tIns="45700" rIns="91425" bIns="45700" anchor="t" anchorCtr="0">
              <a:noAutofit/>
            </a:bodyPr>
            <a:lstStyle/>
            <a:p>
              <a:pPr>
                <a:buClr>
                  <a:srgbClr val="3333FF"/>
                </a:buClr>
                <a:buSzPct val="25000"/>
              </a:pPr>
              <a:r>
                <a:rPr lang="en-US" sz="2400" i="1" dirty="0">
                  <a:solidFill>
                    <a:srgbClr val="3333FF"/>
                  </a:solidFill>
                  <a:latin typeface="Comic Sans MS"/>
                  <a:ea typeface="Comic Sans MS"/>
                  <a:cs typeface="Comic Sans MS"/>
                  <a:sym typeface="Comic Sans MS"/>
                </a:rPr>
                <a:t>FIGURE</a:t>
              </a:r>
            </a:p>
          </p:txBody>
        </p:sp>
      </p:grpSp>
      <p:grpSp>
        <p:nvGrpSpPr>
          <p:cNvPr id="367" name="Shape 367"/>
          <p:cNvGrpSpPr/>
          <p:nvPr/>
        </p:nvGrpSpPr>
        <p:grpSpPr>
          <a:xfrm>
            <a:off x="8149436" y="941269"/>
            <a:ext cx="2865411" cy="998538"/>
            <a:chOff x="3384" y="1019"/>
            <a:chExt cx="1500" cy="629"/>
          </a:xfrm>
        </p:grpSpPr>
        <p:sp>
          <p:nvSpPr>
            <p:cNvPr id="368" name="Shape 368"/>
            <p:cNvSpPr/>
            <p:nvPr/>
          </p:nvSpPr>
          <p:spPr>
            <a:xfrm>
              <a:off x="3384" y="1019"/>
              <a:ext cx="15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69" name="Shape 369"/>
            <p:cNvSpPr txBox="1"/>
            <p:nvPr/>
          </p:nvSpPr>
          <p:spPr>
            <a:xfrm>
              <a:off x="3684" y="1049"/>
              <a:ext cx="900" cy="599"/>
            </a:xfrm>
            <a:prstGeom prst="rect">
              <a:avLst/>
            </a:prstGeom>
            <a:noFill/>
            <a:ln>
              <a:noFill/>
            </a:ln>
          </p:spPr>
          <p:txBody>
            <a:bodyPr lIns="91425" tIns="45700" rIns="91425" bIns="45700" anchor="t" anchorCtr="0">
              <a:noAutofit/>
            </a:bodyPr>
            <a:lstStyle/>
            <a:p>
              <a:pPr algn="ctr">
                <a:buClr>
                  <a:srgbClr val="3333FF"/>
                </a:buClr>
                <a:buSzPct val="25000"/>
              </a:pPr>
              <a:r>
                <a:rPr lang="en-US" sz="2400" i="1" dirty="0">
                  <a:solidFill>
                    <a:srgbClr val="3333FF"/>
                  </a:solidFill>
                  <a:latin typeface="Comic Sans MS"/>
                  <a:ea typeface="Comic Sans MS"/>
                  <a:cs typeface="Comic Sans MS"/>
                  <a:sym typeface="Comic Sans MS"/>
                </a:rPr>
                <a:t>LIST </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FIGURE</a:t>
              </a:r>
              <a:r>
                <a:rPr lang="en-US" sz="1200" i="1" dirty="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a:t>
              </a:r>
            </a:p>
          </p:txBody>
        </p:sp>
      </p:grpSp>
      <p:cxnSp>
        <p:nvCxnSpPr>
          <p:cNvPr id="370" name="Shape 370"/>
          <p:cNvCxnSpPr/>
          <p:nvPr/>
        </p:nvCxnSpPr>
        <p:spPr>
          <a:xfrm rot="10800000">
            <a:off x="5943861" y="2028858"/>
            <a:ext cx="3088500" cy="1175099"/>
          </a:xfrm>
          <a:prstGeom prst="straightConnector1">
            <a:avLst/>
          </a:prstGeom>
          <a:noFill/>
          <a:ln w="38100" cap="flat" cmpd="sng">
            <a:solidFill>
              <a:srgbClr val="990000"/>
            </a:solidFill>
            <a:prstDash val="solid"/>
            <a:round/>
            <a:headEnd type="none" w="med" len="med"/>
            <a:tailEnd type="stealth" w="lg" len="lg"/>
          </a:ln>
        </p:spPr>
      </p:cxnSp>
      <p:grpSp>
        <p:nvGrpSpPr>
          <p:cNvPr id="371" name="Shape 371"/>
          <p:cNvGrpSpPr/>
          <p:nvPr/>
        </p:nvGrpSpPr>
        <p:grpSpPr>
          <a:xfrm>
            <a:off x="272163" y="2233225"/>
            <a:ext cx="8021516" cy="4398590"/>
            <a:chOff x="-550" y="1507"/>
            <a:chExt cx="5005" cy="2790"/>
          </a:xfrm>
        </p:grpSpPr>
        <p:sp>
          <p:nvSpPr>
            <p:cNvPr id="372" name="Shape 372"/>
            <p:cNvSpPr/>
            <p:nvPr/>
          </p:nvSpPr>
          <p:spPr>
            <a:xfrm>
              <a:off x="-550" y="1507"/>
              <a:ext cx="5005" cy="2790"/>
            </a:xfrm>
            <a:custGeom>
              <a:avLst/>
              <a:gdLst/>
              <a:ahLst/>
              <a:cxnLst/>
              <a:rect l="0" t="0" r="0" b="0"/>
              <a:pathLst>
                <a:path w="2629" h="1692" extrusionOk="0">
                  <a:moveTo>
                    <a:pt x="2114" y="227"/>
                  </a:moveTo>
                  <a:cubicBezTo>
                    <a:pt x="2087" y="197"/>
                    <a:pt x="2046" y="188"/>
                    <a:pt x="2011" y="170"/>
                  </a:cubicBezTo>
                  <a:cubicBezTo>
                    <a:pt x="1912" y="120"/>
                    <a:pt x="1828" y="78"/>
                    <a:pt x="1718" y="57"/>
                  </a:cubicBezTo>
                  <a:cubicBezTo>
                    <a:pt x="1653" y="31"/>
                    <a:pt x="1566" y="29"/>
                    <a:pt x="1497" y="21"/>
                  </a:cubicBezTo>
                  <a:cubicBezTo>
                    <a:pt x="1424" y="3"/>
                    <a:pt x="1346" y="6"/>
                    <a:pt x="1271" y="0"/>
                  </a:cubicBezTo>
                  <a:cubicBezTo>
                    <a:pt x="1122" y="4"/>
                    <a:pt x="972" y="9"/>
                    <a:pt x="823" y="16"/>
                  </a:cubicBezTo>
                  <a:cubicBezTo>
                    <a:pt x="770" y="22"/>
                    <a:pt x="664" y="31"/>
                    <a:pt x="664" y="31"/>
                  </a:cubicBezTo>
                  <a:cubicBezTo>
                    <a:pt x="629" y="38"/>
                    <a:pt x="600" y="54"/>
                    <a:pt x="566" y="62"/>
                  </a:cubicBezTo>
                  <a:cubicBezTo>
                    <a:pt x="532" y="84"/>
                    <a:pt x="494" y="102"/>
                    <a:pt x="463" y="129"/>
                  </a:cubicBezTo>
                  <a:cubicBezTo>
                    <a:pt x="424" y="164"/>
                    <a:pt x="392" y="207"/>
                    <a:pt x="345" y="232"/>
                  </a:cubicBezTo>
                  <a:cubicBezTo>
                    <a:pt x="328" y="257"/>
                    <a:pt x="301" y="274"/>
                    <a:pt x="278" y="293"/>
                  </a:cubicBezTo>
                  <a:cubicBezTo>
                    <a:pt x="260" y="307"/>
                    <a:pt x="251" y="326"/>
                    <a:pt x="232" y="340"/>
                  </a:cubicBezTo>
                  <a:cubicBezTo>
                    <a:pt x="217" y="363"/>
                    <a:pt x="200" y="386"/>
                    <a:pt x="181" y="407"/>
                  </a:cubicBezTo>
                  <a:cubicBezTo>
                    <a:pt x="162" y="455"/>
                    <a:pt x="193" y="383"/>
                    <a:pt x="160" y="437"/>
                  </a:cubicBezTo>
                  <a:cubicBezTo>
                    <a:pt x="139" y="471"/>
                    <a:pt x="132" y="522"/>
                    <a:pt x="103" y="551"/>
                  </a:cubicBezTo>
                  <a:cubicBezTo>
                    <a:pt x="97" y="583"/>
                    <a:pt x="89" y="611"/>
                    <a:pt x="83" y="643"/>
                  </a:cubicBezTo>
                  <a:cubicBezTo>
                    <a:pt x="80" y="657"/>
                    <a:pt x="73" y="684"/>
                    <a:pt x="73" y="684"/>
                  </a:cubicBezTo>
                  <a:cubicBezTo>
                    <a:pt x="57" y="873"/>
                    <a:pt x="0" y="1111"/>
                    <a:pt x="114" y="1276"/>
                  </a:cubicBezTo>
                  <a:cubicBezTo>
                    <a:pt x="123" y="1302"/>
                    <a:pt x="141" y="1310"/>
                    <a:pt x="160" y="1327"/>
                  </a:cubicBezTo>
                  <a:cubicBezTo>
                    <a:pt x="178" y="1342"/>
                    <a:pt x="187" y="1359"/>
                    <a:pt x="206" y="1373"/>
                  </a:cubicBezTo>
                  <a:cubicBezTo>
                    <a:pt x="241" y="1429"/>
                    <a:pt x="287" y="1474"/>
                    <a:pt x="340" y="1512"/>
                  </a:cubicBezTo>
                  <a:cubicBezTo>
                    <a:pt x="360" y="1544"/>
                    <a:pt x="337" y="1514"/>
                    <a:pt x="376" y="1538"/>
                  </a:cubicBezTo>
                  <a:cubicBezTo>
                    <a:pt x="382" y="1542"/>
                    <a:pt x="385" y="1549"/>
                    <a:pt x="391" y="1553"/>
                  </a:cubicBezTo>
                  <a:cubicBezTo>
                    <a:pt x="399" y="1559"/>
                    <a:pt x="408" y="1564"/>
                    <a:pt x="417" y="1569"/>
                  </a:cubicBezTo>
                  <a:cubicBezTo>
                    <a:pt x="459" y="1590"/>
                    <a:pt x="510" y="1613"/>
                    <a:pt x="556" y="1620"/>
                  </a:cubicBezTo>
                  <a:cubicBezTo>
                    <a:pt x="599" y="1635"/>
                    <a:pt x="633" y="1642"/>
                    <a:pt x="679" y="1646"/>
                  </a:cubicBezTo>
                  <a:cubicBezTo>
                    <a:pt x="767" y="1667"/>
                    <a:pt x="850" y="1673"/>
                    <a:pt x="942" y="1677"/>
                  </a:cubicBezTo>
                  <a:cubicBezTo>
                    <a:pt x="992" y="1683"/>
                    <a:pt x="1041" y="1688"/>
                    <a:pt x="1091" y="1692"/>
                  </a:cubicBezTo>
                  <a:cubicBezTo>
                    <a:pt x="1275" y="1686"/>
                    <a:pt x="1457" y="1676"/>
                    <a:pt x="1641" y="1672"/>
                  </a:cubicBezTo>
                  <a:cubicBezTo>
                    <a:pt x="1786" y="1677"/>
                    <a:pt x="1940" y="1691"/>
                    <a:pt x="2083" y="1667"/>
                  </a:cubicBezTo>
                  <a:cubicBezTo>
                    <a:pt x="2105" y="1658"/>
                    <a:pt x="2129" y="1656"/>
                    <a:pt x="2150" y="1646"/>
                  </a:cubicBezTo>
                  <a:cubicBezTo>
                    <a:pt x="2196" y="1624"/>
                    <a:pt x="2236" y="1601"/>
                    <a:pt x="2279" y="1574"/>
                  </a:cubicBezTo>
                  <a:cubicBezTo>
                    <a:pt x="2301" y="1560"/>
                    <a:pt x="2324" y="1531"/>
                    <a:pt x="2341" y="1512"/>
                  </a:cubicBezTo>
                  <a:cubicBezTo>
                    <a:pt x="2351" y="1501"/>
                    <a:pt x="2371" y="1481"/>
                    <a:pt x="2371" y="1481"/>
                  </a:cubicBezTo>
                  <a:cubicBezTo>
                    <a:pt x="2388" y="1426"/>
                    <a:pt x="2431" y="1380"/>
                    <a:pt x="2454" y="1327"/>
                  </a:cubicBezTo>
                  <a:cubicBezTo>
                    <a:pt x="2509" y="1201"/>
                    <a:pt x="2562" y="1075"/>
                    <a:pt x="2613" y="947"/>
                  </a:cubicBezTo>
                  <a:cubicBezTo>
                    <a:pt x="2615" y="938"/>
                    <a:pt x="2616" y="930"/>
                    <a:pt x="2618" y="921"/>
                  </a:cubicBezTo>
                  <a:cubicBezTo>
                    <a:pt x="2621" y="906"/>
                    <a:pt x="2629" y="875"/>
                    <a:pt x="2629" y="875"/>
                  </a:cubicBezTo>
                  <a:cubicBezTo>
                    <a:pt x="2624" y="827"/>
                    <a:pt x="2624" y="764"/>
                    <a:pt x="2603" y="720"/>
                  </a:cubicBezTo>
                  <a:cubicBezTo>
                    <a:pt x="2594" y="677"/>
                    <a:pt x="2577" y="636"/>
                    <a:pt x="2557" y="597"/>
                  </a:cubicBezTo>
                  <a:cubicBezTo>
                    <a:pt x="2541" y="566"/>
                    <a:pt x="2536" y="539"/>
                    <a:pt x="2510" y="515"/>
                  </a:cubicBezTo>
                  <a:cubicBezTo>
                    <a:pt x="2501" y="485"/>
                    <a:pt x="2477" y="468"/>
                    <a:pt x="2459" y="443"/>
                  </a:cubicBezTo>
                  <a:cubicBezTo>
                    <a:pt x="2434" y="407"/>
                    <a:pt x="2393" y="371"/>
                    <a:pt x="2356" y="345"/>
                  </a:cubicBezTo>
                  <a:cubicBezTo>
                    <a:pt x="2334" y="329"/>
                    <a:pt x="2338" y="340"/>
                    <a:pt x="2315" y="329"/>
                  </a:cubicBezTo>
                  <a:cubicBezTo>
                    <a:pt x="2263" y="305"/>
                    <a:pt x="2216" y="270"/>
                    <a:pt x="2161" y="252"/>
                  </a:cubicBezTo>
                  <a:cubicBezTo>
                    <a:pt x="2146" y="239"/>
                    <a:pt x="2127" y="240"/>
                    <a:pt x="2114" y="227"/>
                  </a:cubicBezTo>
                  <a:close/>
                </a:path>
              </a:pathLst>
            </a:custGeom>
            <a:solidFill>
              <a:srgbClr val="FFFF66"/>
            </a:solidFill>
            <a:ln>
              <a:noFill/>
            </a:ln>
          </p:spPr>
          <p:txBody>
            <a:bodyPr lIns="91425" tIns="45700" rIns="91425" bIns="45700" anchor="t" anchorCtr="0">
              <a:noAutofit/>
            </a:bodyPr>
            <a:lstStyle/>
            <a:p>
              <a:pPr>
                <a:buClr>
                  <a:schemeClr val="dk1"/>
                </a:buClr>
              </a:pPr>
              <a:endParaRPr sz="1600">
                <a:solidFill>
                  <a:schemeClr val="dk1"/>
                </a:solidFill>
                <a:latin typeface="Comic Sans MS"/>
                <a:ea typeface="Comic Sans MS"/>
                <a:cs typeface="Comic Sans MS"/>
                <a:sym typeface="Comic Sans MS"/>
              </a:endParaRPr>
            </a:p>
          </p:txBody>
        </p:sp>
        <p:sp>
          <p:nvSpPr>
            <p:cNvPr id="373" name="Shape 373"/>
            <p:cNvSpPr/>
            <p:nvPr/>
          </p:nvSpPr>
          <p:spPr>
            <a:xfrm>
              <a:off x="667" y="1737"/>
              <a:ext cx="900" cy="34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a:solidFill>
                    <a:srgbClr val="3333FF"/>
                  </a:solidFill>
                  <a:latin typeface="Comic Sans MS"/>
                  <a:ea typeface="Comic Sans MS"/>
                  <a:cs typeface="Comic Sans MS"/>
                  <a:sym typeface="Comic Sans MS"/>
                </a:rPr>
                <a:t>OPEN_</a:t>
              </a:r>
              <a:br>
                <a:rPr lang="en-US" sz="1600" i="1" dirty="0">
                  <a:solidFill>
                    <a:srgbClr val="3333FF"/>
                  </a:solidFill>
                  <a:latin typeface="Comic Sans MS"/>
                  <a:ea typeface="Comic Sans MS"/>
                  <a:cs typeface="Comic Sans MS"/>
                  <a:sym typeface="Comic Sans MS"/>
                </a:rPr>
              </a:br>
              <a:r>
                <a:rPr lang="en-US" sz="1600" i="1" dirty="0">
                  <a:solidFill>
                    <a:srgbClr val="3333FF"/>
                  </a:solidFill>
                  <a:latin typeface="Comic Sans MS"/>
                  <a:ea typeface="Comic Sans MS"/>
                  <a:cs typeface="Comic Sans MS"/>
                  <a:sym typeface="Comic Sans MS"/>
                </a:rPr>
                <a:t>FIGURE</a:t>
              </a:r>
            </a:p>
          </p:txBody>
        </p:sp>
        <p:sp>
          <p:nvSpPr>
            <p:cNvPr id="374" name="Shape 374"/>
            <p:cNvSpPr/>
            <p:nvPr/>
          </p:nvSpPr>
          <p:spPr>
            <a:xfrm>
              <a:off x="1979" y="1803"/>
              <a:ext cx="1108"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a:solidFill>
                    <a:srgbClr val="3333FF"/>
                  </a:solidFill>
                  <a:latin typeface="Comic Sans MS"/>
                  <a:ea typeface="Comic Sans MS"/>
                  <a:cs typeface="Comic Sans MS"/>
                  <a:sym typeface="Comic Sans MS"/>
                </a:rPr>
                <a:t>CLOSED_</a:t>
              </a:r>
              <a:br>
                <a:rPr lang="en-US" sz="1600" i="1" dirty="0">
                  <a:solidFill>
                    <a:srgbClr val="3333FF"/>
                  </a:solidFill>
                  <a:latin typeface="Comic Sans MS"/>
                  <a:ea typeface="Comic Sans MS"/>
                  <a:cs typeface="Comic Sans MS"/>
                  <a:sym typeface="Comic Sans MS"/>
                </a:rPr>
              </a:br>
              <a:r>
                <a:rPr lang="en-US" sz="1600" i="1" dirty="0">
                  <a:solidFill>
                    <a:srgbClr val="3333FF"/>
                  </a:solidFill>
                  <a:latin typeface="Comic Sans MS"/>
                  <a:ea typeface="Comic Sans MS"/>
                  <a:cs typeface="Comic Sans MS"/>
                  <a:sym typeface="Comic Sans MS"/>
                </a:rPr>
                <a:t>FIGURE</a:t>
              </a:r>
            </a:p>
          </p:txBody>
        </p:sp>
        <p:sp>
          <p:nvSpPr>
            <p:cNvPr id="375" name="Shape 375"/>
            <p:cNvSpPr/>
            <p:nvPr/>
          </p:nvSpPr>
          <p:spPr>
            <a:xfrm>
              <a:off x="-175" y="2187"/>
              <a:ext cx="1067" cy="318"/>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a:solidFill>
                    <a:srgbClr val="3333FF"/>
                  </a:solidFill>
                  <a:latin typeface="Comic Sans MS"/>
                  <a:ea typeface="Comic Sans MS"/>
                  <a:cs typeface="Comic Sans MS"/>
                  <a:sym typeface="Comic Sans MS"/>
                </a:rPr>
                <a:t>SEGMENT</a:t>
              </a:r>
            </a:p>
          </p:txBody>
        </p:sp>
        <p:sp>
          <p:nvSpPr>
            <p:cNvPr id="376" name="Shape 376"/>
            <p:cNvSpPr/>
            <p:nvPr/>
          </p:nvSpPr>
          <p:spPr>
            <a:xfrm>
              <a:off x="1091" y="2183"/>
              <a:ext cx="755"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smtClean="0">
                  <a:solidFill>
                    <a:srgbClr val="3333FF"/>
                  </a:solidFill>
                  <a:latin typeface="Comic Sans MS"/>
                  <a:ea typeface="Comic Sans MS"/>
                  <a:cs typeface="Comic Sans MS"/>
                  <a:sym typeface="Comic Sans MS"/>
                </a:rPr>
                <a:t>POLY</a:t>
              </a:r>
            </a:p>
            <a:p>
              <a:pPr algn="ctr">
                <a:buClr>
                  <a:srgbClr val="3333FF"/>
                </a:buClr>
                <a:buSzPct val="25000"/>
              </a:pPr>
              <a:r>
                <a:rPr lang="en-US" sz="1600" i="1" dirty="0" smtClean="0">
                  <a:solidFill>
                    <a:srgbClr val="3333FF"/>
                  </a:solidFill>
                  <a:latin typeface="Comic Sans MS"/>
                  <a:ea typeface="Comic Sans MS"/>
                  <a:cs typeface="Comic Sans MS"/>
                  <a:sym typeface="Comic Sans MS"/>
                </a:rPr>
                <a:t>LINE</a:t>
              </a:r>
              <a:endParaRPr lang="en-US" sz="1600" i="1" dirty="0">
                <a:solidFill>
                  <a:srgbClr val="3333FF"/>
                </a:solidFill>
                <a:latin typeface="Comic Sans MS"/>
                <a:ea typeface="Comic Sans MS"/>
                <a:cs typeface="Comic Sans MS"/>
                <a:sym typeface="Comic Sans MS"/>
              </a:endParaRPr>
            </a:p>
          </p:txBody>
        </p:sp>
        <p:sp>
          <p:nvSpPr>
            <p:cNvPr id="377" name="Shape 377"/>
            <p:cNvSpPr/>
            <p:nvPr/>
          </p:nvSpPr>
          <p:spPr>
            <a:xfrm>
              <a:off x="1736" y="2448"/>
              <a:ext cx="1068" cy="317"/>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smtClean="0">
                  <a:solidFill>
                    <a:srgbClr val="3333FF"/>
                  </a:solidFill>
                  <a:latin typeface="Comic Sans MS"/>
                  <a:ea typeface="Comic Sans MS"/>
                  <a:cs typeface="Comic Sans MS"/>
                  <a:sym typeface="Comic Sans MS"/>
                </a:rPr>
                <a:t>POLYGON</a:t>
              </a:r>
              <a:endParaRPr lang="en-US" sz="1600" i="1" dirty="0">
                <a:solidFill>
                  <a:srgbClr val="3333FF"/>
                </a:solidFill>
                <a:latin typeface="Comic Sans MS"/>
                <a:ea typeface="Comic Sans MS"/>
                <a:cs typeface="Comic Sans MS"/>
                <a:sym typeface="Comic Sans MS"/>
              </a:endParaRPr>
            </a:p>
          </p:txBody>
        </p:sp>
        <p:sp>
          <p:nvSpPr>
            <p:cNvPr id="378" name="Shape 378"/>
            <p:cNvSpPr/>
            <p:nvPr/>
          </p:nvSpPr>
          <p:spPr>
            <a:xfrm>
              <a:off x="2867" y="2430"/>
              <a:ext cx="928" cy="347"/>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a:solidFill>
                    <a:srgbClr val="3333FF"/>
                  </a:solidFill>
                  <a:latin typeface="Comic Sans MS"/>
                  <a:ea typeface="Comic Sans MS"/>
                  <a:cs typeface="Comic Sans MS"/>
                  <a:sym typeface="Comic Sans MS"/>
                </a:rPr>
                <a:t>ELLIPSE</a:t>
              </a:r>
            </a:p>
          </p:txBody>
        </p:sp>
        <p:sp>
          <p:nvSpPr>
            <p:cNvPr id="379" name="Shape 379"/>
            <p:cNvSpPr/>
            <p:nvPr/>
          </p:nvSpPr>
          <p:spPr>
            <a:xfrm>
              <a:off x="1513" y="3134"/>
              <a:ext cx="1500"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a:solidFill>
                    <a:srgbClr val="3333FF"/>
                  </a:solidFill>
                  <a:latin typeface="Comic Sans MS"/>
                  <a:ea typeface="Comic Sans MS"/>
                  <a:cs typeface="Comic Sans MS"/>
                  <a:sym typeface="Comic Sans MS"/>
                </a:rPr>
                <a:t>RECTANGLE</a:t>
              </a:r>
            </a:p>
          </p:txBody>
        </p:sp>
        <p:sp>
          <p:nvSpPr>
            <p:cNvPr id="380" name="Shape 380"/>
            <p:cNvSpPr/>
            <p:nvPr/>
          </p:nvSpPr>
          <p:spPr>
            <a:xfrm>
              <a:off x="1726" y="3759"/>
              <a:ext cx="983"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a:solidFill>
                    <a:srgbClr val="3333FF"/>
                  </a:solidFill>
                  <a:latin typeface="Comic Sans MS"/>
                  <a:ea typeface="Comic Sans MS"/>
                  <a:cs typeface="Comic Sans MS"/>
                  <a:sym typeface="Comic Sans MS"/>
                </a:rPr>
                <a:t>SQUARE</a:t>
              </a:r>
            </a:p>
          </p:txBody>
        </p:sp>
        <p:sp>
          <p:nvSpPr>
            <p:cNvPr id="381" name="Shape 381"/>
            <p:cNvSpPr/>
            <p:nvPr/>
          </p:nvSpPr>
          <p:spPr>
            <a:xfrm>
              <a:off x="3268" y="3127"/>
              <a:ext cx="900"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a:solidFill>
                    <a:srgbClr val="3333FF"/>
                  </a:solidFill>
                  <a:latin typeface="Comic Sans MS"/>
                  <a:ea typeface="Comic Sans MS"/>
                  <a:cs typeface="Comic Sans MS"/>
                  <a:sym typeface="Comic Sans MS"/>
                </a:rPr>
                <a:t>CIRCLE</a:t>
              </a:r>
            </a:p>
          </p:txBody>
        </p:sp>
        <p:sp>
          <p:nvSpPr>
            <p:cNvPr id="382" name="Shape 382"/>
            <p:cNvSpPr/>
            <p:nvPr/>
          </p:nvSpPr>
          <p:spPr>
            <a:xfrm>
              <a:off x="286" y="3370"/>
              <a:ext cx="1199"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a:solidFill>
                    <a:srgbClr val="3333FF"/>
                  </a:solidFill>
                  <a:latin typeface="Comic Sans MS"/>
                  <a:ea typeface="Comic Sans MS"/>
                  <a:cs typeface="Comic Sans MS"/>
                  <a:sym typeface="Comic Sans MS"/>
                </a:rPr>
                <a:t>TRIANGLE</a:t>
              </a:r>
            </a:p>
          </p:txBody>
        </p:sp>
        <p:sp>
          <p:nvSpPr>
            <p:cNvPr id="383" name="Shape 383"/>
            <p:cNvSpPr txBox="1"/>
            <p:nvPr/>
          </p:nvSpPr>
          <p:spPr>
            <a:xfrm>
              <a:off x="3548" y="2723"/>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2000" baseline="30000" dirty="0">
                  <a:solidFill>
                    <a:srgbClr val="006400"/>
                  </a:solidFill>
                  <a:latin typeface="Comic Sans MS"/>
                  <a:ea typeface="Comic Sans MS"/>
                  <a:cs typeface="Comic Sans MS"/>
                  <a:sym typeface="Comic Sans MS"/>
                </a:rPr>
                <a:t>+</a:t>
              </a:r>
            </a:p>
          </p:txBody>
        </p:sp>
        <p:sp>
          <p:nvSpPr>
            <p:cNvPr id="384" name="Shape 384"/>
            <p:cNvSpPr txBox="1"/>
            <p:nvPr/>
          </p:nvSpPr>
          <p:spPr>
            <a:xfrm>
              <a:off x="2920" y="2008"/>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1600" dirty="0">
                  <a:solidFill>
                    <a:srgbClr val="006400"/>
                  </a:solidFill>
                  <a:latin typeface="Comic Sans MS"/>
                  <a:ea typeface="Comic Sans MS"/>
                  <a:cs typeface="Comic Sans MS"/>
                  <a:sym typeface="Comic Sans MS"/>
                </a:rPr>
                <a:t>*</a:t>
              </a:r>
            </a:p>
          </p:txBody>
        </p:sp>
        <p:sp>
          <p:nvSpPr>
            <p:cNvPr id="385" name="Shape 385"/>
            <p:cNvSpPr txBox="1"/>
            <p:nvPr/>
          </p:nvSpPr>
          <p:spPr>
            <a:xfrm>
              <a:off x="3465" y="3428"/>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2000" baseline="30000" dirty="0">
                  <a:solidFill>
                    <a:srgbClr val="006400"/>
                  </a:solidFill>
                  <a:latin typeface="Comic Sans MS"/>
                  <a:ea typeface="Comic Sans MS"/>
                  <a:cs typeface="Comic Sans MS"/>
                  <a:sym typeface="Comic Sans MS"/>
                </a:rPr>
                <a:t>++</a:t>
              </a:r>
            </a:p>
          </p:txBody>
        </p:sp>
        <p:sp>
          <p:nvSpPr>
            <p:cNvPr id="386" name="Shape 386"/>
            <p:cNvSpPr txBox="1"/>
            <p:nvPr/>
          </p:nvSpPr>
          <p:spPr>
            <a:xfrm>
              <a:off x="2282" y="3537"/>
              <a:ext cx="599"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diagonal</a:t>
              </a:r>
            </a:p>
          </p:txBody>
        </p:sp>
        <p:cxnSp>
          <p:nvCxnSpPr>
            <p:cNvPr id="387" name="Shape 387"/>
            <p:cNvCxnSpPr>
              <a:stCxn id="378" idx="0"/>
              <a:endCxn id="374" idx="4"/>
            </p:cNvCxnSpPr>
            <p:nvPr/>
          </p:nvCxnSpPr>
          <p:spPr>
            <a:xfrm flipH="1" flipV="1">
              <a:off x="2533" y="2102"/>
              <a:ext cx="798" cy="328"/>
            </a:xfrm>
            <a:prstGeom prst="straightConnector1">
              <a:avLst/>
            </a:prstGeom>
            <a:noFill/>
            <a:ln w="19050" cap="flat" cmpd="sng">
              <a:solidFill>
                <a:srgbClr val="990000"/>
              </a:solidFill>
              <a:prstDash val="solid"/>
              <a:round/>
              <a:headEnd type="none" w="med" len="med"/>
              <a:tailEnd type="stealth" w="lg" len="lg"/>
            </a:ln>
          </p:spPr>
        </p:cxnSp>
        <p:cxnSp>
          <p:nvCxnSpPr>
            <p:cNvPr id="388" name="Shape 388"/>
            <p:cNvCxnSpPr>
              <a:stCxn id="377" idx="0"/>
              <a:endCxn id="374" idx="4"/>
            </p:cNvCxnSpPr>
            <p:nvPr/>
          </p:nvCxnSpPr>
          <p:spPr>
            <a:xfrm flipV="1">
              <a:off x="2270" y="2102"/>
              <a:ext cx="263" cy="346"/>
            </a:xfrm>
            <a:prstGeom prst="straightConnector1">
              <a:avLst/>
            </a:prstGeom>
            <a:noFill/>
            <a:ln w="19050" cap="flat" cmpd="sng">
              <a:solidFill>
                <a:srgbClr val="990000"/>
              </a:solidFill>
              <a:prstDash val="solid"/>
              <a:round/>
              <a:headEnd type="none" w="med" len="med"/>
              <a:tailEnd type="stealth" w="lg" len="lg"/>
            </a:ln>
          </p:spPr>
        </p:cxnSp>
        <p:cxnSp>
          <p:nvCxnSpPr>
            <p:cNvPr id="389" name="Shape 389"/>
            <p:cNvCxnSpPr>
              <a:stCxn id="381" idx="0"/>
              <a:endCxn id="378" idx="4"/>
            </p:cNvCxnSpPr>
            <p:nvPr/>
          </p:nvCxnSpPr>
          <p:spPr>
            <a:xfrm flipH="1" flipV="1">
              <a:off x="3331" y="2777"/>
              <a:ext cx="387" cy="350"/>
            </a:xfrm>
            <a:prstGeom prst="straightConnector1">
              <a:avLst/>
            </a:prstGeom>
            <a:noFill/>
            <a:ln w="19050" cap="flat" cmpd="sng">
              <a:solidFill>
                <a:srgbClr val="990000"/>
              </a:solidFill>
              <a:prstDash val="solid"/>
              <a:round/>
              <a:headEnd type="none" w="med" len="med"/>
              <a:tailEnd type="stealth" w="lg" len="lg"/>
            </a:ln>
          </p:spPr>
        </p:cxnSp>
        <p:cxnSp>
          <p:nvCxnSpPr>
            <p:cNvPr id="390" name="Shape 390"/>
            <p:cNvCxnSpPr>
              <a:stCxn id="382" idx="0"/>
            </p:cNvCxnSpPr>
            <p:nvPr/>
          </p:nvCxnSpPr>
          <p:spPr>
            <a:xfrm flipV="1">
              <a:off x="886" y="2804"/>
              <a:ext cx="855" cy="566"/>
            </a:xfrm>
            <a:prstGeom prst="straightConnector1">
              <a:avLst/>
            </a:prstGeom>
            <a:noFill/>
            <a:ln w="19050" cap="flat" cmpd="sng">
              <a:solidFill>
                <a:srgbClr val="990000"/>
              </a:solidFill>
              <a:prstDash val="solid"/>
              <a:round/>
              <a:headEnd type="none" w="med" len="med"/>
              <a:tailEnd type="stealth" w="lg" len="lg"/>
            </a:ln>
          </p:spPr>
        </p:cxnSp>
        <p:cxnSp>
          <p:nvCxnSpPr>
            <p:cNvPr id="392" name="Shape 392"/>
            <p:cNvCxnSpPr>
              <a:stCxn id="379" idx="0"/>
              <a:endCxn id="377" idx="4"/>
            </p:cNvCxnSpPr>
            <p:nvPr/>
          </p:nvCxnSpPr>
          <p:spPr>
            <a:xfrm flipV="1">
              <a:off x="2263" y="2765"/>
              <a:ext cx="7" cy="369"/>
            </a:xfrm>
            <a:prstGeom prst="straightConnector1">
              <a:avLst/>
            </a:prstGeom>
            <a:noFill/>
            <a:ln w="19050" cap="flat" cmpd="sng">
              <a:solidFill>
                <a:srgbClr val="990000"/>
              </a:solidFill>
              <a:prstDash val="solid"/>
              <a:round/>
              <a:headEnd type="none" w="med" len="med"/>
              <a:tailEnd type="stealth" w="lg" len="lg"/>
            </a:ln>
          </p:spPr>
        </p:cxnSp>
        <p:cxnSp>
          <p:nvCxnSpPr>
            <p:cNvPr id="393" name="Shape 393"/>
            <p:cNvCxnSpPr>
              <a:stCxn id="380" idx="0"/>
              <a:endCxn id="379" idx="4"/>
            </p:cNvCxnSpPr>
            <p:nvPr/>
          </p:nvCxnSpPr>
          <p:spPr>
            <a:xfrm flipV="1">
              <a:off x="2217" y="3433"/>
              <a:ext cx="46" cy="326"/>
            </a:xfrm>
            <a:prstGeom prst="straightConnector1">
              <a:avLst/>
            </a:prstGeom>
            <a:noFill/>
            <a:ln w="19050" cap="flat" cmpd="sng">
              <a:solidFill>
                <a:srgbClr val="990000"/>
              </a:solidFill>
              <a:prstDash val="solid"/>
              <a:round/>
              <a:headEnd type="none" w="med" len="med"/>
              <a:tailEnd type="stealth" w="lg" len="lg"/>
            </a:ln>
          </p:spPr>
        </p:cxnSp>
        <p:cxnSp>
          <p:nvCxnSpPr>
            <p:cNvPr id="394" name="Shape 394"/>
            <p:cNvCxnSpPr>
              <a:stCxn id="375" idx="0"/>
              <a:endCxn id="373" idx="4"/>
            </p:cNvCxnSpPr>
            <p:nvPr/>
          </p:nvCxnSpPr>
          <p:spPr>
            <a:xfrm flipV="1">
              <a:off x="359" y="2086"/>
              <a:ext cx="758" cy="101"/>
            </a:xfrm>
            <a:prstGeom prst="straightConnector1">
              <a:avLst/>
            </a:prstGeom>
            <a:noFill/>
            <a:ln w="19050" cap="flat" cmpd="sng">
              <a:solidFill>
                <a:srgbClr val="990000"/>
              </a:solidFill>
              <a:prstDash val="solid"/>
              <a:round/>
              <a:headEnd type="none" w="med" len="med"/>
              <a:tailEnd type="stealth" w="lg" len="lg"/>
            </a:ln>
          </p:spPr>
        </p:cxnSp>
        <p:cxnSp>
          <p:nvCxnSpPr>
            <p:cNvPr id="395" name="Shape 395"/>
            <p:cNvCxnSpPr>
              <a:stCxn id="376" idx="0"/>
              <a:endCxn id="373" idx="4"/>
            </p:cNvCxnSpPr>
            <p:nvPr/>
          </p:nvCxnSpPr>
          <p:spPr>
            <a:xfrm flipH="1" flipV="1">
              <a:off x="1117" y="2086"/>
              <a:ext cx="352" cy="97"/>
            </a:xfrm>
            <a:prstGeom prst="straightConnector1">
              <a:avLst/>
            </a:prstGeom>
            <a:noFill/>
            <a:ln w="19050" cap="flat" cmpd="sng">
              <a:solidFill>
                <a:srgbClr val="990000"/>
              </a:solidFill>
              <a:prstDash val="solid"/>
              <a:round/>
              <a:headEnd type="none" w="med" len="med"/>
              <a:tailEnd type="stealth" w="lg" len="lg"/>
            </a:ln>
          </p:spPr>
        </p:cxnSp>
        <p:sp>
          <p:nvSpPr>
            <p:cNvPr id="396" name="Shape 396"/>
            <p:cNvSpPr txBox="1"/>
            <p:nvPr/>
          </p:nvSpPr>
          <p:spPr>
            <a:xfrm>
              <a:off x="2431" y="3979"/>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2000" baseline="30000" dirty="0">
                  <a:solidFill>
                    <a:srgbClr val="006400"/>
                  </a:solidFill>
                  <a:latin typeface="Comic Sans MS"/>
                  <a:ea typeface="Comic Sans MS"/>
                  <a:cs typeface="Comic Sans MS"/>
                  <a:sym typeface="Comic Sans MS"/>
                </a:rPr>
                <a:t>++</a:t>
              </a:r>
            </a:p>
          </p:txBody>
        </p:sp>
        <p:sp>
          <p:nvSpPr>
            <p:cNvPr id="397" name="Shape 397"/>
            <p:cNvSpPr txBox="1"/>
            <p:nvPr/>
          </p:nvSpPr>
          <p:spPr>
            <a:xfrm>
              <a:off x="2296" y="3395"/>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2000" baseline="30000" dirty="0">
                  <a:solidFill>
                    <a:srgbClr val="006400"/>
                  </a:solidFill>
                  <a:latin typeface="Comic Sans MS"/>
                  <a:ea typeface="Comic Sans MS"/>
                  <a:cs typeface="Comic Sans MS"/>
                  <a:sym typeface="Comic Sans MS"/>
                </a:rPr>
                <a:t>++</a:t>
              </a:r>
            </a:p>
          </p:txBody>
        </p:sp>
        <p:sp>
          <p:nvSpPr>
            <p:cNvPr id="391" name="Shape 391"/>
            <p:cNvSpPr txBox="1"/>
            <p:nvPr/>
          </p:nvSpPr>
          <p:spPr>
            <a:xfrm>
              <a:off x="2268" y="2754"/>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2000" baseline="30000" dirty="0">
                  <a:solidFill>
                    <a:srgbClr val="006400"/>
                  </a:solidFill>
                  <a:latin typeface="Comic Sans MS"/>
                  <a:ea typeface="Comic Sans MS"/>
                  <a:cs typeface="Comic Sans MS"/>
                  <a:sym typeface="Comic Sans MS"/>
                </a:rPr>
                <a:t>+</a:t>
              </a:r>
            </a:p>
          </p:txBody>
        </p:sp>
      </p:grpSp>
      <p:cxnSp>
        <p:nvCxnSpPr>
          <p:cNvPr id="398" name="Shape 398"/>
          <p:cNvCxnSpPr/>
          <p:nvPr/>
        </p:nvCxnSpPr>
        <p:spPr>
          <a:xfrm rot="10800000" flipH="1">
            <a:off x="5408567" y="2038704"/>
            <a:ext cx="86399" cy="632699"/>
          </a:xfrm>
          <a:prstGeom prst="straightConnector1">
            <a:avLst/>
          </a:prstGeom>
          <a:noFill/>
          <a:ln w="28575" cap="flat" cmpd="sng">
            <a:solidFill>
              <a:srgbClr val="990000"/>
            </a:solidFill>
            <a:prstDash val="solid"/>
            <a:round/>
            <a:headEnd type="none" w="med" len="med"/>
            <a:tailEnd type="stealth" w="lg" len="lg"/>
          </a:ln>
        </p:spPr>
      </p:cxnSp>
      <p:cxnSp>
        <p:nvCxnSpPr>
          <p:cNvPr id="399" name="Shape 399"/>
          <p:cNvCxnSpPr/>
          <p:nvPr/>
        </p:nvCxnSpPr>
        <p:spPr>
          <a:xfrm rot="10800000" flipH="1">
            <a:off x="3384699" y="2011024"/>
            <a:ext cx="1952399" cy="635999"/>
          </a:xfrm>
          <a:prstGeom prst="straightConnector1">
            <a:avLst/>
          </a:prstGeom>
          <a:noFill/>
          <a:ln w="28575" cap="flat" cmpd="sng">
            <a:solidFill>
              <a:srgbClr val="990000"/>
            </a:solidFill>
            <a:prstDash val="solid"/>
            <a:round/>
            <a:headEnd type="none" w="med" len="med"/>
            <a:tailEnd type="stealth" w="lg" len="lg"/>
          </a:ln>
        </p:spPr>
      </p:cxnSp>
    </p:spTree>
    <p:extLst>
      <p:ext uri="{BB962C8B-B14F-4D97-AF65-F5344CB8AC3E}">
        <p14:creationId xmlns:p14="http://schemas.microsoft.com/office/powerpoint/2010/main" val="290257668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anim calcmode="lin" valueType="num">
                                      <p:cBhvr additive="base">
                                        <p:cTn id="7" dur="2000"/>
                                        <p:tgtEl>
                                          <p:spTgt spid="371"/>
                                        </p:tgtEl>
                                        <p:attrNameLst>
                                          <p:attrName>ppt_w</p:attrName>
                                        </p:attrNameLst>
                                      </p:cBhvr>
                                      <p:tavLst>
                                        <p:tav tm="0">
                                          <p:val>
                                            <p:strVal val="0"/>
                                          </p:val>
                                        </p:tav>
                                        <p:tav tm="100000">
                                          <p:val>
                                            <p:strVal val="#ppt_w"/>
                                          </p:val>
                                        </p:tav>
                                      </p:tavLst>
                                    </p:anim>
                                    <p:anim calcmode="lin" valueType="num">
                                      <p:cBhvr additive="base">
                                        <p:cTn id="8" dur="2000"/>
                                        <p:tgtEl>
                                          <p:spTgt spid="371"/>
                                        </p:tgtEl>
                                        <p:attrNameLst>
                                          <p:attrName>ppt_h</p:attrName>
                                        </p:attrNameLst>
                                      </p:cBhvr>
                                      <p:tavLst>
                                        <p:tav tm="0">
                                          <p:val>
                                            <p:strVal val="0"/>
                                          </p:val>
                                        </p:tav>
                                        <p:tav tm="100000">
                                          <p:val>
                                            <p:strVal val="#ppt_h"/>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fade">
                                      <p:cBhvr>
                                        <p:cTn id="12" dur="1000"/>
                                        <p:tgtEl>
                                          <p:spTgt spid="399"/>
                                        </p:tgtEl>
                                      </p:cBhvr>
                                    </p:animEffect>
                                  </p:childTnLst>
                                </p:cTn>
                              </p:par>
                            </p:childTnLst>
                          </p:cTn>
                        </p:par>
                        <p:par>
                          <p:cTn id="13" fill="hold">
                            <p:stCondLst>
                              <p:cond delay="3000"/>
                            </p:stCondLst>
                            <p:childTnLst>
                              <p:par>
                                <p:cTn id="14" presetID="10" presetClass="entr" presetSubtype="0" fill="hold" nodeType="afterEffect">
                                  <p:stCondLst>
                                    <p:cond delay="0"/>
                                  </p:stCondLst>
                                  <p:childTnLst>
                                    <p:set>
                                      <p:cBhvr>
                                        <p:cTn id="15" dur="1" fill="hold">
                                          <p:stCondLst>
                                            <p:cond delay="0"/>
                                          </p:stCondLst>
                                        </p:cTn>
                                        <p:tgtEl>
                                          <p:spTgt spid="398"/>
                                        </p:tgtEl>
                                        <p:attrNameLst>
                                          <p:attrName>style.visibility</p:attrName>
                                        </p:attrNameLst>
                                      </p:cBhvr>
                                      <p:to>
                                        <p:strVal val="visible"/>
                                      </p:to>
                                    </p:set>
                                    <p:animEffect transition="in" filter="fade">
                                      <p:cBhvr>
                                        <p:cTn id="16" dur="10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cxnSp>
        <p:nvCxnSpPr>
          <p:cNvPr id="405" name="Shape 405"/>
          <p:cNvCxnSpPr/>
          <p:nvPr/>
        </p:nvCxnSpPr>
        <p:spPr>
          <a:xfrm rot="10800000" flipH="1">
            <a:off x="2271713" y="4022688"/>
            <a:ext cx="7672499" cy="42899"/>
          </a:xfrm>
          <a:prstGeom prst="straightConnector1">
            <a:avLst/>
          </a:prstGeom>
          <a:noFill/>
          <a:ln w="28575" cap="flat" cmpd="sng">
            <a:solidFill>
              <a:schemeClr val="dk1"/>
            </a:solidFill>
            <a:prstDash val="solid"/>
            <a:round/>
            <a:headEnd type="none" w="med" len="med"/>
            <a:tailEnd type="stealth" w="lg" len="lg"/>
          </a:ln>
        </p:spPr>
      </p:cxnSp>
      <p:sp>
        <p:nvSpPr>
          <p:cNvPr id="406" name="Shape 406"/>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A composite figure as a list</a:t>
            </a:r>
          </a:p>
        </p:txBody>
      </p:sp>
      <p:sp>
        <p:nvSpPr>
          <p:cNvPr id="407" name="Shape 407"/>
          <p:cNvSpPr/>
          <p:nvPr/>
        </p:nvSpPr>
        <p:spPr>
          <a:xfrm>
            <a:off x="2674937" y="3694113"/>
            <a:ext cx="996900" cy="653999"/>
          </a:xfrm>
          <a:prstGeom prst="roundRect">
            <a:avLst>
              <a:gd name="adj" fmla="val 16667"/>
            </a:avLst>
          </a:prstGeom>
          <a:gradFill>
            <a:gsLst>
              <a:gs pos="0">
                <a:srgbClr val="FF9933"/>
              </a:gs>
              <a:gs pos="100000">
                <a:srgbClr val="CC6600"/>
              </a:gs>
            </a:gsLst>
            <a:lin ang="5400012" scaled="0"/>
          </a:gradFill>
          <a:ln>
            <a:noFill/>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08" name="Shape 408"/>
          <p:cNvSpPr/>
          <p:nvPr/>
        </p:nvSpPr>
        <p:spPr>
          <a:xfrm>
            <a:off x="6357937" y="3694113"/>
            <a:ext cx="998400" cy="653999"/>
          </a:xfrm>
          <a:prstGeom prst="roundRect">
            <a:avLst>
              <a:gd name="adj" fmla="val 16667"/>
            </a:avLst>
          </a:prstGeom>
          <a:gradFill>
            <a:gsLst>
              <a:gs pos="0">
                <a:srgbClr val="FF9933"/>
              </a:gs>
              <a:gs pos="100000">
                <a:srgbClr val="CC6600"/>
              </a:gs>
            </a:gsLst>
            <a:lin ang="5400012" scaled="0"/>
          </a:gradFill>
          <a:ln>
            <a:noFill/>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09" name="Shape 409"/>
          <p:cNvSpPr/>
          <p:nvPr/>
        </p:nvSpPr>
        <p:spPr>
          <a:xfrm>
            <a:off x="8201025" y="3694113"/>
            <a:ext cx="998400" cy="653999"/>
          </a:xfrm>
          <a:prstGeom prst="roundRect">
            <a:avLst>
              <a:gd name="adj" fmla="val 16667"/>
            </a:avLst>
          </a:prstGeom>
          <a:gradFill>
            <a:gsLst>
              <a:gs pos="0">
                <a:srgbClr val="FF9933"/>
              </a:gs>
              <a:gs pos="100000">
                <a:srgbClr val="CC6600"/>
              </a:gs>
            </a:gsLst>
            <a:lin ang="5400012" scaled="0"/>
          </a:gradFill>
          <a:ln>
            <a:noFill/>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410" name="Shape 410"/>
          <p:cNvCxnSpPr/>
          <p:nvPr/>
        </p:nvCxnSpPr>
        <p:spPr>
          <a:xfrm rot="10800000">
            <a:off x="3117838" y="2673424"/>
            <a:ext cx="26999" cy="1171500"/>
          </a:xfrm>
          <a:prstGeom prst="straightConnector1">
            <a:avLst/>
          </a:prstGeom>
          <a:noFill/>
          <a:ln w="38100" cap="flat" cmpd="sng">
            <a:solidFill>
              <a:srgbClr val="00CC66"/>
            </a:solidFill>
            <a:prstDash val="solid"/>
            <a:round/>
            <a:headEnd type="none" w="med" len="med"/>
            <a:tailEnd type="triangle" w="lg" len="lg"/>
          </a:ln>
        </p:spPr>
      </p:cxnSp>
      <p:cxnSp>
        <p:nvCxnSpPr>
          <p:cNvPr id="411" name="Shape 411"/>
          <p:cNvCxnSpPr/>
          <p:nvPr/>
        </p:nvCxnSpPr>
        <p:spPr>
          <a:xfrm rot="10800000">
            <a:off x="6827826" y="2668662"/>
            <a:ext cx="26999" cy="1171500"/>
          </a:xfrm>
          <a:prstGeom prst="straightConnector1">
            <a:avLst/>
          </a:prstGeom>
          <a:noFill/>
          <a:ln w="38100" cap="flat" cmpd="sng">
            <a:solidFill>
              <a:srgbClr val="00CC66"/>
            </a:solidFill>
            <a:prstDash val="solid"/>
            <a:round/>
            <a:headEnd type="none" w="med" len="med"/>
            <a:tailEnd type="triangle" w="lg" len="lg"/>
          </a:ln>
        </p:spPr>
      </p:cxnSp>
      <p:cxnSp>
        <p:nvCxnSpPr>
          <p:cNvPr id="412" name="Shape 412"/>
          <p:cNvCxnSpPr/>
          <p:nvPr/>
        </p:nvCxnSpPr>
        <p:spPr>
          <a:xfrm rot="10800000">
            <a:off x="8731149" y="2677976"/>
            <a:ext cx="25500" cy="1173299"/>
          </a:xfrm>
          <a:prstGeom prst="straightConnector1">
            <a:avLst/>
          </a:prstGeom>
          <a:noFill/>
          <a:ln w="38100" cap="flat" cmpd="sng">
            <a:solidFill>
              <a:srgbClr val="00CC66"/>
            </a:solidFill>
            <a:prstDash val="solid"/>
            <a:round/>
            <a:headEnd type="none" w="med" len="med"/>
            <a:tailEnd type="triangle" w="lg" len="lg"/>
          </a:ln>
        </p:spPr>
      </p:cxnSp>
      <p:cxnSp>
        <p:nvCxnSpPr>
          <p:cNvPr id="413" name="Shape 413"/>
          <p:cNvCxnSpPr/>
          <p:nvPr/>
        </p:nvCxnSpPr>
        <p:spPr>
          <a:xfrm rot="10800000" flipH="1">
            <a:off x="2644776" y="2489063"/>
            <a:ext cx="1009499" cy="144600"/>
          </a:xfrm>
          <a:prstGeom prst="straightConnector1">
            <a:avLst/>
          </a:prstGeom>
          <a:noFill/>
          <a:ln w="19050" cap="flat" cmpd="sng">
            <a:solidFill>
              <a:schemeClr val="accent2"/>
            </a:solidFill>
            <a:prstDash val="solid"/>
            <a:round/>
            <a:headEnd type="none" w="med" len="med"/>
            <a:tailEnd type="none" w="med" len="med"/>
          </a:ln>
        </p:spPr>
      </p:cxnSp>
      <p:sp>
        <p:nvSpPr>
          <p:cNvPr id="414" name="Shape 414"/>
          <p:cNvSpPr/>
          <p:nvPr/>
        </p:nvSpPr>
        <p:spPr>
          <a:xfrm>
            <a:off x="4630738" y="1966914"/>
            <a:ext cx="790500" cy="720599"/>
          </a:xfrm>
          <a:prstGeom prst="ellipse">
            <a:avLst/>
          </a:prstGeom>
          <a:noFill/>
          <a:ln w="19050" cap="flat" cmpd="sng">
            <a:solidFill>
              <a:schemeClr val="accent2"/>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cxnSp>
        <p:nvCxnSpPr>
          <p:cNvPr id="415" name="Shape 415"/>
          <p:cNvCxnSpPr/>
          <p:nvPr/>
        </p:nvCxnSpPr>
        <p:spPr>
          <a:xfrm>
            <a:off x="6542088" y="2382838"/>
            <a:ext cx="720599" cy="431700"/>
          </a:xfrm>
          <a:prstGeom prst="straightConnector1">
            <a:avLst/>
          </a:prstGeom>
          <a:noFill/>
          <a:ln w="28575" cap="flat" cmpd="sng">
            <a:solidFill>
              <a:schemeClr val="accent2"/>
            </a:solidFill>
            <a:prstDash val="solid"/>
            <a:round/>
            <a:headEnd type="none" w="med" len="med"/>
            <a:tailEnd type="none" w="med" len="med"/>
          </a:ln>
        </p:spPr>
      </p:cxnSp>
      <p:sp>
        <p:nvSpPr>
          <p:cNvPr id="416" name="Shape 416"/>
          <p:cNvSpPr/>
          <p:nvPr/>
        </p:nvSpPr>
        <p:spPr>
          <a:xfrm>
            <a:off x="8293100" y="1895476"/>
            <a:ext cx="790500" cy="720599"/>
          </a:xfrm>
          <a:prstGeom prst="rect">
            <a:avLst/>
          </a:prstGeom>
          <a:noFill/>
          <a:ln w="19050" cap="flat" cmpd="sng">
            <a:solidFill>
              <a:schemeClr val="accent2"/>
            </a:solidFill>
            <a:prstDash val="solid"/>
            <a:miter/>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417" name="Shape 417"/>
          <p:cNvSpPr/>
          <p:nvPr/>
        </p:nvSpPr>
        <p:spPr>
          <a:xfrm>
            <a:off x="4514850" y="3695701"/>
            <a:ext cx="998400" cy="653999"/>
          </a:xfrm>
          <a:prstGeom prst="roundRect">
            <a:avLst>
              <a:gd name="adj" fmla="val 16667"/>
            </a:avLst>
          </a:prstGeom>
          <a:gradFill>
            <a:gsLst>
              <a:gs pos="0">
                <a:srgbClr val="FF9933"/>
              </a:gs>
              <a:gs pos="100000">
                <a:srgbClr val="CC6600"/>
              </a:gs>
            </a:gsLst>
            <a:lin ang="5400012" scaled="0"/>
          </a:gradFill>
          <a:ln>
            <a:noFill/>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418" name="Shape 418"/>
          <p:cNvCxnSpPr/>
          <p:nvPr/>
        </p:nvCxnSpPr>
        <p:spPr>
          <a:xfrm rot="10800000">
            <a:off x="4999026" y="2751212"/>
            <a:ext cx="26999" cy="1171500"/>
          </a:xfrm>
          <a:prstGeom prst="straightConnector1">
            <a:avLst/>
          </a:prstGeom>
          <a:noFill/>
          <a:ln w="38100" cap="flat" cmpd="sng">
            <a:solidFill>
              <a:srgbClr val="00CC66"/>
            </a:solidFill>
            <a:prstDash val="solid"/>
            <a:round/>
            <a:headEnd type="none" w="med" len="med"/>
            <a:tailEnd type="triangle" w="lg" len="lg"/>
          </a:ln>
        </p:spPr>
      </p:cxnSp>
      <p:cxnSp>
        <p:nvCxnSpPr>
          <p:cNvPr id="419" name="Shape 419"/>
          <p:cNvCxnSpPr/>
          <p:nvPr/>
        </p:nvCxnSpPr>
        <p:spPr>
          <a:xfrm rot="10800000">
            <a:off x="5081587" y="4597449"/>
            <a:ext cx="0" cy="539700"/>
          </a:xfrm>
          <a:prstGeom prst="straightConnector1">
            <a:avLst/>
          </a:prstGeom>
          <a:noFill/>
          <a:ln w="38100" cap="flat" cmpd="sng">
            <a:solidFill>
              <a:srgbClr val="990000"/>
            </a:solidFill>
            <a:prstDash val="solid"/>
            <a:round/>
            <a:headEnd type="none" w="med" len="med"/>
            <a:tailEnd type="triangle" w="lg" len="lg"/>
          </a:ln>
        </p:spPr>
      </p:cxnSp>
      <p:sp>
        <p:nvSpPr>
          <p:cNvPr id="420" name="Shape 420"/>
          <p:cNvSpPr txBox="1"/>
          <p:nvPr/>
        </p:nvSpPr>
        <p:spPr>
          <a:xfrm>
            <a:off x="4252914" y="5100637"/>
            <a:ext cx="1538399" cy="457200"/>
          </a:xfrm>
          <a:prstGeom prst="rect">
            <a:avLst/>
          </a:prstGeom>
          <a:noFill/>
          <a:ln>
            <a:noFill/>
          </a:ln>
        </p:spPr>
        <p:txBody>
          <a:bodyPr lIns="91425" tIns="45700" rIns="91425" bIns="45700" anchor="t" anchorCtr="0">
            <a:noAutofit/>
          </a:bodyPr>
          <a:lstStyle/>
          <a:p>
            <a:pPr algn="ctr">
              <a:buClr>
                <a:srgbClr val="990000"/>
              </a:buClr>
              <a:buSzPct val="25000"/>
            </a:pPr>
            <a:r>
              <a:rPr lang="en-US" sz="2400">
                <a:solidFill>
                  <a:srgbClr val="990000"/>
                </a:solidFill>
                <a:latin typeface="Comic Sans MS"/>
                <a:ea typeface="Comic Sans MS"/>
                <a:cs typeface="Comic Sans MS"/>
                <a:sym typeface="Comic Sans MS"/>
              </a:rPr>
              <a:t>Cursor</a:t>
            </a:r>
          </a:p>
        </p:txBody>
      </p:sp>
      <p:sp>
        <p:nvSpPr>
          <p:cNvPr id="421" name="Shape 421"/>
          <p:cNvSpPr txBox="1"/>
          <p:nvPr/>
        </p:nvSpPr>
        <p:spPr>
          <a:xfrm>
            <a:off x="4576764" y="3814762"/>
            <a:ext cx="838199" cy="457200"/>
          </a:xfrm>
          <a:prstGeom prst="rect">
            <a:avLst/>
          </a:prstGeom>
          <a:noFill/>
          <a:ln>
            <a:noFill/>
          </a:ln>
        </p:spPr>
        <p:txBody>
          <a:bodyPr lIns="91425" tIns="45700" rIns="91425" bIns="45700" anchor="t" anchorCtr="0">
            <a:noAutofit/>
          </a:bodyPr>
          <a:lstStyle/>
          <a:p>
            <a:pPr algn="ctr">
              <a:buClr>
                <a:srgbClr val="0033CC"/>
              </a:buClr>
              <a:buSzPct val="25000"/>
            </a:pPr>
            <a:r>
              <a:rPr lang="en-US" sz="2400" i="1">
                <a:solidFill>
                  <a:srgbClr val="0033CC"/>
                </a:solidFill>
                <a:latin typeface="Comic Sans MS"/>
                <a:ea typeface="Comic Sans MS"/>
                <a:cs typeface="Comic Sans MS"/>
                <a:sym typeface="Comic Sans MS"/>
              </a:rPr>
              <a:t>item</a:t>
            </a:r>
          </a:p>
        </p:txBody>
      </p:sp>
      <p:cxnSp>
        <p:nvCxnSpPr>
          <p:cNvPr id="422" name="Shape 422"/>
          <p:cNvCxnSpPr/>
          <p:nvPr/>
        </p:nvCxnSpPr>
        <p:spPr>
          <a:xfrm>
            <a:off x="5219701" y="4637087"/>
            <a:ext cx="1522499" cy="0"/>
          </a:xfrm>
          <a:prstGeom prst="straightConnector1">
            <a:avLst/>
          </a:prstGeom>
          <a:noFill/>
          <a:ln w="25400" cap="flat" cmpd="sng">
            <a:solidFill>
              <a:schemeClr val="dk1"/>
            </a:solidFill>
            <a:prstDash val="solid"/>
            <a:round/>
            <a:headEnd type="none" w="med" len="med"/>
            <a:tailEnd type="stealth" w="lg" len="lg"/>
          </a:ln>
        </p:spPr>
      </p:cxnSp>
      <p:sp>
        <p:nvSpPr>
          <p:cNvPr id="423" name="Shape 423"/>
          <p:cNvSpPr txBox="1"/>
          <p:nvPr/>
        </p:nvSpPr>
        <p:spPr>
          <a:xfrm>
            <a:off x="5294312" y="4708525"/>
            <a:ext cx="1349400" cy="457200"/>
          </a:xfrm>
          <a:prstGeom prst="rect">
            <a:avLst/>
          </a:prstGeom>
          <a:noFill/>
          <a:ln>
            <a:noFill/>
          </a:ln>
        </p:spPr>
        <p:txBody>
          <a:bodyPr lIns="91425" tIns="45700" rIns="91425" bIns="45700" anchor="t" anchorCtr="0">
            <a:noAutofit/>
          </a:bodyPr>
          <a:lstStyle/>
          <a:p>
            <a:pPr algn="ctr">
              <a:buClr>
                <a:srgbClr val="0033CC"/>
              </a:buClr>
              <a:buSzPct val="25000"/>
            </a:pPr>
            <a:r>
              <a:rPr lang="en-US" sz="2400" i="1">
                <a:solidFill>
                  <a:srgbClr val="0033CC"/>
                </a:solidFill>
                <a:latin typeface="Comic Sans MS"/>
                <a:ea typeface="Comic Sans MS"/>
                <a:cs typeface="Comic Sans MS"/>
                <a:sym typeface="Comic Sans MS"/>
              </a:rPr>
              <a:t>forth</a:t>
            </a:r>
          </a:p>
        </p:txBody>
      </p:sp>
      <p:sp>
        <p:nvSpPr>
          <p:cNvPr id="424" name="Shape 424"/>
          <p:cNvSpPr/>
          <p:nvPr/>
        </p:nvSpPr>
        <p:spPr>
          <a:xfrm rot="10800000" flipH="1">
            <a:off x="9112250" y="3181323"/>
            <a:ext cx="966762" cy="584226"/>
          </a:xfrm>
          <a:custGeom>
            <a:avLst/>
            <a:gdLst/>
            <a:ahLst/>
            <a:cxnLst/>
            <a:rect l="0" t="0" r="0" b="0"/>
            <a:pathLst>
              <a:path w="21600" h="21600" extrusionOk="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0080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25" name="Shape 425"/>
          <p:cNvSpPr txBox="1"/>
          <p:nvPr/>
        </p:nvSpPr>
        <p:spPr>
          <a:xfrm>
            <a:off x="8824913" y="2717800"/>
            <a:ext cx="1087500" cy="457200"/>
          </a:xfrm>
          <a:prstGeom prst="rect">
            <a:avLst/>
          </a:prstGeom>
          <a:noFill/>
          <a:ln>
            <a:noFill/>
          </a:ln>
        </p:spPr>
        <p:txBody>
          <a:bodyPr lIns="91425" tIns="45700" rIns="91425" bIns="45700" anchor="t" anchorCtr="0">
            <a:noAutofit/>
          </a:bodyPr>
          <a:lstStyle/>
          <a:p>
            <a:pPr algn="ctr">
              <a:buClr>
                <a:srgbClr val="0033CC"/>
              </a:buClr>
              <a:buSzPct val="25000"/>
            </a:pPr>
            <a:r>
              <a:rPr lang="en-US" sz="2400" i="1">
                <a:solidFill>
                  <a:srgbClr val="0033CC"/>
                </a:solidFill>
                <a:latin typeface="Comic Sans MS"/>
                <a:ea typeface="Comic Sans MS"/>
                <a:cs typeface="Comic Sans MS"/>
                <a:sym typeface="Comic Sans MS"/>
              </a:rPr>
              <a:t>after</a:t>
            </a:r>
          </a:p>
        </p:txBody>
      </p:sp>
    </p:spTree>
    <p:extLst>
      <p:ext uri="{BB962C8B-B14F-4D97-AF65-F5344CB8AC3E}">
        <p14:creationId xmlns:p14="http://schemas.microsoft.com/office/powerpoint/2010/main" val="22343740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1"/>
                                        <p:tgtEl>
                                          <p:spTgt spid="423"/>
                                        </p:tgtEl>
                                      </p:cBhvr>
                                    </p:animEffect>
                                  </p:childTnLst>
                                </p:cTn>
                              </p:par>
                              <p:par>
                                <p:cTn id="8" presetID="10" presetClass="entr" presetSubtype="0" fill="hold" nodeType="withEffect">
                                  <p:stCondLst>
                                    <p:cond delay="0"/>
                                  </p:stCondLst>
                                  <p:childTnLst>
                                    <p:set>
                                      <p:cBhvr>
                                        <p:cTn id="9" dur="1" fill="hold">
                                          <p:stCondLst>
                                            <p:cond delay="0"/>
                                          </p:stCondLst>
                                        </p:cTn>
                                        <p:tgtEl>
                                          <p:spTgt spid="422"/>
                                        </p:tgtEl>
                                        <p:attrNameLst>
                                          <p:attrName>style.visibility</p:attrName>
                                        </p:attrNameLst>
                                      </p:cBhvr>
                                      <p:to>
                                        <p:strVal val="visible"/>
                                      </p:to>
                                    </p:set>
                                    <p:animEffect transition="in" filter="fade">
                                      <p:cBhvr>
                                        <p:cTn id="10" dur="2000"/>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p:nvPr/>
        </p:nvSpPr>
        <p:spPr>
          <a:xfrm>
            <a:off x="7707268" y="5053777"/>
            <a:ext cx="2330399" cy="733499"/>
          </a:xfrm>
          <a:prstGeom prst="wedgeRoundRectCallout">
            <a:avLst>
              <a:gd name="adj1" fmla="val -62276"/>
              <a:gd name="adj2" fmla="val -101086"/>
              <a:gd name="adj3" fmla="val 16667"/>
            </a:avLst>
          </a:prstGeom>
          <a:solidFill>
            <a:srgbClr val="99FF99"/>
          </a:solidFill>
          <a:ln w="9525" cap="flat" cmpd="sng">
            <a:solidFill>
              <a:srgbClr val="990000">
                <a:alpha val="33730"/>
              </a:srgbClr>
            </a:solidFill>
            <a:prstDash val="solid"/>
            <a:miter/>
            <a:headEnd type="none" w="med" len="med"/>
            <a:tailEnd type="none" w="med" len="med"/>
          </a:ln>
        </p:spPr>
        <p:txBody>
          <a:bodyPr lIns="91425" tIns="45700" rIns="91425" bIns="45700" anchor="t" anchorCtr="0">
            <a:noAutofit/>
          </a:bodyPr>
          <a:lstStyle/>
          <a:p>
            <a:pPr algn="ctr">
              <a:buClr>
                <a:schemeClr val="dk1"/>
              </a:buClr>
              <a:buSzPct val="25000"/>
            </a:pPr>
            <a:r>
              <a:rPr lang="en-US" sz="2000" dirty="0">
                <a:solidFill>
                  <a:schemeClr val="dk1"/>
                </a:solidFill>
                <a:latin typeface="Comic Sans MS"/>
                <a:ea typeface="Comic Sans MS"/>
                <a:cs typeface="Comic Sans MS"/>
                <a:sym typeface="Comic Sans MS"/>
              </a:rPr>
              <a:t>Requires dynamic binding</a:t>
            </a:r>
          </a:p>
        </p:txBody>
      </p:sp>
      <p:sp>
        <p:nvSpPr>
          <p:cNvPr id="431" name="Shape 431"/>
          <p:cNvSpPr/>
          <p:nvPr/>
        </p:nvSpPr>
        <p:spPr>
          <a:xfrm>
            <a:off x="5377784" y="4216460"/>
            <a:ext cx="2052599" cy="569999"/>
          </a:xfrm>
          <a:prstGeom prst="roundRect">
            <a:avLst>
              <a:gd name="adj" fmla="val 16667"/>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432" name="Shape 432"/>
          <p:cNvSpPr txBox="1">
            <a:spLocks noGrp="1"/>
          </p:cNvSpPr>
          <p:nvPr>
            <p:ph type="body" idx="1"/>
          </p:nvPr>
        </p:nvSpPr>
        <p:spPr>
          <a:xfrm>
            <a:off x="1669667" y="1010514"/>
            <a:ext cx="8848500" cy="55434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b="1" dirty="0">
                <a:solidFill>
                  <a:schemeClr val="accent2"/>
                </a:solidFill>
                <a:latin typeface="Comic Sans MS"/>
                <a:ea typeface="Comic Sans MS"/>
                <a:cs typeface="Comic Sans MS"/>
                <a:sym typeface="Comic Sans MS"/>
              </a:rPr>
              <a:t>class </a:t>
            </a:r>
            <a:r>
              <a:rPr lang="en-US" sz="2400" i="1" dirty="0">
                <a:solidFill>
                  <a:srgbClr val="3333FF"/>
                </a:solidFill>
                <a:latin typeface="Comic Sans MS"/>
                <a:ea typeface="Comic Sans MS"/>
                <a:cs typeface="Comic Sans MS"/>
                <a:sym typeface="Comic Sans MS"/>
              </a:rPr>
              <a:t>COMPOSITE_FIGURE</a:t>
            </a: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inherit</a:t>
            </a:r>
          </a:p>
          <a:p>
            <a:pPr marL="0" indent="0">
              <a:lnSpc>
                <a:spcPct val="75000"/>
              </a:lnSpc>
              <a:spcBef>
                <a:spcPts val="1100"/>
              </a:spcBef>
              <a:buSzPct val="25000"/>
              <a:buNone/>
            </a:pP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FIGURE</a:t>
            </a:r>
            <a:r>
              <a:rPr lang="en-US" sz="2400" dirty="0">
                <a:solidFill>
                  <a:schemeClr val="dk1"/>
                </a:solidFill>
                <a:latin typeface="Comic Sans MS"/>
                <a:ea typeface="Comic Sans MS"/>
                <a:cs typeface="Comic Sans MS"/>
                <a:sym typeface="Comic Sans MS"/>
              </a:rPr>
              <a:t/>
            </a:r>
            <a:br>
              <a:rPr lang="en-US" sz="2400" dirty="0">
                <a:solidFill>
                  <a:schemeClr val="dk1"/>
                </a:solidFill>
                <a:latin typeface="Comic Sans MS"/>
                <a:ea typeface="Comic Sans MS"/>
                <a:cs typeface="Comic Sans MS"/>
                <a:sym typeface="Comic Sans MS"/>
              </a:rPr>
            </a:br>
            <a:r>
              <a:rPr lang="en-US" sz="2400" dirty="0" smtClean="0">
                <a:solidFill>
                  <a:schemeClr val="dk1"/>
                </a:solidFill>
                <a:latin typeface="Comic Sans MS"/>
                <a:ea typeface="Comic Sans MS"/>
                <a:cs typeface="Comic Sans MS"/>
                <a:sym typeface="Comic Sans MS"/>
              </a:rPr>
              <a:t>	</a:t>
            </a:r>
          </a:p>
          <a:p>
            <a:pPr marL="0" indent="0">
              <a:lnSpc>
                <a:spcPct val="75000"/>
              </a:lnSpc>
              <a:spcBef>
                <a:spcPts val="1100"/>
              </a:spcBef>
              <a:buSzPct val="25000"/>
              <a:buNone/>
            </a:pPr>
            <a:r>
              <a:rPr lang="en-US" sz="2400" i="1" dirty="0">
                <a:solidFill>
                  <a:schemeClr val="dk1"/>
                </a:solidFill>
                <a:latin typeface="Comic Sans MS"/>
                <a:ea typeface="Comic Sans MS"/>
                <a:cs typeface="Comic Sans MS"/>
                <a:sym typeface="Comic Sans MS"/>
              </a:rPr>
              <a:t>	</a:t>
            </a:r>
            <a:r>
              <a:rPr lang="en-US" sz="2400" i="1" dirty="0" smtClean="0">
                <a:solidFill>
                  <a:srgbClr val="3333FF"/>
                </a:solidFill>
                <a:latin typeface="Comic Sans MS"/>
                <a:ea typeface="Comic Sans MS"/>
                <a:cs typeface="Comic Sans MS"/>
                <a:sym typeface="Comic Sans MS"/>
              </a:rPr>
              <a:t>LIST</a:t>
            </a:r>
            <a:r>
              <a:rPr lang="en-US" sz="2400" dirty="0" smtClean="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FIGURE</a:t>
            </a:r>
            <a:r>
              <a:rPr lang="en-US" sz="2400" dirty="0">
                <a:solidFill>
                  <a:srgbClr val="3333FF"/>
                </a:solidFill>
                <a:latin typeface="Comic Sans MS"/>
                <a:ea typeface="Comic Sans MS"/>
                <a:cs typeface="Comic Sans MS"/>
                <a:sym typeface="Comic Sans MS"/>
              </a:rPr>
              <a:t>]</a:t>
            </a:r>
          </a:p>
          <a:p>
            <a:pPr marL="0" indent="0">
              <a:lnSpc>
                <a:spcPct val="75000"/>
              </a:lnSpc>
              <a:spcBef>
                <a:spcPts val="1100"/>
              </a:spcBef>
              <a:buSzPct val="25000"/>
              <a:buNone/>
            </a:pPr>
            <a:r>
              <a:rPr lang="en-US" sz="2400" b="1" dirty="0">
                <a:solidFill>
                  <a:schemeClr val="accent2"/>
                </a:solidFill>
                <a:latin typeface="Comic Sans MS"/>
                <a:ea typeface="Comic Sans MS"/>
                <a:cs typeface="Comic Sans MS"/>
                <a:sym typeface="Comic Sans MS"/>
              </a:rPr>
              <a:t>feature</a:t>
            </a:r>
          </a:p>
          <a:p>
            <a:pPr marL="0" indent="0">
              <a:lnSpc>
                <a:spcPct val="75000"/>
              </a:lnSpc>
              <a:spcBef>
                <a:spcPts val="1100"/>
              </a:spcBef>
              <a:buSzPct val="25000"/>
              <a:buNone/>
            </a:pP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display</a:t>
            </a:r>
          </a:p>
          <a:p>
            <a:pPr marL="0" indent="0">
              <a:lnSpc>
                <a:spcPct val="75000"/>
              </a:lnSpc>
              <a:spcBef>
                <a:spcPts val="1100"/>
              </a:spcBef>
              <a:buSzPct val="25000"/>
              <a:buNone/>
            </a:pPr>
            <a:r>
              <a:rPr lang="en-US" sz="2400" dirty="0">
                <a:solidFill>
                  <a:schemeClr val="dk1"/>
                </a:solidFill>
                <a:latin typeface="Comic Sans MS"/>
                <a:ea typeface="Comic Sans MS"/>
                <a:cs typeface="Comic Sans MS"/>
                <a:sym typeface="Comic Sans MS"/>
              </a:rPr>
              <a:t>			</a:t>
            </a:r>
            <a:r>
              <a:rPr lang="en-US" sz="2400" dirty="0">
                <a:solidFill>
                  <a:srgbClr val="990000"/>
                </a:solidFill>
                <a:latin typeface="Comic Sans MS"/>
                <a:ea typeface="Comic Sans MS"/>
                <a:cs typeface="Comic Sans MS"/>
                <a:sym typeface="Comic Sans MS"/>
              </a:rPr>
              <a:t>-- Display each constituent figure in turn.</a:t>
            </a:r>
            <a:r>
              <a:rPr lang="en-US" sz="2400" dirty="0">
                <a:solidFill>
                  <a:srgbClr val="FF0000"/>
                </a:solidFill>
                <a:latin typeface="Comic Sans MS"/>
                <a:ea typeface="Comic Sans MS"/>
                <a:cs typeface="Comic Sans MS"/>
                <a:sym typeface="Comic Sans MS"/>
              </a:rPr>
              <a:t/>
            </a:r>
            <a:br>
              <a:rPr lang="en-US" sz="2400" dirty="0">
                <a:solidFill>
                  <a:srgbClr val="FF0000"/>
                </a:solidFill>
                <a:latin typeface="Comic Sans MS"/>
                <a:ea typeface="Comic Sans MS"/>
                <a:cs typeface="Comic Sans MS"/>
                <a:sym typeface="Comic Sans MS"/>
              </a:rPr>
            </a:b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do</a:t>
            </a:r>
            <a:br>
              <a:rPr lang="en-US" sz="2400" b="1" dirty="0">
                <a:solidFill>
                  <a:schemeClr val="accent2"/>
                </a:solidFill>
                <a:latin typeface="Comic Sans MS"/>
                <a:ea typeface="Comic Sans MS"/>
                <a:cs typeface="Comic Sans MS"/>
                <a:sym typeface="Comic Sans MS"/>
              </a:rPr>
            </a:br>
            <a:r>
              <a:rPr lang="en-US" sz="2400" b="1" dirty="0">
                <a:solidFill>
                  <a:schemeClr val="accent2"/>
                </a:solidFill>
                <a:latin typeface="Comic Sans MS"/>
                <a:ea typeface="Comic Sans MS"/>
                <a:cs typeface="Comic Sans MS"/>
                <a:sym typeface="Comic Sans MS"/>
              </a:rPr>
              <a:t>			from </a:t>
            </a:r>
            <a:r>
              <a:rPr lang="en-US" sz="2400" i="1" dirty="0">
                <a:solidFill>
                  <a:srgbClr val="3333FF"/>
                </a:solidFill>
                <a:latin typeface="Comic Sans MS"/>
                <a:ea typeface="Comic Sans MS"/>
                <a:cs typeface="Comic Sans MS"/>
                <a:sym typeface="Comic Sans MS"/>
              </a:rPr>
              <a:t>start</a:t>
            </a:r>
            <a:r>
              <a:rPr lang="en-US" sz="2400" i="1" dirty="0">
                <a:solidFill>
                  <a:srgbClr val="006400"/>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until </a:t>
            </a:r>
            <a:r>
              <a:rPr lang="en-US" sz="2400" i="1" dirty="0">
                <a:solidFill>
                  <a:srgbClr val="3333FF"/>
                </a:solidFill>
                <a:latin typeface="Comic Sans MS"/>
                <a:ea typeface="Comic Sans MS"/>
                <a:cs typeface="Comic Sans MS"/>
                <a:sym typeface="Comic Sans MS"/>
              </a:rPr>
              <a:t>after</a:t>
            </a:r>
            <a:r>
              <a:rPr lang="en-US" sz="2400" i="1" dirty="0">
                <a:solidFill>
                  <a:srgbClr val="006400"/>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loop</a:t>
            </a:r>
            <a:r>
              <a:rPr lang="en-US" sz="2400" dirty="0">
                <a:solidFill>
                  <a:schemeClr val="dk1"/>
                </a:solidFill>
                <a:latin typeface="Comic Sans MS"/>
                <a:ea typeface="Comic Sans MS"/>
                <a:cs typeface="Comic Sans MS"/>
                <a:sym typeface="Comic Sans MS"/>
              </a:rPr>
              <a:t/>
            </a:r>
            <a:br>
              <a:rPr lang="en-US" sz="2400" dirty="0">
                <a:solidFill>
                  <a:schemeClr val="dk1"/>
                </a:solidFill>
                <a:latin typeface="Comic Sans MS"/>
                <a:ea typeface="Comic Sans MS"/>
                <a:cs typeface="Comic Sans MS"/>
                <a:sym typeface="Comic Sans MS"/>
              </a:rPr>
            </a:br>
            <a:r>
              <a:rPr lang="en-US" sz="2400" dirty="0">
                <a:solidFill>
                  <a:schemeClr val="dk1"/>
                </a:solidFill>
                <a:latin typeface="Comic Sans MS"/>
                <a:ea typeface="Comic Sans MS"/>
                <a:cs typeface="Comic Sans MS"/>
                <a:sym typeface="Comic Sans MS"/>
              </a:rPr>
              <a:t>				</a:t>
            </a:r>
            <a:r>
              <a:rPr lang="en-US" sz="2400" i="1" dirty="0" err="1">
                <a:solidFill>
                  <a:srgbClr val="3333FF"/>
                </a:solidFill>
                <a:latin typeface="Comic Sans MS"/>
                <a:ea typeface="Comic Sans MS"/>
                <a:cs typeface="Comic Sans MS"/>
                <a:sym typeface="Comic Sans MS"/>
              </a:rPr>
              <a:t>item</a:t>
            </a:r>
            <a:r>
              <a:rPr lang="en-US" sz="4000" dirty="0" err="1">
                <a:solidFill>
                  <a:srgbClr val="3333FF"/>
                </a:solidFill>
                <a:latin typeface="Comic Sans MS"/>
                <a:ea typeface="Comic Sans MS"/>
                <a:cs typeface="Comic Sans MS"/>
                <a:sym typeface="Comic Sans MS"/>
              </a:rPr>
              <a:t>.</a:t>
            </a:r>
            <a:r>
              <a:rPr lang="en-US" sz="2400" i="1" dirty="0" err="1">
                <a:solidFill>
                  <a:srgbClr val="3333FF"/>
                </a:solidFill>
                <a:latin typeface="Comic Sans MS"/>
                <a:ea typeface="Comic Sans MS"/>
                <a:cs typeface="Comic Sans MS"/>
                <a:sym typeface="Comic Sans MS"/>
              </a:rPr>
              <a:t>display</a:t>
            </a:r>
            <a:endParaRPr lang="en-US" sz="2400" i="1" dirty="0">
              <a:solidFill>
                <a:srgbClr val="3333FF"/>
              </a:solidFill>
              <a:latin typeface="Comic Sans MS"/>
              <a:ea typeface="Comic Sans MS"/>
              <a:cs typeface="Comic Sans MS"/>
              <a:sym typeface="Comic Sans MS"/>
            </a:endParaRPr>
          </a:p>
          <a:p>
            <a:pPr marL="0" indent="0">
              <a:lnSpc>
                <a:spcPct val="75000"/>
              </a:lnSpc>
              <a:spcBef>
                <a:spcPts val="1100"/>
              </a:spcBef>
              <a:buSzPct val="25000"/>
              <a:buNone/>
            </a:pP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forth</a:t>
            </a:r>
            <a:r>
              <a:rPr lang="en-US" sz="2400" dirty="0">
                <a:solidFill>
                  <a:schemeClr val="dk1"/>
                </a:solidFill>
                <a:latin typeface="Comic Sans MS"/>
                <a:ea typeface="Comic Sans MS"/>
                <a:cs typeface="Comic Sans MS"/>
                <a:sym typeface="Comic Sans MS"/>
              </a:rPr>
              <a:t/>
            </a:r>
            <a:br>
              <a:rPr lang="en-US" sz="2400" dirty="0">
                <a:solidFill>
                  <a:schemeClr val="dk1"/>
                </a:solidFill>
                <a:latin typeface="Comic Sans MS"/>
                <a:ea typeface="Comic Sans MS"/>
                <a:cs typeface="Comic Sans MS"/>
                <a:sym typeface="Comic Sans MS"/>
              </a:rPr>
            </a:b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end</a:t>
            </a:r>
            <a:br>
              <a:rPr lang="en-US" sz="2400" b="1" dirty="0">
                <a:solidFill>
                  <a:schemeClr val="accent2"/>
                </a:solidFill>
                <a:latin typeface="Comic Sans MS"/>
                <a:ea typeface="Comic Sans MS"/>
                <a:cs typeface="Comic Sans MS"/>
                <a:sym typeface="Comic Sans MS"/>
              </a:rPr>
            </a:b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end</a:t>
            </a:r>
          </a:p>
          <a:p>
            <a:pPr marL="0" indent="0">
              <a:lnSpc>
                <a:spcPct val="75000"/>
              </a:lnSpc>
              <a:spcBef>
                <a:spcPts val="1100"/>
              </a:spcBef>
              <a:buSzPct val="25000"/>
              <a:buNone/>
            </a:pPr>
            <a:r>
              <a:rPr lang="en-US" sz="2400" dirty="0">
                <a:solidFill>
                  <a:srgbClr val="FF3300"/>
                </a:solidFill>
                <a:latin typeface="Comic Sans MS"/>
                <a:ea typeface="Comic Sans MS"/>
                <a:cs typeface="Comic Sans MS"/>
                <a:sym typeface="Comic Sans MS"/>
              </a:rPr>
              <a:t>	</a:t>
            </a:r>
            <a:r>
              <a:rPr lang="en-US" sz="2400" dirty="0">
                <a:solidFill>
                  <a:srgbClr val="990000"/>
                </a:solidFill>
                <a:latin typeface="Comic Sans MS"/>
                <a:ea typeface="Comic Sans MS"/>
                <a:cs typeface="Comic Sans MS"/>
                <a:sym typeface="Comic Sans MS"/>
              </a:rPr>
              <a:t>... Similarly for </a:t>
            </a:r>
            <a:r>
              <a:rPr lang="en-US" sz="2400" i="1" dirty="0">
                <a:solidFill>
                  <a:srgbClr val="3333FF"/>
                </a:solidFill>
                <a:latin typeface="Comic Sans MS"/>
                <a:ea typeface="Comic Sans MS"/>
                <a:cs typeface="Comic Sans MS"/>
                <a:sym typeface="Comic Sans MS"/>
              </a:rPr>
              <a:t>move</a:t>
            </a:r>
            <a:r>
              <a:rPr lang="en-US" sz="2400" dirty="0">
                <a:solidFill>
                  <a:srgbClr val="990000"/>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rotate</a:t>
            </a:r>
            <a:r>
              <a:rPr lang="en-US" sz="2400" dirty="0">
                <a:solidFill>
                  <a:srgbClr val="990000"/>
                </a:solidFill>
                <a:latin typeface="Comic Sans MS"/>
                <a:ea typeface="Comic Sans MS"/>
                <a:cs typeface="Comic Sans MS"/>
                <a:sym typeface="Comic Sans MS"/>
              </a:rPr>
              <a:t> etc. ...</a:t>
            </a:r>
          </a:p>
          <a:p>
            <a:pPr marL="0" indent="0">
              <a:lnSpc>
                <a:spcPct val="75000"/>
              </a:lnSpc>
              <a:spcBef>
                <a:spcPts val="1100"/>
              </a:spcBef>
              <a:buSzPct val="25000"/>
              <a:buNone/>
            </a:pPr>
            <a:r>
              <a:rPr lang="en-US" sz="2400" b="1" dirty="0">
                <a:solidFill>
                  <a:schemeClr val="accent2"/>
                </a:solidFill>
                <a:latin typeface="Comic Sans MS"/>
                <a:ea typeface="Comic Sans MS"/>
                <a:cs typeface="Comic Sans MS"/>
                <a:sym typeface="Comic Sans MS"/>
              </a:rPr>
              <a:t>end</a:t>
            </a:r>
          </a:p>
        </p:txBody>
      </p:sp>
      <p:sp>
        <p:nvSpPr>
          <p:cNvPr id="433" name="Shape 433"/>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Composite figures</a:t>
            </a:r>
          </a:p>
        </p:txBody>
      </p:sp>
      <p:sp>
        <p:nvSpPr>
          <p:cNvPr id="434" name="Shape 434"/>
          <p:cNvSpPr txBox="1"/>
          <p:nvPr/>
        </p:nvSpPr>
        <p:spPr>
          <a:xfrm>
            <a:off x="8066006" y="797371"/>
            <a:ext cx="3648299" cy="1249500"/>
          </a:xfrm>
          <a:prstGeom prst="rect">
            <a:avLst/>
          </a:prstGeom>
          <a:solidFill>
            <a:srgbClr val="FFFF00"/>
          </a:solidFill>
          <a:ln>
            <a:noFill/>
          </a:ln>
        </p:spPr>
        <p:txBody>
          <a:bodyPr lIns="91425" tIns="91425" rIns="91425" bIns="91425" anchor="t" anchorCtr="0">
            <a:noAutofit/>
          </a:bodyPr>
          <a:lstStyle/>
          <a:p>
            <a:r>
              <a:rPr lang="en-US" sz="2400" dirty="0">
                <a:latin typeface="Comic Sans MS"/>
                <a:ea typeface="Comic Sans MS"/>
                <a:cs typeface="Comic Sans MS"/>
                <a:sym typeface="Comic Sans MS"/>
              </a:rPr>
              <a:t>Not necessarily the same function (i.e., no recursion)</a:t>
            </a:r>
          </a:p>
        </p:txBody>
      </p:sp>
      <p:sp>
        <p:nvSpPr>
          <p:cNvPr id="435" name="Shape 435"/>
          <p:cNvSpPr/>
          <p:nvPr/>
        </p:nvSpPr>
        <p:spPr>
          <a:xfrm>
            <a:off x="2479737" y="2908278"/>
            <a:ext cx="1393500" cy="435599"/>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endParaRPr/>
          </a:p>
        </p:txBody>
      </p:sp>
      <p:sp>
        <p:nvSpPr>
          <p:cNvPr id="436" name="Shape 436"/>
          <p:cNvSpPr/>
          <p:nvPr/>
        </p:nvSpPr>
        <p:spPr>
          <a:xfrm>
            <a:off x="6023109" y="4283661"/>
            <a:ext cx="1331756" cy="435599"/>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endParaRPr/>
          </a:p>
        </p:txBody>
      </p:sp>
      <p:cxnSp>
        <p:nvCxnSpPr>
          <p:cNvPr id="437" name="Shape 437"/>
          <p:cNvCxnSpPr>
            <a:stCxn id="434" idx="1"/>
            <a:endCxn id="435" idx="6"/>
          </p:cNvCxnSpPr>
          <p:nvPr/>
        </p:nvCxnSpPr>
        <p:spPr>
          <a:xfrm flipH="1">
            <a:off x="3873237" y="1422121"/>
            <a:ext cx="4192769" cy="1703957"/>
          </a:xfrm>
          <a:prstGeom prst="straightConnector1">
            <a:avLst/>
          </a:prstGeom>
          <a:noFill/>
          <a:ln w="19050" cap="flat" cmpd="sng">
            <a:solidFill>
              <a:schemeClr val="dk2"/>
            </a:solidFill>
            <a:prstDash val="solid"/>
            <a:round/>
            <a:headEnd type="none" w="lg" len="lg"/>
            <a:tailEnd type="triangle" w="lg" len="lg"/>
          </a:ln>
        </p:spPr>
      </p:cxnSp>
      <p:cxnSp>
        <p:nvCxnSpPr>
          <p:cNvPr id="438" name="Shape 438"/>
          <p:cNvCxnSpPr/>
          <p:nvPr/>
        </p:nvCxnSpPr>
        <p:spPr>
          <a:xfrm flipH="1">
            <a:off x="7596279" y="2043229"/>
            <a:ext cx="2988314" cy="1870104"/>
          </a:xfrm>
          <a:prstGeom prst="straightConnector1">
            <a:avLst/>
          </a:prstGeom>
          <a:noFill/>
          <a:ln w="19050"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119431744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5"/>
                                        </p:tgtEl>
                                        <p:attrNameLst>
                                          <p:attrName>style.visibility</p:attrName>
                                        </p:attrNameLst>
                                      </p:cBhvr>
                                      <p:to>
                                        <p:strVal val="visible"/>
                                      </p:to>
                                    </p:set>
                                    <p:animEffect transition="in" filter="fade">
                                      <p:cBhvr>
                                        <p:cTn id="7" dur="1000"/>
                                        <p:tgtEl>
                                          <p:spTgt spid="435"/>
                                        </p:tgtEl>
                                      </p:cBhvr>
                                    </p:animEffect>
                                  </p:childTnLst>
                                </p:cTn>
                              </p:par>
                              <p:par>
                                <p:cTn id="8" presetID="10" presetClass="entr" presetSubtype="0" fill="hold" nodeType="withEffect">
                                  <p:stCondLst>
                                    <p:cond delay="0"/>
                                  </p:stCondLst>
                                  <p:childTnLst>
                                    <p:set>
                                      <p:cBhvr>
                                        <p:cTn id="9" dur="1" fill="hold">
                                          <p:stCondLst>
                                            <p:cond delay="0"/>
                                          </p:stCondLst>
                                        </p:cTn>
                                        <p:tgtEl>
                                          <p:spTgt spid="436"/>
                                        </p:tgtEl>
                                        <p:attrNameLst>
                                          <p:attrName>style.visibility</p:attrName>
                                        </p:attrNameLst>
                                      </p:cBhvr>
                                      <p:to>
                                        <p:strVal val="visible"/>
                                      </p:to>
                                    </p:set>
                                    <p:animEffect transition="in" filter="fade">
                                      <p:cBhvr>
                                        <p:cTn id="10" dur="1000"/>
                                        <p:tgtEl>
                                          <p:spTgt spid="436"/>
                                        </p:tgtEl>
                                      </p:cBhvr>
                                    </p:animEffect>
                                  </p:childTnLst>
                                </p:cTn>
                              </p:par>
                              <p:par>
                                <p:cTn id="11" presetID="10" presetClass="entr" presetSubtype="0" fill="hold" nodeType="withEffect">
                                  <p:stCondLst>
                                    <p:cond delay="0"/>
                                  </p:stCondLst>
                                  <p:childTnLst>
                                    <p:set>
                                      <p:cBhvr>
                                        <p:cTn id="12" dur="1" fill="hold">
                                          <p:stCondLst>
                                            <p:cond delay="0"/>
                                          </p:stCondLst>
                                        </p:cTn>
                                        <p:tgtEl>
                                          <p:spTgt spid="434"/>
                                        </p:tgtEl>
                                        <p:attrNameLst>
                                          <p:attrName>style.visibility</p:attrName>
                                        </p:attrNameLst>
                                      </p:cBhvr>
                                      <p:to>
                                        <p:strVal val="visible"/>
                                      </p:to>
                                    </p:set>
                                    <p:animEffect transition="in" filter="fade">
                                      <p:cBhvr>
                                        <p:cTn id="13" dur="1000"/>
                                        <p:tgtEl>
                                          <p:spTgt spid="434"/>
                                        </p:tgtEl>
                                      </p:cBhvr>
                                    </p:animEffect>
                                  </p:childTnLst>
                                </p:cTn>
                              </p:par>
                              <p:par>
                                <p:cTn id="14" presetID="10" presetClass="entr" presetSubtype="0" fill="hold" nodeType="withEffect">
                                  <p:stCondLst>
                                    <p:cond delay="0"/>
                                  </p:stCondLst>
                                  <p:childTnLst>
                                    <p:set>
                                      <p:cBhvr>
                                        <p:cTn id="15" dur="1" fill="hold">
                                          <p:stCondLst>
                                            <p:cond delay="0"/>
                                          </p:stCondLst>
                                        </p:cTn>
                                        <p:tgtEl>
                                          <p:spTgt spid="438"/>
                                        </p:tgtEl>
                                        <p:attrNameLst>
                                          <p:attrName>style.visibility</p:attrName>
                                        </p:attrNameLst>
                                      </p:cBhvr>
                                      <p:to>
                                        <p:strVal val="visible"/>
                                      </p:to>
                                    </p:set>
                                    <p:animEffect transition="in" filter="fade">
                                      <p:cBhvr>
                                        <p:cTn id="16" dur="1000"/>
                                        <p:tgtEl>
                                          <p:spTgt spid="438"/>
                                        </p:tgtEl>
                                      </p:cBhvr>
                                    </p:animEffect>
                                  </p:childTnLst>
                                </p:cTn>
                              </p:par>
                              <p:par>
                                <p:cTn id="17" presetID="10" presetClass="entr" presetSubtype="0" fill="hold" nodeType="withEffect">
                                  <p:stCondLst>
                                    <p:cond delay="0"/>
                                  </p:stCondLst>
                                  <p:childTnLst>
                                    <p:set>
                                      <p:cBhvr>
                                        <p:cTn id="18" dur="1" fill="hold">
                                          <p:stCondLst>
                                            <p:cond delay="0"/>
                                          </p:stCondLst>
                                        </p:cTn>
                                        <p:tgtEl>
                                          <p:spTgt spid="437"/>
                                        </p:tgtEl>
                                        <p:attrNameLst>
                                          <p:attrName>style.visibility</p:attrName>
                                        </p:attrNameLst>
                                      </p:cBhvr>
                                      <p:to>
                                        <p:strVal val="visible"/>
                                      </p:to>
                                    </p:set>
                                    <p:animEffect transition="in" filter="fade">
                                      <p:cBhvr>
                                        <p:cTn id="19" dur="1000"/>
                                        <p:tgtEl>
                                          <p:spTgt spid="43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1"/>
                                        </p:tgtEl>
                                        <p:attrNameLst>
                                          <p:attrName>style.visibility</p:attrName>
                                        </p:attrNameLst>
                                      </p:cBhvr>
                                      <p:to>
                                        <p:strVal val="visible"/>
                                      </p:to>
                                    </p:set>
                                    <p:animEffect transition="in" filter="fade">
                                      <p:cBhvr>
                                        <p:cTn id="24" dur="1000"/>
                                        <p:tgtEl>
                                          <p:spTgt spid="431"/>
                                        </p:tgtEl>
                                      </p:cBhvr>
                                    </p:animEffect>
                                  </p:childTnLst>
                                </p:cTn>
                              </p:par>
                              <p:par>
                                <p:cTn id="25" presetID="10" presetClass="entr" presetSubtype="0" fill="hold" nodeType="withEffect">
                                  <p:stCondLst>
                                    <p:cond delay="0"/>
                                  </p:stCondLst>
                                  <p:childTnLst>
                                    <p:set>
                                      <p:cBhvr>
                                        <p:cTn id="26" dur="1" fill="hold">
                                          <p:stCondLst>
                                            <p:cond delay="0"/>
                                          </p:stCondLst>
                                        </p:cTn>
                                        <p:tgtEl>
                                          <p:spTgt spid="430"/>
                                        </p:tgtEl>
                                        <p:attrNameLst>
                                          <p:attrName>style.visibility</p:attrName>
                                        </p:attrNameLst>
                                      </p:cBhvr>
                                      <p:to>
                                        <p:strVal val="visible"/>
                                      </p:to>
                                    </p:set>
                                    <p:animEffect transition="in" filter="fade">
                                      <p:cBhvr>
                                        <p:cTn id="27" dur="10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Multiple inheritance: name clashes</a:t>
            </a:r>
          </a:p>
        </p:txBody>
      </p:sp>
      <p:sp>
        <p:nvSpPr>
          <p:cNvPr id="451" name="Shape 451"/>
          <p:cNvSpPr txBox="1"/>
          <p:nvPr/>
        </p:nvSpPr>
        <p:spPr>
          <a:xfrm>
            <a:off x="8870951" y="2154239"/>
            <a:ext cx="1158899" cy="3440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grpSp>
        <p:nvGrpSpPr>
          <p:cNvPr id="452" name="Shape 452"/>
          <p:cNvGrpSpPr/>
          <p:nvPr/>
        </p:nvGrpSpPr>
        <p:grpSpPr>
          <a:xfrm>
            <a:off x="2298850" y="1834669"/>
            <a:ext cx="6534151" cy="3730624"/>
            <a:chOff x="467" y="1148"/>
            <a:chExt cx="4116" cy="2349"/>
          </a:xfrm>
        </p:grpSpPr>
        <p:sp>
          <p:nvSpPr>
            <p:cNvPr id="453" name="Shape 453"/>
            <p:cNvSpPr/>
            <p:nvPr/>
          </p:nvSpPr>
          <p:spPr>
            <a:xfrm>
              <a:off x="2277" y="289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sp>
          <p:nvSpPr>
            <p:cNvPr id="454" name="Shape 454"/>
            <p:cNvSpPr txBox="1"/>
            <p:nvPr/>
          </p:nvSpPr>
          <p:spPr>
            <a:xfrm>
              <a:off x="1977" y="3055"/>
              <a:ext cx="1500" cy="299"/>
            </a:xfrm>
            <a:prstGeom prst="rect">
              <a:avLst/>
            </a:prstGeom>
            <a:noFill/>
            <a:ln>
              <a:noFill/>
            </a:ln>
          </p:spPr>
          <p:txBody>
            <a:bodyPr lIns="91425" tIns="45700" rIns="91425" bIns="45700" anchor="t" anchorCtr="0">
              <a:noAutofit/>
            </a:bodyPr>
            <a:lstStyle/>
            <a:p>
              <a:pPr algn="ctr">
                <a:buClr>
                  <a:srgbClr val="3333FF"/>
                </a:buClr>
                <a:buSzPct val="25000"/>
              </a:pPr>
              <a:r>
                <a:rPr lang="en-US" sz="2800" i="1" dirty="0">
                  <a:solidFill>
                    <a:srgbClr val="3333FF"/>
                  </a:solidFill>
                  <a:latin typeface="Comic Sans MS"/>
                  <a:ea typeface="Comic Sans MS"/>
                  <a:cs typeface="Comic Sans MS"/>
                  <a:sym typeface="Comic Sans MS"/>
                </a:rPr>
                <a:t>C</a:t>
              </a:r>
            </a:p>
          </p:txBody>
        </p:sp>
        <p:sp>
          <p:nvSpPr>
            <p:cNvPr id="455" name="Shape 455"/>
            <p:cNvSpPr/>
            <p:nvPr/>
          </p:nvSpPr>
          <p:spPr>
            <a:xfrm>
              <a:off x="3683" y="114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sp>
          <p:nvSpPr>
            <p:cNvPr id="456" name="Shape 456"/>
            <p:cNvSpPr/>
            <p:nvPr/>
          </p:nvSpPr>
          <p:spPr>
            <a:xfrm>
              <a:off x="963" y="1173"/>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cxnSp>
          <p:nvCxnSpPr>
            <p:cNvPr id="457" name="Shape 457"/>
            <p:cNvCxnSpPr/>
            <p:nvPr/>
          </p:nvCxnSpPr>
          <p:spPr>
            <a:xfrm rot="10800000" flipH="1">
              <a:off x="2659" y="1687"/>
              <a:ext cx="1199" cy="1199"/>
            </a:xfrm>
            <a:prstGeom prst="straightConnector1">
              <a:avLst/>
            </a:prstGeom>
            <a:noFill/>
            <a:ln w="38100" cap="flat" cmpd="sng">
              <a:solidFill>
                <a:srgbClr val="990000"/>
              </a:solidFill>
              <a:prstDash val="solid"/>
              <a:round/>
              <a:headEnd type="none" w="med" len="med"/>
              <a:tailEnd type="stealth" w="lg" len="lg"/>
            </a:ln>
          </p:spPr>
        </p:cxnSp>
        <p:sp>
          <p:nvSpPr>
            <p:cNvPr id="458" name="Shape 458"/>
            <p:cNvSpPr txBox="1"/>
            <p:nvPr/>
          </p:nvSpPr>
          <p:spPr>
            <a:xfrm>
              <a:off x="467" y="1339"/>
              <a:ext cx="5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sp>
          <p:nvSpPr>
            <p:cNvPr id="459" name="Shape 459"/>
            <p:cNvSpPr txBox="1"/>
            <p:nvPr/>
          </p:nvSpPr>
          <p:spPr>
            <a:xfrm>
              <a:off x="1251" y="1328"/>
              <a:ext cx="900" cy="299"/>
            </a:xfrm>
            <a:prstGeom prst="rect">
              <a:avLst/>
            </a:prstGeom>
            <a:noFill/>
            <a:ln>
              <a:noFill/>
            </a:ln>
          </p:spPr>
          <p:txBody>
            <a:bodyPr lIns="91425" tIns="45700" rIns="91425" bIns="45700" anchor="t" anchorCtr="0">
              <a:noAutofit/>
            </a:bodyPr>
            <a:lstStyle/>
            <a:p>
              <a:pPr>
                <a:buClr>
                  <a:srgbClr val="3333FF"/>
                </a:buClr>
                <a:buSzPct val="25000"/>
              </a:pPr>
              <a:r>
                <a:rPr lang="en-US" sz="2400" i="1" dirty="0">
                  <a:solidFill>
                    <a:srgbClr val="3333FF"/>
                  </a:solidFill>
                  <a:latin typeface="Comic Sans MS"/>
                  <a:ea typeface="Comic Sans MS"/>
                  <a:cs typeface="Comic Sans MS"/>
                  <a:sym typeface="Comic Sans MS"/>
                </a:rPr>
                <a:t>A</a:t>
              </a:r>
            </a:p>
          </p:txBody>
        </p:sp>
        <p:sp>
          <p:nvSpPr>
            <p:cNvPr id="460" name="Shape 460"/>
            <p:cNvSpPr txBox="1"/>
            <p:nvPr/>
          </p:nvSpPr>
          <p:spPr>
            <a:xfrm>
              <a:off x="3683" y="1298"/>
              <a:ext cx="900" cy="299"/>
            </a:xfrm>
            <a:prstGeom prst="rect">
              <a:avLst/>
            </a:prstGeom>
            <a:noFill/>
            <a:ln>
              <a:noFill/>
            </a:ln>
          </p:spPr>
          <p:txBody>
            <a:bodyPr lIns="91425" tIns="45700" rIns="91425" bIns="45700" anchor="t" anchorCtr="0">
              <a:noAutofit/>
            </a:bodyPr>
            <a:lstStyle/>
            <a:p>
              <a:pPr algn="ctr">
                <a:buClr>
                  <a:srgbClr val="3333FF"/>
                </a:buClr>
                <a:buSzPct val="25000"/>
              </a:pPr>
              <a:r>
                <a:rPr lang="en-US" sz="2400" i="1" dirty="0">
                  <a:solidFill>
                    <a:srgbClr val="3333FF"/>
                  </a:solidFill>
                  <a:latin typeface="Comic Sans MS"/>
                  <a:ea typeface="Comic Sans MS"/>
                  <a:cs typeface="Comic Sans MS"/>
                  <a:sym typeface="Comic Sans MS"/>
                </a:rPr>
                <a:t>B</a:t>
              </a:r>
            </a:p>
          </p:txBody>
        </p:sp>
        <p:cxnSp>
          <p:nvCxnSpPr>
            <p:cNvPr id="461" name="Shape 461"/>
            <p:cNvCxnSpPr/>
            <p:nvPr/>
          </p:nvCxnSpPr>
          <p:spPr>
            <a:xfrm rot="10800000">
              <a:off x="1466" y="1679"/>
              <a:ext cx="1199" cy="1199"/>
            </a:xfrm>
            <a:prstGeom prst="straightConnector1">
              <a:avLst/>
            </a:prstGeom>
            <a:noFill/>
            <a:ln w="38100" cap="flat" cmpd="sng">
              <a:solidFill>
                <a:srgbClr val="990000"/>
              </a:solidFill>
              <a:prstDash val="solid"/>
              <a:round/>
              <a:headEnd type="none" w="med" len="med"/>
              <a:tailEnd type="stealth" w="lg" len="lg"/>
            </a:ln>
          </p:spPr>
        </p:cxnSp>
        <p:sp>
          <p:nvSpPr>
            <p:cNvPr id="462" name="Shape 462"/>
            <p:cNvSpPr txBox="1"/>
            <p:nvPr/>
          </p:nvSpPr>
          <p:spPr>
            <a:xfrm>
              <a:off x="3194" y="3062"/>
              <a:ext cx="11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3600">
                  <a:solidFill>
                    <a:srgbClr val="3333FF"/>
                  </a:solidFill>
                  <a:latin typeface="Comic Sans MS"/>
                  <a:ea typeface="Comic Sans MS"/>
                  <a:cs typeface="Comic Sans MS"/>
                  <a:sym typeface="Comic Sans MS"/>
                </a:rPr>
                <a:t>?</a:t>
              </a:r>
            </a:p>
          </p:txBody>
        </p:sp>
      </p:grpSp>
    </p:spTree>
    <p:extLst>
      <p:ext uri="{BB962C8B-B14F-4D97-AF65-F5344CB8AC3E}">
        <p14:creationId xmlns:p14="http://schemas.microsoft.com/office/powerpoint/2010/main" val="2989868654"/>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The mapping</a:t>
            </a:r>
          </a:p>
        </p:txBody>
      </p:sp>
      <p:sp>
        <p:nvSpPr>
          <p:cNvPr id="469" name="Shape 469"/>
          <p:cNvSpPr txBox="1">
            <a:spLocks noGrp="1"/>
          </p:cNvSpPr>
          <p:nvPr>
            <p:ph type="body" idx="1"/>
          </p:nvPr>
        </p:nvSpPr>
        <p:spPr>
          <a:xfrm>
            <a:off x="2715774" y="2664711"/>
            <a:ext cx="1058999" cy="34688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rgbClr val="3333FF"/>
                </a:solidFill>
                <a:latin typeface="Comic Sans MS"/>
                <a:ea typeface="Comic Sans MS"/>
                <a:cs typeface="Comic Sans MS"/>
                <a:sym typeface="Comic Sans MS"/>
              </a:rPr>
              <a:t>f</a:t>
            </a:r>
          </a:p>
          <a:p>
            <a:pPr marL="0" indent="0">
              <a:spcBef>
                <a:spcPts val="480"/>
              </a:spcBef>
              <a:buNone/>
            </a:pPr>
            <a:endParaRPr sz="2400" dirty="0">
              <a:solidFill>
                <a:srgbClr val="3333FF"/>
              </a:solidFill>
              <a:latin typeface="Comic Sans MS"/>
              <a:ea typeface="Comic Sans MS"/>
              <a:cs typeface="Comic Sans MS"/>
              <a:sym typeface="Comic Sans MS"/>
            </a:endParaRPr>
          </a:p>
          <a:p>
            <a:pPr marL="0" indent="0">
              <a:spcBef>
                <a:spcPts val="480"/>
              </a:spcBef>
              <a:buNone/>
            </a:pPr>
            <a:endParaRPr sz="2400" dirty="0">
              <a:solidFill>
                <a:srgbClr val="3333FF"/>
              </a:solidFill>
              <a:latin typeface="Comic Sans MS"/>
              <a:ea typeface="Comic Sans MS"/>
              <a:cs typeface="Comic Sans MS"/>
              <a:sym typeface="Comic Sans MS"/>
            </a:endParaRPr>
          </a:p>
          <a:p>
            <a:pPr marL="0" indent="0">
              <a:spcBef>
                <a:spcPts val="480"/>
              </a:spcBef>
              <a:buSzPct val="25000"/>
              <a:buNone/>
            </a:pPr>
            <a:r>
              <a:rPr lang="en-US" sz="2400" dirty="0">
                <a:solidFill>
                  <a:srgbClr val="008000"/>
                </a:solidFill>
                <a:latin typeface="Comic Sans MS"/>
                <a:ea typeface="Comic Sans MS"/>
                <a:cs typeface="Comic Sans MS"/>
                <a:sym typeface="Comic Sans MS"/>
              </a:rPr>
              <a:t>g</a:t>
            </a:r>
          </a:p>
          <a:p>
            <a:pPr marL="0" indent="0">
              <a:spcBef>
                <a:spcPts val="480"/>
              </a:spcBef>
              <a:buNone/>
            </a:pPr>
            <a:endParaRPr sz="2400" dirty="0">
              <a:solidFill>
                <a:srgbClr val="3333FF"/>
              </a:solidFill>
              <a:latin typeface="Comic Sans MS"/>
              <a:ea typeface="Comic Sans MS"/>
              <a:cs typeface="Comic Sans MS"/>
              <a:sym typeface="Comic Sans MS"/>
            </a:endParaRPr>
          </a:p>
          <a:p>
            <a:pPr marL="0" indent="0">
              <a:spcBef>
                <a:spcPts val="480"/>
              </a:spcBef>
              <a:buNone/>
            </a:pPr>
            <a:endParaRPr sz="2400" dirty="0">
              <a:solidFill>
                <a:srgbClr val="3333FF"/>
              </a:solidFill>
              <a:latin typeface="Comic Sans MS"/>
              <a:ea typeface="Comic Sans MS"/>
              <a:cs typeface="Comic Sans MS"/>
              <a:sym typeface="Comic Sans MS"/>
            </a:endParaRPr>
          </a:p>
          <a:p>
            <a:pPr marL="0" indent="0">
              <a:spcBef>
                <a:spcPts val="480"/>
              </a:spcBef>
              <a:buSzPct val="25000"/>
              <a:buNone/>
            </a:pPr>
            <a:r>
              <a:rPr lang="en-US" sz="2400" dirty="0">
                <a:solidFill>
                  <a:srgbClr val="990000"/>
                </a:solidFill>
                <a:latin typeface="Comic Sans MS"/>
                <a:ea typeface="Comic Sans MS"/>
                <a:cs typeface="Comic Sans MS"/>
                <a:sym typeface="Comic Sans MS"/>
              </a:rPr>
              <a:t>h</a:t>
            </a:r>
          </a:p>
        </p:txBody>
      </p:sp>
      <p:sp>
        <p:nvSpPr>
          <p:cNvPr id="470" name="Shape 470"/>
          <p:cNvSpPr txBox="1"/>
          <p:nvPr/>
        </p:nvSpPr>
        <p:spPr>
          <a:xfrm>
            <a:off x="2432074" y="965533"/>
            <a:ext cx="1230300" cy="756000"/>
          </a:xfrm>
          <a:prstGeom prst="rect">
            <a:avLst/>
          </a:prstGeom>
          <a:noFill/>
          <a:ln>
            <a:noFill/>
          </a:ln>
        </p:spPr>
        <p:txBody>
          <a:bodyPr lIns="91425" tIns="45700" rIns="91425" bIns="45700" anchor="t" anchorCtr="0">
            <a:noAutofit/>
          </a:bodyPr>
          <a:lstStyle/>
          <a:p>
            <a:pPr>
              <a:buSzPct val="25000"/>
            </a:pPr>
            <a:r>
              <a:rPr lang="en-US" sz="2400">
                <a:solidFill>
                  <a:schemeClr val="dk1"/>
                </a:solidFill>
                <a:latin typeface="Comic Sans MS"/>
                <a:ea typeface="Comic Sans MS"/>
                <a:cs typeface="Comic Sans MS"/>
                <a:sym typeface="Comic Sans MS"/>
              </a:rPr>
              <a:t>Names</a:t>
            </a:r>
          </a:p>
        </p:txBody>
      </p:sp>
      <p:sp>
        <p:nvSpPr>
          <p:cNvPr id="471" name="Shape 471"/>
          <p:cNvSpPr/>
          <p:nvPr/>
        </p:nvSpPr>
        <p:spPr>
          <a:xfrm>
            <a:off x="7263617" y="1983544"/>
            <a:ext cx="933300" cy="386999"/>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472" name="Shape 472"/>
          <p:cNvSpPr/>
          <p:nvPr/>
        </p:nvSpPr>
        <p:spPr>
          <a:xfrm>
            <a:off x="7226104" y="3587262"/>
            <a:ext cx="970799" cy="1186500"/>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473" name="Shape 473"/>
          <p:cNvSpPr/>
          <p:nvPr/>
        </p:nvSpPr>
        <p:spPr>
          <a:xfrm>
            <a:off x="7226102" y="5406683"/>
            <a:ext cx="970799" cy="529799"/>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cxnSp>
        <p:nvCxnSpPr>
          <p:cNvPr id="474" name="Shape 474"/>
          <p:cNvCxnSpPr/>
          <p:nvPr/>
        </p:nvCxnSpPr>
        <p:spPr>
          <a:xfrm rot="-5400000" flipH="1">
            <a:off x="3507544" y="2954215"/>
            <a:ext cx="914400" cy="914400"/>
          </a:xfrm>
          <a:prstGeom prst="bentConnector3">
            <a:avLst>
              <a:gd name="adj1" fmla="val 50000"/>
            </a:avLst>
          </a:prstGeom>
          <a:noFill/>
          <a:ln>
            <a:noFill/>
          </a:ln>
        </p:spPr>
      </p:cxnSp>
      <p:sp>
        <p:nvSpPr>
          <p:cNvPr id="475" name="Shape 475"/>
          <p:cNvSpPr/>
          <p:nvPr/>
        </p:nvSpPr>
        <p:spPr>
          <a:xfrm>
            <a:off x="3155852" y="2256559"/>
            <a:ext cx="3976803" cy="782101"/>
          </a:xfrm>
          <a:custGeom>
            <a:avLst/>
            <a:gdLst/>
            <a:ahLst/>
            <a:cxnLst/>
            <a:rect l="0" t="0" r="0" b="0"/>
            <a:pathLst>
              <a:path w="3685736" h="886305" extrusionOk="0">
                <a:moveTo>
                  <a:pt x="0" y="773723"/>
                </a:moveTo>
                <a:cubicBezTo>
                  <a:pt x="87923" y="609600"/>
                  <a:pt x="175846" y="445477"/>
                  <a:pt x="281354" y="464234"/>
                </a:cubicBezTo>
                <a:cubicBezTo>
                  <a:pt x="386862" y="482991"/>
                  <a:pt x="501748" y="890954"/>
                  <a:pt x="633046" y="886265"/>
                </a:cubicBezTo>
                <a:cubicBezTo>
                  <a:pt x="764344" y="881576"/>
                  <a:pt x="897988" y="478301"/>
                  <a:pt x="1069145" y="436098"/>
                </a:cubicBezTo>
                <a:cubicBezTo>
                  <a:pt x="1240302" y="393895"/>
                  <a:pt x="1444283" y="701040"/>
                  <a:pt x="1659988" y="633046"/>
                </a:cubicBezTo>
                <a:cubicBezTo>
                  <a:pt x="1875693" y="565052"/>
                  <a:pt x="2145324" y="91440"/>
                  <a:pt x="2363373" y="28135"/>
                </a:cubicBezTo>
                <a:cubicBezTo>
                  <a:pt x="2581422" y="-35170"/>
                  <a:pt x="2747889" y="257907"/>
                  <a:pt x="2968283" y="253218"/>
                </a:cubicBezTo>
                <a:cubicBezTo>
                  <a:pt x="3188677" y="248529"/>
                  <a:pt x="3437206" y="124264"/>
                  <a:pt x="3685736" y="0"/>
                </a:cubicBezTo>
              </a:path>
            </a:pathLst>
          </a:custGeom>
          <a:noFill/>
          <a:ln w="12700" cap="flat" cmpd="sng">
            <a:solidFill>
              <a:srgbClr val="3333FF"/>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476" name="Shape 476"/>
          <p:cNvSpPr/>
          <p:nvPr/>
        </p:nvSpPr>
        <p:spPr>
          <a:xfrm rot="904748">
            <a:off x="3362689" y="3858246"/>
            <a:ext cx="3683570" cy="885784"/>
          </a:xfrm>
          <a:custGeom>
            <a:avLst/>
            <a:gdLst/>
            <a:ahLst/>
            <a:cxnLst/>
            <a:rect l="0" t="0" r="0" b="0"/>
            <a:pathLst>
              <a:path w="3685736" h="886305" extrusionOk="0">
                <a:moveTo>
                  <a:pt x="0" y="773723"/>
                </a:moveTo>
                <a:cubicBezTo>
                  <a:pt x="87923" y="609600"/>
                  <a:pt x="175846" y="445477"/>
                  <a:pt x="281354" y="464234"/>
                </a:cubicBezTo>
                <a:cubicBezTo>
                  <a:pt x="386862" y="482991"/>
                  <a:pt x="501748" y="890954"/>
                  <a:pt x="633046" y="886265"/>
                </a:cubicBezTo>
                <a:cubicBezTo>
                  <a:pt x="764344" y="881576"/>
                  <a:pt x="897988" y="478301"/>
                  <a:pt x="1069145" y="436098"/>
                </a:cubicBezTo>
                <a:cubicBezTo>
                  <a:pt x="1240302" y="393895"/>
                  <a:pt x="1444283" y="701040"/>
                  <a:pt x="1659988" y="633046"/>
                </a:cubicBezTo>
                <a:cubicBezTo>
                  <a:pt x="1875693" y="565052"/>
                  <a:pt x="2145324" y="91440"/>
                  <a:pt x="2363373" y="28135"/>
                </a:cubicBezTo>
                <a:cubicBezTo>
                  <a:pt x="2581422" y="-35170"/>
                  <a:pt x="2747889" y="257907"/>
                  <a:pt x="2968283" y="253218"/>
                </a:cubicBezTo>
                <a:cubicBezTo>
                  <a:pt x="3188677" y="248529"/>
                  <a:pt x="3437206" y="124264"/>
                  <a:pt x="3685736" y="0"/>
                </a:cubicBezTo>
              </a:path>
            </a:pathLst>
          </a:custGeom>
          <a:noFill/>
          <a:ln w="12700" cap="flat" cmpd="sng">
            <a:solidFill>
              <a:srgbClr val="008000"/>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477" name="Shape 477"/>
          <p:cNvSpPr/>
          <p:nvPr/>
        </p:nvSpPr>
        <p:spPr>
          <a:xfrm rot="352512">
            <a:off x="3359907" y="5289000"/>
            <a:ext cx="3743368" cy="766132"/>
          </a:xfrm>
          <a:custGeom>
            <a:avLst/>
            <a:gdLst/>
            <a:ahLst/>
            <a:cxnLst/>
            <a:rect l="0" t="0" r="0" b="0"/>
            <a:pathLst>
              <a:path w="3930032" h="868529" extrusionOk="0">
                <a:moveTo>
                  <a:pt x="0" y="504199"/>
                </a:moveTo>
                <a:cubicBezTo>
                  <a:pt x="2123" y="493480"/>
                  <a:pt x="137612" y="424121"/>
                  <a:pt x="184504" y="372539"/>
                </a:cubicBezTo>
                <a:cubicBezTo>
                  <a:pt x="231396" y="320958"/>
                  <a:pt x="362856" y="363794"/>
                  <a:pt x="468865" y="446451"/>
                </a:cubicBezTo>
                <a:cubicBezTo>
                  <a:pt x="574874" y="529108"/>
                  <a:pt x="689259" y="873171"/>
                  <a:pt x="820557" y="868482"/>
                </a:cubicBezTo>
                <a:cubicBezTo>
                  <a:pt x="951855" y="863793"/>
                  <a:pt x="1085499" y="460518"/>
                  <a:pt x="1256656" y="418315"/>
                </a:cubicBezTo>
                <a:cubicBezTo>
                  <a:pt x="1427813" y="376112"/>
                  <a:pt x="1631794" y="683257"/>
                  <a:pt x="1847499" y="615263"/>
                </a:cubicBezTo>
                <a:cubicBezTo>
                  <a:pt x="2063204" y="547269"/>
                  <a:pt x="2332835" y="73657"/>
                  <a:pt x="2550884" y="10352"/>
                </a:cubicBezTo>
                <a:cubicBezTo>
                  <a:pt x="2768933" y="-52953"/>
                  <a:pt x="2925936" y="193056"/>
                  <a:pt x="3155794" y="235435"/>
                </a:cubicBezTo>
                <a:cubicBezTo>
                  <a:pt x="3385652" y="277814"/>
                  <a:pt x="3681502" y="388889"/>
                  <a:pt x="3930032" y="264625"/>
                </a:cubicBezTo>
              </a:path>
            </a:pathLst>
          </a:custGeom>
          <a:noFill/>
          <a:ln w="12700" cap="flat" cmpd="sng">
            <a:solidFill>
              <a:srgbClr val="008000"/>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478" name="Shape 478"/>
          <p:cNvSpPr txBox="1"/>
          <p:nvPr/>
        </p:nvSpPr>
        <p:spPr>
          <a:xfrm>
            <a:off x="6966559" y="950911"/>
            <a:ext cx="1563299" cy="756000"/>
          </a:xfrm>
          <a:prstGeom prst="rect">
            <a:avLst/>
          </a:prstGeom>
          <a:noFill/>
          <a:ln>
            <a:noFill/>
          </a:ln>
        </p:spPr>
        <p:txBody>
          <a:bodyPr lIns="91425" tIns="45700" rIns="91425" bIns="45700" anchor="t" anchorCtr="0">
            <a:noAutofit/>
          </a:bodyPr>
          <a:lstStyle/>
          <a:p>
            <a:pPr>
              <a:buSzPct val="25000"/>
            </a:pPr>
            <a:r>
              <a:rPr lang="en-US" sz="2400">
                <a:solidFill>
                  <a:schemeClr val="dk1"/>
                </a:solidFill>
                <a:latin typeface="Comic Sans MS"/>
                <a:ea typeface="Comic Sans MS"/>
                <a:cs typeface="Comic Sans MS"/>
                <a:sym typeface="Comic Sans MS"/>
              </a:rPr>
              <a:t>Features</a:t>
            </a:r>
          </a:p>
        </p:txBody>
      </p:sp>
    </p:spTree>
    <p:extLst>
      <p:ext uri="{BB962C8B-B14F-4D97-AF65-F5344CB8AC3E}">
        <p14:creationId xmlns:p14="http://schemas.microsoft.com/office/powerpoint/2010/main" val="218864600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5"/>
                                        </p:tgtEl>
                                        <p:attrNameLst>
                                          <p:attrName>style.visibility</p:attrName>
                                        </p:attrNameLst>
                                      </p:cBhvr>
                                      <p:to>
                                        <p:strVal val="visible"/>
                                      </p:to>
                                    </p:set>
                                    <p:animEffect transition="in" filter="fade">
                                      <p:cBhvr>
                                        <p:cTn id="7" dur="500"/>
                                        <p:tgtEl>
                                          <p:spTgt spid="4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6"/>
                                        </p:tgtEl>
                                        <p:attrNameLst>
                                          <p:attrName>style.visibility</p:attrName>
                                        </p:attrNameLst>
                                      </p:cBhvr>
                                      <p:to>
                                        <p:strVal val="visible"/>
                                      </p:to>
                                    </p:set>
                                    <p:animEffect transition="in" filter="fade">
                                      <p:cBhvr>
                                        <p:cTn id="11" dur="500"/>
                                        <p:tgtEl>
                                          <p:spTgt spid="47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7"/>
                                        </p:tgtEl>
                                        <p:attrNameLst>
                                          <p:attrName>style.visibility</p:attrName>
                                        </p:attrNameLst>
                                      </p:cBhvr>
                                      <p:to>
                                        <p:strVal val="visible"/>
                                      </p:to>
                                    </p:set>
                                    <p:animEffect transition="in" filter="fade">
                                      <p:cBhvr>
                                        <p:cTn id="15" dur="500"/>
                                        <p:tgtEl>
                                          <p:spTgt spid="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Multiple inheritance: name clashes</a:t>
            </a:r>
          </a:p>
        </p:txBody>
      </p:sp>
      <p:sp>
        <p:nvSpPr>
          <p:cNvPr id="451" name="Shape 451"/>
          <p:cNvSpPr txBox="1"/>
          <p:nvPr/>
        </p:nvSpPr>
        <p:spPr>
          <a:xfrm>
            <a:off x="8870951" y="2154239"/>
            <a:ext cx="1158899" cy="3440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grpSp>
        <p:nvGrpSpPr>
          <p:cNvPr id="452" name="Shape 452"/>
          <p:cNvGrpSpPr/>
          <p:nvPr/>
        </p:nvGrpSpPr>
        <p:grpSpPr>
          <a:xfrm>
            <a:off x="2298850" y="1834669"/>
            <a:ext cx="6534151" cy="3730624"/>
            <a:chOff x="467" y="1148"/>
            <a:chExt cx="4116" cy="2349"/>
          </a:xfrm>
        </p:grpSpPr>
        <p:sp>
          <p:nvSpPr>
            <p:cNvPr id="453" name="Shape 453"/>
            <p:cNvSpPr/>
            <p:nvPr/>
          </p:nvSpPr>
          <p:spPr>
            <a:xfrm>
              <a:off x="2277" y="289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sp>
          <p:nvSpPr>
            <p:cNvPr id="454" name="Shape 454"/>
            <p:cNvSpPr txBox="1"/>
            <p:nvPr/>
          </p:nvSpPr>
          <p:spPr>
            <a:xfrm>
              <a:off x="1977" y="3055"/>
              <a:ext cx="1500" cy="299"/>
            </a:xfrm>
            <a:prstGeom prst="rect">
              <a:avLst/>
            </a:prstGeom>
            <a:noFill/>
            <a:ln>
              <a:noFill/>
            </a:ln>
          </p:spPr>
          <p:txBody>
            <a:bodyPr lIns="91425" tIns="45700" rIns="91425" bIns="45700" anchor="t" anchorCtr="0">
              <a:noAutofit/>
            </a:bodyPr>
            <a:lstStyle/>
            <a:p>
              <a:pPr algn="ctr">
                <a:buClr>
                  <a:srgbClr val="3333FF"/>
                </a:buClr>
                <a:buSzPct val="25000"/>
              </a:pPr>
              <a:r>
                <a:rPr lang="en-US" sz="2800" i="1" dirty="0">
                  <a:solidFill>
                    <a:srgbClr val="3333FF"/>
                  </a:solidFill>
                  <a:latin typeface="Comic Sans MS"/>
                  <a:ea typeface="Comic Sans MS"/>
                  <a:cs typeface="Comic Sans MS"/>
                  <a:sym typeface="Comic Sans MS"/>
                </a:rPr>
                <a:t>C</a:t>
              </a:r>
            </a:p>
          </p:txBody>
        </p:sp>
        <p:sp>
          <p:nvSpPr>
            <p:cNvPr id="455" name="Shape 455"/>
            <p:cNvSpPr/>
            <p:nvPr/>
          </p:nvSpPr>
          <p:spPr>
            <a:xfrm>
              <a:off x="3683" y="114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sp>
          <p:nvSpPr>
            <p:cNvPr id="456" name="Shape 456"/>
            <p:cNvSpPr/>
            <p:nvPr/>
          </p:nvSpPr>
          <p:spPr>
            <a:xfrm>
              <a:off x="963" y="1173"/>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cxnSp>
          <p:nvCxnSpPr>
            <p:cNvPr id="457" name="Shape 457"/>
            <p:cNvCxnSpPr/>
            <p:nvPr/>
          </p:nvCxnSpPr>
          <p:spPr>
            <a:xfrm rot="10800000" flipH="1">
              <a:off x="2659" y="1687"/>
              <a:ext cx="1199" cy="1199"/>
            </a:xfrm>
            <a:prstGeom prst="straightConnector1">
              <a:avLst/>
            </a:prstGeom>
            <a:noFill/>
            <a:ln w="38100" cap="flat" cmpd="sng">
              <a:solidFill>
                <a:srgbClr val="990000"/>
              </a:solidFill>
              <a:prstDash val="solid"/>
              <a:round/>
              <a:headEnd type="none" w="med" len="med"/>
              <a:tailEnd type="stealth" w="lg" len="lg"/>
            </a:ln>
          </p:spPr>
        </p:cxnSp>
        <p:sp>
          <p:nvSpPr>
            <p:cNvPr id="458" name="Shape 458"/>
            <p:cNvSpPr txBox="1"/>
            <p:nvPr/>
          </p:nvSpPr>
          <p:spPr>
            <a:xfrm>
              <a:off x="467" y="1339"/>
              <a:ext cx="5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sp>
          <p:nvSpPr>
            <p:cNvPr id="459" name="Shape 459"/>
            <p:cNvSpPr txBox="1"/>
            <p:nvPr/>
          </p:nvSpPr>
          <p:spPr>
            <a:xfrm>
              <a:off x="1251" y="1328"/>
              <a:ext cx="900" cy="299"/>
            </a:xfrm>
            <a:prstGeom prst="rect">
              <a:avLst/>
            </a:prstGeom>
            <a:noFill/>
            <a:ln>
              <a:noFill/>
            </a:ln>
          </p:spPr>
          <p:txBody>
            <a:bodyPr lIns="91425" tIns="45700" rIns="91425" bIns="45700" anchor="t" anchorCtr="0">
              <a:noAutofit/>
            </a:bodyPr>
            <a:lstStyle/>
            <a:p>
              <a:pPr>
                <a:buClr>
                  <a:srgbClr val="3333FF"/>
                </a:buClr>
                <a:buSzPct val="25000"/>
              </a:pPr>
              <a:r>
                <a:rPr lang="en-US" sz="2400" i="1" dirty="0">
                  <a:solidFill>
                    <a:srgbClr val="3333FF"/>
                  </a:solidFill>
                  <a:latin typeface="Comic Sans MS"/>
                  <a:ea typeface="Comic Sans MS"/>
                  <a:cs typeface="Comic Sans MS"/>
                  <a:sym typeface="Comic Sans MS"/>
                </a:rPr>
                <a:t>A</a:t>
              </a:r>
            </a:p>
          </p:txBody>
        </p:sp>
        <p:sp>
          <p:nvSpPr>
            <p:cNvPr id="460" name="Shape 460"/>
            <p:cNvSpPr txBox="1"/>
            <p:nvPr/>
          </p:nvSpPr>
          <p:spPr>
            <a:xfrm>
              <a:off x="3683" y="1298"/>
              <a:ext cx="900" cy="299"/>
            </a:xfrm>
            <a:prstGeom prst="rect">
              <a:avLst/>
            </a:prstGeom>
            <a:noFill/>
            <a:ln>
              <a:noFill/>
            </a:ln>
          </p:spPr>
          <p:txBody>
            <a:bodyPr lIns="91425" tIns="45700" rIns="91425" bIns="45700" anchor="t" anchorCtr="0">
              <a:noAutofit/>
            </a:bodyPr>
            <a:lstStyle/>
            <a:p>
              <a:pPr algn="ctr">
                <a:buClr>
                  <a:srgbClr val="3333FF"/>
                </a:buClr>
                <a:buSzPct val="25000"/>
              </a:pPr>
              <a:r>
                <a:rPr lang="en-US" sz="2400" i="1" dirty="0">
                  <a:solidFill>
                    <a:srgbClr val="3333FF"/>
                  </a:solidFill>
                  <a:latin typeface="Comic Sans MS"/>
                  <a:ea typeface="Comic Sans MS"/>
                  <a:cs typeface="Comic Sans MS"/>
                  <a:sym typeface="Comic Sans MS"/>
                </a:rPr>
                <a:t>B</a:t>
              </a:r>
            </a:p>
          </p:txBody>
        </p:sp>
        <p:cxnSp>
          <p:nvCxnSpPr>
            <p:cNvPr id="461" name="Shape 461"/>
            <p:cNvCxnSpPr/>
            <p:nvPr/>
          </p:nvCxnSpPr>
          <p:spPr>
            <a:xfrm rot="10800000">
              <a:off x="1466" y="1679"/>
              <a:ext cx="1199" cy="1199"/>
            </a:xfrm>
            <a:prstGeom prst="straightConnector1">
              <a:avLst/>
            </a:prstGeom>
            <a:noFill/>
            <a:ln w="38100" cap="flat" cmpd="sng">
              <a:solidFill>
                <a:srgbClr val="990000"/>
              </a:solidFill>
              <a:prstDash val="solid"/>
              <a:round/>
              <a:headEnd type="none" w="med" len="med"/>
              <a:tailEnd type="stealth" w="lg" len="lg"/>
            </a:ln>
          </p:spPr>
        </p:cxnSp>
        <p:sp>
          <p:nvSpPr>
            <p:cNvPr id="462" name="Shape 462"/>
            <p:cNvSpPr txBox="1"/>
            <p:nvPr/>
          </p:nvSpPr>
          <p:spPr>
            <a:xfrm>
              <a:off x="3194" y="3062"/>
              <a:ext cx="11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3600">
                  <a:solidFill>
                    <a:srgbClr val="3333FF"/>
                  </a:solidFill>
                  <a:latin typeface="Comic Sans MS"/>
                  <a:ea typeface="Comic Sans MS"/>
                  <a:cs typeface="Comic Sans MS"/>
                  <a:sym typeface="Comic Sans MS"/>
                </a:rPr>
                <a:t>?</a:t>
              </a:r>
            </a:p>
          </p:txBody>
        </p:sp>
      </p:grpSp>
    </p:spTree>
    <p:extLst>
      <p:ext uri="{BB962C8B-B14F-4D97-AF65-F5344CB8AC3E}">
        <p14:creationId xmlns:p14="http://schemas.microsoft.com/office/powerpoint/2010/main" val="4224618367"/>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Resolving name clashes</a:t>
            </a:r>
          </a:p>
        </p:txBody>
      </p:sp>
      <p:sp>
        <p:nvSpPr>
          <p:cNvPr id="502" name="Shape 502"/>
          <p:cNvSpPr txBox="1"/>
          <p:nvPr/>
        </p:nvSpPr>
        <p:spPr>
          <a:xfrm>
            <a:off x="8870951" y="2154238"/>
            <a:ext cx="1158899" cy="307800"/>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grpSp>
        <p:nvGrpSpPr>
          <p:cNvPr id="503" name="Shape 503"/>
          <p:cNvGrpSpPr/>
          <p:nvPr/>
        </p:nvGrpSpPr>
        <p:grpSpPr>
          <a:xfrm>
            <a:off x="2008337" y="1834669"/>
            <a:ext cx="6824663" cy="3730624"/>
            <a:chOff x="284" y="1148"/>
            <a:chExt cx="4299" cy="2349"/>
          </a:xfrm>
        </p:grpSpPr>
        <p:sp>
          <p:nvSpPr>
            <p:cNvPr id="504" name="Shape 504"/>
            <p:cNvSpPr/>
            <p:nvPr/>
          </p:nvSpPr>
          <p:spPr>
            <a:xfrm>
              <a:off x="284" y="2540"/>
              <a:ext cx="1800" cy="2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chemeClr val="accent2"/>
                </a:buClr>
                <a:buSzPct val="25000"/>
              </a:pPr>
              <a:r>
                <a:rPr lang="en-US" sz="2400" b="1">
                  <a:solidFill>
                    <a:schemeClr val="accent2"/>
                  </a:solidFill>
                  <a:latin typeface="Comic Sans MS"/>
                  <a:ea typeface="Comic Sans MS"/>
                  <a:cs typeface="Comic Sans MS"/>
                  <a:sym typeface="Comic Sans MS"/>
                </a:rPr>
                <a:t>rename</a:t>
              </a:r>
              <a:r>
                <a:rPr lang="en-US" sz="2400">
                  <a:solidFill>
                    <a:schemeClr val="dk1"/>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f</a:t>
              </a:r>
              <a:r>
                <a:rPr lang="en-US" sz="2400">
                  <a:solidFill>
                    <a:schemeClr val="dk1"/>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as</a:t>
              </a:r>
              <a:r>
                <a:rPr lang="en-US" sz="2400">
                  <a:solidFill>
                    <a:schemeClr val="dk1"/>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A_f</a:t>
              </a:r>
            </a:p>
          </p:txBody>
        </p:sp>
        <p:sp>
          <p:nvSpPr>
            <p:cNvPr id="505" name="Shape 505"/>
            <p:cNvSpPr/>
            <p:nvPr/>
          </p:nvSpPr>
          <p:spPr>
            <a:xfrm>
              <a:off x="2277" y="289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506" name="Shape 506"/>
            <p:cNvSpPr txBox="1"/>
            <p:nvPr/>
          </p:nvSpPr>
          <p:spPr>
            <a:xfrm>
              <a:off x="1925" y="2973"/>
              <a:ext cx="1500" cy="2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507" name="Shape 507"/>
            <p:cNvSpPr/>
            <p:nvPr/>
          </p:nvSpPr>
          <p:spPr>
            <a:xfrm>
              <a:off x="3683" y="114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508" name="Shape 508"/>
            <p:cNvSpPr/>
            <p:nvPr/>
          </p:nvSpPr>
          <p:spPr>
            <a:xfrm>
              <a:off x="963" y="1173"/>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cxnSp>
          <p:nvCxnSpPr>
            <p:cNvPr id="509" name="Shape 509"/>
            <p:cNvCxnSpPr/>
            <p:nvPr/>
          </p:nvCxnSpPr>
          <p:spPr>
            <a:xfrm rot="10800000" flipH="1">
              <a:off x="2659" y="1687"/>
              <a:ext cx="1199" cy="1199"/>
            </a:xfrm>
            <a:prstGeom prst="straightConnector1">
              <a:avLst/>
            </a:prstGeom>
            <a:noFill/>
            <a:ln w="38100" cap="flat" cmpd="sng">
              <a:solidFill>
                <a:srgbClr val="990000"/>
              </a:solidFill>
              <a:prstDash val="solid"/>
              <a:round/>
              <a:headEnd type="none" w="med" len="med"/>
              <a:tailEnd type="stealth" w="lg" len="lg"/>
            </a:ln>
          </p:spPr>
        </p:cxnSp>
        <p:sp>
          <p:nvSpPr>
            <p:cNvPr id="510" name="Shape 510"/>
            <p:cNvSpPr txBox="1"/>
            <p:nvPr/>
          </p:nvSpPr>
          <p:spPr>
            <a:xfrm>
              <a:off x="467" y="1339"/>
              <a:ext cx="5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sp>
          <p:nvSpPr>
            <p:cNvPr id="511" name="Shape 511"/>
            <p:cNvSpPr txBox="1"/>
            <p:nvPr/>
          </p:nvSpPr>
          <p:spPr>
            <a:xfrm>
              <a:off x="1245" y="1328"/>
              <a:ext cx="900" cy="299"/>
            </a:xfrm>
            <a:prstGeom prst="rect">
              <a:avLst/>
            </a:prstGeom>
            <a:noFill/>
            <a:ln>
              <a:noFill/>
            </a:ln>
          </p:spPr>
          <p:txBody>
            <a:bodyPr lIns="91425" tIns="45700" rIns="91425" bIns="45700" anchor="t" anchorCtr="0">
              <a:noAutofit/>
            </a:bodyPr>
            <a:lstStyle/>
            <a:p>
              <a:pPr>
                <a:buClr>
                  <a:srgbClr val="3333FF"/>
                </a:buClr>
                <a:buSzPct val="25000"/>
              </a:pPr>
              <a:r>
                <a:rPr lang="en-US" sz="2400" i="1" dirty="0">
                  <a:solidFill>
                    <a:srgbClr val="3333FF"/>
                  </a:solidFill>
                  <a:latin typeface="Comic Sans MS"/>
                  <a:ea typeface="Comic Sans MS"/>
                  <a:cs typeface="Comic Sans MS"/>
                  <a:sym typeface="Comic Sans MS"/>
                </a:rPr>
                <a:t>A</a:t>
              </a:r>
            </a:p>
          </p:txBody>
        </p:sp>
        <p:sp>
          <p:nvSpPr>
            <p:cNvPr id="512" name="Shape 512"/>
            <p:cNvSpPr txBox="1"/>
            <p:nvPr/>
          </p:nvSpPr>
          <p:spPr>
            <a:xfrm>
              <a:off x="3643" y="1339"/>
              <a:ext cx="900" cy="299"/>
            </a:xfrm>
            <a:prstGeom prst="rect">
              <a:avLst/>
            </a:prstGeom>
            <a:noFill/>
            <a:ln>
              <a:noFill/>
            </a:ln>
          </p:spPr>
          <p:txBody>
            <a:bodyPr lIns="91425" tIns="45700" rIns="91425" bIns="45700" anchor="t" anchorCtr="0">
              <a:noAutofit/>
            </a:bodyPr>
            <a:lstStyle/>
            <a:p>
              <a:pPr algn="ctr">
                <a:buClr>
                  <a:srgbClr val="3333FF"/>
                </a:buClr>
                <a:buSzPct val="25000"/>
              </a:pPr>
              <a:r>
                <a:rPr lang="en-US" sz="2400" i="1" dirty="0">
                  <a:solidFill>
                    <a:srgbClr val="3333FF"/>
                  </a:solidFill>
                  <a:latin typeface="Comic Sans MS"/>
                  <a:ea typeface="Comic Sans MS"/>
                  <a:cs typeface="Comic Sans MS"/>
                  <a:sym typeface="Comic Sans MS"/>
                </a:rPr>
                <a:t>B</a:t>
              </a:r>
            </a:p>
          </p:txBody>
        </p:sp>
        <p:cxnSp>
          <p:nvCxnSpPr>
            <p:cNvPr id="513" name="Shape 513"/>
            <p:cNvCxnSpPr/>
            <p:nvPr/>
          </p:nvCxnSpPr>
          <p:spPr>
            <a:xfrm rot="10800000">
              <a:off x="1466" y="1679"/>
              <a:ext cx="1199" cy="1199"/>
            </a:xfrm>
            <a:prstGeom prst="straightConnector1">
              <a:avLst/>
            </a:prstGeom>
            <a:noFill/>
            <a:ln w="38100" cap="flat" cmpd="sng">
              <a:solidFill>
                <a:srgbClr val="990000"/>
              </a:solidFill>
              <a:prstDash val="solid"/>
              <a:round/>
              <a:headEnd type="none" w="med" len="med"/>
              <a:tailEnd type="stealth" w="lg" len="lg"/>
            </a:ln>
          </p:spPr>
        </p:cxnSp>
        <p:sp>
          <p:nvSpPr>
            <p:cNvPr id="514" name="Shape 514"/>
            <p:cNvSpPr txBox="1"/>
            <p:nvPr/>
          </p:nvSpPr>
          <p:spPr>
            <a:xfrm>
              <a:off x="3194" y="3062"/>
              <a:ext cx="11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A_f, f</a:t>
              </a:r>
            </a:p>
          </p:txBody>
        </p:sp>
      </p:grpSp>
    </p:spTree>
    <p:extLst>
      <p:ext uri="{BB962C8B-B14F-4D97-AF65-F5344CB8AC3E}">
        <p14:creationId xmlns:p14="http://schemas.microsoft.com/office/powerpoint/2010/main" val="154390077"/>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Consequences of renaming</a:t>
            </a:r>
          </a:p>
        </p:txBody>
      </p:sp>
      <p:sp>
        <p:nvSpPr>
          <p:cNvPr id="521" name="Shape 521"/>
          <p:cNvSpPr txBox="1">
            <a:spLocks noGrp="1"/>
          </p:cNvSpPr>
          <p:nvPr>
            <p:ph type="body" idx="1"/>
          </p:nvPr>
        </p:nvSpPr>
        <p:spPr>
          <a:xfrm>
            <a:off x="3170238" y="1103312"/>
            <a:ext cx="2336700" cy="3987900"/>
          </a:xfrm>
          <a:prstGeom prst="rect">
            <a:avLst/>
          </a:prstGeom>
          <a:noFill/>
          <a:ln>
            <a:noFill/>
          </a:ln>
        </p:spPr>
        <p:txBody>
          <a:bodyPr vert="horz" lIns="91425" tIns="45700" rIns="91425" bIns="45700" rtlCol="0" anchor="t" anchorCtr="0">
            <a:noAutofit/>
          </a:bodyPr>
          <a:lstStyle/>
          <a:p>
            <a:pPr marL="0" indent="0">
              <a:lnSpc>
                <a:spcPct val="75000"/>
              </a:lnSpc>
              <a:spcBef>
                <a:spcPts val="0"/>
              </a:spcBef>
              <a:buSzPct val="25000"/>
              <a:buNone/>
            </a:pPr>
            <a:r>
              <a:rPr lang="en-US" i="1">
                <a:solidFill>
                  <a:srgbClr val="3333FF"/>
                </a:solidFill>
                <a:latin typeface="Comic Sans MS"/>
                <a:ea typeface="Comic Sans MS"/>
                <a:cs typeface="Comic Sans MS"/>
                <a:sym typeface="Comic Sans MS"/>
              </a:rPr>
              <a:t>a1</a:t>
            </a:r>
            <a:r>
              <a:rPr lang="en-US" sz="14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A</a:t>
            </a:r>
          </a:p>
          <a:p>
            <a:pPr marL="0" indent="0">
              <a:lnSpc>
                <a:spcPct val="75000"/>
              </a:lnSpc>
              <a:spcBef>
                <a:spcPts val="560"/>
              </a:spcBef>
              <a:buSzPct val="25000"/>
              <a:buNone/>
            </a:pPr>
            <a:r>
              <a:rPr lang="en-US" i="1">
                <a:solidFill>
                  <a:srgbClr val="3333FF"/>
                </a:solidFill>
                <a:latin typeface="Comic Sans MS"/>
                <a:ea typeface="Comic Sans MS"/>
                <a:cs typeface="Comic Sans MS"/>
                <a:sym typeface="Comic Sans MS"/>
              </a:rPr>
              <a:t>b1</a:t>
            </a:r>
            <a:r>
              <a:rPr lang="en-US" sz="14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B</a:t>
            </a:r>
          </a:p>
          <a:p>
            <a:pPr marL="0" indent="0">
              <a:lnSpc>
                <a:spcPct val="75000"/>
              </a:lnSpc>
              <a:spcBef>
                <a:spcPts val="560"/>
              </a:spcBef>
              <a:buSzPct val="25000"/>
              <a:buNone/>
            </a:pPr>
            <a:r>
              <a:rPr lang="en-US" i="1">
                <a:solidFill>
                  <a:srgbClr val="3333FF"/>
                </a:solidFill>
                <a:latin typeface="Comic Sans MS"/>
                <a:ea typeface="Comic Sans MS"/>
                <a:cs typeface="Comic Sans MS"/>
                <a:sym typeface="Comic Sans MS"/>
              </a:rPr>
              <a:t>c1</a:t>
            </a:r>
            <a:r>
              <a:rPr lang="en-US" sz="14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C</a:t>
            </a:r>
          </a:p>
          <a:p>
            <a:pPr marL="0" indent="0">
              <a:lnSpc>
                <a:spcPct val="75000"/>
              </a:lnSpc>
              <a:spcBef>
                <a:spcPts val="560"/>
              </a:spcBef>
              <a:buSzPct val="25000"/>
              <a:buNone/>
            </a:pPr>
            <a:r>
              <a:rPr lang="en-US">
                <a:solidFill>
                  <a:srgbClr val="3333FF"/>
                </a:solidFill>
                <a:latin typeface="Comic Sans MS"/>
                <a:ea typeface="Comic Sans MS"/>
                <a:cs typeface="Comic Sans MS"/>
                <a:sym typeface="Comic Sans MS"/>
              </a:rPr>
              <a:t>...</a:t>
            </a:r>
          </a:p>
          <a:p>
            <a:pPr marL="0" indent="0">
              <a:lnSpc>
                <a:spcPct val="75000"/>
              </a:lnSpc>
              <a:spcBef>
                <a:spcPts val="880"/>
              </a:spcBef>
              <a:buSzPct val="25000"/>
              <a:buNone/>
            </a:pPr>
            <a:r>
              <a:rPr lang="en-US" i="1">
                <a:solidFill>
                  <a:srgbClr val="3333FF"/>
                </a:solidFill>
                <a:latin typeface="Comic Sans MS"/>
                <a:ea typeface="Comic Sans MS"/>
                <a:cs typeface="Comic Sans MS"/>
                <a:sym typeface="Comic Sans MS"/>
              </a:rPr>
              <a:t>c1</a:t>
            </a:r>
            <a:r>
              <a:rPr lang="en-US" sz="4400">
                <a:solidFill>
                  <a:srgbClr val="3333FF"/>
                </a:solidFill>
                <a:latin typeface="Comic Sans MS"/>
                <a:ea typeface="Comic Sans MS"/>
                <a:cs typeface="Comic Sans MS"/>
                <a:sym typeface="Comic Sans MS"/>
              </a:rPr>
              <a:t>.</a:t>
            </a:r>
            <a:r>
              <a:rPr lang="en-US" i="1">
                <a:solidFill>
                  <a:srgbClr val="3333FF"/>
                </a:solidFill>
                <a:latin typeface="Comic Sans MS"/>
                <a:ea typeface="Comic Sans MS"/>
                <a:cs typeface="Comic Sans MS"/>
                <a:sym typeface="Comic Sans MS"/>
              </a:rPr>
              <a:t>f</a:t>
            </a:r>
          </a:p>
          <a:p>
            <a:pPr marL="0" indent="0">
              <a:lnSpc>
                <a:spcPct val="75000"/>
              </a:lnSpc>
              <a:spcBef>
                <a:spcPts val="880"/>
              </a:spcBef>
              <a:buSzPct val="25000"/>
              <a:buNone/>
            </a:pPr>
            <a:r>
              <a:rPr lang="en-US" i="1">
                <a:solidFill>
                  <a:srgbClr val="3333FF"/>
                </a:solidFill>
                <a:latin typeface="Comic Sans MS"/>
                <a:ea typeface="Comic Sans MS"/>
                <a:cs typeface="Comic Sans MS"/>
                <a:sym typeface="Comic Sans MS"/>
              </a:rPr>
              <a:t>c1</a:t>
            </a:r>
            <a:r>
              <a:rPr lang="en-US" sz="4400">
                <a:solidFill>
                  <a:srgbClr val="3333FF"/>
                </a:solidFill>
                <a:latin typeface="Comic Sans MS"/>
                <a:ea typeface="Comic Sans MS"/>
                <a:cs typeface="Comic Sans MS"/>
                <a:sym typeface="Comic Sans MS"/>
              </a:rPr>
              <a:t>.</a:t>
            </a:r>
            <a:r>
              <a:rPr lang="en-US" i="1">
                <a:solidFill>
                  <a:srgbClr val="3333FF"/>
                </a:solidFill>
                <a:latin typeface="Comic Sans MS"/>
                <a:ea typeface="Comic Sans MS"/>
                <a:cs typeface="Comic Sans MS"/>
                <a:sym typeface="Comic Sans MS"/>
              </a:rPr>
              <a:t>A_f</a:t>
            </a:r>
          </a:p>
          <a:p>
            <a:pPr marL="0" indent="0">
              <a:lnSpc>
                <a:spcPct val="75000"/>
              </a:lnSpc>
              <a:spcBef>
                <a:spcPts val="880"/>
              </a:spcBef>
              <a:buSzPct val="25000"/>
              <a:buNone/>
            </a:pPr>
            <a:r>
              <a:rPr lang="en-US" i="1">
                <a:solidFill>
                  <a:srgbClr val="3333FF"/>
                </a:solidFill>
                <a:latin typeface="Comic Sans MS"/>
                <a:ea typeface="Comic Sans MS"/>
                <a:cs typeface="Comic Sans MS"/>
                <a:sym typeface="Comic Sans MS"/>
              </a:rPr>
              <a:t>a1</a:t>
            </a:r>
            <a:r>
              <a:rPr lang="en-US" sz="4400">
                <a:solidFill>
                  <a:srgbClr val="3333FF"/>
                </a:solidFill>
                <a:latin typeface="Comic Sans MS"/>
                <a:ea typeface="Comic Sans MS"/>
                <a:cs typeface="Comic Sans MS"/>
                <a:sym typeface="Comic Sans MS"/>
              </a:rPr>
              <a:t>.</a:t>
            </a:r>
            <a:r>
              <a:rPr lang="en-US" i="1">
                <a:solidFill>
                  <a:srgbClr val="3333FF"/>
                </a:solidFill>
                <a:latin typeface="Comic Sans MS"/>
                <a:ea typeface="Comic Sans MS"/>
                <a:cs typeface="Comic Sans MS"/>
                <a:sym typeface="Comic Sans MS"/>
              </a:rPr>
              <a:t>f</a:t>
            </a:r>
          </a:p>
          <a:p>
            <a:pPr marL="0" indent="0">
              <a:lnSpc>
                <a:spcPct val="75000"/>
              </a:lnSpc>
              <a:spcBef>
                <a:spcPts val="880"/>
              </a:spcBef>
              <a:buSzPct val="25000"/>
              <a:buNone/>
            </a:pPr>
            <a:r>
              <a:rPr lang="en-US" i="1">
                <a:solidFill>
                  <a:srgbClr val="3333FF"/>
                </a:solidFill>
                <a:latin typeface="Comic Sans MS"/>
                <a:ea typeface="Comic Sans MS"/>
                <a:cs typeface="Comic Sans MS"/>
                <a:sym typeface="Comic Sans MS"/>
              </a:rPr>
              <a:t>b1</a:t>
            </a:r>
            <a:r>
              <a:rPr lang="en-US" sz="4400">
                <a:solidFill>
                  <a:srgbClr val="3333FF"/>
                </a:solidFill>
                <a:latin typeface="Comic Sans MS"/>
                <a:ea typeface="Comic Sans MS"/>
                <a:cs typeface="Comic Sans MS"/>
                <a:sym typeface="Comic Sans MS"/>
              </a:rPr>
              <a:t>.</a:t>
            </a:r>
            <a:r>
              <a:rPr lang="en-US" i="1">
                <a:solidFill>
                  <a:srgbClr val="3333FF"/>
                </a:solidFill>
                <a:latin typeface="Comic Sans MS"/>
                <a:ea typeface="Comic Sans MS"/>
                <a:cs typeface="Comic Sans MS"/>
                <a:sym typeface="Comic Sans MS"/>
              </a:rPr>
              <a:t>f</a:t>
            </a:r>
          </a:p>
          <a:p>
            <a:pPr marL="0" indent="0">
              <a:lnSpc>
                <a:spcPct val="75000"/>
              </a:lnSpc>
              <a:spcBef>
                <a:spcPts val="560"/>
              </a:spcBef>
              <a:buNone/>
            </a:pPr>
            <a:endParaRPr>
              <a:solidFill>
                <a:srgbClr val="3333FF"/>
              </a:solidFill>
              <a:latin typeface="Comic Sans MS"/>
              <a:ea typeface="Comic Sans MS"/>
              <a:cs typeface="Comic Sans MS"/>
              <a:sym typeface="Comic Sans MS"/>
            </a:endParaRPr>
          </a:p>
          <a:p>
            <a:pPr marL="0" indent="0">
              <a:lnSpc>
                <a:spcPct val="75000"/>
              </a:lnSpc>
              <a:spcBef>
                <a:spcPts val="560"/>
              </a:spcBef>
              <a:buNone/>
            </a:pPr>
            <a:endParaRPr i="1">
              <a:solidFill>
                <a:srgbClr val="006400"/>
              </a:solidFill>
              <a:latin typeface="Comic Sans MS"/>
              <a:ea typeface="Comic Sans MS"/>
              <a:cs typeface="Comic Sans MS"/>
              <a:sym typeface="Comic Sans MS"/>
            </a:endParaRPr>
          </a:p>
        </p:txBody>
      </p:sp>
      <p:grpSp>
        <p:nvGrpSpPr>
          <p:cNvPr id="522" name="Shape 522"/>
          <p:cNvGrpSpPr/>
          <p:nvPr/>
        </p:nvGrpSpPr>
        <p:grpSpPr>
          <a:xfrm>
            <a:off x="5524133" y="1200231"/>
            <a:ext cx="5470190" cy="2807431"/>
            <a:chOff x="-179" y="1148"/>
            <a:chExt cx="5408" cy="2349"/>
          </a:xfrm>
        </p:grpSpPr>
        <p:cxnSp>
          <p:nvCxnSpPr>
            <p:cNvPr id="523" name="Shape 523"/>
            <p:cNvCxnSpPr/>
            <p:nvPr/>
          </p:nvCxnSpPr>
          <p:spPr>
            <a:xfrm rot="10800000" flipH="1">
              <a:off x="2629" y="1695"/>
              <a:ext cx="1500" cy="1199"/>
            </a:xfrm>
            <a:prstGeom prst="straightConnector1">
              <a:avLst/>
            </a:prstGeom>
            <a:noFill/>
            <a:ln w="38100" cap="flat" cmpd="sng">
              <a:solidFill>
                <a:srgbClr val="990000"/>
              </a:solidFill>
              <a:prstDash val="solid"/>
              <a:round/>
              <a:headEnd type="none" w="med" len="med"/>
              <a:tailEnd type="stealth" w="lg" len="lg"/>
            </a:ln>
          </p:spPr>
        </p:cxnSp>
        <p:cxnSp>
          <p:nvCxnSpPr>
            <p:cNvPr id="524" name="Shape 524"/>
            <p:cNvCxnSpPr/>
            <p:nvPr/>
          </p:nvCxnSpPr>
          <p:spPr>
            <a:xfrm rot="10800000">
              <a:off x="1451" y="1687"/>
              <a:ext cx="1199" cy="1199"/>
            </a:xfrm>
            <a:prstGeom prst="straightConnector1">
              <a:avLst/>
            </a:prstGeom>
            <a:noFill/>
            <a:ln w="38100" cap="flat" cmpd="sng">
              <a:solidFill>
                <a:srgbClr val="990000"/>
              </a:solidFill>
              <a:prstDash val="solid"/>
              <a:round/>
              <a:headEnd type="none" w="med" len="med"/>
              <a:tailEnd type="stealth" w="lg" len="lg"/>
            </a:ln>
          </p:spPr>
        </p:cxnSp>
        <p:sp>
          <p:nvSpPr>
            <p:cNvPr id="525" name="Shape 525"/>
            <p:cNvSpPr/>
            <p:nvPr/>
          </p:nvSpPr>
          <p:spPr>
            <a:xfrm>
              <a:off x="-179" y="2553"/>
              <a:ext cx="2399" cy="2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chemeClr val="accent2"/>
                </a:buClr>
                <a:buSzPct val="25000"/>
              </a:pPr>
              <a:r>
                <a:rPr lang="en-US" sz="2000" b="1">
                  <a:solidFill>
                    <a:schemeClr val="accent2"/>
                  </a:solidFill>
                  <a:latin typeface="Comic Sans MS"/>
                  <a:ea typeface="Comic Sans MS"/>
                  <a:cs typeface="Comic Sans MS"/>
                  <a:sym typeface="Comic Sans MS"/>
                </a:rPr>
                <a:t>rename</a:t>
              </a:r>
              <a:r>
                <a:rPr lang="en-US" sz="2000">
                  <a:solidFill>
                    <a:schemeClr val="dk1"/>
                  </a:solidFill>
                  <a:latin typeface="Comic Sans MS"/>
                  <a:ea typeface="Comic Sans MS"/>
                  <a:cs typeface="Comic Sans MS"/>
                  <a:sym typeface="Comic Sans MS"/>
                </a:rPr>
                <a:t> </a:t>
              </a:r>
              <a:r>
                <a:rPr lang="en-US" sz="2000" i="1">
                  <a:solidFill>
                    <a:srgbClr val="3333FF"/>
                  </a:solidFill>
                  <a:latin typeface="Comic Sans MS"/>
                  <a:ea typeface="Comic Sans MS"/>
                  <a:cs typeface="Comic Sans MS"/>
                  <a:sym typeface="Comic Sans MS"/>
                </a:rPr>
                <a:t>f</a:t>
              </a:r>
              <a:r>
                <a:rPr lang="en-US" sz="2000">
                  <a:solidFill>
                    <a:schemeClr val="dk1"/>
                  </a:solidFill>
                  <a:latin typeface="Comic Sans MS"/>
                  <a:ea typeface="Comic Sans MS"/>
                  <a:cs typeface="Comic Sans MS"/>
                  <a:sym typeface="Comic Sans MS"/>
                </a:rPr>
                <a:t> </a:t>
              </a:r>
              <a:r>
                <a:rPr lang="en-US" sz="2000" b="1">
                  <a:solidFill>
                    <a:schemeClr val="accent2"/>
                  </a:solidFill>
                  <a:latin typeface="Comic Sans MS"/>
                  <a:ea typeface="Comic Sans MS"/>
                  <a:cs typeface="Comic Sans MS"/>
                  <a:sym typeface="Comic Sans MS"/>
                </a:rPr>
                <a:t>as</a:t>
              </a:r>
              <a:r>
                <a:rPr lang="en-US" sz="2000">
                  <a:solidFill>
                    <a:schemeClr val="dk1"/>
                  </a:solidFill>
                  <a:latin typeface="Comic Sans MS"/>
                  <a:ea typeface="Comic Sans MS"/>
                  <a:cs typeface="Comic Sans MS"/>
                  <a:sym typeface="Comic Sans MS"/>
                </a:rPr>
                <a:t> </a:t>
              </a:r>
              <a:r>
                <a:rPr lang="en-US" sz="2000" i="1">
                  <a:solidFill>
                    <a:srgbClr val="3333FF"/>
                  </a:solidFill>
                  <a:latin typeface="Comic Sans MS"/>
                  <a:ea typeface="Comic Sans MS"/>
                  <a:cs typeface="Comic Sans MS"/>
                  <a:sym typeface="Comic Sans MS"/>
                </a:rPr>
                <a:t>A_f</a:t>
              </a:r>
            </a:p>
          </p:txBody>
        </p:sp>
        <p:sp>
          <p:nvSpPr>
            <p:cNvPr id="526" name="Shape 526"/>
            <p:cNvSpPr/>
            <p:nvPr/>
          </p:nvSpPr>
          <p:spPr>
            <a:xfrm>
              <a:off x="2277" y="289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527" name="Shape 527"/>
            <p:cNvSpPr txBox="1"/>
            <p:nvPr/>
          </p:nvSpPr>
          <p:spPr>
            <a:xfrm>
              <a:off x="1977" y="3054"/>
              <a:ext cx="1500" cy="299"/>
            </a:xfrm>
            <a:prstGeom prst="rect">
              <a:avLst/>
            </a:prstGeom>
            <a:noFill/>
            <a:ln>
              <a:noFill/>
            </a:ln>
          </p:spPr>
          <p:txBody>
            <a:bodyPr lIns="91425" tIns="45700" rIns="91425" bIns="45700" anchor="t" anchorCtr="0">
              <a:noAutofit/>
            </a:bodyPr>
            <a:lstStyle/>
            <a:p>
              <a:pPr algn="ctr">
                <a:buClr>
                  <a:srgbClr val="3333FF"/>
                </a:buClr>
                <a:buSzPct val="25000"/>
              </a:pPr>
              <a:r>
                <a:rPr lang="en-US" i="1" dirty="0">
                  <a:solidFill>
                    <a:srgbClr val="3333FF"/>
                  </a:solidFill>
                  <a:latin typeface="Comic Sans MS"/>
                  <a:ea typeface="Comic Sans MS"/>
                  <a:cs typeface="Comic Sans MS"/>
                  <a:sym typeface="Comic Sans MS"/>
                </a:rPr>
                <a:t>C</a:t>
              </a:r>
            </a:p>
          </p:txBody>
        </p:sp>
        <p:sp>
          <p:nvSpPr>
            <p:cNvPr id="528" name="Shape 528"/>
            <p:cNvSpPr/>
            <p:nvPr/>
          </p:nvSpPr>
          <p:spPr>
            <a:xfrm>
              <a:off x="3683" y="114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529" name="Shape 529"/>
            <p:cNvSpPr/>
            <p:nvPr/>
          </p:nvSpPr>
          <p:spPr>
            <a:xfrm>
              <a:off x="963" y="1173"/>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530" name="Shape 530"/>
            <p:cNvSpPr txBox="1"/>
            <p:nvPr/>
          </p:nvSpPr>
          <p:spPr>
            <a:xfrm>
              <a:off x="469" y="1340"/>
              <a:ext cx="5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i="1">
                  <a:solidFill>
                    <a:srgbClr val="3333FF"/>
                  </a:solidFill>
                  <a:latin typeface="Comic Sans MS"/>
                  <a:ea typeface="Comic Sans MS"/>
                  <a:cs typeface="Comic Sans MS"/>
                  <a:sym typeface="Comic Sans MS"/>
                </a:rPr>
                <a:t>f</a:t>
              </a:r>
            </a:p>
          </p:txBody>
        </p:sp>
        <p:sp>
          <p:nvSpPr>
            <p:cNvPr id="531" name="Shape 531"/>
            <p:cNvSpPr txBox="1"/>
            <p:nvPr/>
          </p:nvSpPr>
          <p:spPr>
            <a:xfrm>
              <a:off x="1201" y="1312"/>
              <a:ext cx="900" cy="299"/>
            </a:xfrm>
            <a:prstGeom prst="rect">
              <a:avLst/>
            </a:prstGeom>
            <a:noFill/>
            <a:ln>
              <a:noFill/>
            </a:ln>
          </p:spPr>
          <p:txBody>
            <a:bodyPr lIns="91425" tIns="45700" rIns="91425" bIns="45700" anchor="t" anchorCtr="0">
              <a:noAutofit/>
            </a:bodyPr>
            <a:lstStyle/>
            <a:p>
              <a:pPr>
                <a:buClr>
                  <a:srgbClr val="3333FF"/>
                </a:buClr>
                <a:buSzPct val="25000"/>
              </a:pPr>
              <a:r>
                <a:rPr lang="en-US" i="1" dirty="0">
                  <a:solidFill>
                    <a:srgbClr val="3333FF"/>
                  </a:solidFill>
                  <a:latin typeface="Comic Sans MS"/>
                  <a:ea typeface="Comic Sans MS"/>
                  <a:cs typeface="Comic Sans MS"/>
                  <a:sym typeface="Comic Sans MS"/>
                </a:rPr>
                <a:t>A</a:t>
              </a:r>
            </a:p>
          </p:txBody>
        </p:sp>
        <p:sp>
          <p:nvSpPr>
            <p:cNvPr id="532" name="Shape 532"/>
            <p:cNvSpPr txBox="1"/>
            <p:nvPr/>
          </p:nvSpPr>
          <p:spPr>
            <a:xfrm>
              <a:off x="3683" y="1312"/>
              <a:ext cx="900" cy="22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B</a:t>
              </a:r>
            </a:p>
          </p:txBody>
        </p:sp>
        <p:sp>
          <p:nvSpPr>
            <p:cNvPr id="533" name="Shape 533"/>
            <p:cNvSpPr txBox="1"/>
            <p:nvPr/>
          </p:nvSpPr>
          <p:spPr>
            <a:xfrm>
              <a:off x="3192" y="3062"/>
              <a:ext cx="11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i="1">
                  <a:solidFill>
                    <a:srgbClr val="3333FF"/>
                  </a:solidFill>
                  <a:latin typeface="Comic Sans MS"/>
                  <a:ea typeface="Comic Sans MS"/>
                  <a:cs typeface="Comic Sans MS"/>
                  <a:sym typeface="Comic Sans MS"/>
                </a:rPr>
                <a:t>A_f, f</a:t>
              </a:r>
            </a:p>
          </p:txBody>
        </p:sp>
        <p:sp>
          <p:nvSpPr>
            <p:cNvPr id="534" name="Shape 534"/>
            <p:cNvSpPr txBox="1"/>
            <p:nvPr/>
          </p:nvSpPr>
          <p:spPr>
            <a:xfrm>
              <a:off x="4630" y="1312"/>
              <a:ext cx="599" cy="270"/>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i="1" dirty="0">
                  <a:solidFill>
                    <a:srgbClr val="3333FF"/>
                  </a:solidFill>
                  <a:latin typeface="Comic Sans MS"/>
                  <a:ea typeface="Comic Sans MS"/>
                  <a:cs typeface="Comic Sans MS"/>
                  <a:sym typeface="Comic Sans MS"/>
                </a:rPr>
                <a:t>f</a:t>
              </a:r>
            </a:p>
          </p:txBody>
        </p:sp>
      </p:grpSp>
      <p:sp>
        <p:nvSpPr>
          <p:cNvPr id="535" name="Shape 535"/>
          <p:cNvSpPr/>
          <p:nvPr/>
        </p:nvSpPr>
        <p:spPr>
          <a:xfrm>
            <a:off x="7251701" y="4656405"/>
            <a:ext cx="3152699" cy="1695300"/>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lnSpc>
                <a:spcPct val="75000"/>
              </a:lnSpc>
              <a:buSzPct val="25000"/>
            </a:pPr>
            <a:r>
              <a:rPr lang="en-US" sz="2800">
                <a:solidFill>
                  <a:srgbClr val="990000"/>
                </a:solidFill>
                <a:latin typeface="Comic Sans MS"/>
                <a:ea typeface="Comic Sans MS"/>
                <a:cs typeface="Comic Sans MS"/>
                <a:sym typeface="Comic Sans MS"/>
              </a:rPr>
              <a:t>Invalid:</a:t>
            </a:r>
          </a:p>
          <a:p>
            <a:pPr marL="828675" lvl="1" indent="-295275">
              <a:lnSpc>
                <a:spcPct val="80000"/>
              </a:lnSpc>
              <a:buClr>
                <a:srgbClr val="990000"/>
              </a:buClr>
              <a:buSzPct val="125714"/>
              <a:buFont typeface="Noto Symbol"/>
              <a:buChar char="➢"/>
            </a:pPr>
            <a:r>
              <a:rPr lang="en-US" sz="2800" i="1">
                <a:solidFill>
                  <a:srgbClr val="3333FF"/>
                </a:solidFill>
                <a:latin typeface="Comic Sans MS"/>
                <a:ea typeface="Comic Sans MS"/>
                <a:cs typeface="Comic Sans MS"/>
                <a:sym typeface="Comic Sans MS"/>
              </a:rPr>
              <a:t>a1</a:t>
            </a:r>
            <a:r>
              <a:rPr lang="en-US" sz="4400">
                <a:solidFill>
                  <a:srgbClr val="3333FF"/>
                </a:solidFill>
                <a:latin typeface="Comic Sans MS"/>
                <a:ea typeface="Comic Sans MS"/>
                <a:cs typeface="Comic Sans MS"/>
                <a:sym typeface="Comic Sans MS"/>
              </a:rPr>
              <a:t>.</a:t>
            </a:r>
            <a:r>
              <a:rPr lang="en-US" sz="2800" i="1">
                <a:solidFill>
                  <a:srgbClr val="3333FF"/>
                </a:solidFill>
                <a:latin typeface="Comic Sans MS"/>
                <a:ea typeface="Comic Sans MS"/>
                <a:cs typeface="Comic Sans MS"/>
                <a:sym typeface="Comic Sans MS"/>
              </a:rPr>
              <a:t>A_f</a:t>
            </a:r>
          </a:p>
          <a:p>
            <a:pPr marL="828675" lvl="1" indent="-295275">
              <a:lnSpc>
                <a:spcPct val="80000"/>
              </a:lnSpc>
              <a:buClr>
                <a:srgbClr val="990000"/>
              </a:buClr>
              <a:buSzPct val="125714"/>
              <a:buFont typeface="Noto Symbol"/>
              <a:buChar char="➢"/>
            </a:pPr>
            <a:r>
              <a:rPr lang="en-US" sz="2800" i="1">
                <a:solidFill>
                  <a:srgbClr val="3333FF"/>
                </a:solidFill>
                <a:latin typeface="Comic Sans MS"/>
                <a:ea typeface="Comic Sans MS"/>
                <a:cs typeface="Comic Sans MS"/>
                <a:sym typeface="Comic Sans MS"/>
              </a:rPr>
              <a:t>b1</a:t>
            </a:r>
            <a:r>
              <a:rPr lang="en-US" sz="4400">
                <a:solidFill>
                  <a:srgbClr val="3333FF"/>
                </a:solidFill>
                <a:latin typeface="Comic Sans MS"/>
                <a:ea typeface="Comic Sans MS"/>
                <a:cs typeface="Comic Sans MS"/>
                <a:sym typeface="Comic Sans MS"/>
              </a:rPr>
              <a:t>.</a:t>
            </a:r>
            <a:r>
              <a:rPr lang="en-US" sz="2800" i="1">
                <a:solidFill>
                  <a:srgbClr val="3333FF"/>
                </a:solidFill>
                <a:latin typeface="Comic Sans MS"/>
                <a:ea typeface="Comic Sans MS"/>
                <a:cs typeface="Comic Sans MS"/>
                <a:sym typeface="Comic Sans MS"/>
              </a:rPr>
              <a:t>A_f</a:t>
            </a:r>
          </a:p>
        </p:txBody>
      </p:sp>
    </p:spTree>
    <p:extLst>
      <p:ext uri="{BB962C8B-B14F-4D97-AF65-F5344CB8AC3E}">
        <p14:creationId xmlns:p14="http://schemas.microsoft.com/office/powerpoint/2010/main" val="2694035581"/>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Renaming and redefinition</a:t>
            </a:r>
          </a:p>
        </p:txBody>
      </p:sp>
      <p:sp>
        <p:nvSpPr>
          <p:cNvPr id="548" name="Shape 548"/>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chemeClr val="dk1"/>
                </a:solidFill>
                <a:latin typeface="Comic Sans MS"/>
                <a:ea typeface="Comic Sans MS"/>
                <a:cs typeface="Comic Sans MS"/>
                <a:sym typeface="Comic Sans MS"/>
              </a:rPr>
              <a:t>For an inherited feature:</a:t>
            </a:r>
          </a:p>
          <a:p>
            <a:pPr marL="896937" lvl="1" indent="-363537">
              <a:spcBef>
                <a:spcPts val="480"/>
              </a:spcBef>
              <a:buClr>
                <a:srgbClr val="8B0000"/>
              </a:buClr>
              <a:buSzPct val="80000"/>
              <a:buFont typeface="Noto Symbol"/>
              <a:buChar char="➢"/>
            </a:pPr>
            <a:r>
              <a:rPr lang="en-US">
                <a:solidFill>
                  <a:schemeClr val="dk1"/>
                </a:solidFill>
                <a:latin typeface="Comic Sans MS"/>
                <a:ea typeface="Comic Sans MS"/>
                <a:cs typeface="Comic Sans MS"/>
                <a:sym typeface="Comic Sans MS"/>
              </a:rPr>
              <a:t>Redefining changes the feature, keeps its name</a:t>
            </a:r>
          </a:p>
          <a:p>
            <a:pPr marL="896937" lvl="1" indent="-241617">
              <a:spcBef>
                <a:spcPts val="480"/>
              </a:spcBef>
              <a:buClr>
                <a:srgbClr val="8B0000"/>
              </a:buClr>
              <a:buNone/>
            </a:pPr>
            <a:endParaRPr>
              <a:solidFill>
                <a:schemeClr val="dk1"/>
              </a:solidFill>
              <a:latin typeface="Comic Sans MS"/>
              <a:ea typeface="Comic Sans MS"/>
              <a:cs typeface="Comic Sans MS"/>
              <a:sym typeface="Comic Sans MS"/>
            </a:endParaRPr>
          </a:p>
          <a:p>
            <a:pPr marL="896937" lvl="1" indent="-363537">
              <a:spcBef>
                <a:spcPts val="480"/>
              </a:spcBef>
              <a:buClr>
                <a:srgbClr val="8B0000"/>
              </a:buClr>
              <a:buSzPct val="80000"/>
              <a:buFont typeface="Noto Symbol"/>
              <a:buChar char="➢"/>
            </a:pPr>
            <a:r>
              <a:rPr lang="en-US">
                <a:solidFill>
                  <a:schemeClr val="dk1"/>
                </a:solidFill>
                <a:latin typeface="Comic Sans MS"/>
                <a:ea typeface="Comic Sans MS"/>
                <a:cs typeface="Comic Sans MS"/>
                <a:sym typeface="Comic Sans MS"/>
              </a:rPr>
              <a:t>Renaming changes the name, keeps the feature</a:t>
            </a:r>
          </a:p>
          <a:p>
            <a:pPr marL="896937" lvl="1" indent="-241617">
              <a:spcBef>
                <a:spcPts val="480"/>
              </a:spcBef>
              <a:buClr>
                <a:srgbClr val="8B0000"/>
              </a:buClr>
              <a:buNone/>
            </a:pPr>
            <a:endParaRPr>
              <a:solidFill>
                <a:schemeClr val="dk1"/>
              </a:solidFill>
              <a:latin typeface="Comic Sans MS"/>
              <a:ea typeface="Comic Sans MS"/>
              <a:cs typeface="Comic Sans MS"/>
              <a:sym typeface="Comic Sans MS"/>
            </a:endParaRPr>
          </a:p>
          <a:p>
            <a:pPr marL="896937" lvl="1" indent="-241617">
              <a:spcBef>
                <a:spcPts val="480"/>
              </a:spcBef>
              <a:buClr>
                <a:srgbClr val="8B0000"/>
              </a:buClr>
              <a:buNone/>
            </a:pPr>
            <a:endParaRPr>
              <a:solidFill>
                <a:schemeClr val="dk1"/>
              </a:solidFill>
              <a:latin typeface="Comic Sans MS"/>
              <a:ea typeface="Comic Sans MS"/>
              <a:cs typeface="Comic Sans MS"/>
              <a:sym typeface="Comic Sans MS"/>
            </a:endParaRPr>
          </a:p>
          <a:p>
            <a:pPr marL="0" indent="0">
              <a:spcBef>
                <a:spcPts val="480"/>
              </a:spcBef>
              <a:buSzPct val="25000"/>
              <a:buNone/>
            </a:pPr>
            <a:r>
              <a:rPr lang="en-US" sz="2400">
                <a:solidFill>
                  <a:schemeClr val="dk1"/>
                </a:solidFill>
                <a:latin typeface="Comic Sans MS"/>
                <a:ea typeface="Comic Sans MS"/>
                <a:cs typeface="Comic Sans MS"/>
                <a:sym typeface="Comic Sans MS"/>
              </a:rPr>
              <a:t>We can combine these mechanisms:</a:t>
            </a: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SzPct val="25000"/>
              <a:buNone/>
            </a:pPr>
            <a:r>
              <a:rPr lang="en-US" sz="2400" b="1">
                <a:solidFill>
                  <a:srgbClr val="002060"/>
                </a:solidFill>
                <a:latin typeface="Comic Sans MS"/>
                <a:ea typeface="Comic Sans MS"/>
                <a:cs typeface="Comic Sans MS"/>
                <a:sym typeface="Comic Sans MS"/>
              </a:rPr>
              <a:t>class</a:t>
            </a:r>
            <a:r>
              <a:rPr lang="en-US" sz="2400">
                <a:solidFill>
                  <a:srgbClr val="002060"/>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 </a:t>
            </a:r>
            <a:r>
              <a:rPr lang="en-US" sz="2400" b="1">
                <a:solidFill>
                  <a:srgbClr val="002060"/>
                </a:solidFill>
                <a:latin typeface="Comic Sans MS"/>
                <a:ea typeface="Comic Sans MS"/>
                <a:cs typeface="Comic Sans MS"/>
                <a:sym typeface="Comic Sans MS"/>
              </a:rPr>
              <a:t>inherit</a:t>
            </a:r>
          </a:p>
          <a:p>
            <a:pPr marL="0" indent="0">
              <a:spcBef>
                <a:spcPts val="480"/>
              </a:spcBef>
              <a:buSzPct val="25000"/>
              <a:buNone/>
            </a:pPr>
            <a:r>
              <a:rPr lang="en-US" sz="2400">
                <a:solidFill>
                  <a:srgbClr val="3333FF"/>
                </a:solidFill>
                <a:latin typeface="Comic Sans MS"/>
                <a:ea typeface="Comic Sans MS"/>
                <a:cs typeface="Comic Sans MS"/>
                <a:sym typeface="Comic Sans MS"/>
              </a:rPr>
              <a:t>	B</a:t>
            </a:r>
          </a:p>
          <a:p>
            <a:pPr marL="0" indent="0">
              <a:spcBef>
                <a:spcPts val="480"/>
              </a:spcBef>
              <a:buSzPct val="25000"/>
              <a:buNone/>
            </a:pPr>
            <a:r>
              <a:rPr lang="en-US" sz="2400">
                <a:solidFill>
                  <a:srgbClr val="3333FF"/>
                </a:solidFill>
                <a:latin typeface="Comic Sans MS"/>
                <a:ea typeface="Comic Sans MS"/>
                <a:cs typeface="Comic Sans MS"/>
                <a:sym typeface="Comic Sans MS"/>
              </a:rPr>
              <a:t>		</a:t>
            </a:r>
            <a:r>
              <a:rPr lang="en-US" sz="2400" b="1">
                <a:solidFill>
                  <a:srgbClr val="002060"/>
                </a:solidFill>
                <a:latin typeface="Comic Sans MS"/>
                <a:ea typeface="Comic Sans MS"/>
                <a:cs typeface="Comic Sans MS"/>
                <a:sym typeface="Comic Sans MS"/>
              </a:rPr>
              <a:t>rename</a:t>
            </a:r>
            <a:r>
              <a:rPr lang="en-US" sz="2400">
                <a:solidFill>
                  <a:srgbClr val="3333FF"/>
                </a:solidFill>
                <a:latin typeface="Comic Sans MS"/>
                <a:ea typeface="Comic Sans MS"/>
                <a:cs typeface="Comic Sans MS"/>
                <a:sym typeface="Comic Sans MS"/>
              </a:rPr>
              <a:t> f </a:t>
            </a:r>
            <a:r>
              <a:rPr lang="en-US" sz="2400" b="1">
                <a:solidFill>
                  <a:srgbClr val="002060"/>
                </a:solidFill>
                <a:latin typeface="Comic Sans MS"/>
                <a:ea typeface="Comic Sans MS"/>
                <a:cs typeface="Comic Sans MS"/>
                <a:sym typeface="Comic Sans MS"/>
              </a:rPr>
              <a:t>as</a:t>
            </a:r>
            <a:r>
              <a:rPr lang="en-US" sz="2400">
                <a:solidFill>
                  <a:srgbClr val="3333FF"/>
                </a:solidFill>
                <a:latin typeface="Comic Sans MS"/>
                <a:ea typeface="Comic Sans MS"/>
                <a:cs typeface="Comic Sans MS"/>
                <a:sym typeface="Comic Sans MS"/>
              </a:rPr>
              <a:t> g </a:t>
            </a:r>
            <a:r>
              <a:rPr lang="en-US" sz="2400" b="1">
                <a:solidFill>
                  <a:srgbClr val="002060"/>
                </a:solidFill>
                <a:latin typeface="Comic Sans MS"/>
                <a:ea typeface="Comic Sans MS"/>
                <a:cs typeface="Comic Sans MS"/>
                <a:sym typeface="Comic Sans MS"/>
              </a:rPr>
              <a:t>redefine</a:t>
            </a:r>
            <a:r>
              <a:rPr lang="en-US" sz="2400">
                <a:solidFill>
                  <a:srgbClr val="3333FF"/>
                </a:solidFill>
                <a:latin typeface="Comic Sans MS"/>
                <a:ea typeface="Comic Sans MS"/>
                <a:cs typeface="Comic Sans MS"/>
                <a:sym typeface="Comic Sans MS"/>
              </a:rPr>
              <a:t> g </a:t>
            </a:r>
            <a:r>
              <a:rPr lang="en-US" sz="2400" b="1">
                <a:solidFill>
                  <a:srgbClr val="002060"/>
                </a:solidFill>
                <a:latin typeface="Comic Sans MS"/>
                <a:ea typeface="Comic Sans MS"/>
                <a:cs typeface="Comic Sans MS"/>
                <a:sym typeface="Comic Sans MS"/>
              </a:rPr>
              <a:t>end</a:t>
            </a:r>
          </a:p>
          <a:p>
            <a:pPr marL="0" indent="0">
              <a:spcBef>
                <a:spcPts val="480"/>
              </a:spcBef>
              <a:buSzPct val="25000"/>
              <a:buNone/>
            </a:pPr>
            <a:r>
              <a:rPr lang="en-US" sz="2400" b="1">
                <a:solidFill>
                  <a:srgbClr val="002060"/>
                </a:solidFill>
                <a:latin typeface="Comic Sans MS"/>
                <a:ea typeface="Comic Sans MS"/>
                <a:cs typeface="Comic Sans MS"/>
                <a:sym typeface="Comic Sans MS"/>
              </a:rPr>
              <a:t>	…</a:t>
            </a:r>
          </a:p>
        </p:txBody>
      </p:sp>
    </p:spTree>
    <p:extLst>
      <p:ext uri="{BB962C8B-B14F-4D97-AF65-F5344CB8AC3E}">
        <p14:creationId xmlns:p14="http://schemas.microsoft.com/office/powerpoint/2010/main" val="3060937165"/>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buSzPct val="25000"/>
            </a:pPr>
            <a:r>
              <a:rPr lang="en-US" dirty="0">
                <a:solidFill>
                  <a:srgbClr val="006699"/>
                </a:solidFill>
                <a:latin typeface="Nunito"/>
                <a:ea typeface="Nunito"/>
                <a:cs typeface="Nunito"/>
                <a:sym typeface="Nunito"/>
              </a:rPr>
              <a:t>Assignments</a:t>
            </a:r>
          </a:p>
        </p:txBody>
      </p:sp>
      <p:sp>
        <p:nvSpPr>
          <p:cNvPr id="280" name="Shape 280"/>
          <p:cNvSpPr txBox="1">
            <a:spLocks noGrp="1"/>
          </p:cNvSpPr>
          <p:nvPr>
            <p:ph type="body" idx="1"/>
          </p:nvPr>
        </p:nvSpPr>
        <p:spPr>
          <a:xfrm>
            <a:off x="1703389" y="1268412"/>
            <a:ext cx="8443799" cy="16221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Assignment:</a:t>
            </a:r>
          </a:p>
          <a:p>
            <a:pPr marL="0" indent="0">
              <a:spcBef>
                <a:spcPts val="480"/>
              </a:spcBef>
              <a:buSzPct val="25000"/>
              <a:buNone/>
            </a:pPr>
            <a:r>
              <a:rPr lang="en-US" sz="2400" i="1" dirty="0">
                <a:solidFill>
                  <a:srgbClr val="3333FF"/>
                </a:solidFill>
                <a:latin typeface="Comic Sans MS"/>
                <a:ea typeface="Comic Sans MS"/>
                <a:cs typeface="Comic Sans MS"/>
                <a:sym typeface="Comic Sans MS"/>
              </a:rPr>
              <a:t>	target </a:t>
            </a:r>
            <a:r>
              <a:rPr lang="en-US" sz="2400" b="1" dirty="0">
                <a:solidFill>
                  <a:srgbClr val="990000"/>
                </a:solidFill>
                <a:latin typeface="Comic Sans MS"/>
                <a:ea typeface="Comic Sans MS"/>
                <a:cs typeface="Comic Sans MS"/>
                <a:sym typeface="Comic Sans MS"/>
              </a:rPr>
              <a:t>:=</a:t>
            </a:r>
            <a:r>
              <a:rPr lang="en-US" sz="2400" b="1"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source</a:t>
            </a:r>
          </a:p>
          <a:p>
            <a:pPr marL="0" indent="0">
              <a:spcBef>
                <a:spcPts val="480"/>
              </a:spcBef>
              <a:buNone/>
            </a:pPr>
            <a:endParaRPr sz="2400" i="1" dirty="0">
              <a:solidFill>
                <a:srgbClr val="3333FF"/>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where</a:t>
            </a:r>
            <a:r>
              <a:rPr lang="en-US" sz="2400" i="1" dirty="0">
                <a:solidFill>
                  <a:srgbClr val="3333FF"/>
                </a:solidFill>
                <a:latin typeface="Comic Sans MS"/>
                <a:ea typeface="Comic Sans MS"/>
                <a:cs typeface="Comic Sans MS"/>
                <a:sym typeface="Comic Sans MS"/>
              </a:rPr>
              <a:t> target </a:t>
            </a:r>
            <a:r>
              <a:rPr lang="en-US" sz="2400" dirty="0">
                <a:solidFill>
                  <a:schemeClr val="dk1"/>
                </a:solidFill>
                <a:latin typeface="Comic Sans MS"/>
                <a:ea typeface="Comic Sans MS"/>
                <a:cs typeface="Comic Sans MS"/>
                <a:sym typeface="Comic Sans MS"/>
              </a:rPr>
              <a:t>is a variable and </a:t>
            </a:r>
            <a:r>
              <a:rPr lang="en-US" sz="2400" i="1" dirty="0">
                <a:solidFill>
                  <a:srgbClr val="3333FF"/>
                </a:solidFill>
                <a:latin typeface="Comic Sans MS"/>
                <a:ea typeface="Comic Sans MS"/>
                <a:cs typeface="Comic Sans MS"/>
                <a:sym typeface="Comic Sans MS"/>
              </a:rPr>
              <a:t>source</a:t>
            </a:r>
            <a:r>
              <a:rPr lang="en-US" sz="2400" dirty="0">
                <a:solidFill>
                  <a:schemeClr val="dk1"/>
                </a:solidFill>
                <a:latin typeface="Comic Sans MS"/>
                <a:ea typeface="Comic Sans MS"/>
                <a:cs typeface="Comic Sans MS"/>
                <a:sym typeface="Comic Sans MS"/>
              </a:rPr>
              <a:t>  an expression</a:t>
            </a:r>
          </a:p>
          <a:p>
            <a:pPr marL="0" indent="0">
              <a:spcBef>
                <a:spcPts val="480"/>
              </a:spcBef>
              <a:buNone/>
            </a:pPr>
            <a:endParaRPr sz="2400" dirty="0">
              <a:solidFill>
                <a:schemeClr val="dk1"/>
              </a:solidFill>
              <a:latin typeface="Comic Sans MS"/>
              <a:ea typeface="Comic Sans MS"/>
              <a:cs typeface="Comic Sans MS"/>
              <a:sym typeface="Comic Sans MS"/>
            </a:endParaRPr>
          </a:p>
        </p:txBody>
      </p:sp>
      <p:sp>
        <p:nvSpPr>
          <p:cNvPr id="281" name="Shape 281"/>
          <p:cNvSpPr/>
          <p:nvPr/>
        </p:nvSpPr>
        <p:spPr>
          <a:xfrm>
            <a:off x="1796184" y="4746804"/>
            <a:ext cx="8342400" cy="1227299"/>
          </a:xfrm>
          <a:prstGeom prst="rect">
            <a:avLst/>
          </a:prstGeom>
          <a:noFill/>
          <a:ln>
            <a:noFill/>
          </a:ln>
        </p:spPr>
        <p:txBody>
          <a:bodyPr lIns="91425" tIns="45700" rIns="91425" bIns="45700" anchor="t" anchorCtr="0">
            <a:noAutofit/>
          </a:bodyPr>
          <a:lstStyle/>
          <a:p>
            <a:pPr>
              <a:lnSpc>
                <a:spcPct val="90000"/>
              </a:lnSpc>
              <a:buClr>
                <a:schemeClr val="dk1"/>
              </a:buClr>
              <a:buSzPct val="25000"/>
            </a:pPr>
            <a:r>
              <a:rPr lang="en-US" sz="2400">
                <a:solidFill>
                  <a:schemeClr val="dk1"/>
                </a:solidFill>
                <a:latin typeface="Comic Sans MS"/>
                <a:ea typeface="Comic Sans MS"/>
                <a:cs typeface="Comic Sans MS"/>
                <a:sym typeface="Comic Sans MS"/>
              </a:rPr>
              <a:t>With polymorphism:</a:t>
            </a:r>
          </a:p>
          <a:p>
            <a:pPr>
              <a:lnSpc>
                <a:spcPct val="90000"/>
              </a:lnSpc>
              <a:spcBef>
                <a:spcPts val="480"/>
              </a:spcBef>
              <a:buClr>
                <a:schemeClr val="dk1"/>
              </a:buClr>
              <a:buSzPct val="25000"/>
            </a:pPr>
            <a:r>
              <a:rPr lang="en-US" sz="2400">
                <a:solidFill>
                  <a:schemeClr val="dk1"/>
                </a:solidFill>
                <a:latin typeface="Comic Sans MS"/>
                <a:ea typeface="Comic Sans MS"/>
                <a:cs typeface="Comic Sans MS"/>
                <a:sym typeface="Comic Sans MS"/>
              </a:rPr>
              <a:t>	The type of </a:t>
            </a:r>
            <a:r>
              <a:rPr lang="en-US" sz="2400" i="1">
                <a:solidFill>
                  <a:srgbClr val="3333FF"/>
                </a:solidFill>
                <a:latin typeface="Comic Sans MS"/>
                <a:ea typeface="Comic Sans MS"/>
                <a:cs typeface="Comic Sans MS"/>
                <a:sym typeface="Comic Sans MS"/>
              </a:rPr>
              <a:t>source </a:t>
            </a:r>
            <a:r>
              <a:rPr lang="en-US" sz="2400">
                <a:solidFill>
                  <a:schemeClr val="dk1"/>
                </a:solidFill>
                <a:latin typeface="Comic Sans MS"/>
                <a:ea typeface="Comic Sans MS"/>
                <a:cs typeface="Comic Sans MS"/>
                <a:sym typeface="Comic Sans MS"/>
              </a:rPr>
              <a:t>is a </a:t>
            </a:r>
            <a:r>
              <a:rPr lang="en-US" sz="2400" b="1">
                <a:solidFill>
                  <a:srgbClr val="990000"/>
                </a:solidFill>
                <a:latin typeface="Comic Sans MS"/>
                <a:ea typeface="Comic Sans MS"/>
                <a:cs typeface="Comic Sans MS"/>
                <a:sym typeface="Comic Sans MS"/>
              </a:rPr>
              <a:t>descendant </a:t>
            </a:r>
            <a:r>
              <a:rPr lang="en-US" sz="2400">
                <a:solidFill>
                  <a:schemeClr val="dk1"/>
                </a:solidFill>
                <a:latin typeface="Comic Sans MS"/>
                <a:ea typeface="Comic Sans MS"/>
                <a:cs typeface="Comic Sans MS"/>
                <a:sym typeface="Comic Sans MS"/>
              </a:rPr>
              <a:t>of the</a:t>
            </a:r>
            <a:br>
              <a:rPr lang="en-US" sz="2400">
                <a:solidFill>
                  <a:schemeClr val="dk1"/>
                </a:solidFill>
                <a:latin typeface="Comic Sans MS"/>
                <a:ea typeface="Comic Sans MS"/>
                <a:cs typeface="Comic Sans MS"/>
                <a:sym typeface="Comic Sans MS"/>
              </a:rPr>
            </a:br>
            <a:r>
              <a:rPr lang="en-US" sz="2400">
                <a:solidFill>
                  <a:schemeClr val="dk1"/>
                </a:solidFill>
                <a:latin typeface="Comic Sans MS"/>
                <a:ea typeface="Comic Sans MS"/>
                <a:cs typeface="Comic Sans MS"/>
                <a:sym typeface="Comic Sans MS"/>
              </a:rPr>
              <a:t>	type of </a:t>
            </a:r>
            <a:r>
              <a:rPr lang="en-US" sz="2400" i="1">
                <a:solidFill>
                  <a:srgbClr val="3333FF"/>
                </a:solidFill>
                <a:latin typeface="Comic Sans MS"/>
                <a:ea typeface="Comic Sans MS"/>
                <a:cs typeface="Comic Sans MS"/>
                <a:sym typeface="Comic Sans MS"/>
              </a:rPr>
              <a:t>target</a:t>
            </a:r>
          </a:p>
        </p:txBody>
      </p:sp>
      <p:sp>
        <p:nvSpPr>
          <p:cNvPr id="282" name="Shape 282"/>
          <p:cNvSpPr txBox="1"/>
          <p:nvPr/>
        </p:nvSpPr>
        <p:spPr>
          <a:xfrm>
            <a:off x="1782627" y="3340171"/>
            <a:ext cx="8432699" cy="1015800"/>
          </a:xfrm>
          <a:prstGeom prst="rect">
            <a:avLst/>
          </a:prstGeom>
          <a:noFill/>
          <a:ln>
            <a:noFill/>
          </a:ln>
        </p:spPr>
        <p:txBody>
          <a:bodyPr lIns="91425" tIns="45700" rIns="91425" bIns="45700" anchor="t" anchorCtr="0">
            <a:noAutofit/>
          </a:bodyPr>
          <a:lstStyle/>
          <a:p>
            <a:pPr>
              <a:buSzPct val="25000"/>
            </a:pPr>
            <a:r>
              <a:rPr lang="en-US" sz="2400">
                <a:solidFill>
                  <a:schemeClr val="dk1"/>
                </a:solidFill>
                <a:latin typeface="Comic Sans MS"/>
                <a:ea typeface="Comic Sans MS"/>
                <a:cs typeface="Comic Sans MS"/>
                <a:sym typeface="Comic Sans MS"/>
              </a:rPr>
              <a:t>So far (no polymorphism):</a:t>
            </a:r>
          </a:p>
          <a:p>
            <a:pPr>
              <a:spcBef>
                <a:spcPts val="1200"/>
              </a:spcBef>
              <a:buSzPct val="25000"/>
            </a:pPr>
            <a:r>
              <a:rPr lang="en-US" sz="2400" i="1">
                <a:solidFill>
                  <a:srgbClr val="3333FF"/>
                </a:solidFill>
                <a:latin typeface="Comic Sans MS"/>
                <a:ea typeface="Comic Sans MS"/>
                <a:cs typeface="Comic Sans MS"/>
                <a:sym typeface="Comic Sans MS"/>
              </a:rPr>
              <a:t>	 source </a:t>
            </a:r>
            <a:r>
              <a:rPr lang="en-US" sz="2400">
                <a:solidFill>
                  <a:schemeClr val="dk1"/>
                </a:solidFill>
                <a:latin typeface="Comic Sans MS"/>
                <a:ea typeface="Comic Sans MS"/>
                <a:cs typeface="Comic Sans MS"/>
                <a:sym typeface="Comic Sans MS"/>
              </a:rPr>
              <a:t>was always of the </a:t>
            </a:r>
            <a:r>
              <a:rPr lang="en-US" sz="2400" b="1">
                <a:solidFill>
                  <a:srgbClr val="990000"/>
                </a:solidFill>
                <a:latin typeface="Comic Sans MS"/>
                <a:ea typeface="Comic Sans MS"/>
                <a:cs typeface="Comic Sans MS"/>
                <a:sym typeface="Comic Sans MS"/>
              </a:rPr>
              <a:t>same type </a:t>
            </a:r>
            <a:r>
              <a:rPr lang="en-US" sz="2400">
                <a:solidFill>
                  <a:schemeClr val="dk1"/>
                </a:solidFill>
                <a:latin typeface="Comic Sans MS"/>
                <a:ea typeface="Comic Sans MS"/>
                <a:cs typeface="Comic Sans MS"/>
                <a:sym typeface="Comic Sans MS"/>
              </a:rPr>
              <a:t>as </a:t>
            </a:r>
            <a:r>
              <a:rPr lang="en-US" sz="2400" i="1">
                <a:solidFill>
                  <a:srgbClr val="3333FF"/>
                </a:solidFill>
                <a:latin typeface="Comic Sans MS"/>
                <a:ea typeface="Comic Sans MS"/>
                <a:cs typeface="Comic Sans MS"/>
                <a:sym typeface="Comic Sans MS"/>
              </a:rPr>
              <a:t>target</a:t>
            </a:r>
          </a:p>
        </p:txBody>
      </p:sp>
      <p:sp>
        <p:nvSpPr>
          <p:cNvPr id="283" name="Shape 283"/>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5</a:t>
            </a:fld>
            <a:endParaRPr lang="en-US"/>
          </a:p>
        </p:txBody>
      </p:sp>
    </p:spTree>
    <p:extLst>
      <p:ext uri="{BB962C8B-B14F-4D97-AF65-F5344CB8AC3E}">
        <p14:creationId xmlns:p14="http://schemas.microsoft.com/office/powerpoint/2010/main" val="267043307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1"/>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
                                            <p:txEl>
                                              <p:pRg st="0" end="0"/>
                                            </p:txEl>
                                          </p:spTgt>
                                        </p:tgtEl>
                                        <p:attrNameLst>
                                          <p:attrName>style.visibility</p:attrName>
                                        </p:attrNameLst>
                                      </p:cBhvr>
                                      <p:to>
                                        <p:strVal val="visible"/>
                                      </p:to>
                                    </p:set>
                                    <p:animEffect transition="in" filter="fade">
                                      <p:cBhvr>
                                        <p:cTn id="12" dur="1"/>
                                        <p:tgtEl>
                                          <p:spTgt spid="28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xEl>
                                              <p:pRg st="1" end="1"/>
                                            </p:txEl>
                                          </p:spTgt>
                                        </p:tgtEl>
                                        <p:attrNameLst>
                                          <p:attrName>style.visibility</p:attrName>
                                        </p:attrNameLst>
                                      </p:cBhvr>
                                      <p:to>
                                        <p:strVal val="visible"/>
                                      </p:to>
                                    </p:set>
                                    <p:animEffect transition="in" filter="fade">
                                      <p:cBhvr>
                                        <p:cTn id="17" dur="1"/>
                                        <p:tgtEl>
                                          <p:spTgt spid="2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What we have seen</a:t>
            </a:r>
          </a:p>
        </p:txBody>
      </p:sp>
      <p:sp>
        <p:nvSpPr>
          <p:cNvPr id="587" name="Shape 587"/>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We should distinguish between </a:t>
            </a:r>
            <a:r>
              <a:rPr lang="en-US" sz="2400" b="1" dirty="0">
                <a:solidFill>
                  <a:schemeClr val="dk1"/>
                </a:solidFill>
                <a:latin typeface="Comic Sans MS"/>
                <a:ea typeface="Comic Sans MS"/>
                <a:cs typeface="Comic Sans MS"/>
                <a:sym typeface="Comic Sans MS"/>
              </a:rPr>
              <a:t>features</a:t>
            </a:r>
            <a:r>
              <a:rPr lang="en-US" sz="2400" dirty="0">
                <a:solidFill>
                  <a:schemeClr val="dk1"/>
                </a:solidFill>
                <a:latin typeface="Comic Sans MS"/>
                <a:ea typeface="Comic Sans MS"/>
                <a:cs typeface="Comic Sans MS"/>
                <a:sym typeface="Comic Sans MS"/>
              </a:rPr>
              <a:t> and </a:t>
            </a:r>
            <a:r>
              <a:rPr lang="en-US" sz="2400" b="1" dirty="0">
                <a:solidFill>
                  <a:schemeClr val="dk1"/>
                </a:solidFill>
                <a:latin typeface="Comic Sans MS"/>
                <a:ea typeface="Comic Sans MS"/>
                <a:cs typeface="Comic Sans MS"/>
                <a:sym typeface="Comic Sans MS"/>
              </a:rPr>
              <a:t>feature</a:t>
            </a:r>
            <a:r>
              <a:rPr lang="en-US" sz="2400" dirty="0">
                <a:solidFill>
                  <a:schemeClr val="dk1"/>
                </a:solidFill>
                <a:latin typeface="Comic Sans MS"/>
                <a:ea typeface="Comic Sans MS"/>
                <a:cs typeface="Comic Sans MS"/>
                <a:sym typeface="Comic Sans MS"/>
              </a:rPr>
              <a:t> </a:t>
            </a:r>
            <a:r>
              <a:rPr lang="en-US" sz="2400" b="1" dirty="0">
                <a:solidFill>
                  <a:schemeClr val="dk1"/>
                </a:solidFill>
                <a:latin typeface="Comic Sans MS"/>
                <a:ea typeface="Comic Sans MS"/>
                <a:cs typeface="Comic Sans MS"/>
                <a:sym typeface="Comic Sans MS"/>
              </a:rPr>
              <a:t>names</a:t>
            </a:r>
          </a:p>
          <a:p>
            <a:pPr marL="0" indent="0">
              <a:spcBef>
                <a:spcPts val="480"/>
              </a:spcBef>
              <a:buNone/>
            </a:pPr>
            <a:endParaRPr sz="2400" b="1"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A class establishes a </a:t>
            </a:r>
            <a:r>
              <a:rPr lang="en-US" sz="2400" dirty="0">
                <a:solidFill>
                  <a:srgbClr val="FF0000"/>
                </a:solidFill>
                <a:latin typeface="Comic Sans MS"/>
                <a:ea typeface="Comic Sans MS"/>
                <a:cs typeface="Comic Sans MS"/>
                <a:sym typeface="Comic Sans MS"/>
              </a:rPr>
              <a:t>correspondence</a:t>
            </a:r>
            <a:r>
              <a:rPr lang="en-US" sz="2400" dirty="0">
                <a:solidFill>
                  <a:schemeClr val="dk1"/>
                </a:solidFill>
                <a:latin typeface="Comic Sans MS"/>
                <a:ea typeface="Comic Sans MS"/>
                <a:cs typeface="Comic Sans MS"/>
                <a:sym typeface="Comic Sans MS"/>
              </a:rPr>
              <a:t> between names and features. For every name there should be </a:t>
            </a:r>
            <a:r>
              <a:rPr lang="en-US" sz="2400" dirty="0">
                <a:solidFill>
                  <a:srgbClr val="FF0000"/>
                </a:solidFill>
                <a:latin typeface="Comic Sans MS"/>
                <a:ea typeface="Comic Sans MS"/>
                <a:cs typeface="Comic Sans MS"/>
                <a:sym typeface="Comic Sans MS"/>
              </a:rPr>
              <a:t>at most one feature</a:t>
            </a:r>
            <a:r>
              <a:rPr lang="en-US" sz="2400" dirty="0">
                <a:solidFill>
                  <a:schemeClr val="dk1"/>
                </a:solidFill>
                <a:latin typeface="Comic Sans MS"/>
                <a:ea typeface="Comic Sans MS"/>
                <a:cs typeface="Comic Sans MS"/>
                <a:sym typeface="Comic Sans MS"/>
              </a:rPr>
              <a:t> in the class</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Multiple inheritance might threaten that property; </a:t>
            </a:r>
            <a:r>
              <a:rPr lang="en-US" sz="2400" dirty="0">
                <a:solidFill>
                  <a:srgbClr val="FF0000"/>
                </a:solidFill>
                <a:latin typeface="Comic Sans MS"/>
                <a:ea typeface="Comic Sans MS"/>
                <a:cs typeface="Comic Sans MS"/>
                <a:sym typeface="Comic Sans MS"/>
              </a:rPr>
              <a:t>renaming</a:t>
            </a:r>
            <a:r>
              <a:rPr lang="en-US" sz="2400" dirty="0">
                <a:solidFill>
                  <a:schemeClr val="dk1"/>
                </a:solidFill>
                <a:latin typeface="Comic Sans MS"/>
                <a:ea typeface="Comic Sans MS"/>
                <a:cs typeface="Comic Sans MS"/>
                <a:sym typeface="Comic Sans MS"/>
              </a:rPr>
              <a:t> solves the problem</a:t>
            </a:r>
          </a:p>
        </p:txBody>
      </p:sp>
    </p:spTree>
    <p:extLst>
      <p:ext uri="{BB962C8B-B14F-4D97-AF65-F5344CB8AC3E}">
        <p14:creationId xmlns:p14="http://schemas.microsoft.com/office/powerpoint/2010/main" val="2427299732"/>
      </p:ext>
    </p:extLst>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The mapping</a:t>
            </a:r>
          </a:p>
        </p:txBody>
      </p:sp>
      <p:sp>
        <p:nvSpPr>
          <p:cNvPr id="660" name="Shape 660"/>
          <p:cNvSpPr txBox="1">
            <a:spLocks noGrp="1"/>
          </p:cNvSpPr>
          <p:nvPr>
            <p:ph type="body" idx="1"/>
          </p:nvPr>
        </p:nvSpPr>
        <p:spPr>
          <a:xfrm>
            <a:off x="2715774" y="2664711"/>
            <a:ext cx="1058999" cy="34688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rgbClr val="3333FF"/>
                </a:solidFill>
                <a:latin typeface="Comic Sans MS"/>
                <a:ea typeface="Comic Sans MS"/>
                <a:cs typeface="Comic Sans MS"/>
                <a:sym typeface="Comic Sans MS"/>
              </a:rPr>
              <a:t>f</a:t>
            </a:r>
          </a:p>
          <a:p>
            <a:pPr marL="0" indent="0">
              <a:spcBef>
                <a:spcPts val="480"/>
              </a:spcBef>
              <a:buNone/>
            </a:pPr>
            <a:endParaRPr sz="2400">
              <a:solidFill>
                <a:srgbClr val="3333FF"/>
              </a:solidFill>
              <a:latin typeface="Comic Sans MS"/>
              <a:ea typeface="Comic Sans MS"/>
              <a:cs typeface="Comic Sans MS"/>
              <a:sym typeface="Comic Sans MS"/>
            </a:endParaRPr>
          </a:p>
          <a:p>
            <a:pPr marL="0" indent="0">
              <a:spcBef>
                <a:spcPts val="480"/>
              </a:spcBef>
              <a:buNone/>
            </a:pPr>
            <a:endParaRPr sz="2400">
              <a:solidFill>
                <a:srgbClr val="3333FF"/>
              </a:solidFill>
              <a:latin typeface="Comic Sans MS"/>
              <a:ea typeface="Comic Sans MS"/>
              <a:cs typeface="Comic Sans MS"/>
              <a:sym typeface="Comic Sans MS"/>
            </a:endParaRPr>
          </a:p>
          <a:p>
            <a:pPr marL="0" indent="0">
              <a:spcBef>
                <a:spcPts val="480"/>
              </a:spcBef>
              <a:buSzPct val="25000"/>
              <a:buNone/>
            </a:pPr>
            <a:r>
              <a:rPr lang="en-US" sz="2400">
                <a:solidFill>
                  <a:srgbClr val="008000"/>
                </a:solidFill>
                <a:latin typeface="Comic Sans MS"/>
                <a:ea typeface="Comic Sans MS"/>
                <a:cs typeface="Comic Sans MS"/>
                <a:sym typeface="Comic Sans MS"/>
              </a:rPr>
              <a:t>g</a:t>
            </a:r>
          </a:p>
          <a:p>
            <a:pPr marL="0" indent="0">
              <a:spcBef>
                <a:spcPts val="480"/>
              </a:spcBef>
              <a:buNone/>
            </a:pPr>
            <a:endParaRPr sz="2400">
              <a:solidFill>
                <a:srgbClr val="3333FF"/>
              </a:solidFill>
              <a:latin typeface="Comic Sans MS"/>
              <a:ea typeface="Comic Sans MS"/>
              <a:cs typeface="Comic Sans MS"/>
              <a:sym typeface="Comic Sans MS"/>
            </a:endParaRPr>
          </a:p>
          <a:p>
            <a:pPr marL="0" indent="0">
              <a:spcBef>
                <a:spcPts val="480"/>
              </a:spcBef>
              <a:buNone/>
            </a:pPr>
            <a:endParaRPr sz="2400">
              <a:solidFill>
                <a:srgbClr val="3333FF"/>
              </a:solidFill>
              <a:latin typeface="Comic Sans MS"/>
              <a:ea typeface="Comic Sans MS"/>
              <a:cs typeface="Comic Sans MS"/>
              <a:sym typeface="Comic Sans MS"/>
            </a:endParaRPr>
          </a:p>
          <a:p>
            <a:pPr marL="0" indent="0">
              <a:spcBef>
                <a:spcPts val="480"/>
              </a:spcBef>
              <a:buSzPct val="25000"/>
              <a:buNone/>
            </a:pPr>
            <a:r>
              <a:rPr lang="en-US" sz="2400">
                <a:solidFill>
                  <a:srgbClr val="990000"/>
                </a:solidFill>
                <a:latin typeface="Comic Sans MS"/>
                <a:ea typeface="Comic Sans MS"/>
                <a:cs typeface="Comic Sans MS"/>
                <a:sym typeface="Comic Sans MS"/>
              </a:rPr>
              <a:t>h</a:t>
            </a:r>
          </a:p>
        </p:txBody>
      </p:sp>
      <p:sp>
        <p:nvSpPr>
          <p:cNvPr id="661" name="Shape 661"/>
          <p:cNvSpPr txBox="1"/>
          <p:nvPr/>
        </p:nvSpPr>
        <p:spPr>
          <a:xfrm>
            <a:off x="2432074" y="965533"/>
            <a:ext cx="1230300" cy="756000"/>
          </a:xfrm>
          <a:prstGeom prst="rect">
            <a:avLst/>
          </a:prstGeom>
          <a:noFill/>
          <a:ln>
            <a:noFill/>
          </a:ln>
        </p:spPr>
        <p:txBody>
          <a:bodyPr lIns="91425" tIns="45700" rIns="91425" bIns="45700" anchor="t" anchorCtr="0">
            <a:noAutofit/>
          </a:bodyPr>
          <a:lstStyle/>
          <a:p>
            <a:pPr>
              <a:buSzPct val="25000"/>
            </a:pPr>
            <a:r>
              <a:rPr lang="en-US" sz="2400">
                <a:solidFill>
                  <a:srgbClr val="000000"/>
                </a:solidFill>
                <a:latin typeface="Comic Sans MS"/>
                <a:ea typeface="Comic Sans MS"/>
                <a:cs typeface="Comic Sans MS"/>
                <a:sym typeface="Comic Sans MS"/>
              </a:rPr>
              <a:t>Names</a:t>
            </a:r>
          </a:p>
        </p:txBody>
      </p:sp>
      <p:sp>
        <p:nvSpPr>
          <p:cNvPr id="662" name="Shape 662"/>
          <p:cNvSpPr/>
          <p:nvPr/>
        </p:nvSpPr>
        <p:spPr>
          <a:xfrm>
            <a:off x="7263617" y="1983544"/>
            <a:ext cx="933300" cy="386999"/>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663" name="Shape 663"/>
          <p:cNvSpPr/>
          <p:nvPr/>
        </p:nvSpPr>
        <p:spPr>
          <a:xfrm>
            <a:off x="7226104" y="3587262"/>
            <a:ext cx="970799" cy="1186500"/>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664" name="Shape 664"/>
          <p:cNvSpPr/>
          <p:nvPr/>
        </p:nvSpPr>
        <p:spPr>
          <a:xfrm>
            <a:off x="7226102" y="5406683"/>
            <a:ext cx="970799" cy="529799"/>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cxnSp>
        <p:nvCxnSpPr>
          <p:cNvPr id="665" name="Shape 665"/>
          <p:cNvCxnSpPr/>
          <p:nvPr/>
        </p:nvCxnSpPr>
        <p:spPr>
          <a:xfrm rot="-5400000" flipH="1">
            <a:off x="3507544" y="2954215"/>
            <a:ext cx="914400" cy="914400"/>
          </a:xfrm>
          <a:prstGeom prst="bentConnector3">
            <a:avLst>
              <a:gd name="adj1" fmla="val 50000"/>
            </a:avLst>
          </a:prstGeom>
          <a:noFill/>
          <a:ln>
            <a:noFill/>
          </a:ln>
        </p:spPr>
      </p:cxnSp>
      <p:sp>
        <p:nvSpPr>
          <p:cNvPr id="666" name="Shape 666"/>
          <p:cNvSpPr/>
          <p:nvPr/>
        </p:nvSpPr>
        <p:spPr>
          <a:xfrm>
            <a:off x="3155852" y="2152357"/>
            <a:ext cx="3685735" cy="886304"/>
          </a:xfrm>
          <a:custGeom>
            <a:avLst/>
            <a:gdLst/>
            <a:ahLst/>
            <a:cxnLst/>
            <a:rect l="0" t="0" r="0" b="0"/>
            <a:pathLst>
              <a:path w="3685736" h="886305" extrusionOk="0">
                <a:moveTo>
                  <a:pt x="0" y="773723"/>
                </a:moveTo>
                <a:cubicBezTo>
                  <a:pt x="87923" y="609600"/>
                  <a:pt x="175846" y="445477"/>
                  <a:pt x="281354" y="464234"/>
                </a:cubicBezTo>
                <a:cubicBezTo>
                  <a:pt x="386862" y="482991"/>
                  <a:pt x="501748" y="890954"/>
                  <a:pt x="633046" y="886265"/>
                </a:cubicBezTo>
                <a:cubicBezTo>
                  <a:pt x="764344" y="881576"/>
                  <a:pt x="897988" y="478301"/>
                  <a:pt x="1069145" y="436098"/>
                </a:cubicBezTo>
                <a:cubicBezTo>
                  <a:pt x="1240302" y="393895"/>
                  <a:pt x="1444283" y="701040"/>
                  <a:pt x="1659988" y="633046"/>
                </a:cubicBezTo>
                <a:cubicBezTo>
                  <a:pt x="1875693" y="565052"/>
                  <a:pt x="2145324" y="91440"/>
                  <a:pt x="2363373" y="28135"/>
                </a:cubicBezTo>
                <a:cubicBezTo>
                  <a:pt x="2581422" y="-35170"/>
                  <a:pt x="2747889" y="257907"/>
                  <a:pt x="2968283" y="253218"/>
                </a:cubicBezTo>
                <a:cubicBezTo>
                  <a:pt x="3188677" y="248529"/>
                  <a:pt x="3437206" y="124264"/>
                  <a:pt x="3685736" y="0"/>
                </a:cubicBezTo>
              </a:path>
            </a:pathLst>
          </a:custGeom>
          <a:noFill/>
          <a:ln w="12700" cap="flat" cmpd="sng">
            <a:solidFill>
              <a:srgbClr val="3333FF"/>
            </a:solidFill>
            <a:prstDash val="solid"/>
            <a:miter/>
            <a:headEnd type="none" w="med" len="med"/>
            <a:tailEnd type="none" w="med" len="med"/>
          </a:ln>
        </p:spPr>
        <p:txBody>
          <a:bodyPr lIns="0" tIns="0" rIns="0" bIns="0" anchor="t" anchorCtr="0">
            <a:noAutofit/>
          </a:bodyPr>
          <a:lstStyle/>
          <a:p>
            <a:endParaRPr sz="2400">
              <a:solidFill>
                <a:srgbClr val="000000"/>
              </a:solidFill>
              <a:latin typeface="Comic Sans MS"/>
              <a:ea typeface="Comic Sans MS"/>
              <a:cs typeface="Comic Sans MS"/>
              <a:sym typeface="Comic Sans MS"/>
            </a:endParaRPr>
          </a:p>
        </p:txBody>
      </p:sp>
      <p:sp>
        <p:nvSpPr>
          <p:cNvPr id="667" name="Shape 667"/>
          <p:cNvSpPr/>
          <p:nvPr/>
        </p:nvSpPr>
        <p:spPr>
          <a:xfrm rot="904748">
            <a:off x="3362689" y="3858246"/>
            <a:ext cx="3683570" cy="885784"/>
          </a:xfrm>
          <a:custGeom>
            <a:avLst/>
            <a:gdLst/>
            <a:ahLst/>
            <a:cxnLst/>
            <a:rect l="0" t="0" r="0" b="0"/>
            <a:pathLst>
              <a:path w="3685736" h="886305" extrusionOk="0">
                <a:moveTo>
                  <a:pt x="0" y="773723"/>
                </a:moveTo>
                <a:cubicBezTo>
                  <a:pt x="87923" y="609600"/>
                  <a:pt x="175846" y="445477"/>
                  <a:pt x="281354" y="464234"/>
                </a:cubicBezTo>
                <a:cubicBezTo>
                  <a:pt x="386862" y="482991"/>
                  <a:pt x="501748" y="890954"/>
                  <a:pt x="633046" y="886265"/>
                </a:cubicBezTo>
                <a:cubicBezTo>
                  <a:pt x="764344" y="881576"/>
                  <a:pt x="897988" y="478301"/>
                  <a:pt x="1069145" y="436098"/>
                </a:cubicBezTo>
                <a:cubicBezTo>
                  <a:pt x="1240302" y="393895"/>
                  <a:pt x="1444283" y="701040"/>
                  <a:pt x="1659988" y="633046"/>
                </a:cubicBezTo>
                <a:cubicBezTo>
                  <a:pt x="1875693" y="565052"/>
                  <a:pt x="2145324" y="91440"/>
                  <a:pt x="2363373" y="28135"/>
                </a:cubicBezTo>
                <a:cubicBezTo>
                  <a:pt x="2581422" y="-35170"/>
                  <a:pt x="2747889" y="257907"/>
                  <a:pt x="2968283" y="253218"/>
                </a:cubicBezTo>
                <a:cubicBezTo>
                  <a:pt x="3188677" y="248529"/>
                  <a:pt x="3437206" y="124264"/>
                  <a:pt x="3685736" y="0"/>
                </a:cubicBezTo>
              </a:path>
            </a:pathLst>
          </a:custGeom>
          <a:noFill/>
          <a:ln w="12700" cap="flat" cmpd="sng">
            <a:solidFill>
              <a:srgbClr val="008000"/>
            </a:solidFill>
            <a:prstDash val="solid"/>
            <a:miter/>
            <a:headEnd type="none" w="med" len="med"/>
            <a:tailEnd type="none" w="med" len="med"/>
          </a:ln>
        </p:spPr>
        <p:txBody>
          <a:bodyPr lIns="0" tIns="0" rIns="0" bIns="0" anchor="t" anchorCtr="0">
            <a:noAutofit/>
          </a:bodyPr>
          <a:lstStyle/>
          <a:p>
            <a:endParaRPr sz="2400">
              <a:solidFill>
                <a:srgbClr val="000000"/>
              </a:solidFill>
              <a:latin typeface="Comic Sans MS"/>
              <a:ea typeface="Comic Sans MS"/>
              <a:cs typeface="Comic Sans MS"/>
              <a:sym typeface="Comic Sans MS"/>
            </a:endParaRPr>
          </a:p>
        </p:txBody>
      </p:sp>
      <p:sp>
        <p:nvSpPr>
          <p:cNvPr id="668" name="Shape 668"/>
          <p:cNvSpPr/>
          <p:nvPr/>
        </p:nvSpPr>
        <p:spPr>
          <a:xfrm rot="352512">
            <a:off x="3359907" y="5289000"/>
            <a:ext cx="3743368" cy="766132"/>
          </a:xfrm>
          <a:custGeom>
            <a:avLst/>
            <a:gdLst/>
            <a:ahLst/>
            <a:cxnLst/>
            <a:rect l="0" t="0" r="0" b="0"/>
            <a:pathLst>
              <a:path w="3930032" h="868529" extrusionOk="0">
                <a:moveTo>
                  <a:pt x="0" y="504199"/>
                </a:moveTo>
                <a:cubicBezTo>
                  <a:pt x="2123" y="493480"/>
                  <a:pt x="137612" y="424121"/>
                  <a:pt x="184504" y="372539"/>
                </a:cubicBezTo>
                <a:cubicBezTo>
                  <a:pt x="231396" y="320958"/>
                  <a:pt x="362856" y="363794"/>
                  <a:pt x="468865" y="446451"/>
                </a:cubicBezTo>
                <a:cubicBezTo>
                  <a:pt x="574874" y="529108"/>
                  <a:pt x="689259" y="873171"/>
                  <a:pt x="820557" y="868482"/>
                </a:cubicBezTo>
                <a:cubicBezTo>
                  <a:pt x="951855" y="863793"/>
                  <a:pt x="1085499" y="460518"/>
                  <a:pt x="1256656" y="418315"/>
                </a:cubicBezTo>
                <a:cubicBezTo>
                  <a:pt x="1427813" y="376112"/>
                  <a:pt x="1631794" y="683257"/>
                  <a:pt x="1847499" y="615263"/>
                </a:cubicBezTo>
                <a:cubicBezTo>
                  <a:pt x="2063204" y="547269"/>
                  <a:pt x="2332835" y="73657"/>
                  <a:pt x="2550884" y="10352"/>
                </a:cubicBezTo>
                <a:cubicBezTo>
                  <a:pt x="2768933" y="-52953"/>
                  <a:pt x="2925936" y="193056"/>
                  <a:pt x="3155794" y="235435"/>
                </a:cubicBezTo>
                <a:cubicBezTo>
                  <a:pt x="3385652" y="277814"/>
                  <a:pt x="3681502" y="388889"/>
                  <a:pt x="3930032" y="264625"/>
                </a:cubicBezTo>
              </a:path>
            </a:pathLst>
          </a:custGeom>
          <a:noFill/>
          <a:ln w="12700" cap="flat" cmpd="sng">
            <a:solidFill>
              <a:srgbClr val="008000"/>
            </a:solidFill>
            <a:prstDash val="solid"/>
            <a:miter/>
            <a:headEnd type="none" w="med" len="med"/>
            <a:tailEnd type="none" w="med" len="med"/>
          </a:ln>
        </p:spPr>
        <p:txBody>
          <a:bodyPr lIns="0" tIns="0" rIns="0" bIns="0" anchor="t" anchorCtr="0">
            <a:noAutofit/>
          </a:bodyPr>
          <a:lstStyle/>
          <a:p>
            <a:endParaRPr sz="2400">
              <a:solidFill>
                <a:srgbClr val="000000"/>
              </a:solidFill>
              <a:latin typeface="Comic Sans MS"/>
              <a:ea typeface="Comic Sans MS"/>
              <a:cs typeface="Comic Sans MS"/>
              <a:sym typeface="Comic Sans MS"/>
            </a:endParaRPr>
          </a:p>
        </p:txBody>
      </p:sp>
      <p:sp>
        <p:nvSpPr>
          <p:cNvPr id="669" name="Shape 669"/>
          <p:cNvSpPr txBox="1"/>
          <p:nvPr/>
        </p:nvSpPr>
        <p:spPr>
          <a:xfrm>
            <a:off x="6966559" y="950911"/>
            <a:ext cx="1563299" cy="756000"/>
          </a:xfrm>
          <a:prstGeom prst="rect">
            <a:avLst/>
          </a:prstGeom>
          <a:noFill/>
          <a:ln>
            <a:noFill/>
          </a:ln>
        </p:spPr>
        <p:txBody>
          <a:bodyPr lIns="91425" tIns="45700" rIns="91425" bIns="45700" anchor="t" anchorCtr="0">
            <a:noAutofit/>
          </a:bodyPr>
          <a:lstStyle/>
          <a:p>
            <a:pPr>
              <a:buSzPct val="25000"/>
            </a:pPr>
            <a:r>
              <a:rPr lang="en-US" sz="2400">
                <a:solidFill>
                  <a:srgbClr val="000000"/>
                </a:solidFill>
                <a:latin typeface="Comic Sans MS"/>
                <a:ea typeface="Comic Sans MS"/>
                <a:cs typeface="Comic Sans MS"/>
                <a:sym typeface="Comic Sans MS"/>
              </a:rPr>
              <a:t>Features</a:t>
            </a:r>
          </a:p>
        </p:txBody>
      </p:sp>
    </p:spTree>
    <p:extLst>
      <p:ext uri="{BB962C8B-B14F-4D97-AF65-F5344CB8AC3E}">
        <p14:creationId xmlns:p14="http://schemas.microsoft.com/office/powerpoint/2010/main" val="143391355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6"/>
                                        </p:tgtEl>
                                        <p:attrNameLst>
                                          <p:attrName>style.visibility</p:attrName>
                                        </p:attrNameLst>
                                      </p:cBhvr>
                                      <p:to>
                                        <p:strVal val="visible"/>
                                      </p:to>
                                    </p:set>
                                    <p:animEffect transition="in" filter="fade">
                                      <p:cBhvr>
                                        <p:cTn id="7" dur="500"/>
                                        <p:tgtEl>
                                          <p:spTgt spid="66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7"/>
                                        </p:tgtEl>
                                        <p:attrNameLst>
                                          <p:attrName>style.visibility</p:attrName>
                                        </p:attrNameLst>
                                      </p:cBhvr>
                                      <p:to>
                                        <p:strVal val="visible"/>
                                      </p:to>
                                    </p:set>
                                    <p:animEffect transition="in" filter="fade">
                                      <p:cBhvr>
                                        <p:cTn id="11" dur="500"/>
                                        <p:tgtEl>
                                          <p:spTgt spid="66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68"/>
                                        </p:tgtEl>
                                        <p:attrNameLst>
                                          <p:attrName>style.visibility</p:attrName>
                                        </p:attrNameLst>
                                      </p:cBhvr>
                                      <p:to>
                                        <p:strVal val="visible"/>
                                      </p:to>
                                    </p:set>
                                    <p:animEffect transition="in" filter="fade">
                                      <p:cBhvr>
                                        <p:cTn id="15" dur="500"/>
                                        <p:tgtEl>
                                          <p:spTgt spid="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cxnSp>
        <p:nvCxnSpPr>
          <p:cNvPr id="674" name="Shape 674"/>
          <p:cNvCxnSpPr/>
          <p:nvPr/>
        </p:nvCxnSpPr>
        <p:spPr>
          <a:xfrm rot="10800000" flipH="1">
            <a:off x="5813744" y="2240056"/>
            <a:ext cx="45600" cy="1991700"/>
          </a:xfrm>
          <a:prstGeom prst="straightConnector1">
            <a:avLst/>
          </a:prstGeom>
          <a:noFill/>
          <a:ln w="38100" cap="flat" cmpd="sng">
            <a:solidFill>
              <a:srgbClr val="990000"/>
            </a:solidFill>
            <a:prstDash val="solid"/>
            <a:round/>
            <a:headEnd type="none" w="med" len="med"/>
            <a:tailEnd type="stealth" w="lg" len="lg"/>
          </a:ln>
        </p:spPr>
      </p:cxnSp>
      <p:cxnSp>
        <p:nvCxnSpPr>
          <p:cNvPr id="675" name="Shape 675"/>
          <p:cNvCxnSpPr/>
          <p:nvPr/>
        </p:nvCxnSpPr>
        <p:spPr>
          <a:xfrm rot="10800000">
            <a:off x="3519585" y="2225527"/>
            <a:ext cx="2310600" cy="1995599"/>
          </a:xfrm>
          <a:prstGeom prst="straightConnector1">
            <a:avLst/>
          </a:prstGeom>
          <a:noFill/>
          <a:ln w="38100" cap="flat" cmpd="sng">
            <a:solidFill>
              <a:srgbClr val="990000"/>
            </a:solidFill>
            <a:prstDash val="solid"/>
            <a:round/>
            <a:headEnd type="none" w="med" len="med"/>
            <a:tailEnd type="stealth" w="lg" len="lg"/>
          </a:ln>
        </p:spPr>
      </p:cxnSp>
      <p:cxnSp>
        <p:nvCxnSpPr>
          <p:cNvPr id="676" name="Shape 676"/>
          <p:cNvCxnSpPr/>
          <p:nvPr/>
        </p:nvCxnSpPr>
        <p:spPr>
          <a:xfrm rot="10800000" flipH="1">
            <a:off x="5787655" y="2265292"/>
            <a:ext cx="2149800" cy="1945200"/>
          </a:xfrm>
          <a:prstGeom prst="straightConnector1">
            <a:avLst/>
          </a:prstGeom>
          <a:noFill/>
          <a:ln w="38100" cap="flat" cmpd="sng">
            <a:solidFill>
              <a:srgbClr val="990000"/>
            </a:solidFill>
            <a:prstDash val="solid"/>
            <a:round/>
            <a:headEnd type="none" w="med" len="med"/>
            <a:tailEnd type="stealth" w="lg" len="lg"/>
          </a:ln>
        </p:spPr>
      </p:cxnSp>
      <p:sp>
        <p:nvSpPr>
          <p:cNvPr id="677" name="Shape 677"/>
          <p:cNvSpPr/>
          <p:nvPr/>
        </p:nvSpPr>
        <p:spPr>
          <a:xfrm>
            <a:off x="2781300" y="1470061"/>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678" name="Shape 678"/>
          <p:cNvSpPr/>
          <p:nvPr/>
        </p:nvSpPr>
        <p:spPr>
          <a:xfrm>
            <a:off x="5253037" y="149704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679" name="Shape 679"/>
          <p:cNvSpPr/>
          <p:nvPr/>
        </p:nvSpPr>
        <p:spPr>
          <a:xfrm>
            <a:off x="7635875" y="1487523"/>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680" name="Shape 680"/>
          <p:cNvSpPr/>
          <p:nvPr/>
        </p:nvSpPr>
        <p:spPr>
          <a:xfrm>
            <a:off x="5170487" y="422119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681" name="Shape 681"/>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Feature merging</a:t>
            </a:r>
          </a:p>
        </p:txBody>
      </p:sp>
      <p:sp>
        <p:nvSpPr>
          <p:cNvPr id="682" name="Shape 682"/>
          <p:cNvSpPr txBox="1"/>
          <p:nvPr/>
        </p:nvSpPr>
        <p:spPr>
          <a:xfrm>
            <a:off x="3067050" y="15573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A</a:t>
            </a:r>
          </a:p>
        </p:txBody>
      </p:sp>
      <p:sp>
        <p:nvSpPr>
          <p:cNvPr id="683" name="Shape 683"/>
          <p:cNvSpPr txBox="1"/>
          <p:nvPr/>
        </p:nvSpPr>
        <p:spPr>
          <a:xfrm>
            <a:off x="5545137" y="15573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B</a:t>
            </a:r>
          </a:p>
        </p:txBody>
      </p:sp>
      <p:sp>
        <p:nvSpPr>
          <p:cNvPr id="684" name="Shape 684"/>
          <p:cNvSpPr txBox="1"/>
          <p:nvPr/>
        </p:nvSpPr>
        <p:spPr>
          <a:xfrm>
            <a:off x="7850187" y="15573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685" name="Shape 685"/>
          <p:cNvSpPr txBox="1"/>
          <p:nvPr/>
        </p:nvSpPr>
        <p:spPr>
          <a:xfrm>
            <a:off x="5495925" y="42370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D</a:t>
            </a:r>
          </a:p>
        </p:txBody>
      </p:sp>
      <p:sp>
        <p:nvSpPr>
          <p:cNvPr id="686" name="Shape 686"/>
          <p:cNvSpPr/>
          <p:nvPr/>
        </p:nvSpPr>
        <p:spPr>
          <a:xfrm>
            <a:off x="8985250" y="1508126"/>
            <a:ext cx="938100"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687" name="Shape 687"/>
          <p:cNvSpPr txBox="1"/>
          <p:nvPr/>
        </p:nvSpPr>
        <p:spPr>
          <a:xfrm>
            <a:off x="2193926" y="1609725"/>
            <a:ext cx="628499" cy="457200"/>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r>
              <a:rPr lang="en-US"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p>
        </p:txBody>
      </p:sp>
      <p:sp>
        <p:nvSpPr>
          <p:cNvPr id="688" name="Shape 688"/>
          <p:cNvSpPr txBox="1"/>
          <p:nvPr/>
        </p:nvSpPr>
        <p:spPr>
          <a:xfrm>
            <a:off x="4711701" y="1576387"/>
            <a:ext cx="628499" cy="457200"/>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r>
              <a:rPr lang="en-US"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p>
        </p:txBody>
      </p:sp>
      <p:sp>
        <p:nvSpPr>
          <p:cNvPr id="689" name="Shape 689"/>
          <p:cNvSpPr/>
          <p:nvPr/>
        </p:nvSpPr>
        <p:spPr>
          <a:xfrm>
            <a:off x="8306500" y="4756037"/>
            <a:ext cx="2295600" cy="1446300"/>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3600" baseline="30000">
                <a:solidFill>
                  <a:srgbClr val="3333FF"/>
                </a:solidFill>
                <a:latin typeface="Noto Symbol"/>
                <a:ea typeface="Noto Symbol"/>
                <a:cs typeface="Noto Symbol"/>
                <a:sym typeface="Noto Symbol"/>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Deferred</a:t>
            </a:r>
          </a:p>
          <a:p>
            <a:pPr>
              <a:lnSpc>
                <a:spcPct val="75000"/>
              </a:lnSpc>
              <a:spcBef>
                <a:spcPts val="1800"/>
              </a:spcBef>
              <a:buClr>
                <a:srgbClr val="3333FF"/>
              </a:buClr>
              <a:buSzPct val="25000"/>
            </a:pPr>
            <a:r>
              <a:rPr lang="en-US" sz="3600" baseline="30000">
                <a:solidFill>
                  <a:srgbClr val="3333FF"/>
                </a:solidFill>
                <a:latin typeface="Comic Sans MS"/>
                <a:ea typeface="Comic Sans MS"/>
                <a:cs typeface="Comic Sans MS"/>
                <a:sym typeface="Comic Sans MS"/>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Effective</a:t>
            </a:r>
          </a:p>
        </p:txBody>
      </p:sp>
    </p:spTree>
    <p:extLst>
      <p:ext uri="{BB962C8B-B14F-4D97-AF65-F5344CB8AC3E}">
        <p14:creationId xmlns:p14="http://schemas.microsoft.com/office/powerpoint/2010/main" val="4107555103"/>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cxnSp>
        <p:nvCxnSpPr>
          <p:cNvPr id="695" name="Shape 695"/>
          <p:cNvCxnSpPr/>
          <p:nvPr/>
        </p:nvCxnSpPr>
        <p:spPr>
          <a:xfrm rot="10800000" flipH="1">
            <a:off x="7414293" y="2455876"/>
            <a:ext cx="45600" cy="1977900"/>
          </a:xfrm>
          <a:prstGeom prst="straightConnector1">
            <a:avLst/>
          </a:prstGeom>
          <a:noFill/>
          <a:ln w="38100" cap="flat" cmpd="sng">
            <a:solidFill>
              <a:srgbClr val="990000"/>
            </a:solidFill>
            <a:prstDash val="solid"/>
            <a:round/>
            <a:headEnd type="none" w="med" len="med"/>
            <a:tailEnd type="stealth" w="lg" len="lg"/>
          </a:ln>
        </p:spPr>
      </p:cxnSp>
      <p:cxnSp>
        <p:nvCxnSpPr>
          <p:cNvPr id="696" name="Shape 696"/>
          <p:cNvCxnSpPr/>
          <p:nvPr/>
        </p:nvCxnSpPr>
        <p:spPr>
          <a:xfrm rot="10800000">
            <a:off x="5304170" y="2467109"/>
            <a:ext cx="2136900" cy="1977299"/>
          </a:xfrm>
          <a:prstGeom prst="straightConnector1">
            <a:avLst/>
          </a:prstGeom>
          <a:noFill/>
          <a:ln w="38100" cap="flat" cmpd="sng">
            <a:solidFill>
              <a:srgbClr val="990000"/>
            </a:solidFill>
            <a:prstDash val="solid"/>
            <a:round/>
            <a:headEnd type="none" w="med" len="med"/>
            <a:tailEnd type="stealth" w="lg" len="lg"/>
          </a:ln>
        </p:spPr>
      </p:cxnSp>
      <p:cxnSp>
        <p:nvCxnSpPr>
          <p:cNvPr id="697" name="Shape 697"/>
          <p:cNvCxnSpPr/>
          <p:nvPr/>
        </p:nvCxnSpPr>
        <p:spPr>
          <a:xfrm rot="10800000" flipH="1">
            <a:off x="7409175" y="2481377"/>
            <a:ext cx="1849500" cy="1952399"/>
          </a:xfrm>
          <a:prstGeom prst="straightConnector1">
            <a:avLst/>
          </a:prstGeom>
          <a:noFill/>
          <a:ln w="38100" cap="flat" cmpd="sng">
            <a:solidFill>
              <a:srgbClr val="990000"/>
            </a:solidFill>
            <a:prstDash val="solid"/>
            <a:round/>
            <a:headEnd type="none" w="med" len="med"/>
            <a:tailEnd type="stealth" w="lg" len="lg"/>
          </a:ln>
        </p:spPr>
      </p:cxnSp>
      <p:sp>
        <p:nvSpPr>
          <p:cNvPr id="698" name="Shape 698"/>
          <p:cNvSpPr txBox="1">
            <a:spLocks noGrp="1"/>
          </p:cNvSpPr>
          <p:nvPr>
            <p:ph type="title"/>
          </p:nvPr>
        </p:nvSpPr>
        <p:spPr>
          <a:xfrm>
            <a:off x="1772401" y="115889"/>
            <a:ext cx="85883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Feature merging: with different names</a:t>
            </a:r>
          </a:p>
        </p:txBody>
      </p:sp>
      <p:sp>
        <p:nvSpPr>
          <p:cNvPr id="699" name="Shape 699"/>
          <p:cNvSpPr/>
          <p:nvPr/>
        </p:nvSpPr>
        <p:spPr>
          <a:xfrm>
            <a:off x="4698663" y="1685960"/>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00" name="Shape 700"/>
          <p:cNvSpPr/>
          <p:nvPr/>
        </p:nvSpPr>
        <p:spPr>
          <a:xfrm>
            <a:off x="6904386" y="171294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01" name="Shape 701"/>
          <p:cNvSpPr/>
          <p:nvPr/>
        </p:nvSpPr>
        <p:spPr>
          <a:xfrm>
            <a:off x="8957024" y="1703423"/>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02" name="Shape 702"/>
          <p:cNvSpPr/>
          <p:nvPr/>
        </p:nvSpPr>
        <p:spPr>
          <a:xfrm>
            <a:off x="6834536" y="443709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03" name="Shape 703"/>
          <p:cNvSpPr txBox="1"/>
          <p:nvPr/>
        </p:nvSpPr>
        <p:spPr>
          <a:xfrm>
            <a:off x="4959699"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A</a:t>
            </a:r>
          </a:p>
        </p:txBody>
      </p:sp>
      <p:sp>
        <p:nvSpPr>
          <p:cNvPr id="704" name="Shape 704"/>
          <p:cNvSpPr txBox="1"/>
          <p:nvPr/>
        </p:nvSpPr>
        <p:spPr>
          <a:xfrm>
            <a:off x="7196486"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B</a:t>
            </a:r>
          </a:p>
        </p:txBody>
      </p:sp>
      <p:sp>
        <p:nvSpPr>
          <p:cNvPr id="705" name="Shape 705"/>
          <p:cNvSpPr txBox="1"/>
          <p:nvPr/>
        </p:nvSpPr>
        <p:spPr>
          <a:xfrm>
            <a:off x="9171337"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706" name="Shape 706"/>
          <p:cNvSpPr txBox="1"/>
          <p:nvPr/>
        </p:nvSpPr>
        <p:spPr>
          <a:xfrm>
            <a:off x="7159974" y="44529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D</a:t>
            </a:r>
          </a:p>
        </p:txBody>
      </p:sp>
      <p:sp>
        <p:nvSpPr>
          <p:cNvPr id="707" name="Shape 707"/>
          <p:cNvSpPr/>
          <p:nvPr/>
        </p:nvSpPr>
        <p:spPr>
          <a:xfrm>
            <a:off x="10306399" y="1724026"/>
            <a:ext cx="938100"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h </a:t>
            </a:r>
            <a:r>
              <a:rPr lang="en-US" sz="3600" baseline="30000">
                <a:solidFill>
                  <a:srgbClr val="3333FF"/>
                </a:solidFill>
                <a:latin typeface="Comic Sans MS"/>
                <a:ea typeface="Comic Sans MS"/>
                <a:cs typeface="Comic Sans MS"/>
                <a:sym typeface="Comic Sans MS"/>
              </a:rPr>
              <a:t>+</a:t>
            </a:r>
          </a:p>
        </p:txBody>
      </p:sp>
      <p:sp>
        <p:nvSpPr>
          <p:cNvPr id="708" name="Shape 708"/>
          <p:cNvSpPr txBox="1"/>
          <p:nvPr/>
        </p:nvSpPr>
        <p:spPr>
          <a:xfrm>
            <a:off x="5877275" y="1749425"/>
            <a:ext cx="628499" cy="457200"/>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g</a:t>
            </a:r>
            <a:r>
              <a:rPr lang="en-US"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p>
        </p:txBody>
      </p:sp>
      <p:sp>
        <p:nvSpPr>
          <p:cNvPr id="709" name="Shape 709"/>
          <p:cNvSpPr txBox="1"/>
          <p:nvPr/>
        </p:nvSpPr>
        <p:spPr>
          <a:xfrm>
            <a:off x="8104537" y="1779588"/>
            <a:ext cx="628499" cy="457200"/>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r>
              <a:rPr lang="en-US"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p>
        </p:txBody>
      </p:sp>
      <p:sp>
        <p:nvSpPr>
          <p:cNvPr id="710" name="Shape 710"/>
          <p:cNvSpPr/>
          <p:nvPr/>
        </p:nvSpPr>
        <p:spPr>
          <a:xfrm>
            <a:off x="9312740" y="4299111"/>
            <a:ext cx="2650368" cy="1952399"/>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3600" baseline="30000" dirty="0">
                <a:solidFill>
                  <a:srgbClr val="3333FF"/>
                </a:solidFill>
                <a:latin typeface="Noto Symbol"/>
                <a:ea typeface="Noto Symbol"/>
                <a:cs typeface="Noto Symbol"/>
                <a:sym typeface="Noto Symbol"/>
              </a:rPr>
              <a:t>∗</a:t>
            </a:r>
            <a:r>
              <a:rPr lang="en-US" sz="3600" baseline="30000" dirty="0">
                <a:solidFill>
                  <a:srgbClr val="990000"/>
                </a:solidFill>
                <a:latin typeface="Comic Sans MS"/>
                <a:ea typeface="Comic Sans MS"/>
                <a:cs typeface="Comic Sans MS"/>
                <a:sym typeface="Comic Sans MS"/>
              </a:rPr>
              <a:t> </a:t>
            </a:r>
            <a:r>
              <a:rPr lang="en-US" sz="3600" baseline="30000" dirty="0" smtClean="0">
                <a:solidFill>
                  <a:srgbClr val="990000"/>
                </a:solidFill>
                <a:latin typeface="Comic Sans MS"/>
                <a:ea typeface="Comic Sans MS"/>
                <a:cs typeface="Comic Sans MS"/>
                <a:sym typeface="Comic Sans MS"/>
              </a:rPr>
              <a:t>     </a:t>
            </a:r>
            <a:r>
              <a:rPr lang="en-US" sz="2400" dirty="0" smtClean="0">
                <a:solidFill>
                  <a:schemeClr val="dk1"/>
                </a:solidFill>
                <a:latin typeface="Comic Sans MS"/>
                <a:ea typeface="Comic Sans MS"/>
                <a:cs typeface="Comic Sans MS"/>
                <a:sym typeface="Comic Sans MS"/>
              </a:rPr>
              <a:t>Deferred</a:t>
            </a:r>
            <a:endParaRPr lang="en-US" sz="2400" dirty="0">
              <a:solidFill>
                <a:schemeClr val="dk1"/>
              </a:solidFill>
              <a:latin typeface="Comic Sans MS"/>
              <a:ea typeface="Comic Sans MS"/>
              <a:cs typeface="Comic Sans MS"/>
              <a:sym typeface="Comic Sans MS"/>
            </a:endParaRPr>
          </a:p>
          <a:p>
            <a:pPr>
              <a:lnSpc>
                <a:spcPct val="75000"/>
              </a:lnSpc>
              <a:spcBef>
                <a:spcPts val="1800"/>
              </a:spcBef>
              <a:buClr>
                <a:srgbClr val="3333FF"/>
              </a:buClr>
              <a:buSzPct val="25000"/>
            </a:pPr>
            <a:r>
              <a:rPr lang="en-US" sz="3600" baseline="30000" dirty="0">
                <a:solidFill>
                  <a:srgbClr val="3333FF"/>
                </a:solidFill>
                <a:latin typeface="Comic Sans MS"/>
                <a:ea typeface="Comic Sans MS"/>
                <a:cs typeface="Comic Sans MS"/>
                <a:sym typeface="Comic Sans MS"/>
              </a:rPr>
              <a:t>+</a:t>
            </a:r>
            <a:r>
              <a:rPr lang="en-US" sz="3600" baseline="30000" dirty="0">
                <a:solidFill>
                  <a:srgbClr val="990000"/>
                </a:solidFill>
                <a:latin typeface="Comic Sans MS"/>
                <a:ea typeface="Comic Sans MS"/>
                <a:cs typeface="Comic Sans MS"/>
                <a:sym typeface="Comic Sans MS"/>
              </a:rPr>
              <a:t> </a:t>
            </a:r>
            <a:r>
              <a:rPr lang="en-US" sz="3600" baseline="30000" dirty="0" smtClean="0">
                <a:solidFill>
                  <a:srgbClr val="990000"/>
                </a:solidFill>
                <a:latin typeface="Comic Sans MS"/>
                <a:ea typeface="Comic Sans MS"/>
                <a:cs typeface="Comic Sans MS"/>
                <a:sym typeface="Comic Sans MS"/>
              </a:rPr>
              <a:t>     </a:t>
            </a:r>
            <a:r>
              <a:rPr lang="en-US" sz="2400" dirty="0" smtClean="0">
                <a:solidFill>
                  <a:schemeClr val="dk1"/>
                </a:solidFill>
                <a:latin typeface="Comic Sans MS"/>
                <a:ea typeface="Comic Sans MS"/>
                <a:cs typeface="Comic Sans MS"/>
                <a:sym typeface="Comic Sans MS"/>
              </a:rPr>
              <a:t>Effective</a:t>
            </a:r>
            <a:endParaRPr lang="en-US" sz="2400" dirty="0">
              <a:solidFill>
                <a:schemeClr val="dk1"/>
              </a:solidFill>
              <a:latin typeface="Comic Sans MS"/>
              <a:ea typeface="Comic Sans MS"/>
              <a:cs typeface="Comic Sans MS"/>
              <a:sym typeface="Comic Sans MS"/>
            </a:endParaRPr>
          </a:p>
          <a:p>
            <a:pPr>
              <a:lnSpc>
                <a:spcPct val="75000"/>
              </a:lnSpc>
              <a:spcBef>
                <a:spcPts val="1200"/>
              </a:spcBef>
              <a:buClr>
                <a:schemeClr val="dk1"/>
              </a:buClr>
              <a:buSzPct val="25000"/>
            </a:pPr>
            <a:r>
              <a:rPr lang="en-US" sz="2400" dirty="0">
                <a:solidFill>
                  <a:schemeClr val="dk1"/>
                </a:solidFill>
                <a:latin typeface="Comic Sans MS"/>
                <a:ea typeface="Comic Sans MS"/>
                <a:cs typeface="Comic Sans MS"/>
                <a:sym typeface="Comic Sans MS"/>
              </a:rPr>
              <a:t>      </a:t>
            </a:r>
            <a:r>
              <a:rPr lang="en-US" sz="2400" dirty="0" smtClean="0">
                <a:solidFill>
                  <a:schemeClr val="dk1"/>
                </a:solidFill>
                <a:latin typeface="Comic Sans MS"/>
                <a:ea typeface="Comic Sans MS"/>
                <a:cs typeface="Comic Sans MS"/>
                <a:sym typeface="Comic Sans MS"/>
              </a:rPr>
              <a:t>  Renaming</a:t>
            </a:r>
            <a:endParaRPr lang="en-US" sz="2400" dirty="0">
              <a:solidFill>
                <a:schemeClr val="dk1"/>
              </a:solidFill>
              <a:latin typeface="Comic Sans MS"/>
              <a:ea typeface="Comic Sans MS"/>
              <a:cs typeface="Comic Sans MS"/>
              <a:sym typeface="Comic Sans MS"/>
            </a:endParaRPr>
          </a:p>
        </p:txBody>
      </p:sp>
      <p:grpSp>
        <p:nvGrpSpPr>
          <p:cNvPr id="711" name="Shape 711"/>
          <p:cNvGrpSpPr/>
          <p:nvPr/>
        </p:nvGrpSpPr>
        <p:grpSpPr>
          <a:xfrm>
            <a:off x="5816354" y="3998914"/>
            <a:ext cx="1241425" cy="517525"/>
            <a:chOff x="1555" y="2726"/>
            <a:chExt cx="782" cy="326"/>
          </a:xfrm>
        </p:grpSpPr>
        <p:sp>
          <p:nvSpPr>
            <p:cNvPr id="712" name="Shape 712"/>
            <p:cNvSpPr/>
            <p:nvPr/>
          </p:nvSpPr>
          <p:spPr>
            <a:xfrm>
              <a:off x="1797" y="2844"/>
              <a:ext cx="253" cy="106"/>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accent2"/>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rgbClr val="3333FF"/>
                </a:solidFill>
                <a:latin typeface="Arial"/>
                <a:ea typeface="Arial"/>
                <a:cs typeface="Arial"/>
                <a:sym typeface="Arial"/>
              </a:endParaRPr>
            </a:p>
          </p:txBody>
        </p:sp>
        <p:sp>
          <p:nvSpPr>
            <p:cNvPr id="713" name="Shape 713"/>
            <p:cNvSpPr txBox="1"/>
            <p:nvPr/>
          </p:nvSpPr>
          <p:spPr>
            <a:xfrm>
              <a:off x="1555" y="2726"/>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g</a:t>
              </a:r>
            </a:p>
          </p:txBody>
        </p:sp>
        <p:sp>
          <p:nvSpPr>
            <p:cNvPr id="714" name="Shape 714"/>
            <p:cNvSpPr txBox="1"/>
            <p:nvPr/>
          </p:nvSpPr>
          <p:spPr>
            <a:xfrm>
              <a:off x="2037" y="2752"/>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p>
          </p:txBody>
        </p:sp>
      </p:grpSp>
      <p:sp>
        <p:nvSpPr>
          <p:cNvPr id="715" name="Shape 715"/>
          <p:cNvSpPr/>
          <p:nvPr/>
        </p:nvSpPr>
        <p:spPr>
          <a:xfrm>
            <a:off x="9739400" y="5460311"/>
            <a:ext cx="403224" cy="169862"/>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accent2"/>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chemeClr val="dk1"/>
              </a:solidFill>
              <a:latin typeface="Arial"/>
              <a:ea typeface="Arial"/>
              <a:cs typeface="Arial"/>
              <a:sym typeface="Arial"/>
            </a:endParaRPr>
          </a:p>
        </p:txBody>
      </p:sp>
      <p:grpSp>
        <p:nvGrpSpPr>
          <p:cNvPr id="716" name="Shape 716"/>
          <p:cNvGrpSpPr/>
          <p:nvPr/>
        </p:nvGrpSpPr>
        <p:grpSpPr>
          <a:xfrm>
            <a:off x="7908265" y="4031325"/>
            <a:ext cx="1241425" cy="517525"/>
            <a:chOff x="1555" y="2726"/>
            <a:chExt cx="782" cy="326"/>
          </a:xfrm>
        </p:grpSpPr>
        <p:sp>
          <p:nvSpPr>
            <p:cNvPr id="717" name="Shape 717"/>
            <p:cNvSpPr/>
            <p:nvPr/>
          </p:nvSpPr>
          <p:spPr>
            <a:xfrm>
              <a:off x="1797" y="2844"/>
              <a:ext cx="253" cy="106"/>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accent2"/>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rgbClr val="3333FF"/>
                </a:solidFill>
                <a:latin typeface="Arial"/>
                <a:ea typeface="Arial"/>
                <a:cs typeface="Arial"/>
                <a:sym typeface="Arial"/>
              </a:endParaRPr>
            </a:p>
          </p:txBody>
        </p:sp>
        <p:sp>
          <p:nvSpPr>
            <p:cNvPr id="718" name="Shape 718"/>
            <p:cNvSpPr txBox="1"/>
            <p:nvPr/>
          </p:nvSpPr>
          <p:spPr>
            <a:xfrm>
              <a:off x="1555" y="2726"/>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h</a:t>
              </a:r>
            </a:p>
          </p:txBody>
        </p:sp>
        <p:sp>
          <p:nvSpPr>
            <p:cNvPr id="719" name="Shape 719"/>
            <p:cNvSpPr txBox="1"/>
            <p:nvPr/>
          </p:nvSpPr>
          <p:spPr>
            <a:xfrm>
              <a:off x="2037" y="2752"/>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p>
          </p:txBody>
        </p:sp>
      </p:grpSp>
      <p:sp>
        <p:nvSpPr>
          <p:cNvPr id="720" name="Shape 720"/>
          <p:cNvSpPr/>
          <p:nvPr/>
        </p:nvSpPr>
        <p:spPr>
          <a:xfrm>
            <a:off x="181231" y="1005017"/>
            <a:ext cx="4259153" cy="5480696"/>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marL="342900" indent="-342900">
              <a:buSzPct val="25000"/>
            </a:pPr>
            <a:r>
              <a:rPr lang="en-US" sz="2000" b="1" dirty="0">
                <a:solidFill>
                  <a:schemeClr val="accent2"/>
                </a:solidFill>
                <a:latin typeface="Comic Sans MS"/>
                <a:ea typeface="Comic Sans MS"/>
                <a:cs typeface="Comic Sans MS"/>
                <a:sym typeface="Comic Sans MS"/>
              </a:rPr>
              <a:t>class</a:t>
            </a:r>
          </a:p>
          <a:p>
            <a:pPr marL="342900" indent="-342900">
              <a:buSzPct val="25000"/>
            </a:pPr>
            <a:r>
              <a:rPr lang="en-US" sz="2000" i="1" dirty="0">
                <a:solidFill>
                  <a:srgbClr val="3333FF"/>
                </a:solidFill>
                <a:latin typeface="Comic Sans MS"/>
                <a:ea typeface="Comic Sans MS"/>
                <a:cs typeface="Comic Sans MS"/>
                <a:sym typeface="Comic Sans MS"/>
              </a:rPr>
              <a:t>	D</a:t>
            </a:r>
            <a:r>
              <a:rPr lang="en-US" sz="2000" dirty="0">
                <a:solidFill>
                  <a:schemeClr val="dk1"/>
                </a:solidFill>
                <a:latin typeface="Comic Sans MS"/>
                <a:ea typeface="Comic Sans MS"/>
                <a:cs typeface="Comic Sans MS"/>
                <a:sym typeface="Comic Sans MS"/>
              </a:rPr>
              <a:t> </a:t>
            </a:r>
          </a:p>
          <a:p>
            <a:pPr marL="342900" indent="-342900">
              <a:buSzPct val="25000"/>
            </a:pPr>
            <a:r>
              <a:rPr lang="en-US" sz="2000" b="1" dirty="0">
                <a:solidFill>
                  <a:schemeClr val="accent2"/>
                </a:solidFill>
                <a:latin typeface="Comic Sans MS"/>
                <a:ea typeface="Comic Sans MS"/>
                <a:cs typeface="Comic Sans MS"/>
                <a:sym typeface="Comic Sans MS"/>
              </a:rPr>
              <a:t>inherit</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A</a:t>
            </a:r>
            <a:r>
              <a:rPr lang="en-US" sz="2000" dirty="0">
                <a:solidFill>
                  <a:schemeClr val="dk1"/>
                </a:solidFill>
                <a:latin typeface="Comic Sans MS"/>
                <a:ea typeface="Comic Sans MS"/>
                <a:cs typeface="Comic Sans MS"/>
                <a:sym typeface="Comic Sans MS"/>
              </a:rPr>
              <a:t/>
            </a:r>
            <a:br>
              <a:rPr lang="en-US" sz="2000" dirty="0">
                <a:solidFill>
                  <a:schemeClr val="dk1"/>
                </a:solidFill>
                <a:latin typeface="Comic Sans MS"/>
                <a:ea typeface="Comic Sans MS"/>
                <a:cs typeface="Comic Sans MS"/>
                <a:sym typeface="Comic Sans MS"/>
              </a:rPr>
            </a:br>
            <a:r>
              <a:rPr lang="en-US" sz="2000" dirty="0">
                <a:solidFill>
                  <a:schemeClr val="dk1"/>
                </a:solidFill>
                <a:latin typeface="Comic Sans MS"/>
                <a:ea typeface="Comic Sans MS"/>
                <a:cs typeface="Comic Sans MS"/>
                <a:sym typeface="Comic Sans MS"/>
              </a:rPr>
              <a:t>	</a:t>
            </a:r>
            <a:r>
              <a:rPr lang="en-US" sz="2000" b="1" dirty="0">
                <a:solidFill>
                  <a:schemeClr val="accent2"/>
                </a:solidFill>
                <a:latin typeface="Comic Sans MS"/>
                <a:ea typeface="Comic Sans MS"/>
                <a:cs typeface="Comic Sans MS"/>
                <a:sym typeface="Comic Sans MS"/>
              </a:rPr>
              <a:t>rename</a:t>
            </a:r>
            <a:r>
              <a:rPr lang="en-US" sz="2000" b="1" dirty="0">
                <a:solidFill>
                  <a:schemeClr val="dk1"/>
                </a:solidFill>
                <a:latin typeface="Comic Sans MS"/>
                <a:ea typeface="Comic Sans MS"/>
                <a:cs typeface="Comic Sans MS"/>
                <a:sym typeface="Comic Sans MS"/>
              </a:rPr>
              <a:t> </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i="1" dirty="0" smtClean="0">
                <a:solidFill>
                  <a:srgbClr val="3333FF"/>
                </a:solidFill>
                <a:latin typeface="Comic Sans MS"/>
                <a:ea typeface="Comic Sans MS"/>
                <a:cs typeface="Comic Sans MS"/>
                <a:sym typeface="Comic Sans MS"/>
              </a:rPr>
              <a:t>g</a:t>
            </a:r>
            <a:r>
              <a:rPr lang="en-US" sz="2000" dirty="0" smtClean="0">
                <a:solidFill>
                  <a:srgbClr val="3333FF"/>
                </a:solidFill>
                <a:latin typeface="Comic Sans MS"/>
                <a:ea typeface="Comic Sans MS"/>
                <a:cs typeface="Comic Sans MS"/>
                <a:sym typeface="Comic Sans MS"/>
              </a:rPr>
              <a:t> </a:t>
            </a:r>
            <a:r>
              <a:rPr lang="en-US" sz="2000" b="1" dirty="0">
                <a:solidFill>
                  <a:schemeClr val="accent2"/>
                </a:solidFill>
                <a:latin typeface="Comic Sans MS"/>
                <a:ea typeface="Comic Sans MS"/>
                <a:cs typeface="Comic Sans MS"/>
                <a:sym typeface="Comic Sans MS"/>
              </a:rPr>
              <a:t>as</a:t>
            </a: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f</a:t>
            </a:r>
            <a:r>
              <a:rPr lang="en-US" sz="2000" dirty="0">
                <a:solidFill>
                  <a:schemeClr val="dk1"/>
                </a:solidFill>
                <a:latin typeface="Comic Sans MS"/>
                <a:ea typeface="Comic Sans MS"/>
                <a:cs typeface="Comic Sans MS"/>
                <a:sym typeface="Comic Sans MS"/>
              </a:rPr>
              <a:t> </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b="1" dirty="0" smtClean="0">
                <a:solidFill>
                  <a:schemeClr val="accent2"/>
                </a:solidFill>
                <a:latin typeface="Comic Sans MS"/>
                <a:ea typeface="Comic Sans MS"/>
                <a:cs typeface="Comic Sans MS"/>
                <a:sym typeface="Comic Sans MS"/>
              </a:rPr>
              <a:t>end</a:t>
            </a:r>
            <a:endParaRPr lang="en-US" sz="2000" b="1" dirty="0">
              <a:solidFill>
                <a:schemeClr val="accent2"/>
              </a:solidFill>
              <a:latin typeface="Comic Sans MS"/>
              <a:ea typeface="Comic Sans MS"/>
              <a:cs typeface="Comic Sans MS"/>
              <a:sym typeface="Comic Sans MS"/>
            </a:endParaRPr>
          </a:p>
          <a:p>
            <a:pPr marL="342900" indent="-342900">
              <a:buSzPct val="25000"/>
            </a:pPr>
            <a:r>
              <a:rPr lang="en-US" sz="900" dirty="0">
                <a:solidFill>
                  <a:schemeClr val="dk1"/>
                </a:solidFill>
                <a:latin typeface="Comic Sans MS"/>
                <a:ea typeface="Comic Sans MS"/>
                <a:cs typeface="Comic Sans MS"/>
                <a:sym typeface="Comic Sans MS"/>
              </a:rPr>
              <a:t>	</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B</a:t>
            </a:r>
          </a:p>
          <a:p>
            <a:pPr marL="342900" indent="-342900">
              <a:buSzPct val="25000"/>
            </a:pPr>
            <a:r>
              <a:rPr lang="en-US" sz="900" i="1" dirty="0">
                <a:solidFill>
                  <a:srgbClr val="3333FF"/>
                </a:solidFill>
                <a:latin typeface="Comic Sans MS"/>
                <a:ea typeface="Comic Sans MS"/>
                <a:cs typeface="Comic Sans MS"/>
                <a:sym typeface="Comic Sans MS"/>
              </a:rPr>
              <a:t>	</a:t>
            </a:r>
          </a:p>
          <a:p>
            <a:pPr marL="342900" indent="-342900">
              <a:buSzPct val="25000"/>
            </a:pPr>
            <a:r>
              <a:rPr lang="en-US" sz="2000" i="1" dirty="0">
                <a:solidFill>
                  <a:srgbClr val="3333FF"/>
                </a:solidFill>
                <a:latin typeface="Comic Sans MS"/>
                <a:ea typeface="Comic Sans MS"/>
                <a:cs typeface="Comic Sans MS"/>
                <a:sym typeface="Comic Sans MS"/>
              </a:rPr>
              <a:t>	C</a:t>
            </a:r>
            <a:br>
              <a:rPr lang="en-US" sz="2000" i="1" dirty="0">
                <a:solidFill>
                  <a:srgbClr val="3333FF"/>
                </a:solidFill>
                <a:latin typeface="Comic Sans MS"/>
                <a:ea typeface="Comic Sans MS"/>
                <a:cs typeface="Comic Sans MS"/>
                <a:sym typeface="Comic Sans MS"/>
              </a:rPr>
            </a:br>
            <a:r>
              <a:rPr lang="en-US" sz="2000" dirty="0">
                <a:solidFill>
                  <a:schemeClr val="dk1"/>
                </a:solidFill>
                <a:latin typeface="Comic Sans MS"/>
                <a:ea typeface="Comic Sans MS"/>
                <a:cs typeface="Comic Sans MS"/>
                <a:sym typeface="Comic Sans MS"/>
              </a:rPr>
              <a:t>	</a:t>
            </a:r>
            <a:r>
              <a:rPr lang="en-US" sz="2000" b="1" dirty="0">
                <a:solidFill>
                  <a:schemeClr val="accent2"/>
                </a:solidFill>
                <a:latin typeface="Comic Sans MS"/>
                <a:ea typeface="Comic Sans MS"/>
                <a:cs typeface="Comic Sans MS"/>
                <a:sym typeface="Comic Sans MS"/>
              </a:rPr>
              <a:t>rename</a:t>
            </a:r>
            <a:r>
              <a:rPr lang="en-US" sz="2000" b="1" dirty="0">
                <a:solidFill>
                  <a:schemeClr val="dk1"/>
                </a:solidFill>
                <a:latin typeface="Comic Sans MS"/>
                <a:ea typeface="Comic Sans MS"/>
                <a:cs typeface="Comic Sans MS"/>
                <a:sym typeface="Comic Sans MS"/>
              </a:rPr>
              <a:t> </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i="1" dirty="0" smtClean="0">
                <a:solidFill>
                  <a:srgbClr val="3333FF"/>
                </a:solidFill>
                <a:latin typeface="Comic Sans MS"/>
                <a:ea typeface="Comic Sans MS"/>
                <a:cs typeface="Comic Sans MS"/>
                <a:sym typeface="Comic Sans MS"/>
              </a:rPr>
              <a:t>h</a:t>
            </a:r>
            <a:r>
              <a:rPr lang="en-US" sz="2000" dirty="0" smtClean="0">
                <a:solidFill>
                  <a:schemeClr val="dk1"/>
                </a:solidFill>
                <a:latin typeface="Comic Sans MS"/>
                <a:ea typeface="Comic Sans MS"/>
                <a:cs typeface="Comic Sans MS"/>
                <a:sym typeface="Comic Sans MS"/>
              </a:rPr>
              <a:t> </a:t>
            </a:r>
            <a:r>
              <a:rPr lang="en-US" sz="2000" b="1" dirty="0">
                <a:solidFill>
                  <a:schemeClr val="accent2"/>
                </a:solidFill>
                <a:latin typeface="Comic Sans MS"/>
                <a:ea typeface="Comic Sans MS"/>
                <a:cs typeface="Comic Sans MS"/>
                <a:sym typeface="Comic Sans MS"/>
              </a:rPr>
              <a:t>as</a:t>
            </a: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f</a:t>
            </a:r>
            <a:r>
              <a:rPr lang="en-US" sz="2000" dirty="0">
                <a:solidFill>
                  <a:srgbClr val="3333FF"/>
                </a:solidFill>
                <a:latin typeface="Comic Sans MS"/>
                <a:ea typeface="Comic Sans MS"/>
                <a:cs typeface="Comic Sans MS"/>
                <a:sym typeface="Comic Sans MS"/>
              </a:rPr>
              <a:t> </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b="1" dirty="0" smtClean="0">
                <a:solidFill>
                  <a:schemeClr val="accent2"/>
                </a:solidFill>
                <a:latin typeface="Comic Sans MS"/>
                <a:ea typeface="Comic Sans MS"/>
                <a:cs typeface="Comic Sans MS"/>
                <a:sym typeface="Comic Sans MS"/>
              </a:rPr>
              <a:t>end</a:t>
            </a:r>
            <a:r>
              <a:rPr lang="en-US" sz="2000" dirty="0">
                <a:solidFill>
                  <a:schemeClr val="accent2"/>
                </a:solidFill>
                <a:latin typeface="Comic Sans MS"/>
                <a:ea typeface="Comic Sans MS"/>
                <a:cs typeface="Comic Sans MS"/>
                <a:sym typeface="Comic Sans MS"/>
              </a:rPr>
              <a:t/>
            </a:r>
            <a:br>
              <a:rPr lang="en-US" sz="2000" dirty="0">
                <a:solidFill>
                  <a:schemeClr val="accent2"/>
                </a:solidFill>
                <a:latin typeface="Comic Sans MS"/>
                <a:ea typeface="Comic Sans MS"/>
                <a:cs typeface="Comic Sans MS"/>
                <a:sym typeface="Comic Sans MS"/>
              </a:rPr>
            </a:br>
            <a:r>
              <a:rPr lang="en-US" sz="800" dirty="0">
                <a:solidFill>
                  <a:schemeClr val="accent2"/>
                </a:solidFill>
                <a:latin typeface="Comic Sans MS"/>
                <a:ea typeface="Comic Sans MS"/>
                <a:cs typeface="Comic Sans MS"/>
                <a:sym typeface="Comic Sans MS"/>
              </a:rPr>
              <a:t>		</a:t>
            </a:r>
          </a:p>
          <a:p>
            <a:pPr marL="342900" indent="-342900">
              <a:buSzPct val="25000"/>
            </a:pPr>
            <a:r>
              <a:rPr lang="en-US" sz="2000" b="1" dirty="0">
                <a:solidFill>
                  <a:schemeClr val="accent2"/>
                </a:solidFill>
                <a:latin typeface="Comic Sans MS"/>
                <a:ea typeface="Comic Sans MS"/>
                <a:cs typeface="Comic Sans MS"/>
                <a:sym typeface="Comic Sans MS"/>
              </a:rPr>
              <a:t>feature</a:t>
            </a:r>
          </a:p>
          <a:p>
            <a:pPr marL="342900" indent="-342900">
              <a:buSzPct val="25000"/>
            </a:pPr>
            <a:r>
              <a:rPr lang="en-US" sz="2000" dirty="0">
                <a:solidFill>
                  <a:schemeClr val="dk1"/>
                </a:solidFill>
                <a:latin typeface="Comic Sans MS"/>
                <a:ea typeface="Comic Sans MS"/>
                <a:cs typeface="Comic Sans MS"/>
                <a:sym typeface="Comic Sans MS"/>
              </a:rPr>
              <a:t>		...</a:t>
            </a:r>
          </a:p>
          <a:p>
            <a:pPr marL="342900" indent="-342900">
              <a:buSzPct val="25000"/>
            </a:pPr>
            <a:r>
              <a:rPr lang="en-US" sz="2000" b="1" dirty="0">
                <a:solidFill>
                  <a:schemeClr val="accent2"/>
                </a:solidFill>
                <a:latin typeface="Comic Sans MS"/>
                <a:ea typeface="Comic Sans MS"/>
                <a:cs typeface="Comic Sans MS"/>
                <a:sym typeface="Comic Sans MS"/>
              </a:rPr>
              <a:t>end</a:t>
            </a:r>
            <a:r>
              <a:rPr lang="en-US" sz="2000" b="1" dirty="0">
                <a:solidFill>
                  <a:schemeClr val="dk1"/>
                </a:solidFill>
                <a:latin typeface="Comic Sans MS"/>
                <a:ea typeface="Comic Sans MS"/>
                <a:cs typeface="Comic Sans MS"/>
                <a:sym typeface="Comic Sans MS"/>
              </a:rPr>
              <a:t> </a:t>
            </a:r>
          </a:p>
        </p:txBody>
      </p:sp>
    </p:spTree>
    <p:extLst>
      <p:ext uri="{BB962C8B-B14F-4D97-AF65-F5344CB8AC3E}">
        <p14:creationId xmlns:p14="http://schemas.microsoft.com/office/powerpoint/2010/main" val="34772268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0"/>
                                        </p:tgtEl>
                                        <p:attrNameLst>
                                          <p:attrName>style.visibility</p:attrName>
                                        </p:attrNameLst>
                                      </p:cBhvr>
                                      <p:to>
                                        <p:strVal val="visible"/>
                                      </p:to>
                                    </p:set>
                                    <p:animEffect transition="in" filter="fade">
                                      <p:cBhvr>
                                        <p:cTn id="7" dur="1"/>
                                        <p:tgtEl>
                                          <p:spTgt spid="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cxnSp>
        <p:nvCxnSpPr>
          <p:cNvPr id="726" name="Shape 726"/>
          <p:cNvCxnSpPr/>
          <p:nvPr/>
        </p:nvCxnSpPr>
        <p:spPr>
          <a:xfrm rot="10800000" flipH="1">
            <a:off x="5979043" y="2455876"/>
            <a:ext cx="96299" cy="1977900"/>
          </a:xfrm>
          <a:prstGeom prst="straightConnector1">
            <a:avLst/>
          </a:prstGeom>
          <a:noFill/>
          <a:ln w="38100" cap="flat" cmpd="sng">
            <a:solidFill>
              <a:srgbClr val="990000"/>
            </a:solidFill>
            <a:prstDash val="solid"/>
            <a:round/>
            <a:headEnd type="none" w="med" len="med"/>
            <a:tailEnd type="stealth" w="lg" len="lg"/>
          </a:ln>
        </p:spPr>
      </p:cxnSp>
      <p:cxnSp>
        <p:nvCxnSpPr>
          <p:cNvPr id="727" name="Shape 727"/>
          <p:cNvCxnSpPr/>
          <p:nvPr/>
        </p:nvCxnSpPr>
        <p:spPr>
          <a:xfrm rot="10800000">
            <a:off x="3735474" y="2441442"/>
            <a:ext cx="2254199" cy="2013599"/>
          </a:xfrm>
          <a:prstGeom prst="straightConnector1">
            <a:avLst/>
          </a:prstGeom>
          <a:noFill/>
          <a:ln w="38100" cap="flat" cmpd="sng">
            <a:solidFill>
              <a:srgbClr val="990000"/>
            </a:solidFill>
            <a:prstDash val="solid"/>
            <a:round/>
            <a:headEnd type="none" w="med" len="med"/>
            <a:tailEnd type="stealth" w="lg" len="lg"/>
          </a:ln>
        </p:spPr>
      </p:cxnSp>
      <p:cxnSp>
        <p:nvCxnSpPr>
          <p:cNvPr id="728" name="Shape 728"/>
          <p:cNvCxnSpPr/>
          <p:nvPr/>
        </p:nvCxnSpPr>
        <p:spPr>
          <a:xfrm rot="10800000" flipH="1">
            <a:off x="5989674" y="2481208"/>
            <a:ext cx="2163599" cy="1963199"/>
          </a:xfrm>
          <a:prstGeom prst="straightConnector1">
            <a:avLst/>
          </a:prstGeom>
          <a:noFill/>
          <a:ln w="38100" cap="flat" cmpd="sng">
            <a:solidFill>
              <a:srgbClr val="990000"/>
            </a:solidFill>
            <a:prstDash val="solid"/>
            <a:round/>
            <a:headEnd type="none" w="med" len="med"/>
            <a:tailEnd type="stealth" w="lg" len="lg"/>
          </a:ln>
        </p:spPr>
      </p:cxnSp>
      <p:sp>
        <p:nvSpPr>
          <p:cNvPr id="729" name="Shape 729"/>
          <p:cNvSpPr txBox="1">
            <a:spLocks noGrp="1"/>
          </p:cNvSpPr>
          <p:nvPr>
            <p:ph type="title"/>
          </p:nvPr>
        </p:nvSpPr>
        <p:spPr>
          <a:xfrm>
            <a:off x="1772400" y="115889"/>
            <a:ext cx="8578800"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Feature merging: effective features</a:t>
            </a:r>
          </a:p>
        </p:txBody>
      </p:sp>
      <p:sp>
        <p:nvSpPr>
          <p:cNvPr id="730" name="Shape 730"/>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p:txBody>
      </p:sp>
      <p:sp>
        <p:nvSpPr>
          <p:cNvPr id="731" name="Shape 731"/>
          <p:cNvSpPr/>
          <p:nvPr/>
        </p:nvSpPr>
        <p:spPr>
          <a:xfrm>
            <a:off x="2997200" y="1685960"/>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32" name="Shape 732"/>
          <p:cNvSpPr/>
          <p:nvPr/>
        </p:nvSpPr>
        <p:spPr>
          <a:xfrm>
            <a:off x="5468937" y="171294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33" name="Shape 733"/>
          <p:cNvSpPr/>
          <p:nvPr/>
        </p:nvSpPr>
        <p:spPr>
          <a:xfrm>
            <a:off x="7851775" y="1703423"/>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34" name="Shape 734"/>
          <p:cNvSpPr/>
          <p:nvPr/>
        </p:nvSpPr>
        <p:spPr>
          <a:xfrm>
            <a:off x="5386387" y="443709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35" name="Shape 735"/>
          <p:cNvSpPr txBox="1"/>
          <p:nvPr/>
        </p:nvSpPr>
        <p:spPr>
          <a:xfrm>
            <a:off x="3282950"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A</a:t>
            </a:r>
          </a:p>
        </p:txBody>
      </p:sp>
      <p:sp>
        <p:nvSpPr>
          <p:cNvPr id="736" name="Shape 736"/>
          <p:cNvSpPr txBox="1"/>
          <p:nvPr/>
        </p:nvSpPr>
        <p:spPr>
          <a:xfrm>
            <a:off x="5761037"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B</a:t>
            </a:r>
          </a:p>
        </p:txBody>
      </p:sp>
      <p:sp>
        <p:nvSpPr>
          <p:cNvPr id="737" name="Shape 737"/>
          <p:cNvSpPr txBox="1"/>
          <p:nvPr/>
        </p:nvSpPr>
        <p:spPr>
          <a:xfrm>
            <a:off x="8066087"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738" name="Shape 738"/>
          <p:cNvSpPr txBox="1"/>
          <p:nvPr/>
        </p:nvSpPr>
        <p:spPr>
          <a:xfrm>
            <a:off x="5711825" y="44529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D</a:t>
            </a:r>
          </a:p>
        </p:txBody>
      </p:sp>
      <p:sp>
        <p:nvSpPr>
          <p:cNvPr id="739" name="Shape 739"/>
          <p:cNvSpPr/>
          <p:nvPr/>
        </p:nvSpPr>
        <p:spPr>
          <a:xfrm>
            <a:off x="9201150" y="1724026"/>
            <a:ext cx="700200"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40" name="Shape 740"/>
          <p:cNvSpPr/>
          <p:nvPr/>
        </p:nvSpPr>
        <p:spPr>
          <a:xfrm>
            <a:off x="2355851" y="1789114"/>
            <a:ext cx="601799" cy="4856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0" tIns="0" rIns="0" bIns="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41" name="Shape 741"/>
          <p:cNvSpPr/>
          <p:nvPr/>
        </p:nvSpPr>
        <p:spPr>
          <a:xfrm>
            <a:off x="4662489" y="1731964"/>
            <a:ext cx="696899"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42" name="Shape 742"/>
          <p:cNvSpPr/>
          <p:nvPr/>
        </p:nvSpPr>
        <p:spPr>
          <a:xfrm>
            <a:off x="8916317" y="3989488"/>
            <a:ext cx="2339999" cy="2217599"/>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3600" baseline="30000">
                <a:solidFill>
                  <a:srgbClr val="3333FF"/>
                </a:solidFill>
                <a:latin typeface="Noto Symbol"/>
                <a:ea typeface="Noto Symbol"/>
                <a:cs typeface="Noto Symbol"/>
                <a:sym typeface="Noto Symbol"/>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Deferred</a:t>
            </a:r>
          </a:p>
          <a:p>
            <a:pPr>
              <a:lnSpc>
                <a:spcPct val="75000"/>
              </a:lnSpc>
              <a:spcBef>
                <a:spcPts val="1800"/>
              </a:spcBef>
              <a:buClr>
                <a:srgbClr val="3333FF"/>
              </a:buClr>
              <a:buSzPct val="25000"/>
            </a:pPr>
            <a:r>
              <a:rPr lang="en-US" sz="3600" baseline="30000">
                <a:solidFill>
                  <a:srgbClr val="3333FF"/>
                </a:solidFill>
                <a:latin typeface="Comic Sans MS"/>
                <a:ea typeface="Comic Sans MS"/>
                <a:cs typeface="Comic Sans MS"/>
                <a:sym typeface="Comic Sans MS"/>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Effective</a:t>
            </a:r>
          </a:p>
          <a:p>
            <a:pPr>
              <a:lnSpc>
                <a:spcPct val="75000"/>
              </a:lnSpc>
              <a:spcBef>
                <a:spcPts val="1800"/>
              </a:spcBef>
              <a:buClr>
                <a:srgbClr val="990000"/>
              </a:buClr>
              <a:buSzPct val="25000"/>
            </a:pPr>
            <a:r>
              <a:rPr lang="en-US" sz="3600" baseline="30000">
                <a:solidFill>
                  <a:srgbClr val="990000"/>
                </a:solidFill>
                <a:latin typeface="Comic Sans MS"/>
                <a:ea typeface="Comic Sans MS"/>
                <a:cs typeface="Comic Sans MS"/>
                <a:sym typeface="Comic Sans MS"/>
              </a:rPr>
              <a:t>-- </a:t>
            </a:r>
            <a:r>
              <a:rPr lang="en-US" sz="2400">
                <a:solidFill>
                  <a:srgbClr val="990000"/>
                </a:solidFill>
                <a:latin typeface="Comic Sans MS"/>
                <a:ea typeface="Comic Sans MS"/>
                <a:cs typeface="Comic Sans MS"/>
                <a:sym typeface="Comic Sans MS"/>
              </a:rPr>
              <a:t>Undefine</a:t>
            </a:r>
          </a:p>
        </p:txBody>
      </p:sp>
      <p:sp>
        <p:nvSpPr>
          <p:cNvPr id="743" name="Shape 743"/>
          <p:cNvSpPr/>
          <p:nvPr/>
        </p:nvSpPr>
        <p:spPr>
          <a:xfrm>
            <a:off x="4344416" y="3480207"/>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990000"/>
                </a:solidFill>
                <a:latin typeface="Comic Sans MS"/>
                <a:ea typeface="Comic Sans MS"/>
                <a:cs typeface="Comic Sans MS"/>
                <a:sym typeface="Comic Sans MS"/>
              </a:rPr>
              <a:t>--</a:t>
            </a:r>
          </a:p>
        </p:txBody>
      </p:sp>
      <p:sp>
        <p:nvSpPr>
          <p:cNvPr id="744" name="Shape 744"/>
          <p:cNvSpPr/>
          <p:nvPr/>
        </p:nvSpPr>
        <p:spPr>
          <a:xfrm>
            <a:off x="5901404" y="3480207"/>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990000"/>
                </a:solidFill>
                <a:latin typeface="Comic Sans MS"/>
                <a:ea typeface="Comic Sans MS"/>
                <a:cs typeface="Comic Sans MS"/>
                <a:sym typeface="Comic Sans MS"/>
              </a:rPr>
              <a:t>--</a:t>
            </a:r>
          </a:p>
        </p:txBody>
      </p:sp>
    </p:spTree>
    <p:extLst>
      <p:ext uri="{BB962C8B-B14F-4D97-AF65-F5344CB8AC3E}">
        <p14:creationId xmlns:p14="http://schemas.microsoft.com/office/powerpoint/2010/main" val="23739719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3"/>
                                        </p:tgtEl>
                                        <p:attrNameLst>
                                          <p:attrName>style.visibility</p:attrName>
                                        </p:attrNameLst>
                                      </p:cBhvr>
                                      <p:to>
                                        <p:strVal val="visible"/>
                                      </p:to>
                                    </p:set>
                                    <p:animEffect transition="in" filter="fade">
                                      <p:cBhvr>
                                        <p:cTn id="7" dur="1"/>
                                        <p:tgtEl>
                                          <p:spTgt spid="743"/>
                                        </p:tgtEl>
                                      </p:cBhvr>
                                    </p:animEffect>
                                  </p:childTnLst>
                                </p:cTn>
                              </p:par>
                              <p:par>
                                <p:cTn id="8" presetID="10" presetClass="entr" presetSubtype="0" fill="hold" nodeType="withEffect">
                                  <p:stCondLst>
                                    <p:cond delay="0"/>
                                  </p:stCondLst>
                                  <p:childTnLst>
                                    <p:set>
                                      <p:cBhvr>
                                        <p:cTn id="9" dur="1" fill="hold">
                                          <p:stCondLst>
                                            <p:cond delay="0"/>
                                          </p:stCondLst>
                                        </p:cTn>
                                        <p:tgtEl>
                                          <p:spTgt spid="744"/>
                                        </p:tgtEl>
                                        <p:attrNameLst>
                                          <p:attrName>style.visibility</p:attrName>
                                        </p:attrNameLst>
                                      </p:cBhvr>
                                      <p:to>
                                        <p:strVal val="visible"/>
                                      </p:to>
                                    </p:set>
                                    <p:animEffect transition="in" filter="fade">
                                      <p:cBhvr>
                                        <p:cTn id="10" dur="1"/>
                                        <p:tgtEl>
                                          <p:spTgt spid="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Undefinition</a:t>
            </a:r>
          </a:p>
        </p:txBody>
      </p:sp>
      <p:sp>
        <p:nvSpPr>
          <p:cNvPr id="751" name="Shape 751"/>
          <p:cNvSpPr/>
          <p:nvPr/>
        </p:nvSpPr>
        <p:spPr>
          <a:xfrm>
            <a:off x="1941512" y="1257301"/>
            <a:ext cx="4114800" cy="4448099"/>
          </a:xfrm>
          <a:prstGeom prst="roundRect">
            <a:avLst>
              <a:gd name="adj" fmla="val 16667"/>
            </a:avLst>
          </a:prstGeom>
          <a:noFill/>
          <a:ln>
            <a:noFill/>
          </a:ln>
        </p:spPr>
        <p:txBody>
          <a:bodyPr lIns="91425" tIns="45700" rIns="91425" bIns="45700" anchor="t" anchorCtr="0">
            <a:noAutofit/>
          </a:bodyPr>
          <a:lstStyle/>
          <a:p>
            <a:pPr>
              <a:buSzPct val="25000"/>
            </a:pPr>
            <a:r>
              <a:rPr lang="en-US" sz="2400" b="1">
                <a:solidFill>
                  <a:schemeClr val="accent2"/>
                </a:solidFill>
                <a:latin typeface="Comic Sans MS"/>
                <a:ea typeface="Comic Sans MS"/>
                <a:cs typeface="Comic Sans MS"/>
                <a:sym typeface="Comic Sans MS"/>
              </a:rPr>
              <a:t>deferred</a:t>
            </a:r>
            <a:r>
              <a:rPr lang="en-US" sz="2400">
                <a:solidFill>
                  <a:schemeClr val="accent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class</a:t>
            </a:r>
          </a:p>
          <a:p>
            <a:pPr>
              <a:buSzPct val="25000"/>
            </a:pPr>
            <a:r>
              <a:rPr lang="en-US" sz="2400" i="1">
                <a:solidFill>
                  <a:srgbClr val="3333FF"/>
                </a:solidFill>
                <a:latin typeface="Comic Sans MS"/>
                <a:ea typeface="Comic Sans MS"/>
                <a:cs typeface="Comic Sans MS"/>
                <a:sym typeface="Comic Sans MS"/>
              </a:rPr>
              <a:t>	T</a:t>
            </a:r>
            <a:r>
              <a:rPr lang="en-US" sz="2400">
                <a:solidFill>
                  <a:schemeClr val="dk1"/>
                </a:solidFill>
                <a:latin typeface="Comic Sans MS"/>
                <a:ea typeface="Comic Sans MS"/>
                <a:cs typeface="Comic Sans MS"/>
                <a:sym typeface="Comic Sans MS"/>
              </a:rPr>
              <a:t> </a:t>
            </a:r>
          </a:p>
          <a:p>
            <a:pPr>
              <a:buSzPct val="25000"/>
            </a:pPr>
            <a:r>
              <a:rPr lang="en-US" sz="2400" b="1">
                <a:solidFill>
                  <a:schemeClr val="accent2"/>
                </a:solidFill>
                <a:latin typeface="Comic Sans MS"/>
                <a:ea typeface="Comic Sans MS"/>
                <a:cs typeface="Comic Sans MS"/>
                <a:sym typeface="Comic Sans MS"/>
              </a:rPr>
              <a:t>inherit</a:t>
            </a:r>
          </a:p>
          <a:p>
            <a:pPr>
              <a:buSzPct val="25000"/>
            </a:pPr>
            <a:r>
              <a:rPr lang="en-US" sz="2400">
                <a:solidFill>
                  <a:schemeClr val="dk1"/>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S</a:t>
            </a:r>
          </a:p>
          <a:p>
            <a:pPr>
              <a:buSzPct val="25000"/>
            </a:pPr>
            <a:r>
              <a:rPr lang="en-US" sz="2400">
                <a:solidFill>
                  <a:schemeClr val="dk1"/>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undefine</a:t>
            </a:r>
            <a:r>
              <a:rPr lang="en-US" sz="2400">
                <a:solidFill>
                  <a:schemeClr val="dk1"/>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v</a:t>
            </a:r>
            <a:r>
              <a:rPr lang="en-US" sz="2400">
                <a:solidFill>
                  <a:schemeClr val="dk1"/>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end</a:t>
            </a:r>
          </a:p>
          <a:p>
            <a:endParaRPr sz="1400">
              <a:solidFill>
                <a:schemeClr val="dk1"/>
              </a:solidFill>
              <a:latin typeface="Comic Sans MS"/>
              <a:ea typeface="Comic Sans MS"/>
              <a:cs typeface="Comic Sans MS"/>
              <a:sym typeface="Comic Sans MS"/>
            </a:endParaRPr>
          </a:p>
          <a:p>
            <a:pPr>
              <a:buSzPct val="25000"/>
            </a:pPr>
            <a:r>
              <a:rPr lang="en-US" sz="2400" b="1">
                <a:solidFill>
                  <a:schemeClr val="accent2"/>
                </a:solidFill>
                <a:latin typeface="Comic Sans MS"/>
                <a:ea typeface="Comic Sans MS"/>
                <a:cs typeface="Comic Sans MS"/>
                <a:sym typeface="Comic Sans MS"/>
              </a:rPr>
              <a:t>feature</a:t>
            </a:r>
          </a:p>
          <a:p>
            <a:endParaRPr sz="1200">
              <a:solidFill>
                <a:schemeClr val="dk1"/>
              </a:solidFill>
              <a:latin typeface="Comic Sans MS"/>
              <a:ea typeface="Comic Sans MS"/>
              <a:cs typeface="Comic Sans MS"/>
              <a:sym typeface="Comic Sans MS"/>
            </a:endParaRPr>
          </a:p>
          <a:p>
            <a:pPr>
              <a:buSzPct val="25000"/>
            </a:pPr>
            <a:r>
              <a:rPr lang="en-US" sz="2400">
                <a:solidFill>
                  <a:schemeClr val="dk1"/>
                </a:solidFill>
                <a:latin typeface="Comic Sans MS"/>
                <a:ea typeface="Comic Sans MS"/>
                <a:cs typeface="Comic Sans MS"/>
                <a:sym typeface="Comic Sans MS"/>
              </a:rPr>
              <a:t>		...</a:t>
            </a:r>
          </a:p>
          <a:p>
            <a:endParaRPr sz="1200">
              <a:solidFill>
                <a:schemeClr val="dk1"/>
              </a:solidFill>
              <a:latin typeface="Comic Sans MS"/>
              <a:ea typeface="Comic Sans MS"/>
              <a:cs typeface="Comic Sans MS"/>
              <a:sym typeface="Comic Sans MS"/>
            </a:endParaRPr>
          </a:p>
          <a:p>
            <a:pPr>
              <a:buSzPct val="25000"/>
            </a:pPr>
            <a:r>
              <a:rPr lang="en-US" sz="2400" b="1">
                <a:solidFill>
                  <a:schemeClr val="accent2"/>
                </a:solidFill>
                <a:latin typeface="Comic Sans MS"/>
                <a:ea typeface="Comic Sans MS"/>
                <a:cs typeface="Comic Sans MS"/>
                <a:sym typeface="Comic Sans MS"/>
              </a:rPr>
              <a:t>end</a:t>
            </a:r>
          </a:p>
        </p:txBody>
      </p:sp>
    </p:spTree>
    <p:extLst>
      <p:ext uri="{BB962C8B-B14F-4D97-AF65-F5344CB8AC3E}">
        <p14:creationId xmlns:p14="http://schemas.microsoft.com/office/powerpoint/2010/main" val="4285220568"/>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cxnSp>
        <p:nvCxnSpPr>
          <p:cNvPr id="756" name="Shape 756"/>
          <p:cNvCxnSpPr/>
          <p:nvPr/>
        </p:nvCxnSpPr>
        <p:spPr>
          <a:xfrm rot="10800000" flipH="1">
            <a:off x="6574465" y="2019306"/>
            <a:ext cx="65999" cy="1999799"/>
          </a:xfrm>
          <a:prstGeom prst="straightConnector1">
            <a:avLst/>
          </a:prstGeom>
          <a:noFill/>
          <a:ln w="38100" cap="flat" cmpd="sng">
            <a:solidFill>
              <a:srgbClr val="990000"/>
            </a:solidFill>
            <a:prstDash val="solid"/>
            <a:round/>
            <a:headEnd type="none" w="med" len="med"/>
            <a:tailEnd type="stealth" w="lg" len="lg"/>
          </a:ln>
        </p:spPr>
      </p:cxnSp>
      <p:cxnSp>
        <p:nvCxnSpPr>
          <p:cNvPr id="757" name="Shape 757"/>
          <p:cNvCxnSpPr/>
          <p:nvPr/>
        </p:nvCxnSpPr>
        <p:spPr>
          <a:xfrm rot="10800000">
            <a:off x="4300631" y="2005073"/>
            <a:ext cx="2263200" cy="2003400"/>
          </a:xfrm>
          <a:prstGeom prst="straightConnector1">
            <a:avLst/>
          </a:prstGeom>
          <a:noFill/>
          <a:ln w="38100" cap="flat" cmpd="sng">
            <a:solidFill>
              <a:srgbClr val="990000"/>
            </a:solidFill>
            <a:prstDash val="solid"/>
            <a:round/>
            <a:headEnd type="none" w="med" len="med"/>
            <a:tailEnd type="stealth" w="lg" len="lg"/>
          </a:ln>
        </p:spPr>
      </p:cxnSp>
      <p:cxnSp>
        <p:nvCxnSpPr>
          <p:cNvPr id="758" name="Shape 758"/>
          <p:cNvCxnSpPr/>
          <p:nvPr/>
        </p:nvCxnSpPr>
        <p:spPr>
          <a:xfrm rot="10800000" flipH="1">
            <a:off x="6563832" y="2044672"/>
            <a:ext cx="2154600" cy="1963800"/>
          </a:xfrm>
          <a:prstGeom prst="straightConnector1">
            <a:avLst/>
          </a:prstGeom>
          <a:noFill/>
          <a:ln w="38100" cap="flat" cmpd="sng">
            <a:solidFill>
              <a:srgbClr val="990000"/>
            </a:solidFill>
            <a:prstDash val="solid"/>
            <a:round/>
            <a:headEnd type="none" w="med" len="med"/>
            <a:tailEnd type="stealth" w="lg" len="lg"/>
          </a:ln>
        </p:spPr>
      </p:cxnSp>
      <p:sp>
        <p:nvSpPr>
          <p:cNvPr id="759" name="Shape 75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Merging through undefinition</a:t>
            </a:r>
          </a:p>
        </p:txBody>
      </p:sp>
      <p:sp>
        <p:nvSpPr>
          <p:cNvPr id="760" name="Shape 760"/>
          <p:cNvSpPr/>
          <p:nvPr/>
        </p:nvSpPr>
        <p:spPr>
          <a:xfrm>
            <a:off x="543698" y="2487614"/>
            <a:ext cx="3999690" cy="41846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0" tIns="0" rIns="0" bIns="0" anchor="t" anchorCtr="0">
            <a:noAutofit/>
          </a:bodyPr>
          <a:lstStyle/>
          <a:p>
            <a:pPr>
              <a:buSzPct val="25000"/>
            </a:pPr>
            <a:r>
              <a:rPr lang="en-US" sz="2000" b="1" dirty="0">
                <a:solidFill>
                  <a:schemeClr val="accent2"/>
                </a:solidFill>
                <a:latin typeface="Comic Sans MS"/>
                <a:ea typeface="Comic Sans MS"/>
                <a:cs typeface="Comic Sans MS"/>
                <a:sym typeface="Comic Sans MS"/>
              </a:rPr>
              <a:t>class</a:t>
            </a:r>
          </a:p>
          <a:p>
            <a:pPr>
              <a:buSzPct val="25000"/>
            </a:pPr>
            <a:r>
              <a:rPr lang="en-US" sz="2000" i="1" dirty="0">
                <a:solidFill>
                  <a:srgbClr val="3333FF"/>
                </a:solidFill>
                <a:latin typeface="Comic Sans MS"/>
                <a:ea typeface="Comic Sans MS"/>
                <a:cs typeface="Comic Sans MS"/>
                <a:sym typeface="Comic Sans MS"/>
              </a:rPr>
              <a:t>	D</a:t>
            </a:r>
            <a:r>
              <a:rPr lang="en-US" sz="2000" dirty="0">
                <a:solidFill>
                  <a:schemeClr val="dk1"/>
                </a:solidFill>
                <a:latin typeface="Comic Sans MS"/>
                <a:ea typeface="Comic Sans MS"/>
                <a:cs typeface="Comic Sans MS"/>
                <a:sym typeface="Comic Sans MS"/>
              </a:rPr>
              <a:t> </a:t>
            </a:r>
          </a:p>
          <a:p>
            <a:pPr>
              <a:buSzPct val="25000"/>
            </a:pPr>
            <a:r>
              <a:rPr lang="en-US" sz="2000" b="1" dirty="0">
                <a:solidFill>
                  <a:schemeClr val="accent2"/>
                </a:solidFill>
                <a:latin typeface="Comic Sans MS"/>
                <a:ea typeface="Comic Sans MS"/>
                <a:cs typeface="Comic Sans MS"/>
                <a:sym typeface="Comic Sans MS"/>
              </a:rPr>
              <a:t>inherit</a:t>
            </a:r>
          </a:p>
          <a:p>
            <a:pPr>
              <a:buSzPct val="25000"/>
            </a:pP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A</a:t>
            </a:r>
            <a:r>
              <a:rPr lang="en-US" sz="2000" dirty="0">
                <a:solidFill>
                  <a:schemeClr val="dk1"/>
                </a:solidFill>
                <a:latin typeface="Comic Sans MS"/>
                <a:ea typeface="Comic Sans MS"/>
                <a:cs typeface="Comic Sans MS"/>
                <a:sym typeface="Comic Sans MS"/>
              </a:rPr>
              <a:t/>
            </a:r>
            <a:br>
              <a:rPr lang="en-US" sz="2000" dirty="0">
                <a:solidFill>
                  <a:schemeClr val="dk1"/>
                </a:solidFill>
                <a:latin typeface="Comic Sans MS"/>
                <a:ea typeface="Comic Sans MS"/>
                <a:cs typeface="Comic Sans MS"/>
                <a:sym typeface="Comic Sans MS"/>
              </a:rPr>
            </a:br>
            <a:r>
              <a:rPr lang="en-US" sz="2000" dirty="0" smtClean="0">
                <a:solidFill>
                  <a:schemeClr val="dk1"/>
                </a:solidFill>
                <a:latin typeface="Comic Sans MS"/>
                <a:ea typeface="Comic Sans MS"/>
                <a:cs typeface="Comic Sans MS"/>
                <a:sym typeface="Comic Sans MS"/>
              </a:rPr>
              <a:t>                 </a:t>
            </a:r>
            <a:r>
              <a:rPr lang="en-US" sz="2000" b="1" dirty="0" err="1" smtClean="0">
                <a:solidFill>
                  <a:schemeClr val="accent2"/>
                </a:solidFill>
                <a:latin typeface="Comic Sans MS"/>
                <a:ea typeface="Comic Sans MS"/>
                <a:cs typeface="Comic Sans MS"/>
                <a:sym typeface="Comic Sans MS"/>
              </a:rPr>
              <a:t>undefine</a:t>
            </a:r>
            <a:r>
              <a:rPr lang="en-US" sz="2000" dirty="0" smtClean="0">
                <a:solidFill>
                  <a:schemeClr val="accent2"/>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f </a:t>
            </a:r>
            <a:r>
              <a:rPr lang="en-US" sz="2000" b="1" dirty="0">
                <a:solidFill>
                  <a:schemeClr val="accent2"/>
                </a:solidFill>
                <a:latin typeface="Comic Sans MS"/>
                <a:ea typeface="Comic Sans MS"/>
                <a:cs typeface="Comic Sans MS"/>
                <a:sym typeface="Comic Sans MS"/>
              </a:rPr>
              <a:t>end</a:t>
            </a:r>
          </a:p>
          <a:p>
            <a:pPr>
              <a:buSzPct val="25000"/>
            </a:pPr>
            <a:r>
              <a:rPr lang="en-US" sz="800" dirty="0">
                <a:solidFill>
                  <a:schemeClr val="dk1"/>
                </a:solidFill>
                <a:latin typeface="Comic Sans MS"/>
                <a:ea typeface="Comic Sans MS"/>
                <a:cs typeface="Comic Sans MS"/>
                <a:sym typeface="Comic Sans MS"/>
              </a:rPr>
              <a:t>	</a:t>
            </a:r>
          </a:p>
          <a:p>
            <a:pPr>
              <a:buSzPct val="25000"/>
            </a:pP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B</a:t>
            </a:r>
          </a:p>
          <a:p>
            <a:pPr>
              <a:buSzPct val="25000"/>
            </a:pPr>
            <a:r>
              <a:rPr lang="en-US" sz="2000" i="1" dirty="0">
                <a:solidFill>
                  <a:srgbClr val="3333FF"/>
                </a:solidFill>
                <a:latin typeface="Comic Sans MS"/>
                <a:ea typeface="Comic Sans MS"/>
                <a:cs typeface="Comic Sans MS"/>
                <a:sym typeface="Comic Sans MS"/>
              </a:rPr>
              <a:t>	C</a:t>
            </a:r>
          </a:p>
          <a:p>
            <a:pPr>
              <a:buSzPct val="25000"/>
            </a:pPr>
            <a:r>
              <a:rPr lang="en-US" sz="2000" b="1" dirty="0">
                <a:solidFill>
                  <a:schemeClr val="accent2"/>
                </a:solidFill>
                <a:latin typeface="Comic Sans MS"/>
                <a:ea typeface="Comic Sans MS"/>
                <a:cs typeface="Comic Sans MS"/>
                <a:sym typeface="Comic Sans MS"/>
              </a:rPr>
              <a:t>     </a:t>
            </a:r>
            <a:r>
              <a:rPr lang="en-US" sz="2000" b="1" dirty="0" smtClean="0">
                <a:solidFill>
                  <a:schemeClr val="accent2"/>
                </a:solidFill>
                <a:latin typeface="Comic Sans MS"/>
                <a:ea typeface="Comic Sans MS"/>
                <a:cs typeface="Comic Sans MS"/>
                <a:sym typeface="Comic Sans MS"/>
              </a:rPr>
              <a:t>       </a:t>
            </a:r>
            <a:r>
              <a:rPr lang="en-US" sz="2000" b="1" dirty="0" err="1" smtClean="0">
                <a:solidFill>
                  <a:schemeClr val="accent2"/>
                </a:solidFill>
                <a:latin typeface="Comic Sans MS"/>
                <a:ea typeface="Comic Sans MS"/>
                <a:cs typeface="Comic Sans MS"/>
                <a:sym typeface="Comic Sans MS"/>
              </a:rPr>
              <a:t>undefine</a:t>
            </a:r>
            <a:r>
              <a:rPr lang="en-US" sz="2000" dirty="0" smtClean="0">
                <a:solidFill>
                  <a:schemeClr val="accent2"/>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f</a:t>
            </a:r>
            <a:r>
              <a:rPr lang="en-US" sz="2000" i="1" dirty="0">
                <a:solidFill>
                  <a:srgbClr val="006400"/>
                </a:solidFill>
                <a:latin typeface="Comic Sans MS"/>
                <a:ea typeface="Comic Sans MS"/>
                <a:cs typeface="Comic Sans MS"/>
                <a:sym typeface="Comic Sans MS"/>
              </a:rPr>
              <a:t> </a:t>
            </a:r>
            <a:r>
              <a:rPr lang="en-US" sz="2000" b="1" dirty="0">
                <a:solidFill>
                  <a:schemeClr val="accent2"/>
                </a:solidFill>
                <a:latin typeface="Comic Sans MS"/>
                <a:ea typeface="Comic Sans MS"/>
                <a:cs typeface="Comic Sans MS"/>
                <a:sym typeface="Comic Sans MS"/>
              </a:rPr>
              <a:t>end</a:t>
            </a:r>
            <a:r>
              <a:rPr lang="en-US" sz="2000" dirty="0">
                <a:solidFill>
                  <a:schemeClr val="accent2"/>
                </a:solidFill>
                <a:latin typeface="Comic Sans MS"/>
                <a:ea typeface="Comic Sans MS"/>
                <a:cs typeface="Comic Sans MS"/>
                <a:sym typeface="Comic Sans MS"/>
              </a:rPr>
              <a:t/>
            </a:r>
            <a:br>
              <a:rPr lang="en-US" sz="2000" dirty="0">
                <a:solidFill>
                  <a:schemeClr val="accent2"/>
                </a:solidFill>
                <a:latin typeface="Comic Sans MS"/>
                <a:ea typeface="Comic Sans MS"/>
                <a:cs typeface="Comic Sans MS"/>
                <a:sym typeface="Comic Sans MS"/>
              </a:rPr>
            </a:br>
            <a:r>
              <a:rPr lang="en-US" sz="700" dirty="0">
                <a:solidFill>
                  <a:schemeClr val="accent2"/>
                </a:solidFill>
                <a:latin typeface="Comic Sans MS"/>
                <a:ea typeface="Comic Sans MS"/>
                <a:cs typeface="Comic Sans MS"/>
                <a:sym typeface="Comic Sans MS"/>
              </a:rPr>
              <a:t>		</a:t>
            </a:r>
          </a:p>
          <a:p>
            <a:pPr>
              <a:buSzPct val="25000"/>
            </a:pPr>
            <a:r>
              <a:rPr lang="en-US" sz="2000" b="1" dirty="0">
                <a:solidFill>
                  <a:schemeClr val="accent2"/>
                </a:solidFill>
                <a:latin typeface="Comic Sans MS"/>
                <a:ea typeface="Comic Sans MS"/>
                <a:cs typeface="Comic Sans MS"/>
                <a:sym typeface="Comic Sans MS"/>
              </a:rPr>
              <a:t>feature</a:t>
            </a:r>
          </a:p>
          <a:p>
            <a:pPr>
              <a:buSzPct val="25000"/>
            </a:pPr>
            <a:r>
              <a:rPr lang="en-US" sz="2000" dirty="0">
                <a:solidFill>
                  <a:schemeClr val="dk1"/>
                </a:solidFill>
                <a:latin typeface="Comic Sans MS"/>
                <a:ea typeface="Comic Sans MS"/>
                <a:cs typeface="Comic Sans MS"/>
                <a:sym typeface="Comic Sans MS"/>
              </a:rPr>
              <a:t>		...</a:t>
            </a:r>
          </a:p>
          <a:p>
            <a:pPr>
              <a:buSzPct val="25000"/>
            </a:pPr>
            <a:r>
              <a:rPr lang="en-US" sz="2000" b="1" dirty="0">
                <a:solidFill>
                  <a:schemeClr val="accent2"/>
                </a:solidFill>
                <a:latin typeface="Comic Sans MS"/>
                <a:ea typeface="Comic Sans MS"/>
                <a:cs typeface="Comic Sans MS"/>
                <a:sym typeface="Comic Sans MS"/>
              </a:rPr>
              <a:t>end</a:t>
            </a:r>
          </a:p>
        </p:txBody>
      </p:sp>
      <p:sp>
        <p:nvSpPr>
          <p:cNvPr id="761" name="Shape 761"/>
          <p:cNvSpPr/>
          <p:nvPr/>
        </p:nvSpPr>
        <p:spPr>
          <a:xfrm>
            <a:off x="3562350" y="124939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62" name="Shape 762"/>
          <p:cNvSpPr/>
          <p:nvPr/>
        </p:nvSpPr>
        <p:spPr>
          <a:xfrm>
            <a:off x="6034087" y="1276386"/>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63" name="Shape 763"/>
          <p:cNvSpPr/>
          <p:nvPr/>
        </p:nvSpPr>
        <p:spPr>
          <a:xfrm>
            <a:off x="8416925" y="1266861"/>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64" name="Shape 764"/>
          <p:cNvSpPr/>
          <p:nvPr/>
        </p:nvSpPr>
        <p:spPr>
          <a:xfrm>
            <a:off x="5951537" y="4000535"/>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65" name="Shape 765"/>
          <p:cNvSpPr txBox="1"/>
          <p:nvPr/>
        </p:nvSpPr>
        <p:spPr>
          <a:xfrm>
            <a:off x="3848100" y="13366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A</a:t>
            </a:r>
          </a:p>
        </p:txBody>
      </p:sp>
      <p:sp>
        <p:nvSpPr>
          <p:cNvPr id="766" name="Shape 766"/>
          <p:cNvSpPr txBox="1"/>
          <p:nvPr/>
        </p:nvSpPr>
        <p:spPr>
          <a:xfrm>
            <a:off x="6326187" y="13366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B</a:t>
            </a:r>
          </a:p>
        </p:txBody>
      </p:sp>
      <p:sp>
        <p:nvSpPr>
          <p:cNvPr id="767" name="Shape 767"/>
          <p:cNvSpPr txBox="1"/>
          <p:nvPr/>
        </p:nvSpPr>
        <p:spPr>
          <a:xfrm>
            <a:off x="8631238" y="13366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768" name="Shape 768"/>
          <p:cNvSpPr txBox="1"/>
          <p:nvPr/>
        </p:nvSpPr>
        <p:spPr>
          <a:xfrm>
            <a:off x="6276975" y="40163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D</a:t>
            </a:r>
          </a:p>
        </p:txBody>
      </p:sp>
      <p:sp>
        <p:nvSpPr>
          <p:cNvPr id="769" name="Shape 769"/>
          <p:cNvSpPr/>
          <p:nvPr/>
        </p:nvSpPr>
        <p:spPr>
          <a:xfrm>
            <a:off x="9766300" y="1287463"/>
            <a:ext cx="700200"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70" name="Shape 770"/>
          <p:cNvSpPr/>
          <p:nvPr/>
        </p:nvSpPr>
        <p:spPr>
          <a:xfrm>
            <a:off x="2965450" y="1257300"/>
            <a:ext cx="762000"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71" name="Shape 771"/>
          <p:cNvSpPr/>
          <p:nvPr/>
        </p:nvSpPr>
        <p:spPr>
          <a:xfrm>
            <a:off x="5468937" y="1295400"/>
            <a:ext cx="695400"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72" name="Shape 772"/>
          <p:cNvSpPr/>
          <p:nvPr/>
        </p:nvSpPr>
        <p:spPr>
          <a:xfrm>
            <a:off x="5226106" y="3309054"/>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dirty="0">
                <a:solidFill>
                  <a:srgbClr val="3333FF"/>
                </a:solidFill>
                <a:latin typeface="Comic Sans MS"/>
                <a:ea typeface="Comic Sans MS"/>
                <a:cs typeface="Comic Sans MS"/>
                <a:sym typeface="Comic Sans MS"/>
              </a:rPr>
              <a:t>f</a:t>
            </a:r>
            <a:r>
              <a:rPr lang="en-US" sz="2800" i="1" dirty="0">
                <a:solidFill>
                  <a:srgbClr val="990000"/>
                </a:solidFill>
                <a:latin typeface="Comic Sans MS"/>
                <a:ea typeface="Comic Sans MS"/>
                <a:cs typeface="Comic Sans MS"/>
                <a:sym typeface="Comic Sans MS"/>
              </a:rPr>
              <a:t> </a:t>
            </a:r>
            <a:r>
              <a:rPr lang="en-US" sz="3600" baseline="30000" dirty="0">
                <a:solidFill>
                  <a:srgbClr val="990000"/>
                </a:solidFill>
                <a:latin typeface="Comic Sans MS"/>
                <a:ea typeface="Comic Sans MS"/>
                <a:cs typeface="Comic Sans MS"/>
                <a:sym typeface="Comic Sans MS"/>
              </a:rPr>
              <a:t>--</a:t>
            </a:r>
          </a:p>
        </p:txBody>
      </p:sp>
      <p:sp>
        <p:nvSpPr>
          <p:cNvPr id="773" name="Shape 773"/>
          <p:cNvSpPr/>
          <p:nvPr/>
        </p:nvSpPr>
        <p:spPr>
          <a:xfrm>
            <a:off x="7137137" y="3279200"/>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dirty="0">
                <a:solidFill>
                  <a:srgbClr val="3333FF"/>
                </a:solidFill>
                <a:latin typeface="Comic Sans MS"/>
                <a:ea typeface="Comic Sans MS"/>
                <a:cs typeface="Comic Sans MS"/>
                <a:sym typeface="Comic Sans MS"/>
              </a:rPr>
              <a:t>f</a:t>
            </a:r>
            <a:r>
              <a:rPr lang="en-US" sz="2800" i="1" dirty="0">
                <a:solidFill>
                  <a:srgbClr val="990000"/>
                </a:solidFill>
                <a:latin typeface="Comic Sans MS"/>
                <a:ea typeface="Comic Sans MS"/>
                <a:cs typeface="Comic Sans MS"/>
                <a:sym typeface="Comic Sans MS"/>
              </a:rPr>
              <a:t> </a:t>
            </a:r>
            <a:r>
              <a:rPr lang="en-US" sz="3600" baseline="30000" dirty="0">
                <a:solidFill>
                  <a:srgbClr val="990000"/>
                </a:solidFill>
                <a:latin typeface="Comic Sans MS"/>
                <a:ea typeface="Comic Sans MS"/>
                <a:cs typeface="Comic Sans MS"/>
                <a:sym typeface="Comic Sans MS"/>
              </a:rPr>
              <a:t>--</a:t>
            </a:r>
          </a:p>
        </p:txBody>
      </p:sp>
      <p:sp>
        <p:nvSpPr>
          <p:cNvPr id="774" name="Shape 774"/>
          <p:cNvSpPr/>
          <p:nvPr/>
        </p:nvSpPr>
        <p:spPr>
          <a:xfrm>
            <a:off x="9212880" y="4343718"/>
            <a:ext cx="2339999" cy="1595763"/>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3600" baseline="30000">
                <a:solidFill>
                  <a:srgbClr val="3333FF"/>
                </a:solidFill>
                <a:latin typeface="Noto Symbol"/>
                <a:ea typeface="Noto Symbol"/>
                <a:cs typeface="Noto Symbol"/>
                <a:sym typeface="Noto Symbol"/>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Deferred</a:t>
            </a:r>
          </a:p>
          <a:p>
            <a:pPr>
              <a:lnSpc>
                <a:spcPct val="75000"/>
              </a:lnSpc>
              <a:spcBef>
                <a:spcPts val="1800"/>
              </a:spcBef>
              <a:buClr>
                <a:srgbClr val="3333FF"/>
              </a:buClr>
              <a:buSzPct val="25000"/>
            </a:pPr>
            <a:r>
              <a:rPr lang="en-US" sz="3600" baseline="30000">
                <a:solidFill>
                  <a:srgbClr val="3333FF"/>
                </a:solidFill>
                <a:latin typeface="Comic Sans MS"/>
                <a:ea typeface="Comic Sans MS"/>
                <a:cs typeface="Comic Sans MS"/>
                <a:sym typeface="Comic Sans MS"/>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Effective</a:t>
            </a:r>
          </a:p>
          <a:p>
            <a:pPr>
              <a:lnSpc>
                <a:spcPct val="75000"/>
              </a:lnSpc>
              <a:spcBef>
                <a:spcPts val="1800"/>
              </a:spcBef>
              <a:buClr>
                <a:srgbClr val="990000"/>
              </a:buClr>
              <a:buSzPct val="25000"/>
            </a:pPr>
            <a:r>
              <a:rPr lang="en-US" sz="3600" baseline="30000">
                <a:solidFill>
                  <a:srgbClr val="990000"/>
                </a:solidFill>
                <a:latin typeface="Comic Sans MS"/>
                <a:ea typeface="Comic Sans MS"/>
                <a:cs typeface="Comic Sans MS"/>
                <a:sym typeface="Comic Sans MS"/>
              </a:rPr>
              <a:t>-- </a:t>
            </a:r>
            <a:r>
              <a:rPr lang="en-US" sz="2400">
                <a:solidFill>
                  <a:srgbClr val="990000"/>
                </a:solidFill>
                <a:latin typeface="Comic Sans MS"/>
                <a:ea typeface="Comic Sans MS"/>
                <a:cs typeface="Comic Sans MS"/>
                <a:sym typeface="Comic Sans MS"/>
              </a:rPr>
              <a:t>Undefine</a:t>
            </a:r>
          </a:p>
        </p:txBody>
      </p:sp>
    </p:spTree>
    <p:extLst>
      <p:ext uri="{BB962C8B-B14F-4D97-AF65-F5344CB8AC3E}">
        <p14:creationId xmlns:p14="http://schemas.microsoft.com/office/powerpoint/2010/main" val="333156382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0"/>
                                        </p:tgtEl>
                                        <p:attrNameLst>
                                          <p:attrName>style.visibility</p:attrName>
                                        </p:attrNameLst>
                                      </p:cBhvr>
                                      <p:to>
                                        <p:strVal val="visible"/>
                                      </p:to>
                                    </p:set>
                                    <p:animEffect transition="in" filter="fade">
                                      <p:cBhvr>
                                        <p:cTn id="7" dur="1"/>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cxnSp>
        <p:nvCxnSpPr>
          <p:cNvPr id="780" name="Shape 780"/>
          <p:cNvCxnSpPr/>
          <p:nvPr/>
        </p:nvCxnSpPr>
        <p:spPr>
          <a:xfrm rot="10800000">
            <a:off x="8743848" y="2120756"/>
            <a:ext cx="144299" cy="3057299"/>
          </a:xfrm>
          <a:prstGeom prst="straightConnector1">
            <a:avLst/>
          </a:prstGeom>
          <a:noFill/>
          <a:ln w="38100" cap="flat" cmpd="sng">
            <a:solidFill>
              <a:srgbClr val="990000"/>
            </a:solidFill>
            <a:prstDash val="solid"/>
            <a:round/>
            <a:headEnd type="none" w="med" len="med"/>
            <a:tailEnd type="stealth" w="lg" len="lg"/>
          </a:ln>
        </p:spPr>
      </p:cxnSp>
      <p:cxnSp>
        <p:nvCxnSpPr>
          <p:cNvPr id="781" name="Shape 781"/>
          <p:cNvCxnSpPr/>
          <p:nvPr/>
        </p:nvCxnSpPr>
        <p:spPr>
          <a:xfrm rot="10800000">
            <a:off x="5997384" y="2004990"/>
            <a:ext cx="2869499" cy="3151800"/>
          </a:xfrm>
          <a:prstGeom prst="straightConnector1">
            <a:avLst/>
          </a:prstGeom>
          <a:noFill/>
          <a:ln w="38100" cap="flat" cmpd="sng">
            <a:solidFill>
              <a:srgbClr val="990000"/>
            </a:solidFill>
            <a:prstDash val="solid"/>
            <a:round/>
            <a:headEnd type="none" w="med" len="med"/>
            <a:tailEnd type="stealth" w="lg" len="lg"/>
          </a:ln>
        </p:spPr>
      </p:cxnSp>
      <p:cxnSp>
        <p:nvCxnSpPr>
          <p:cNvPr id="782" name="Shape 782"/>
          <p:cNvCxnSpPr/>
          <p:nvPr/>
        </p:nvCxnSpPr>
        <p:spPr>
          <a:xfrm rot="10800000" flipH="1">
            <a:off x="8888149" y="1968521"/>
            <a:ext cx="2197200" cy="3198900"/>
          </a:xfrm>
          <a:prstGeom prst="straightConnector1">
            <a:avLst/>
          </a:prstGeom>
          <a:noFill/>
          <a:ln w="38100" cap="flat" cmpd="sng">
            <a:solidFill>
              <a:srgbClr val="990000"/>
            </a:solidFill>
            <a:prstDash val="solid"/>
            <a:round/>
            <a:headEnd type="none" w="med" len="med"/>
            <a:tailEnd type="stealth" w="lg" len="lg"/>
          </a:ln>
        </p:spPr>
      </p:cxnSp>
      <p:sp>
        <p:nvSpPr>
          <p:cNvPr id="783" name="Shape 783"/>
          <p:cNvSpPr txBox="1">
            <a:spLocks noGrp="1"/>
          </p:cNvSpPr>
          <p:nvPr>
            <p:ph type="title" idx="4294967295"/>
          </p:nvPr>
        </p:nvSpPr>
        <p:spPr>
          <a:xfrm>
            <a:off x="1772401" y="115201"/>
            <a:ext cx="85073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Merging effective features with different names</a:t>
            </a:r>
          </a:p>
        </p:txBody>
      </p:sp>
      <p:sp>
        <p:nvSpPr>
          <p:cNvPr id="784" name="Shape 784"/>
          <p:cNvSpPr/>
          <p:nvPr/>
        </p:nvSpPr>
        <p:spPr>
          <a:xfrm>
            <a:off x="5259346" y="124939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85" name="Shape 785"/>
          <p:cNvSpPr/>
          <p:nvPr/>
        </p:nvSpPr>
        <p:spPr>
          <a:xfrm>
            <a:off x="8061283" y="1276386"/>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86" name="Shape 786"/>
          <p:cNvSpPr/>
          <p:nvPr/>
        </p:nvSpPr>
        <p:spPr>
          <a:xfrm>
            <a:off x="10609221" y="1203361"/>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87" name="Shape 787"/>
          <p:cNvSpPr/>
          <p:nvPr/>
        </p:nvSpPr>
        <p:spPr>
          <a:xfrm>
            <a:off x="8296233" y="5156235"/>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88" name="Shape 788"/>
          <p:cNvSpPr txBox="1"/>
          <p:nvPr/>
        </p:nvSpPr>
        <p:spPr>
          <a:xfrm>
            <a:off x="5545096" y="13366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A</a:t>
            </a:r>
          </a:p>
        </p:txBody>
      </p:sp>
      <p:sp>
        <p:nvSpPr>
          <p:cNvPr id="789" name="Shape 789"/>
          <p:cNvSpPr txBox="1"/>
          <p:nvPr/>
        </p:nvSpPr>
        <p:spPr>
          <a:xfrm>
            <a:off x="8315283" y="13239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B</a:t>
            </a:r>
          </a:p>
        </p:txBody>
      </p:sp>
      <p:sp>
        <p:nvSpPr>
          <p:cNvPr id="790" name="Shape 790"/>
          <p:cNvSpPr txBox="1"/>
          <p:nvPr/>
        </p:nvSpPr>
        <p:spPr>
          <a:xfrm>
            <a:off x="10823534" y="12731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791" name="Shape 791"/>
          <p:cNvSpPr txBox="1"/>
          <p:nvPr/>
        </p:nvSpPr>
        <p:spPr>
          <a:xfrm>
            <a:off x="8621671" y="51720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D</a:t>
            </a:r>
          </a:p>
        </p:txBody>
      </p:sp>
      <p:sp>
        <p:nvSpPr>
          <p:cNvPr id="792" name="Shape 792"/>
          <p:cNvSpPr/>
          <p:nvPr/>
        </p:nvSpPr>
        <p:spPr>
          <a:xfrm>
            <a:off x="9855159" y="1274763"/>
            <a:ext cx="700200"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h </a:t>
            </a:r>
            <a:r>
              <a:rPr lang="en-US" sz="3600" baseline="30000">
                <a:solidFill>
                  <a:srgbClr val="3333FF"/>
                </a:solidFill>
                <a:latin typeface="Comic Sans MS"/>
                <a:ea typeface="Comic Sans MS"/>
                <a:cs typeface="Comic Sans MS"/>
                <a:sym typeface="Comic Sans MS"/>
              </a:rPr>
              <a:t>+</a:t>
            </a:r>
          </a:p>
        </p:txBody>
      </p:sp>
      <p:sp>
        <p:nvSpPr>
          <p:cNvPr id="793" name="Shape 793"/>
          <p:cNvSpPr/>
          <p:nvPr/>
        </p:nvSpPr>
        <p:spPr>
          <a:xfrm>
            <a:off x="4598946" y="1257300"/>
            <a:ext cx="762000"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94" name="Shape 794"/>
          <p:cNvSpPr/>
          <p:nvPr/>
        </p:nvSpPr>
        <p:spPr>
          <a:xfrm>
            <a:off x="6924633" y="1295400"/>
            <a:ext cx="695400"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g </a:t>
            </a:r>
            <a:r>
              <a:rPr lang="en-US" sz="3600" baseline="30000">
                <a:solidFill>
                  <a:srgbClr val="3333FF"/>
                </a:solidFill>
                <a:latin typeface="Comic Sans MS"/>
                <a:ea typeface="Comic Sans MS"/>
                <a:cs typeface="Comic Sans MS"/>
                <a:sym typeface="Comic Sans MS"/>
              </a:rPr>
              <a:t>+</a:t>
            </a:r>
          </a:p>
        </p:txBody>
      </p:sp>
      <p:sp>
        <p:nvSpPr>
          <p:cNvPr id="795" name="Shape 795"/>
          <p:cNvSpPr/>
          <p:nvPr/>
        </p:nvSpPr>
        <p:spPr>
          <a:xfrm>
            <a:off x="7406934" y="4268707"/>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dirty="0">
                <a:solidFill>
                  <a:srgbClr val="3333FF"/>
                </a:solidFill>
                <a:latin typeface="Comic Sans MS"/>
                <a:ea typeface="Comic Sans MS"/>
                <a:cs typeface="Comic Sans MS"/>
                <a:sym typeface="Comic Sans MS"/>
              </a:rPr>
              <a:t>f </a:t>
            </a:r>
            <a:r>
              <a:rPr lang="en-US" sz="3600" baseline="30000" dirty="0">
                <a:solidFill>
                  <a:srgbClr val="3333FF"/>
                </a:solidFill>
                <a:latin typeface="Comic Sans MS"/>
                <a:ea typeface="Comic Sans MS"/>
                <a:cs typeface="Comic Sans MS"/>
                <a:sym typeface="Comic Sans MS"/>
              </a:rPr>
              <a:t>--</a:t>
            </a:r>
          </a:p>
        </p:txBody>
      </p:sp>
      <p:sp>
        <p:nvSpPr>
          <p:cNvPr id="796" name="Shape 796"/>
          <p:cNvSpPr/>
          <p:nvPr/>
        </p:nvSpPr>
        <p:spPr>
          <a:xfrm>
            <a:off x="8770861" y="3355753"/>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97" name="Shape 797"/>
          <p:cNvSpPr/>
          <p:nvPr/>
        </p:nvSpPr>
        <p:spPr>
          <a:xfrm>
            <a:off x="156519" y="1874400"/>
            <a:ext cx="4320797" cy="4920055"/>
          </a:xfrm>
          <a:prstGeom prst="roundRect">
            <a:avLst>
              <a:gd name="adj" fmla="val 12231"/>
            </a:avLst>
          </a:prstGeom>
          <a:solidFill>
            <a:srgbClr val="FFFF66"/>
          </a:solidFill>
          <a:ln w="9525" cap="flat" cmpd="sng">
            <a:solidFill>
              <a:srgbClr val="990000"/>
            </a:solidFill>
            <a:prstDash val="solid"/>
            <a:round/>
            <a:headEnd type="none" w="med" len="med"/>
            <a:tailEnd type="none" w="med" len="med"/>
          </a:ln>
        </p:spPr>
        <p:txBody>
          <a:bodyPr lIns="0" tIns="0" rIns="0" bIns="0" anchor="t" anchorCtr="0">
            <a:noAutofit/>
          </a:bodyPr>
          <a:lstStyle/>
          <a:p>
            <a:pPr marL="342900" indent="-342900">
              <a:buSzPct val="25000"/>
            </a:pPr>
            <a:r>
              <a:rPr lang="en-US" b="1">
                <a:solidFill>
                  <a:schemeClr val="accent2"/>
                </a:solidFill>
                <a:latin typeface="Comic Sans MS"/>
                <a:ea typeface="Comic Sans MS"/>
                <a:cs typeface="Comic Sans MS"/>
                <a:sym typeface="Comic Sans MS"/>
              </a:rPr>
              <a:t>class</a:t>
            </a:r>
          </a:p>
          <a:p>
            <a:pPr marL="342900" indent="-342900">
              <a:buSzPct val="25000"/>
            </a:pPr>
            <a:r>
              <a:rPr lang="en-US" i="1">
                <a:solidFill>
                  <a:srgbClr val="3333FF"/>
                </a:solidFill>
                <a:latin typeface="Comic Sans MS"/>
                <a:ea typeface="Comic Sans MS"/>
                <a:cs typeface="Comic Sans MS"/>
                <a:sym typeface="Comic Sans MS"/>
              </a:rPr>
              <a:t>	D</a:t>
            </a:r>
            <a:r>
              <a:rPr lang="en-US">
                <a:solidFill>
                  <a:schemeClr val="dk1"/>
                </a:solidFill>
                <a:latin typeface="Comic Sans MS"/>
                <a:ea typeface="Comic Sans MS"/>
                <a:cs typeface="Comic Sans MS"/>
                <a:sym typeface="Comic Sans MS"/>
              </a:rPr>
              <a:t> </a:t>
            </a:r>
          </a:p>
          <a:p>
            <a:pPr marL="342900" indent="-342900">
              <a:buSzPct val="25000"/>
            </a:pPr>
            <a:r>
              <a:rPr lang="en-US" b="1">
                <a:solidFill>
                  <a:schemeClr val="accent2"/>
                </a:solidFill>
                <a:latin typeface="Comic Sans MS"/>
                <a:ea typeface="Comic Sans MS"/>
                <a:cs typeface="Comic Sans MS"/>
                <a:sym typeface="Comic Sans MS"/>
              </a:rPr>
              <a:t>inherit</a:t>
            </a:r>
          </a:p>
          <a:p>
            <a:pPr marL="342900" indent="-342900">
              <a:buSzPct val="25000"/>
            </a:pP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A</a:t>
            </a:r>
            <a:r>
              <a:rPr lang="en-US">
                <a:solidFill>
                  <a:schemeClr val="dk1"/>
                </a:solidFill>
                <a:latin typeface="Comic Sans MS"/>
                <a:ea typeface="Comic Sans MS"/>
                <a:cs typeface="Comic Sans MS"/>
                <a:sym typeface="Comic Sans MS"/>
              </a:rPr>
              <a:t>	</a:t>
            </a:r>
          </a:p>
          <a:p>
            <a:pPr marL="342900" indent="-342900">
              <a:buSzPct val="25000"/>
            </a:pPr>
            <a:r>
              <a:rPr lang="en-US">
                <a:solidFill>
                  <a:schemeClr val="accent2"/>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undefine</a:t>
            </a: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a:t>
            </a:r>
            <a:r>
              <a:rPr lang="en-US" i="1">
                <a:solidFill>
                  <a:srgbClr val="006400"/>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end</a:t>
            </a:r>
          </a:p>
          <a:p>
            <a:pPr marL="342900" indent="-342900">
              <a:buSzPct val="25000"/>
            </a:pPr>
            <a:r>
              <a:rPr lang="en-US" sz="1100">
                <a:solidFill>
                  <a:schemeClr val="dk1"/>
                </a:solidFill>
                <a:latin typeface="Comic Sans MS"/>
                <a:ea typeface="Comic Sans MS"/>
                <a:cs typeface="Comic Sans MS"/>
                <a:sym typeface="Comic Sans MS"/>
              </a:rPr>
              <a:t>	</a:t>
            </a:r>
          </a:p>
          <a:p>
            <a:pPr marL="342900" indent="-342900">
              <a:buSzPct val="25000"/>
            </a:pP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B</a:t>
            </a:r>
          </a:p>
          <a:p>
            <a:pPr marL="342900" indent="-342900">
              <a:buSzPct val="25000"/>
            </a:pPr>
            <a:r>
              <a:rPr lang="en-US">
                <a:solidFill>
                  <a:schemeClr val="accent2"/>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rename</a:t>
            </a:r>
            <a:r>
              <a:rPr lang="en-US" b="1">
                <a:solidFill>
                  <a:schemeClr val="dk1"/>
                </a:solidFill>
                <a:latin typeface="Comic Sans MS"/>
                <a:ea typeface="Comic Sans MS"/>
                <a:cs typeface="Comic Sans MS"/>
                <a:sym typeface="Comic Sans MS"/>
              </a:rPr>
              <a:t> </a:t>
            </a:r>
          </a:p>
          <a:p>
            <a:pPr marL="342900" indent="-342900">
              <a:buSzPct val="25000"/>
            </a:pP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g</a:t>
            </a: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as</a:t>
            </a: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a:t>
            </a:r>
            <a:r>
              <a:rPr lang="en-US">
                <a:solidFill>
                  <a:schemeClr val="dk1"/>
                </a:solidFill>
                <a:latin typeface="Comic Sans MS"/>
                <a:ea typeface="Comic Sans MS"/>
                <a:cs typeface="Comic Sans MS"/>
                <a:sym typeface="Comic Sans MS"/>
              </a:rPr>
              <a:t> </a:t>
            </a:r>
          </a:p>
          <a:p>
            <a:pPr marL="342900" indent="-342900">
              <a:buSzPct val="25000"/>
            </a:pP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undefine</a:t>
            </a:r>
            <a:r>
              <a:rPr lang="en-US">
                <a:solidFill>
                  <a:schemeClr val="accent2"/>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 </a:t>
            </a:r>
          </a:p>
          <a:p>
            <a:pPr marL="342900" indent="-342900">
              <a:buSzPct val="25000"/>
            </a:pPr>
            <a:r>
              <a:rPr lang="en-US" b="1" i="1">
                <a:solidFill>
                  <a:srgbClr val="006400"/>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end</a:t>
            </a:r>
          </a:p>
          <a:p>
            <a:pPr marL="342900" indent="-342900">
              <a:buSzPct val="25000"/>
            </a:pPr>
            <a:r>
              <a:rPr lang="en-US" sz="1100" i="1">
                <a:solidFill>
                  <a:srgbClr val="3333FF"/>
                </a:solidFill>
                <a:latin typeface="Comic Sans MS"/>
                <a:ea typeface="Comic Sans MS"/>
                <a:cs typeface="Comic Sans MS"/>
                <a:sym typeface="Comic Sans MS"/>
              </a:rPr>
              <a:t>	</a:t>
            </a:r>
          </a:p>
          <a:p>
            <a:pPr marL="342900" indent="-342900">
              <a:buSzPct val="25000"/>
            </a:pPr>
            <a:r>
              <a:rPr lang="en-US" i="1">
                <a:solidFill>
                  <a:srgbClr val="3333FF"/>
                </a:solidFill>
                <a:latin typeface="Comic Sans MS"/>
                <a:ea typeface="Comic Sans MS"/>
                <a:cs typeface="Comic Sans MS"/>
                <a:sym typeface="Comic Sans MS"/>
              </a:rPr>
              <a:t>	C</a:t>
            </a:r>
          </a:p>
          <a:p>
            <a:pPr marL="342900" indent="-342900">
              <a:buSzPct val="25000"/>
            </a:pPr>
            <a:r>
              <a:rPr lang="en-US" i="1">
                <a:solidFill>
                  <a:srgbClr val="3333FF"/>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rename</a:t>
            </a:r>
            <a:r>
              <a:rPr lang="en-US" b="1">
                <a:solidFill>
                  <a:schemeClr val="dk1"/>
                </a:solidFill>
                <a:latin typeface="Comic Sans MS"/>
                <a:ea typeface="Comic Sans MS"/>
                <a:cs typeface="Comic Sans MS"/>
                <a:sym typeface="Comic Sans MS"/>
              </a:rPr>
              <a:t> </a:t>
            </a:r>
          </a:p>
          <a:p>
            <a:pPr marL="342900" indent="-342900">
              <a:buSzPct val="25000"/>
            </a:pP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h</a:t>
            </a: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as</a:t>
            </a: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a:t>
            </a:r>
            <a:r>
              <a:rPr lang="en-US">
                <a:solidFill>
                  <a:srgbClr val="3333FF"/>
                </a:solidFill>
                <a:latin typeface="Comic Sans MS"/>
                <a:ea typeface="Comic Sans MS"/>
                <a:cs typeface="Comic Sans MS"/>
                <a:sym typeface="Comic Sans MS"/>
              </a:rPr>
              <a:t> </a:t>
            </a:r>
          </a:p>
          <a:p>
            <a:pPr marL="342900" indent="-342900">
              <a:buSzPct val="25000"/>
            </a:pP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end</a:t>
            </a:r>
            <a:r>
              <a:rPr lang="en-US">
                <a:solidFill>
                  <a:schemeClr val="accent2"/>
                </a:solidFill>
                <a:latin typeface="Comic Sans MS"/>
                <a:ea typeface="Comic Sans MS"/>
                <a:cs typeface="Comic Sans MS"/>
                <a:sym typeface="Comic Sans MS"/>
              </a:rPr>
              <a:t>		</a:t>
            </a:r>
          </a:p>
          <a:p>
            <a:pPr marL="342900" indent="-342900">
              <a:buSzPct val="25000"/>
            </a:pPr>
            <a:r>
              <a:rPr lang="en-US" b="1">
                <a:solidFill>
                  <a:schemeClr val="accent2"/>
                </a:solidFill>
                <a:latin typeface="Comic Sans MS"/>
                <a:ea typeface="Comic Sans MS"/>
                <a:cs typeface="Comic Sans MS"/>
                <a:sym typeface="Comic Sans MS"/>
              </a:rPr>
              <a:t>feature</a:t>
            </a:r>
            <a:r>
              <a:rPr lang="en-US">
                <a:solidFill>
                  <a:schemeClr val="dk1"/>
                </a:solidFill>
                <a:latin typeface="Comic Sans MS"/>
                <a:ea typeface="Comic Sans MS"/>
                <a:cs typeface="Comic Sans MS"/>
                <a:sym typeface="Comic Sans MS"/>
              </a:rPr>
              <a:t>	...   </a:t>
            </a:r>
            <a:r>
              <a:rPr lang="en-US" b="1">
                <a:solidFill>
                  <a:schemeClr val="accent2"/>
                </a:solidFill>
                <a:latin typeface="Comic Sans MS"/>
                <a:ea typeface="Comic Sans MS"/>
                <a:cs typeface="Comic Sans MS"/>
                <a:sym typeface="Comic Sans MS"/>
              </a:rPr>
              <a:t>end</a:t>
            </a:r>
          </a:p>
        </p:txBody>
      </p:sp>
      <p:grpSp>
        <p:nvGrpSpPr>
          <p:cNvPr id="798" name="Shape 798"/>
          <p:cNvGrpSpPr/>
          <p:nvPr/>
        </p:nvGrpSpPr>
        <p:grpSpPr>
          <a:xfrm>
            <a:off x="9412212" y="4279601"/>
            <a:ext cx="1241425" cy="517525"/>
            <a:chOff x="1555" y="2726"/>
            <a:chExt cx="782" cy="326"/>
          </a:xfrm>
        </p:grpSpPr>
        <p:sp>
          <p:nvSpPr>
            <p:cNvPr id="799" name="Shape 799"/>
            <p:cNvSpPr/>
            <p:nvPr/>
          </p:nvSpPr>
          <p:spPr>
            <a:xfrm>
              <a:off x="1797" y="2844"/>
              <a:ext cx="253" cy="106"/>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accent2"/>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rgbClr val="3333FF"/>
                </a:solidFill>
                <a:latin typeface="Comic Sans MS"/>
                <a:ea typeface="Comic Sans MS"/>
                <a:cs typeface="Comic Sans MS"/>
                <a:sym typeface="Comic Sans MS"/>
              </a:endParaRPr>
            </a:p>
          </p:txBody>
        </p:sp>
        <p:sp>
          <p:nvSpPr>
            <p:cNvPr id="800" name="Shape 800"/>
            <p:cNvSpPr txBox="1"/>
            <p:nvPr/>
          </p:nvSpPr>
          <p:spPr>
            <a:xfrm>
              <a:off x="1555" y="2726"/>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dirty="0">
                  <a:solidFill>
                    <a:srgbClr val="3333FF"/>
                  </a:solidFill>
                  <a:latin typeface="Comic Sans MS"/>
                  <a:ea typeface="Comic Sans MS"/>
                  <a:cs typeface="Comic Sans MS"/>
                  <a:sym typeface="Comic Sans MS"/>
                </a:rPr>
                <a:t>h</a:t>
              </a:r>
            </a:p>
          </p:txBody>
        </p:sp>
        <p:sp>
          <p:nvSpPr>
            <p:cNvPr id="801" name="Shape 801"/>
            <p:cNvSpPr txBox="1"/>
            <p:nvPr/>
          </p:nvSpPr>
          <p:spPr>
            <a:xfrm>
              <a:off x="2037" y="2752"/>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p>
          </p:txBody>
        </p:sp>
      </p:grpSp>
      <p:grpSp>
        <p:nvGrpSpPr>
          <p:cNvPr id="802" name="Shape 802"/>
          <p:cNvGrpSpPr/>
          <p:nvPr/>
        </p:nvGrpSpPr>
        <p:grpSpPr>
          <a:xfrm>
            <a:off x="8793087" y="2947767"/>
            <a:ext cx="1241425" cy="517525"/>
            <a:chOff x="1555" y="2726"/>
            <a:chExt cx="782" cy="326"/>
          </a:xfrm>
        </p:grpSpPr>
        <p:sp>
          <p:nvSpPr>
            <p:cNvPr id="803" name="Shape 803"/>
            <p:cNvSpPr/>
            <p:nvPr/>
          </p:nvSpPr>
          <p:spPr>
            <a:xfrm>
              <a:off x="1797" y="2844"/>
              <a:ext cx="253" cy="106"/>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accent2"/>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rgbClr val="3333FF"/>
                </a:solidFill>
                <a:latin typeface="Comic Sans MS"/>
                <a:ea typeface="Comic Sans MS"/>
                <a:cs typeface="Comic Sans MS"/>
                <a:sym typeface="Comic Sans MS"/>
              </a:endParaRPr>
            </a:p>
          </p:txBody>
        </p:sp>
        <p:sp>
          <p:nvSpPr>
            <p:cNvPr id="804" name="Shape 804"/>
            <p:cNvSpPr txBox="1"/>
            <p:nvPr/>
          </p:nvSpPr>
          <p:spPr>
            <a:xfrm>
              <a:off x="1555" y="2726"/>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g</a:t>
              </a:r>
            </a:p>
          </p:txBody>
        </p:sp>
        <p:sp>
          <p:nvSpPr>
            <p:cNvPr id="805" name="Shape 805"/>
            <p:cNvSpPr txBox="1"/>
            <p:nvPr/>
          </p:nvSpPr>
          <p:spPr>
            <a:xfrm>
              <a:off x="2037" y="2752"/>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p>
          </p:txBody>
        </p:sp>
      </p:grpSp>
    </p:spTree>
    <p:extLst>
      <p:ext uri="{BB962C8B-B14F-4D97-AF65-F5344CB8AC3E}">
        <p14:creationId xmlns:p14="http://schemas.microsoft.com/office/powerpoint/2010/main" val="212593457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7"/>
                                        </p:tgtEl>
                                        <p:attrNameLst>
                                          <p:attrName>style.visibility</p:attrName>
                                        </p:attrNameLst>
                                      </p:cBhvr>
                                      <p:to>
                                        <p:strVal val="visible"/>
                                      </p:to>
                                    </p:set>
                                    <p:animEffect transition="in" filter="fade">
                                      <p:cBhvr>
                                        <p:cTn id="7" dur="1"/>
                                        <p:tgtEl>
                                          <p:spTgt spid="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idx="4294967295"/>
          </p:nvPr>
        </p:nvSpPr>
        <p:spPr>
          <a:xfrm>
            <a:off x="1773237" y="115889"/>
            <a:ext cx="8117400" cy="4427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Acceptable name clashes</a:t>
            </a:r>
          </a:p>
        </p:txBody>
      </p:sp>
      <p:sp>
        <p:nvSpPr>
          <p:cNvPr id="812" name="Shape 812"/>
          <p:cNvSpPr txBox="1">
            <a:spLocks noGrp="1"/>
          </p:cNvSpPr>
          <p:nvPr>
            <p:ph type="body" idx="4294967295"/>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chemeClr val="dk1"/>
                </a:solidFill>
                <a:latin typeface="Comic Sans MS"/>
                <a:ea typeface="Comic Sans MS"/>
                <a:cs typeface="Comic Sans MS"/>
                <a:sym typeface="Comic Sans MS"/>
              </a:rPr>
              <a:t>If inherited features have all the same names, there is no harmful name clash if:</a:t>
            </a:r>
          </a:p>
          <a:p>
            <a:pPr marL="896937" lvl="1" indent="-363537">
              <a:spcBef>
                <a:spcPts val="480"/>
              </a:spcBef>
              <a:buClr>
                <a:srgbClr val="8B0000"/>
              </a:buClr>
              <a:buSzPct val="100000"/>
              <a:buFont typeface="Noto Symbol"/>
              <a:buChar char="➢"/>
            </a:pPr>
            <a:r>
              <a:rPr lang="en-US">
                <a:solidFill>
                  <a:schemeClr val="dk1"/>
                </a:solidFill>
                <a:latin typeface="Comic Sans MS"/>
                <a:ea typeface="Comic Sans MS"/>
                <a:cs typeface="Comic Sans MS"/>
                <a:sym typeface="Comic Sans MS"/>
              </a:rPr>
              <a:t>They all have compatible signatures</a:t>
            </a:r>
          </a:p>
          <a:p>
            <a:pPr marL="896937" lvl="1" indent="-363537">
              <a:spcBef>
                <a:spcPts val="480"/>
              </a:spcBef>
              <a:buClr>
                <a:srgbClr val="8B0000"/>
              </a:buClr>
              <a:buSzPct val="100000"/>
              <a:buFont typeface="Noto Symbol"/>
              <a:buChar char="➢"/>
            </a:pPr>
            <a:r>
              <a:rPr lang="en-US">
                <a:solidFill>
                  <a:schemeClr val="dk1"/>
                </a:solidFill>
                <a:latin typeface="Comic Sans MS"/>
                <a:ea typeface="Comic Sans MS"/>
                <a:cs typeface="Comic Sans MS"/>
                <a:sym typeface="Comic Sans MS"/>
              </a:rPr>
              <a:t>At most one of them is effective</a:t>
            </a: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SzPct val="25000"/>
              <a:buNone/>
            </a:pPr>
            <a:r>
              <a:rPr lang="en-US" sz="2400">
                <a:solidFill>
                  <a:srgbClr val="8B0000"/>
                </a:solidFill>
                <a:latin typeface="Comic Sans MS"/>
                <a:ea typeface="Comic Sans MS"/>
                <a:cs typeface="Comic Sans MS"/>
                <a:sym typeface="Comic Sans MS"/>
              </a:rPr>
              <a:t>Semantics of such a case:</a:t>
            </a:r>
          </a:p>
          <a:p>
            <a:pPr marL="896937" lvl="1" indent="-363537">
              <a:spcBef>
                <a:spcPts val="480"/>
              </a:spcBef>
              <a:buClr>
                <a:srgbClr val="8B0000"/>
              </a:buClr>
              <a:buSzPct val="100000"/>
              <a:buFont typeface="Noto Symbol"/>
              <a:buChar char="➢"/>
            </a:pPr>
            <a:r>
              <a:rPr lang="en-US">
                <a:solidFill>
                  <a:schemeClr val="dk1"/>
                </a:solidFill>
                <a:latin typeface="Comic Sans MS"/>
                <a:ea typeface="Comic Sans MS"/>
                <a:cs typeface="Comic Sans MS"/>
                <a:sym typeface="Comic Sans MS"/>
              </a:rPr>
              <a:t>Merge all features into one</a:t>
            </a:r>
          </a:p>
          <a:p>
            <a:pPr marL="896937" lvl="1" indent="-363537">
              <a:spcBef>
                <a:spcPts val="480"/>
              </a:spcBef>
              <a:buClr>
                <a:srgbClr val="8B0000"/>
              </a:buClr>
              <a:buSzPct val="100000"/>
              <a:buFont typeface="Noto Symbol"/>
              <a:buChar char="➢"/>
            </a:pPr>
            <a:r>
              <a:rPr lang="en-US">
                <a:solidFill>
                  <a:schemeClr val="dk1"/>
                </a:solidFill>
                <a:latin typeface="Comic Sans MS"/>
                <a:ea typeface="Comic Sans MS"/>
                <a:cs typeface="Comic Sans MS"/>
                <a:sym typeface="Comic Sans MS"/>
              </a:rPr>
              <a:t>If there is an effective feature, it imposes its implementation</a:t>
            </a:r>
          </a:p>
        </p:txBody>
      </p:sp>
    </p:spTree>
    <p:extLst>
      <p:ext uri="{BB962C8B-B14F-4D97-AF65-F5344CB8AC3E}">
        <p14:creationId xmlns:p14="http://schemas.microsoft.com/office/powerpoint/2010/main" val="3476250965"/>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Shape 818"/>
          <p:cNvSpPr txBox="1">
            <a:spLocks noGrp="1"/>
          </p:cNvSpPr>
          <p:nvPr>
            <p:ph type="title"/>
          </p:nvPr>
        </p:nvSpPr>
        <p:spPr>
          <a:xfrm>
            <a:off x="1772400" y="115889"/>
            <a:ext cx="8569200"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Feature merging: effective features</a:t>
            </a:r>
          </a:p>
        </p:txBody>
      </p:sp>
      <p:sp>
        <p:nvSpPr>
          <p:cNvPr id="819" name="Shape 819"/>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endParaRPr lang="en-US" sz="2400" i="1" dirty="0" smtClean="0">
              <a:solidFill>
                <a:srgbClr val="3333FF"/>
              </a:solidFill>
              <a:latin typeface="Comic Sans MS"/>
              <a:ea typeface="Comic Sans MS"/>
              <a:cs typeface="Comic Sans MS"/>
              <a:sym typeface="Comic Sans MS"/>
            </a:endParaRPr>
          </a:p>
          <a:p>
            <a:pPr marL="0" indent="0">
              <a:spcBef>
                <a:spcPts val="480"/>
              </a:spcBef>
              <a:buSzPct val="25000"/>
              <a:buNone/>
            </a:pPr>
            <a:r>
              <a:rPr lang="en-US" sz="2400" i="1" dirty="0" smtClean="0">
                <a:solidFill>
                  <a:srgbClr val="3333FF"/>
                </a:solidFill>
                <a:latin typeface="Comic Sans MS"/>
                <a:ea typeface="Comic Sans MS"/>
                <a:cs typeface="Comic Sans MS"/>
                <a:sym typeface="Comic Sans MS"/>
              </a:rPr>
              <a:t>a1</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A</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b1</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B</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c1</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C</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d1</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D</a:t>
            </a:r>
          </a:p>
          <a:p>
            <a:pPr marL="0" indent="0">
              <a:spcBef>
                <a:spcPts val="480"/>
              </a:spcBef>
              <a:buSzPct val="25000"/>
              <a:buNone/>
            </a:pPr>
            <a:r>
              <a:rPr lang="en-US" sz="2400" i="1" dirty="0">
                <a:solidFill>
                  <a:srgbClr val="3333FF"/>
                </a:solidFill>
                <a:latin typeface="Comic Sans MS"/>
                <a:ea typeface="Comic Sans MS"/>
                <a:cs typeface="Comic Sans MS"/>
                <a:sym typeface="Comic Sans MS"/>
              </a:rPr>
              <a:t>a1</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g</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b1</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f</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c1</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h</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d1</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f</a:t>
            </a:r>
          </a:p>
        </p:txBody>
      </p:sp>
      <p:sp>
        <p:nvSpPr>
          <p:cNvPr id="820" name="Shape 820"/>
          <p:cNvSpPr/>
          <p:nvPr/>
        </p:nvSpPr>
        <p:spPr>
          <a:xfrm>
            <a:off x="3287714" y="1557337"/>
            <a:ext cx="1223999" cy="4317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21" name="Shape 821"/>
          <p:cNvSpPr/>
          <p:nvPr/>
        </p:nvSpPr>
        <p:spPr>
          <a:xfrm>
            <a:off x="5664201" y="1557337"/>
            <a:ext cx="1223999" cy="4317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22" name="Shape 822"/>
          <p:cNvSpPr/>
          <p:nvPr/>
        </p:nvSpPr>
        <p:spPr>
          <a:xfrm>
            <a:off x="7967663" y="1557337"/>
            <a:ext cx="1223999" cy="4317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23" name="Shape 823"/>
          <p:cNvSpPr/>
          <p:nvPr/>
        </p:nvSpPr>
        <p:spPr>
          <a:xfrm>
            <a:off x="5664201" y="3573462"/>
            <a:ext cx="1223999" cy="4317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24" name="Shape 824"/>
          <p:cNvSpPr txBox="1"/>
          <p:nvPr/>
        </p:nvSpPr>
        <p:spPr>
          <a:xfrm>
            <a:off x="3575050" y="1557338"/>
            <a:ext cx="576300" cy="36659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A</a:t>
            </a:r>
          </a:p>
        </p:txBody>
      </p:sp>
      <p:sp>
        <p:nvSpPr>
          <p:cNvPr id="825" name="Shape 825"/>
          <p:cNvSpPr txBox="1"/>
          <p:nvPr/>
        </p:nvSpPr>
        <p:spPr>
          <a:xfrm>
            <a:off x="5951537" y="1557338"/>
            <a:ext cx="576300" cy="36659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B</a:t>
            </a:r>
          </a:p>
        </p:txBody>
      </p:sp>
      <p:sp>
        <p:nvSpPr>
          <p:cNvPr id="826" name="Shape 826"/>
          <p:cNvSpPr txBox="1"/>
          <p:nvPr/>
        </p:nvSpPr>
        <p:spPr>
          <a:xfrm>
            <a:off x="8256588" y="1557338"/>
            <a:ext cx="576300" cy="36659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C</a:t>
            </a:r>
          </a:p>
        </p:txBody>
      </p:sp>
      <p:sp>
        <p:nvSpPr>
          <p:cNvPr id="827" name="Shape 827"/>
          <p:cNvSpPr txBox="1"/>
          <p:nvPr/>
        </p:nvSpPr>
        <p:spPr>
          <a:xfrm>
            <a:off x="5951537" y="3573463"/>
            <a:ext cx="576300" cy="36659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D</a:t>
            </a:r>
          </a:p>
        </p:txBody>
      </p:sp>
      <p:cxnSp>
        <p:nvCxnSpPr>
          <p:cNvPr id="828" name="Shape 828"/>
          <p:cNvCxnSpPr/>
          <p:nvPr/>
        </p:nvCxnSpPr>
        <p:spPr>
          <a:xfrm rot="10800000">
            <a:off x="6240462" y="1989162"/>
            <a:ext cx="0" cy="1584300"/>
          </a:xfrm>
          <a:prstGeom prst="straightConnector1">
            <a:avLst/>
          </a:prstGeom>
          <a:noFill/>
          <a:ln w="28575" cap="flat" cmpd="sng">
            <a:solidFill>
              <a:srgbClr val="990000"/>
            </a:solidFill>
            <a:prstDash val="solid"/>
            <a:round/>
            <a:headEnd type="none" w="med" len="med"/>
            <a:tailEnd type="triangle" w="lg" len="lg"/>
          </a:ln>
        </p:spPr>
      </p:cxnSp>
      <p:cxnSp>
        <p:nvCxnSpPr>
          <p:cNvPr id="829" name="Shape 829"/>
          <p:cNvCxnSpPr/>
          <p:nvPr/>
        </p:nvCxnSpPr>
        <p:spPr>
          <a:xfrm rot="10800000">
            <a:off x="3863862" y="1989162"/>
            <a:ext cx="2376600" cy="1584300"/>
          </a:xfrm>
          <a:prstGeom prst="straightConnector1">
            <a:avLst/>
          </a:prstGeom>
          <a:noFill/>
          <a:ln w="28575" cap="flat" cmpd="sng">
            <a:solidFill>
              <a:srgbClr val="990000"/>
            </a:solidFill>
            <a:prstDash val="solid"/>
            <a:round/>
            <a:headEnd type="none" w="med" len="med"/>
            <a:tailEnd type="triangle" w="lg" len="lg"/>
          </a:ln>
        </p:spPr>
      </p:cxnSp>
      <p:cxnSp>
        <p:nvCxnSpPr>
          <p:cNvPr id="830" name="Shape 830"/>
          <p:cNvCxnSpPr/>
          <p:nvPr/>
        </p:nvCxnSpPr>
        <p:spPr>
          <a:xfrm rot="10800000" flipH="1">
            <a:off x="6240463" y="1989162"/>
            <a:ext cx="2303399" cy="1584300"/>
          </a:xfrm>
          <a:prstGeom prst="straightConnector1">
            <a:avLst/>
          </a:prstGeom>
          <a:noFill/>
          <a:ln w="28575" cap="flat" cmpd="sng">
            <a:solidFill>
              <a:srgbClr val="990000"/>
            </a:solidFill>
            <a:prstDash val="solid"/>
            <a:round/>
            <a:headEnd type="none" w="med" len="med"/>
            <a:tailEnd type="triangle" w="lg" len="lg"/>
          </a:ln>
        </p:spPr>
      </p:cxnSp>
      <p:sp>
        <p:nvSpPr>
          <p:cNvPr id="831" name="Shape 831"/>
          <p:cNvSpPr txBox="1"/>
          <p:nvPr/>
        </p:nvSpPr>
        <p:spPr>
          <a:xfrm>
            <a:off x="2855913" y="1484313"/>
            <a:ext cx="503099"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g</a:t>
            </a:r>
            <a:r>
              <a:rPr lang="en-US">
                <a:solidFill>
                  <a:srgbClr val="3333FF"/>
                </a:solidFill>
                <a:latin typeface="Comic Sans MS"/>
                <a:ea typeface="Comic Sans MS"/>
                <a:cs typeface="Comic Sans MS"/>
                <a:sym typeface="Comic Sans MS"/>
              </a:rPr>
              <a:t>+</a:t>
            </a:r>
          </a:p>
        </p:txBody>
      </p:sp>
      <p:sp>
        <p:nvSpPr>
          <p:cNvPr id="832" name="Shape 832"/>
          <p:cNvSpPr txBox="1"/>
          <p:nvPr/>
        </p:nvSpPr>
        <p:spPr>
          <a:xfrm>
            <a:off x="5303838" y="1557338"/>
            <a:ext cx="503099"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f</a:t>
            </a:r>
            <a:r>
              <a:rPr lang="en-US">
                <a:solidFill>
                  <a:srgbClr val="3333FF"/>
                </a:solidFill>
                <a:latin typeface="Comic Sans MS"/>
                <a:ea typeface="Comic Sans MS"/>
                <a:cs typeface="Comic Sans MS"/>
                <a:sym typeface="Comic Sans MS"/>
              </a:rPr>
              <a:t>+</a:t>
            </a:r>
          </a:p>
        </p:txBody>
      </p:sp>
      <p:sp>
        <p:nvSpPr>
          <p:cNvPr id="833" name="Shape 833"/>
          <p:cNvSpPr txBox="1"/>
          <p:nvPr/>
        </p:nvSpPr>
        <p:spPr>
          <a:xfrm>
            <a:off x="7535863" y="1557338"/>
            <a:ext cx="503099"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h</a:t>
            </a:r>
            <a:r>
              <a:rPr lang="en-US">
                <a:solidFill>
                  <a:srgbClr val="3333FF"/>
                </a:solidFill>
                <a:latin typeface="Comic Sans MS"/>
                <a:ea typeface="Comic Sans MS"/>
                <a:cs typeface="Comic Sans MS"/>
                <a:sym typeface="Comic Sans MS"/>
              </a:rPr>
              <a:t>+</a:t>
            </a:r>
          </a:p>
        </p:txBody>
      </p:sp>
      <p:sp>
        <p:nvSpPr>
          <p:cNvPr id="834" name="Shape 834"/>
          <p:cNvSpPr/>
          <p:nvPr/>
        </p:nvSpPr>
        <p:spPr>
          <a:xfrm>
            <a:off x="4943475" y="3573462"/>
            <a:ext cx="227012" cy="82550"/>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dk1"/>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35" name="Shape 835"/>
          <p:cNvSpPr txBox="1"/>
          <p:nvPr/>
        </p:nvSpPr>
        <p:spPr>
          <a:xfrm>
            <a:off x="4656138" y="3429001"/>
            <a:ext cx="8637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g</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a:t>
            </a:r>
          </a:p>
        </p:txBody>
      </p:sp>
      <p:sp>
        <p:nvSpPr>
          <p:cNvPr id="836" name="Shape 836"/>
          <p:cNvSpPr/>
          <p:nvPr/>
        </p:nvSpPr>
        <p:spPr>
          <a:xfrm>
            <a:off x="7319962" y="3644900"/>
            <a:ext cx="227012" cy="82550"/>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dk1"/>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37" name="Shape 837"/>
          <p:cNvSpPr txBox="1"/>
          <p:nvPr/>
        </p:nvSpPr>
        <p:spPr>
          <a:xfrm>
            <a:off x="7032625" y="3500438"/>
            <a:ext cx="863700" cy="366599"/>
          </a:xfrm>
          <a:prstGeom prst="rect">
            <a:avLst/>
          </a:prstGeom>
          <a:noFill/>
          <a:ln>
            <a:noFill/>
          </a:ln>
        </p:spPr>
        <p:txBody>
          <a:bodyPr lIns="91425" tIns="45700" rIns="91425" bIns="45700" anchor="t" anchorCtr="0">
            <a:noAutofit/>
          </a:bodyPr>
          <a:lstStyle/>
          <a:p>
            <a:pPr>
              <a:buClr>
                <a:srgbClr val="3333FF"/>
              </a:buClr>
              <a:buSzPct val="25000"/>
            </a:pPr>
            <a:r>
              <a:rPr lang="en-US">
                <a:solidFill>
                  <a:srgbClr val="3333FF"/>
                </a:solidFill>
                <a:latin typeface="Comic Sans MS"/>
                <a:ea typeface="Comic Sans MS"/>
                <a:cs typeface="Comic Sans MS"/>
                <a:sym typeface="Comic Sans MS"/>
              </a:rPr>
              <a:t>h      f</a:t>
            </a:r>
          </a:p>
        </p:txBody>
      </p:sp>
      <p:sp>
        <p:nvSpPr>
          <p:cNvPr id="838" name="Shape 838"/>
          <p:cNvSpPr txBox="1"/>
          <p:nvPr/>
        </p:nvSpPr>
        <p:spPr>
          <a:xfrm>
            <a:off x="4656139" y="3716338"/>
            <a:ext cx="503099"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f</a:t>
            </a:r>
            <a:r>
              <a:rPr lang="en-US">
                <a:solidFill>
                  <a:srgbClr val="3333FF"/>
                </a:solidFill>
                <a:latin typeface="Comic Sans MS"/>
                <a:ea typeface="Comic Sans MS"/>
                <a:cs typeface="Comic Sans MS"/>
                <a:sym typeface="Comic Sans MS"/>
              </a:rPr>
              <a:t>-</a:t>
            </a:r>
          </a:p>
        </p:txBody>
      </p:sp>
      <p:sp>
        <p:nvSpPr>
          <p:cNvPr id="839" name="Shape 839"/>
          <p:cNvSpPr txBox="1"/>
          <p:nvPr/>
        </p:nvSpPr>
        <p:spPr>
          <a:xfrm>
            <a:off x="7032626" y="3716338"/>
            <a:ext cx="503099"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f</a:t>
            </a:r>
            <a:r>
              <a:rPr lang="en-US">
                <a:solidFill>
                  <a:srgbClr val="3333FF"/>
                </a:solidFill>
                <a:latin typeface="Comic Sans MS"/>
                <a:ea typeface="Comic Sans MS"/>
                <a:cs typeface="Comic Sans MS"/>
                <a:sym typeface="Comic Sans MS"/>
              </a:rPr>
              <a:t>-</a:t>
            </a:r>
          </a:p>
        </p:txBody>
      </p:sp>
    </p:spTree>
    <p:extLst>
      <p:ext uri="{BB962C8B-B14F-4D97-AF65-F5344CB8AC3E}">
        <p14:creationId xmlns:p14="http://schemas.microsoft.com/office/powerpoint/2010/main" val="1992422192"/>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p:nvPr/>
        </p:nvSpPr>
        <p:spPr>
          <a:xfrm>
            <a:off x="4099691" y="845216"/>
            <a:ext cx="1899000" cy="474599"/>
          </a:xfrm>
          <a:prstGeom prst="roundRect">
            <a:avLst>
              <a:gd name="adj" fmla="val 16667"/>
            </a:avLst>
          </a:prstGeom>
          <a:solidFill>
            <a:srgbClr val="99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290" name="Shape 290"/>
          <p:cNvSpPr/>
          <p:nvPr/>
        </p:nvSpPr>
        <p:spPr>
          <a:xfrm>
            <a:off x="3838558" y="3095286"/>
            <a:ext cx="769799" cy="369599"/>
          </a:xfrm>
          <a:prstGeom prst="roundRect">
            <a:avLst>
              <a:gd name="adj" fmla="val 16667"/>
            </a:avLst>
          </a:prstGeom>
          <a:solidFill>
            <a:srgbClr val="99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291" name="Shape 291"/>
          <p:cNvSpPr txBox="1">
            <a:spLocks noGrp="1"/>
          </p:cNvSpPr>
          <p:nvPr>
            <p:ph type="title"/>
          </p:nvPr>
        </p:nvSpPr>
        <p:spPr>
          <a:xfrm>
            <a:off x="1046206" y="115889"/>
            <a:ext cx="9583278" cy="435599"/>
          </a:xfrm>
          <a:prstGeom prst="rect">
            <a:avLst/>
          </a:prstGeom>
          <a:noFill/>
          <a:ln>
            <a:noFill/>
          </a:ln>
        </p:spPr>
        <p:txBody>
          <a:bodyPr vert="horz" lIns="0" tIns="0" rIns="0" bIns="0" rtlCol="0" anchor="ctr" anchorCtr="0">
            <a:noAutofit/>
          </a:bodyPr>
          <a:lstStyle/>
          <a:p>
            <a:pPr>
              <a:buSzPct val="25000"/>
            </a:pPr>
            <a:r>
              <a:rPr lang="en-US" dirty="0">
                <a:solidFill>
                  <a:srgbClr val="006699"/>
                </a:solidFill>
                <a:latin typeface="Nunito"/>
                <a:ea typeface="Nunito"/>
                <a:cs typeface="Nunito"/>
                <a:sym typeface="Nunito"/>
              </a:rPr>
              <a:t>Polymorphism for argument passing</a:t>
            </a:r>
          </a:p>
        </p:txBody>
      </p:sp>
      <p:sp>
        <p:nvSpPr>
          <p:cNvPr id="292" name="Shape 292"/>
          <p:cNvSpPr txBox="1">
            <a:spLocks noGrp="1"/>
          </p:cNvSpPr>
          <p:nvPr>
            <p:ph type="body" idx="1"/>
          </p:nvPr>
        </p:nvSpPr>
        <p:spPr>
          <a:xfrm>
            <a:off x="1703388" y="881908"/>
            <a:ext cx="8342400" cy="8637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i="1">
                <a:solidFill>
                  <a:srgbClr val="3333FF"/>
                </a:solidFill>
                <a:latin typeface="Comic Sans MS"/>
                <a:ea typeface="Comic Sans MS"/>
                <a:cs typeface="Comic Sans MS"/>
                <a:sym typeface="Comic Sans MS"/>
              </a:rPr>
              <a:t>travel_time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t</a:t>
            </a:r>
            <a:r>
              <a:rPr lang="en-US" sz="1600"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 TRANSPORT</a:t>
            </a:r>
            <a:r>
              <a:rPr lang="en-US" sz="1600"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 REAL_64</a:t>
            </a:r>
          </a:p>
          <a:p>
            <a:pPr marL="0" indent="0">
              <a:spcBef>
                <a:spcPts val="480"/>
              </a:spcBef>
              <a:buSzPct val="25000"/>
              <a:buNone/>
            </a:pPr>
            <a:r>
              <a:rPr lang="en-US" sz="2400">
                <a:solidFill>
                  <a:srgbClr val="3333FF"/>
                </a:solidFill>
                <a:latin typeface="Comic Sans MS"/>
                <a:ea typeface="Comic Sans MS"/>
                <a:cs typeface="Comic Sans MS"/>
                <a:sym typeface="Comic Sans MS"/>
              </a:rPr>
              <a:t>	</a:t>
            </a:r>
            <a:r>
              <a:rPr lang="en-US" sz="2400" b="1">
                <a:solidFill>
                  <a:srgbClr val="000099"/>
                </a:solidFill>
                <a:latin typeface="Comic Sans MS"/>
                <a:ea typeface="Comic Sans MS"/>
                <a:cs typeface="Comic Sans MS"/>
                <a:sym typeface="Comic Sans MS"/>
              </a:rPr>
              <a:t>do</a:t>
            </a:r>
            <a:r>
              <a:rPr lang="en-US" sz="2400">
                <a:solidFill>
                  <a:srgbClr val="3333FF"/>
                </a:solidFill>
                <a:latin typeface="Comic Sans MS"/>
                <a:ea typeface="Comic Sans MS"/>
                <a:cs typeface="Comic Sans MS"/>
                <a:sym typeface="Comic Sans MS"/>
              </a:rPr>
              <a:t> … </a:t>
            </a:r>
            <a:r>
              <a:rPr lang="en-US" sz="2400" b="1">
                <a:solidFill>
                  <a:srgbClr val="000099"/>
                </a:solidFill>
                <a:latin typeface="Comic Sans MS"/>
                <a:ea typeface="Comic Sans MS"/>
                <a:cs typeface="Comic Sans MS"/>
                <a:sym typeface="Comic Sans MS"/>
              </a:rPr>
              <a:t>end</a:t>
            </a:r>
          </a:p>
        </p:txBody>
      </p:sp>
      <p:sp>
        <p:nvSpPr>
          <p:cNvPr id="293" name="Shape 293"/>
          <p:cNvSpPr/>
          <p:nvPr/>
        </p:nvSpPr>
        <p:spPr>
          <a:xfrm>
            <a:off x="6169891" y="4314097"/>
            <a:ext cx="4045500" cy="1190699"/>
          </a:xfrm>
          <a:prstGeom prst="wedgeRoundRectCallout">
            <a:avLst>
              <a:gd name="adj1" fmla="val -93785"/>
              <a:gd name="adj2" fmla="val -116434"/>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algn="ctr">
              <a:buSzPct val="25000"/>
            </a:pPr>
            <a:r>
              <a:rPr lang="en-US" sz="2400">
                <a:solidFill>
                  <a:schemeClr val="dk1"/>
                </a:solidFill>
                <a:latin typeface="Comic Sans MS"/>
                <a:ea typeface="Comic Sans MS"/>
                <a:cs typeface="Comic Sans MS"/>
                <a:sym typeface="Comic Sans MS"/>
              </a:rPr>
              <a:t>Type of </a:t>
            </a:r>
            <a:r>
              <a:rPr lang="en-US" sz="2400" u="sng">
                <a:solidFill>
                  <a:schemeClr val="dk1"/>
                </a:solidFill>
                <a:latin typeface="Comic Sans MS"/>
                <a:ea typeface="Comic Sans MS"/>
                <a:cs typeface="Comic Sans MS"/>
                <a:sym typeface="Comic Sans MS"/>
              </a:rPr>
              <a:t>actual</a:t>
            </a:r>
            <a:r>
              <a:rPr lang="en-US" sz="2400">
                <a:solidFill>
                  <a:schemeClr val="dk1"/>
                </a:solidFill>
                <a:latin typeface="Comic Sans MS"/>
                <a:ea typeface="Comic Sans MS"/>
                <a:cs typeface="Comic Sans MS"/>
                <a:sym typeface="Comic Sans MS"/>
              </a:rPr>
              <a:t> argument is </a:t>
            </a:r>
            <a:r>
              <a:rPr lang="en-US" sz="2400" b="1">
                <a:solidFill>
                  <a:srgbClr val="990000"/>
                </a:solidFill>
                <a:latin typeface="Comic Sans MS"/>
                <a:ea typeface="Comic Sans MS"/>
                <a:cs typeface="Comic Sans MS"/>
                <a:sym typeface="Comic Sans MS"/>
              </a:rPr>
              <a:t>proper descendant </a:t>
            </a:r>
            <a:r>
              <a:rPr lang="en-US" sz="2400">
                <a:solidFill>
                  <a:schemeClr val="dk1"/>
                </a:solidFill>
                <a:latin typeface="Comic Sans MS"/>
                <a:ea typeface="Comic Sans MS"/>
                <a:cs typeface="Comic Sans MS"/>
                <a:sym typeface="Comic Sans MS"/>
              </a:rPr>
              <a:t>of type of formal</a:t>
            </a:r>
          </a:p>
        </p:txBody>
      </p:sp>
      <p:sp>
        <p:nvSpPr>
          <p:cNvPr id="294" name="Shape 294"/>
          <p:cNvSpPr txBox="1"/>
          <p:nvPr/>
        </p:nvSpPr>
        <p:spPr>
          <a:xfrm>
            <a:off x="1874261" y="2228468"/>
            <a:ext cx="8342400" cy="1422600"/>
          </a:xfrm>
          <a:prstGeom prst="rect">
            <a:avLst/>
          </a:prstGeom>
          <a:noFill/>
          <a:ln>
            <a:noFill/>
          </a:ln>
        </p:spPr>
        <p:txBody>
          <a:bodyPr lIns="91425" tIns="45700" rIns="91425" bIns="45700" anchor="t" anchorCtr="0">
            <a:noAutofit/>
          </a:bodyPr>
          <a:lstStyle/>
          <a:p>
            <a:pPr>
              <a:lnSpc>
                <a:spcPct val="90000"/>
              </a:lnSpc>
              <a:buClr>
                <a:srgbClr val="8B0000"/>
              </a:buClr>
              <a:buSzPct val="25000"/>
            </a:pPr>
            <a:r>
              <a:rPr lang="en-US" sz="2400">
                <a:solidFill>
                  <a:schemeClr val="dk1"/>
                </a:solidFill>
                <a:latin typeface="Comic Sans MS"/>
                <a:ea typeface="Comic Sans MS"/>
                <a:cs typeface="Comic Sans MS"/>
                <a:sym typeface="Comic Sans MS"/>
              </a:rPr>
              <a:t>A particular call:</a:t>
            </a:r>
          </a:p>
          <a:p>
            <a:pPr>
              <a:lnSpc>
                <a:spcPct val="90000"/>
              </a:lnSpc>
              <a:spcBef>
                <a:spcPts val="480"/>
              </a:spcBef>
              <a:buClr>
                <a:srgbClr val="8B0000"/>
              </a:buClr>
            </a:pPr>
            <a:endParaRPr sz="2400" i="1">
              <a:solidFill>
                <a:srgbClr val="3333FF"/>
              </a:solidFill>
              <a:latin typeface="Comic Sans MS"/>
              <a:ea typeface="Comic Sans MS"/>
              <a:cs typeface="Comic Sans MS"/>
              <a:sym typeface="Comic Sans MS"/>
            </a:endParaRPr>
          </a:p>
          <a:p>
            <a:pPr>
              <a:lnSpc>
                <a:spcPct val="90000"/>
              </a:lnSpc>
              <a:spcBef>
                <a:spcPts val="480"/>
              </a:spcBef>
              <a:buClr>
                <a:srgbClr val="8B0000"/>
              </a:buClr>
              <a:buSzPct val="25000"/>
            </a:pPr>
            <a:r>
              <a:rPr lang="en-US" sz="2400" i="1">
                <a:solidFill>
                  <a:srgbClr val="3333FF"/>
                </a:solidFill>
                <a:latin typeface="Comic Sans MS"/>
                <a:ea typeface="Comic Sans MS"/>
                <a:cs typeface="Comic Sans MS"/>
                <a:sym typeface="Comic Sans MS"/>
              </a:rPr>
              <a:t>travel_time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tram </a:t>
            </a:r>
            <a:r>
              <a:rPr lang="en-US" sz="2400">
                <a:solidFill>
                  <a:srgbClr val="3333FF"/>
                </a:solidFill>
                <a:latin typeface="Comic Sans MS"/>
                <a:ea typeface="Comic Sans MS"/>
                <a:cs typeface="Comic Sans MS"/>
                <a:sym typeface="Comic Sans MS"/>
              </a:rPr>
              <a:t>)</a:t>
            </a:r>
          </a:p>
          <a:p>
            <a:pPr>
              <a:lnSpc>
                <a:spcPct val="90000"/>
              </a:lnSpc>
              <a:spcBef>
                <a:spcPts val="480"/>
              </a:spcBef>
              <a:buClr>
                <a:srgbClr val="8B0000"/>
              </a:buClr>
            </a:pPr>
            <a:endParaRPr sz="2400" i="1">
              <a:solidFill>
                <a:srgbClr val="3333FF"/>
              </a:solidFill>
              <a:latin typeface="Comic Sans MS"/>
              <a:ea typeface="Comic Sans MS"/>
              <a:cs typeface="Comic Sans MS"/>
              <a:sym typeface="Comic Sans MS"/>
            </a:endParaRPr>
          </a:p>
        </p:txBody>
      </p:sp>
      <p:sp>
        <p:nvSpPr>
          <p:cNvPr id="295" name="Shape 295"/>
          <p:cNvSpPr/>
          <p:nvPr/>
        </p:nvSpPr>
        <p:spPr>
          <a:xfrm>
            <a:off x="5072400" y="1942006"/>
            <a:ext cx="4045500" cy="474599"/>
          </a:xfrm>
          <a:prstGeom prst="wedgeRoundRectCallout">
            <a:avLst>
              <a:gd name="adj1" fmla="val -82425"/>
              <a:gd name="adj2" fmla="val -206227"/>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algn="ctr">
              <a:buSzPct val="25000"/>
            </a:pPr>
            <a:r>
              <a:rPr lang="en-US" sz="2400" u="sng">
                <a:solidFill>
                  <a:schemeClr val="dk1"/>
                </a:solidFill>
                <a:latin typeface="Comic Sans MS"/>
                <a:ea typeface="Comic Sans MS"/>
                <a:cs typeface="Comic Sans MS"/>
                <a:sym typeface="Comic Sans MS"/>
              </a:rPr>
              <a:t>Formal</a:t>
            </a:r>
            <a:r>
              <a:rPr lang="en-US" sz="2400">
                <a:solidFill>
                  <a:schemeClr val="dk1"/>
                </a:solidFill>
                <a:latin typeface="Comic Sans MS"/>
                <a:ea typeface="Comic Sans MS"/>
                <a:cs typeface="Comic Sans MS"/>
                <a:sym typeface="Comic Sans MS"/>
              </a:rPr>
              <a:t> argument</a:t>
            </a:r>
          </a:p>
        </p:txBody>
      </p:sp>
      <p:sp>
        <p:nvSpPr>
          <p:cNvPr id="296" name="Shape 296"/>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6</a:t>
            </a:fld>
            <a:endParaRPr lang="en-US"/>
          </a:p>
        </p:txBody>
      </p:sp>
      <p:sp>
        <p:nvSpPr>
          <p:cNvPr id="2" name="Rectangle 1"/>
          <p:cNvSpPr/>
          <p:nvPr/>
        </p:nvSpPr>
        <p:spPr>
          <a:xfrm>
            <a:off x="1874261" y="5731452"/>
            <a:ext cx="8375702" cy="830997"/>
          </a:xfrm>
          <a:prstGeom prst="rect">
            <a:avLst/>
          </a:prstGeom>
        </p:spPr>
        <p:txBody>
          <a:bodyPr wrap="square">
            <a:spAutoFit/>
          </a:bodyPr>
          <a:lstStyle/>
          <a:p>
            <a:pPr lvl="0" algn="just">
              <a:buSzPct val="25000"/>
            </a:pPr>
            <a:r>
              <a:rPr lang="en-US" sz="2400" dirty="0">
                <a:solidFill>
                  <a:schemeClr val="dk1"/>
                </a:solidFill>
                <a:latin typeface="Comic Sans MS"/>
                <a:ea typeface="Comic Sans MS"/>
                <a:cs typeface="Comic Sans MS"/>
              </a:rPr>
              <a:t>The rules are the same for both assignment and argument passing</a:t>
            </a:r>
          </a:p>
        </p:txBody>
      </p:sp>
    </p:spTree>
    <p:extLst>
      <p:ext uri="{BB962C8B-B14F-4D97-AF65-F5344CB8AC3E}">
        <p14:creationId xmlns:p14="http://schemas.microsoft.com/office/powerpoint/2010/main" val="195732602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
                                        <p:tgtEl>
                                          <p:spTgt spid="294"/>
                                        </p:tgtEl>
                                      </p:cBhvr>
                                    </p:animEffect>
                                  </p:childTnLst>
                                </p:cTn>
                              </p:par>
                              <p:par>
                                <p:cTn id="8" presetID="23" presetClass="entr" presetSubtype="16" fill="hold" nodeType="withEffect">
                                  <p:stCondLst>
                                    <p:cond delay="0"/>
                                  </p:stCondLst>
                                  <p:childTnLst>
                                    <p:set>
                                      <p:cBhvr>
                                        <p:cTn id="9" dur="1" fill="hold">
                                          <p:stCondLst>
                                            <p:cond delay="0"/>
                                          </p:stCondLst>
                                        </p:cTn>
                                        <p:tgtEl>
                                          <p:spTgt spid="293"/>
                                        </p:tgtEl>
                                        <p:attrNameLst>
                                          <p:attrName>style.visibility</p:attrName>
                                        </p:attrNameLst>
                                      </p:cBhvr>
                                      <p:to>
                                        <p:strVal val="visible"/>
                                      </p:to>
                                    </p:set>
                                    <p:anim calcmode="lin" valueType="num">
                                      <p:cBhvr additive="base">
                                        <p:cTn id="10" dur="500"/>
                                        <p:tgtEl>
                                          <p:spTgt spid="293"/>
                                        </p:tgtEl>
                                        <p:attrNameLst>
                                          <p:attrName>ppt_w</p:attrName>
                                        </p:attrNameLst>
                                      </p:cBhvr>
                                      <p:tavLst>
                                        <p:tav tm="0">
                                          <p:val>
                                            <p:strVal val="0"/>
                                          </p:val>
                                        </p:tav>
                                        <p:tav tm="100000">
                                          <p:val>
                                            <p:strVal val="#ppt_w"/>
                                          </p:val>
                                        </p:tav>
                                      </p:tavLst>
                                    </p:anim>
                                    <p:anim calcmode="lin" valueType="num">
                                      <p:cBhvr additive="base">
                                        <p:cTn id="11" dur="500"/>
                                        <p:tgtEl>
                                          <p:spTgt spid="293"/>
                                        </p:tgtEl>
                                        <p:attrNameLst>
                                          <p:attrName>ppt_h</p:attrName>
                                        </p:attrNameLst>
                                      </p:cBhvr>
                                      <p:tavLst>
                                        <p:tav tm="0">
                                          <p:val>
                                            <p:strVal val="0"/>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290"/>
                                        </p:tgtEl>
                                        <p:attrNameLst>
                                          <p:attrName>style.visibility</p:attrName>
                                        </p:attrNameLst>
                                      </p:cBhvr>
                                      <p:to>
                                        <p:strVal val="visible"/>
                                      </p:to>
                                    </p:set>
                                    <p:animEffect transition="in" filter="fade">
                                      <p:cBhvr>
                                        <p:cTn id="14" dur="1"/>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cxnSp>
        <p:nvCxnSpPr>
          <p:cNvPr id="845" name="Shape 845"/>
          <p:cNvCxnSpPr/>
          <p:nvPr/>
        </p:nvCxnSpPr>
        <p:spPr>
          <a:xfrm rot="10800000" flipH="1">
            <a:off x="4454525" y="1677949"/>
            <a:ext cx="1295400" cy="576300"/>
          </a:xfrm>
          <a:prstGeom prst="straightConnector1">
            <a:avLst/>
          </a:prstGeom>
          <a:noFill/>
          <a:ln w="28575" cap="flat" cmpd="sng">
            <a:solidFill>
              <a:srgbClr val="990000"/>
            </a:solidFill>
            <a:prstDash val="solid"/>
            <a:round/>
            <a:headEnd type="none" w="med" len="med"/>
            <a:tailEnd type="triangle" w="lg" len="lg"/>
          </a:ln>
        </p:spPr>
      </p:cxnSp>
      <p:cxnSp>
        <p:nvCxnSpPr>
          <p:cNvPr id="846" name="Shape 846"/>
          <p:cNvCxnSpPr/>
          <p:nvPr/>
        </p:nvCxnSpPr>
        <p:spPr>
          <a:xfrm rot="10800000">
            <a:off x="5750012" y="1678126"/>
            <a:ext cx="1296900" cy="503099"/>
          </a:xfrm>
          <a:prstGeom prst="straightConnector1">
            <a:avLst/>
          </a:prstGeom>
          <a:noFill/>
          <a:ln w="28575" cap="flat" cmpd="sng">
            <a:solidFill>
              <a:srgbClr val="990000"/>
            </a:solidFill>
            <a:prstDash val="solid"/>
            <a:round/>
            <a:headEnd type="none" w="med" len="med"/>
            <a:tailEnd type="triangle" w="lg" len="lg"/>
          </a:ln>
        </p:spPr>
      </p:cxnSp>
      <p:cxnSp>
        <p:nvCxnSpPr>
          <p:cNvPr id="847" name="Shape 847"/>
          <p:cNvCxnSpPr/>
          <p:nvPr/>
        </p:nvCxnSpPr>
        <p:spPr>
          <a:xfrm rot="10800000" flipH="1">
            <a:off x="5821362" y="2686013"/>
            <a:ext cx="1295400" cy="576300"/>
          </a:xfrm>
          <a:prstGeom prst="straightConnector1">
            <a:avLst/>
          </a:prstGeom>
          <a:noFill/>
          <a:ln w="28575" cap="flat" cmpd="sng">
            <a:solidFill>
              <a:srgbClr val="990000"/>
            </a:solidFill>
            <a:prstDash val="solid"/>
            <a:round/>
            <a:headEnd type="none" w="med" len="med"/>
            <a:tailEnd type="triangle" w="lg" len="lg"/>
          </a:ln>
        </p:spPr>
      </p:cxnSp>
      <p:cxnSp>
        <p:nvCxnSpPr>
          <p:cNvPr id="848" name="Shape 848"/>
          <p:cNvCxnSpPr/>
          <p:nvPr/>
        </p:nvCxnSpPr>
        <p:spPr>
          <a:xfrm rot="10800000">
            <a:off x="4526049" y="2757626"/>
            <a:ext cx="1296900" cy="503099"/>
          </a:xfrm>
          <a:prstGeom prst="straightConnector1">
            <a:avLst/>
          </a:prstGeom>
          <a:noFill/>
          <a:ln w="28575" cap="flat" cmpd="sng">
            <a:solidFill>
              <a:srgbClr val="990000"/>
            </a:solidFill>
            <a:prstDash val="solid"/>
            <a:round/>
            <a:headEnd type="none" w="med" len="med"/>
            <a:tailEnd type="triangle" w="lg" len="lg"/>
          </a:ln>
        </p:spPr>
      </p:cxnSp>
      <p:sp>
        <p:nvSpPr>
          <p:cNvPr id="849" name="Shape 84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Sharing and replication</a:t>
            </a:r>
          </a:p>
        </p:txBody>
      </p:sp>
      <p:sp>
        <p:nvSpPr>
          <p:cNvPr id="850" name="Shape 850"/>
          <p:cNvSpPr txBox="1">
            <a:spLocks noGrp="1"/>
          </p:cNvSpPr>
          <p:nvPr>
            <p:ph type="body" idx="1"/>
          </p:nvPr>
        </p:nvSpPr>
        <p:spPr>
          <a:xfrm>
            <a:off x="1703389" y="4157662"/>
            <a:ext cx="9854297" cy="22242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Features such as </a:t>
            </a:r>
            <a:r>
              <a:rPr lang="en-US" sz="2400" i="1" dirty="0">
                <a:solidFill>
                  <a:srgbClr val="3333FF"/>
                </a:solidFill>
                <a:latin typeface="Comic Sans MS"/>
                <a:ea typeface="Comic Sans MS"/>
                <a:cs typeface="Comic Sans MS"/>
                <a:sym typeface="Comic Sans MS"/>
              </a:rPr>
              <a:t>f</a:t>
            </a:r>
            <a:r>
              <a:rPr lang="en-US" sz="2400" dirty="0">
                <a:solidFill>
                  <a:schemeClr val="dk1"/>
                </a:solidFill>
                <a:latin typeface="Comic Sans MS"/>
                <a:ea typeface="Comic Sans MS"/>
                <a:cs typeface="Comic Sans MS"/>
                <a:sym typeface="Comic Sans MS"/>
              </a:rPr>
              <a:t>, not renamed along any of the inheritance paths, will be </a:t>
            </a:r>
            <a:r>
              <a:rPr lang="en-US" sz="2400" dirty="0">
                <a:solidFill>
                  <a:srgbClr val="FF0000"/>
                </a:solidFill>
                <a:latin typeface="Comic Sans MS"/>
                <a:ea typeface="Comic Sans MS"/>
                <a:cs typeface="Comic Sans MS"/>
                <a:sym typeface="Comic Sans MS"/>
              </a:rPr>
              <a:t>shared</a:t>
            </a:r>
            <a:r>
              <a:rPr lang="en-US" sz="2400" dirty="0">
                <a:solidFill>
                  <a:schemeClr val="dk1"/>
                </a:solidFill>
                <a:latin typeface="Comic Sans MS"/>
                <a:ea typeface="Comic Sans MS"/>
                <a:cs typeface="Comic Sans MS"/>
                <a:sym typeface="Comic Sans MS"/>
              </a:rPr>
              <a:t>.</a:t>
            </a:r>
          </a:p>
          <a:p>
            <a:pPr marL="0" indent="0">
              <a:spcBef>
                <a:spcPts val="480"/>
              </a:spcBef>
              <a:buSzPct val="25000"/>
              <a:buNone/>
            </a:pPr>
            <a:r>
              <a:rPr lang="en-US" sz="2400" dirty="0">
                <a:solidFill>
                  <a:schemeClr val="dk1"/>
                </a:solidFill>
                <a:latin typeface="Comic Sans MS"/>
                <a:ea typeface="Comic Sans MS"/>
                <a:cs typeface="Comic Sans MS"/>
                <a:sym typeface="Comic Sans MS"/>
              </a:rPr>
              <a:t>Features such as </a:t>
            </a:r>
            <a:r>
              <a:rPr lang="en-US" sz="2400" i="1" dirty="0">
                <a:solidFill>
                  <a:srgbClr val="3333FF"/>
                </a:solidFill>
                <a:latin typeface="Comic Sans MS"/>
                <a:ea typeface="Comic Sans MS"/>
                <a:cs typeface="Comic Sans MS"/>
                <a:sym typeface="Comic Sans MS"/>
              </a:rPr>
              <a:t>g</a:t>
            </a:r>
            <a:r>
              <a:rPr lang="en-US" sz="2400" dirty="0">
                <a:solidFill>
                  <a:schemeClr val="dk1"/>
                </a:solidFill>
                <a:latin typeface="Comic Sans MS"/>
                <a:ea typeface="Comic Sans MS"/>
                <a:cs typeface="Comic Sans MS"/>
                <a:sym typeface="Comic Sans MS"/>
              </a:rPr>
              <a:t>, inherited under different names, will be </a:t>
            </a:r>
            <a:r>
              <a:rPr lang="en-US" sz="2400" dirty="0">
                <a:solidFill>
                  <a:srgbClr val="FF0000"/>
                </a:solidFill>
                <a:latin typeface="Comic Sans MS"/>
                <a:ea typeface="Comic Sans MS"/>
                <a:cs typeface="Comic Sans MS"/>
                <a:sym typeface="Comic Sans MS"/>
              </a:rPr>
              <a:t>replicated</a:t>
            </a:r>
            <a:r>
              <a:rPr lang="en-US" sz="2400" dirty="0">
                <a:solidFill>
                  <a:schemeClr val="dk1"/>
                </a:solidFill>
                <a:latin typeface="Comic Sans MS"/>
                <a:ea typeface="Comic Sans MS"/>
                <a:cs typeface="Comic Sans MS"/>
                <a:sym typeface="Comic Sans MS"/>
              </a:rPr>
              <a:t>.</a:t>
            </a:r>
          </a:p>
        </p:txBody>
      </p:sp>
      <p:sp>
        <p:nvSpPr>
          <p:cNvPr id="851" name="Shape 851"/>
          <p:cNvSpPr/>
          <p:nvPr/>
        </p:nvSpPr>
        <p:spPr>
          <a:xfrm>
            <a:off x="5173662" y="1173162"/>
            <a:ext cx="1152600" cy="5049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852" name="Shape 852"/>
          <p:cNvSpPr/>
          <p:nvPr/>
        </p:nvSpPr>
        <p:spPr>
          <a:xfrm>
            <a:off x="5173662" y="3262313"/>
            <a:ext cx="1152600" cy="5049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853" name="Shape 853"/>
          <p:cNvSpPr/>
          <p:nvPr/>
        </p:nvSpPr>
        <p:spPr>
          <a:xfrm>
            <a:off x="3878263" y="2254250"/>
            <a:ext cx="1152600" cy="5049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854" name="Shape 854"/>
          <p:cNvSpPr/>
          <p:nvPr/>
        </p:nvSpPr>
        <p:spPr>
          <a:xfrm>
            <a:off x="6542087" y="2181225"/>
            <a:ext cx="1152600" cy="5049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855" name="Shape 855"/>
          <p:cNvSpPr txBox="1"/>
          <p:nvPr/>
        </p:nvSpPr>
        <p:spPr>
          <a:xfrm>
            <a:off x="5534025" y="1246188"/>
            <a:ext cx="5049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A</a:t>
            </a:r>
          </a:p>
        </p:txBody>
      </p:sp>
      <p:sp>
        <p:nvSpPr>
          <p:cNvPr id="856" name="Shape 856"/>
          <p:cNvSpPr txBox="1"/>
          <p:nvPr/>
        </p:nvSpPr>
        <p:spPr>
          <a:xfrm>
            <a:off x="4165600" y="2325689"/>
            <a:ext cx="5049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B</a:t>
            </a:r>
          </a:p>
        </p:txBody>
      </p:sp>
      <p:sp>
        <p:nvSpPr>
          <p:cNvPr id="857" name="Shape 857"/>
          <p:cNvSpPr txBox="1"/>
          <p:nvPr/>
        </p:nvSpPr>
        <p:spPr>
          <a:xfrm>
            <a:off x="6902450" y="2254251"/>
            <a:ext cx="5049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C</a:t>
            </a:r>
          </a:p>
        </p:txBody>
      </p:sp>
      <p:sp>
        <p:nvSpPr>
          <p:cNvPr id="858" name="Shape 858"/>
          <p:cNvSpPr txBox="1"/>
          <p:nvPr/>
        </p:nvSpPr>
        <p:spPr>
          <a:xfrm>
            <a:off x="5534025" y="3333751"/>
            <a:ext cx="5049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D</a:t>
            </a:r>
          </a:p>
        </p:txBody>
      </p:sp>
      <p:sp>
        <p:nvSpPr>
          <p:cNvPr id="859" name="Shape 859"/>
          <p:cNvSpPr txBox="1"/>
          <p:nvPr/>
        </p:nvSpPr>
        <p:spPr>
          <a:xfrm>
            <a:off x="6419851" y="979488"/>
            <a:ext cx="1511399" cy="6461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f</a:t>
            </a:r>
          </a:p>
          <a:p>
            <a:pPr>
              <a:buClr>
                <a:srgbClr val="3333FF"/>
              </a:buClr>
              <a:buSzPct val="25000"/>
            </a:pPr>
            <a:r>
              <a:rPr lang="en-US" i="1">
                <a:solidFill>
                  <a:srgbClr val="3333FF"/>
                </a:solidFill>
                <a:latin typeface="Comic Sans MS"/>
                <a:ea typeface="Comic Sans MS"/>
                <a:cs typeface="Comic Sans MS"/>
                <a:sym typeface="Comic Sans MS"/>
              </a:rPr>
              <a:t>g</a:t>
            </a:r>
          </a:p>
        </p:txBody>
      </p:sp>
      <p:sp>
        <p:nvSpPr>
          <p:cNvPr id="860" name="Shape 860"/>
          <p:cNvSpPr txBox="1"/>
          <p:nvPr/>
        </p:nvSpPr>
        <p:spPr>
          <a:xfrm>
            <a:off x="2732087" y="2012951"/>
            <a:ext cx="11574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g</a:t>
            </a: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g_b</a:t>
            </a:r>
          </a:p>
        </p:txBody>
      </p:sp>
      <p:sp>
        <p:nvSpPr>
          <p:cNvPr id="861" name="Shape 861"/>
          <p:cNvSpPr/>
          <p:nvPr/>
        </p:nvSpPr>
        <p:spPr>
          <a:xfrm>
            <a:off x="3008312" y="2173288"/>
            <a:ext cx="227012" cy="82550"/>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dk1"/>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chemeClr val="dk1"/>
              </a:solidFill>
              <a:latin typeface="Arial"/>
              <a:ea typeface="Arial"/>
              <a:cs typeface="Arial"/>
              <a:sym typeface="Arial"/>
            </a:endParaRPr>
          </a:p>
        </p:txBody>
      </p:sp>
      <p:sp>
        <p:nvSpPr>
          <p:cNvPr id="862" name="Shape 862"/>
          <p:cNvSpPr txBox="1"/>
          <p:nvPr/>
        </p:nvSpPr>
        <p:spPr>
          <a:xfrm>
            <a:off x="7626350" y="1990726"/>
            <a:ext cx="11574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g</a:t>
            </a: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g_c</a:t>
            </a:r>
          </a:p>
        </p:txBody>
      </p:sp>
      <p:sp>
        <p:nvSpPr>
          <p:cNvPr id="863" name="Shape 863"/>
          <p:cNvSpPr/>
          <p:nvPr/>
        </p:nvSpPr>
        <p:spPr>
          <a:xfrm>
            <a:off x="7902575" y="2151063"/>
            <a:ext cx="227012" cy="82550"/>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dk1"/>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273536091"/>
      </p:ext>
    </p:extLst>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Shape 86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What we have </a:t>
            </a:r>
            <a:r>
              <a:rPr lang="en-US" sz="2800" b="1" dirty="0" smtClean="0">
                <a:solidFill>
                  <a:srgbClr val="006699"/>
                </a:solidFill>
                <a:latin typeface="Nunito"/>
                <a:ea typeface="Nunito"/>
                <a:cs typeface="Nunito"/>
                <a:sym typeface="Nunito"/>
              </a:rPr>
              <a:t>seen so far</a:t>
            </a:r>
            <a:endParaRPr lang="en-US" sz="2800" b="1" dirty="0">
              <a:solidFill>
                <a:srgbClr val="006699"/>
              </a:solidFill>
              <a:latin typeface="Nunito"/>
              <a:ea typeface="Nunito"/>
              <a:cs typeface="Nunito"/>
              <a:sym typeface="Nunito"/>
            </a:endParaRPr>
          </a:p>
        </p:txBody>
      </p:sp>
      <p:sp>
        <p:nvSpPr>
          <p:cNvPr id="870" name="Shape 870"/>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Games we can play with features and their names:</a:t>
            </a:r>
          </a:p>
          <a:p>
            <a:pPr marL="914400" indent="-381000">
              <a:spcBef>
                <a:spcPts val="0"/>
              </a:spcBef>
              <a:buClr>
                <a:srgbClr val="8B0000"/>
              </a:buClr>
              <a:buSzPct val="100000"/>
              <a:buFont typeface="Comic Sans MS"/>
              <a:buChar char="➢"/>
            </a:pPr>
            <a:r>
              <a:rPr lang="en-US" sz="2400" dirty="0">
                <a:solidFill>
                  <a:schemeClr val="dk1"/>
                </a:solidFill>
                <a:latin typeface="Comic Sans MS"/>
                <a:ea typeface="Comic Sans MS"/>
                <a:cs typeface="Comic Sans MS"/>
                <a:sym typeface="Comic Sans MS"/>
              </a:rPr>
              <a:t>renaming</a:t>
            </a:r>
          </a:p>
          <a:p>
            <a:pPr marL="914400" indent="-381000">
              <a:spcBef>
                <a:spcPts val="0"/>
              </a:spcBef>
              <a:buClr>
                <a:srgbClr val="8B0000"/>
              </a:buClr>
              <a:buSzPct val="100000"/>
              <a:buFont typeface="Comic Sans MS"/>
              <a:buChar char="➢"/>
            </a:pPr>
            <a:r>
              <a:rPr lang="en-US" sz="2400" dirty="0">
                <a:solidFill>
                  <a:schemeClr val="dk1"/>
                </a:solidFill>
                <a:latin typeface="Comic Sans MS"/>
                <a:ea typeface="Comic Sans MS"/>
                <a:cs typeface="Comic Sans MS"/>
                <a:sym typeface="Comic Sans MS"/>
              </a:rPr>
              <a:t>redefinition</a:t>
            </a:r>
          </a:p>
          <a:p>
            <a:pPr marL="914400" indent="-381000">
              <a:spcBef>
                <a:spcPts val="0"/>
              </a:spcBef>
              <a:buClr>
                <a:srgbClr val="8B0000"/>
              </a:buClr>
              <a:buSzPct val="100000"/>
              <a:buFont typeface="Comic Sans MS"/>
              <a:buChar char="➢"/>
            </a:pPr>
            <a:r>
              <a:rPr lang="en-US" sz="2400" dirty="0" err="1">
                <a:solidFill>
                  <a:schemeClr val="dk1"/>
                </a:solidFill>
                <a:latin typeface="Comic Sans MS"/>
                <a:ea typeface="Comic Sans MS"/>
                <a:cs typeface="Comic Sans MS"/>
                <a:sym typeface="Comic Sans MS"/>
              </a:rPr>
              <a:t>undefinition</a:t>
            </a:r>
            <a:endParaRPr lang="en-US" sz="2400" dirty="0">
              <a:solidFill>
                <a:schemeClr val="dk1"/>
              </a:solidFill>
              <a:latin typeface="Comic Sans MS"/>
              <a:ea typeface="Comic Sans MS"/>
              <a:cs typeface="Comic Sans MS"/>
              <a:sym typeface="Comic Sans MS"/>
            </a:endParaRPr>
          </a:p>
          <a:p>
            <a:pPr marL="914400" indent="-381000">
              <a:spcBef>
                <a:spcPts val="0"/>
              </a:spcBef>
              <a:buClr>
                <a:srgbClr val="8B0000"/>
              </a:buClr>
              <a:buSzPct val="100000"/>
              <a:buFont typeface="Comic Sans MS"/>
              <a:buChar char="➢"/>
            </a:pPr>
            <a:r>
              <a:rPr lang="en-US" sz="2400" dirty="0">
                <a:solidFill>
                  <a:schemeClr val="dk1"/>
                </a:solidFill>
                <a:latin typeface="Comic Sans MS"/>
                <a:ea typeface="Comic Sans MS"/>
                <a:cs typeface="Comic Sans MS"/>
                <a:sym typeface="Comic Sans MS"/>
              </a:rPr>
              <a:t>merging</a:t>
            </a:r>
          </a:p>
          <a:p>
            <a:pPr marL="914400" indent="-381000">
              <a:spcBef>
                <a:spcPts val="0"/>
              </a:spcBef>
              <a:buClr>
                <a:srgbClr val="8B0000"/>
              </a:buClr>
              <a:buSzPct val="100000"/>
              <a:buFont typeface="Comic Sans MS"/>
              <a:buChar char="➢"/>
            </a:pPr>
            <a:r>
              <a:rPr lang="en-US" sz="2400" dirty="0">
                <a:solidFill>
                  <a:schemeClr val="dk1"/>
                </a:solidFill>
                <a:latin typeface="Comic Sans MS"/>
                <a:ea typeface="Comic Sans MS"/>
                <a:cs typeface="Comic Sans MS"/>
                <a:sym typeface="Comic Sans MS"/>
              </a:rPr>
              <a:t>…</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Very useful for library building!</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b="1" dirty="0">
                <a:solidFill>
                  <a:schemeClr val="dk1"/>
                </a:solidFill>
                <a:latin typeface="Comic Sans MS"/>
                <a:ea typeface="Comic Sans MS"/>
                <a:cs typeface="Comic Sans MS"/>
                <a:sym typeface="Comic Sans MS"/>
              </a:rPr>
              <a:t>The key rule remains: </a:t>
            </a:r>
            <a:r>
              <a:rPr lang="en-US" sz="2400" b="1" dirty="0">
                <a:solidFill>
                  <a:srgbClr val="FF0000"/>
                </a:solidFill>
                <a:latin typeface="Comic Sans MS"/>
                <a:ea typeface="Comic Sans MS"/>
                <a:cs typeface="Comic Sans MS"/>
                <a:sym typeface="Comic Sans MS"/>
              </a:rPr>
              <a:t>one name, one feature</a:t>
            </a:r>
          </a:p>
        </p:txBody>
      </p:sp>
    </p:spTree>
    <p:extLst>
      <p:ext uri="{BB962C8B-B14F-4D97-AF65-F5344CB8AC3E}">
        <p14:creationId xmlns:p14="http://schemas.microsoft.com/office/powerpoint/2010/main" val="1865643869"/>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dirty="0">
                <a:solidFill>
                  <a:srgbClr val="006699"/>
                </a:solidFill>
                <a:latin typeface="Nunito"/>
                <a:ea typeface="Nunito"/>
                <a:cs typeface="Nunito"/>
                <a:sym typeface="Nunito"/>
              </a:rPr>
              <a:t>Definitions: Polymorphism</a:t>
            </a:r>
          </a:p>
        </p:txBody>
      </p:sp>
      <p:sp>
        <p:nvSpPr>
          <p:cNvPr id="303" name="Shape 303"/>
          <p:cNvSpPr txBox="1">
            <a:spLocks noGrp="1"/>
          </p:cNvSpPr>
          <p:nvPr>
            <p:ph type="body" idx="1"/>
          </p:nvPr>
        </p:nvSpPr>
        <p:spPr>
          <a:xfrm>
            <a:off x="1703389" y="1482435"/>
            <a:ext cx="8811735" cy="5113199"/>
          </a:xfrm>
          <a:prstGeom prst="rect">
            <a:avLst/>
          </a:prstGeom>
          <a:noFill/>
          <a:ln>
            <a:noFill/>
          </a:ln>
        </p:spPr>
        <p:txBody>
          <a:bodyPr vert="horz" lIns="91425" tIns="45700" rIns="91425" bIns="45700" rtlCol="0" anchor="t" anchorCtr="0">
            <a:noAutofit/>
          </a:bodyPr>
          <a:lstStyle/>
          <a:p>
            <a:pPr marL="138112" indent="-23812" algn="just">
              <a:spcBef>
                <a:spcPts val="0"/>
              </a:spcBef>
              <a:buSzPct val="25000"/>
              <a:buNone/>
            </a:pPr>
            <a:r>
              <a:rPr lang="en-US" sz="2400" dirty="0">
                <a:solidFill>
                  <a:schemeClr val="dk1"/>
                </a:solidFill>
                <a:latin typeface="Comic Sans MS"/>
                <a:ea typeface="Comic Sans MS"/>
                <a:cs typeface="Comic Sans MS"/>
                <a:sym typeface="Comic Sans MS"/>
              </a:rPr>
              <a:t>An </a:t>
            </a:r>
            <a:r>
              <a:rPr lang="en-US" sz="2400" b="1" dirty="0">
                <a:solidFill>
                  <a:srgbClr val="990000"/>
                </a:solidFill>
                <a:latin typeface="Comic Sans MS"/>
                <a:ea typeface="Comic Sans MS"/>
                <a:cs typeface="Comic Sans MS"/>
                <a:sym typeface="Comic Sans MS"/>
              </a:rPr>
              <a:t>attachment</a:t>
            </a:r>
            <a:r>
              <a:rPr lang="en-US" sz="2400" dirty="0">
                <a:solidFill>
                  <a:schemeClr val="dk1"/>
                </a:solidFill>
                <a:latin typeface="Comic Sans MS"/>
                <a:ea typeface="Comic Sans MS"/>
                <a:cs typeface="Comic Sans MS"/>
                <a:sym typeface="Comic Sans MS"/>
              </a:rPr>
              <a:t> (assignment or argument passing) is </a:t>
            </a:r>
            <a:r>
              <a:rPr lang="en-US" sz="2400" b="1" dirty="0">
                <a:solidFill>
                  <a:srgbClr val="990000"/>
                </a:solidFill>
                <a:latin typeface="Comic Sans MS"/>
                <a:ea typeface="Comic Sans MS"/>
                <a:cs typeface="Comic Sans MS"/>
                <a:sym typeface="Comic Sans MS"/>
              </a:rPr>
              <a:t>polymorphic</a:t>
            </a:r>
            <a:r>
              <a:rPr lang="en-US" sz="2400" dirty="0">
                <a:solidFill>
                  <a:schemeClr val="dk1"/>
                </a:solidFill>
                <a:latin typeface="Comic Sans MS"/>
                <a:ea typeface="Comic Sans MS"/>
                <a:cs typeface="Comic Sans MS"/>
                <a:sym typeface="Comic Sans MS"/>
              </a:rPr>
              <a:t> if its target variable and source expression have different types.</a:t>
            </a:r>
          </a:p>
          <a:p>
            <a:pPr marL="138112" indent="-23812" algn="just">
              <a:spcBef>
                <a:spcPts val="480"/>
              </a:spcBef>
              <a:buNone/>
            </a:pPr>
            <a:endParaRPr sz="2400" dirty="0">
              <a:solidFill>
                <a:schemeClr val="dk1"/>
              </a:solidFill>
              <a:latin typeface="Comic Sans MS"/>
              <a:ea typeface="Comic Sans MS"/>
              <a:cs typeface="Comic Sans MS"/>
              <a:sym typeface="Comic Sans MS"/>
            </a:endParaRPr>
          </a:p>
          <a:p>
            <a:pPr marL="138112" indent="-23812" algn="just">
              <a:spcBef>
                <a:spcPts val="480"/>
              </a:spcBef>
              <a:buSzPct val="25000"/>
              <a:buNone/>
            </a:pPr>
            <a:endParaRPr lang="en-US" sz="2400" dirty="0">
              <a:solidFill>
                <a:schemeClr val="dk1"/>
              </a:solidFill>
              <a:latin typeface="Comic Sans MS"/>
              <a:ea typeface="Comic Sans MS"/>
              <a:cs typeface="Comic Sans MS"/>
              <a:sym typeface="Comic Sans MS"/>
            </a:endParaRPr>
          </a:p>
          <a:p>
            <a:pPr marL="138112" indent="-23812" algn="just">
              <a:spcBef>
                <a:spcPts val="480"/>
              </a:spcBef>
              <a:buSzPct val="25000"/>
              <a:buNone/>
            </a:pPr>
            <a:endParaRPr lang="en-US" sz="2400" dirty="0">
              <a:latin typeface="Comic Sans MS"/>
              <a:ea typeface="Comic Sans MS"/>
              <a:cs typeface="Comic Sans MS"/>
              <a:sym typeface="Comic Sans MS"/>
            </a:endParaRPr>
          </a:p>
          <a:p>
            <a:pPr marL="138112" indent="-23812" algn="just">
              <a:spcBef>
                <a:spcPts val="480"/>
              </a:spcBef>
              <a:buSzPct val="25000"/>
              <a:buNone/>
            </a:pPr>
            <a:r>
              <a:rPr lang="en-US" sz="2400" dirty="0">
                <a:solidFill>
                  <a:schemeClr val="dk1"/>
                </a:solidFill>
                <a:latin typeface="Comic Sans MS"/>
                <a:ea typeface="Comic Sans MS"/>
                <a:cs typeface="Comic Sans MS"/>
                <a:sym typeface="Comic Sans MS"/>
              </a:rPr>
              <a:t>An </a:t>
            </a:r>
            <a:r>
              <a:rPr lang="en-US" sz="2400" b="1" dirty="0">
                <a:solidFill>
                  <a:srgbClr val="990000"/>
                </a:solidFill>
                <a:latin typeface="Comic Sans MS"/>
                <a:ea typeface="Comic Sans MS"/>
                <a:cs typeface="Comic Sans MS"/>
                <a:sym typeface="Comic Sans MS"/>
              </a:rPr>
              <a:t>entity </a:t>
            </a:r>
            <a:r>
              <a:rPr lang="en-US" sz="2400" dirty="0">
                <a:solidFill>
                  <a:schemeClr val="dk1"/>
                </a:solidFill>
                <a:latin typeface="Comic Sans MS"/>
                <a:ea typeface="Comic Sans MS"/>
                <a:cs typeface="Comic Sans MS"/>
                <a:sym typeface="Comic Sans MS"/>
              </a:rPr>
              <a:t>or</a:t>
            </a:r>
            <a:r>
              <a:rPr lang="en-US" sz="2400" b="1" dirty="0">
                <a:solidFill>
                  <a:srgbClr val="990000"/>
                </a:solidFill>
                <a:latin typeface="Comic Sans MS"/>
                <a:ea typeface="Comic Sans MS"/>
                <a:cs typeface="Comic Sans MS"/>
                <a:sym typeface="Comic Sans MS"/>
              </a:rPr>
              <a:t> expression</a:t>
            </a:r>
            <a:r>
              <a:rPr lang="en-US" sz="2400" dirty="0">
                <a:solidFill>
                  <a:schemeClr val="dk1"/>
                </a:solidFill>
                <a:latin typeface="Comic Sans MS"/>
                <a:ea typeface="Comic Sans MS"/>
                <a:cs typeface="Comic Sans MS"/>
                <a:sym typeface="Comic Sans MS"/>
              </a:rPr>
              <a:t> is </a:t>
            </a:r>
            <a:r>
              <a:rPr lang="en-US" sz="2400" b="1" dirty="0">
                <a:solidFill>
                  <a:srgbClr val="990000"/>
                </a:solidFill>
                <a:latin typeface="Comic Sans MS"/>
                <a:ea typeface="Comic Sans MS"/>
                <a:cs typeface="Comic Sans MS"/>
                <a:sym typeface="Comic Sans MS"/>
              </a:rPr>
              <a:t>polymorphic</a:t>
            </a:r>
            <a:r>
              <a:rPr lang="en-US" sz="2400" dirty="0">
                <a:solidFill>
                  <a:schemeClr val="dk1"/>
                </a:solidFill>
                <a:latin typeface="Comic Sans MS"/>
                <a:ea typeface="Comic Sans MS"/>
                <a:cs typeface="Comic Sans MS"/>
                <a:sym typeface="Comic Sans MS"/>
              </a:rPr>
              <a:t> if it may at runtime — as a result of polymorphic attachments —become attached to objects of different types.</a:t>
            </a:r>
          </a:p>
          <a:p>
            <a:pPr marL="138112" indent="-23812" algn="just">
              <a:spcBef>
                <a:spcPts val="480"/>
              </a:spcBef>
              <a:buNone/>
            </a:pPr>
            <a:endParaRPr sz="2400" dirty="0">
              <a:solidFill>
                <a:schemeClr val="dk1"/>
              </a:solidFill>
              <a:latin typeface="Comic Sans MS"/>
              <a:ea typeface="Comic Sans MS"/>
              <a:cs typeface="Comic Sans MS"/>
              <a:sym typeface="Comic Sans MS"/>
            </a:endParaRPr>
          </a:p>
          <a:p>
            <a:pPr marL="138112" indent="-23812" algn="just">
              <a:spcBef>
                <a:spcPts val="480"/>
              </a:spcBef>
              <a:buSzPct val="25000"/>
              <a:buNone/>
            </a:pPr>
            <a:endParaRPr lang="en-US" sz="2400" b="1" dirty="0">
              <a:solidFill>
                <a:srgbClr val="990000"/>
              </a:solidFill>
              <a:latin typeface="Comic Sans MS"/>
              <a:ea typeface="Comic Sans MS"/>
              <a:cs typeface="Comic Sans MS"/>
              <a:sym typeface="Comic Sans MS"/>
            </a:endParaRPr>
          </a:p>
          <a:p>
            <a:pPr marL="138112" indent="-23812" algn="just">
              <a:spcBef>
                <a:spcPts val="480"/>
              </a:spcBef>
              <a:buSzPct val="25000"/>
              <a:buNone/>
            </a:pPr>
            <a:r>
              <a:rPr lang="en-US" sz="2400" b="1" dirty="0">
                <a:solidFill>
                  <a:srgbClr val="990000"/>
                </a:solidFill>
                <a:latin typeface="Comic Sans MS"/>
                <a:ea typeface="Comic Sans MS"/>
                <a:cs typeface="Comic Sans MS"/>
                <a:sym typeface="Comic Sans MS"/>
              </a:rPr>
              <a:t>Polymorphism</a:t>
            </a:r>
            <a:r>
              <a:rPr lang="en-US" sz="2400" dirty="0">
                <a:solidFill>
                  <a:schemeClr val="dk1"/>
                </a:solidFill>
                <a:latin typeface="Comic Sans MS"/>
                <a:ea typeface="Comic Sans MS"/>
                <a:cs typeface="Comic Sans MS"/>
                <a:sym typeface="Comic Sans MS"/>
              </a:rPr>
              <a:t> is the existence of these possibilities.</a:t>
            </a:r>
          </a:p>
          <a:p>
            <a:pPr marL="138112" indent="-23812">
              <a:spcBef>
                <a:spcPts val="480"/>
              </a:spcBef>
              <a:buNone/>
            </a:pPr>
            <a:endParaRPr sz="2400" dirty="0">
              <a:solidFill>
                <a:srgbClr val="3333FF"/>
              </a:solidFill>
              <a:latin typeface="Comic Sans MS"/>
              <a:ea typeface="Comic Sans MS"/>
              <a:cs typeface="Comic Sans MS"/>
              <a:sym typeface="Comic Sans MS"/>
            </a:endParaRPr>
          </a:p>
        </p:txBody>
      </p:sp>
      <p:sp>
        <p:nvSpPr>
          <p:cNvPr id="304" name="Shape 304"/>
          <p:cNvSpPr/>
          <p:nvPr/>
        </p:nvSpPr>
        <p:spPr>
          <a:xfrm>
            <a:off x="6469623" y="805679"/>
            <a:ext cx="4045500" cy="474599"/>
          </a:xfrm>
          <a:prstGeom prst="wedgeRoundRectCallout">
            <a:avLst>
              <a:gd name="adj1" fmla="val -43855"/>
              <a:gd name="adj2" fmla="val 113689"/>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algn="ctr">
              <a:buSzPct val="25000"/>
            </a:pPr>
            <a:r>
              <a:rPr lang="en-US" sz="2400" dirty="0">
                <a:solidFill>
                  <a:schemeClr val="dk1"/>
                </a:solidFill>
                <a:latin typeface="Comic Sans MS"/>
                <a:ea typeface="Comic Sans MS"/>
                <a:cs typeface="Comic Sans MS"/>
                <a:sym typeface="Comic Sans MS"/>
              </a:rPr>
              <a:t>Same rules</a:t>
            </a:r>
          </a:p>
        </p:txBody>
      </p:sp>
      <p:sp>
        <p:nvSpPr>
          <p:cNvPr id="305" name="Shape 305"/>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7</a:t>
            </a:fld>
            <a:endParaRPr lang="en-US"/>
          </a:p>
        </p:txBody>
      </p:sp>
      <p:sp>
        <p:nvSpPr>
          <p:cNvPr id="7" name="Shape 304"/>
          <p:cNvSpPr/>
          <p:nvPr/>
        </p:nvSpPr>
        <p:spPr>
          <a:xfrm>
            <a:off x="5280418" y="2339666"/>
            <a:ext cx="5074715" cy="1219598"/>
          </a:xfrm>
          <a:prstGeom prst="wedgeRoundRectCallout">
            <a:avLst>
              <a:gd name="adj1" fmla="val -93727"/>
              <a:gd name="adj2" fmla="val 64255"/>
              <a:gd name="adj3" fmla="val 16667"/>
            </a:avLst>
          </a:prstGeom>
          <a:solidFill>
            <a:srgbClr val="99FF99"/>
          </a:solidFill>
          <a:ln w="9525" cap="flat" cmpd="sng">
            <a:solidFill>
              <a:srgbClr val="990000"/>
            </a:solidFill>
            <a:prstDash val="solid"/>
            <a:miter/>
            <a:headEnd type="none" w="med" len="med"/>
            <a:tailEnd type="none" w="med" len="med"/>
          </a:ln>
        </p:spPr>
        <p:txBody>
          <a:bodyPr lIns="91425" tIns="45700" rIns="91425" bIns="45700" anchor="ctr" anchorCtr="0">
            <a:noAutofit/>
          </a:bodyPr>
          <a:lstStyle/>
          <a:p>
            <a:pPr eaLnBrk="0" fontAlgn="base" hangingPunct="0">
              <a:buSzPct val="25000"/>
            </a:pPr>
            <a:r>
              <a:rPr lang="it-IT" altLang="it-IT" sz="1600" b="1" dirty="0">
                <a:solidFill>
                  <a:schemeClr val="dk1"/>
                </a:solidFill>
                <a:latin typeface="Comic Sans MS"/>
                <a:ea typeface="Comic Sans MS"/>
                <a:cs typeface="Comic Sans MS"/>
              </a:rPr>
              <a:t>An attribute of the enclosing class</a:t>
            </a:r>
          </a:p>
          <a:p>
            <a:pPr eaLnBrk="0" fontAlgn="base" hangingPunct="0">
              <a:buSzPct val="25000"/>
            </a:pPr>
            <a:r>
              <a:rPr lang="it-IT" altLang="it-IT" sz="1600" b="1" dirty="0">
                <a:solidFill>
                  <a:schemeClr val="dk1"/>
                </a:solidFill>
                <a:latin typeface="Comic Sans MS"/>
                <a:ea typeface="Comic Sans MS"/>
                <a:cs typeface="Comic Sans MS"/>
              </a:rPr>
              <a:t>A formal argument of a routine</a:t>
            </a:r>
          </a:p>
          <a:p>
            <a:pPr eaLnBrk="0" fontAlgn="base" hangingPunct="0">
              <a:buSzPct val="25000"/>
            </a:pPr>
            <a:r>
              <a:rPr lang="it-IT" altLang="it-IT" sz="1600" b="1" dirty="0">
                <a:solidFill>
                  <a:schemeClr val="dk1"/>
                </a:solidFill>
                <a:latin typeface="Comic Sans MS"/>
                <a:ea typeface="Comic Sans MS"/>
                <a:cs typeface="Comic Sans MS"/>
              </a:rPr>
              <a:t>A local entity declared in a routine</a:t>
            </a:r>
          </a:p>
          <a:p>
            <a:pPr eaLnBrk="0" fontAlgn="base" hangingPunct="0">
              <a:buSzPct val="25000"/>
            </a:pPr>
            <a:r>
              <a:rPr lang="it-IT" altLang="it-IT" sz="1600" b="1" dirty="0">
                <a:solidFill>
                  <a:schemeClr val="dk1"/>
                </a:solidFill>
                <a:latin typeface="Comic Sans MS"/>
                <a:ea typeface="Comic Sans MS"/>
                <a:cs typeface="Comic Sans MS"/>
              </a:rPr>
              <a:t>The special entity Results in a function</a:t>
            </a:r>
            <a:endParaRPr lang="en-US" sz="1600" b="1" dirty="0">
              <a:solidFill>
                <a:schemeClr val="dk1"/>
              </a:solidFill>
              <a:latin typeface="Comic Sans MS"/>
              <a:ea typeface="Comic Sans MS"/>
              <a:cs typeface="Comic Sans MS"/>
              <a:sym typeface="Comic Sans MS"/>
            </a:endParaRPr>
          </a:p>
        </p:txBody>
      </p:sp>
    </p:spTree>
    <p:extLst>
      <p:ext uri="{BB962C8B-B14F-4D97-AF65-F5344CB8AC3E}">
        <p14:creationId xmlns:p14="http://schemas.microsoft.com/office/powerpoint/2010/main" val="226573368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buSzPct val="25000"/>
            </a:pPr>
            <a:r>
              <a:rPr lang="en-US" dirty="0" smtClean="0">
                <a:solidFill>
                  <a:srgbClr val="006699"/>
                </a:solidFill>
                <a:latin typeface="Nunito"/>
                <a:ea typeface="Nunito"/>
                <a:cs typeface="Nunito"/>
                <a:sym typeface="Nunito"/>
              </a:rPr>
              <a:t>Static </a:t>
            </a:r>
            <a:r>
              <a:rPr lang="en-US" dirty="0">
                <a:solidFill>
                  <a:srgbClr val="006699"/>
                </a:solidFill>
                <a:latin typeface="Nunito"/>
                <a:ea typeface="Nunito"/>
                <a:cs typeface="Nunito"/>
                <a:sym typeface="Nunito"/>
              </a:rPr>
              <a:t>and dynamic </a:t>
            </a:r>
            <a:r>
              <a:rPr lang="en-US" dirty="0" smtClean="0">
                <a:solidFill>
                  <a:srgbClr val="006699"/>
                </a:solidFill>
                <a:latin typeface="Nunito"/>
                <a:ea typeface="Nunito"/>
                <a:cs typeface="Nunito"/>
                <a:sym typeface="Nunito"/>
              </a:rPr>
              <a:t>type</a:t>
            </a:r>
            <a:endParaRPr lang="en-US" dirty="0">
              <a:solidFill>
                <a:srgbClr val="006699"/>
              </a:solidFill>
              <a:latin typeface="Nunito"/>
              <a:ea typeface="Nunito"/>
              <a:cs typeface="Nunito"/>
              <a:sym typeface="Nunito"/>
            </a:endParaRPr>
          </a:p>
        </p:txBody>
      </p:sp>
      <p:sp>
        <p:nvSpPr>
          <p:cNvPr id="312" name="Shape 312"/>
          <p:cNvSpPr txBox="1">
            <a:spLocks noGrp="1"/>
          </p:cNvSpPr>
          <p:nvPr>
            <p:ph type="body" idx="1"/>
          </p:nvPr>
        </p:nvSpPr>
        <p:spPr>
          <a:xfrm>
            <a:off x="1703401" y="805850"/>
            <a:ext cx="8816699" cy="5575800"/>
          </a:xfrm>
          <a:prstGeom prst="rect">
            <a:avLst/>
          </a:prstGeom>
          <a:noFill/>
          <a:ln>
            <a:noFill/>
          </a:ln>
        </p:spPr>
        <p:txBody>
          <a:bodyPr vert="horz" lIns="91425" tIns="45700" rIns="91425" bIns="45700" rtlCol="0" anchor="t" anchorCtr="0">
            <a:noAutofit/>
          </a:bodyPr>
          <a:lstStyle/>
          <a:p>
            <a:pPr marL="138112" indent="-23812" algn="just">
              <a:spcBef>
                <a:spcPts val="0"/>
              </a:spcBef>
              <a:buSzPct val="25000"/>
              <a:buNone/>
            </a:pPr>
            <a:r>
              <a:rPr lang="en-US" sz="2400" dirty="0">
                <a:solidFill>
                  <a:schemeClr val="dk1"/>
                </a:solidFill>
                <a:latin typeface="Comic Sans MS"/>
                <a:ea typeface="Comic Sans MS"/>
                <a:cs typeface="Comic Sans MS"/>
                <a:sym typeface="Comic Sans MS"/>
              </a:rPr>
              <a:t>The </a:t>
            </a:r>
            <a:r>
              <a:rPr lang="en-US" sz="2400" b="1" dirty="0">
                <a:solidFill>
                  <a:srgbClr val="990000"/>
                </a:solidFill>
                <a:latin typeface="Comic Sans MS"/>
                <a:ea typeface="Comic Sans MS"/>
                <a:cs typeface="Comic Sans MS"/>
                <a:sym typeface="Comic Sans MS"/>
              </a:rPr>
              <a:t>static type</a:t>
            </a:r>
            <a:r>
              <a:rPr lang="en-US" sz="2400" dirty="0">
                <a:solidFill>
                  <a:schemeClr val="dk1"/>
                </a:solidFill>
                <a:latin typeface="Comic Sans MS"/>
                <a:ea typeface="Comic Sans MS"/>
                <a:cs typeface="Comic Sans MS"/>
                <a:sym typeface="Comic Sans MS"/>
              </a:rPr>
              <a:t> of an entity is </a:t>
            </a:r>
            <a:r>
              <a:rPr lang="en-US" sz="2400" b="1" dirty="0">
                <a:solidFill>
                  <a:srgbClr val="990000"/>
                </a:solidFill>
                <a:latin typeface="Comic Sans MS"/>
                <a:ea typeface="Comic Sans MS"/>
                <a:cs typeface="Comic Sans MS"/>
                <a:sym typeface="Comic Sans MS"/>
              </a:rPr>
              <a:t>the type used in its declaration </a:t>
            </a:r>
            <a:r>
              <a:rPr lang="en-US" sz="2400" dirty="0">
                <a:solidFill>
                  <a:schemeClr val="dk1"/>
                </a:solidFill>
                <a:latin typeface="Comic Sans MS"/>
                <a:ea typeface="Comic Sans MS"/>
                <a:cs typeface="Comic Sans MS"/>
                <a:sym typeface="Comic Sans MS"/>
              </a:rPr>
              <a:t>in the corresponding class text</a:t>
            </a:r>
          </a:p>
          <a:p>
            <a:pPr marL="138112" indent="-23812" algn="just">
              <a:spcBef>
                <a:spcPts val="480"/>
              </a:spcBef>
              <a:buNone/>
            </a:pPr>
            <a:endParaRPr sz="2400" dirty="0">
              <a:solidFill>
                <a:schemeClr val="dk1"/>
              </a:solidFill>
              <a:latin typeface="Comic Sans MS"/>
              <a:ea typeface="Comic Sans MS"/>
              <a:cs typeface="Comic Sans MS"/>
              <a:sym typeface="Comic Sans MS"/>
            </a:endParaRPr>
          </a:p>
          <a:p>
            <a:pPr marL="138112" indent="-23812" algn="just">
              <a:spcBef>
                <a:spcPts val="480"/>
              </a:spcBef>
              <a:buSzPct val="25000"/>
              <a:buNone/>
            </a:pPr>
            <a:r>
              <a:rPr lang="en-US" sz="2400" dirty="0">
                <a:solidFill>
                  <a:schemeClr val="dk1"/>
                </a:solidFill>
                <a:latin typeface="Comic Sans MS"/>
                <a:ea typeface="Comic Sans MS"/>
                <a:cs typeface="Comic Sans MS"/>
                <a:sym typeface="Comic Sans MS"/>
              </a:rPr>
              <a:t>If the value of the entity, </a:t>
            </a:r>
            <a:r>
              <a:rPr lang="en-US" sz="2400" b="1" dirty="0">
                <a:solidFill>
                  <a:srgbClr val="990000"/>
                </a:solidFill>
                <a:latin typeface="Comic Sans MS"/>
                <a:ea typeface="Comic Sans MS"/>
                <a:cs typeface="Comic Sans MS"/>
                <a:sym typeface="Comic Sans MS"/>
              </a:rPr>
              <a:t>during a particular execution</a:t>
            </a:r>
            <a:r>
              <a:rPr lang="en-US" sz="2400" dirty="0">
                <a:solidFill>
                  <a:schemeClr val="dk1"/>
                </a:solidFill>
                <a:latin typeface="Comic Sans MS"/>
                <a:ea typeface="Comic Sans MS"/>
                <a:cs typeface="Comic Sans MS"/>
                <a:sym typeface="Comic Sans MS"/>
              </a:rPr>
              <a:t>, is attached to an object, the type of that object is the entity’s </a:t>
            </a:r>
            <a:r>
              <a:rPr lang="en-US" sz="2400" b="1" dirty="0">
                <a:solidFill>
                  <a:srgbClr val="990000"/>
                </a:solidFill>
                <a:latin typeface="Comic Sans MS"/>
                <a:ea typeface="Comic Sans MS"/>
                <a:cs typeface="Comic Sans MS"/>
                <a:sym typeface="Comic Sans MS"/>
              </a:rPr>
              <a:t>dynamic type</a:t>
            </a:r>
            <a:r>
              <a:rPr lang="en-US" sz="2400" dirty="0">
                <a:solidFill>
                  <a:schemeClr val="dk1"/>
                </a:solidFill>
                <a:latin typeface="Comic Sans MS"/>
                <a:ea typeface="Comic Sans MS"/>
                <a:cs typeface="Comic Sans MS"/>
                <a:sym typeface="Comic Sans MS"/>
              </a:rPr>
              <a:t> at that time</a:t>
            </a:r>
          </a:p>
          <a:p>
            <a:pPr marL="138112" indent="-23812" algn="just">
              <a:spcBef>
                <a:spcPts val="480"/>
              </a:spcBef>
              <a:buNone/>
            </a:pPr>
            <a:endParaRPr sz="2400" dirty="0">
              <a:solidFill>
                <a:schemeClr val="dk1"/>
              </a:solidFill>
              <a:latin typeface="Comic Sans MS"/>
              <a:ea typeface="Comic Sans MS"/>
              <a:cs typeface="Comic Sans MS"/>
              <a:sym typeface="Comic Sans MS"/>
            </a:endParaRPr>
          </a:p>
          <a:p>
            <a:pPr marL="138112" indent="-23812" algn="just">
              <a:spcBef>
                <a:spcPts val="480"/>
              </a:spcBef>
              <a:buSzPct val="25000"/>
              <a:buNone/>
            </a:pPr>
            <a:r>
              <a:rPr lang="en-US" sz="2400" u="sng" dirty="0">
                <a:solidFill>
                  <a:schemeClr val="dk1"/>
                </a:solidFill>
                <a:latin typeface="Comic Sans MS"/>
                <a:ea typeface="Comic Sans MS"/>
                <a:cs typeface="Comic Sans MS"/>
                <a:sym typeface="Comic Sans MS"/>
              </a:rPr>
              <a:t>Example</a:t>
            </a:r>
            <a:r>
              <a:rPr lang="en-US" sz="2400" dirty="0">
                <a:solidFill>
                  <a:schemeClr val="dk1"/>
                </a:solidFill>
                <a:latin typeface="Comic Sans MS"/>
                <a:ea typeface="Comic Sans MS"/>
                <a:cs typeface="Comic Sans MS"/>
                <a:sym typeface="Comic Sans MS"/>
              </a:rPr>
              <a:t>:</a:t>
            </a:r>
          </a:p>
          <a:p>
            <a:pPr marL="138112" indent="-23812" algn="just">
              <a:spcBef>
                <a:spcPts val="480"/>
              </a:spcBef>
              <a:buSzPct val="25000"/>
              <a:buNone/>
            </a:pPr>
            <a:r>
              <a:rPr lang="en-US" sz="2400" i="1" dirty="0">
                <a:solidFill>
                  <a:srgbClr val="3333FF"/>
                </a:solidFill>
                <a:latin typeface="Comic Sans MS"/>
                <a:ea typeface="Comic Sans MS"/>
                <a:cs typeface="Comic Sans MS"/>
                <a:sym typeface="Comic Sans MS"/>
              </a:rPr>
              <a:t>x: T</a:t>
            </a:r>
          </a:p>
          <a:p>
            <a:pPr marL="138112" indent="-23812" algn="just">
              <a:spcBef>
                <a:spcPts val="480"/>
              </a:spcBef>
              <a:buSzPct val="25000"/>
              <a:buNone/>
            </a:pPr>
            <a:r>
              <a:rPr lang="en-US" sz="2400" b="1" i="1" dirty="0">
                <a:solidFill>
                  <a:schemeClr val="accent2"/>
                </a:solidFill>
                <a:latin typeface="Comic Sans MS"/>
                <a:ea typeface="Comic Sans MS"/>
                <a:cs typeface="Comic Sans MS"/>
                <a:sym typeface="Comic Sans MS"/>
              </a:rPr>
              <a:t>create</a:t>
            </a:r>
            <a:r>
              <a:rPr lang="en-US" sz="2400" i="1" dirty="0">
                <a:solidFill>
                  <a:srgbClr val="3333FF"/>
                </a:solidFill>
                <a:latin typeface="Comic Sans MS"/>
                <a:ea typeface="Comic Sans MS"/>
                <a:cs typeface="Comic Sans MS"/>
                <a:sym typeface="Comic Sans MS"/>
              </a:rPr>
              <a:t> x</a:t>
            </a:r>
            <a:r>
              <a:rPr lang="en-US" sz="2400" dirty="0">
                <a:solidFill>
                  <a:schemeClr val="dk1"/>
                </a:solidFill>
                <a:latin typeface="Comic Sans MS"/>
                <a:ea typeface="Comic Sans MS"/>
                <a:cs typeface="Comic Sans MS"/>
                <a:sym typeface="Comic Sans MS"/>
              </a:rPr>
              <a:t> </a:t>
            </a:r>
            <a:r>
              <a:rPr lang="en-US" sz="2400" dirty="0">
                <a:solidFill>
                  <a:srgbClr val="8B0000"/>
                </a:solidFill>
                <a:latin typeface="Comic Sans MS"/>
                <a:ea typeface="Comic Sans MS"/>
                <a:cs typeface="Comic Sans MS"/>
                <a:sym typeface="Comic Sans MS"/>
              </a:rPr>
              <a:t>-- (dynamic type same as static type)</a:t>
            </a:r>
          </a:p>
          <a:p>
            <a:pPr marL="114300" indent="0" algn="just">
              <a:spcBef>
                <a:spcPts val="480"/>
              </a:spcBef>
              <a:buNone/>
            </a:pPr>
            <a:endParaRPr sz="2400" dirty="0">
              <a:solidFill>
                <a:schemeClr val="dk1"/>
              </a:solidFill>
              <a:latin typeface="Comic Sans MS"/>
              <a:ea typeface="Comic Sans MS"/>
              <a:cs typeface="Comic Sans MS"/>
              <a:sym typeface="Comic Sans MS"/>
            </a:endParaRPr>
          </a:p>
          <a:p>
            <a:pPr marL="138112" indent="-23812" algn="just">
              <a:spcBef>
                <a:spcPts val="480"/>
              </a:spcBef>
              <a:buSzPct val="25000"/>
            </a:pPr>
            <a:r>
              <a:rPr lang="en-US" sz="2400" i="1" dirty="0">
                <a:solidFill>
                  <a:srgbClr val="3333FF"/>
                </a:solidFill>
                <a:latin typeface="Comic Sans MS"/>
                <a:ea typeface="Comic Sans MS"/>
                <a:cs typeface="Comic Sans MS"/>
                <a:sym typeface="Comic Sans MS"/>
              </a:rPr>
              <a:t>y: U; x:= y</a:t>
            </a:r>
          </a:p>
          <a:p>
            <a:pPr marL="457200" indent="-381000" algn="just">
              <a:spcBef>
                <a:spcPts val="480"/>
              </a:spcBef>
              <a:buClr>
                <a:srgbClr val="8B0000"/>
              </a:buClr>
              <a:buFont typeface="Comic Sans MS"/>
              <a:buChar char="➢"/>
            </a:pPr>
            <a:r>
              <a:rPr lang="en-US" sz="2400" dirty="0">
                <a:latin typeface="Comic Sans MS"/>
                <a:ea typeface="Comic Sans MS"/>
                <a:cs typeface="Comic Sans MS"/>
                <a:sym typeface="Comic Sans MS"/>
              </a:rPr>
              <a:t>What is the </a:t>
            </a:r>
            <a:r>
              <a:rPr lang="en-US" sz="2400" dirty="0">
                <a:solidFill>
                  <a:srgbClr val="FF0000"/>
                </a:solidFill>
                <a:latin typeface="Comic Sans MS"/>
                <a:ea typeface="Comic Sans MS"/>
                <a:cs typeface="Comic Sans MS"/>
                <a:sym typeface="Comic Sans MS"/>
              </a:rPr>
              <a:t>relationship</a:t>
            </a:r>
            <a:r>
              <a:rPr lang="en-US" sz="2400" dirty="0">
                <a:latin typeface="Comic Sans MS"/>
                <a:ea typeface="Comic Sans MS"/>
                <a:cs typeface="Comic Sans MS"/>
                <a:sym typeface="Comic Sans MS"/>
              </a:rPr>
              <a:t> between T and U?</a:t>
            </a:r>
          </a:p>
          <a:p>
            <a:pPr marL="138112" indent="-23812" algn="just">
              <a:spcBef>
                <a:spcPts val="480"/>
              </a:spcBef>
              <a:buSzPct val="25000"/>
              <a:buNone/>
            </a:pPr>
            <a:endParaRPr sz="2400" dirty="0">
              <a:solidFill>
                <a:schemeClr val="dk1"/>
              </a:solidFill>
              <a:latin typeface="Comic Sans MS"/>
              <a:ea typeface="Comic Sans MS"/>
              <a:cs typeface="Comic Sans MS"/>
              <a:sym typeface="Comic Sans MS"/>
            </a:endParaRPr>
          </a:p>
          <a:p>
            <a:pPr marL="114300" indent="0">
              <a:spcBef>
                <a:spcPts val="480"/>
              </a:spcBef>
              <a:buNone/>
            </a:pPr>
            <a:endParaRPr sz="2400" dirty="0">
              <a:solidFill>
                <a:schemeClr val="dk1"/>
              </a:solidFill>
              <a:latin typeface="Comic Sans MS"/>
              <a:ea typeface="Comic Sans MS"/>
              <a:cs typeface="Comic Sans MS"/>
              <a:sym typeface="Comic Sans MS"/>
            </a:endParaRPr>
          </a:p>
        </p:txBody>
      </p:sp>
      <p:sp>
        <p:nvSpPr>
          <p:cNvPr id="313" name="Shape 313"/>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8</a:t>
            </a:fld>
            <a:endParaRPr lang="en-US"/>
          </a:p>
        </p:txBody>
      </p:sp>
    </p:spTree>
    <p:extLst>
      <p:ext uri="{BB962C8B-B14F-4D97-AF65-F5344CB8AC3E}">
        <p14:creationId xmlns:p14="http://schemas.microsoft.com/office/powerpoint/2010/main" val="1582125582"/>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solidFill>
                  <a:srgbClr val="006699"/>
                </a:solidFill>
                <a:latin typeface="Nunito"/>
                <a:ea typeface="Nunito"/>
                <a:cs typeface="Nunito"/>
              </a:rPr>
              <a:t>Relationship</a:t>
            </a:r>
          </a:p>
        </p:txBody>
      </p:sp>
      <p:sp>
        <p:nvSpPr>
          <p:cNvPr id="3" name="Text Placeholder 2"/>
          <p:cNvSpPr>
            <a:spLocks noGrp="1"/>
          </p:cNvSpPr>
          <p:nvPr>
            <p:ph type="body" idx="1"/>
          </p:nvPr>
        </p:nvSpPr>
        <p:spPr/>
        <p:txBody>
          <a:bodyPr/>
          <a:lstStyle/>
          <a:p>
            <a:pPr marL="457200" indent="-381000" algn="just">
              <a:spcBef>
                <a:spcPts val="480"/>
              </a:spcBef>
              <a:buClr>
                <a:srgbClr val="8B0000"/>
              </a:buClr>
              <a:buFont typeface="Comic Sans MS"/>
              <a:buChar char="➢"/>
            </a:pPr>
            <a:endParaRPr lang="en-US" sz="3200" dirty="0">
              <a:latin typeface="Comic Sans MS"/>
              <a:ea typeface="Comic Sans MS"/>
              <a:cs typeface="Comic Sans MS"/>
              <a:sym typeface="Comic Sans MS"/>
            </a:endParaRPr>
          </a:p>
          <a:p>
            <a:pPr marL="0" lvl="0" indent="0" algn="ctr">
              <a:buSzPct val="25000"/>
              <a:buNone/>
            </a:pPr>
            <a:r>
              <a:rPr lang="en-US" sz="3200" dirty="0">
                <a:latin typeface="Comic Sans MS"/>
                <a:ea typeface="Comic Sans MS"/>
                <a:cs typeface="Comic Sans MS"/>
              </a:rPr>
              <a:t>U must be a </a:t>
            </a:r>
            <a:r>
              <a:rPr lang="en-US" sz="3200" b="1" dirty="0">
                <a:solidFill>
                  <a:srgbClr val="990000"/>
                </a:solidFill>
                <a:latin typeface="Comic Sans MS"/>
                <a:ea typeface="Comic Sans MS"/>
                <a:cs typeface="Comic Sans MS"/>
              </a:rPr>
              <a:t>descendant</a:t>
            </a:r>
            <a:r>
              <a:rPr lang="en-US" sz="3200" dirty="0">
                <a:latin typeface="Comic Sans MS"/>
                <a:ea typeface="Comic Sans MS"/>
                <a:cs typeface="Comic Sans MS"/>
              </a:rPr>
              <a:t> of T</a:t>
            </a:r>
          </a:p>
          <a:p>
            <a:pPr lvl="0">
              <a:buSzPct val="25000"/>
            </a:pPr>
            <a:endParaRPr lang="en-US" sz="3200" dirty="0">
              <a:latin typeface="Comic Sans MS"/>
              <a:ea typeface="Comic Sans MS"/>
              <a:cs typeface="Comic Sans MS"/>
            </a:endParaRPr>
          </a:p>
          <a:p>
            <a:pPr lvl="0" algn="just">
              <a:buSzPct val="25000"/>
            </a:pPr>
            <a:r>
              <a:rPr lang="en-US" sz="3200" dirty="0">
                <a:latin typeface="Comic Sans MS"/>
                <a:ea typeface="Comic Sans MS"/>
                <a:cs typeface="Comic Sans MS"/>
              </a:rPr>
              <a:t>The </a:t>
            </a:r>
            <a:r>
              <a:rPr lang="en-US" sz="3200" b="1" dirty="0">
                <a:solidFill>
                  <a:srgbClr val="990000"/>
                </a:solidFill>
                <a:latin typeface="Comic Sans MS"/>
                <a:ea typeface="Comic Sans MS"/>
                <a:cs typeface="Comic Sans MS"/>
              </a:rPr>
              <a:t>static type is unique</a:t>
            </a:r>
            <a:r>
              <a:rPr lang="en-US" sz="3200" dirty="0">
                <a:latin typeface="Comic Sans MS"/>
                <a:ea typeface="Comic Sans MS"/>
                <a:cs typeface="Comic Sans MS"/>
              </a:rPr>
              <a:t>, but during execution, due to polymorphic assignments, </a:t>
            </a:r>
            <a:r>
              <a:rPr lang="en-US" sz="3200" b="1" dirty="0">
                <a:solidFill>
                  <a:srgbClr val="990000"/>
                </a:solidFill>
                <a:latin typeface="Comic Sans MS"/>
                <a:ea typeface="Comic Sans MS"/>
                <a:cs typeface="Comic Sans MS"/>
              </a:rPr>
              <a:t>several dynamic types </a:t>
            </a:r>
            <a:r>
              <a:rPr lang="en-US" sz="3200" dirty="0">
                <a:latin typeface="Comic Sans MS"/>
                <a:ea typeface="Comic Sans MS"/>
                <a:cs typeface="Comic Sans MS"/>
              </a:rPr>
              <a:t>can be used </a:t>
            </a:r>
          </a:p>
          <a:p>
            <a:pPr marL="457200" indent="-381000" algn="just">
              <a:spcBef>
                <a:spcPts val="480"/>
              </a:spcBef>
              <a:buClr>
                <a:srgbClr val="8B0000"/>
              </a:buClr>
              <a:buFont typeface="Comic Sans MS"/>
              <a:buChar char="➢"/>
            </a:pPr>
            <a:endParaRPr lang="en-US" sz="3200" dirty="0">
              <a:latin typeface="Comic Sans MS"/>
              <a:ea typeface="Comic Sans MS"/>
              <a:cs typeface="Comic Sans MS"/>
              <a:sym typeface="Comic Sans MS"/>
            </a:endParaRPr>
          </a:p>
          <a:p>
            <a:endParaRPr lang="it-IT"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3579072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2303</Words>
  <Application>Microsoft Office PowerPoint</Application>
  <PresentationFormat>Widescreen</PresentationFormat>
  <Paragraphs>828</Paragraphs>
  <Slides>61</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Comic Sans MS</vt:lpstr>
      <vt:lpstr>Noto Symbol</vt:lpstr>
      <vt:lpstr>Nunito</vt:lpstr>
      <vt:lpstr>Verdana</vt:lpstr>
      <vt:lpstr>Office Theme</vt:lpstr>
      <vt:lpstr>Object Oriented Programming (Introduction to Programming)  Manuel Mazzara</vt:lpstr>
      <vt:lpstr>Polymorphism</vt:lpstr>
      <vt:lpstr>Class hierarchy</vt:lpstr>
      <vt:lpstr>Polymorphic assignment</vt:lpstr>
      <vt:lpstr>Assignments</vt:lpstr>
      <vt:lpstr>Polymorphism for argument passing</vt:lpstr>
      <vt:lpstr>Definitions: Polymorphism</vt:lpstr>
      <vt:lpstr>Static and dynamic type</vt:lpstr>
      <vt:lpstr>Relationship</vt:lpstr>
      <vt:lpstr>Example</vt:lpstr>
      <vt:lpstr>Basic type property</vt:lpstr>
      <vt:lpstr>Static typing</vt:lpstr>
      <vt:lpstr>Inheritance and static typing</vt:lpstr>
      <vt:lpstr>What we have seen about polymorphism</vt:lpstr>
      <vt:lpstr>Another example hierarchy</vt:lpstr>
      <vt:lpstr>Redefinition 1: polygons</vt:lpstr>
      <vt:lpstr>Redefinition 2: rectangles</vt:lpstr>
      <vt:lpstr>Inheritance, typing and polymorphism</vt:lpstr>
      <vt:lpstr>Dynamic binding</vt:lpstr>
      <vt:lpstr>Dynamic binding: definition</vt:lpstr>
      <vt:lpstr>Binding and typing</vt:lpstr>
      <vt:lpstr>Without dynamic binding?</vt:lpstr>
      <vt:lpstr>With inheritance and associated techniques (1)</vt:lpstr>
      <vt:lpstr>With inheritance and associated techniques (2)</vt:lpstr>
      <vt:lpstr>The single choice principle (1) </vt:lpstr>
      <vt:lpstr>The single choice principle (2) </vt:lpstr>
      <vt:lpstr>Inheritance: summary so far</vt:lpstr>
      <vt:lpstr>Object Oriented Programming (Introduction to Programming)  Manuel Mazzara</vt:lpstr>
      <vt:lpstr>Introduction</vt:lpstr>
      <vt:lpstr>Combining abstractions</vt:lpstr>
      <vt:lpstr>Examples of multiple inheritance</vt:lpstr>
      <vt:lpstr>Multiple inheritance: Combining abstractions</vt:lpstr>
      <vt:lpstr>Warning!</vt:lpstr>
      <vt:lpstr>The Java-C# solution</vt:lpstr>
      <vt:lpstr>Multiple inheritance: Combining abstractions</vt:lpstr>
      <vt:lpstr>How do we write COMPARABLE ?</vt:lpstr>
      <vt:lpstr>Lessons from this example</vt:lpstr>
      <vt:lpstr>Composite figures</vt:lpstr>
      <vt:lpstr>Multiple inheritance: Composite figures</vt:lpstr>
      <vt:lpstr>Defining the notion of composite figure</vt:lpstr>
      <vt:lpstr>In the overall structure</vt:lpstr>
      <vt:lpstr>A composite figure as a list</vt:lpstr>
      <vt:lpstr>Composite figures</vt:lpstr>
      <vt:lpstr>Multiple inheritance: name clashes</vt:lpstr>
      <vt:lpstr>The mapping</vt:lpstr>
      <vt:lpstr>Multiple inheritance: name clashes</vt:lpstr>
      <vt:lpstr>Resolving name clashes</vt:lpstr>
      <vt:lpstr>Consequences of renaming</vt:lpstr>
      <vt:lpstr>Renaming and redefinition</vt:lpstr>
      <vt:lpstr>What we have seen</vt:lpstr>
      <vt:lpstr>The mapping</vt:lpstr>
      <vt:lpstr>Feature merging</vt:lpstr>
      <vt:lpstr>Feature merging: with different names</vt:lpstr>
      <vt:lpstr>Feature merging: effective features</vt:lpstr>
      <vt:lpstr>Undefinition</vt:lpstr>
      <vt:lpstr>Merging through undefinition</vt:lpstr>
      <vt:lpstr>Merging effective features with different names</vt:lpstr>
      <vt:lpstr>Acceptable name clashes</vt:lpstr>
      <vt:lpstr>Feature merging: effective features</vt:lpstr>
      <vt:lpstr>Sharing and replication</vt:lpstr>
      <vt:lpstr>What we have seen so far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(Introduction to Programming)  Manuel Mazzara</dc:title>
  <dc:creator>Innopolis University35</dc:creator>
  <cp:lastModifiedBy>Innopolis University35</cp:lastModifiedBy>
  <cp:revision>49</cp:revision>
  <dcterms:created xsi:type="dcterms:W3CDTF">2015-10-20T13:28:03Z</dcterms:created>
  <dcterms:modified xsi:type="dcterms:W3CDTF">2015-10-20T16:54:16Z</dcterms:modified>
</cp:coreProperties>
</file>