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84" r:id="rId2"/>
    <p:sldId id="285" r:id="rId3"/>
    <p:sldId id="288" r:id="rId4"/>
    <p:sldId id="299" r:id="rId5"/>
    <p:sldId id="300" r:id="rId6"/>
    <p:sldId id="301" r:id="rId7"/>
    <p:sldId id="302" r:id="rId8"/>
    <p:sldId id="303" r:id="rId9"/>
    <p:sldId id="304" r:id="rId10"/>
    <p:sldId id="306" r:id="rId11"/>
    <p:sldId id="307" r:id="rId12"/>
    <p:sldId id="327" r:id="rId13"/>
    <p:sldId id="309" r:id="rId14"/>
    <p:sldId id="310" r:id="rId15"/>
    <p:sldId id="312"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8"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364" r:id="rId54"/>
    <p:sldId id="365" r:id="rId55"/>
    <p:sldId id="366" r:id="rId56"/>
    <p:sldId id="367" r:id="rId57"/>
    <p:sldId id="329" r:id="rId58"/>
    <p:sldId id="330" r:id="rId59"/>
    <p:sldId id="331" r:id="rId60"/>
    <p:sldId id="332" r:id="rId61"/>
    <p:sldId id="333" r:id="rId62"/>
    <p:sldId id="335" r:id="rId63"/>
    <p:sldId id="336" r:id="rId64"/>
    <p:sldId id="337" r:id="rId65"/>
    <p:sldId id="338" r:id="rId66"/>
    <p:sldId id="368" r:id="rId67"/>
    <p:sldId id="339" r:id="rId6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7A4AF-4B59-47FE-B878-4B4F0A8FEC4B}" type="datetimeFigureOut">
              <a:rPr lang="it-IT" smtClean="0"/>
              <a:t>27/10/2015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465D2-362E-4256-B166-F61ED24DA348}" type="slidenum">
              <a:rPr lang="it-IT" smtClean="0"/>
              <a:t>‹#›</a:t>
            </a:fld>
            <a:endParaRPr lang="it-IT"/>
          </a:p>
        </p:txBody>
      </p:sp>
    </p:spTree>
    <p:extLst>
      <p:ext uri="{BB962C8B-B14F-4D97-AF65-F5344CB8AC3E}">
        <p14:creationId xmlns:p14="http://schemas.microsoft.com/office/powerpoint/2010/main" val="162688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37278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10</a:t>
            </a:fld>
            <a:endParaRPr lang="en-US" sz="1300" b="0" i="0" u="none" strike="noStrike" cap="none" baseline="0">
              <a:solidFill>
                <a:schemeClr val="dk1"/>
              </a:solidFill>
              <a:latin typeface="Arial"/>
              <a:ea typeface="Arial"/>
              <a:cs typeface="Arial"/>
              <a:sym typeface="Arial"/>
            </a:endParaRPr>
          </a:p>
        </p:txBody>
      </p:sp>
      <p:sp>
        <p:nvSpPr>
          <p:cNvPr id="465" name="Shape 4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6" name="Shape 46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As soon as we enable multiple inheritance name clashes </a:t>
            </a:r>
          </a:p>
        </p:txBody>
      </p:sp>
    </p:spTree>
    <p:extLst>
      <p:ext uri="{BB962C8B-B14F-4D97-AF65-F5344CB8AC3E}">
        <p14:creationId xmlns:p14="http://schemas.microsoft.com/office/powerpoint/2010/main" val="25146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a:t>In other languages (e.g., Java) there is the notion of overloading, allowing several functions to share the same name</a:t>
            </a:r>
          </a:p>
        </p:txBody>
      </p:sp>
      <p:sp>
        <p:nvSpPr>
          <p:cNvPr id="481" name="Shape 48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93507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12</a:t>
            </a:fld>
            <a:endParaRPr lang="en-US" sz="1300" b="0" i="0" u="none" strike="noStrike" cap="none" baseline="0">
              <a:solidFill>
                <a:schemeClr val="dk1"/>
              </a:solidFill>
              <a:latin typeface="Arial"/>
              <a:ea typeface="Arial"/>
              <a:cs typeface="Arial"/>
              <a:sym typeface="Arial"/>
            </a:endParaRPr>
          </a:p>
        </p:txBody>
      </p:sp>
      <p:sp>
        <p:nvSpPr>
          <p:cNvPr id="465" name="Shape 4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6" name="Shape 46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As soon as we enable multiple inheritance name clashes </a:t>
            </a:r>
          </a:p>
        </p:txBody>
      </p:sp>
    </p:spTree>
    <p:extLst>
      <p:ext uri="{BB962C8B-B14F-4D97-AF65-F5344CB8AC3E}">
        <p14:creationId xmlns:p14="http://schemas.microsoft.com/office/powerpoint/2010/main" val="20725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13</a:t>
            </a:fld>
            <a:endParaRPr lang="en-US" sz="1300" b="0" i="0" u="none" strike="noStrike" cap="none" baseline="0">
              <a:solidFill>
                <a:schemeClr val="dk1"/>
              </a:solidFill>
              <a:latin typeface="Arial"/>
              <a:ea typeface="Arial"/>
              <a:cs typeface="Arial"/>
              <a:sym typeface="Arial"/>
            </a:endParaRPr>
          </a:p>
        </p:txBody>
      </p:sp>
      <p:sp>
        <p:nvSpPr>
          <p:cNvPr id="517" name="Shape 51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8" name="Shape 51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74683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14</a:t>
            </a:fld>
            <a:endParaRPr lang="en-US" sz="1300" b="0" i="0" u="none" strike="noStrike" cap="none" baseline="0">
              <a:solidFill>
                <a:schemeClr val="dk1"/>
              </a:solidFill>
              <a:latin typeface="Arial"/>
              <a:ea typeface="Arial"/>
              <a:cs typeface="Arial"/>
              <a:sym typeface="Arial"/>
            </a:endParaRPr>
          </a:p>
        </p:txBody>
      </p:sp>
      <p:sp>
        <p:nvSpPr>
          <p:cNvPr id="538" name="Shape 53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39" name="Shape 53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1761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Shape 550"/>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551" name="Shape 55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005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590" name="Shape 59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899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a:t>The thing to keep in mind is the relationship between feature names and features</a:t>
            </a:r>
          </a:p>
        </p:txBody>
      </p:sp>
      <p:sp>
        <p:nvSpPr>
          <p:cNvPr id="672" name="Shape 67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422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18</a:t>
            </a:fld>
            <a:endParaRPr lang="en-US" sz="1300" b="0" i="0" u="none" strike="noStrike" cap="none" baseline="0">
              <a:solidFill>
                <a:schemeClr val="dk1"/>
              </a:solidFill>
              <a:latin typeface="Arial"/>
              <a:ea typeface="Arial"/>
              <a:cs typeface="Arial"/>
              <a:sym typeface="Arial"/>
            </a:endParaRPr>
          </a:p>
        </p:txBody>
      </p:sp>
      <p:sp>
        <p:nvSpPr>
          <p:cNvPr id="692" name="Shape 69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93" name="Shape 69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457200" marR="0" lvl="0" indent="-304800" algn="l" rtl="0">
              <a:spcBef>
                <a:spcPts val="0"/>
              </a:spcBef>
              <a:spcAft>
                <a:spcPts val="0"/>
              </a:spcAft>
              <a:buClr>
                <a:schemeClr val="dk1"/>
              </a:buClr>
              <a:buSzPct val="100000"/>
              <a:buChar char="-"/>
            </a:pPr>
            <a:r>
              <a:rPr lang="en-US" sz="1200">
                <a:solidFill>
                  <a:schemeClr val="dk1"/>
                </a:solidFill>
              </a:rPr>
              <a:t>Let’s assume that the signature (name and number/types of arguments) is the same. Otherwise we won’t be able to reconcile.</a:t>
            </a:r>
          </a:p>
          <a:p>
            <a:pPr marL="457200" marR="0" lvl="0" indent="-304800" algn="l" rtl="0">
              <a:spcBef>
                <a:spcPts val="0"/>
              </a:spcBef>
              <a:spcAft>
                <a:spcPts val="0"/>
              </a:spcAft>
              <a:buClr>
                <a:schemeClr val="dk1"/>
              </a:buClr>
              <a:buSzPct val="100000"/>
              <a:buChar char="-"/>
            </a:pPr>
            <a:r>
              <a:rPr lang="en-US" sz="1200">
                <a:solidFill>
                  <a:schemeClr val="dk1"/>
                </a:solidFill>
              </a:rPr>
              <a:t>The f from A and B will disappear</a:t>
            </a:r>
          </a:p>
        </p:txBody>
      </p:sp>
    </p:spTree>
    <p:extLst>
      <p:ext uri="{BB962C8B-B14F-4D97-AF65-F5344CB8AC3E}">
        <p14:creationId xmlns:p14="http://schemas.microsoft.com/office/powerpoint/2010/main" val="1233799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19</a:t>
            </a:fld>
            <a:endParaRPr lang="en-US" sz="1300" b="0" i="0" u="none" strike="noStrike" cap="none" baseline="0">
              <a:solidFill>
                <a:schemeClr val="dk1"/>
              </a:solidFill>
              <a:latin typeface="Arial"/>
              <a:ea typeface="Arial"/>
              <a:cs typeface="Arial"/>
              <a:sym typeface="Arial"/>
            </a:endParaRPr>
          </a:p>
        </p:txBody>
      </p:sp>
      <p:sp>
        <p:nvSpPr>
          <p:cNvPr id="723" name="Shape 72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4" name="Shape 72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The compiler won’t complain because in spite of two name clashes, 2 are deferred and 1 is effective.</a:t>
            </a:r>
          </a:p>
        </p:txBody>
      </p:sp>
    </p:spTree>
    <p:extLst>
      <p:ext uri="{BB962C8B-B14F-4D97-AF65-F5344CB8AC3E}">
        <p14:creationId xmlns:p14="http://schemas.microsoft.com/office/powerpoint/2010/main" val="1048709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a:t>
            </a:fld>
            <a:endParaRPr lang="en-US" sz="1300" b="0" i="0" u="none" strike="noStrike" cap="none" baseline="0">
              <a:solidFill>
                <a:schemeClr val="dk1"/>
              </a:solidFill>
              <a:latin typeface="Arial"/>
              <a:ea typeface="Arial"/>
              <a:cs typeface="Arial"/>
              <a:sym typeface="Arial"/>
            </a:endParaRPr>
          </a:p>
        </p:txBody>
      </p:sp>
      <p:sp>
        <p:nvSpPr>
          <p:cNvPr id="50" name="Shape 5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 name="Shape 5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5248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20</a:t>
            </a:fld>
            <a:endParaRPr lang="en-US" sz="1300" b="0" i="0" u="none" strike="noStrike" cap="none" baseline="0">
              <a:solidFill>
                <a:schemeClr val="dk1"/>
              </a:solidFill>
              <a:latin typeface="Arial"/>
              <a:ea typeface="Arial"/>
              <a:cs typeface="Arial"/>
              <a:sym typeface="Arial"/>
            </a:endParaRPr>
          </a:p>
        </p:txBody>
      </p:sp>
      <p:sp>
        <p:nvSpPr>
          <p:cNvPr id="747" name="Shape 74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48" name="Shape 74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Undefine: make them deferred</a:t>
            </a:r>
          </a:p>
        </p:txBody>
      </p:sp>
    </p:spTree>
    <p:extLst>
      <p:ext uri="{BB962C8B-B14F-4D97-AF65-F5344CB8AC3E}">
        <p14:creationId xmlns:p14="http://schemas.microsoft.com/office/powerpoint/2010/main" val="698863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Shape 75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4" name="Shape 75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975885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22</a:t>
            </a:fld>
            <a:endParaRPr lang="en-US" sz="1300" b="0" i="0" u="none" strike="noStrike" cap="none" baseline="0">
              <a:solidFill>
                <a:schemeClr val="dk1"/>
              </a:solidFill>
              <a:latin typeface="Arial"/>
              <a:ea typeface="Arial"/>
              <a:cs typeface="Arial"/>
              <a:sym typeface="Arial"/>
            </a:endParaRPr>
          </a:p>
        </p:txBody>
      </p:sp>
      <p:sp>
        <p:nvSpPr>
          <p:cNvPr id="777" name="Shape 77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78" name="Shape 77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55410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Shape 807"/>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23</a:t>
            </a:fld>
            <a:endParaRPr lang="en-US" sz="1300" b="0" i="0" u="none" strike="noStrike" cap="none" baseline="0">
              <a:solidFill>
                <a:schemeClr val="dk1"/>
              </a:solidFill>
              <a:latin typeface="Arial"/>
              <a:ea typeface="Arial"/>
              <a:cs typeface="Arial"/>
              <a:sym typeface="Arial"/>
            </a:endParaRPr>
          </a:p>
        </p:txBody>
      </p:sp>
      <p:sp>
        <p:nvSpPr>
          <p:cNvPr id="808" name="Shape 8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09" name="Shape 80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2783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24</a:t>
            </a:fld>
            <a:endParaRPr lang="en-US" sz="1300" b="0" i="0" u="none" strike="noStrike" cap="none" baseline="0">
              <a:solidFill>
                <a:schemeClr val="dk1"/>
              </a:solidFill>
              <a:latin typeface="Arial"/>
              <a:ea typeface="Arial"/>
              <a:cs typeface="Arial"/>
              <a:sym typeface="Arial"/>
            </a:endParaRPr>
          </a:p>
        </p:txBody>
      </p:sp>
      <p:sp>
        <p:nvSpPr>
          <p:cNvPr id="815" name="Shape 81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16" name="Shape 81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From before</a:t>
            </a:r>
          </a:p>
        </p:txBody>
      </p:sp>
    </p:spTree>
    <p:extLst>
      <p:ext uri="{BB962C8B-B14F-4D97-AF65-F5344CB8AC3E}">
        <p14:creationId xmlns:p14="http://schemas.microsoft.com/office/powerpoint/2010/main" val="3085345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Shape 84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25</a:t>
            </a:fld>
            <a:endParaRPr lang="en-US" sz="1300" b="0" i="0" u="none" strike="noStrike" cap="none" baseline="0">
              <a:solidFill>
                <a:schemeClr val="dk1"/>
              </a:solidFill>
              <a:latin typeface="Arial"/>
              <a:ea typeface="Arial"/>
              <a:cs typeface="Arial"/>
              <a:sym typeface="Arial"/>
            </a:endParaRPr>
          </a:p>
        </p:txBody>
      </p:sp>
      <p:sp>
        <p:nvSpPr>
          <p:cNvPr id="842" name="Shape 84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43" name="Shape 84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Let’s assume that thanks to polymorphism all the variables a1, b1, c1 and d1 are attached to the same object</a:t>
            </a:r>
          </a:p>
          <a:p>
            <a:pPr marL="0" marR="0" lvl="0" indent="0" algn="l" rtl="0">
              <a:spcBef>
                <a:spcPts val="0"/>
              </a:spcBef>
              <a:spcAft>
                <a:spcPts val="0"/>
              </a:spcAft>
              <a:buSzPct val="25000"/>
              <a:buNone/>
            </a:pPr>
            <a:r>
              <a:rPr lang="en-US" sz="1200">
                <a:solidFill>
                  <a:schemeClr val="dk1"/>
                </a:solidFill>
              </a:rPr>
              <a:t>a1 := d1; b1 := d1; c1 := d1</a:t>
            </a:r>
          </a:p>
        </p:txBody>
      </p:sp>
    </p:spTree>
    <p:extLst>
      <p:ext uri="{BB962C8B-B14F-4D97-AF65-F5344CB8AC3E}">
        <p14:creationId xmlns:p14="http://schemas.microsoft.com/office/powerpoint/2010/main" val="160449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26</a:t>
            </a:fld>
            <a:endParaRPr lang="en-US" sz="1300" b="0" i="0" u="none" strike="noStrike" cap="none" baseline="0">
              <a:solidFill>
                <a:schemeClr val="dk1"/>
              </a:solidFill>
              <a:latin typeface="Arial"/>
              <a:ea typeface="Arial"/>
              <a:cs typeface="Arial"/>
              <a:sym typeface="Arial"/>
            </a:endParaRPr>
          </a:p>
        </p:txBody>
      </p:sp>
      <p:sp>
        <p:nvSpPr>
          <p:cNvPr id="866" name="Shape 8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7" name="Shape 8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272092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r>
              <a:rPr lang="en-US" sz="1200">
                <a:solidFill>
                  <a:schemeClr val="dk1"/>
                </a:solidFill>
                <a:latin typeface="Comic Sans MS"/>
                <a:ea typeface="Comic Sans MS"/>
                <a:cs typeface="Comic Sans MS"/>
                <a:sym typeface="Comic Sans MS"/>
              </a:rPr>
              <a:t>renaming, redefinition, undefinition are language features</a:t>
            </a:r>
          </a:p>
        </p:txBody>
      </p:sp>
      <p:sp>
        <p:nvSpPr>
          <p:cNvPr id="873" name="Shape 87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1057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31837" y="4560887"/>
            <a:ext cx="5851525" cy="4319587"/>
          </a:xfrm>
          <a:prstGeom prst="rect">
            <a:avLst/>
          </a:prstGeom>
        </p:spPr>
        <p:txBody>
          <a:bodyPr lIns="91425" tIns="91425" rIns="91425" bIns="91425" anchor="t" anchorCtr="0">
            <a:noAutofit/>
          </a:bodyPr>
          <a:lstStyle/>
          <a:p>
            <a:pPr>
              <a:spcBef>
                <a:spcPts val="0"/>
              </a:spcBef>
              <a:buNone/>
            </a:pPr>
            <a:endParaRPr/>
          </a:p>
        </p:txBody>
      </p:sp>
      <p:sp>
        <p:nvSpPr>
          <p:cNvPr id="65" name="Shape 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8600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29</a:t>
            </a:fld>
            <a:endParaRPr lang="en-US" sz="1300" b="0" i="0" u="none" strike="noStrike" cap="none" baseline="0">
              <a:solidFill>
                <a:schemeClr val="dk1"/>
              </a:solidFill>
              <a:latin typeface="Arial"/>
              <a:ea typeface="Arial"/>
              <a:cs typeface="Arial"/>
              <a:sym typeface="Arial"/>
            </a:endParaRPr>
          </a:p>
        </p:txBody>
      </p:sp>
      <p:sp>
        <p:nvSpPr>
          <p:cNvPr id="65" name="Shape 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 name="Shape 6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Noto Symbo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1391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a:t>
            </a:fld>
            <a:endParaRPr lang="en-US" sz="1300" b="0" i="0" u="none" strike="noStrike" cap="none" baseline="0">
              <a:solidFill>
                <a:schemeClr val="dk1"/>
              </a:solidFill>
              <a:latin typeface="Arial"/>
              <a:ea typeface="Arial"/>
              <a:cs typeface="Arial"/>
              <a:sym typeface="Arial"/>
            </a:endParaRPr>
          </a:p>
        </p:txBody>
      </p:sp>
      <p:sp>
        <p:nvSpPr>
          <p:cNvPr id="145" name="Shape 14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720233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4" name="Shape 84"/>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85" name="Shape 85"/>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30</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53471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31</a:t>
            </a:fld>
            <a:endParaRPr lang="en-US" sz="1300" b="0" i="0" u="none" strike="noStrike" cap="none" baseline="0">
              <a:solidFill>
                <a:schemeClr val="dk1"/>
              </a:solidFill>
              <a:latin typeface="Arial"/>
              <a:ea typeface="Arial"/>
              <a:cs typeface="Arial"/>
              <a:sym typeface="Arial"/>
            </a:endParaRPr>
          </a:p>
        </p:txBody>
      </p:sp>
      <p:sp>
        <p:nvSpPr>
          <p:cNvPr id="111" name="Shape 11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2" name="Shape 11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98168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32</a:t>
            </a:fld>
            <a:endParaRPr lang="en-US" sz="1300" b="0" i="0" u="none" strike="noStrike" cap="none" baseline="0">
              <a:solidFill>
                <a:schemeClr val="dk1"/>
              </a:solidFill>
              <a:latin typeface="Arial"/>
              <a:ea typeface="Arial"/>
              <a:cs typeface="Arial"/>
              <a:sym typeface="Arial"/>
            </a:endParaRPr>
          </a:p>
        </p:txBody>
      </p:sp>
      <p:sp>
        <p:nvSpPr>
          <p:cNvPr id="119" name="Shape 11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0" name="Shape 12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526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33</a:t>
            </a:fld>
            <a:endParaRPr lang="en-US" sz="1300" b="0" i="0" u="none" strike="noStrike" cap="none" baseline="0">
              <a:solidFill>
                <a:schemeClr val="dk1"/>
              </a:solidFill>
              <a:latin typeface="Arial"/>
              <a:ea typeface="Arial"/>
              <a:cs typeface="Arial"/>
              <a:sym typeface="Arial"/>
            </a:endParaRPr>
          </a:p>
        </p:txBody>
      </p:sp>
      <p:sp>
        <p:nvSpPr>
          <p:cNvPr id="127" name="Shape 12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29968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34</a:t>
            </a:fld>
            <a:endParaRPr lang="en-US" sz="1300" b="0" i="0" u="none" strike="noStrike" cap="none" baseline="0">
              <a:solidFill>
                <a:schemeClr val="dk1"/>
              </a:solidFill>
              <a:latin typeface="Arial"/>
              <a:ea typeface="Arial"/>
              <a:cs typeface="Arial"/>
              <a:sym typeface="Arial"/>
            </a:endParaRPr>
          </a:p>
        </p:txBody>
      </p:sp>
      <p:sp>
        <p:nvSpPr>
          <p:cNvPr id="150" name="Shape 15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1" name="Shape 151"/>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16335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35</a:t>
            </a:fld>
            <a:endParaRPr lang="en-US" sz="1300" b="0" i="0" u="none" strike="noStrike" cap="none" baseline="0">
              <a:solidFill>
                <a:schemeClr val="dk1"/>
              </a:solidFill>
              <a:latin typeface="Arial"/>
              <a:ea typeface="Arial"/>
              <a:cs typeface="Arial"/>
              <a:sym typeface="Arial"/>
            </a:endParaRPr>
          </a:p>
        </p:txBody>
      </p:sp>
      <p:sp>
        <p:nvSpPr>
          <p:cNvPr id="185" name="Shape 18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6" name="Shape 186"/>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967660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36</a:t>
            </a:fld>
            <a:endParaRPr lang="en-US" sz="1300" b="0" i="0" u="none" strike="noStrike" cap="none" baseline="0">
              <a:solidFill>
                <a:schemeClr val="dk1"/>
              </a:solidFill>
              <a:latin typeface="Arial"/>
              <a:ea typeface="Arial"/>
              <a:cs typeface="Arial"/>
              <a:sym typeface="Arial"/>
            </a:endParaRPr>
          </a:p>
        </p:txBody>
      </p:sp>
      <p:sp>
        <p:nvSpPr>
          <p:cNvPr id="249" name="Shape 24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0" name="Shape 25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074537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37</a:t>
            </a:fld>
            <a:endParaRPr lang="en-US" sz="1300" b="0" i="0" u="none" strike="noStrike" cap="none" baseline="0">
              <a:solidFill>
                <a:schemeClr val="dk1"/>
              </a:solidFill>
              <a:latin typeface="Arial"/>
              <a:ea typeface="Arial"/>
              <a:cs typeface="Arial"/>
              <a:sym typeface="Arial"/>
            </a:endParaRPr>
          </a:p>
        </p:txBody>
      </p:sp>
      <p:sp>
        <p:nvSpPr>
          <p:cNvPr id="257" name="Shape 25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58" name="Shape 258"/>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73809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38</a:t>
            </a:fld>
            <a:endParaRPr lang="en-US" sz="1300" b="0" i="0" u="none" strike="noStrike" cap="none" baseline="0">
              <a:solidFill>
                <a:schemeClr val="dk1"/>
              </a:solidFill>
              <a:latin typeface="Arial"/>
              <a:ea typeface="Arial"/>
              <a:cs typeface="Arial"/>
              <a:sym typeface="Arial"/>
            </a:endParaRPr>
          </a:p>
        </p:txBody>
      </p:sp>
      <p:sp>
        <p:nvSpPr>
          <p:cNvPr id="321" name="Shape 3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2" name="Shape 322"/>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7620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688373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sldNum" idx="12"/>
          </p:nvPr>
        </p:nvSpPr>
        <p:spPr>
          <a:xfrm>
            <a:off x="4143375" y="9120188"/>
            <a:ext cx="3170238" cy="479425"/>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39</a:t>
            </a:fld>
            <a:endParaRPr lang="en-US" sz="1300" b="0" i="0" u="none" strike="noStrike" cap="none" baseline="0">
              <a:solidFill>
                <a:schemeClr val="dk1"/>
              </a:solidFill>
              <a:latin typeface="Arial"/>
              <a:ea typeface="Arial"/>
              <a:cs typeface="Arial"/>
              <a:sym typeface="Arial"/>
            </a:endParaRPr>
          </a:p>
        </p:txBody>
      </p:sp>
      <p:sp>
        <p:nvSpPr>
          <p:cNvPr id="329" name="Shape 32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0" name="Shape 330"/>
          <p:cNvSpPr txBox="1">
            <a:spLocks noGrp="1"/>
          </p:cNvSpPr>
          <p:nvPr>
            <p:ph type="body" idx="1"/>
          </p:nvPr>
        </p:nvSpPr>
        <p:spPr>
          <a:xfrm>
            <a:off x="731837" y="4560887"/>
            <a:ext cx="5851525" cy="4319587"/>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1166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a:t>
            </a:fld>
            <a:endParaRPr lang="en-US" sz="1300" b="0" i="0" u="none" strike="noStrike" cap="none" baseline="0">
              <a:solidFill>
                <a:schemeClr val="dk1"/>
              </a:solidFill>
              <a:latin typeface="Arial"/>
              <a:ea typeface="Arial"/>
              <a:cs typeface="Arial"/>
              <a:sym typeface="Arial"/>
            </a:endParaRPr>
          </a:p>
        </p:txBody>
      </p:sp>
      <p:sp>
        <p:nvSpPr>
          <p:cNvPr id="306" name="Shape 30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7" name="Shape 30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Example of grouping figures in Power Point, where you can treat several items as a single element</a:t>
            </a:r>
          </a:p>
        </p:txBody>
      </p:sp>
    </p:spTree>
    <p:extLst>
      <p:ext uri="{BB962C8B-B14F-4D97-AF65-F5344CB8AC3E}">
        <p14:creationId xmlns:p14="http://schemas.microsoft.com/office/powerpoint/2010/main" val="1530161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40</a:t>
            </a:fld>
            <a:endParaRPr lang="en-US" sz="1300" b="0" i="0" u="none" strike="noStrike" cap="none" baseline="0">
              <a:solidFill>
                <a:schemeClr val="dk1"/>
              </a:solidFill>
              <a:latin typeface="Arial"/>
              <a:ea typeface="Arial"/>
              <a:cs typeface="Arial"/>
              <a:sym typeface="Arial"/>
            </a:endParaRPr>
          </a:p>
        </p:txBody>
      </p:sp>
      <p:sp>
        <p:nvSpPr>
          <p:cNvPr id="337" name="Shape 33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8" name="Shape 33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Arial"/>
                <a:ea typeface="Arial"/>
                <a:cs typeface="Arial"/>
                <a:sym typeface="Arial"/>
              </a:rPr>
              <a:t>We are coming closer to answering the ultimate question. The answer will depend on the requirements for a given application or algorithm which use the data structure. What kind of operation is performed most often? Are elements accessed in sequence or randomly? Are elements sorted? Is the number of elements constant? If it isn’t, is the maximum number fixed? Etc. etc.</a:t>
            </a:r>
          </a:p>
        </p:txBody>
      </p:sp>
    </p:spTree>
    <p:extLst>
      <p:ext uri="{BB962C8B-B14F-4D97-AF65-F5344CB8AC3E}">
        <p14:creationId xmlns:p14="http://schemas.microsoft.com/office/powerpoint/2010/main" val="2126902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41</a:t>
            </a:fld>
            <a:endParaRPr lang="en-US" sz="1300" b="0" i="0" u="none" strike="noStrike" cap="none" baseline="0">
              <a:solidFill>
                <a:schemeClr val="dk1"/>
              </a:solidFill>
              <a:latin typeface="Arial"/>
              <a:ea typeface="Arial"/>
              <a:cs typeface="Arial"/>
              <a:sym typeface="Arial"/>
            </a:endParaRPr>
          </a:p>
        </p:txBody>
      </p:sp>
      <p:sp>
        <p:nvSpPr>
          <p:cNvPr id="345" name="Shape 34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6" name="Shape 34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Arial"/>
                <a:ea typeface="Arial"/>
                <a:cs typeface="Arial"/>
                <a:sym typeface="Arial"/>
              </a:rPr>
              <a:t>So, we want speed.</a:t>
            </a:r>
          </a:p>
        </p:txBody>
      </p:sp>
    </p:spTree>
    <p:extLst>
      <p:ext uri="{BB962C8B-B14F-4D97-AF65-F5344CB8AC3E}">
        <p14:creationId xmlns:p14="http://schemas.microsoft.com/office/powerpoint/2010/main" val="3226149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53" name="Shape 35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baseline="0">
                <a:solidFill>
                  <a:schemeClr val="dk1"/>
                </a:solidFill>
                <a:latin typeface="Arial"/>
                <a:ea typeface="Arial"/>
                <a:cs typeface="Arial"/>
                <a:sym typeface="Arial"/>
              </a:rPr>
              <a:t>There are many containers and we will only look at a couple</a:t>
            </a:r>
          </a:p>
          <a:p>
            <a:pPr marL="0" marR="0" lvl="0" indent="0" algn="l" rtl="0">
              <a:spcBef>
                <a:spcPts val="36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354" name="Shape 35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42</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61102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43</a:t>
            </a:fld>
            <a:endParaRPr lang="en-US" sz="1300" b="0" i="0" u="none" strike="noStrike" cap="none" baseline="0">
              <a:solidFill>
                <a:schemeClr val="dk1"/>
              </a:solidFill>
              <a:latin typeface="Arial"/>
              <a:ea typeface="Arial"/>
              <a:cs typeface="Arial"/>
              <a:sym typeface="Arial"/>
            </a:endParaRPr>
          </a:p>
        </p:txBody>
      </p:sp>
      <p:sp>
        <p:nvSpPr>
          <p:cNvPr id="383" name="Shape 38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4" name="Shape 384"/>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838628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44</a:t>
            </a:fld>
            <a:endParaRPr lang="en-US" sz="1300" b="0" i="0" u="none" strike="noStrike" cap="none" baseline="0">
              <a:solidFill>
                <a:schemeClr val="dk1"/>
              </a:solidFill>
              <a:latin typeface="Arial"/>
              <a:ea typeface="Arial"/>
              <a:cs typeface="Arial"/>
              <a:sym typeface="Arial"/>
            </a:endParaRPr>
          </a:p>
        </p:txBody>
      </p:sp>
      <p:sp>
        <p:nvSpPr>
          <p:cNvPr id="391" name="Shape 39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2" name="Shape 39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0081277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45</a:t>
            </a:fld>
            <a:endParaRPr lang="en-US" sz="1300" b="0" i="0" u="none" strike="noStrike" cap="none" baseline="0">
              <a:solidFill>
                <a:schemeClr val="dk1"/>
              </a:solidFill>
              <a:latin typeface="Arial"/>
              <a:ea typeface="Arial"/>
              <a:cs typeface="Arial"/>
              <a:sym typeface="Arial"/>
            </a:endParaRPr>
          </a:p>
        </p:txBody>
      </p:sp>
      <p:sp>
        <p:nvSpPr>
          <p:cNvPr id="400" name="Shape 40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1" name="Shape 40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14572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46</a:t>
            </a:fld>
            <a:endParaRPr lang="en-US" sz="1300" b="0" i="0" u="none" strike="noStrike" cap="none" baseline="0">
              <a:solidFill>
                <a:schemeClr val="dk1"/>
              </a:solidFill>
              <a:latin typeface="Arial"/>
              <a:ea typeface="Arial"/>
              <a:cs typeface="Arial"/>
              <a:sym typeface="Arial"/>
            </a:endParaRPr>
          </a:p>
        </p:txBody>
      </p:sp>
      <p:sp>
        <p:nvSpPr>
          <p:cNvPr id="408" name="Shape 40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9" name="Shape 40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976778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47</a:t>
            </a:fld>
            <a:endParaRPr lang="en-US" sz="1300" b="0" i="0" u="none" strike="noStrike" cap="none" baseline="0">
              <a:solidFill>
                <a:schemeClr val="dk1"/>
              </a:solidFill>
              <a:latin typeface="Arial"/>
              <a:ea typeface="Arial"/>
              <a:cs typeface="Arial"/>
              <a:sym typeface="Arial"/>
            </a:endParaRPr>
          </a:p>
        </p:txBody>
      </p:sp>
      <p:sp>
        <p:nvSpPr>
          <p:cNvPr id="441" name="Shape 44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2" name="Shape 44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436168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48</a:t>
            </a:fld>
            <a:endParaRPr lang="en-US" sz="1300" b="0" i="0" u="none" strike="noStrike" cap="none" baseline="0">
              <a:solidFill>
                <a:schemeClr val="dk1"/>
              </a:solidFill>
              <a:latin typeface="Arial"/>
              <a:ea typeface="Arial"/>
              <a:cs typeface="Arial"/>
              <a:sym typeface="Arial"/>
            </a:endParaRPr>
          </a:p>
        </p:txBody>
      </p:sp>
      <p:sp>
        <p:nvSpPr>
          <p:cNvPr id="449" name="Shape 44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0" name="Shape 45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320084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57" name="Shape 45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458" name="Shape 45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49</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95298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a:t>
            </a:fld>
            <a:endParaRPr lang="en-US" sz="1300" b="0" i="0" u="none" strike="noStrike" cap="none" baseline="0">
              <a:solidFill>
                <a:schemeClr val="dk1"/>
              </a:solidFill>
              <a:latin typeface="Arial"/>
              <a:ea typeface="Arial"/>
              <a:cs typeface="Arial"/>
              <a:sym typeface="Arial"/>
            </a:endParaRPr>
          </a:p>
        </p:txBody>
      </p:sp>
      <p:sp>
        <p:nvSpPr>
          <p:cNvPr id="340" name="Shape 3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1" name="Shape 34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140849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65" name="Shape 465"/>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466" name="Shape 46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50</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70462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51</a:t>
            </a:fld>
            <a:endParaRPr lang="en-US" sz="1300" b="0" i="0" u="none" strike="noStrike" cap="none" baseline="0">
              <a:solidFill>
                <a:schemeClr val="dk1"/>
              </a:solidFill>
              <a:latin typeface="Arial"/>
              <a:ea typeface="Arial"/>
              <a:cs typeface="Arial"/>
              <a:sym typeface="Arial"/>
            </a:endParaRPr>
          </a:p>
        </p:txBody>
      </p:sp>
      <p:sp>
        <p:nvSpPr>
          <p:cNvPr id="496" name="Shape 49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7" name="Shape 49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lvl="0" rtl="0">
              <a:spcBef>
                <a:spcPts val="480"/>
              </a:spcBef>
              <a:buClr>
                <a:schemeClr val="dk1"/>
              </a:buClr>
              <a:buSzPct val="25000"/>
              <a:buFont typeface="Arial"/>
              <a:buNone/>
            </a:pPr>
            <a:r>
              <a:rPr lang="en-US" sz="1200">
                <a:solidFill>
                  <a:schemeClr val="dk1"/>
                </a:solidFill>
                <a:latin typeface="Comic Sans MS"/>
                <a:ea typeface="Comic Sans MS"/>
                <a:cs typeface="Comic Sans MS"/>
                <a:sym typeface="Comic Sans MS"/>
              </a:rPr>
              <a:t>A </a:t>
            </a:r>
            <a:r>
              <a:rPr lang="en-US" sz="1200">
                <a:solidFill>
                  <a:srgbClr val="990000"/>
                </a:solidFill>
                <a:latin typeface="Comic Sans MS"/>
                <a:ea typeface="Comic Sans MS"/>
                <a:cs typeface="Comic Sans MS"/>
                <a:sym typeface="Comic Sans MS"/>
              </a:rPr>
              <a:t>perfect</a:t>
            </a:r>
            <a:r>
              <a:rPr lang="en-US" sz="1200">
                <a:solidFill>
                  <a:schemeClr val="dk1"/>
                </a:solidFill>
                <a:latin typeface="Comic Sans MS"/>
                <a:ea typeface="Comic Sans MS"/>
                <a:cs typeface="Comic Sans MS"/>
                <a:sym typeface="Comic Sans MS"/>
              </a:rPr>
              <a:t> hash function gives a different integer value for every element of </a:t>
            </a:r>
            <a:r>
              <a:rPr lang="en-US" sz="1200" i="1">
                <a:solidFill>
                  <a:srgbClr val="3333FF"/>
                </a:solidFill>
                <a:latin typeface="Comic Sans MS"/>
                <a:ea typeface="Comic Sans MS"/>
                <a:cs typeface="Comic Sans MS"/>
                <a:sym typeface="Comic Sans MS"/>
              </a:rPr>
              <a:t>K</a:t>
            </a:r>
            <a:r>
              <a:rPr lang="en-US" sz="1200">
                <a:solidFill>
                  <a:schemeClr val="dk1"/>
                </a:solidFill>
                <a:latin typeface="Comic Sans MS"/>
                <a:ea typeface="Comic Sans MS"/>
                <a:cs typeface="Comic Sans MS"/>
                <a:sym typeface="Comic Sans MS"/>
              </a:rPr>
              <a:t>.</a:t>
            </a:r>
          </a:p>
          <a:p>
            <a:pPr lvl="0" rtl="0">
              <a:spcBef>
                <a:spcPts val="480"/>
              </a:spcBef>
              <a:buClr>
                <a:schemeClr val="dk1"/>
              </a:buClr>
              <a:buSzPct val="25000"/>
              <a:buFont typeface="Arial"/>
              <a:buNone/>
            </a:pPr>
            <a:r>
              <a:rPr lang="en-US" sz="1200">
                <a:solidFill>
                  <a:schemeClr val="dk1"/>
                </a:solidFill>
                <a:latin typeface="Comic Sans MS"/>
                <a:ea typeface="Comic Sans MS"/>
                <a:cs typeface="Comic Sans MS"/>
                <a:sym typeface="Comic Sans MS"/>
              </a:rPr>
              <a:t>Whenever two different keys give the same hash value a collision occurs.</a:t>
            </a:r>
          </a:p>
          <a:p>
            <a:pPr lvl="0" indent="0" rtl="0">
              <a:spcBef>
                <a:spcPts val="0"/>
              </a:spcBef>
              <a:buClr>
                <a:schemeClr val="dk1"/>
              </a:buClr>
              <a:buSzPct val="100000"/>
              <a:buChar char="•"/>
            </a:pPr>
            <a:r>
              <a:rPr lang="en-US" sz="1200">
                <a:solidFill>
                  <a:schemeClr val="dk1"/>
                </a:solidFill>
              </a:rPr>
              <a:t>The underlying data structure is an array, so keys must be somehow translated into indexes.</a:t>
            </a:r>
          </a:p>
          <a:p>
            <a:pPr lvl="0" indent="0" rtl="0">
              <a:spcBef>
                <a:spcPts val="0"/>
              </a:spcBef>
              <a:buClr>
                <a:schemeClr val="dk1"/>
              </a:buClr>
              <a:buSzPct val="100000"/>
              <a:buChar char="•"/>
            </a:pPr>
            <a:r>
              <a:rPr lang="en-US" sz="1200">
                <a:solidFill>
                  <a:schemeClr val="dk1"/>
                </a:solidFill>
              </a:rPr>
              <a:t>(Show how it works.)</a:t>
            </a:r>
          </a:p>
          <a:p>
            <a:pPr lvl="0" indent="0" rtl="0">
              <a:spcBef>
                <a:spcPts val="0"/>
              </a:spcBef>
              <a:buClr>
                <a:schemeClr val="dk1"/>
              </a:buClr>
              <a:buSzPct val="100000"/>
              <a:buChar char="•"/>
            </a:pPr>
            <a:r>
              <a:rPr lang="en-US" sz="1200">
                <a:solidFill>
                  <a:schemeClr val="dk1"/>
                </a:solidFill>
              </a:rPr>
              <a:t>If the hash function is perfect, insertion and search are O (1).</a:t>
            </a:r>
          </a:p>
          <a:p>
            <a:pPr lvl="0" indent="0" rtl="0">
              <a:spcBef>
                <a:spcPts val="0"/>
              </a:spcBef>
              <a:buClr>
                <a:schemeClr val="dk1"/>
              </a:buClr>
              <a:buSzPct val="100000"/>
              <a:buChar char="•"/>
            </a:pPr>
            <a:r>
              <a:rPr lang="en-US" sz="1200">
                <a:solidFill>
                  <a:schemeClr val="dk1"/>
                </a:solidFill>
              </a:rPr>
              <a:t>Collisions reduce the efficiency; worst-case insertion and search O (count).</a:t>
            </a:r>
          </a:p>
          <a:p>
            <a:pPr lvl="0" rtl="0">
              <a:spcBef>
                <a:spcPts val="480"/>
              </a:spcBef>
              <a:buClr>
                <a:schemeClr val="dk1"/>
              </a:buClr>
              <a:buFont typeface="Arial"/>
              <a:buNone/>
            </a:pPr>
            <a:endParaRPr sz="2400">
              <a:solidFill>
                <a:schemeClr val="dk1"/>
              </a:solidFill>
              <a:latin typeface="Comic Sans MS"/>
              <a:ea typeface="Comic Sans MS"/>
              <a:cs typeface="Comic Sans MS"/>
              <a:sym typeface="Comic Sans MS"/>
            </a:endParaRPr>
          </a:p>
          <a:p>
            <a:pPr lvl="0" rtl="0">
              <a:spcBef>
                <a:spcPts val="480"/>
              </a:spcBef>
              <a:buClr>
                <a:schemeClr val="dk1"/>
              </a:buClr>
              <a:buFont typeface="Arial"/>
              <a:buNone/>
            </a:pPr>
            <a:endParaRPr sz="2400">
              <a:solidFill>
                <a:schemeClr val="dk1"/>
              </a:solidFill>
              <a:latin typeface="Comic Sans MS"/>
              <a:ea typeface="Comic Sans MS"/>
              <a:cs typeface="Comic Sans MS"/>
              <a:sym typeface="Comic Sans MS"/>
            </a:endParaRPr>
          </a:p>
          <a:p>
            <a:pPr marL="0" marR="0" lvl="0" indent="0" algn="l" rtl="0">
              <a:spcBef>
                <a:spcPts val="0"/>
              </a:spcBef>
              <a:spcAft>
                <a:spcPts val="0"/>
              </a:spcAft>
              <a:buClr>
                <a:schemeClr val="dk1"/>
              </a:buClr>
              <a:buFont typeface="Arial"/>
              <a:buNone/>
            </a:pPr>
            <a:endParaRPr sz="1200">
              <a:solidFill>
                <a:schemeClr val="dk1"/>
              </a:solidFill>
            </a:endParaRPr>
          </a:p>
        </p:txBody>
      </p:sp>
    </p:spTree>
    <p:extLst>
      <p:ext uri="{BB962C8B-B14F-4D97-AF65-F5344CB8AC3E}">
        <p14:creationId xmlns:p14="http://schemas.microsoft.com/office/powerpoint/2010/main" val="3226866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731837" y="4560887"/>
            <a:ext cx="5851500" cy="4319700"/>
          </a:xfrm>
          <a:prstGeom prst="rect">
            <a:avLst/>
          </a:prstGeom>
        </p:spPr>
        <p:txBody>
          <a:bodyPr lIns="91425" tIns="91425" rIns="91425" bIns="91425" anchor="t" anchorCtr="0">
            <a:noAutofit/>
          </a:bodyPr>
          <a:lstStyle/>
          <a:p>
            <a:pPr>
              <a:spcBef>
                <a:spcPts val="0"/>
              </a:spcBef>
              <a:buNone/>
            </a:pPr>
            <a:endParaRPr/>
          </a:p>
        </p:txBody>
      </p:sp>
      <p:sp>
        <p:nvSpPr>
          <p:cNvPr id="504" name="Shape 504"/>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45820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53</a:t>
            </a:fld>
            <a:endParaRPr lang="en-US" sz="1300" b="0" i="0" u="none" strike="noStrike" cap="none" baseline="0">
              <a:solidFill>
                <a:schemeClr val="dk1"/>
              </a:solidFill>
              <a:latin typeface="Arial"/>
              <a:ea typeface="Arial"/>
              <a:cs typeface="Arial"/>
              <a:sym typeface="Arial"/>
            </a:endParaRPr>
          </a:p>
        </p:txBody>
      </p:sp>
      <p:sp>
        <p:nvSpPr>
          <p:cNvPr id="512" name="Shape 51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3" name="Shape 51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Clr>
                <a:schemeClr val="dk1"/>
              </a:buClr>
              <a:buSzPct val="100000"/>
              <a:buFont typeface="Arial"/>
              <a:buChar char="•"/>
            </a:pPr>
            <a:r>
              <a:rPr lang="en-US" sz="1200" b="0" i="0" u="none" strike="noStrike" cap="none" baseline="0">
                <a:solidFill>
                  <a:schemeClr val="dk1"/>
                </a:solidFill>
                <a:latin typeface="Arial"/>
                <a:ea typeface="Arial"/>
                <a:cs typeface="Arial"/>
                <a:sym typeface="Arial"/>
              </a:rPr>
              <a:t>All items with the same hash code are stored in a linked list.</a:t>
            </a:r>
          </a:p>
          <a:p>
            <a:pPr marL="0" marR="0" lvl="0" indent="0" algn="l" rtl="0">
              <a:spcBef>
                <a:spcPts val="360"/>
              </a:spcBef>
              <a:spcAft>
                <a:spcPts val="0"/>
              </a:spcAft>
              <a:buClr>
                <a:schemeClr val="dk1"/>
              </a:buClr>
              <a:buSzPct val="100000"/>
              <a:buFont typeface="Arial"/>
              <a:buChar char="•"/>
            </a:pPr>
            <a:r>
              <a:rPr lang="en-US" sz="1200" b="0" i="0" u="none" strike="noStrike" cap="none" baseline="0">
                <a:solidFill>
                  <a:schemeClr val="dk1"/>
                </a:solidFill>
                <a:latin typeface="Arial"/>
                <a:ea typeface="Arial"/>
                <a:cs typeface="Arial"/>
                <a:sym typeface="Arial"/>
              </a:rPr>
              <a:t>An access requires the hashing of a key into an array index, then a sequential search in the associated list.</a:t>
            </a:r>
          </a:p>
          <a:p>
            <a:pPr marL="0" marR="0" lvl="0" indent="0" algn="l" rtl="0">
              <a:spcBef>
                <a:spcPts val="360"/>
              </a:spcBef>
              <a:spcAft>
                <a:spcPts val="0"/>
              </a:spcAft>
              <a:buClr>
                <a:schemeClr val="dk1"/>
              </a:buClr>
              <a:buSzPct val="100000"/>
              <a:buFont typeface="Arial"/>
              <a:buChar char="•"/>
            </a:pPr>
            <a:r>
              <a:rPr lang="en-US" sz="1200" b="0" i="0" u="none" strike="noStrike" cap="none" baseline="0">
                <a:solidFill>
                  <a:schemeClr val="dk1"/>
                </a:solidFill>
                <a:latin typeface="Arial"/>
                <a:ea typeface="Arial"/>
                <a:cs typeface="Arial"/>
                <a:sym typeface="Arial"/>
              </a:rPr>
              <a:t>The cost of such a collision can be in the worst case linear.</a:t>
            </a:r>
          </a:p>
        </p:txBody>
      </p:sp>
    </p:spTree>
    <p:extLst>
      <p:ext uri="{BB962C8B-B14F-4D97-AF65-F5344CB8AC3E}">
        <p14:creationId xmlns:p14="http://schemas.microsoft.com/office/powerpoint/2010/main" val="18514062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54</a:t>
            </a:fld>
            <a:endParaRPr lang="en-US" sz="1300" b="0" i="0" u="none" strike="noStrike" cap="none" baseline="0">
              <a:solidFill>
                <a:schemeClr val="dk1"/>
              </a:solidFill>
              <a:latin typeface="Arial"/>
              <a:ea typeface="Arial"/>
              <a:cs typeface="Arial"/>
              <a:sym typeface="Arial"/>
            </a:endParaRPr>
          </a:p>
        </p:txBody>
      </p:sp>
      <p:sp>
        <p:nvSpPr>
          <p:cNvPr id="548" name="Shape 54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9" name="Shape 54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lvl="0" rtl="0">
              <a:spcBef>
                <a:spcPts val="0"/>
              </a:spcBef>
              <a:buClr>
                <a:schemeClr val="dk1"/>
              </a:buClr>
              <a:buSzPct val="25000"/>
              <a:buFont typeface="Arial"/>
              <a:buNone/>
            </a:pPr>
            <a:r>
              <a:rPr lang="en-US" sz="1200">
                <a:solidFill>
                  <a:schemeClr val="dk1"/>
                </a:solidFill>
                <a:latin typeface="Comic Sans MS"/>
                <a:ea typeface="Comic Sans MS"/>
                <a:cs typeface="Comic Sans MS"/>
                <a:sym typeface="Comic Sans MS"/>
              </a:rPr>
              <a:t>If the hash function yields an already occupied position, the mechanism will try a succession of other positions (</a:t>
            </a:r>
            <a:r>
              <a:rPr lang="en-US" sz="1200" i="1">
                <a:solidFill>
                  <a:srgbClr val="3333FF"/>
                </a:solidFill>
                <a:latin typeface="Comic Sans MS"/>
                <a:ea typeface="Comic Sans MS"/>
                <a:cs typeface="Comic Sans MS"/>
                <a:sym typeface="Comic Sans MS"/>
              </a:rPr>
              <a:t>i1, i2, i3</a:t>
            </a:r>
            <a:r>
              <a:rPr lang="en-US" sz="1200">
                <a:solidFill>
                  <a:schemeClr val="dk1"/>
                </a:solidFill>
                <a:latin typeface="Comic Sans MS"/>
                <a:ea typeface="Comic Sans MS"/>
                <a:cs typeface="Comic Sans MS"/>
                <a:sym typeface="Comic Sans MS"/>
              </a:rPr>
              <a:t>) until it finds a free one.</a:t>
            </a:r>
          </a:p>
          <a:p>
            <a:pPr lvl="0" rtl="0">
              <a:spcBef>
                <a:spcPts val="0"/>
              </a:spcBef>
              <a:buClr>
                <a:schemeClr val="dk1"/>
              </a:buClr>
              <a:buSzPct val="25000"/>
              <a:buFont typeface="Noto Symbol"/>
              <a:buNone/>
            </a:pPr>
            <a:r>
              <a:rPr lang="en-US" sz="1200">
                <a:solidFill>
                  <a:schemeClr val="dk1"/>
                </a:solidFill>
                <a:latin typeface="Comic Sans MS"/>
                <a:ea typeface="Comic Sans MS"/>
                <a:cs typeface="Comic Sans MS"/>
                <a:sym typeface="Comic Sans MS"/>
              </a:rPr>
              <a:t>With this policy and a good choice of hash function search and insertion in a hash table are essentially </a:t>
            </a:r>
            <a:r>
              <a:rPr lang="en-US" sz="1200" b="1">
                <a:solidFill>
                  <a:srgbClr val="3333FF"/>
                </a:solidFill>
                <a:latin typeface="Comic Sans MS"/>
                <a:ea typeface="Comic Sans MS"/>
                <a:cs typeface="Comic Sans MS"/>
                <a:sym typeface="Comic Sans MS"/>
              </a:rPr>
              <a:t>O</a:t>
            </a:r>
            <a:r>
              <a:rPr lang="en-US" sz="1200">
                <a:solidFill>
                  <a:srgbClr val="3333FF"/>
                </a:solidFill>
                <a:latin typeface="Comic Sans MS"/>
                <a:ea typeface="Comic Sans MS"/>
                <a:cs typeface="Comic Sans MS"/>
                <a:sym typeface="Comic Sans MS"/>
              </a:rPr>
              <a:t> (1)</a:t>
            </a:r>
            <a:r>
              <a:rPr lang="en-US" sz="1200">
                <a:solidFill>
                  <a:schemeClr val="dk1"/>
                </a:solidFill>
                <a:latin typeface="Comic Sans MS"/>
                <a:ea typeface="Comic Sans MS"/>
                <a:cs typeface="Comic Sans MS"/>
                <a:sym typeface="Comic Sans MS"/>
              </a:rPr>
              <a:t>.</a:t>
            </a:r>
          </a:p>
          <a:p>
            <a:pPr lvl="0" rtl="0">
              <a:spcBef>
                <a:spcPts val="0"/>
              </a:spcBef>
              <a:buClr>
                <a:schemeClr val="dk1"/>
              </a:buClr>
              <a:buFont typeface="Arial"/>
              <a:buNone/>
            </a:pPr>
            <a:endParaRPr sz="1200">
              <a:solidFill>
                <a:schemeClr val="dk1"/>
              </a:solidFill>
              <a:latin typeface="Comic Sans MS"/>
              <a:ea typeface="Comic Sans MS"/>
              <a:cs typeface="Comic Sans MS"/>
              <a:sym typeface="Comic Sans MS"/>
            </a:endParaRPr>
          </a:p>
          <a:p>
            <a:pPr marL="0" marR="0" lvl="0" indent="0" algn="l" rtl="0">
              <a:spcBef>
                <a:spcPts val="0"/>
              </a:spcBef>
              <a:spcAft>
                <a:spcPts val="0"/>
              </a:spcAft>
              <a:buClr>
                <a:schemeClr val="dk1"/>
              </a:buClr>
              <a:buFont typeface="Arial"/>
              <a:buNone/>
            </a:pPr>
            <a:endParaRPr sz="1200">
              <a:solidFill>
                <a:schemeClr val="dk1"/>
              </a:solidFill>
            </a:endParaRPr>
          </a:p>
        </p:txBody>
      </p:sp>
    </p:spTree>
    <p:extLst>
      <p:ext uri="{BB962C8B-B14F-4D97-AF65-F5344CB8AC3E}">
        <p14:creationId xmlns:p14="http://schemas.microsoft.com/office/powerpoint/2010/main" val="1431435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557" name="Shape 55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558" name="Shape 55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55</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3753519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56</a:t>
            </a:fld>
            <a:endParaRPr lang="en-US" sz="1300" b="0" i="0" u="none" strike="noStrike" cap="none" baseline="0">
              <a:solidFill>
                <a:schemeClr val="dk1"/>
              </a:solidFill>
              <a:latin typeface="Arial"/>
              <a:ea typeface="Arial"/>
              <a:cs typeface="Arial"/>
              <a:sym typeface="Arial"/>
            </a:endParaRPr>
          </a:p>
        </p:txBody>
      </p:sp>
      <p:sp>
        <p:nvSpPr>
          <p:cNvPr id="566" name="Shape 56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451318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Shape 603"/>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57</a:t>
            </a:fld>
            <a:endParaRPr lang="en-US" sz="1300" b="0" i="0" u="none" strike="noStrike" cap="none" baseline="0">
              <a:solidFill>
                <a:schemeClr val="dk1"/>
              </a:solidFill>
              <a:latin typeface="Arial"/>
              <a:ea typeface="Arial"/>
              <a:cs typeface="Arial"/>
              <a:sym typeface="Arial"/>
            </a:endParaRPr>
          </a:p>
        </p:txBody>
      </p:sp>
      <p:sp>
        <p:nvSpPr>
          <p:cNvPr id="604" name="Shape 604"/>
          <p:cNvSpPr txBox="1"/>
          <p:nvPr/>
        </p:nvSpPr>
        <p:spPr>
          <a:xfrm>
            <a:off x="4143017" y="9119639"/>
            <a:ext cx="3170400" cy="479999"/>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57</a:t>
            </a:fld>
            <a:endParaRPr lang="en-US" sz="1200" b="0" i="0" u="none" strike="noStrike" cap="none" baseline="0">
              <a:solidFill>
                <a:schemeClr val="dk1"/>
              </a:solidFill>
              <a:latin typeface="Arial"/>
              <a:ea typeface="Arial"/>
              <a:cs typeface="Arial"/>
              <a:sym typeface="Arial"/>
            </a:endParaRPr>
          </a:p>
        </p:txBody>
      </p:sp>
      <p:sp>
        <p:nvSpPr>
          <p:cNvPr id="605" name="Shape 60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6" name="Shape 60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6567370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58</a:t>
            </a:fld>
            <a:endParaRPr lang="en-US" sz="1300" b="0" i="0" u="none" strike="noStrike" cap="none" baseline="0">
              <a:solidFill>
                <a:schemeClr val="dk1"/>
              </a:solidFill>
              <a:latin typeface="Arial"/>
              <a:ea typeface="Arial"/>
              <a:cs typeface="Arial"/>
              <a:sym typeface="Arial"/>
            </a:endParaRPr>
          </a:p>
        </p:txBody>
      </p:sp>
      <p:sp>
        <p:nvSpPr>
          <p:cNvPr id="647" name="Shape 647"/>
          <p:cNvSpPr txBox="1"/>
          <p:nvPr/>
        </p:nvSpPr>
        <p:spPr>
          <a:xfrm>
            <a:off x="4143017" y="9119639"/>
            <a:ext cx="3170400" cy="479999"/>
          </a:xfrm>
          <a:prstGeom prst="rect">
            <a:avLst/>
          </a:prstGeom>
          <a:noFill/>
          <a:ln>
            <a:noFill/>
          </a:ln>
        </p:spPr>
        <p:txBody>
          <a:bodyPr lIns="91975" tIns="45975" rIns="91975" bIns="4597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200" b="0" i="0" u="none" strike="noStrike" cap="none" baseline="0">
                <a:solidFill>
                  <a:schemeClr val="dk1"/>
                </a:solidFill>
                <a:latin typeface="Arial"/>
                <a:ea typeface="Arial"/>
                <a:cs typeface="Arial"/>
                <a:sym typeface="Arial"/>
              </a:rPr>
              <a:t>58</a:t>
            </a:fld>
            <a:endParaRPr lang="en-US" sz="1200" b="0" i="0" u="none" strike="noStrike" cap="none" baseline="0">
              <a:solidFill>
                <a:schemeClr val="dk1"/>
              </a:solidFill>
              <a:latin typeface="Arial"/>
              <a:ea typeface="Arial"/>
              <a:cs typeface="Arial"/>
              <a:sym typeface="Arial"/>
            </a:endParaRPr>
          </a:p>
        </p:txBody>
      </p:sp>
      <p:sp>
        <p:nvSpPr>
          <p:cNvPr id="648" name="Shape 64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9" name="Shape 649"/>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109240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59</a:t>
            </a:fld>
            <a:endParaRPr lang="en-US" sz="1300" b="0" i="0" u="none" strike="noStrike" cap="none" baseline="0">
              <a:solidFill>
                <a:schemeClr val="dk1"/>
              </a:solidFill>
              <a:latin typeface="Arial"/>
              <a:ea typeface="Arial"/>
              <a:cs typeface="Arial"/>
              <a:sym typeface="Arial"/>
            </a:endParaRPr>
          </a:p>
        </p:txBody>
      </p:sp>
      <p:sp>
        <p:nvSpPr>
          <p:cNvPr id="657" name="Shape 65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75412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a:t>
            </a:fld>
            <a:endParaRPr lang="en-US" sz="1300" b="0" i="0" u="none" strike="noStrike" cap="none" baseline="0">
              <a:solidFill>
                <a:schemeClr val="dk1"/>
              </a:solidFill>
              <a:latin typeface="Arial"/>
              <a:ea typeface="Arial"/>
              <a:cs typeface="Arial"/>
              <a:sym typeface="Arial"/>
            </a:endParaRPr>
          </a:p>
        </p:txBody>
      </p:sp>
      <p:sp>
        <p:nvSpPr>
          <p:cNvPr id="356" name="Shape 356"/>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7" name="Shape 357"/>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A composite figure is both a figure and a list of figures (or set, for example). This is an example of multiple inheritance.</a:t>
            </a:r>
          </a:p>
        </p:txBody>
      </p:sp>
    </p:spTree>
    <p:extLst>
      <p:ext uri="{BB962C8B-B14F-4D97-AF65-F5344CB8AC3E}">
        <p14:creationId xmlns:p14="http://schemas.microsoft.com/office/powerpoint/2010/main" val="20863436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60</a:t>
            </a:fld>
            <a:endParaRPr lang="en-US" sz="1300" b="0" i="0" u="none" strike="noStrike" cap="none" baseline="0">
              <a:solidFill>
                <a:schemeClr val="dk1"/>
              </a:solidFill>
              <a:latin typeface="Arial"/>
              <a:ea typeface="Arial"/>
              <a:cs typeface="Arial"/>
              <a:sym typeface="Arial"/>
            </a:endParaRPr>
          </a:p>
        </p:txBody>
      </p:sp>
      <p:sp>
        <p:nvSpPr>
          <p:cNvPr id="665" name="Shape 66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6" name="Shape 66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1945519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76" name="Shape 676"/>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677" name="Shape 677"/>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61</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0393195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Shape 69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00" name="Shape 70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701" name="Shape 70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62</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16471296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20" name="Shape 72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721" name="Shape 721"/>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63</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25037140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31" name="Shape 73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732" name="Shape 73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64</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4215573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41" name="Shape 741"/>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
        <p:nvSpPr>
          <p:cNvPr id="742" name="Shape 742"/>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65</a:t>
            </a:fld>
            <a:endParaRPr lang="en-US" sz="13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5207110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67</a:t>
            </a:fld>
            <a:endParaRPr lang="en-US" sz="1300" b="0" i="0" u="none" strike="noStrike" cap="none" baseline="0">
              <a:solidFill>
                <a:schemeClr val="dk1"/>
              </a:solidFill>
              <a:latin typeface="Arial"/>
              <a:ea typeface="Arial"/>
              <a:cs typeface="Arial"/>
              <a:sym typeface="Arial"/>
            </a:endParaRPr>
          </a:p>
        </p:txBody>
      </p:sp>
      <p:sp>
        <p:nvSpPr>
          <p:cNvPr id="749" name="Shape 74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50" name="Shape 750"/>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lvl="0" rtl="0">
              <a:spcBef>
                <a:spcPts val="0"/>
              </a:spcBef>
              <a:buClr>
                <a:schemeClr val="dk1"/>
              </a:buClr>
              <a:buSzPct val="25000"/>
              <a:buFont typeface="Arial"/>
              <a:buNone/>
            </a:pPr>
            <a:r>
              <a:rPr lang="en-US">
                <a:solidFill>
                  <a:schemeClr val="dk1"/>
                </a:solidFill>
                <a:latin typeface="Comic Sans MS"/>
                <a:ea typeface="Comic Sans MS"/>
                <a:cs typeface="Comic Sans MS"/>
                <a:sym typeface="Comic Sans MS"/>
              </a:rPr>
              <a:t>Genericity lets us:</a:t>
            </a:r>
          </a:p>
          <a:p>
            <a:pPr marL="342900" lvl="0" indent="-279400" rtl="0">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Have classes that are parameterized by type(s). I.e., we put </a:t>
            </a:r>
            <a:r>
              <a:rPr lang="en-US">
                <a:solidFill>
                  <a:srgbClr val="3333FF"/>
                </a:solidFill>
                <a:latin typeface="Comic Sans MS"/>
                <a:ea typeface="Comic Sans MS"/>
                <a:cs typeface="Comic Sans MS"/>
                <a:sym typeface="Comic Sans MS"/>
              </a:rPr>
              <a:t>CITY</a:t>
            </a:r>
            <a:r>
              <a:rPr lang="en-US">
                <a:solidFill>
                  <a:schemeClr val="dk1"/>
                </a:solidFill>
                <a:latin typeface="Comic Sans MS"/>
                <a:ea typeface="Comic Sans MS"/>
                <a:cs typeface="Comic Sans MS"/>
                <a:sym typeface="Comic Sans MS"/>
              </a:rPr>
              <a:t> into a </a:t>
            </a:r>
            <a:r>
              <a:rPr lang="en-US">
                <a:solidFill>
                  <a:srgbClr val="3333FF"/>
                </a:solidFill>
                <a:latin typeface="Comic Sans MS"/>
                <a:ea typeface="Comic Sans MS"/>
                <a:cs typeface="Comic Sans MS"/>
                <a:sym typeface="Comic Sans MS"/>
              </a:rPr>
              <a:t>LIST [CITY] </a:t>
            </a:r>
            <a:r>
              <a:rPr lang="en-US">
                <a:solidFill>
                  <a:schemeClr val="dk1"/>
                </a:solidFill>
                <a:latin typeface="Comic Sans MS"/>
                <a:ea typeface="Comic Sans MS"/>
                <a:cs typeface="Comic Sans MS"/>
                <a:sym typeface="Comic Sans MS"/>
              </a:rPr>
              <a:t>the type system tells us we get a </a:t>
            </a:r>
            <a:r>
              <a:rPr lang="en-US">
                <a:solidFill>
                  <a:srgbClr val="3333FF"/>
                </a:solidFill>
                <a:latin typeface="Comic Sans MS"/>
                <a:ea typeface="Comic Sans MS"/>
                <a:cs typeface="Comic Sans MS"/>
                <a:sym typeface="Comic Sans MS"/>
              </a:rPr>
              <a:t>CITY</a:t>
            </a:r>
            <a:r>
              <a:rPr lang="en-US">
                <a:solidFill>
                  <a:schemeClr val="dk1"/>
                </a:solidFill>
                <a:latin typeface="Comic Sans MS"/>
                <a:ea typeface="Comic Sans MS"/>
                <a:cs typeface="Comic Sans MS"/>
                <a:sym typeface="Comic Sans MS"/>
              </a:rPr>
              <a:t> back out. If we upcast everything to </a:t>
            </a:r>
            <a:r>
              <a:rPr lang="en-US">
                <a:solidFill>
                  <a:srgbClr val="3333FF"/>
                </a:solidFill>
                <a:latin typeface="Comic Sans MS"/>
                <a:ea typeface="Comic Sans MS"/>
                <a:cs typeface="Comic Sans MS"/>
                <a:sym typeface="Comic Sans MS"/>
              </a:rPr>
              <a:t>ANY, </a:t>
            </a:r>
            <a:r>
              <a:rPr lang="en-US">
                <a:solidFill>
                  <a:schemeClr val="dk1"/>
                </a:solidFill>
                <a:latin typeface="Comic Sans MS"/>
                <a:ea typeface="Comic Sans MS"/>
                <a:cs typeface="Comic Sans MS"/>
                <a:sym typeface="Comic Sans MS"/>
              </a:rPr>
              <a:t>ironically, we know </a:t>
            </a:r>
            <a:r>
              <a:rPr lang="en-US" i="1">
                <a:solidFill>
                  <a:schemeClr val="dk1"/>
                </a:solidFill>
                <a:latin typeface="Comic Sans MS"/>
                <a:ea typeface="Comic Sans MS"/>
                <a:cs typeface="Comic Sans MS"/>
                <a:sym typeface="Comic Sans MS"/>
              </a:rPr>
              <a:t>nothing</a:t>
            </a:r>
            <a:r>
              <a:rPr lang="en-US">
                <a:solidFill>
                  <a:schemeClr val="dk1"/>
                </a:solidFill>
                <a:latin typeface="Comic Sans MS"/>
                <a:ea typeface="Comic Sans MS"/>
                <a:cs typeface="Comic Sans MS"/>
                <a:sym typeface="Comic Sans MS"/>
              </a:rPr>
              <a:t>.</a:t>
            </a:r>
          </a:p>
          <a:p>
            <a:pPr marL="342900" lvl="0" indent="-279400" rtl="0">
              <a:spcBef>
                <a:spcPts val="480"/>
              </a:spcBef>
              <a:buClr>
                <a:srgbClr val="8B0000"/>
              </a:buClr>
              <a:buSzPct val="100000"/>
              <a:buFont typeface="Noto Symbol"/>
              <a:buChar char="➢"/>
            </a:pPr>
            <a:r>
              <a:rPr lang="en-US">
                <a:solidFill>
                  <a:schemeClr val="dk1"/>
                </a:solidFill>
                <a:latin typeface="Comic Sans MS"/>
                <a:ea typeface="Comic Sans MS"/>
                <a:cs typeface="Comic Sans MS"/>
                <a:sym typeface="Comic Sans MS"/>
              </a:rPr>
              <a:t>Write only one class to get the benefits of the above point. We just have to write a single class with a </a:t>
            </a:r>
            <a:r>
              <a:rPr lang="en-US" b="1">
                <a:solidFill>
                  <a:schemeClr val="dk1"/>
                </a:solidFill>
                <a:latin typeface="Comic Sans MS"/>
                <a:ea typeface="Comic Sans MS"/>
                <a:cs typeface="Comic Sans MS"/>
                <a:sym typeface="Comic Sans MS"/>
              </a:rPr>
              <a:t>formal generic parameter</a:t>
            </a:r>
            <a:r>
              <a:rPr lang="en-US">
                <a:solidFill>
                  <a:schemeClr val="dk1"/>
                </a:solidFill>
                <a:latin typeface="Comic Sans MS"/>
                <a:ea typeface="Comic Sans MS"/>
                <a:cs typeface="Comic Sans MS"/>
                <a:sym typeface="Comic Sans MS"/>
              </a:rPr>
              <a:t> (“hole”) that we will instantiate with the </a:t>
            </a:r>
            <a:r>
              <a:rPr lang="en-US" b="1">
                <a:solidFill>
                  <a:schemeClr val="dk1"/>
                </a:solidFill>
                <a:latin typeface="Comic Sans MS"/>
                <a:ea typeface="Comic Sans MS"/>
                <a:cs typeface="Comic Sans MS"/>
                <a:sym typeface="Comic Sans MS"/>
              </a:rPr>
              <a:t>actual generic parameter </a:t>
            </a:r>
            <a:r>
              <a:rPr lang="en-US">
                <a:solidFill>
                  <a:schemeClr val="dk1"/>
                </a:solidFill>
                <a:latin typeface="Comic Sans MS"/>
                <a:ea typeface="Comic Sans MS"/>
                <a:cs typeface="Comic Sans MS"/>
                <a:sym typeface="Comic Sans MS"/>
              </a:rPr>
              <a:t>later.</a:t>
            </a:r>
          </a:p>
        </p:txBody>
      </p:sp>
    </p:spTree>
    <p:extLst>
      <p:ext uri="{BB962C8B-B14F-4D97-AF65-F5344CB8AC3E}">
        <p14:creationId xmlns:p14="http://schemas.microsoft.com/office/powerpoint/2010/main" val="985006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p:nvPr/>
        </p:nvSpPr>
        <p:spPr>
          <a:xfrm>
            <a:off x="4143426" y="9120171"/>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Clr>
                <a:schemeClr val="dk1"/>
              </a:buClr>
              <a:buSzPct val="25000"/>
              <a:buFont typeface="Arial"/>
              <a:buNone/>
            </a:pPr>
            <a:fld id="{00000000-1234-1234-1234-123412341234}" type="slidenum">
              <a:rPr lang="en-US" sz="1300" b="0" i="0" u="none" strike="noStrike" cap="none" baseline="0">
                <a:solidFill>
                  <a:schemeClr val="dk1"/>
                </a:solidFill>
                <a:latin typeface="Arial"/>
                <a:ea typeface="Arial"/>
                <a:cs typeface="Arial"/>
                <a:sym typeface="Arial"/>
              </a:rPr>
              <a:t>7</a:t>
            </a:fld>
            <a:endParaRPr lang="en-US" sz="1300" b="0" i="0" u="none" strike="noStrike" cap="none" baseline="0">
              <a:solidFill>
                <a:schemeClr val="dk1"/>
              </a:solidFill>
              <a:latin typeface="Arial"/>
              <a:ea typeface="Arial"/>
              <a:cs typeface="Arial"/>
              <a:sym typeface="Arial"/>
            </a:endParaRPr>
          </a:p>
        </p:txBody>
      </p:sp>
      <p:sp>
        <p:nvSpPr>
          <p:cNvPr id="402" name="Shape 4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3" name="Shape 403"/>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624729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8" name="Shape 428"/>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380202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sldNum" idx="12"/>
          </p:nvPr>
        </p:nvSpPr>
        <p:spPr>
          <a:xfrm>
            <a:off x="4143375" y="9120188"/>
            <a:ext cx="3170099" cy="4793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n-US" sz="1300" b="0" i="0" u="none" strike="noStrike" cap="none" baseline="0">
                <a:solidFill>
                  <a:schemeClr val="dk1"/>
                </a:solidFill>
                <a:latin typeface="Arial"/>
                <a:ea typeface="Arial"/>
                <a:cs typeface="Arial"/>
                <a:sym typeface="Arial"/>
              </a:rPr>
              <a:t>9</a:t>
            </a:fld>
            <a:endParaRPr lang="en-US" sz="1300" b="0" i="0" u="none" strike="noStrike" cap="none" baseline="0">
              <a:solidFill>
                <a:schemeClr val="dk1"/>
              </a:solidFill>
              <a:latin typeface="Arial"/>
              <a:ea typeface="Arial"/>
              <a:cs typeface="Arial"/>
              <a:sym typeface="Arial"/>
            </a:endParaRPr>
          </a:p>
        </p:txBody>
      </p:sp>
      <p:sp>
        <p:nvSpPr>
          <p:cNvPr id="441" name="Shape 44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2" name="Shape 442"/>
          <p:cNvSpPr txBox="1">
            <a:spLocks noGrp="1"/>
          </p:cNvSpPr>
          <p:nvPr>
            <p:ph type="body" idx="1"/>
          </p:nvPr>
        </p:nvSpPr>
        <p:spPr>
          <a:xfrm>
            <a:off x="731837" y="4560887"/>
            <a:ext cx="5851500" cy="4319700"/>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SzPct val="25000"/>
              <a:buNone/>
            </a:pPr>
            <a:r>
              <a:rPr lang="en-US" sz="1200">
                <a:solidFill>
                  <a:schemeClr val="dk1"/>
                </a:solidFill>
              </a:rPr>
              <a:t>In the example of the bicycle, the wheels are themselves composite figures, so the “display” call would be recursive, but in general it is not</a:t>
            </a:r>
          </a:p>
        </p:txBody>
      </p:sp>
    </p:spTree>
    <p:extLst>
      <p:ext uri="{BB962C8B-B14F-4D97-AF65-F5344CB8AC3E}">
        <p14:creationId xmlns:p14="http://schemas.microsoft.com/office/powerpoint/2010/main" val="368450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t-I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02279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88679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46447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43591" y="124692"/>
            <a:ext cx="10935999" cy="457200"/>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9" name="Shape 39"/>
          <p:cNvSpPr txBox="1">
            <a:spLocks noGrp="1"/>
          </p:cNvSpPr>
          <p:nvPr>
            <p:ph type="body" idx="1"/>
          </p:nvPr>
        </p:nvSpPr>
        <p:spPr>
          <a:xfrm>
            <a:off x="239185" y="1268412"/>
            <a:ext cx="11618399" cy="2479800"/>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0" name="Shape 40"/>
          <p:cNvSpPr txBox="1">
            <a:spLocks noGrp="1"/>
          </p:cNvSpPr>
          <p:nvPr>
            <p:ph type="body" idx="2"/>
          </p:nvPr>
        </p:nvSpPr>
        <p:spPr>
          <a:xfrm>
            <a:off x="239185" y="3900488"/>
            <a:ext cx="11618399" cy="2481299"/>
          </a:xfrm>
          <a:prstGeom prst="rect">
            <a:avLst/>
          </a:prstGeom>
          <a:noFill/>
          <a:ln>
            <a:noFill/>
          </a:ln>
        </p:spPr>
        <p:txBody>
          <a:bodyPr lIns="91425" tIns="91425" rIns="91425" bIns="91425" anchor="t" anchorCtr="0"/>
          <a:lstStyle>
            <a:lvl1pPr algn="l" rtl="0">
              <a:spcBef>
                <a:spcPts val="480"/>
              </a:spcBef>
              <a:spcAft>
                <a:spcPts val="0"/>
              </a:spcAft>
              <a:defRPr/>
            </a:lvl1pPr>
            <a:lvl2pPr marL="896937" indent="-211137" algn="l" rtl="0">
              <a:spcBef>
                <a:spcPts val="480"/>
              </a:spcBef>
              <a:spcAft>
                <a:spcPts val="0"/>
              </a:spcAft>
              <a:buClr>
                <a:srgbClr val="8B0000"/>
              </a:buClr>
              <a:buFont typeface="Noto Symbol"/>
              <a:buChar char="➢"/>
              <a:defRPr/>
            </a:lvl2pPr>
            <a:lvl3pPr marL="1304925" indent="-85725" algn="l" rtl="0">
              <a:spcBef>
                <a:spcPts val="480"/>
              </a:spcBef>
              <a:spcAft>
                <a:spcPts val="0"/>
              </a:spcAft>
              <a:buClr>
                <a:schemeClr val="dk1"/>
              </a:buClr>
              <a:buFont typeface="Noto Symbol"/>
              <a:buChar char="▪"/>
              <a:defRPr/>
            </a:lvl3pPr>
            <a:lvl4pPr marL="1712912" indent="-87312" algn="l" rtl="0">
              <a:spcBef>
                <a:spcPts val="480"/>
              </a:spcBef>
              <a:spcAft>
                <a:spcPts val="0"/>
              </a:spcAft>
              <a:buClr>
                <a:schemeClr val="dk1"/>
              </a:buClr>
              <a:buFont typeface="Noto Symbol"/>
              <a:buChar char="▪"/>
              <a:defRPr/>
            </a:lvl4pPr>
            <a:lvl5pPr marL="2120900" indent="-76200" algn="l" rtl="0">
              <a:spcBef>
                <a:spcPts val="480"/>
              </a:spcBef>
              <a:spcAft>
                <a:spcPts val="0"/>
              </a:spcAft>
              <a:buClr>
                <a:schemeClr val="dk1"/>
              </a:buClr>
              <a:buFont typeface="Noto Symbol"/>
              <a:buChar char="▪"/>
              <a:defRPr/>
            </a:lvl5pPr>
            <a:lvl6pPr marL="2578100" indent="-228600" algn="l" rtl="0">
              <a:spcBef>
                <a:spcPts val="360"/>
              </a:spcBef>
              <a:spcAft>
                <a:spcPts val="0"/>
              </a:spcAft>
              <a:defRPr/>
            </a:lvl6pPr>
            <a:lvl7pPr marL="3035300" indent="-228600" algn="l" rtl="0">
              <a:spcBef>
                <a:spcPts val="360"/>
              </a:spcBef>
              <a:spcAft>
                <a:spcPts val="0"/>
              </a:spcAft>
              <a:defRPr/>
            </a:lvl7pPr>
            <a:lvl8pPr marL="3492500" indent="-228600" algn="l" rtl="0">
              <a:spcBef>
                <a:spcPts val="360"/>
              </a:spcBef>
              <a:spcAft>
                <a:spcPts val="0"/>
              </a:spcAft>
              <a:defRPr/>
            </a:lvl8pPr>
            <a:lvl9pPr marL="3949700" indent="-228600" algn="l" rtl="0">
              <a:spcBef>
                <a:spcPts val="360"/>
              </a:spcBef>
              <a:spcAft>
                <a:spcPts val="0"/>
              </a:spcAft>
              <a:defRPr/>
            </a:lvl9pPr>
          </a:lstStyle>
          <a:p>
            <a:endParaRPr/>
          </a:p>
        </p:txBody>
      </p:sp>
      <p:sp>
        <p:nvSpPr>
          <p:cNvPr id="41" name="Shape 41"/>
          <p:cNvSpPr txBox="1">
            <a:spLocks noGrp="1"/>
          </p:cNvSpPr>
          <p:nvPr>
            <p:ph type="ftr" idx="11"/>
          </p:nvPr>
        </p:nvSpPr>
        <p:spPr>
          <a:xfrm>
            <a:off x="5615516" y="6527800"/>
            <a:ext cx="6242000" cy="214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11409045" y="6333135"/>
            <a:ext cx="731599" cy="524999"/>
          </a:xfrm>
          <a:prstGeom prst="rect">
            <a:avLst/>
          </a:prstGeom>
        </p:spPr>
        <p:txBody>
          <a:bodyPr lIns="91425" tIns="91425" rIns="91425" bIns="91425" anchor="ctr" anchorCtr="0">
            <a:noAutofit/>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27748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43E83A3A-1850-4048-BFE8-3AD724D498C3}"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53388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t-I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83A3A-1850-4048-BFE8-3AD724D498C3}" type="datetimeFigureOut">
              <a:rPr lang="it-IT" smtClean="0"/>
              <a:t>27/10/2015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212165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43E83A3A-1850-4048-BFE8-3AD724D498C3}"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65444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t-I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43E83A3A-1850-4048-BFE8-3AD724D498C3}" type="datetimeFigureOut">
              <a:rPr lang="it-IT" smtClean="0"/>
              <a:t>27/10/2015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318023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43E83A3A-1850-4048-BFE8-3AD724D498C3}" type="datetimeFigureOut">
              <a:rPr lang="it-IT" smtClean="0"/>
              <a:t>27/10/2015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141095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83A3A-1850-4048-BFE8-3AD724D498C3}" type="datetimeFigureOut">
              <a:rPr lang="it-IT" smtClean="0"/>
              <a:t>27/10/2015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321698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83A3A-1850-4048-BFE8-3AD724D498C3}"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43150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t-I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83A3A-1850-4048-BFE8-3AD724D498C3}" type="datetimeFigureOut">
              <a:rPr lang="it-IT" smtClean="0"/>
              <a:t>27/10/2015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44C5851-D875-49F7-9B11-E30864440640}" type="slidenum">
              <a:rPr lang="it-IT" smtClean="0"/>
              <a:t>‹#›</a:t>
            </a:fld>
            <a:endParaRPr lang="it-IT"/>
          </a:p>
        </p:txBody>
      </p:sp>
    </p:spTree>
    <p:extLst>
      <p:ext uri="{BB962C8B-B14F-4D97-AF65-F5344CB8AC3E}">
        <p14:creationId xmlns:p14="http://schemas.microsoft.com/office/powerpoint/2010/main" val="426079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83A3A-1850-4048-BFE8-3AD724D498C3}" type="datetimeFigureOut">
              <a:rPr lang="it-IT" smtClean="0"/>
              <a:t>27/10/2015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C5851-D875-49F7-9B11-E30864440640}" type="slidenum">
              <a:rPr lang="it-IT" smtClean="0"/>
              <a:t>‹#›</a:t>
            </a:fld>
            <a:endParaRPr lang="it-IT"/>
          </a:p>
        </p:txBody>
      </p:sp>
    </p:spTree>
    <p:extLst>
      <p:ext uri="{BB962C8B-B14F-4D97-AF65-F5344CB8AC3E}">
        <p14:creationId xmlns:p14="http://schemas.microsoft.com/office/powerpoint/2010/main" val="778454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www.google.com/search?q=site:http://docs.eiffel.com/static/libraries+sorted_list&amp;btnI=I'm+Feeling+Lucky" TargetMode="External"/><Relationship Id="rId2" Type="http://schemas.openxmlformats.org/officeDocument/2006/relationships/hyperlink" Target="http://www.google.com/search?q=site:http://docs.eiffel.com/static/libraries+comparable&amp;btnI=I'm+Feeling+Lucky"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2223654" y="1700933"/>
            <a:ext cx="7772400" cy="2366100"/>
          </a:xfrm>
          <a:prstGeom prst="rect">
            <a:avLst/>
          </a:prstGeom>
          <a:noFill/>
          <a:ln>
            <a:noFill/>
          </a:ln>
        </p:spPr>
        <p:txBody>
          <a:bodyPr vert="horz" lIns="91425" tIns="45700" rIns="91425" bIns="45700" rtlCol="0" anchor="ctr" anchorCtr="0">
            <a:noAutofit/>
          </a:bodyPr>
          <a:lstStyle/>
          <a:p>
            <a:pPr lvl="0">
              <a:buClr>
                <a:srgbClr val="990000"/>
              </a:buClr>
              <a:buSzPct val="25000"/>
            </a:pPr>
            <a:r>
              <a:rPr lang="en-US" sz="3250" dirty="0">
                <a:solidFill>
                  <a:srgbClr val="990000"/>
                </a:solidFill>
                <a:latin typeface="Comic Sans MS"/>
                <a:ea typeface="Comic Sans MS"/>
                <a:cs typeface="Comic Sans MS"/>
              </a:rPr>
              <a:t>Object Oriented Programming</a:t>
            </a:r>
            <a:br>
              <a:rPr lang="en-US" sz="3250" dirty="0">
                <a:solidFill>
                  <a:srgbClr val="990000"/>
                </a:solidFill>
                <a:latin typeface="Comic Sans MS"/>
                <a:ea typeface="Comic Sans MS"/>
                <a:cs typeface="Comic Sans MS"/>
              </a:rPr>
            </a:br>
            <a:r>
              <a:rPr lang="en-US" sz="2800" dirty="0">
                <a:solidFill>
                  <a:srgbClr val="990000"/>
                </a:solidFill>
                <a:latin typeface="Comic Sans MS"/>
                <a:ea typeface="Comic Sans MS"/>
                <a:cs typeface="Comic Sans MS"/>
              </a:rPr>
              <a:t>(Introduction to Programming)</a:t>
            </a:r>
            <a:r>
              <a:rPr lang="en-US" sz="2800" dirty="0">
                <a:solidFill>
                  <a:srgbClr val="990000"/>
                </a:solidFill>
                <a:latin typeface="Comic Sans MS"/>
                <a:ea typeface="Comic Sans MS"/>
                <a:cs typeface="Comic Sans MS"/>
                <a:sym typeface="Comic Sans MS"/>
              </a:rPr>
              <a:t/>
            </a:r>
            <a:br>
              <a:rPr lang="en-US" sz="2800" dirty="0">
                <a:solidFill>
                  <a:srgbClr val="990000"/>
                </a:solidFill>
                <a:latin typeface="Comic Sans MS"/>
                <a:ea typeface="Comic Sans MS"/>
                <a:cs typeface="Comic Sans MS"/>
                <a:sym typeface="Comic Sans MS"/>
              </a:rPr>
            </a:br>
            <a:r>
              <a:rPr lang="en-US" sz="3250" dirty="0">
                <a:solidFill>
                  <a:srgbClr val="990000"/>
                </a:solidFill>
                <a:latin typeface="Comic Sans MS"/>
                <a:ea typeface="Comic Sans MS"/>
                <a:cs typeface="Comic Sans MS"/>
                <a:sym typeface="Comic Sans MS"/>
              </a:rPr>
              <a:t/>
            </a:r>
            <a:br>
              <a:rPr lang="en-US" sz="3250" dirty="0">
                <a:solidFill>
                  <a:srgbClr val="990000"/>
                </a:solidFill>
                <a:latin typeface="Comic Sans MS"/>
                <a:ea typeface="Comic Sans MS"/>
                <a:cs typeface="Comic Sans MS"/>
                <a:sym typeface="Comic Sans MS"/>
              </a:rPr>
            </a:br>
            <a:r>
              <a:rPr lang="en-US" sz="3250" dirty="0">
                <a:latin typeface="Comic Sans MS"/>
                <a:ea typeface="Comic Sans MS"/>
                <a:cs typeface="Comic Sans MS"/>
                <a:sym typeface="Comic Sans MS"/>
              </a:rPr>
              <a:t>Manuel Mazzara</a:t>
            </a:r>
            <a:endParaRPr lang="en-US" sz="2500" dirty="0">
              <a:latin typeface="Comic Sans MS"/>
              <a:ea typeface="Comic Sans MS"/>
              <a:cs typeface="Comic Sans MS"/>
              <a:sym typeface="Comic Sans MS"/>
            </a:endParaRPr>
          </a:p>
        </p:txBody>
      </p:sp>
      <p:sp>
        <p:nvSpPr>
          <p:cNvPr id="61" name="Shape 61"/>
          <p:cNvSpPr txBox="1">
            <a:spLocks noGrp="1"/>
          </p:cNvSpPr>
          <p:nvPr>
            <p:ph type="subTitle" idx="1"/>
          </p:nvPr>
        </p:nvSpPr>
        <p:spPr>
          <a:xfrm>
            <a:off x="2306595" y="4879615"/>
            <a:ext cx="8047056" cy="1035152"/>
          </a:xfrm>
          <a:prstGeom prst="rect">
            <a:avLst/>
          </a:prstGeom>
          <a:noFill/>
          <a:ln>
            <a:noFill/>
          </a:ln>
        </p:spPr>
        <p:txBody>
          <a:bodyPr vert="horz" lIns="91425" tIns="45700" rIns="91425" bIns="45700" rtlCol="0" anchor="t" anchorCtr="0">
            <a:noAutofit/>
          </a:bodyPr>
          <a:lstStyle/>
          <a:p>
            <a:pPr lvl="0">
              <a:spcBef>
                <a:spcPts val="0"/>
              </a:spcBef>
              <a:buClr>
                <a:srgbClr val="3E609E"/>
              </a:buClr>
              <a:buSzPct val="25000"/>
            </a:pPr>
            <a:r>
              <a:rPr lang="it-IT" sz="2950" b="1" dirty="0">
                <a:solidFill>
                  <a:srgbClr val="3E609E"/>
                </a:solidFill>
                <a:latin typeface="Verdana"/>
                <a:ea typeface="Verdana"/>
                <a:cs typeface="Verdana"/>
              </a:rPr>
              <a:t>Lecture </a:t>
            </a:r>
            <a:r>
              <a:rPr lang="it-IT" sz="2950" b="1" dirty="0" smtClean="0">
                <a:solidFill>
                  <a:srgbClr val="3E609E"/>
                </a:solidFill>
                <a:latin typeface="Verdana"/>
                <a:ea typeface="Verdana"/>
                <a:cs typeface="Verdana"/>
              </a:rPr>
              <a:t>11a: More on </a:t>
            </a:r>
          </a:p>
          <a:p>
            <a:pPr lvl="0">
              <a:spcBef>
                <a:spcPts val="0"/>
              </a:spcBef>
              <a:buClr>
                <a:srgbClr val="3E609E"/>
              </a:buClr>
              <a:buSzPct val="25000"/>
            </a:pPr>
            <a:r>
              <a:rPr lang="en-US" sz="2950" b="1" dirty="0" smtClean="0">
                <a:solidFill>
                  <a:srgbClr val="3E609E"/>
                </a:solidFill>
                <a:latin typeface="Verdana"/>
                <a:ea typeface="Verdana"/>
                <a:cs typeface="Verdana"/>
                <a:sym typeface="Verdana"/>
              </a:rPr>
              <a:t>Multiple </a:t>
            </a:r>
            <a:r>
              <a:rPr lang="en-US" sz="2950" b="1" dirty="0">
                <a:solidFill>
                  <a:srgbClr val="3E609E"/>
                </a:solidFill>
                <a:latin typeface="Verdana"/>
                <a:ea typeface="Verdana"/>
                <a:cs typeface="Verdana"/>
                <a:sym typeface="Verdana"/>
              </a:rPr>
              <a:t>I</a:t>
            </a:r>
            <a:r>
              <a:rPr lang="en-US" sz="2950" b="1" dirty="0" smtClean="0">
                <a:solidFill>
                  <a:srgbClr val="3E609E"/>
                </a:solidFill>
                <a:latin typeface="Verdana"/>
                <a:ea typeface="Verdana"/>
                <a:cs typeface="Verdana"/>
                <a:sym typeface="Verdana"/>
              </a:rPr>
              <a:t>nheritance</a:t>
            </a:r>
            <a:endParaRPr lang="en-US" sz="2950" b="1" dirty="0">
              <a:solidFill>
                <a:srgbClr val="3E609E"/>
              </a:solidFill>
              <a:latin typeface="Verdana"/>
              <a:ea typeface="Verdana"/>
              <a:cs typeface="Verdana"/>
              <a:sym typeface="Verdana"/>
            </a:endParaRP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3352055079"/>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name clashes</a:t>
            </a:r>
          </a:p>
        </p:txBody>
      </p:sp>
      <p:sp>
        <p:nvSpPr>
          <p:cNvPr id="451" name="Shape 451"/>
          <p:cNvSpPr txBox="1"/>
          <p:nvPr/>
        </p:nvSpPr>
        <p:spPr>
          <a:xfrm>
            <a:off x="8870951" y="2154239"/>
            <a:ext cx="1158899" cy="3440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452" name="Shape 452"/>
          <p:cNvGrpSpPr/>
          <p:nvPr/>
        </p:nvGrpSpPr>
        <p:grpSpPr>
          <a:xfrm>
            <a:off x="2298850" y="1834669"/>
            <a:ext cx="6534151" cy="3730624"/>
            <a:chOff x="467" y="1148"/>
            <a:chExt cx="4116" cy="2349"/>
          </a:xfrm>
        </p:grpSpPr>
        <p:sp>
          <p:nvSpPr>
            <p:cNvPr id="453" name="Shape 453"/>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4" name="Shape 454"/>
            <p:cNvSpPr txBox="1"/>
            <p:nvPr/>
          </p:nvSpPr>
          <p:spPr>
            <a:xfrm>
              <a:off x="1977" y="3055"/>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dirty="0">
                  <a:solidFill>
                    <a:srgbClr val="3333FF"/>
                  </a:solidFill>
                  <a:latin typeface="Comic Sans MS"/>
                  <a:ea typeface="Comic Sans MS"/>
                  <a:cs typeface="Comic Sans MS"/>
                  <a:sym typeface="Comic Sans MS"/>
                </a:rPr>
                <a:t>C</a:t>
              </a:r>
            </a:p>
          </p:txBody>
        </p:sp>
        <p:sp>
          <p:nvSpPr>
            <p:cNvPr id="455" name="Shape 455"/>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6" name="Shape 456"/>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cxnSp>
          <p:nvCxnSpPr>
            <p:cNvPr id="457" name="Shape 457"/>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458" name="Shape 458"/>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459" name="Shape 459"/>
            <p:cNvSpPr txBox="1"/>
            <p:nvPr/>
          </p:nvSpPr>
          <p:spPr>
            <a:xfrm>
              <a:off x="1251"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460" name="Shape 460"/>
            <p:cNvSpPr txBox="1"/>
            <p:nvPr/>
          </p:nvSpPr>
          <p:spPr>
            <a:xfrm>
              <a:off x="3683" y="1298"/>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461" name="Shape 461"/>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462" name="Shape 462"/>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3600">
                  <a:solidFill>
                    <a:srgbClr val="3333FF"/>
                  </a:solidFill>
                  <a:latin typeface="Comic Sans MS"/>
                  <a:ea typeface="Comic Sans MS"/>
                  <a:cs typeface="Comic Sans MS"/>
                  <a:sym typeface="Comic Sans MS"/>
                </a:rPr>
                <a:t>?</a:t>
              </a:r>
            </a:p>
          </p:txBody>
        </p:sp>
      </p:grpSp>
    </p:spTree>
    <p:extLst>
      <p:ext uri="{BB962C8B-B14F-4D97-AF65-F5344CB8AC3E}">
        <p14:creationId xmlns:p14="http://schemas.microsoft.com/office/powerpoint/2010/main" val="298986865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The mapping</a:t>
            </a:r>
          </a:p>
        </p:txBody>
      </p:sp>
      <p:sp>
        <p:nvSpPr>
          <p:cNvPr id="469" name="Shape 469"/>
          <p:cNvSpPr txBox="1">
            <a:spLocks noGrp="1"/>
          </p:cNvSpPr>
          <p:nvPr>
            <p:ph type="body" idx="1"/>
          </p:nvPr>
        </p:nvSpPr>
        <p:spPr>
          <a:xfrm>
            <a:off x="2715774" y="2664711"/>
            <a:ext cx="1058999" cy="34688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3333FF"/>
                </a:solidFill>
                <a:latin typeface="Comic Sans MS"/>
                <a:ea typeface="Comic Sans MS"/>
                <a:cs typeface="Comic Sans MS"/>
                <a:sym typeface="Comic Sans MS"/>
              </a:rPr>
              <a:t>f</a:t>
            </a: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008000"/>
                </a:solidFill>
                <a:latin typeface="Comic Sans MS"/>
                <a:ea typeface="Comic Sans MS"/>
                <a:cs typeface="Comic Sans MS"/>
                <a:sym typeface="Comic Sans MS"/>
              </a:rPr>
              <a:t>g</a:t>
            </a: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None/>
            </a:pPr>
            <a:endParaRPr sz="2400" dirty="0">
              <a:solidFill>
                <a:srgbClr val="3333FF"/>
              </a:solidFill>
              <a:latin typeface="Comic Sans MS"/>
              <a:ea typeface="Comic Sans MS"/>
              <a:cs typeface="Comic Sans MS"/>
              <a:sym typeface="Comic Sans MS"/>
            </a:endParaRPr>
          </a:p>
          <a:p>
            <a:pPr marL="0" indent="0">
              <a:spcBef>
                <a:spcPts val="480"/>
              </a:spcBef>
              <a:buSzPct val="25000"/>
              <a:buNone/>
            </a:pPr>
            <a:r>
              <a:rPr lang="en-US" sz="2400" dirty="0">
                <a:solidFill>
                  <a:srgbClr val="990000"/>
                </a:solidFill>
                <a:latin typeface="Comic Sans MS"/>
                <a:ea typeface="Comic Sans MS"/>
                <a:cs typeface="Comic Sans MS"/>
                <a:sym typeface="Comic Sans MS"/>
              </a:rPr>
              <a:t>h</a:t>
            </a:r>
          </a:p>
        </p:txBody>
      </p:sp>
      <p:sp>
        <p:nvSpPr>
          <p:cNvPr id="470" name="Shape 470"/>
          <p:cNvSpPr txBox="1"/>
          <p:nvPr/>
        </p:nvSpPr>
        <p:spPr>
          <a:xfrm>
            <a:off x="2432074" y="965533"/>
            <a:ext cx="1230300" cy="7560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Names</a:t>
            </a:r>
          </a:p>
        </p:txBody>
      </p:sp>
      <p:sp>
        <p:nvSpPr>
          <p:cNvPr id="471" name="Shape 471"/>
          <p:cNvSpPr/>
          <p:nvPr/>
        </p:nvSpPr>
        <p:spPr>
          <a:xfrm>
            <a:off x="7263617" y="1983544"/>
            <a:ext cx="933300" cy="3869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472" name="Shape 472"/>
          <p:cNvSpPr/>
          <p:nvPr/>
        </p:nvSpPr>
        <p:spPr>
          <a:xfrm>
            <a:off x="7226104" y="3587262"/>
            <a:ext cx="970799" cy="1186500"/>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473" name="Shape 473"/>
          <p:cNvSpPr/>
          <p:nvPr/>
        </p:nvSpPr>
        <p:spPr>
          <a:xfrm>
            <a:off x="7226102" y="5406683"/>
            <a:ext cx="970799" cy="5297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cxnSp>
        <p:nvCxnSpPr>
          <p:cNvPr id="474" name="Shape 474"/>
          <p:cNvCxnSpPr/>
          <p:nvPr/>
        </p:nvCxnSpPr>
        <p:spPr>
          <a:xfrm rot="-5400000" flipH="1">
            <a:off x="3507544" y="2954215"/>
            <a:ext cx="914400" cy="914400"/>
          </a:xfrm>
          <a:prstGeom prst="bentConnector3">
            <a:avLst>
              <a:gd name="adj1" fmla="val 50000"/>
            </a:avLst>
          </a:prstGeom>
          <a:noFill/>
          <a:ln>
            <a:noFill/>
          </a:ln>
        </p:spPr>
      </p:cxnSp>
      <p:sp>
        <p:nvSpPr>
          <p:cNvPr id="475" name="Shape 475"/>
          <p:cNvSpPr/>
          <p:nvPr/>
        </p:nvSpPr>
        <p:spPr>
          <a:xfrm>
            <a:off x="3155852" y="2256559"/>
            <a:ext cx="3976803" cy="782101"/>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3333FF"/>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6" name="Shape 476"/>
          <p:cNvSpPr/>
          <p:nvPr/>
        </p:nvSpPr>
        <p:spPr>
          <a:xfrm rot="904748">
            <a:off x="3362689" y="3858246"/>
            <a:ext cx="3683570" cy="88578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7" name="Shape 477"/>
          <p:cNvSpPr/>
          <p:nvPr/>
        </p:nvSpPr>
        <p:spPr>
          <a:xfrm rot="352512">
            <a:off x="3359907" y="5289000"/>
            <a:ext cx="3743368" cy="766132"/>
          </a:xfrm>
          <a:custGeom>
            <a:avLst/>
            <a:gdLst/>
            <a:ahLst/>
            <a:cxnLst/>
            <a:rect l="0" t="0" r="0" b="0"/>
            <a:pathLst>
              <a:path w="3930032" h="868529" extrusionOk="0">
                <a:moveTo>
                  <a:pt x="0" y="504199"/>
                </a:moveTo>
                <a:cubicBezTo>
                  <a:pt x="2123" y="493480"/>
                  <a:pt x="137612" y="424121"/>
                  <a:pt x="184504" y="372539"/>
                </a:cubicBezTo>
                <a:cubicBezTo>
                  <a:pt x="231396" y="320958"/>
                  <a:pt x="362856" y="363794"/>
                  <a:pt x="468865" y="446451"/>
                </a:cubicBezTo>
                <a:cubicBezTo>
                  <a:pt x="574874" y="529108"/>
                  <a:pt x="689259" y="873171"/>
                  <a:pt x="820557" y="868482"/>
                </a:cubicBezTo>
                <a:cubicBezTo>
                  <a:pt x="951855" y="863793"/>
                  <a:pt x="1085499" y="460518"/>
                  <a:pt x="1256656" y="418315"/>
                </a:cubicBezTo>
                <a:cubicBezTo>
                  <a:pt x="1427813" y="376112"/>
                  <a:pt x="1631794" y="683257"/>
                  <a:pt x="1847499" y="615263"/>
                </a:cubicBezTo>
                <a:cubicBezTo>
                  <a:pt x="2063204" y="547269"/>
                  <a:pt x="2332835" y="73657"/>
                  <a:pt x="2550884" y="10352"/>
                </a:cubicBezTo>
                <a:cubicBezTo>
                  <a:pt x="2768933" y="-52953"/>
                  <a:pt x="2925936" y="193056"/>
                  <a:pt x="3155794" y="235435"/>
                </a:cubicBezTo>
                <a:cubicBezTo>
                  <a:pt x="3385652" y="277814"/>
                  <a:pt x="3681502" y="388889"/>
                  <a:pt x="3930032" y="264625"/>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478" name="Shape 478"/>
          <p:cNvSpPr txBox="1"/>
          <p:nvPr/>
        </p:nvSpPr>
        <p:spPr>
          <a:xfrm>
            <a:off x="6966559" y="950911"/>
            <a:ext cx="1563299" cy="7560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Features</a:t>
            </a:r>
          </a:p>
        </p:txBody>
      </p:sp>
    </p:spTree>
    <p:extLst>
      <p:ext uri="{BB962C8B-B14F-4D97-AF65-F5344CB8AC3E}">
        <p14:creationId xmlns:p14="http://schemas.microsoft.com/office/powerpoint/2010/main" val="21886460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500"/>
                                        <p:tgtEl>
                                          <p:spTgt spid="4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6"/>
                                        </p:tgtEl>
                                        <p:attrNameLst>
                                          <p:attrName>style.visibility</p:attrName>
                                        </p:attrNameLst>
                                      </p:cBhvr>
                                      <p:to>
                                        <p:strVal val="visible"/>
                                      </p:to>
                                    </p:set>
                                    <p:animEffect transition="in" filter="fade">
                                      <p:cBhvr>
                                        <p:cTn id="11" dur="500"/>
                                        <p:tgtEl>
                                          <p:spTgt spid="4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7"/>
                                        </p:tgtEl>
                                        <p:attrNameLst>
                                          <p:attrName>style.visibility</p:attrName>
                                        </p:attrNameLst>
                                      </p:cBhvr>
                                      <p:to>
                                        <p:strVal val="visible"/>
                                      </p:to>
                                    </p:set>
                                    <p:animEffect transition="in" filter="fade">
                                      <p:cBhvr>
                                        <p:cTn id="15" dur="5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name clashes</a:t>
            </a:r>
          </a:p>
        </p:txBody>
      </p:sp>
      <p:sp>
        <p:nvSpPr>
          <p:cNvPr id="451" name="Shape 451"/>
          <p:cNvSpPr txBox="1"/>
          <p:nvPr/>
        </p:nvSpPr>
        <p:spPr>
          <a:xfrm>
            <a:off x="8870951" y="2154239"/>
            <a:ext cx="1158899" cy="3440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452" name="Shape 452"/>
          <p:cNvGrpSpPr/>
          <p:nvPr/>
        </p:nvGrpSpPr>
        <p:grpSpPr>
          <a:xfrm>
            <a:off x="2298850" y="1834669"/>
            <a:ext cx="6534151" cy="3730624"/>
            <a:chOff x="467" y="1148"/>
            <a:chExt cx="4116" cy="2349"/>
          </a:xfrm>
        </p:grpSpPr>
        <p:sp>
          <p:nvSpPr>
            <p:cNvPr id="453" name="Shape 453"/>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4" name="Shape 454"/>
            <p:cNvSpPr txBox="1"/>
            <p:nvPr/>
          </p:nvSpPr>
          <p:spPr>
            <a:xfrm>
              <a:off x="1977" y="3055"/>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dirty="0">
                  <a:solidFill>
                    <a:srgbClr val="3333FF"/>
                  </a:solidFill>
                  <a:latin typeface="Comic Sans MS"/>
                  <a:ea typeface="Comic Sans MS"/>
                  <a:cs typeface="Comic Sans MS"/>
                  <a:sym typeface="Comic Sans MS"/>
                </a:rPr>
                <a:t>C</a:t>
              </a:r>
            </a:p>
          </p:txBody>
        </p:sp>
        <p:sp>
          <p:nvSpPr>
            <p:cNvPr id="455" name="Shape 455"/>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sp>
          <p:nvSpPr>
            <p:cNvPr id="456" name="Shape 456"/>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rgbClr val="3333FF"/>
                </a:solidFill>
                <a:latin typeface="Arial"/>
                <a:ea typeface="Arial"/>
                <a:cs typeface="Arial"/>
                <a:sym typeface="Arial"/>
              </a:endParaRPr>
            </a:p>
          </p:txBody>
        </p:sp>
        <p:cxnSp>
          <p:nvCxnSpPr>
            <p:cNvPr id="457" name="Shape 457"/>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458" name="Shape 458"/>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459" name="Shape 459"/>
            <p:cNvSpPr txBox="1"/>
            <p:nvPr/>
          </p:nvSpPr>
          <p:spPr>
            <a:xfrm>
              <a:off x="1251"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460" name="Shape 460"/>
            <p:cNvSpPr txBox="1"/>
            <p:nvPr/>
          </p:nvSpPr>
          <p:spPr>
            <a:xfrm>
              <a:off x="3683" y="1298"/>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461" name="Shape 461"/>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462" name="Shape 462"/>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3600">
                  <a:solidFill>
                    <a:srgbClr val="3333FF"/>
                  </a:solidFill>
                  <a:latin typeface="Comic Sans MS"/>
                  <a:ea typeface="Comic Sans MS"/>
                  <a:cs typeface="Comic Sans MS"/>
                  <a:sym typeface="Comic Sans MS"/>
                </a:rPr>
                <a:t>?</a:t>
              </a:r>
            </a:p>
          </p:txBody>
        </p:sp>
      </p:grpSp>
    </p:spTree>
    <p:extLst>
      <p:ext uri="{BB962C8B-B14F-4D97-AF65-F5344CB8AC3E}">
        <p14:creationId xmlns:p14="http://schemas.microsoft.com/office/powerpoint/2010/main" val="422461836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Resolving name clashes</a:t>
            </a:r>
          </a:p>
        </p:txBody>
      </p:sp>
      <p:sp>
        <p:nvSpPr>
          <p:cNvPr id="502" name="Shape 502"/>
          <p:cNvSpPr txBox="1"/>
          <p:nvPr/>
        </p:nvSpPr>
        <p:spPr>
          <a:xfrm>
            <a:off x="8870951" y="2154238"/>
            <a:ext cx="1158899" cy="30780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grpSp>
        <p:nvGrpSpPr>
          <p:cNvPr id="503" name="Shape 503"/>
          <p:cNvGrpSpPr/>
          <p:nvPr/>
        </p:nvGrpSpPr>
        <p:grpSpPr>
          <a:xfrm>
            <a:off x="2008337" y="1834669"/>
            <a:ext cx="6824663" cy="3730624"/>
            <a:chOff x="284" y="1148"/>
            <a:chExt cx="4299" cy="2349"/>
          </a:xfrm>
        </p:grpSpPr>
        <p:sp>
          <p:nvSpPr>
            <p:cNvPr id="504" name="Shape 504"/>
            <p:cNvSpPr/>
            <p:nvPr/>
          </p:nvSpPr>
          <p:spPr>
            <a:xfrm>
              <a:off x="284" y="2540"/>
              <a:ext cx="1800" cy="2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chemeClr val="accent2"/>
                </a:buClr>
                <a:buSzPct val="25000"/>
              </a:pPr>
              <a:r>
                <a:rPr lang="en-US" sz="2400" b="1">
                  <a:solidFill>
                    <a:schemeClr val="accent2"/>
                  </a:solidFill>
                  <a:latin typeface="Comic Sans MS"/>
                  <a:ea typeface="Comic Sans MS"/>
                  <a:cs typeface="Comic Sans MS"/>
                  <a:sym typeface="Comic Sans MS"/>
                </a:rPr>
                <a:t>rename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f</a:t>
              </a: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as</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A_f</a:t>
              </a:r>
            </a:p>
          </p:txBody>
        </p:sp>
        <p:sp>
          <p:nvSpPr>
            <p:cNvPr id="505" name="Shape 505"/>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06" name="Shape 506"/>
            <p:cNvSpPr txBox="1"/>
            <p:nvPr/>
          </p:nvSpPr>
          <p:spPr>
            <a:xfrm>
              <a:off x="1925" y="2973"/>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507" name="Shape 507"/>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08" name="Shape 508"/>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509" name="Shape 509"/>
            <p:cNvCxnSpPr/>
            <p:nvPr/>
          </p:nvCxnSpPr>
          <p:spPr>
            <a:xfrm rot="10800000" flipH="1">
              <a:off x="2659"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510" name="Shape 510"/>
            <p:cNvSpPr txBox="1"/>
            <p:nvPr/>
          </p:nvSpPr>
          <p:spPr>
            <a:xfrm>
              <a:off x="467" y="1339"/>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f</a:t>
              </a:r>
            </a:p>
          </p:txBody>
        </p:sp>
        <p:sp>
          <p:nvSpPr>
            <p:cNvPr id="511" name="Shape 511"/>
            <p:cNvSpPr txBox="1"/>
            <p:nvPr/>
          </p:nvSpPr>
          <p:spPr>
            <a:xfrm>
              <a:off x="1245" y="1328"/>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A</a:t>
              </a:r>
            </a:p>
          </p:txBody>
        </p:sp>
        <p:sp>
          <p:nvSpPr>
            <p:cNvPr id="512" name="Shape 512"/>
            <p:cNvSpPr txBox="1"/>
            <p:nvPr/>
          </p:nvSpPr>
          <p:spPr>
            <a:xfrm>
              <a:off x="3643" y="1339"/>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B</a:t>
              </a:r>
            </a:p>
          </p:txBody>
        </p:sp>
        <p:cxnSp>
          <p:nvCxnSpPr>
            <p:cNvPr id="513" name="Shape 513"/>
            <p:cNvCxnSpPr/>
            <p:nvPr/>
          </p:nvCxnSpPr>
          <p:spPr>
            <a:xfrm rot="10800000">
              <a:off x="1466" y="1679"/>
              <a:ext cx="1199" cy="1199"/>
            </a:xfrm>
            <a:prstGeom prst="straightConnector1">
              <a:avLst/>
            </a:prstGeom>
            <a:noFill/>
            <a:ln w="38100" cap="flat" cmpd="sng">
              <a:solidFill>
                <a:srgbClr val="990000"/>
              </a:solidFill>
              <a:prstDash val="solid"/>
              <a:round/>
              <a:headEnd type="none" w="med" len="med"/>
              <a:tailEnd type="stealth" w="lg" len="lg"/>
            </a:ln>
          </p:spPr>
        </p:cxnSp>
        <p:sp>
          <p:nvSpPr>
            <p:cNvPr id="514" name="Shape 514"/>
            <p:cNvSpPr txBox="1"/>
            <p:nvPr/>
          </p:nvSpPr>
          <p:spPr>
            <a:xfrm>
              <a:off x="3194"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sz="2800" i="1">
                  <a:solidFill>
                    <a:srgbClr val="3333FF"/>
                  </a:solidFill>
                  <a:latin typeface="Comic Sans MS"/>
                  <a:ea typeface="Comic Sans MS"/>
                  <a:cs typeface="Comic Sans MS"/>
                  <a:sym typeface="Comic Sans MS"/>
                </a:rPr>
                <a:t>A_f, f</a:t>
              </a:r>
            </a:p>
          </p:txBody>
        </p:sp>
      </p:grpSp>
    </p:spTree>
    <p:extLst>
      <p:ext uri="{BB962C8B-B14F-4D97-AF65-F5344CB8AC3E}">
        <p14:creationId xmlns:p14="http://schemas.microsoft.com/office/powerpoint/2010/main" val="154390077"/>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Shape 52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Consequences of renaming</a:t>
            </a:r>
          </a:p>
        </p:txBody>
      </p:sp>
      <p:sp>
        <p:nvSpPr>
          <p:cNvPr id="521" name="Shape 521"/>
          <p:cNvSpPr txBox="1">
            <a:spLocks noGrp="1"/>
          </p:cNvSpPr>
          <p:nvPr>
            <p:ph type="body" idx="1"/>
          </p:nvPr>
        </p:nvSpPr>
        <p:spPr>
          <a:xfrm>
            <a:off x="3170238" y="1103312"/>
            <a:ext cx="2336700" cy="3987900"/>
          </a:xfrm>
          <a:prstGeom prst="rect">
            <a:avLst/>
          </a:prstGeom>
          <a:noFill/>
          <a:ln>
            <a:noFill/>
          </a:ln>
        </p:spPr>
        <p:txBody>
          <a:bodyPr vert="horz" lIns="91425" tIns="45700" rIns="91425" bIns="45700" rtlCol="0" anchor="t" anchorCtr="0">
            <a:noAutofit/>
          </a:bodyPr>
          <a:lstStyle/>
          <a:p>
            <a:pPr marL="0" indent="0">
              <a:lnSpc>
                <a:spcPct val="75000"/>
              </a:lnSpc>
              <a:spcBef>
                <a:spcPts val="0"/>
              </a:spcBef>
              <a:buSzPct val="25000"/>
              <a:buNone/>
            </a:pPr>
            <a:r>
              <a:rPr lang="en-US" i="1">
                <a:solidFill>
                  <a:srgbClr val="3333FF"/>
                </a:solidFill>
                <a:latin typeface="Comic Sans MS"/>
                <a:ea typeface="Comic Sans MS"/>
                <a:cs typeface="Comic Sans MS"/>
                <a:sym typeface="Comic Sans MS"/>
              </a:rPr>
              <a:t>a1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A</a:t>
            </a:r>
          </a:p>
          <a:p>
            <a:pPr marL="0" indent="0">
              <a:lnSpc>
                <a:spcPct val="75000"/>
              </a:lnSpc>
              <a:spcBef>
                <a:spcPts val="560"/>
              </a:spcBef>
              <a:buSzPct val="25000"/>
              <a:buNone/>
            </a:pPr>
            <a:r>
              <a:rPr lang="en-US" i="1">
                <a:solidFill>
                  <a:srgbClr val="3333FF"/>
                </a:solidFill>
                <a:latin typeface="Comic Sans MS"/>
                <a:ea typeface="Comic Sans MS"/>
                <a:cs typeface="Comic Sans MS"/>
                <a:sym typeface="Comic Sans MS"/>
              </a:rPr>
              <a:t>b1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B</a:t>
            </a:r>
          </a:p>
          <a:p>
            <a:pPr marL="0" indent="0">
              <a:lnSpc>
                <a:spcPct val="75000"/>
              </a:lnSpc>
              <a:spcBef>
                <a:spcPts val="560"/>
              </a:spcBef>
              <a:buSzPct val="25000"/>
              <a:buNone/>
            </a:pPr>
            <a:r>
              <a:rPr lang="en-US" i="1">
                <a:solidFill>
                  <a:srgbClr val="3333FF"/>
                </a:solidFill>
                <a:latin typeface="Comic Sans MS"/>
                <a:ea typeface="Comic Sans MS"/>
                <a:cs typeface="Comic Sans MS"/>
                <a:sym typeface="Comic Sans MS"/>
              </a:rPr>
              <a:t>c1</a:t>
            </a:r>
            <a:r>
              <a:rPr lang="en-US" sz="1400" i="1">
                <a:solidFill>
                  <a:srgbClr val="3333FF"/>
                </a:solidFill>
                <a:latin typeface="Comic Sans MS"/>
                <a:ea typeface="Comic Sans MS"/>
                <a:cs typeface="Comic Sans MS"/>
                <a:sym typeface="Comic Sans MS"/>
              </a:rPr>
              <a:t> </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C</a:t>
            </a:r>
          </a:p>
          <a:p>
            <a:pPr marL="0" indent="0">
              <a:lnSpc>
                <a:spcPct val="75000"/>
              </a:lnSpc>
              <a:spcBef>
                <a:spcPts val="560"/>
              </a:spcBef>
              <a:buSzPct val="25000"/>
              <a:buNone/>
            </a:pPr>
            <a:r>
              <a:rPr lang="en-US">
                <a:solidFill>
                  <a:srgbClr val="3333FF"/>
                </a:solidFill>
                <a:latin typeface="Comic Sans MS"/>
                <a:ea typeface="Comic Sans MS"/>
                <a:cs typeface="Comic Sans MS"/>
                <a:sym typeface="Comic Sans MS"/>
              </a:rPr>
              <a:t>...</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c1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c1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A_f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a1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880"/>
              </a:spcBef>
              <a:buSzPct val="25000"/>
              <a:buNone/>
            </a:pPr>
            <a:r>
              <a:rPr lang="en-US" i="1">
                <a:solidFill>
                  <a:srgbClr val="3333FF"/>
                </a:solidFill>
                <a:latin typeface="Comic Sans MS"/>
                <a:ea typeface="Comic Sans MS"/>
                <a:cs typeface="Comic Sans MS"/>
                <a:sym typeface="Comic Sans MS"/>
              </a:rPr>
              <a:t>b1</a:t>
            </a:r>
            <a:r>
              <a:rPr lang="en-US" sz="4400">
                <a:solidFill>
                  <a:srgbClr val="3333FF"/>
                </a:solidFill>
                <a:latin typeface="Comic Sans MS"/>
                <a:ea typeface="Comic Sans MS"/>
                <a:cs typeface="Comic Sans MS"/>
                <a:sym typeface="Comic Sans MS"/>
              </a:rPr>
              <a:t>.</a:t>
            </a:r>
            <a:r>
              <a:rPr lang="en-US" i="1">
                <a:solidFill>
                  <a:srgbClr val="3333FF"/>
                </a:solidFill>
                <a:latin typeface="Comic Sans MS"/>
                <a:ea typeface="Comic Sans MS"/>
                <a:cs typeface="Comic Sans MS"/>
                <a:sym typeface="Comic Sans MS"/>
              </a:rPr>
              <a:t>f</a:t>
            </a:r>
          </a:p>
          <a:p>
            <a:pPr marL="0" indent="0">
              <a:lnSpc>
                <a:spcPct val="75000"/>
              </a:lnSpc>
              <a:spcBef>
                <a:spcPts val="560"/>
              </a:spcBef>
              <a:buNone/>
            </a:pPr>
            <a:endParaRPr>
              <a:solidFill>
                <a:srgbClr val="3333FF"/>
              </a:solidFill>
              <a:latin typeface="Comic Sans MS"/>
              <a:ea typeface="Comic Sans MS"/>
              <a:cs typeface="Comic Sans MS"/>
              <a:sym typeface="Comic Sans MS"/>
            </a:endParaRPr>
          </a:p>
          <a:p>
            <a:pPr marL="0" indent="0">
              <a:lnSpc>
                <a:spcPct val="75000"/>
              </a:lnSpc>
              <a:spcBef>
                <a:spcPts val="560"/>
              </a:spcBef>
              <a:buNone/>
            </a:pPr>
            <a:endParaRPr i="1">
              <a:solidFill>
                <a:srgbClr val="006400"/>
              </a:solidFill>
              <a:latin typeface="Comic Sans MS"/>
              <a:ea typeface="Comic Sans MS"/>
              <a:cs typeface="Comic Sans MS"/>
              <a:sym typeface="Comic Sans MS"/>
            </a:endParaRPr>
          </a:p>
        </p:txBody>
      </p:sp>
      <p:grpSp>
        <p:nvGrpSpPr>
          <p:cNvPr id="522" name="Shape 522"/>
          <p:cNvGrpSpPr/>
          <p:nvPr/>
        </p:nvGrpSpPr>
        <p:grpSpPr>
          <a:xfrm>
            <a:off x="5524133" y="1200231"/>
            <a:ext cx="5470190" cy="2807431"/>
            <a:chOff x="-179" y="1148"/>
            <a:chExt cx="5408" cy="2349"/>
          </a:xfrm>
        </p:grpSpPr>
        <p:cxnSp>
          <p:nvCxnSpPr>
            <p:cNvPr id="523" name="Shape 523"/>
            <p:cNvCxnSpPr/>
            <p:nvPr/>
          </p:nvCxnSpPr>
          <p:spPr>
            <a:xfrm rot="10800000" flipH="1">
              <a:off x="2629" y="1695"/>
              <a:ext cx="1500" cy="1199"/>
            </a:xfrm>
            <a:prstGeom prst="straightConnector1">
              <a:avLst/>
            </a:prstGeom>
            <a:noFill/>
            <a:ln w="38100" cap="flat" cmpd="sng">
              <a:solidFill>
                <a:srgbClr val="990000"/>
              </a:solidFill>
              <a:prstDash val="solid"/>
              <a:round/>
              <a:headEnd type="none" w="med" len="med"/>
              <a:tailEnd type="stealth" w="lg" len="lg"/>
            </a:ln>
          </p:spPr>
        </p:cxnSp>
        <p:cxnSp>
          <p:nvCxnSpPr>
            <p:cNvPr id="524" name="Shape 524"/>
            <p:cNvCxnSpPr/>
            <p:nvPr/>
          </p:nvCxnSpPr>
          <p:spPr>
            <a:xfrm rot="10800000">
              <a:off x="1451" y="1687"/>
              <a:ext cx="1199" cy="1199"/>
            </a:xfrm>
            <a:prstGeom prst="straightConnector1">
              <a:avLst/>
            </a:prstGeom>
            <a:noFill/>
            <a:ln w="38100" cap="flat" cmpd="sng">
              <a:solidFill>
                <a:srgbClr val="990000"/>
              </a:solidFill>
              <a:prstDash val="solid"/>
              <a:round/>
              <a:headEnd type="none" w="med" len="med"/>
              <a:tailEnd type="stealth" w="lg" len="lg"/>
            </a:ln>
          </p:spPr>
        </p:cxnSp>
        <p:sp>
          <p:nvSpPr>
            <p:cNvPr id="525" name="Shape 525"/>
            <p:cNvSpPr/>
            <p:nvPr/>
          </p:nvSpPr>
          <p:spPr>
            <a:xfrm>
              <a:off x="-179" y="2553"/>
              <a:ext cx="2399" cy="2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chemeClr val="accent2"/>
                </a:buClr>
                <a:buSzPct val="25000"/>
              </a:pPr>
              <a:r>
                <a:rPr lang="en-US" sz="2000" b="1">
                  <a:solidFill>
                    <a:schemeClr val="accent2"/>
                  </a:solidFill>
                  <a:latin typeface="Comic Sans MS"/>
                  <a:ea typeface="Comic Sans MS"/>
                  <a:cs typeface="Comic Sans MS"/>
                  <a:sym typeface="Comic Sans MS"/>
                </a:rPr>
                <a:t>rename</a:t>
              </a:r>
              <a:r>
                <a:rPr lang="en-US" sz="2000">
                  <a:solidFill>
                    <a:schemeClr val="dk1"/>
                  </a:solidFill>
                  <a:latin typeface="Comic Sans MS"/>
                  <a:ea typeface="Comic Sans MS"/>
                  <a:cs typeface="Comic Sans MS"/>
                  <a:sym typeface="Comic Sans MS"/>
                </a:rPr>
                <a:t> </a:t>
              </a:r>
              <a:r>
                <a:rPr lang="en-US" sz="2000" i="1">
                  <a:solidFill>
                    <a:srgbClr val="3333FF"/>
                  </a:solidFill>
                  <a:latin typeface="Comic Sans MS"/>
                  <a:ea typeface="Comic Sans MS"/>
                  <a:cs typeface="Comic Sans MS"/>
                  <a:sym typeface="Comic Sans MS"/>
                </a:rPr>
                <a:t>f</a:t>
              </a:r>
              <a:r>
                <a:rPr lang="en-US" sz="2000">
                  <a:solidFill>
                    <a:schemeClr val="dk1"/>
                  </a:solidFill>
                  <a:latin typeface="Comic Sans MS"/>
                  <a:ea typeface="Comic Sans MS"/>
                  <a:cs typeface="Comic Sans MS"/>
                  <a:sym typeface="Comic Sans MS"/>
                </a:rPr>
                <a:t> </a:t>
              </a:r>
              <a:r>
                <a:rPr lang="en-US" sz="2000" b="1">
                  <a:solidFill>
                    <a:schemeClr val="accent2"/>
                  </a:solidFill>
                  <a:latin typeface="Comic Sans MS"/>
                  <a:ea typeface="Comic Sans MS"/>
                  <a:cs typeface="Comic Sans MS"/>
                  <a:sym typeface="Comic Sans MS"/>
                </a:rPr>
                <a:t>as</a:t>
              </a:r>
              <a:r>
                <a:rPr lang="en-US" sz="2000">
                  <a:solidFill>
                    <a:schemeClr val="dk1"/>
                  </a:solidFill>
                  <a:latin typeface="Comic Sans MS"/>
                  <a:ea typeface="Comic Sans MS"/>
                  <a:cs typeface="Comic Sans MS"/>
                  <a:sym typeface="Comic Sans MS"/>
                </a:rPr>
                <a:t> </a:t>
              </a:r>
              <a:r>
                <a:rPr lang="en-US" sz="2000" i="1">
                  <a:solidFill>
                    <a:srgbClr val="3333FF"/>
                  </a:solidFill>
                  <a:latin typeface="Comic Sans MS"/>
                  <a:ea typeface="Comic Sans MS"/>
                  <a:cs typeface="Comic Sans MS"/>
                  <a:sym typeface="Comic Sans MS"/>
                </a:rPr>
                <a:t>A_f</a:t>
              </a:r>
            </a:p>
          </p:txBody>
        </p:sp>
        <p:sp>
          <p:nvSpPr>
            <p:cNvPr id="526" name="Shape 526"/>
            <p:cNvSpPr/>
            <p:nvPr/>
          </p:nvSpPr>
          <p:spPr>
            <a:xfrm>
              <a:off x="2277" y="289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27" name="Shape 527"/>
            <p:cNvSpPr txBox="1"/>
            <p:nvPr/>
          </p:nvSpPr>
          <p:spPr>
            <a:xfrm>
              <a:off x="1977" y="3054"/>
              <a:ext cx="1500" cy="299"/>
            </a:xfrm>
            <a:prstGeom prst="rect">
              <a:avLst/>
            </a:prstGeom>
            <a:noFill/>
            <a:ln>
              <a:noFill/>
            </a:ln>
          </p:spPr>
          <p:txBody>
            <a:bodyPr lIns="91425" tIns="45700" rIns="91425" bIns="45700" anchor="t" anchorCtr="0">
              <a:noAutofit/>
            </a:bodyPr>
            <a:lstStyle/>
            <a:p>
              <a:pPr algn="ctr">
                <a:buClr>
                  <a:srgbClr val="3333FF"/>
                </a:buClr>
                <a:buSzPct val="25000"/>
              </a:pPr>
              <a:r>
                <a:rPr lang="en-US" i="1" dirty="0">
                  <a:solidFill>
                    <a:srgbClr val="3333FF"/>
                  </a:solidFill>
                  <a:latin typeface="Comic Sans MS"/>
                  <a:ea typeface="Comic Sans MS"/>
                  <a:cs typeface="Comic Sans MS"/>
                  <a:sym typeface="Comic Sans MS"/>
                </a:rPr>
                <a:t>C</a:t>
              </a:r>
            </a:p>
          </p:txBody>
        </p:sp>
        <p:sp>
          <p:nvSpPr>
            <p:cNvPr id="528" name="Shape 528"/>
            <p:cNvSpPr/>
            <p:nvPr/>
          </p:nvSpPr>
          <p:spPr>
            <a:xfrm>
              <a:off x="3683" y="1148"/>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29" name="Shape 529"/>
            <p:cNvSpPr/>
            <p:nvPr/>
          </p:nvSpPr>
          <p:spPr>
            <a:xfrm>
              <a:off x="963" y="1173"/>
              <a:ext cx="9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530" name="Shape 530"/>
            <p:cNvSpPr txBox="1"/>
            <p:nvPr/>
          </p:nvSpPr>
          <p:spPr>
            <a:xfrm>
              <a:off x="469" y="1340"/>
              <a:ext cx="5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a:solidFill>
                    <a:srgbClr val="3333FF"/>
                  </a:solidFill>
                  <a:latin typeface="Comic Sans MS"/>
                  <a:ea typeface="Comic Sans MS"/>
                  <a:cs typeface="Comic Sans MS"/>
                  <a:sym typeface="Comic Sans MS"/>
                </a:rPr>
                <a:t>f</a:t>
              </a:r>
            </a:p>
          </p:txBody>
        </p:sp>
        <p:sp>
          <p:nvSpPr>
            <p:cNvPr id="531" name="Shape 531"/>
            <p:cNvSpPr txBox="1"/>
            <p:nvPr/>
          </p:nvSpPr>
          <p:spPr>
            <a:xfrm>
              <a:off x="1201" y="1312"/>
              <a:ext cx="900" cy="299"/>
            </a:xfrm>
            <a:prstGeom prst="rect">
              <a:avLst/>
            </a:prstGeom>
            <a:noFill/>
            <a:ln>
              <a:noFill/>
            </a:ln>
          </p:spPr>
          <p:txBody>
            <a:bodyPr lIns="91425" tIns="45700" rIns="91425" bIns="45700" anchor="t" anchorCtr="0">
              <a:noAutofit/>
            </a:bodyPr>
            <a:lstStyle/>
            <a:p>
              <a:pPr>
                <a:buClr>
                  <a:srgbClr val="3333FF"/>
                </a:buClr>
                <a:buSzPct val="25000"/>
              </a:pPr>
              <a:r>
                <a:rPr lang="en-US" i="1" dirty="0">
                  <a:solidFill>
                    <a:srgbClr val="3333FF"/>
                  </a:solidFill>
                  <a:latin typeface="Comic Sans MS"/>
                  <a:ea typeface="Comic Sans MS"/>
                  <a:cs typeface="Comic Sans MS"/>
                  <a:sym typeface="Comic Sans MS"/>
                </a:rPr>
                <a:t>A</a:t>
              </a:r>
            </a:p>
          </p:txBody>
        </p:sp>
        <p:sp>
          <p:nvSpPr>
            <p:cNvPr id="532" name="Shape 532"/>
            <p:cNvSpPr txBox="1"/>
            <p:nvPr/>
          </p:nvSpPr>
          <p:spPr>
            <a:xfrm>
              <a:off x="3683" y="1312"/>
              <a:ext cx="900" cy="22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B</a:t>
              </a:r>
            </a:p>
          </p:txBody>
        </p:sp>
        <p:sp>
          <p:nvSpPr>
            <p:cNvPr id="533" name="Shape 533"/>
            <p:cNvSpPr txBox="1"/>
            <p:nvPr/>
          </p:nvSpPr>
          <p:spPr>
            <a:xfrm>
              <a:off x="3192" y="3062"/>
              <a:ext cx="1199" cy="299"/>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a:solidFill>
                    <a:srgbClr val="3333FF"/>
                  </a:solidFill>
                  <a:latin typeface="Comic Sans MS"/>
                  <a:ea typeface="Comic Sans MS"/>
                  <a:cs typeface="Comic Sans MS"/>
                  <a:sym typeface="Comic Sans MS"/>
                </a:rPr>
                <a:t>A_f, f</a:t>
              </a:r>
            </a:p>
          </p:txBody>
        </p:sp>
        <p:sp>
          <p:nvSpPr>
            <p:cNvPr id="534" name="Shape 534"/>
            <p:cNvSpPr txBox="1"/>
            <p:nvPr/>
          </p:nvSpPr>
          <p:spPr>
            <a:xfrm>
              <a:off x="4630" y="1312"/>
              <a:ext cx="599" cy="270"/>
            </a:xfrm>
            <a:prstGeom prst="rect">
              <a:avLst/>
            </a:prstGeom>
            <a:noFill/>
            <a:ln>
              <a:noFill/>
            </a:ln>
          </p:spPr>
          <p:txBody>
            <a:bodyPr lIns="91425" tIns="45700" rIns="91425" bIns="45700" anchor="t" anchorCtr="0">
              <a:noAutofit/>
            </a:bodyPr>
            <a:lstStyle/>
            <a:p>
              <a:pPr>
                <a:lnSpc>
                  <a:spcPct val="75000"/>
                </a:lnSpc>
                <a:buClr>
                  <a:srgbClr val="3333FF"/>
                </a:buClr>
                <a:buSzPct val="25000"/>
              </a:pPr>
              <a:r>
                <a:rPr lang="en-US" i="1" dirty="0">
                  <a:solidFill>
                    <a:srgbClr val="3333FF"/>
                  </a:solidFill>
                  <a:latin typeface="Comic Sans MS"/>
                  <a:ea typeface="Comic Sans MS"/>
                  <a:cs typeface="Comic Sans MS"/>
                  <a:sym typeface="Comic Sans MS"/>
                </a:rPr>
                <a:t>f</a:t>
              </a:r>
            </a:p>
          </p:txBody>
        </p:sp>
      </p:grpSp>
      <p:sp>
        <p:nvSpPr>
          <p:cNvPr id="535" name="Shape 535"/>
          <p:cNvSpPr/>
          <p:nvPr/>
        </p:nvSpPr>
        <p:spPr>
          <a:xfrm>
            <a:off x="7251701" y="4656405"/>
            <a:ext cx="3152699" cy="1695300"/>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lnSpc>
                <a:spcPct val="75000"/>
              </a:lnSpc>
              <a:buSzPct val="25000"/>
            </a:pPr>
            <a:r>
              <a:rPr lang="en-US" sz="2800">
                <a:solidFill>
                  <a:srgbClr val="990000"/>
                </a:solidFill>
                <a:latin typeface="Comic Sans MS"/>
                <a:ea typeface="Comic Sans MS"/>
                <a:cs typeface="Comic Sans MS"/>
                <a:sym typeface="Comic Sans MS"/>
              </a:rPr>
              <a:t>Invalid:</a:t>
            </a:r>
          </a:p>
          <a:p>
            <a:pPr marL="828675" lvl="1" indent="-295275">
              <a:lnSpc>
                <a:spcPct val="80000"/>
              </a:lnSpc>
              <a:buClr>
                <a:srgbClr val="990000"/>
              </a:buClr>
              <a:buSzPct val="125714"/>
              <a:buFont typeface="Noto Symbol"/>
              <a:buChar char="➢"/>
            </a:pPr>
            <a:r>
              <a:rPr lang="en-US" sz="2800" i="1">
                <a:solidFill>
                  <a:srgbClr val="3333FF"/>
                </a:solidFill>
                <a:latin typeface="Comic Sans MS"/>
                <a:ea typeface="Comic Sans MS"/>
                <a:cs typeface="Comic Sans MS"/>
                <a:sym typeface="Comic Sans MS"/>
              </a:rPr>
              <a:t>a1</a:t>
            </a:r>
            <a:r>
              <a:rPr lang="en-US" sz="4400">
                <a:solidFill>
                  <a:srgbClr val="3333FF"/>
                </a:solidFill>
                <a:latin typeface="Comic Sans MS"/>
                <a:ea typeface="Comic Sans MS"/>
                <a:cs typeface="Comic Sans MS"/>
                <a:sym typeface="Comic Sans MS"/>
              </a:rPr>
              <a:t>.</a:t>
            </a:r>
            <a:r>
              <a:rPr lang="en-US" sz="2800" i="1">
                <a:solidFill>
                  <a:srgbClr val="3333FF"/>
                </a:solidFill>
                <a:latin typeface="Comic Sans MS"/>
                <a:ea typeface="Comic Sans MS"/>
                <a:cs typeface="Comic Sans MS"/>
                <a:sym typeface="Comic Sans MS"/>
              </a:rPr>
              <a:t>A_f</a:t>
            </a:r>
          </a:p>
          <a:p>
            <a:pPr marL="828675" lvl="1" indent="-295275">
              <a:lnSpc>
                <a:spcPct val="80000"/>
              </a:lnSpc>
              <a:buClr>
                <a:srgbClr val="990000"/>
              </a:buClr>
              <a:buSzPct val="125714"/>
              <a:buFont typeface="Noto Symbol"/>
              <a:buChar char="➢"/>
            </a:pPr>
            <a:r>
              <a:rPr lang="en-US" sz="2800" i="1">
                <a:solidFill>
                  <a:srgbClr val="3333FF"/>
                </a:solidFill>
                <a:latin typeface="Comic Sans MS"/>
                <a:ea typeface="Comic Sans MS"/>
                <a:cs typeface="Comic Sans MS"/>
                <a:sym typeface="Comic Sans MS"/>
              </a:rPr>
              <a:t>b1</a:t>
            </a:r>
            <a:r>
              <a:rPr lang="en-US" sz="4400">
                <a:solidFill>
                  <a:srgbClr val="3333FF"/>
                </a:solidFill>
                <a:latin typeface="Comic Sans MS"/>
                <a:ea typeface="Comic Sans MS"/>
                <a:cs typeface="Comic Sans MS"/>
                <a:sym typeface="Comic Sans MS"/>
              </a:rPr>
              <a:t>.</a:t>
            </a:r>
            <a:r>
              <a:rPr lang="en-US" sz="2800" i="1">
                <a:solidFill>
                  <a:srgbClr val="3333FF"/>
                </a:solidFill>
                <a:latin typeface="Comic Sans MS"/>
                <a:ea typeface="Comic Sans MS"/>
                <a:cs typeface="Comic Sans MS"/>
                <a:sym typeface="Comic Sans MS"/>
              </a:rPr>
              <a:t>A_f</a:t>
            </a:r>
          </a:p>
        </p:txBody>
      </p:sp>
    </p:spTree>
    <p:extLst>
      <p:ext uri="{BB962C8B-B14F-4D97-AF65-F5344CB8AC3E}">
        <p14:creationId xmlns:p14="http://schemas.microsoft.com/office/powerpoint/2010/main" val="269403558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Renaming and redefinition</a:t>
            </a:r>
          </a:p>
        </p:txBody>
      </p:sp>
      <p:sp>
        <p:nvSpPr>
          <p:cNvPr id="548" name="Shape 548"/>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For an inherited feature:</a:t>
            </a:r>
          </a:p>
          <a:p>
            <a:pPr marL="896937" lvl="1" indent="-363537">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Redefining</a:t>
            </a:r>
            <a:r>
              <a:rPr lang="en-US" dirty="0">
                <a:solidFill>
                  <a:schemeClr val="dk1"/>
                </a:solidFill>
                <a:latin typeface="Comic Sans MS"/>
                <a:ea typeface="Comic Sans MS"/>
                <a:cs typeface="Comic Sans MS"/>
                <a:sym typeface="Comic Sans MS"/>
              </a:rPr>
              <a:t> changes the feature, keeps its name</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Renaming </a:t>
            </a:r>
            <a:r>
              <a:rPr lang="en-US" dirty="0">
                <a:solidFill>
                  <a:schemeClr val="dk1"/>
                </a:solidFill>
                <a:latin typeface="Comic Sans MS"/>
                <a:ea typeface="Comic Sans MS"/>
                <a:cs typeface="Comic Sans MS"/>
                <a:sym typeface="Comic Sans MS"/>
              </a:rPr>
              <a:t>changes the name, keeps the feature</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We can combine these mechanisms: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b="1" dirty="0">
                <a:solidFill>
                  <a:srgbClr val="002060"/>
                </a:solidFill>
                <a:latin typeface="Comic Sans MS"/>
                <a:ea typeface="Comic Sans MS"/>
                <a:cs typeface="Comic Sans MS"/>
                <a:sym typeface="Comic Sans MS"/>
              </a:rPr>
              <a:t>class</a:t>
            </a:r>
            <a:r>
              <a:rPr lang="en-US" sz="2400" dirty="0">
                <a:solidFill>
                  <a:srgbClr val="002060"/>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 </a:t>
            </a:r>
            <a:r>
              <a:rPr lang="en-US" sz="2400" b="1" dirty="0">
                <a:solidFill>
                  <a:srgbClr val="002060"/>
                </a:solidFill>
                <a:latin typeface="Comic Sans MS"/>
                <a:ea typeface="Comic Sans MS"/>
                <a:cs typeface="Comic Sans MS"/>
                <a:sym typeface="Comic Sans MS"/>
              </a:rPr>
              <a:t>inherit</a:t>
            </a:r>
          </a:p>
          <a:p>
            <a:pPr marL="0" indent="0">
              <a:spcBef>
                <a:spcPts val="480"/>
              </a:spcBef>
              <a:buSzPct val="25000"/>
              <a:buNone/>
            </a:pPr>
            <a:r>
              <a:rPr lang="en-US" sz="2400" dirty="0">
                <a:solidFill>
                  <a:srgbClr val="3333FF"/>
                </a:solidFill>
                <a:latin typeface="Comic Sans MS"/>
                <a:ea typeface="Comic Sans MS"/>
                <a:cs typeface="Comic Sans MS"/>
                <a:sym typeface="Comic Sans MS"/>
              </a:rPr>
              <a:t>	B</a:t>
            </a:r>
          </a:p>
          <a:p>
            <a:pPr marL="0" indent="0">
              <a:spcBef>
                <a:spcPts val="480"/>
              </a:spcBef>
              <a:buSzPct val="25000"/>
              <a:buNone/>
            </a:pPr>
            <a:r>
              <a:rPr lang="en-US" sz="2400" dirty="0">
                <a:solidFill>
                  <a:srgbClr val="3333FF"/>
                </a:solidFill>
                <a:latin typeface="Comic Sans MS"/>
                <a:ea typeface="Comic Sans MS"/>
                <a:cs typeface="Comic Sans MS"/>
                <a:sym typeface="Comic Sans MS"/>
              </a:rPr>
              <a:t>		</a:t>
            </a:r>
            <a:r>
              <a:rPr lang="en-US" sz="2400" b="1" dirty="0">
                <a:solidFill>
                  <a:srgbClr val="002060"/>
                </a:solidFill>
                <a:latin typeface="Comic Sans MS"/>
                <a:ea typeface="Comic Sans MS"/>
                <a:cs typeface="Comic Sans MS"/>
                <a:sym typeface="Comic Sans MS"/>
              </a:rPr>
              <a:t>rename</a:t>
            </a:r>
            <a:r>
              <a:rPr lang="en-US" sz="2400" dirty="0">
                <a:solidFill>
                  <a:srgbClr val="3333FF"/>
                </a:solidFill>
                <a:latin typeface="Comic Sans MS"/>
                <a:ea typeface="Comic Sans MS"/>
                <a:cs typeface="Comic Sans MS"/>
                <a:sym typeface="Comic Sans MS"/>
              </a:rPr>
              <a:t> f </a:t>
            </a:r>
            <a:r>
              <a:rPr lang="en-US" sz="2400" b="1" dirty="0">
                <a:solidFill>
                  <a:srgbClr val="002060"/>
                </a:solidFill>
                <a:latin typeface="Comic Sans MS"/>
                <a:ea typeface="Comic Sans MS"/>
                <a:cs typeface="Comic Sans MS"/>
                <a:sym typeface="Comic Sans MS"/>
              </a:rPr>
              <a:t>as</a:t>
            </a:r>
            <a:r>
              <a:rPr lang="en-US" sz="2400" dirty="0">
                <a:solidFill>
                  <a:srgbClr val="3333FF"/>
                </a:solidFill>
                <a:latin typeface="Comic Sans MS"/>
                <a:ea typeface="Comic Sans MS"/>
                <a:cs typeface="Comic Sans MS"/>
                <a:sym typeface="Comic Sans MS"/>
              </a:rPr>
              <a:t> g </a:t>
            </a:r>
            <a:r>
              <a:rPr lang="en-US" sz="2400" b="1" dirty="0">
                <a:solidFill>
                  <a:srgbClr val="002060"/>
                </a:solidFill>
                <a:latin typeface="Comic Sans MS"/>
                <a:ea typeface="Comic Sans MS"/>
                <a:cs typeface="Comic Sans MS"/>
                <a:sym typeface="Comic Sans MS"/>
              </a:rPr>
              <a:t>redefine</a:t>
            </a:r>
            <a:r>
              <a:rPr lang="en-US" sz="2400" dirty="0">
                <a:solidFill>
                  <a:srgbClr val="3333FF"/>
                </a:solidFill>
                <a:latin typeface="Comic Sans MS"/>
                <a:ea typeface="Comic Sans MS"/>
                <a:cs typeface="Comic Sans MS"/>
                <a:sym typeface="Comic Sans MS"/>
              </a:rPr>
              <a:t> g </a:t>
            </a:r>
            <a:r>
              <a:rPr lang="en-US" sz="2400" b="1" dirty="0">
                <a:solidFill>
                  <a:srgbClr val="002060"/>
                </a:solidFill>
                <a:latin typeface="Comic Sans MS"/>
                <a:ea typeface="Comic Sans MS"/>
                <a:cs typeface="Comic Sans MS"/>
                <a:sym typeface="Comic Sans MS"/>
              </a:rPr>
              <a:t>end</a:t>
            </a:r>
          </a:p>
          <a:p>
            <a:pPr marL="0" indent="0">
              <a:spcBef>
                <a:spcPts val="480"/>
              </a:spcBef>
              <a:buSzPct val="25000"/>
              <a:buNone/>
            </a:pPr>
            <a:r>
              <a:rPr lang="en-US" sz="2400" b="1" dirty="0">
                <a:solidFill>
                  <a:srgbClr val="002060"/>
                </a:solidFill>
                <a:latin typeface="Comic Sans MS"/>
                <a:ea typeface="Comic Sans MS"/>
                <a:cs typeface="Comic Sans MS"/>
                <a:sym typeface="Comic Sans MS"/>
              </a:rPr>
              <a:t>	…</a:t>
            </a:r>
          </a:p>
        </p:txBody>
      </p:sp>
    </p:spTree>
    <p:extLst>
      <p:ext uri="{BB962C8B-B14F-4D97-AF65-F5344CB8AC3E}">
        <p14:creationId xmlns:p14="http://schemas.microsoft.com/office/powerpoint/2010/main" val="3060937165"/>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What we have seen</a:t>
            </a:r>
          </a:p>
        </p:txBody>
      </p:sp>
      <p:sp>
        <p:nvSpPr>
          <p:cNvPr id="587" name="Shape 587"/>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We should distinguish between </a:t>
            </a:r>
            <a:r>
              <a:rPr lang="en-US" sz="2400" b="1" dirty="0">
                <a:solidFill>
                  <a:schemeClr val="dk1"/>
                </a:solidFill>
                <a:latin typeface="Comic Sans MS"/>
                <a:ea typeface="Comic Sans MS"/>
                <a:cs typeface="Comic Sans MS"/>
                <a:sym typeface="Comic Sans MS"/>
              </a:rPr>
              <a:t>features</a:t>
            </a:r>
            <a:r>
              <a:rPr lang="en-US" sz="2400" dirty="0">
                <a:solidFill>
                  <a:schemeClr val="dk1"/>
                </a:solidFill>
                <a:latin typeface="Comic Sans MS"/>
                <a:ea typeface="Comic Sans MS"/>
                <a:cs typeface="Comic Sans MS"/>
                <a:sym typeface="Comic Sans MS"/>
              </a:rPr>
              <a:t> and </a:t>
            </a:r>
            <a:r>
              <a:rPr lang="en-US" sz="2400" b="1" dirty="0">
                <a:solidFill>
                  <a:schemeClr val="dk1"/>
                </a:solidFill>
                <a:latin typeface="Comic Sans MS"/>
                <a:ea typeface="Comic Sans MS"/>
                <a:cs typeface="Comic Sans MS"/>
                <a:sym typeface="Comic Sans MS"/>
              </a:rPr>
              <a:t>feature</a:t>
            </a:r>
            <a:r>
              <a:rPr lang="en-US" sz="2400" dirty="0">
                <a:solidFill>
                  <a:schemeClr val="dk1"/>
                </a:solidFill>
                <a:latin typeface="Comic Sans MS"/>
                <a:ea typeface="Comic Sans MS"/>
                <a:cs typeface="Comic Sans MS"/>
                <a:sym typeface="Comic Sans MS"/>
              </a:rPr>
              <a:t> </a:t>
            </a:r>
            <a:r>
              <a:rPr lang="en-US" sz="2400" b="1" dirty="0">
                <a:solidFill>
                  <a:schemeClr val="dk1"/>
                </a:solidFill>
                <a:latin typeface="Comic Sans MS"/>
                <a:ea typeface="Comic Sans MS"/>
                <a:cs typeface="Comic Sans MS"/>
                <a:sym typeface="Comic Sans MS"/>
              </a:rPr>
              <a:t>names</a:t>
            </a:r>
          </a:p>
          <a:p>
            <a:pPr marL="0" indent="0">
              <a:spcBef>
                <a:spcPts val="480"/>
              </a:spcBef>
              <a:buNone/>
            </a:pPr>
            <a:endParaRPr sz="2400" b="1"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A class establishes a </a:t>
            </a:r>
            <a:r>
              <a:rPr lang="en-US" sz="2400" dirty="0">
                <a:solidFill>
                  <a:srgbClr val="FF0000"/>
                </a:solidFill>
                <a:latin typeface="Comic Sans MS"/>
                <a:ea typeface="Comic Sans MS"/>
                <a:cs typeface="Comic Sans MS"/>
                <a:sym typeface="Comic Sans MS"/>
              </a:rPr>
              <a:t>correspondence</a:t>
            </a:r>
            <a:r>
              <a:rPr lang="en-US" sz="2400" dirty="0">
                <a:solidFill>
                  <a:schemeClr val="dk1"/>
                </a:solidFill>
                <a:latin typeface="Comic Sans MS"/>
                <a:ea typeface="Comic Sans MS"/>
                <a:cs typeface="Comic Sans MS"/>
                <a:sym typeface="Comic Sans MS"/>
              </a:rPr>
              <a:t> between names and features. For every name there should be </a:t>
            </a:r>
            <a:r>
              <a:rPr lang="en-US" sz="2400" dirty="0">
                <a:solidFill>
                  <a:srgbClr val="FF0000"/>
                </a:solidFill>
                <a:latin typeface="Comic Sans MS"/>
                <a:ea typeface="Comic Sans MS"/>
                <a:cs typeface="Comic Sans MS"/>
                <a:sym typeface="Comic Sans MS"/>
              </a:rPr>
              <a:t>at most one feature</a:t>
            </a:r>
            <a:r>
              <a:rPr lang="en-US" sz="2400" dirty="0">
                <a:solidFill>
                  <a:schemeClr val="dk1"/>
                </a:solidFill>
                <a:latin typeface="Comic Sans MS"/>
                <a:ea typeface="Comic Sans MS"/>
                <a:cs typeface="Comic Sans MS"/>
                <a:sym typeface="Comic Sans MS"/>
              </a:rPr>
              <a:t> in the class</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Multiple inheritance might threaten that property; </a:t>
            </a:r>
            <a:r>
              <a:rPr lang="en-US" sz="2400" dirty="0">
                <a:solidFill>
                  <a:srgbClr val="FF0000"/>
                </a:solidFill>
                <a:latin typeface="Comic Sans MS"/>
                <a:ea typeface="Comic Sans MS"/>
                <a:cs typeface="Comic Sans MS"/>
                <a:sym typeface="Comic Sans MS"/>
              </a:rPr>
              <a:t>renaming</a:t>
            </a:r>
            <a:r>
              <a:rPr lang="en-US" sz="2400" dirty="0">
                <a:solidFill>
                  <a:schemeClr val="dk1"/>
                </a:solidFill>
                <a:latin typeface="Comic Sans MS"/>
                <a:ea typeface="Comic Sans MS"/>
                <a:cs typeface="Comic Sans MS"/>
                <a:sym typeface="Comic Sans MS"/>
              </a:rPr>
              <a:t> solves the problem</a:t>
            </a:r>
          </a:p>
        </p:txBody>
      </p:sp>
    </p:spTree>
    <p:extLst>
      <p:ext uri="{BB962C8B-B14F-4D97-AF65-F5344CB8AC3E}">
        <p14:creationId xmlns:p14="http://schemas.microsoft.com/office/powerpoint/2010/main" val="242729973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The mapping</a:t>
            </a:r>
          </a:p>
        </p:txBody>
      </p:sp>
      <p:sp>
        <p:nvSpPr>
          <p:cNvPr id="660" name="Shape 660"/>
          <p:cNvSpPr txBox="1">
            <a:spLocks noGrp="1"/>
          </p:cNvSpPr>
          <p:nvPr>
            <p:ph type="body" idx="1"/>
          </p:nvPr>
        </p:nvSpPr>
        <p:spPr>
          <a:xfrm>
            <a:off x="2715774" y="2664711"/>
            <a:ext cx="1058999" cy="34688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rgbClr val="3333FF"/>
                </a:solidFill>
                <a:latin typeface="Comic Sans MS"/>
                <a:ea typeface="Comic Sans MS"/>
                <a:cs typeface="Comic Sans MS"/>
                <a:sym typeface="Comic Sans MS"/>
              </a:rPr>
              <a:t>f</a:t>
            </a: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SzPct val="25000"/>
              <a:buNone/>
            </a:pPr>
            <a:r>
              <a:rPr lang="en-US" sz="2400">
                <a:solidFill>
                  <a:srgbClr val="008000"/>
                </a:solidFill>
                <a:latin typeface="Comic Sans MS"/>
                <a:ea typeface="Comic Sans MS"/>
                <a:cs typeface="Comic Sans MS"/>
                <a:sym typeface="Comic Sans MS"/>
              </a:rPr>
              <a:t>g</a:t>
            </a: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None/>
            </a:pPr>
            <a:endParaRPr sz="2400">
              <a:solidFill>
                <a:srgbClr val="3333FF"/>
              </a:solidFill>
              <a:latin typeface="Comic Sans MS"/>
              <a:ea typeface="Comic Sans MS"/>
              <a:cs typeface="Comic Sans MS"/>
              <a:sym typeface="Comic Sans MS"/>
            </a:endParaRPr>
          </a:p>
          <a:p>
            <a:pPr marL="0" indent="0">
              <a:spcBef>
                <a:spcPts val="480"/>
              </a:spcBef>
              <a:buSzPct val="25000"/>
              <a:buNone/>
            </a:pPr>
            <a:r>
              <a:rPr lang="en-US" sz="2400">
                <a:solidFill>
                  <a:srgbClr val="990000"/>
                </a:solidFill>
                <a:latin typeface="Comic Sans MS"/>
                <a:ea typeface="Comic Sans MS"/>
                <a:cs typeface="Comic Sans MS"/>
                <a:sym typeface="Comic Sans MS"/>
              </a:rPr>
              <a:t>h</a:t>
            </a:r>
          </a:p>
        </p:txBody>
      </p:sp>
      <p:sp>
        <p:nvSpPr>
          <p:cNvPr id="661" name="Shape 661"/>
          <p:cNvSpPr txBox="1"/>
          <p:nvPr/>
        </p:nvSpPr>
        <p:spPr>
          <a:xfrm>
            <a:off x="2432074" y="965533"/>
            <a:ext cx="1230300" cy="756000"/>
          </a:xfrm>
          <a:prstGeom prst="rect">
            <a:avLst/>
          </a:prstGeom>
          <a:noFill/>
          <a:ln>
            <a:noFill/>
          </a:ln>
        </p:spPr>
        <p:txBody>
          <a:bodyPr lIns="91425" tIns="45700" rIns="91425" bIns="45700" anchor="t" anchorCtr="0">
            <a:noAutofit/>
          </a:bodyPr>
          <a:lstStyle/>
          <a:p>
            <a:pPr>
              <a:buSzPct val="25000"/>
            </a:pPr>
            <a:r>
              <a:rPr lang="en-US" sz="2400">
                <a:solidFill>
                  <a:srgbClr val="000000"/>
                </a:solidFill>
                <a:latin typeface="Comic Sans MS"/>
                <a:ea typeface="Comic Sans MS"/>
                <a:cs typeface="Comic Sans MS"/>
                <a:sym typeface="Comic Sans MS"/>
              </a:rPr>
              <a:t>Names</a:t>
            </a:r>
          </a:p>
        </p:txBody>
      </p:sp>
      <p:sp>
        <p:nvSpPr>
          <p:cNvPr id="662" name="Shape 662"/>
          <p:cNvSpPr/>
          <p:nvPr/>
        </p:nvSpPr>
        <p:spPr>
          <a:xfrm>
            <a:off x="7263617" y="1983544"/>
            <a:ext cx="933300" cy="3869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663" name="Shape 663"/>
          <p:cNvSpPr/>
          <p:nvPr/>
        </p:nvSpPr>
        <p:spPr>
          <a:xfrm>
            <a:off x="7226104" y="3587262"/>
            <a:ext cx="970799" cy="1186500"/>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664" name="Shape 664"/>
          <p:cNvSpPr/>
          <p:nvPr/>
        </p:nvSpPr>
        <p:spPr>
          <a:xfrm>
            <a:off x="7226102" y="5406683"/>
            <a:ext cx="970799" cy="529799"/>
          </a:xfrm>
          <a:prstGeom prst="rect">
            <a:avLst/>
          </a:prstGeom>
          <a:solidFill>
            <a:schemeClr val="lt1"/>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cxnSp>
        <p:nvCxnSpPr>
          <p:cNvPr id="665" name="Shape 665"/>
          <p:cNvCxnSpPr/>
          <p:nvPr/>
        </p:nvCxnSpPr>
        <p:spPr>
          <a:xfrm rot="-5400000" flipH="1">
            <a:off x="3507544" y="2954215"/>
            <a:ext cx="914400" cy="914400"/>
          </a:xfrm>
          <a:prstGeom prst="bentConnector3">
            <a:avLst>
              <a:gd name="adj1" fmla="val 50000"/>
            </a:avLst>
          </a:prstGeom>
          <a:noFill/>
          <a:ln>
            <a:noFill/>
          </a:ln>
        </p:spPr>
      </p:cxnSp>
      <p:sp>
        <p:nvSpPr>
          <p:cNvPr id="666" name="Shape 666"/>
          <p:cNvSpPr/>
          <p:nvPr/>
        </p:nvSpPr>
        <p:spPr>
          <a:xfrm>
            <a:off x="3155852" y="2152357"/>
            <a:ext cx="3685735" cy="88630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3333FF"/>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7" name="Shape 667"/>
          <p:cNvSpPr/>
          <p:nvPr/>
        </p:nvSpPr>
        <p:spPr>
          <a:xfrm rot="904748">
            <a:off x="3362689" y="3858246"/>
            <a:ext cx="3683570" cy="885784"/>
          </a:xfrm>
          <a:custGeom>
            <a:avLst/>
            <a:gdLst/>
            <a:ahLst/>
            <a:cxnLst/>
            <a:rect l="0" t="0" r="0" b="0"/>
            <a:pathLst>
              <a:path w="3685736" h="886305" extrusionOk="0">
                <a:moveTo>
                  <a:pt x="0" y="773723"/>
                </a:moveTo>
                <a:cubicBezTo>
                  <a:pt x="87923" y="609600"/>
                  <a:pt x="175846" y="445477"/>
                  <a:pt x="281354" y="464234"/>
                </a:cubicBezTo>
                <a:cubicBezTo>
                  <a:pt x="386862" y="482991"/>
                  <a:pt x="501748" y="890954"/>
                  <a:pt x="633046" y="886265"/>
                </a:cubicBezTo>
                <a:cubicBezTo>
                  <a:pt x="764344" y="881576"/>
                  <a:pt x="897988" y="478301"/>
                  <a:pt x="1069145" y="436098"/>
                </a:cubicBezTo>
                <a:cubicBezTo>
                  <a:pt x="1240302" y="393895"/>
                  <a:pt x="1444283" y="701040"/>
                  <a:pt x="1659988" y="633046"/>
                </a:cubicBezTo>
                <a:cubicBezTo>
                  <a:pt x="1875693" y="565052"/>
                  <a:pt x="2145324" y="91440"/>
                  <a:pt x="2363373" y="28135"/>
                </a:cubicBezTo>
                <a:cubicBezTo>
                  <a:pt x="2581422" y="-35170"/>
                  <a:pt x="2747889" y="257907"/>
                  <a:pt x="2968283" y="253218"/>
                </a:cubicBezTo>
                <a:cubicBezTo>
                  <a:pt x="3188677" y="248529"/>
                  <a:pt x="3437206" y="124264"/>
                  <a:pt x="3685736" y="0"/>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8" name="Shape 668"/>
          <p:cNvSpPr/>
          <p:nvPr/>
        </p:nvSpPr>
        <p:spPr>
          <a:xfrm rot="352512">
            <a:off x="3359907" y="5289000"/>
            <a:ext cx="3743368" cy="766132"/>
          </a:xfrm>
          <a:custGeom>
            <a:avLst/>
            <a:gdLst/>
            <a:ahLst/>
            <a:cxnLst/>
            <a:rect l="0" t="0" r="0" b="0"/>
            <a:pathLst>
              <a:path w="3930032" h="868529" extrusionOk="0">
                <a:moveTo>
                  <a:pt x="0" y="504199"/>
                </a:moveTo>
                <a:cubicBezTo>
                  <a:pt x="2123" y="493480"/>
                  <a:pt x="137612" y="424121"/>
                  <a:pt x="184504" y="372539"/>
                </a:cubicBezTo>
                <a:cubicBezTo>
                  <a:pt x="231396" y="320958"/>
                  <a:pt x="362856" y="363794"/>
                  <a:pt x="468865" y="446451"/>
                </a:cubicBezTo>
                <a:cubicBezTo>
                  <a:pt x="574874" y="529108"/>
                  <a:pt x="689259" y="873171"/>
                  <a:pt x="820557" y="868482"/>
                </a:cubicBezTo>
                <a:cubicBezTo>
                  <a:pt x="951855" y="863793"/>
                  <a:pt x="1085499" y="460518"/>
                  <a:pt x="1256656" y="418315"/>
                </a:cubicBezTo>
                <a:cubicBezTo>
                  <a:pt x="1427813" y="376112"/>
                  <a:pt x="1631794" y="683257"/>
                  <a:pt x="1847499" y="615263"/>
                </a:cubicBezTo>
                <a:cubicBezTo>
                  <a:pt x="2063204" y="547269"/>
                  <a:pt x="2332835" y="73657"/>
                  <a:pt x="2550884" y="10352"/>
                </a:cubicBezTo>
                <a:cubicBezTo>
                  <a:pt x="2768933" y="-52953"/>
                  <a:pt x="2925936" y="193056"/>
                  <a:pt x="3155794" y="235435"/>
                </a:cubicBezTo>
                <a:cubicBezTo>
                  <a:pt x="3385652" y="277814"/>
                  <a:pt x="3681502" y="388889"/>
                  <a:pt x="3930032" y="264625"/>
                </a:cubicBezTo>
              </a:path>
            </a:pathLst>
          </a:custGeom>
          <a:noFill/>
          <a:ln w="12700" cap="flat" cmpd="sng">
            <a:solidFill>
              <a:srgbClr val="008000"/>
            </a:solidFill>
            <a:prstDash val="solid"/>
            <a:miter/>
            <a:headEnd type="none" w="med" len="med"/>
            <a:tailEnd type="none" w="med" len="med"/>
          </a:ln>
        </p:spPr>
        <p:txBody>
          <a:bodyPr lIns="0" tIns="0" rIns="0" bIns="0" anchor="t" anchorCtr="0">
            <a:noAutofit/>
          </a:bodyPr>
          <a:lstStyle/>
          <a:p>
            <a:endParaRPr sz="2400">
              <a:solidFill>
                <a:srgbClr val="000000"/>
              </a:solidFill>
              <a:latin typeface="Comic Sans MS"/>
              <a:ea typeface="Comic Sans MS"/>
              <a:cs typeface="Comic Sans MS"/>
              <a:sym typeface="Comic Sans MS"/>
            </a:endParaRPr>
          </a:p>
        </p:txBody>
      </p:sp>
      <p:sp>
        <p:nvSpPr>
          <p:cNvPr id="669" name="Shape 669"/>
          <p:cNvSpPr txBox="1"/>
          <p:nvPr/>
        </p:nvSpPr>
        <p:spPr>
          <a:xfrm>
            <a:off x="6966559" y="950911"/>
            <a:ext cx="1563299" cy="756000"/>
          </a:xfrm>
          <a:prstGeom prst="rect">
            <a:avLst/>
          </a:prstGeom>
          <a:noFill/>
          <a:ln>
            <a:noFill/>
          </a:ln>
        </p:spPr>
        <p:txBody>
          <a:bodyPr lIns="91425" tIns="45700" rIns="91425" bIns="45700" anchor="t" anchorCtr="0">
            <a:noAutofit/>
          </a:bodyPr>
          <a:lstStyle/>
          <a:p>
            <a:pPr>
              <a:buSzPct val="25000"/>
            </a:pPr>
            <a:r>
              <a:rPr lang="en-US" sz="2400">
                <a:solidFill>
                  <a:srgbClr val="000000"/>
                </a:solidFill>
                <a:latin typeface="Comic Sans MS"/>
                <a:ea typeface="Comic Sans MS"/>
                <a:cs typeface="Comic Sans MS"/>
                <a:sym typeface="Comic Sans MS"/>
              </a:rPr>
              <a:t>Features</a:t>
            </a:r>
          </a:p>
        </p:txBody>
      </p:sp>
    </p:spTree>
    <p:extLst>
      <p:ext uri="{BB962C8B-B14F-4D97-AF65-F5344CB8AC3E}">
        <p14:creationId xmlns:p14="http://schemas.microsoft.com/office/powerpoint/2010/main" val="143391355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500"/>
                                        <p:tgtEl>
                                          <p:spTgt spid="6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67"/>
                                        </p:tgtEl>
                                        <p:attrNameLst>
                                          <p:attrName>style.visibility</p:attrName>
                                        </p:attrNameLst>
                                      </p:cBhvr>
                                      <p:to>
                                        <p:strVal val="visible"/>
                                      </p:to>
                                    </p:set>
                                    <p:animEffect transition="in" filter="fade">
                                      <p:cBhvr>
                                        <p:cTn id="11" dur="500"/>
                                        <p:tgtEl>
                                          <p:spTgt spid="6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68"/>
                                        </p:tgtEl>
                                        <p:attrNameLst>
                                          <p:attrName>style.visibility</p:attrName>
                                        </p:attrNameLst>
                                      </p:cBhvr>
                                      <p:to>
                                        <p:strVal val="visible"/>
                                      </p:to>
                                    </p:set>
                                    <p:animEffect transition="in" filter="fade">
                                      <p:cBhvr>
                                        <p:cTn id="15" dur="500"/>
                                        <p:tgtEl>
                                          <p:spTgt spid="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cxnSp>
        <p:nvCxnSpPr>
          <p:cNvPr id="674" name="Shape 674"/>
          <p:cNvCxnSpPr/>
          <p:nvPr/>
        </p:nvCxnSpPr>
        <p:spPr>
          <a:xfrm rot="10800000" flipH="1">
            <a:off x="5813744" y="2240056"/>
            <a:ext cx="45600" cy="1991700"/>
          </a:xfrm>
          <a:prstGeom prst="straightConnector1">
            <a:avLst/>
          </a:prstGeom>
          <a:noFill/>
          <a:ln w="38100" cap="flat" cmpd="sng">
            <a:solidFill>
              <a:srgbClr val="990000"/>
            </a:solidFill>
            <a:prstDash val="solid"/>
            <a:round/>
            <a:headEnd type="none" w="med" len="med"/>
            <a:tailEnd type="stealth" w="lg" len="lg"/>
          </a:ln>
        </p:spPr>
      </p:cxnSp>
      <p:cxnSp>
        <p:nvCxnSpPr>
          <p:cNvPr id="675" name="Shape 675"/>
          <p:cNvCxnSpPr/>
          <p:nvPr/>
        </p:nvCxnSpPr>
        <p:spPr>
          <a:xfrm rot="10800000">
            <a:off x="3519585" y="2225527"/>
            <a:ext cx="2310600" cy="1995599"/>
          </a:xfrm>
          <a:prstGeom prst="straightConnector1">
            <a:avLst/>
          </a:prstGeom>
          <a:noFill/>
          <a:ln w="38100" cap="flat" cmpd="sng">
            <a:solidFill>
              <a:srgbClr val="990000"/>
            </a:solidFill>
            <a:prstDash val="solid"/>
            <a:round/>
            <a:headEnd type="none" w="med" len="med"/>
            <a:tailEnd type="stealth" w="lg" len="lg"/>
          </a:ln>
        </p:spPr>
      </p:cxnSp>
      <p:cxnSp>
        <p:nvCxnSpPr>
          <p:cNvPr id="676" name="Shape 676"/>
          <p:cNvCxnSpPr/>
          <p:nvPr/>
        </p:nvCxnSpPr>
        <p:spPr>
          <a:xfrm rot="10800000" flipH="1">
            <a:off x="5787655" y="2265292"/>
            <a:ext cx="2149800" cy="1945200"/>
          </a:xfrm>
          <a:prstGeom prst="straightConnector1">
            <a:avLst/>
          </a:prstGeom>
          <a:noFill/>
          <a:ln w="38100" cap="flat" cmpd="sng">
            <a:solidFill>
              <a:srgbClr val="990000"/>
            </a:solidFill>
            <a:prstDash val="solid"/>
            <a:round/>
            <a:headEnd type="none" w="med" len="med"/>
            <a:tailEnd type="stealth" w="lg" len="lg"/>
          </a:ln>
        </p:spPr>
      </p:cxnSp>
      <p:sp>
        <p:nvSpPr>
          <p:cNvPr id="677" name="Shape 677"/>
          <p:cNvSpPr/>
          <p:nvPr/>
        </p:nvSpPr>
        <p:spPr>
          <a:xfrm>
            <a:off x="2781300" y="14700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78" name="Shape 678"/>
          <p:cNvSpPr/>
          <p:nvPr/>
        </p:nvSpPr>
        <p:spPr>
          <a:xfrm>
            <a:off x="5253037" y="14970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79" name="Shape 679"/>
          <p:cNvSpPr/>
          <p:nvPr/>
        </p:nvSpPr>
        <p:spPr>
          <a:xfrm>
            <a:off x="7635875" y="14875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80" name="Shape 680"/>
          <p:cNvSpPr/>
          <p:nvPr/>
        </p:nvSpPr>
        <p:spPr>
          <a:xfrm>
            <a:off x="5170487" y="42211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681" name="Shape 68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a:t>
            </a:r>
          </a:p>
        </p:txBody>
      </p:sp>
      <p:sp>
        <p:nvSpPr>
          <p:cNvPr id="682" name="Shape 682"/>
          <p:cNvSpPr txBox="1"/>
          <p:nvPr/>
        </p:nvSpPr>
        <p:spPr>
          <a:xfrm>
            <a:off x="3067050"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683" name="Shape 683"/>
          <p:cNvSpPr txBox="1"/>
          <p:nvPr/>
        </p:nvSpPr>
        <p:spPr>
          <a:xfrm>
            <a:off x="5545137"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684" name="Shape 684"/>
          <p:cNvSpPr txBox="1"/>
          <p:nvPr/>
        </p:nvSpPr>
        <p:spPr>
          <a:xfrm>
            <a:off x="7850187" y="15573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685" name="Shape 685"/>
          <p:cNvSpPr txBox="1"/>
          <p:nvPr/>
        </p:nvSpPr>
        <p:spPr>
          <a:xfrm>
            <a:off x="5495925" y="42370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686" name="Shape 686"/>
          <p:cNvSpPr/>
          <p:nvPr/>
        </p:nvSpPr>
        <p:spPr>
          <a:xfrm>
            <a:off x="8985250" y="1508126"/>
            <a:ext cx="9381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687" name="Shape 687"/>
          <p:cNvSpPr txBox="1"/>
          <p:nvPr/>
        </p:nvSpPr>
        <p:spPr>
          <a:xfrm>
            <a:off x="2193926" y="1609725"/>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688" name="Shape 688"/>
          <p:cNvSpPr txBox="1"/>
          <p:nvPr/>
        </p:nvSpPr>
        <p:spPr>
          <a:xfrm>
            <a:off x="4711701" y="1576387"/>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689" name="Shape 689"/>
          <p:cNvSpPr/>
          <p:nvPr/>
        </p:nvSpPr>
        <p:spPr>
          <a:xfrm>
            <a:off x="8306500" y="4756037"/>
            <a:ext cx="2295600" cy="1446300"/>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p:txBody>
      </p:sp>
    </p:spTree>
    <p:extLst>
      <p:ext uri="{BB962C8B-B14F-4D97-AF65-F5344CB8AC3E}">
        <p14:creationId xmlns:p14="http://schemas.microsoft.com/office/powerpoint/2010/main" val="410755510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cxnSp>
        <p:nvCxnSpPr>
          <p:cNvPr id="695" name="Shape 695"/>
          <p:cNvCxnSpPr/>
          <p:nvPr/>
        </p:nvCxnSpPr>
        <p:spPr>
          <a:xfrm rot="10800000" flipH="1">
            <a:off x="7414293" y="2455876"/>
            <a:ext cx="45600" cy="1977900"/>
          </a:xfrm>
          <a:prstGeom prst="straightConnector1">
            <a:avLst/>
          </a:prstGeom>
          <a:noFill/>
          <a:ln w="38100" cap="flat" cmpd="sng">
            <a:solidFill>
              <a:srgbClr val="990000"/>
            </a:solidFill>
            <a:prstDash val="solid"/>
            <a:round/>
            <a:headEnd type="none" w="med" len="med"/>
            <a:tailEnd type="stealth" w="lg" len="lg"/>
          </a:ln>
        </p:spPr>
      </p:cxnSp>
      <p:cxnSp>
        <p:nvCxnSpPr>
          <p:cNvPr id="696" name="Shape 696"/>
          <p:cNvCxnSpPr/>
          <p:nvPr/>
        </p:nvCxnSpPr>
        <p:spPr>
          <a:xfrm rot="10800000">
            <a:off x="5304170" y="2467109"/>
            <a:ext cx="2136900" cy="1977299"/>
          </a:xfrm>
          <a:prstGeom prst="straightConnector1">
            <a:avLst/>
          </a:prstGeom>
          <a:noFill/>
          <a:ln w="38100" cap="flat" cmpd="sng">
            <a:solidFill>
              <a:srgbClr val="990000"/>
            </a:solidFill>
            <a:prstDash val="solid"/>
            <a:round/>
            <a:headEnd type="none" w="med" len="med"/>
            <a:tailEnd type="stealth" w="lg" len="lg"/>
          </a:ln>
        </p:spPr>
      </p:cxnSp>
      <p:cxnSp>
        <p:nvCxnSpPr>
          <p:cNvPr id="697" name="Shape 697"/>
          <p:cNvCxnSpPr/>
          <p:nvPr/>
        </p:nvCxnSpPr>
        <p:spPr>
          <a:xfrm rot="10800000" flipH="1">
            <a:off x="7409175" y="2481377"/>
            <a:ext cx="1849500" cy="1952399"/>
          </a:xfrm>
          <a:prstGeom prst="straightConnector1">
            <a:avLst/>
          </a:prstGeom>
          <a:noFill/>
          <a:ln w="38100" cap="flat" cmpd="sng">
            <a:solidFill>
              <a:srgbClr val="990000"/>
            </a:solidFill>
            <a:prstDash val="solid"/>
            <a:round/>
            <a:headEnd type="none" w="med" len="med"/>
            <a:tailEnd type="stealth" w="lg" len="lg"/>
          </a:ln>
        </p:spPr>
      </p:cxnSp>
      <p:sp>
        <p:nvSpPr>
          <p:cNvPr id="698" name="Shape 698"/>
          <p:cNvSpPr txBox="1">
            <a:spLocks noGrp="1"/>
          </p:cNvSpPr>
          <p:nvPr>
            <p:ph type="title"/>
          </p:nvPr>
        </p:nvSpPr>
        <p:spPr>
          <a:xfrm>
            <a:off x="1772401" y="115889"/>
            <a:ext cx="85883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with different names</a:t>
            </a:r>
          </a:p>
        </p:txBody>
      </p:sp>
      <p:sp>
        <p:nvSpPr>
          <p:cNvPr id="699" name="Shape 699"/>
          <p:cNvSpPr/>
          <p:nvPr/>
        </p:nvSpPr>
        <p:spPr>
          <a:xfrm>
            <a:off x="4698663" y="1685960"/>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0" name="Shape 700"/>
          <p:cNvSpPr/>
          <p:nvPr/>
        </p:nvSpPr>
        <p:spPr>
          <a:xfrm>
            <a:off x="6904386" y="17129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1" name="Shape 701"/>
          <p:cNvSpPr/>
          <p:nvPr/>
        </p:nvSpPr>
        <p:spPr>
          <a:xfrm>
            <a:off x="8957024" y="17034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2" name="Shape 702"/>
          <p:cNvSpPr/>
          <p:nvPr/>
        </p:nvSpPr>
        <p:spPr>
          <a:xfrm>
            <a:off x="6834536" y="44370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03" name="Shape 703"/>
          <p:cNvSpPr txBox="1"/>
          <p:nvPr/>
        </p:nvSpPr>
        <p:spPr>
          <a:xfrm>
            <a:off x="4959699"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04" name="Shape 704"/>
          <p:cNvSpPr txBox="1"/>
          <p:nvPr/>
        </p:nvSpPr>
        <p:spPr>
          <a:xfrm>
            <a:off x="7196486"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05" name="Shape 705"/>
          <p:cNvSpPr txBox="1"/>
          <p:nvPr/>
        </p:nvSpPr>
        <p:spPr>
          <a:xfrm>
            <a:off x="917133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06" name="Shape 706"/>
          <p:cNvSpPr txBox="1"/>
          <p:nvPr/>
        </p:nvSpPr>
        <p:spPr>
          <a:xfrm>
            <a:off x="7159974" y="44529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07" name="Shape 707"/>
          <p:cNvSpPr/>
          <p:nvPr/>
        </p:nvSpPr>
        <p:spPr>
          <a:xfrm>
            <a:off x="10306399" y="1724026"/>
            <a:ext cx="9381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h </a:t>
            </a:r>
            <a:r>
              <a:rPr lang="en-US" sz="3600" baseline="30000">
                <a:solidFill>
                  <a:srgbClr val="3333FF"/>
                </a:solidFill>
                <a:latin typeface="Comic Sans MS"/>
                <a:ea typeface="Comic Sans MS"/>
                <a:cs typeface="Comic Sans MS"/>
                <a:sym typeface="Comic Sans MS"/>
              </a:rPr>
              <a:t>+</a:t>
            </a:r>
          </a:p>
        </p:txBody>
      </p:sp>
      <p:sp>
        <p:nvSpPr>
          <p:cNvPr id="708" name="Shape 708"/>
          <p:cNvSpPr txBox="1"/>
          <p:nvPr/>
        </p:nvSpPr>
        <p:spPr>
          <a:xfrm>
            <a:off x="5877275" y="1749425"/>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709" name="Shape 709"/>
          <p:cNvSpPr txBox="1"/>
          <p:nvPr/>
        </p:nvSpPr>
        <p:spPr>
          <a:xfrm>
            <a:off x="8104537" y="1779588"/>
            <a:ext cx="6284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r>
              <a:rPr lang="en-US"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
        <p:nvSpPr>
          <p:cNvPr id="710" name="Shape 710"/>
          <p:cNvSpPr/>
          <p:nvPr/>
        </p:nvSpPr>
        <p:spPr>
          <a:xfrm>
            <a:off x="9312740" y="4299111"/>
            <a:ext cx="2650368" cy="19523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dirty="0">
                <a:solidFill>
                  <a:srgbClr val="3333FF"/>
                </a:solidFill>
                <a:latin typeface="Noto Symbol"/>
                <a:ea typeface="Noto Symbol"/>
                <a:cs typeface="Noto Symbol"/>
                <a:sym typeface="Noto Symbol"/>
              </a:rPr>
              <a:t>∗</a:t>
            </a:r>
            <a:r>
              <a:rPr lang="en-US" sz="3600" baseline="30000" dirty="0">
                <a:solidFill>
                  <a:srgbClr val="990000"/>
                </a:solidFill>
                <a:latin typeface="Comic Sans MS"/>
                <a:ea typeface="Comic Sans MS"/>
                <a:cs typeface="Comic Sans MS"/>
                <a:sym typeface="Comic Sans MS"/>
              </a:rPr>
              <a:t> </a:t>
            </a:r>
            <a:r>
              <a:rPr lang="en-US" sz="3600" baseline="30000" dirty="0" smtClean="0">
                <a:solidFill>
                  <a:srgbClr val="990000"/>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Deferred</a:t>
            </a:r>
            <a:endParaRPr lang="en-US" sz="2400" dirty="0">
              <a:solidFill>
                <a:schemeClr val="dk1"/>
              </a:solidFill>
              <a:latin typeface="Comic Sans MS"/>
              <a:ea typeface="Comic Sans MS"/>
              <a:cs typeface="Comic Sans MS"/>
              <a:sym typeface="Comic Sans MS"/>
            </a:endParaRPr>
          </a:p>
          <a:p>
            <a:pPr>
              <a:lnSpc>
                <a:spcPct val="75000"/>
              </a:lnSpc>
              <a:spcBef>
                <a:spcPts val="1800"/>
              </a:spcBef>
              <a:buClr>
                <a:srgbClr val="3333FF"/>
              </a:buClr>
              <a:buSzPct val="25000"/>
            </a:pPr>
            <a:r>
              <a:rPr lang="en-US" sz="3600" baseline="30000" dirty="0">
                <a:solidFill>
                  <a:srgbClr val="3333FF"/>
                </a:solidFill>
                <a:latin typeface="Comic Sans MS"/>
                <a:ea typeface="Comic Sans MS"/>
                <a:cs typeface="Comic Sans MS"/>
                <a:sym typeface="Comic Sans MS"/>
              </a:rPr>
              <a:t>+</a:t>
            </a:r>
            <a:r>
              <a:rPr lang="en-US" sz="3600" baseline="30000" dirty="0">
                <a:solidFill>
                  <a:srgbClr val="990000"/>
                </a:solidFill>
                <a:latin typeface="Comic Sans MS"/>
                <a:ea typeface="Comic Sans MS"/>
                <a:cs typeface="Comic Sans MS"/>
                <a:sym typeface="Comic Sans MS"/>
              </a:rPr>
              <a:t> </a:t>
            </a:r>
            <a:r>
              <a:rPr lang="en-US" sz="3600" baseline="30000" dirty="0" smtClean="0">
                <a:solidFill>
                  <a:srgbClr val="990000"/>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Effective</a:t>
            </a:r>
            <a:endParaRPr lang="en-US" sz="2400" dirty="0">
              <a:solidFill>
                <a:schemeClr val="dk1"/>
              </a:solidFill>
              <a:latin typeface="Comic Sans MS"/>
              <a:ea typeface="Comic Sans MS"/>
              <a:cs typeface="Comic Sans MS"/>
              <a:sym typeface="Comic Sans MS"/>
            </a:endParaRPr>
          </a:p>
          <a:p>
            <a:pPr>
              <a:lnSpc>
                <a:spcPct val="75000"/>
              </a:lnSpc>
              <a:spcBef>
                <a:spcPts val="1200"/>
              </a:spcBef>
              <a:buClr>
                <a:schemeClr val="dk1"/>
              </a:buClr>
              <a:buSzPct val="25000"/>
            </a:pPr>
            <a:r>
              <a:rPr lang="en-US" sz="2400" dirty="0">
                <a:solidFill>
                  <a:schemeClr val="dk1"/>
                </a:solidFill>
                <a:latin typeface="Comic Sans MS"/>
                <a:ea typeface="Comic Sans MS"/>
                <a:cs typeface="Comic Sans MS"/>
                <a:sym typeface="Comic Sans MS"/>
              </a:rPr>
              <a:t>      </a:t>
            </a:r>
            <a:r>
              <a:rPr lang="en-US" sz="2400" dirty="0" smtClean="0">
                <a:solidFill>
                  <a:schemeClr val="dk1"/>
                </a:solidFill>
                <a:latin typeface="Comic Sans MS"/>
                <a:ea typeface="Comic Sans MS"/>
                <a:cs typeface="Comic Sans MS"/>
                <a:sym typeface="Comic Sans MS"/>
              </a:rPr>
              <a:t>  Renaming</a:t>
            </a:r>
            <a:endParaRPr lang="en-US" sz="2400" dirty="0">
              <a:solidFill>
                <a:schemeClr val="dk1"/>
              </a:solidFill>
              <a:latin typeface="Comic Sans MS"/>
              <a:ea typeface="Comic Sans MS"/>
              <a:cs typeface="Comic Sans MS"/>
              <a:sym typeface="Comic Sans MS"/>
            </a:endParaRPr>
          </a:p>
        </p:txBody>
      </p:sp>
      <p:grpSp>
        <p:nvGrpSpPr>
          <p:cNvPr id="711" name="Shape 711"/>
          <p:cNvGrpSpPr/>
          <p:nvPr/>
        </p:nvGrpSpPr>
        <p:grpSpPr>
          <a:xfrm>
            <a:off x="5816354" y="3998914"/>
            <a:ext cx="1241425" cy="517525"/>
            <a:chOff x="1555" y="2726"/>
            <a:chExt cx="782" cy="326"/>
          </a:xfrm>
        </p:grpSpPr>
        <p:sp>
          <p:nvSpPr>
            <p:cNvPr id="712" name="Shape 712"/>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Arial"/>
                <a:ea typeface="Arial"/>
                <a:cs typeface="Arial"/>
                <a:sym typeface="Arial"/>
              </a:endParaRPr>
            </a:p>
          </p:txBody>
        </p:sp>
        <p:sp>
          <p:nvSpPr>
            <p:cNvPr id="713" name="Shape 713"/>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p>
          </p:txBody>
        </p:sp>
        <p:sp>
          <p:nvSpPr>
            <p:cNvPr id="714" name="Shape 714"/>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
        <p:nvSpPr>
          <p:cNvPr id="715" name="Shape 715"/>
          <p:cNvSpPr/>
          <p:nvPr/>
        </p:nvSpPr>
        <p:spPr>
          <a:xfrm>
            <a:off x="9739400" y="5460311"/>
            <a:ext cx="403224" cy="169862"/>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grpSp>
        <p:nvGrpSpPr>
          <p:cNvPr id="716" name="Shape 716"/>
          <p:cNvGrpSpPr/>
          <p:nvPr/>
        </p:nvGrpSpPr>
        <p:grpSpPr>
          <a:xfrm>
            <a:off x="7908265" y="4031325"/>
            <a:ext cx="1241425" cy="517525"/>
            <a:chOff x="1555" y="2726"/>
            <a:chExt cx="782" cy="326"/>
          </a:xfrm>
        </p:grpSpPr>
        <p:sp>
          <p:nvSpPr>
            <p:cNvPr id="717" name="Shape 717"/>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Arial"/>
                <a:ea typeface="Arial"/>
                <a:cs typeface="Arial"/>
                <a:sym typeface="Arial"/>
              </a:endParaRPr>
            </a:p>
          </p:txBody>
        </p:sp>
        <p:sp>
          <p:nvSpPr>
            <p:cNvPr id="718" name="Shape 718"/>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h</a:t>
              </a:r>
            </a:p>
          </p:txBody>
        </p:sp>
        <p:sp>
          <p:nvSpPr>
            <p:cNvPr id="719" name="Shape 719"/>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
        <p:nvSpPr>
          <p:cNvPr id="720" name="Shape 720"/>
          <p:cNvSpPr/>
          <p:nvPr/>
        </p:nvSpPr>
        <p:spPr>
          <a:xfrm>
            <a:off x="181231" y="1005017"/>
            <a:ext cx="4259153" cy="5480696"/>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marL="342900" indent="-342900">
              <a:buSzPct val="25000"/>
            </a:pPr>
            <a:r>
              <a:rPr lang="en-US" sz="2000" b="1" dirty="0">
                <a:solidFill>
                  <a:schemeClr val="accent2"/>
                </a:solidFill>
                <a:latin typeface="Comic Sans MS"/>
                <a:ea typeface="Comic Sans MS"/>
                <a:cs typeface="Comic Sans MS"/>
                <a:sym typeface="Comic Sans MS"/>
              </a:rPr>
              <a:t>class</a:t>
            </a:r>
          </a:p>
          <a:p>
            <a:pPr marL="342900" indent="-342900">
              <a:buSzPct val="25000"/>
            </a:pPr>
            <a:r>
              <a:rPr lang="en-US" sz="2000" i="1" dirty="0">
                <a:solidFill>
                  <a:srgbClr val="3333FF"/>
                </a:solidFill>
                <a:latin typeface="Comic Sans MS"/>
                <a:ea typeface="Comic Sans MS"/>
                <a:cs typeface="Comic Sans MS"/>
                <a:sym typeface="Comic Sans MS"/>
              </a:rPr>
              <a:t>	D</a:t>
            </a:r>
            <a:r>
              <a:rPr lang="en-US" sz="2000" dirty="0">
                <a:solidFill>
                  <a:schemeClr val="dk1"/>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inherit</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A</a:t>
            </a:r>
            <a:r>
              <a:rPr lang="en-US" sz="2000" dirty="0">
                <a:solidFill>
                  <a:schemeClr val="dk1"/>
                </a:solidFill>
                <a:latin typeface="Comic Sans MS"/>
                <a:ea typeface="Comic Sans MS"/>
                <a:cs typeface="Comic Sans MS"/>
                <a:sym typeface="Comic Sans MS"/>
              </a:rPr>
              <a:t/>
            </a:r>
            <a:br>
              <a:rPr lang="en-US" sz="2000" dirty="0">
                <a:solidFill>
                  <a:schemeClr val="dk1"/>
                </a:solidFill>
                <a:latin typeface="Comic Sans MS"/>
                <a:ea typeface="Comic Sans MS"/>
                <a:cs typeface="Comic Sans MS"/>
                <a:sym typeface="Comic Sans MS"/>
              </a:rPr>
            </a:br>
            <a:r>
              <a:rPr lang="en-US" sz="2000" dirty="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rename</a:t>
            </a:r>
            <a:r>
              <a:rPr lang="en-US" sz="2000" b="1"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smtClean="0">
                <a:solidFill>
                  <a:srgbClr val="3333FF"/>
                </a:solidFill>
                <a:latin typeface="Comic Sans MS"/>
                <a:ea typeface="Comic Sans MS"/>
                <a:cs typeface="Comic Sans MS"/>
                <a:sym typeface="Comic Sans MS"/>
              </a:rPr>
              <a:t>g</a:t>
            </a:r>
            <a:r>
              <a:rPr lang="en-US" sz="2000" dirty="0" smtClean="0">
                <a:solidFill>
                  <a:srgbClr val="3333FF"/>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as</a:t>
            </a: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end</a:t>
            </a:r>
            <a:endParaRPr lang="en-US" sz="2000" b="1" dirty="0">
              <a:solidFill>
                <a:schemeClr val="accent2"/>
              </a:solidFill>
              <a:latin typeface="Comic Sans MS"/>
              <a:ea typeface="Comic Sans MS"/>
              <a:cs typeface="Comic Sans MS"/>
              <a:sym typeface="Comic Sans MS"/>
            </a:endParaRPr>
          </a:p>
          <a:p>
            <a:pPr marL="342900" indent="-342900">
              <a:buSzPct val="25000"/>
            </a:pPr>
            <a:r>
              <a:rPr lang="en-US" sz="900"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B</a:t>
            </a:r>
          </a:p>
          <a:p>
            <a:pPr marL="342900" indent="-342900">
              <a:buSzPct val="25000"/>
            </a:pPr>
            <a:r>
              <a:rPr lang="en-US" sz="900" i="1" dirty="0">
                <a:solidFill>
                  <a:srgbClr val="3333FF"/>
                </a:solidFill>
                <a:latin typeface="Comic Sans MS"/>
                <a:ea typeface="Comic Sans MS"/>
                <a:cs typeface="Comic Sans MS"/>
                <a:sym typeface="Comic Sans MS"/>
              </a:rPr>
              <a:t>	</a:t>
            </a:r>
          </a:p>
          <a:p>
            <a:pPr marL="342900" indent="-342900">
              <a:buSzPct val="25000"/>
            </a:pPr>
            <a:r>
              <a:rPr lang="en-US" sz="2000" i="1" dirty="0">
                <a:solidFill>
                  <a:srgbClr val="3333FF"/>
                </a:solidFill>
                <a:latin typeface="Comic Sans MS"/>
                <a:ea typeface="Comic Sans MS"/>
                <a:cs typeface="Comic Sans MS"/>
                <a:sym typeface="Comic Sans MS"/>
              </a:rPr>
              <a:t>	C</a:t>
            </a:r>
            <a:br>
              <a:rPr lang="en-US" sz="2000" i="1" dirty="0">
                <a:solidFill>
                  <a:srgbClr val="3333FF"/>
                </a:solidFill>
                <a:latin typeface="Comic Sans MS"/>
                <a:ea typeface="Comic Sans MS"/>
                <a:cs typeface="Comic Sans MS"/>
                <a:sym typeface="Comic Sans MS"/>
              </a:rPr>
            </a:br>
            <a:r>
              <a:rPr lang="en-US" sz="2000" dirty="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rename</a:t>
            </a:r>
            <a:r>
              <a:rPr lang="en-US" sz="2000" b="1" dirty="0">
                <a:solidFill>
                  <a:schemeClr val="dk1"/>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i="1" dirty="0" smtClean="0">
                <a:solidFill>
                  <a:srgbClr val="3333FF"/>
                </a:solidFill>
                <a:latin typeface="Comic Sans MS"/>
                <a:ea typeface="Comic Sans MS"/>
                <a:cs typeface="Comic Sans MS"/>
                <a:sym typeface="Comic Sans MS"/>
              </a:rPr>
              <a:t>h</a:t>
            </a:r>
            <a:r>
              <a:rPr lang="en-US" sz="2000" dirty="0" smtClean="0">
                <a:solidFill>
                  <a:schemeClr val="dk1"/>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as</a:t>
            </a: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dirty="0">
                <a:solidFill>
                  <a:srgbClr val="3333FF"/>
                </a:solidFill>
                <a:latin typeface="Comic Sans MS"/>
                <a:ea typeface="Comic Sans MS"/>
                <a:cs typeface="Comic Sans MS"/>
                <a:sym typeface="Comic Sans MS"/>
              </a:rPr>
              <a:t> </a:t>
            </a:r>
          </a:p>
          <a:p>
            <a:pPr marL="342900" indent="-342900">
              <a:buSzPct val="25000"/>
            </a:pPr>
            <a:r>
              <a:rPr lang="en-US" sz="2000" dirty="0">
                <a:solidFill>
                  <a:schemeClr val="dk1"/>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end</a:t>
            </a:r>
            <a:r>
              <a:rPr lang="en-US" sz="2000" dirty="0">
                <a:solidFill>
                  <a:schemeClr val="accent2"/>
                </a:solidFill>
                <a:latin typeface="Comic Sans MS"/>
                <a:ea typeface="Comic Sans MS"/>
                <a:cs typeface="Comic Sans MS"/>
                <a:sym typeface="Comic Sans MS"/>
              </a:rPr>
              <a:t/>
            </a:r>
            <a:br>
              <a:rPr lang="en-US" sz="2000" dirty="0">
                <a:solidFill>
                  <a:schemeClr val="accent2"/>
                </a:solidFill>
                <a:latin typeface="Comic Sans MS"/>
                <a:ea typeface="Comic Sans MS"/>
                <a:cs typeface="Comic Sans MS"/>
                <a:sym typeface="Comic Sans MS"/>
              </a:rPr>
            </a:br>
            <a:r>
              <a:rPr lang="en-US" sz="800" dirty="0">
                <a:solidFill>
                  <a:schemeClr val="accent2"/>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feature</a:t>
            </a:r>
          </a:p>
          <a:p>
            <a:pPr marL="342900" indent="-342900">
              <a:buSzPct val="25000"/>
            </a:pPr>
            <a:r>
              <a:rPr lang="en-US" sz="2000" dirty="0">
                <a:solidFill>
                  <a:schemeClr val="dk1"/>
                </a:solidFill>
                <a:latin typeface="Comic Sans MS"/>
                <a:ea typeface="Comic Sans MS"/>
                <a:cs typeface="Comic Sans MS"/>
                <a:sym typeface="Comic Sans MS"/>
              </a:rPr>
              <a:t>		...</a:t>
            </a:r>
          </a:p>
          <a:p>
            <a:pPr marL="342900" indent="-342900">
              <a:buSzPct val="25000"/>
            </a:pPr>
            <a:r>
              <a:rPr lang="en-US" sz="2000" b="1" dirty="0">
                <a:solidFill>
                  <a:schemeClr val="accent2"/>
                </a:solidFill>
                <a:latin typeface="Comic Sans MS"/>
                <a:ea typeface="Comic Sans MS"/>
                <a:cs typeface="Comic Sans MS"/>
                <a:sym typeface="Comic Sans MS"/>
              </a:rPr>
              <a:t>end</a:t>
            </a:r>
            <a:r>
              <a:rPr lang="en-US" sz="2000" b="1" dirty="0">
                <a:solidFill>
                  <a:schemeClr val="dk1"/>
                </a:solidFill>
                <a:latin typeface="Comic Sans MS"/>
                <a:ea typeface="Comic Sans MS"/>
                <a:cs typeface="Comic Sans MS"/>
                <a:sym typeface="Comic Sans MS"/>
              </a:rPr>
              <a:t> </a:t>
            </a:r>
          </a:p>
        </p:txBody>
      </p:sp>
    </p:spTree>
    <p:extLst>
      <p:ext uri="{BB962C8B-B14F-4D97-AF65-F5344CB8AC3E}">
        <p14:creationId xmlns:p14="http://schemas.microsoft.com/office/powerpoint/2010/main" val="347722686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0"/>
                                        </p:tgtEl>
                                        <p:attrNameLst>
                                          <p:attrName>style.visibility</p:attrName>
                                        </p:attrNameLst>
                                      </p:cBhvr>
                                      <p:to>
                                        <p:strVal val="visible"/>
                                      </p:to>
                                    </p:set>
                                    <p:animEffect transition="in" filter="fade">
                                      <p:cBhvr>
                                        <p:cTn id="7" dur="1"/>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Introduction</a:t>
            </a:r>
          </a:p>
        </p:txBody>
      </p:sp>
      <p:sp>
        <p:nvSpPr>
          <p:cNvPr id="46" name="Shape 46"/>
          <p:cNvSpPr txBox="1">
            <a:spLocks noGrp="1"/>
          </p:cNvSpPr>
          <p:nvPr>
            <p:ph type="body" idx="1"/>
          </p:nvPr>
        </p:nvSpPr>
        <p:spPr>
          <a:xfrm>
            <a:off x="1486084" y="1230920"/>
            <a:ext cx="8594700" cy="3563501"/>
          </a:xfrm>
          <a:prstGeom prst="rect">
            <a:avLst/>
          </a:prstGeom>
          <a:noFill/>
          <a:ln>
            <a:noFill/>
          </a:ln>
        </p:spPr>
        <p:txBody>
          <a:bodyPr vert="horz" lIns="91425" tIns="45700" rIns="91425" bIns="45700" rtlCol="0" anchor="t" anchorCtr="0">
            <a:noAutofit/>
          </a:bodyPr>
          <a:lstStyle/>
          <a:p>
            <a:pPr marL="457200" indent="-381000">
              <a:spcBef>
                <a:spcPts val="1680"/>
              </a:spcBef>
              <a:buClr>
                <a:srgbClr val="8B0000"/>
              </a:buClr>
              <a:buSzPct val="100000"/>
              <a:buFont typeface="Comic Sans MS"/>
              <a:buChar char="➢"/>
            </a:pPr>
            <a:r>
              <a:rPr lang="en-US" sz="2400" dirty="0" smtClean="0">
                <a:latin typeface="Comic Sans MS"/>
                <a:ea typeface="Comic Sans MS"/>
                <a:cs typeface="Comic Sans MS"/>
                <a:sym typeface="Comic Sans MS"/>
              </a:rPr>
              <a:t>Inheritance comes </a:t>
            </a:r>
            <a:r>
              <a:rPr lang="en-US" sz="2400" dirty="0">
                <a:latin typeface="Comic Sans MS"/>
                <a:ea typeface="Comic Sans MS"/>
                <a:cs typeface="Comic Sans MS"/>
                <a:sym typeface="Comic Sans MS"/>
              </a:rPr>
              <a:t>in two </a:t>
            </a:r>
            <a:r>
              <a:rPr lang="en-US" sz="2400" dirty="0" smtClean="0">
                <a:latin typeface="Comic Sans MS"/>
                <a:ea typeface="Comic Sans MS"/>
                <a:cs typeface="Comic Sans MS"/>
                <a:sym typeface="Comic Sans MS"/>
              </a:rPr>
              <a:t>flavors: </a:t>
            </a:r>
            <a:r>
              <a:rPr lang="en-US" sz="2400" dirty="0">
                <a:solidFill>
                  <a:srgbClr val="FF0000"/>
                </a:solidFill>
                <a:latin typeface="Comic Sans MS"/>
                <a:ea typeface="Comic Sans MS"/>
                <a:cs typeface="Comic Sans MS"/>
                <a:sym typeface="Comic Sans MS"/>
              </a:rPr>
              <a:t>single</a:t>
            </a:r>
            <a:r>
              <a:rPr lang="en-US" sz="2400" dirty="0">
                <a:latin typeface="Comic Sans MS"/>
                <a:ea typeface="Comic Sans MS"/>
                <a:cs typeface="Comic Sans MS"/>
                <a:sym typeface="Comic Sans MS"/>
              </a:rPr>
              <a:t> and </a:t>
            </a:r>
            <a:r>
              <a:rPr lang="en-US" sz="2400" dirty="0">
                <a:solidFill>
                  <a:srgbClr val="FF0000"/>
                </a:solidFill>
                <a:latin typeface="Comic Sans MS"/>
                <a:ea typeface="Comic Sans MS"/>
                <a:cs typeface="Comic Sans MS"/>
                <a:sym typeface="Comic Sans MS"/>
              </a:rPr>
              <a:t>multiple</a:t>
            </a:r>
          </a:p>
          <a:p>
            <a:pPr>
              <a:spcBef>
                <a:spcPts val="1680"/>
              </a:spcBef>
              <a:buNone/>
            </a:pPr>
            <a:endParaRPr sz="2400" dirty="0">
              <a:latin typeface="Comic Sans MS"/>
              <a:ea typeface="Comic Sans MS"/>
              <a:cs typeface="Comic Sans MS"/>
              <a:sym typeface="Comic Sans MS"/>
            </a:endParaRPr>
          </a:p>
          <a:p>
            <a:pPr marL="457200" indent="-381000">
              <a:spcBef>
                <a:spcPts val="1680"/>
              </a:spcBef>
              <a:buClr>
                <a:srgbClr val="8B0000"/>
              </a:buClr>
              <a:buSzPct val="100000"/>
              <a:buFont typeface="Comic Sans MS"/>
              <a:buChar char="➢"/>
            </a:pPr>
            <a:r>
              <a:rPr lang="en-US" sz="2400" dirty="0">
                <a:solidFill>
                  <a:srgbClr val="FF0000"/>
                </a:solidFill>
                <a:latin typeface="Comic Sans MS"/>
                <a:ea typeface="Comic Sans MS"/>
                <a:cs typeface="Comic Sans MS"/>
                <a:sym typeface="Comic Sans MS"/>
              </a:rPr>
              <a:t>Multiple inheritance </a:t>
            </a:r>
            <a:r>
              <a:rPr lang="en-US" sz="2400" dirty="0">
                <a:latin typeface="Comic Sans MS"/>
                <a:ea typeface="Comic Sans MS"/>
                <a:cs typeface="Comic Sans MS"/>
                <a:sym typeface="Comic Sans MS"/>
              </a:rPr>
              <a:t>is </a:t>
            </a:r>
            <a:r>
              <a:rPr lang="en-US" sz="2400" dirty="0" smtClean="0">
                <a:latin typeface="Comic Sans MS"/>
                <a:ea typeface="Comic Sans MS"/>
                <a:cs typeface="Comic Sans MS"/>
                <a:sym typeface="Comic Sans MS"/>
              </a:rPr>
              <a:t>sometime </a:t>
            </a:r>
            <a:r>
              <a:rPr lang="en-US" sz="2400" dirty="0">
                <a:latin typeface="Comic Sans MS"/>
                <a:ea typeface="Comic Sans MS"/>
                <a:cs typeface="Comic Sans MS"/>
                <a:sym typeface="Comic Sans MS"/>
              </a:rPr>
              <a:t>described in literature as </a:t>
            </a:r>
            <a:r>
              <a:rPr lang="en-US" sz="2400" dirty="0" smtClean="0">
                <a:latin typeface="Comic Sans MS"/>
                <a:ea typeface="Comic Sans MS"/>
                <a:cs typeface="Comic Sans MS"/>
                <a:sym typeface="Comic Sans MS"/>
              </a:rPr>
              <a:t>“bad”</a:t>
            </a:r>
            <a:endParaRPr lang="en-US" sz="2400" dirty="0">
              <a:latin typeface="Comic Sans MS"/>
              <a:ea typeface="Comic Sans MS"/>
              <a:cs typeface="Comic Sans MS"/>
              <a:sym typeface="Comic Sans MS"/>
            </a:endParaRPr>
          </a:p>
          <a:p>
            <a:pPr marL="914400" lvl="1" indent="-381000">
              <a:spcBef>
                <a:spcPts val="1680"/>
              </a:spcBef>
              <a:buSzPct val="80000"/>
              <a:buFont typeface="Comic Sans MS"/>
              <a:buChar char="✓"/>
            </a:pPr>
            <a:r>
              <a:rPr lang="en-US" dirty="0">
                <a:latin typeface="Comic Sans MS"/>
                <a:ea typeface="Comic Sans MS"/>
                <a:cs typeface="Comic Sans MS"/>
                <a:sym typeface="Comic Sans MS"/>
              </a:rPr>
              <a:t>If it is done right, that is not true</a:t>
            </a:r>
          </a:p>
          <a:p>
            <a:pPr marL="914400" lvl="1" indent="-381000">
              <a:spcBef>
                <a:spcPts val="1680"/>
              </a:spcBef>
              <a:buSzPct val="80000"/>
              <a:buFont typeface="Comic Sans MS"/>
              <a:buChar char="✓"/>
            </a:pPr>
            <a:r>
              <a:rPr lang="en-US" dirty="0">
                <a:latin typeface="Comic Sans MS"/>
                <a:ea typeface="Comic Sans MS"/>
                <a:cs typeface="Comic Sans MS"/>
                <a:sym typeface="Comic Sans MS"/>
              </a:rPr>
              <a:t>Moreover, if used properly it will quickly become an indispensable part of your bag of tools</a:t>
            </a:r>
          </a:p>
        </p:txBody>
      </p:sp>
      <p:sp>
        <p:nvSpPr>
          <p:cNvPr id="47" name="Shape 4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a:t>
            </a:fld>
            <a:endParaRPr lang="en-US"/>
          </a:p>
        </p:txBody>
      </p:sp>
    </p:spTree>
    <p:extLst>
      <p:ext uri="{BB962C8B-B14F-4D97-AF65-F5344CB8AC3E}">
        <p14:creationId xmlns:p14="http://schemas.microsoft.com/office/powerpoint/2010/main" val="2375637886"/>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cxnSp>
        <p:nvCxnSpPr>
          <p:cNvPr id="726" name="Shape 726"/>
          <p:cNvCxnSpPr/>
          <p:nvPr/>
        </p:nvCxnSpPr>
        <p:spPr>
          <a:xfrm rot="10800000" flipH="1">
            <a:off x="5979043" y="2455876"/>
            <a:ext cx="96299" cy="1977900"/>
          </a:xfrm>
          <a:prstGeom prst="straightConnector1">
            <a:avLst/>
          </a:prstGeom>
          <a:noFill/>
          <a:ln w="38100" cap="flat" cmpd="sng">
            <a:solidFill>
              <a:srgbClr val="990000"/>
            </a:solidFill>
            <a:prstDash val="solid"/>
            <a:round/>
            <a:headEnd type="none" w="med" len="med"/>
            <a:tailEnd type="stealth" w="lg" len="lg"/>
          </a:ln>
        </p:spPr>
      </p:cxnSp>
      <p:cxnSp>
        <p:nvCxnSpPr>
          <p:cNvPr id="727" name="Shape 727"/>
          <p:cNvCxnSpPr/>
          <p:nvPr/>
        </p:nvCxnSpPr>
        <p:spPr>
          <a:xfrm rot="10800000">
            <a:off x="3735474" y="2441442"/>
            <a:ext cx="2254199" cy="2013599"/>
          </a:xfrm>
          <a:prstGeom prst="straightConnector1">
            <a:avLst/>
          </a:prstGeom>
          <a:noFill/>
          <a:ln w="38100" cap="flat" cmpd="sng">
            <a:solidFill>
              <a:srgbClr val="990000"/>
            </a:solidFill>
            <a:prstDash val="solid"/>
            <a:round/>
            <a:headEnd type="none" w="med" len="med"/>
            <a:tailEnd type="stealth" w="lg" len="lg"/>
          </a:ln>
        </p:spPr>
      </p:cxnSp>
      <p:cxnSp>
        <p:nvCxnSpPr>
          <p:cNvPr id="728" name="Shape 728"/>
          <p:cNvCxnSpPr/>
          <p:nvPr/>
        </p:nvCxnSpPr>
        <p:spPr>
          <a:xfrm rot="10800000" flipH="1">
            <a:off x="5989674" y="2481208"/>
            <a:ext cx="2163599" cy="1963199"/>
          </a:xfrm>
          <a:prstGeom prst="straightConnector1">
            <a:avLst/>
          </a:prstGeom>
          <a:noFill/>
          <a:ln w="38100" cap="flat" cmpd="sng">
            <a:solidFill>
              <a:srgbClr val="990000"/>
            </a:solidFill>
            <a:prstDash val="solid"/>
            <a:round/>
            <a:headEnd type="none" w="med" len="med"/>
            <a:tailEnd type="stealth" w="lg" len="lg"/>
          </a:ln>
        </p:spPr>
      </p:cxnSp>
      <p:sp>
        <p:nvSpPr>
          <p:cNvPr id="729" name="Shape 729"/>
          <p:cNvSpPr txBox="1">
            <a:spLocks noGrp="1"/>
          </p:cNvSpPr>
          <p:nvPr>
            <p:ph type="title"/>
          </p:nvPr>
        </p:nvSpPr>
        <p:spPr>
          <a:xfrm>
            <a:off x="1772400" y="115889"/>
            <a:ext cx="8578800"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effective features</a:t>
            </a:r>
          </a:p>
        </p:txBody>
      </p:sp>
      <p:sp>
        <p:nvSpPr>
          <p:cNvPr id="730" name="Shape 73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a:p>
            <a:pPr marL="0" indent="0">
              <a:spcBef>
                <a:spcPts val="480"/>
              </a:spcBef>
              <a:buNone/>
            </a:pPr>
            <a:endParaRPr sz="2400">
              <a:solidFill>
                <a:schemeClr val="dk1"/>
              </a:solidFill>
              <a:latin typeface="Comic Sans MS"/>
              <a:ea typeface="Comic Sans MS"/>
              <a:cs typeface="Comic Sans MS"/>
              <a:sym typeface="Comic Sans MS"/>
            </a:endParaRPr>
          </a:p>
        </p:txBody>
      </p:sp>
      <p:sp>
        <p:nvSpPr>
          <p:cNvPr id="731" name="Shape 731"/>
          <p:cNvSpPr/>
          <p:nvPr/>
        </p:nvSpPr>
        <p:spPr>
          <a:xfrm>
            <a:off x="2997200" y="1685960"/>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2" name="Shape 732"/>
          <p:cNvSpPr/>
          <p:nvPr/>
        </p:nvSpPr>
        <p:spPr>
          <a:xfrm>
            <a:off x="5468937" y="171294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3" name="Shape 733"/>
          <p:cNvSpPr/>
          <p:nvPr/>
        </p:nvSpPr>
        <p:spPr>
          <a:xfrm>
            <a:off x="7851775" y="1703423"/>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4" name="Shape 734"/>
          <p:cNvSpPr/>
          <p:nvPr/>
        </p:nvSpPr>
        <p:spPr>
          <a:xfrm>
            <a:off x="5386387" y="44370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35" name="Shape 735"/>
          <p:cNvSpPr txBox="1"/>
          <p:nvPr/>
        </p:nvSpPr>
        <p:spPr>
          <a:xfrm>
            <a:off x="3282950"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36" name="Shape 736"/>
          <p:cNvSpPr txBox="1"/>
          <p:nvPr/>
        </p:nvSpPr>
        <p:spPr>
          <a:xfrm>
            <a:off x="576103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37" name="Shape 737"/>
          <p:cNvSpPr txBox="1"/>
          <p:nvPr/>
        </p:nvSpPr>
        <p:spPr>
          <a:xfrm>
            <a:off x="8066087" y="1773239"/>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38" name="Shape 738"/>
          <p:cNvSpPr txBox="1"/>
          <p:nvPr/>
        </p:nvSpPr>
        <p:spPr>
          <a:xfrm>
            <a:off x="5711825" y="4452938"/>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39" name="Shape 739"/>
          <p:cNvSpPr/>
          <p:nvPr/>
        </p:nvSpPr>
        <p:spPr>
          <a:xfrm>
            <a:off x="9201150" y="1724026"/>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0" name="Shape 740"/>
          <p:cNvSpPr/>
          <p:nvPr/>
        </p:nvSpPr>
        <p:spPr>
          <a:xfrm>
            <a:off x="2355851" y="1789114"/>
            <a:ext cx="601799" cy="4856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1" name="Shape 741"/>
          <p:cNvSpPr/>
          <p:nvPr/>
        </p:nvSpPr>
        <p:spPr>
          <a:xfrm>
            <a:off x="4662489" y="1731964"/>
            <a:ext cx="696899"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42" name="Shape 742"/>
          <p:cNvSpPr/>
          <p:nvPr/>
        </p:nvSpPr>
        <p:spPr>
          <a:xfrm>
            <a:off x="8916317" y="3989488"/>
            <a:ext cx="2339999" cy="2217599"/>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a:p>
            <a:pPr>
              <a:lnSpc>
                <a:spcPct val="75000"/>
              </a:lnSpc>
              <a:spcBef>
                <a:spcPts val="1800"/>
              </a:spcBef>
              <a:buClr>
                <a:srgbClr val="990000"/>
              </a:buClr>
              <a:buSzPct val="25000"/>
            </a:pPr>
            <a:r>
              <a:rPr lang="en-US" sz="3600" baseline="30000">
                <a:solidFill>
                  <a:srgbClr val="990000"/>
                </a:solidFill>
                <a:latin typeface="Comic Sans MS"/>
                <a:ea typeface="Comic Sans MS"/>
                <a:cs typeface="Comic Sans MS"/>
                <a:sym typeface="Comic Sans MS"/>
              </a:rPr>
              <a:t>-- </a:t>
            </a:r>
            <a:r>
              <a:rPr lang="en-US" sz="2400">
                <a:solidFill>
                  <a:srgbClr val="990000"/>
                </a:solidFill>
                <a:latin typeface="Comic Sans MS"/>
                <a:ea typeface="Comic Sans MS"/>
                <a:cs typeface="Comic Sans MS"/>
                <a:sym typeface="Comic Sans MS"/>
              </a:rPr>
              <a:t>Undefine</a:t>
            </a:r>
          </a:p>
        </p:txBody>
      </p:sp>
      <p:sp>
        <p:nvSpPr>
          <p:cNvPr id="743" name="Shape 743"/>
          <p:cNvSpPr/>
          <p:nvPr/>
        </p:nvSpPr>
        <p:spPr>
          <a:xfrm>
            <a:off x="4344416" y="34802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990000"/>
                </a:solidFill>
                <a:latin typeface="Comic Sans MS"/>
                <a:ea typeface="Comic Sans MS"/>
                <a:cs typeface="Comic Sans MS"/>
                <a:sym typeface="Comic Sans MS"/>
              </a:rPr>
              <a:t>--</a:t>
            </a:r>
          </a:p>
        </p:txBody>
      </p:sp>
      <p:sp>
        <p:nvSpPr>
          <p:cNvPr id="744" name="Shape 744"/>
          <p:cNvSpPr/>
          <p:nvPr/>
        </p:nvSpPr>
        <p:spPr>
          <a:xfrm>
            <a:off x="5901404" y="34802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990000"/>
                </a:solidFill>
                <a:latin typeface="Comic Sans MS"/>
                <a:ea typeface="Comic Sans MS"/>
                <a:cs typeface="Comic Sans MS"/>
                <a:sym typeface="Comic Sans MS"/>
              </a:rPr>
              <a:t>--</a:t>
            </a:r>
          </a:p>
        </p:txBody>
      </p:sp>
    </p:spTree>
    <p:extLst>
      <p:ext uri="{BB962C8B-B14F-4D97-AF65-F5344CB8AC3E}">
        <p14:creationId xmlns:p14="http://schemas.microsoft.com/office/powerpoint/2010/main" val="2373971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3"/>
                                        </p:tgtEl>
                                        <p:attrNameLst>
                                          <p:attrName>style.visibility</p:attrName>
                                        </p:attrNameLst>
                                      </p:cBhvr>
                                      <p:to>
                                        <p:strVal val="visible"/>
                                      </p:to>
                                    </p:set>
                                    <p:animEffect transition="in" filter="fade">
                                      <p:cBhvr>
                                        <p:cTn id="7" dur="1"/>
                                        <p:tgtEl>
                                          <p:spTgt spid="743"/>
                                        </p:tgtEl>
                                      </p:cBhvr>
                                    </p:animEffect>
                                  </p:childTnLst>
                                </p:cTn>
                              </p:par>
                              <p:par>
                                <p:cTn id="8" presetID="10" presetClass="entr" presetSubtype="0" fill="hold" nodeType="withEffect">
                                  <p:stCondLst>
                                    <p:cond delay="0"/>
                                  </p:stCondLst>
                                  <p:childTnLst>
                                    <p:set>
                                      <p:cBhvr>
                                        <p:cTn id="9" dur="1" fill="hold">
                                          <p:stCondLst>
                                            <p:cond delay="0"/>
                                          </p:stCondLst>
                                        </p:cTn>
                                        <p:tgtEl>
                                          <p:spTgt spid="744"/>
                                        </p:tgtEl>
                                        <p:attrNameLst>
                                          <p:attrName>style.visibility</p:attrName>
                                        </p:attrNameLst>
                                      </p:cBhvr>
                                      <p:to>
                                        <p:strVal val="visible"/>
                                      </p:to>
                                    </p:set>
                                    <p:animEffect transition="in" filter="fade">
                                      <p:cBhvr>
                                        <p:cTn id="10" dur="1"/>
                                        <p:tgtEl>
                                          <p:spTgt spid="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Undefinition</a:t>
            </a:r>
          </a:p>
        </p:txBody>
      </p:sp>
      <p:sp>
        <p:nvSpPr>
          <p:cNvPr id="751" name="Shape 751"/>
          <p:cNvSpPr/>
          <p:nvPr/>
        </p:nvSpPr>
        <p:spPr>
          <a:xfrm>
            <a:off x="1941512" y="1257301"/>
            <a:ext cx="4114800" cy="4448099"/>
          </a:xfrm>
          <a:prstGeom prst="roundRect">
            <a:avLst>
              <a:gd name="adj" fmla="val 16667"/>
            </a:avLst>
          </a:prstGeom>
          <a:noFill/>
          <a:ln>
            <a:noFill/>
          </a:ln>
        </p:spPr>
        <p:txBody>
          <a:bodyPr lIns="91425" tIns="45700" rIns="91425" bIns="45700" anchor="t" anchorCtr="0">
            <a:noAutofit/>
          </a:bodyPr>
          <a:lstStyle/>
          <a:p>
            <a:pPr>
              <a:buSzPct val="25000"/>
            </a:pPr>
            <a:r>
              <a:rPr lang="en-US" sz="2400" b="1">
                <a:solidFill>
                  <a:schemeClr val="accent2"/>
                </a:solidFill>
                <a:latin typeface="Comic Sans MS"/>
                <a:ea typeface="Comic Sans MS"/>
                <a:cs typeface="Comic Sans MS"/>
                <a:sym typeface="Comic Sans MS"/>
              </a:rPr>
              <a:t>deferred</a:t>
            </a:r>
            <a:r>
              <a:rPr lang="en-US" sz="2400">
                <a:solidFill>
                  <a:schemeClr val="accent2"/>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class</a:t>
            </a:r>
          </a:p>
          <a:p>
            <a:pPr>
              <a:buSzPct val="25000"/>
            </a:pPr>
            <a:r>
              <a:rPr lang="en-US" sz="2400" i="1">
                <a:solidFill>
                  <a:srgbClr val="3333FF"/>
                </a:solidFill>
                <a:latin typeface="Comic Sans MS"/>
                <a:ea typeface="Comic Sans MS"/>
                <a:cs typeface="Comic Sans MS"/>
                <a:sym typeface="Comic Sans MS"/>
              </a:rPr>
              <a:t>	T</a:t>
            </a:r>
            <a:r>
              <a:rPr lang="en-US" sz="2400">
                <a:solidFill>
                  <a:schemeClr val="dk1"/>
                </a:solidFill>
                <a:latin typeface="Comic Sans MS"/>
                <a:ea typeface="Comic Sans MS"/>
                <a:cs typeface="Comic Sans MS"/>
                <a:sym typeface="Comic Sans MS"/>
              </a:rPr>
              <a:t> </a:t>
            </a:r>
          </a:p>
          <a:p>
            <a:pPr>
              <a:buSzPct val="25000"/>
            </a:pPr>
            <a:r>
              <a:rPr lang="en-US" sz="2400" b="1">
                <a:solidFill>
                  <a:schemeClr val="accent2"/>
                </a:solidFill>
                <a:latin typeface="Comic Sans MS"/>
                <a:ea typeface="Comic Sans MS"/>
                <a:cs typeface="Comic Sans MS"/>
                <a:sym typeface="Comic Sans MS"/>
              </a:rPr>
              <a:t>inherit</a:t>
            </a:r>
          </a:p>
          <a:p>
            <a:pPr>
              <a:buSzPct val="25000"/>
            </a:pP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S</a:t>
            </a:r>
          </a:p>
          <a:p>
            <a:pPr>
              <a:buSzPct val="25000"/>
            </a:pP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undefine</a:t>
            </a:r>
            <a:r>
              <a:rPr lang="en-US" sz="2400">
                <a:solidFill>
                  <a:schemeClr val="dk1"/>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v</a:t>
            </a:r>
            <a:r>
              <a:rPr lang="en-US" sz="2400">
                <a:solidFill>
                  <a:schemeClr val="dk1"/>
                </a:solidFill>
                <a:latin typeface="Comic Sans MS"/>
                <a:ea typeface="Comic Sans MS"/>
                <a:cs typeface="Comic Sans MS"/>
                <a:sym typeface="Comic Sans MS"/>
              </a:rPr>
              <a:t> </a:t>
            </a:r>
            <a:r>
              <a:rPr lang="en-US" sz="2400" b="1">
                <a:solidFill>
                  <a:schemeClr val="accent2"/>
                </a:solidFill>
                <a:latin typeface="Comic Sans MS"/>
                <a:ea typeface="Comic Sans MS"/>
                <a:cs typeface="Comic Sans MS"/>
                <a:sym typeface="Comic Sans MS"/>
              </a:rPr>
              <a:t>end</a:t>
            </a:r>
          </a:p>
          <a:p>
            <a:endParaRPr sz="1400">
              <a:solidFill>
                <a:schemeClr val="dk1"/>
              </a:solidFill>
              <a:latin typeface="Comic Sans MS"/>
              <a:ea typeface="Comic Sans MS"/>
              <a:cs typeface="Comic Sans MS"/>
              <a:sym typeface="Comic Sans MS"/>
            </a:endParaRPr>
          </a:p>
          <a:p>
            <a:pPr>
              <a:buSzPct val="25000"/>
            </a:pPr>
            <a:r>
              <a:rPr lang="en-US" sz="2400" b="1">
                <a:solidFill>
                  <a:schemeClr val="accent2"/>
                </a:solidFill>
                <a:latin typeface="Comic Sans MS"/>
                <a:ea typeface="Comic Sans MS"/>
                <a:cs typeface="Comic Sans MS"/>
                <a:sym typeface="Comic Sans MS"/>
              </a:rPr>
              <a:t>feature</a:t>
            </a:r>
          </a:p>
          <a:p>
            <a:endParaRPr sz="1200">
              <a:solidFill>
                <a:schemeClr val="dk1"/>
              </a:solidFill>
              <a:latin typeface="Comic Sans MS"/>
              <a:ea typeface="Comic Sans MS"/>
              <a:cs typeface="Comic Sans MS"/>
              <a:sym typeface="Comic Sans MS"/>
            </a:endParaRPr>
          </a:p>
          <a:p>
            <a:pPr>
              <a:buSzPct val="25000"/>
            </a:pPr>
            <a:r>
              <a:rPr lang="en-US" sz="2400">
                <a:solidFill>
                  <a:schemeClr val="dk1"/>
                </a:solidFill>
                <a:latin typeface="Comic Sans MS"/>
                <a:ea typeface="Comic Sans MS"/>
                <a:cs typeface="Comic Sans MS"/>
                <a:sym typeface="Comic Sans MS"/>
              </a:rPr>
              <a:t>		...</a:t>
            </a:r>
          </a:p>
          <a:p>
            <a:endParaRPr sz="1200">
              <a:solidFill>
                <a:schemeClr val="dk1"/>
              </a:solidFill>
              <a:latin typeface="Comic Sans MS"/>
              <a:ea typeface="Comic Sans MS"/>
              <a:cs typeface="Comic Sans MS"/>
              <a:sym typeface="Comic Sans MS"/>
            </a:endParaRPr>
          </a:p>
          <a:p>
            <a:pPr>
              <a:buSzPct val="25000"/>
            </a:pPr>
            <a:r>
              <a:rPr lang="en-US" sz="2400" b="1">
                <a:solidFill>
                  <a:schemeClr val="accent2"/>
                </a:solidFill>
                <a:latin typeface="Comic Sans MS"/>
                <a:ea typeface="Comic Sans MS"/>
                <a:cs typeface="Comic Sans MS"/>
                <a:sym typeface="Comic Sans MS"/>
              </a:rPr>
              <a:t>end</a:t>
            </a:r>
          </a:p>
        </p:txBody>
      </p:sp>
    </p:spTree>
    <p:extLst>
      <p:ext uri="{BB962C8B-B14F-4D97-AF65-F5344CB8AC3E}">
        <p14:creationId xmlns:p14="http://schemas.microsoft.com/office/powerpoint/2010/main" val="4285220568"/>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cxnSp>
        <p:nvCxnSpPr>
          <p:cNvPr id="756" name="Shape 756"/>
          <p:cNvCxnSpPr/>
          <p:nvPr/>
        </p:nvCxnSpPr>
        <p:spPr>
          <a:xfrm rot="10800000" flipH="1">
            <a:off x="6574465" y="2019306"/>
            <a:ext cx="65999" cy="1999799"/>
          </a:xfrm>
          <a:prstGeom prst="straightConnector1">
            <a:avLst/>
          </a:prstGeom>
          <a:noFill/>
          <a:ln w="38100" cap="flat" cmpd="sng">
            <a:solidFill>
              <a:srgbClr val="990000"/>
            </a:solidFill>
            <a:prstDash val="solid"/>
            <a:round/>
            <a:headEnd type="none" w="med" len="med"/>
            <a:tailEnd type="stealth" w="lg" len="lg"/>
          </a:ln>
        </p:spPr>
      </p:cxnSp>
      <p:cxnSp>
        <p:nvCxnSpPr>
          <p:cNvPr id="757" name="Shape 757"/>
          <p:cNvCxnSpPr/>
          <p:nvPr/>
        </p:nvCxnSpPr>
        <p:spPr>
          <a:xfrm rot="10800000">
            <a:off x="4300631" y="2005073"/>
            <a:ext cx="2263200" cy="2003400"/>
          </a:xfrm>
          <a:prstGeom prst="straightConnector1">
            <a:avLst/>
          </a:prstGeom>
          <a:noFill/>
          <a:ln w="38100" cap="flat" cmpd="sng">
            <a:solidFill>
              <a:srgbClr val="990000"/>
            </a:solidFill>
            <a:prstDash val="solid"/>
            <a:round/>
            <a:headEnd type="none" w="med" len="med"/>
            <a:tailEnd type="stealth" w="lg" len="lg"/>
          </a:ln>
        </p:spPr>
      </p:cxnSp>
      <p:cxnSp>
        <p:nvCxnSpPr>
          <p:cNvPr id="758" name="Shape 758"/>
          <p:cNvCxnSpPr/>
          <p:nvPr/>
        </p:nvCxnSpPr>
        <p:spPr>
          <a:xfrm rot="10800000" flipH="1">
            <a:off x="6563832" y="2044672"/>
            <a:ext cx="2154600" cy="1963800"/>
          </a:xfrm>
          <a:prstGeom prst="straightConnector1">
            <a:avLst/>
          </a:prstGeom>
          <a:noFill/>
          <a:ln w="38100" cap="flat" cmpd="sng">
            <a:solidFill>
              <a:srgbClr val="990000"/>
            </a:solidFill>
            <a:prstDash val="solid"/>
            <a:round/>
            <a:headEnd type="none" w="med" len="med"/>
            <a:tailEnd type="stealth" w="lg" len="lg"/>
          </a:ln>
        </p:spPr>
      </p:cxnSp>
      <p:sp>
        <p:nvSpPr>
          <p:cNvPr id="759" name="Shape 75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Merging through undefinition</a:t>
            </a:r>
          </a:p>
        </p:txBody>
      </p:sp>
      <p:sp>
        <p:nvSpPr>
          <p:cNvPr id="760" name="Shape 760"/>
          <p:cNvSpPr/>
          <p:nvPr/>
        </p:nvSpPr>
        <p:spPr>
          <a:xfrm>
            <a:off x="543698" y="2487614"/>
            <a:ext cx="3999690" cy="41846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a:buSzPct val="25000"/>
            </a:pPr>
            <a:r>
              <a:rPr lang="en-US" sz="2000" b="1" dirty="0">
                <a:solidFill>
                  <a:schemeClr val="accent2"/>
                </a:solidFill>
                <a:latin typeface="Comic Sans MS"/>
                <a:ea typeface="Comic Sans MS"/>
                <a:cs typeface="Comic Sans MS"/>
                <a:sym typeface="Comic Sans MS"/>
              </a:rPr>
              <a:t>class</a:t>
            </a:r>
          </a:p>
          <a:p>
            <a:pPr>
              <a:buSzPct val="25000"/>
            </a:pPr>
            <a:r>
              <a:rPr lang="en-US" sz="2000" i="1" dirty="0">
                <a:solidFill>
                  <a:srgbClr val="3333FF"/>
                </a:solidFill>
                <a:latin typeface="Comic Sans MS"/>
                <a:ea typeface="Comic Sans MS"/>
                <a:cs typeface="Comic Sans MS"/>
                <a:sym typeface="Comic Sans MS"/>
              </a:rPr>
              <a:t>	D</a:t>
            </a:r>
            <a:r>
              <a:rPr lang="en-US" sz="2000" dirty="0">
                <a:solidFill>
                  <a:schemeClr val="dk1"/>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inherit</a:t>
            </a:r>
          </a:p>
          <a:p>
            <a:pPr>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A</a:t>
            </a:r>
            <a:r>
              <a:rPr lang="en-US" sz="2000" dirty="0">
                <a:solidFill>
                  <a:schemeClr val="dk1"/>
                </a:solidFill>
                <a:latin typeface="Comic Sans MS"/>
                <a:ea typeface="Comic Sans MS"/>
                <a:cs typeface="Comic Sans MS"/>
                <a:sym typeface="Comic Sans MS"/>
              </a:rPr>
              <a:t/>
            </a:r>
            <a:br>
              <a:rPr lang="en-US" sz="2000" dirty="0">
                <a:solidFill>
                  <a:schemeClr val="dk1"/>
                </a:solidFill>
                <a:latin typeface="Comic Sans MS"/>
                <a:ea typeface="Comic Sans MS"/>
                <a:cs typeface="Comic Sans MS"/>
                <a:sym typeface="Comic Sans MS"/>
              </a:rPr>
            </a:br>
            <a:r>
              <a:rPr lang="en-US" sz="2000" dirty="0" smtClean="0">
                <a:solidFill>
                  <a:schemeClr val="dk1"/>
                </a:solidFill>
                <a:latin typeface="Comic Sans MS"/>
                <a:ea typeface="Comic Sans MS"/>
                <a:cs typeface="Comic Sans MS"/>
                <a:sym typeface="Comic Sans MS"/>
              </a:rPr>
              <a:t>                 </a:t>
            </a:r>
            <a:r>
              <a:rPr lang="en-US" sz="2000" b="1" dirty="0" err="1" smtClean="0">
                <a:solidFill>
                  <a:schemeClr val="accent2"/>
                </a:solidFill>
                <a:latin typeface="Comic Sans MS"/>
                <a:ea typeface="Comic Sans MS"/>
                <a:cs typeface="Comic Sans MS"/>
                <a:sym typeface="Comic Sans MS"/>
              </a:rPr>
              <a:t>undefine</a:t>
            </a:r>
            <a:r>
              <a:rPr lang="en-US" sz="2000" dirty="0" smtClean="0">
                <a:solidFill>
                  <a:schemeClr val="accent2"/>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 </a:t>
            </a:r>
            <a:r>
              <a:rPr lang="en-US" sz="2000" b="1" dirty="0">
                <a:solidFill>
                  <a:schemeClr val="accent2"/>
                </a:solidFill>
                <a:latin typeface="Comic Sans MS"/>
                <a:ea typeface="Comic Sans MS"/>
                <a:cs typeface="Comic Sans MS"/>
                <a:sym typeface="Comic Sans MS"/>
              </a:rPr>
              <a:t>end</a:t>
            </a:r>
          </a:p>
          <a:p>
            <a:pPr>
              <a:buSzPct val="25000"/>
            </a:pPr>
            <a:r>
              <a:rPr lang="en-US" sz="800" dirty="0">
                <a:solidFill>
                  <a:schemeClr val="dk1"/>
                </a:solidFill>
                <a:latin typeface="Comic Sans MS"/>
                <a:ea typeface="Comic Sans MS"/>
                <a:cs typeface="Comic Sans MS"/>
                <a:sym typeface="Comic Sans MS"/>
              </a:rPr>
              <a:t>	</a:t>
            </a:r>
          </a:p>
          <a:p>
            <a:pPr>
              <a:buSzPct val="25000"/>
            </a:pPr>
            <a:r>
              <a:rPr lang="en-US" sz="2000" dirty="0">
                <a:solidFill>
                  <a:schemeClr val="dk1"/>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B</a:t>
            </a:r>
          </a:p>
          <a:p>
            <a:pPr>
              <a:buSzPct val="25000"/>
            </a:pPr>
            <a:r>
              <a:rPr lang="en-US" sz="2000" i="1" dirty="0">
                <a:solidFill>
                  <a:srgbClr val="3333FF"/>
                </a:solidFill>
                <a:latin typeface="Comic Sans MS"/>
                <a:ea typeface="Comic Sans MS"/>
                <a:cs typeface="Comic Sans MS"/>
                <a:sym typeface="Comic Sans MS"/>
              </a:rPr>
              <a:t>	C</a:t>
            </a:r>
          </a:p>
          <a:p>
            <a:pPr>
              <a:buSzPct val="25000"/>
            </a:pPr>
            <a:r>
              <a:rPr lang="en-US" sz="2000" b="1" dirty="0">
                <a:solidFill>
                  <a:schemeClr val="accent2"/>
                </a:solidFill>
                <a:latin typeface="Comic Sans MS"/>
                <a:ea typeface="Comic Sans MS"/>
                <a:cs typeface="Comic Sans MS"/>
                <a:sym typeface="Comic Sans MS"/>
              </a:rPr>
              <a:t>     </a:t>
            </a:r>
            <a:r>
              <a:rPr lang="en-US" sz="2000" b="1" dirty="0" smtClean="0">
                <a:solidFill>
                  <a:schemeClr val="accent2"/>
                </a:solidFill>
                <a:latin typeface="Comic Sans MS"/>
                <a:ea typeface="Comic Sans MS"/>
                <a:cs typeface="Comic Sans MS"/>
                <a:sym typeface="Comic Sans MS"/>
              </a:rPr>
              <a:t>       </a:t>
            </a:r>
            <a:r>
              <a:rPr lang="en-US" sz="2000" b="1" dirty="0" err="1" smtClean="0">
                <a:solidFill>
                  <a:schemeClr val="accent2"/>
                </a:solidFill>
                <a:latin typeface="Comic Sans MS"/>
                <a:ea typeface="Comic Sans MS"/>
                <a:cs typeface="Comic Sans MS"/>
                <a:sym typeface="Comic Sans MS"/>
              </a:rPr>
              <a:t>undefine</a:t>
            </a:r>
            <a:r>
              <a:rPr lang="en-US" sz="2000" dirty="0" smtClean="0">
                <a:solidFill>
                  <a:schemeClr val="accent2"/>
                </a:solidFill>
                <a:latin typeface="Comic Sans MS"/>
                <a:ea typeface="Comic Sans MS"/>
                <a:cs typeface="Comic Sans MS"/>
                <a:sym typeface="Comic Sans MS"/>
              </a:rPr>
              <a:t> </a:t>
            </a:r>
            <a:r>
              <a:rPr lang="en-US" sz="2000" i="1" dirty="0">
                <a:solidFill>
                  <a:srgbClr val="3333FF"/>
                </a:solidFill>
                <a:latin typeface="Comic Sans MS"/>
                <a:ea typeface="Comic Sans MS"/>
                <a:cs typeface="Comic Sans MS"/>
                <a:sym typeface="Comic Sans MS"/>
              </a:rPr>
              <a:t>f</a:t>
            </a:r>
            <a:r>
              <a:rPr lang="en-US" sz="2000" i="1" dirty="0">
                <a:solidFill>
                  <a:srgbClr val="006400"/>
                </a:solidFill>
                <a:latin typeface="Comic Sans MS"/>
                <a:ea typeface="Comic Sans MS"/>
                <a:cs typeface="Comic Sans MS"/>
                <a:sym typeface="Comic Sans MS"/>
              </a:rPr>
              <a:t> </a:t>
            </a:r>
            <a:r>
              <a:rPr lang="en-US" sz="2000" b="1" dirty="0">
                <a:solidFill>
                  <a:schemeClr val="accent2"/>
                </a:solidFill>
                <a:latin typeface="Comic Sans MS"/>
                <a:ea typeface="Comic Sans MS"/>
                <a:cs typeface="Comic Sans MS"/>
                <a:sym typeface="Comic Sans MS"/>
              </a:rPr>
              <a:t>end</a:t>
            </a:r>
            <a:r>
              <a:rPr lang="en-US" sz="2000" dirty="0">
                <a:solidFill>
                  <a:schemeClr val="accent2"/>
                </a:solidFill>
                <a:latin typeface="Comic Sans MS"/>
                <a:ea typeface="Comic Sans MS"/>
                <a:cs typeface="Comic Sans MS"/>
                <a:sym typeface="Comic Sans MS"/>
              </a:rPr>
              <a:t/>
            </a:r>
            <a:br>
              <a:rPr lang="en-US" sz="2000" dirty="0">
                <a:solidFill>
                  <a:schemeClr val="accent2"/>
                </a:solidFill>
                <a:latin typeface="Comic Sans MS"/>
                <a:ea typeface="Comic Sans MS"/>
                <a:cs typeface="Comic Sans MS"/>
                <a:sym typeface="Comic Sans MS"/>
              </a:rPr>
            </a:br>
            <a:r>
              <a:rPr lang="en-US" sz="700" dirty="0">
                <a:solidFill>
                  <a:schemeClr val="accent2"/>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feature</a:t>
            </a:r>
          </a:p>
          <a:p>
            <a:pPr>
              <a:buSzPct val="25000"/>
            </a:pPr>
            <a:r>
              <a:rPr lang="en-US" sz="2000" dirty="0">
                <a:solidFill>
                  <a:schemeClr val="dk1"/>
                </a:solidFill>
                <a:latin typeface="Comic Sans MS"/>
                <a:ea typeface="Comic Sans MS"/>
                <a:cs typeface="Comic Sans MS"/>
                <a:sym typeface="Comic Sans MS"/>
              </a:rPr>
              <a:t>		...</a:t>
            </a:r>
          </a:p>
          <a:p>
            <a:pPr>
              <a:buSzPct val="25000"/>
            </a:pPr>
            <a:r>
              <a:rPr lang="en-US" sz="2000" b="1" dirty="0">
                <a:solidFill>
                  <a:schemeClr val="accent2"/>
                </a:solidFill>
                <a:latin typeface="Comic Sans MS"/>
                <a:ea typeface="Comic Sans MS"/>
                <a:cs typeface="Comic Sans MS"/>
                <a:sym typeface="Comic Sans MS"/>
              </a:rPr>
              <a:t>end</a:t>
            </a:r>
          </a:p>
        </p:txBody>
      </p:sp>
      <p:sp>
        <p:nvSpPr>
          <p:cNvPr id="761" name="Shape 761"/>
          <p:cNvSpPr/>
          <p:nvPr/>
        </p:nvSpPr>
        <p:spPr>
          <a:xfrm>
            <a:off x="3562350" y="12493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2" name="Shape 762"/>
          <p:cNvSpPr/>
          <p:nvPr/>
        </p:nvSpPr>
        <p:spPr>
          <a:xfrm>
            <a:off x="6034087" y="1276386"/>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3" name="Shape 763"/>
          <p:cNvSpPr/>
          <p:nvPr/>
        </p:nvSpPr>
        <p:spPr>
          <a:xfrm>
            <a:off x="8416925" y="12668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4" name="Shape 764"/>
          <p:cNvSpPr/>
          <p:nvPr/>
        </p:nvSpPr>
        <p:spPr>
          <a:xfrm>
            <a:off x="5951537" y="4000535"/>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65" name="Shape 765"/>
          <p:cNvSpPr txBox="1"/>
          <p:nvPr/>
        </p:nvSpPr>
        <p:spPr>
          <a:xfrm>
            <a:off x="3848100"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66" name="Shape 766"/>
          <p:cNvSpPr txBox="1"/>
          <p:nvPr/>
        </p:nvSpPr>
        <p:spPr>
          <a:xfrm>
            <a:off x="6326187"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67" name="Shape 767"/>
          <p:cNvSpPr txBox="1"/>
          <p:nvPr/>
        </p:nvSpPr>
        <p:spPr>
          <a:xfrm>
            <a:off x="8631238"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68" name="Shape 768"/>
          <p:cNvSpPr txBox="1"/>
          <p:nvPr/>
        </p:nvSpPr>
        <p:spPr>
          <a:xfrm>
            <a:off x="6276975" y="40163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69" name="Shape 769"/>
          <p:cNvSpPr/>
          <p:nvPr/>
        </p:nvSpPr>
        <p:spPr>
          <a:xfrm>
            <a:off x="9766300" y="1287463"/>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0" name="Shape 770"/>
          <p:cNvSpPr/>
          <p:nvPr/>
        </p:nvSpPr>
        <p:spPr>
          <a:xfrm>
            <a:off x="2965450" y="1257300"/>
            <a:ext cx="7620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1" name="Shape 771"/>
          <p:cNvSpPr/>
          <p:nvPr/>
        </p:nvSpPr>
        <p:spPr>
          <a:xfrm>
            <a:off x="5468937" y="1295400"/>
            <a:ext cx="6954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72" name="Shape 772"/>
          <p:cNvSpPr/>
          <p:nvPr/>
        </p:nvSpPr>
        <p:spPr>
          <a:xfrm>
            <a:off x="5226106" y="3309054"/>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a:t>
            </a:r>
            <a:r>
              <a:rPr lang="en-US" sz="2800" i="1" dirty="0">
                <a:solidFill>
                  <a:srgbClr val="990000"/>
                </a:solidFill>
                <a:latin typeface="Comic Sans MS"/>
                <a:ea typeface="Comic Sans MS"/>
                <a:cs typeface="Comic Sans MS"/>
                <a:sym typeface="Comic Sans MS"/>
              </a:rPr>
              <a:t> </a:t>
            </a:r>
            <a:r>
              <a:rPr lang="en-US" sz="3600" baseline="30000" dirty="0">
                <a:solidFill>
                  <a:srgbClr val="990000"/>
                </a:solidFill>
                <a:latin typeface="Comic Sans MS"/>
                <a:ea typeface="Comic Sans MS"/>
                <a:cs typeface="Comic Sans MS"/>
                <a:sym typeface="Comic Sans MS"/>
              </a:rPr>
              <a:t>--</a:t>
            </a:r>
          </a:p>
        </p:txBody>
      </p:sp>
      <p:sp>
        <p:nvSpPr>
          <p:cNvPr id="773" name="Shape 773"/>
          <p:cNvSpPr/>
          <p:nvPr/>
        </p:nvSpPr>
        <p:spPr>
          <a:xfrm>
            <a:off x="7137137" y="3279200"/>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a:t>
            </a:r>
            <a:r>
              <a:rPr lang="en-US" sz="2800" i="1" dirty="0">
                <a:solidFill>
                  <a:srgbClr val="990000"/>
                </a:solidFill>
                <a:latin typeface="Comic Sans MS"/>
                <a:ea typeface="Comic Sans MS"/>
                <a:cs typeface="Comic Sans MS"/>
                <a:sym typeface="Comic Sans MS"/>
              </a:rPr>
              <a:t> </a:t>
            </a:r>
            <a:r>
              <a:rPr lang="en-US" sz="3600" baseline="30000" dirty="0">
                <a:solidFill>
                  <a:srgbClr val="990000"/>
                </a:solidFill>
                <a:latin typeface="Comic Sans MS"/>
                <a:ea typeface="Comic Sans MS"/>
                <a:cs typeface="Comic Sans MS"/>
                <a:sym typeface="Comic Sans MS"/>
              </a:rPr>
              <a:t>--</a:t>
            </a:r>
          </a:p>
        </p:txBody>
      </p:sp>
      <p:sp>
        <p:nvSpPr>
          <p:cNvPr id="774" name="Shape 774"/>
          <p:cNvSpPr/>
          <p:nvPr/>
        </p:nvSpPr>
        <p:spPr>
          <a:xfrm>
            <a:off x="9212880" y="4343718"/>
            <a:ext cx="2339999" cy="1595763"/>
          </a:xfrm>
          <a:prstGeom prst="roundRect">
            <a:avLst>
              <a:gd name="adj" fmla="val 16667"/>
            </a:avLst>
          </a:prstGeom>
          <a:solidFill>
            <a:srgbClr val="99FF99"/>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3600" baseline="30000">
                <a:solidFill>
                  <a:srgbClr val="3333FF"/>
                </a:solidFill>
                <a:latin typeface="Noto Symbol"/>
                <a:ea typeface="Noto Symbol"/>
                <a:cs typeface="Noto Symbol"/>
                <a:sym typeface="Noto Symbol"/>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Deferred</a:t>
            </a:r>
          </a:p>
          <a:p>
            <a:pPr>
              <a:lnSpc>
                <a:spcPct val="75000"/>
              </a:lnSpc>
              <a:spcBef>
                <a:spcPts val="1800"/>
              </a:spcBef>
              <a:buClr>
                <a:srgbClr val="3333FF"/>
              </a:buClr>
              <a:buSzPct val="25000"/>
            </a:pPr>
            <a:r>
              <a:rPr lang="en-US" sz="3600" baseline="30000">
                <a:solidFill>
                  <a:srgbClr val="3333FF"/>
                </a:solidFill>
                <a:latin typeface="Comic Sans MS"/>
                <a:ea typeface="Comic Sans MS"/>
                <a:cs typeface="Comic Sans MS"/>
                <a:sym typeface="Comic Sans MS"/>
              </a:rPr>
              <a:t>+</a:t>
            </a:r>
            <a:r>
              <a:rPr lang="en-US" sz="3600" baseline="30000">
                <a:solidFill>
                  <a:srgbClr val="990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Effective</a:t>
            </a:r>
          </a:p>
          <a:p>
            <a:pPr>
              <a:lnSpc>
                <a:spcPct val="75000"/>
              </a:lnSpc>
              <a:spcBef>
                <a:spcPts val="1800"/>
              </a:spcBef>
              <a:buClr>
                <a:srgbClr val="990000"/>
              </a:buClr>
              <a:buSzPct val="25000"/>
            </a:pPr>
            <a:r>
              <a:rPr lang="en-US" sz="3600" baseline="30000">
                <a:solidFill>
                  <a:srgbClr val="990000"/>
                </a:solidFill>
                <a:latin typeface="Comic Sans MS"/>
                <a:ea typeface="Comic Sans MS"/>
                <a:cs typeface="Comic Sans MS"/>
                <a:sym typeface="Comic Sans MS"/>
              </a:rPr>
              <a:t>-- </a:t>
            </a:r>
            <a:r>
              <a:rPr lang="en-US" sz="2400">
                <a:solidFill>
                  <a:srgbClr val="990000"/>
                </a:solidFill>
                <a:latin typeface="Comic Sans MS"/>
                <a:ea typeface="Comic Sans MS"/>
                <a:cs typeface="Comic Sans MS"/>
                <a:sym typeface="Comic Sans MS"/>
              </a:rPr>
              <a:t>Undefine</a:t>
            </a:r>
          </a:p>
        </p:txBody>
      </p:sp>
    </p:spTree>
    <p:extLst>
      <p:ext uri="{BB962C8B-B14F-4D97-AF65-F5344CB8AC3E}">
        <p14:creationId xmlns:p14="http://schemas.microsoft.com/office/powerpoint/2010/main" val="333156382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0"/>
                                        </p:tgtEl>
                                        <p:attrNameLst>
                                          <p:attrName>style.visibility</p:attrName>
                                        </p:attrNameLst>
                                      </p:cBhvr>
                                      <p:to>
                                        <p:strVal val="visible"/>
                                      </p:to>
                                    </p:set>
                                    <p:animEffect transition="in" filter="fade">
                                      <p:cBhvr>
                                        <p:cTn id="7" dur="1"/>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cxnSp>
        <p:nvCxnSpPr>
          <p:cNvPr id="780" name="Shape 780"/>
          <p:cNvCxnSpPr/>
          <p:nvPr/>
        </p:nvCxnSpPr>
        <p:spPr>
          <a:xfrm rot="10800000">
            <a:off x="8743848" y="2120756"/>
            <a:ext cx="144299" cy="3057299"/>
          </a:xfrm>
          <a:prstGeom prst="straightConnector1">
            <a:avLst/>
          </a:prstGeom>
          <a:noFill/>
          <a:ln w="38100" cap="flat" cmpd="sng">
            <a:solidFill>
              <a:srgbClr val="990000"/>
            </a:solidFill>
            <a:prstDash val="solid"/>
            <a:round/>
            <a:headEnd type="none" w="med" len="med"/>
            <a:tailEnd type="stealth" w="lg" len="lg"/>
          </a:ln>
        </p:spPr>
      </p:cxnSp>
      <p:cxnSp>
        <p:nvCxnSpPr>
          <p:cNvPr id="781" name="Shape 781"/>
          <p:cNvCxnSpPr/>
          <p:nvPr/>
        </p:nvCxnSpPr>
        <p:spPr>
          <a:xfrm rot="10800000">
            <a:off x="5997384" y="2004990"/>
            <a:ext cx="2869499" cy="3151800"/>
          </a:xfrm>
          <a:prstGeom prst="straightConnector1">
            <a:avLst/>
          </a:prstGeom>
          <a:noFill/>
          <a:ln w="38100" cap="flat" cmpd="sng">
            <a:solidFill>
              <a:srgbClr val="990000"/>
            </a:solidFill>
            <a:prstDash val="solid"/>
            <a:round/>
            <a:headEnd type="none" w="med" len="med"/>
            <a:tailEnd type="stealth" w="lg" len="lg"/>
          </a:ln>
        </p:spPr>
      </p:cxnSp>
      <p:cxnSp>
        <p:nvCxnSpPr>
          <p:cNvPr id="782" name="Shape 782"/>
          <p:cNvCxnSpPr/>
          <p:nvPr/>
        </p:nvCxnSpPr>
        <p:spPr>
          <a:xfrm rot="10800000" flipH="1">
            <a:off x="8888149" y="1968521"/>
            <a:ext cx="2197200" cy="3198900"/>
          </a:xfrm>
          <a:prstGeom prst="straightConnector1">
            <a:avLst/>
          </a:prstGeom>
          <a:noFill/>
          <a:ln w="38100" cap="flat" cmpd="sng">
            <a:solidFill>
              <a:srgbClr val="990000"/>
            </a:solidFill>
            <a:prstDash val="solid"/>
            <a:round/>
            <a:headEnd type="none" w="med" len="med"/>
            <a:tailEnd type="stealth" w="lg" len="lg"/>
          </a:ln>
        </p:spPr>
      </p:cxnSp>
      <p:sp>
        <p:nvSpPr>
          <p:cNvPr id="783" name="Shape 783"/>
          <p:cNvSpPr txBox="1">
            <a:spLocks noGrp="1"/>
          </p:cNvSpPr>
          <p:nvPr>
            <p:ph type="title" idx="4294967295"/>
          </p:nvPr>
        </p:nvSpPr>
        <p:spPr>
          <a:xfrm>
            <a:off x="1772401" y="115201"/>
            <a:ext cx="85073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Merging effective features with different names</a:t>
            </a:r>
          </a:p>
        </p:txBody>
      </p:sp>
      <p:sp>
        <p:nvSpPr>
          <p:cNvPr id="784" name="Shape 784"/>
          <p:cNvSpPr/>
          <p:nvPr/>
        </p:nvSpPr>
        <p:spPr>
          <a:xfrm>
            <a:off x="5259346" y="1249398"/>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5" name="Shape 785"/>
          <p:cNvSpPr/>
          <p:nvPr/>
        </p:nvSpPr>
        <p:spPr>
          <a:xfrm>
            <a:off x="8061283" y="1276386"/>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6" name="Shape 786"/>
          <p:cNvSpPr/>
          <p:nvPr/>
        </p:nvSpPr>
        <p:spPr>
          <a:xfrm>
            <a:off x="10609221" y="1203361"/>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7" name="Shape 787"/>
          <p:cNvSpPr/>
          <p:nvPr/>
        </p:nvSpPr>
        <p:spPr>
          <a:xfrm>
            <a:off x="8296233" y="5156235"/>
            <a:ext cx="1185600" cy="6843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sz="2400">
              <a:solidFill>
                <a:srgbClr val="3333FF"/>
              </a:solidFill>
              <a:latin typeface="Comic Sans MS"/>
              <a:ea typeface="Comic Sans MS"/>
              <a:cs typeface="Comic Sans MS"/>
              <a:sym typeface="Comic Sans MS"/>
            </a:endParaRPr>
          </a:p>
        </p:txBody>
      </p:sp>
      <p:sp>
        <p:nvSpPr>
          <p:cNvPr id="788" name="Shape 788"/>
          <p:cNvSpPr txBox="1"/>
          <p:nvPr/>
        </p:nvSpPr>
        <p:spPr>
          <a:xfrm>
            <a:off x="5545096" y="13366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A</a:t>
            </a:r>
          </a:p>
        </p:txBody>
      </p:sp>
      <p:sp>
        <p:nvSpPr>
          <p:cNvPr id="789" name="Shape 789"/>
          <p:cNvSpPr txBox="1"/>
          <p:nvPr/>
        </p:nvSpPr>
        <p:spPr>
          <a:xfrm>
            <a:off x="8315283" y="13239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B</a:t>
            </a:r>
          </a:p>
        </p:txBody>
      </p:sp>
      <p:sp>
        <p:nvSpPr>
          <p:cNvPr id="790" name="Shape 790"/>
          <p:cNvSpPr txBox="1"/>
          <p:nvPr/>
        </p:nvSpPr>
        <p:spPr>
          <a:xfrm>
            <a:off x="10823534" y="12731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C</a:t>
            </a:r>
          </a:p>
        </p:txBody>
      </p:sp>
      <p:sp>
        <p:nvSpPr>
          <p:cNvPr id="791" name="Shape 791"/>
          <p:cNvSpPr txBox="1"/>
          <p:nvPr/>
        </p:nvSpPr>
        <p:spPr>
          <a:xfrm>
            <a:off x="8621671" y="5172076"/>
            <a:ext cx="576300" cy="518999"/>
          </a:xfrm>
          <a:prstGeom prst="rect">
            <a:avLst/>
          </a:prstGeom>
          <a:noFill/>
          <a:ln>
            <a:noFill/>
          </a:ln>
        </p:spPr>
        <p:txBody>
          <a:bodyPr lIns="91425" tIns="45700" rIns="91425" bIns="45700" anchor="t" anchorCtr="0">
            <a:noAutofit/>
          </a:bodyPr>
          <a:lstStyle/>
          <a:p>
            <a:pPr algn="ctr">
              <a:buClr>
                <a:srgbClr val="3333FF"/>
              </a:buClr>
              <a:buSzPct val="25000"/>
            </a:pPr>
            <a:r>
              <a:rPr lang="en-US" sz="2800" i="1">
                <a:solidFill>
                  <a:srgbClr val="3333FF"/>
                </a:solidFill>
                <a:latin typeface="Comic Sans MS"/>
                <a:ea typeface="Comic Sans MS"/>
                <a:cs typeface="Comic Sans MS"/>
                <a:sym typeface="Comic Sans MS"/>
              </a:rPr>
              <a:t>D</a:t>
            </a:r>
          </a:p>
        </p:txBody>
      </p:sp>
      <p:sp>
        <p:nvSpPr>
          <p:cNvPr id="792" name="Shape 792"/>
          <p:cNvSpPr/>
          <p:nvPr/>
        </p:nvSpPr>
        <p:spPr>
          <a:xfrm>
            <a:off x="9855159" y="1274763"/>
            <a:ext cx="700200" cy="577799"/>
          </a:xfrm>
          <a:prstGeom prst="roundRect">
            <a:avLst>
              <a:gd name="adj" fmla="val 16667"/>
            </a:avLst>
          </a:prstGeom>
          <a:solidFill>
            <a:srgbClr val="FFFF66"/>
          </a:solidFill>
          <a:ln w="9525" cap="flat" cmpd="sng">
            <a:solidFill>
              <a:srgbClr val="990000"/>
            </a:solidFill>
            <a:prstDash val="solid"/>
            <a:round/>
            <a:headEnd type="none" w="med" len="med"/>
            <a:tailEnd type="none" w="med" len="med"/>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h </a:t>
            </a:r>
            <a:r>
              <a:rPr lang="en-US" sz="3600" baseline="30000">
                <a:solidFill>
                  <a:srgbClr val="3333FF"/>
                </a:solidFill>
                <a:latin typeface="Comic Sans MS"/>
                <a:ea typeface="Comic Sans MS"/>
                <a:cs typeface="Comic Sans MS"/>
                <a:sym typeface="Comic Sans MS"/>
              </a:rPr>
              <a:t>+</a:t>
            </a:r>
          </a:p>
        </p:txBody>
      </p:sp>
      <p:sp>
        <p:nvSpPr>
          <p:cNvPr id="793" name="Shape 793"/>
          <p:cNvSpPr/>
          <p:nvPr/>
        </p:nvSpPr>
        <p:spPr>
          <a:xfrm>
            <a:off x="4598946" y="1257300"/>
            <a:ext cx="7620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94" name="Shape 794"/>
          <p:cNvSpPr/>
          <p:nvPr/>
        </p:nvSpPr>
        <p:spPr>
          <a:xfrm>
            <a:off x="6924633" y="1295400"/>
            <a:ext cx="695400"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g </a:t>
            </a:r>
            <a:r>
              <a:rPr lang="en-US" sz="3600" baseline="30000">
                <a:solidFill>
                  <a:srgbClr val="3333FF"/>
                </a:solidFill>
                <a:latin typeface="Comic Sans MS"/>
                <a:ea typeface="Comic Sans MS"/>
                <a:cs typeface="Comic Sans MS"/>
                <a:sym typeface="Comic Sans MS"/>
              </a:rPr>
              <a:t>+</a:t>
            </a:r>
          </a:p>
        </p:txBody>
      </p:sp>
      <p:sp>
        <p:nvSpPr>
          <p:cNvPr id="795" name="Shape 795"/>
          <p:cNvSpPr/>
          <p:nvPr/>
        </p:nvSpPr>
        <p:spPr>
          <a:xfrm>
            <a:off x="7406934" y="4268707"/>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dirty="0">
                <a:solidFill>
                  <a:srgbClr val="3333FF"/>
                </a:solidFill>
                <a:latin typeface="Comic Sans MS"/>
                <a:ea typeface="Comic Sans MS"/>
                <a:cs typeface="Comic Sans MS"/>
                <a:sym typeface="Comic Sans MS"/>
              </a:rPr>
              <a:t>f </a:t>
            </a:r>
            <a:r>
              <a:rPr lang="en-US" sz="3600" baseline="30000" dirty="0">
                <a:solidFill>
                  <a:srgbClr val="3333FF"/>
                </a:solidFill>
                <a:latin typeface="Comic Sans MS"/>
                <a:ea typeface="Comic Sans MS"/>
                <a:cs typeface="Comic Sans MS"/>
                <a:sym typeface="Comic Sans MS"/>
              </a:rPr>
              <a:t>--</a:t>
            </a:r>
          </a:p>
        </p:txBody>
      </p:sp>
      <p:sp>
        <p:nvSpPr>
          <p:cNvPr id="796" name="Shape 796"/>
          <p:cNvSpPr/>
          <p:nvPr/>
        </p:nvSpPr>
        <p:spPr>
          <a:xfrm>
            <a:off x="8770861" y="3355753"/>
            <a:ext cx="892199" cy="579000"/>
          </a:xfrm>
          <a:prstGeom prst="roundRect">
            <a:avLst>
              <a:gd name="adj" fmla="val 16667"/>
            </a:avLst>
          </a:prstGeom>
          <a:noFill/>
          <a:ln>
            <a:noFill/>
          </a:ln>
        </p:spPr>
        <p:txBody>
          <a:bodyPr lIns="91425" tIns="45700" rIns="91425" bIns="45700" anchor="t" anchorCtr="0">
            <a:noAutofit/>
          </a:bodyPr>
          <a:lstStyle/>
          <a:p>
            <a:pPr>
              <a:buClr>
                <a:srgbClr val="3333FF"/>
              </a:buClr>
              <a:buSzPct val="25000"/>
            </a:pPr>
            <a:r>
              <a:rPr lang="en-US" sz="2800" i="1">
                <a:solidFill>
                  <a:srgbClr val="3333FF"/>
                </a:solidFill>
                <a:latin typeface="Comic Sans MS"/>
                <a:ea typeface="Comic Sans MS"/>
                <a:cs typeface="Comic Sans MS"/>
                <a:sym typeface="Comic Sans MS"/>
              </a:rPr>
              <a:t>f </a:t>
            </a:r>
            <a:r>
              <a:rPr lang="en-US" sz="3600" baseline="30000">
                <a:solidFill>
                  <a:srgbClr val="3333FF"/>
                </a:solidFill>
                <a:latin typeface="Comic Sans MS"/>
                <a:ea typeface="Comic Sans MS"/>
                <a:cs typeface="Comic Sans MS"/>
                <a:sym typeface="Comic Sans MS"/>
              </a:rPr>
              <a:t>--</a:t>
            </a:r>
          </a:p>
        </p:txBody>
      </p:sp>
      <p:sp>
        <p:nvSpPr>
          <p:cNvPr id="797" name="Shape 797"/>
          <p:cNvSpPr/>
          <p:nvPr/>
        </p:nvSpPr>
        <p:spPr>
          <a:xfrm>
            <a:off x="156519" y="1874400"/>
            <a:ext cx="4320797" cy="4920055"/>
          </a:xfrm>
          <a:prstGeom prst="roundRect">
            <a:avLst>
              <a:gd name="adj" fmla="val 12231"/>
            </a:avLst>
          </a:prstGeom>
          <a:solidFill>
            <a:srgbClr val="FFFF66"/>
          </a:solidFill>
          <a:ln w="9525" cap="flat" cmpd="sng">
            <a:solidFill>
              <a:srgbClr val="990000"/>
            </a:solidFill>
            <a:prstDash val="solid"/>
            <a:round/>
            <a:headEnd type="none" w="med" len="med"/>
            <a:tailEnd type="none" w="med" len="med"/>
          </a:ln>
        </p:spPr>
        <p:txBody>
          <a:bodyPr lIns="0" tIns="0" rIns="0" bIns="0" anchor="t" anchorCtr="0">
            <a:noAutofit/>
          </a:bodyPr>
          <a:lstStyle/>
          <a:p>
            <a:pPr marL="342900" indent="-342900">
              <a:buSzPct val="25000"/>
            </a:pPr>
            <a:r>
              <a:rPr lang="en-US" b="1">
                <a:solidFill>
                  <a:schemeClr val="accent2"/>
                </a:solidFill>
                <a:latin typeface="Comic Sans MS"/>
                <a:ea typeface="Comic Sans MS"/>
                <a:cs typeface="Comic Sans MS"/>
                <a:sym typeface="Comic Sans MS"/>
              </a:rPr>
              <a:t>class</a:t>
            </a:r>
          </a:p>
          <a:p>
            <a:pPr marL="342900" indent="-342900">
              <a:buSzPct val="25000"/>
            </a:pPr>
            <a:r>
              <a:rPr lang="en-US" i="1">
                <a:solidFill>
                  <a:srgbClr val="3333FF"/>
                </a:solidFill>
                <a:latin typeface="Comic Sans MS"/>
                <a:ea typeface="Comic Sans MS"/>
                <a:cs typeface="Comic Sans MS"/>
                <a:sym typeface="Comic Sans MS"/>
              </a:rPr>
              <a:t>	D</a:t>
            </a:r>
            <a:r>
              <a:rPr lang="en-US">
                <a:solidFill>
                  <a:schemeClr val="dk1"/>
                </a:solidFill>
                <a:latin typeface="Comic Sans MS"/>
                <a:ea typeface="Comic Sans MS"/>
                <a:cs typeface="Comic Sans MS"/>
                <a:sym typeface="Comic Sans MS"/>
              </a:rPr>
              <a:t> </a:t>
            </a:r>
          </a:p>
          <a:p>
            <a:pPr marL="342900" indent="-342900">
              <a:buSzPct val="25000"/>
            </a:pPr>
            <a:r>
              <a:rPr lang="en-US" b="1">
                <a:solidFill>
                  <a:schemeClr val="accent2"/>
                </a:solidFill>
                <a:latin typeface="Comic Sans MS"/>
                <a:ea typeface="Comic Sans MS"/>
                <a:cs typeface="Comic Sans MS"/>
                <a:sym typeface="Comic Sans MS"/>
              </a:rPr>
              <a:t>inherit</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A</a:t>
            </a:r>
            <a:r>
              <a:rPr lang="en-US">
                <a:solidFill>
                  <a:schemeClr val="dk1"/>
                </a:solidFill>
                <a:latin typeface="Comic Sans MS"/>
                <a:ea typeface="Comic Sans MS"/>
                <a:cs typeface="Comic Sans MS"/>
                <a:sym typeface="Comic Sans MS"/>
              </a:rPr>
              <a:t>	</a:t>
            </a:r>
          </a:p>
          <a:p>
            <a:pPr marL="342900" indent="-342900">
              <a:buSzPct val="25000"/>
            </a:pPr>
            <a:r>
              <a:rPr lang="en-US">
                <a:solidFill>
                  <a:schemeClr val="accent2"/>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undefine</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i="1">
                <a:solidFill>
                  <a:srgbClr val="006400"/>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p>
          <a:p>
            <a:pPr marL="342900" indent="-342900">
              <a:buSzPct val="25000"/>
            </a:pPr>
            <a:r>
              <a:rPr lang="en-US" sz="1100">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B</a:t>
            </a:r>
          </a:p>
          <a:p>
            <a:pPr marL="342900" indent="-342900">
              <a:buSzPct val="25000"/>
            </a:pPr>
            <a:r>
              <a:rPr lang="en-US">
                <a:solidFill>
                  <a:schemeClr val="accent2"/>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rename</a:t>
            </a:r>
            <a:r>
              <a:rPr lang="en-US" b="1">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as</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undefine</a:t>
            </a:r>
            <a:r>
              <a:rPr lang="en-US">
                <a:solidFill>
                  <a:schemeClr val="accent2"/>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 </a:t>
            </a:r>
          </a:p>
          <a:p>
            <a:pPr marL="342900" indent="-342900">
              <a:buSzPct val="25000"/>
            </a:pPr>
            <a:r>
              <a:rPr lang="en-US" b="1" i="1">
                <a:solidFill>
                  <a:srgbClr val="006400"/>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p>
          <a:p>
            <a:pPr marL="342900" indent="-342900">
              <a:buSzPct val="25000"/>
            </a:pPr>
            <a:r>
              <a:rPr lang="en-US" sz="1100" i="1">
                <a:solidFill>
                  <a:srgbClr val="3333FF"/>
                </a:solidFill>
                <a:latin typeface="Comic Sans MS"/>
                <a:ea typeface="Comic Sans MS"/>
                <a:cs typeface="Comic Sans MS"/>
                <a:sym typeface="Comic Sans MS"/>
              </a:rPr>
              <a:t>	</a:t>
            </a:r>
          </a:p>
          <a:p>
            <a:pPr marL="342900" indent="-342900">
              <a:buSzPct val="25000"/>
            </a:pPr>
            <a:r>
              <a:rPr lang="en-US" i="1">
                <a:solidFill>
                  <a:srgbClr val="3333FF"/>
                </a:solidFill>
                <a:latin typeface="Comic Sans MS"/>
                <a:ea typeface="Comic Sans MS"/>
                <a:cs typeface="Comic Sans MS"/>
                <a:sym typeface="Comic Sans MS"/>
              </a:rPr>
              <a:t>	C</a:t>
            </a:r>
          </a:p>
          <a:p>
            <a:pPr marL="342900" indent="-342900">
              <a:buSzPct val="25000"/>
            </a:pPr>
            <a:r>
              <a:rPr lang="en-US" i="1">
                <a:solidFill>
                  <a:srgbClr val="3333FF"/>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rename</a:t>
            </a:r>
            <a:r>
              <a:rPr lang="en-US" b="1">
                <a:solidFill>
                  <a:schemeClr val="dk1"/>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h</a:t>
            </a: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as</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 </a:t>
            </a:r>
          </a:p>
          <a:p>
            <a:pPr marL="342900" indent="-342900">
              <a:buSzPct val="25000"/>
            </a:pPr>
            <a:r>
              <a:rPr lang="en-US">
                <a:solidFill>
                  <a:schemeClr val="dk1"/>
                </a:solidFill>
                <a:latin typeface="Comic Sans MS"/>
                <a:ea typeface="Comic Sans MS"/>
                <a:cs typeface="Comic Sans MS"/>
                <a:sym typeface="Comic Sans MS"/>
              </a:rPr>
              <a:t>		</a:t>
            </a:r>
            <a:r>
              <a:rPr lang="en-US" b="1">
                <a:solidFill>
                  <a:schemeClr val="accent2"/>
                </a:solidFill>
                <a:latin typeface="Comic Sans MS"/>
                <a:ea typeface="Comic Sans MS"/>
                <a:cs typeface="Comic Sans MS"/>
                <a:sym typeface="Comic Sans MS"/>
              </a:rPr>
              <a:t>end</a:t>
            </a:r>
            <a:r>
              <a:rPr lang="en-US">
                <a:solidFill>
                  <a:schemeClr val="accent2"/>
                </a:solidFill>
                <a:latin typeface="Comic Sans MS"/>
                <a:ea typeface="Comic Sans MS"/>
                <a:cs typeface="Comic Sans MS"/>
                <a:sym typeface="Comic Sans MS"/>
              </a:rPr>
              <a:t>		</a:t>
            </a:r>
          </a:p>
          <a:p>
            <a:pPr marL="342900" indent="-342900">
              <a:buSzPct val="25000"/>
            </a:pPr>
            <a:r>
              <a:rPr lang="en-US" b="1">
                <a:solidFill>
                  <a:schemeClr val="accent2"/>
                </a:solidFill>
                <a:latin typeface="Comic Sans MS"/>
                <a:ea typeface="Comic Sans MS"/>
                <a:cs typeface="Comic Sans MS"/>
                <a:sym typeface="Comic Sans MS"/>
              </a:rPr>
              <a:t>feature</a:t>
            </a:r>
            <a:r>
              <a:rPr lang="en-US">
                <a:solidFill>
                  <a:schemeClr val="dk1"/>
                </a:solidFill>
                <a:latin typeface="Comic Sans MS"/>
                <a:ea typeface="Comic Sans MS"/>
                <a:cs typeface="Comic Sans MS"/>
                <a:sym typeface="Comic Sans MS"/>
              </a:rPr>
              <a:t>	...   </a:t>
            </a:r>
            <a:r>
              <a:rPr lang="en-US" b="1">
                <a:solidFill>
                  <a:schemeClr val="accent2"/>
                </a:solidFill>
                <a:latin typeface="Comic Sans MS"/>
                <a:ea typeface="Comic Sans MS"/>
                <a:cs typeface="Comic Sans MS"/>
                <a:sym typeface="Comic Sans MS"/>
              </a:rPr>
              <a:t>end</a:t>
            </a:r>
          </a:p>
        </p:txBody>
      </p:sp>
      <p:grpSp>
        <p:nvGrpSpPr>
          <p:cNvPr id="798" name="Shape 798"/>
          <p:cNvGrpSpPr/>
          <p:nvPr/>
        </p:nvGrpSpPr>
        <p:grpSpPr>
          <a:xfrm>
            <a:off x="9412212" y="4279601"/>
            <a:ext cx="1241425" cy="517525"/>
            <a:chOff x="1555" y="2726"/>
            <a:chExt cx="782" cy="326"/>
          </a:xfrm>
        </p:grpSpPr>
        <p:sp>
          <p:nvSpPr>
            <p:cNvPr id="799" name="Shape 799"/>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Comic Sans MS"/>
                <a:ea typeface="Comic Sans MS"/>
                <a:cs typeface="Comic Sans MS"/>
                <a:sym typeface="Comic Sans MS"/>
              </a:endParaRPr>
            </a:p>
          </p:txBody>
        </p:sp>
        <p:sp>
          <p:nvSpPr>
            <p:cNvPr id="800" name="Shape 800"/>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h</a:t>
              </a:r>
            </a:p>
          </p:txBody>
        </p:sp>
        <p:sp>
          <p:nvSpPr>
            <p:cNvPr id="801" name="Shape 801"/>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grpSp>
        <p:nvGrpSpPr>
          <p:cNvPr id="802" name="Shape 802"/>
          <p:cNvGrpSpPr/>
          <p:nvPr/>
        </p:nvGrpSpPr>
        <p:grpSpPr>
          <a:xfrm>
            <a:off x="8793087" y="2947767"/>
            <a:ext cx="1241425" cy="517525"/>
            <a:chOff x="1555" y="2726"/>
            <a:chExt cx="782" cy="326"/>
          </a:xfrm>
        </p:grpSpPr>
        <p:sp>
          <p:nvSpPr>
            <p:cNvPr id="803" name="Shape 803"/>
            <p:cNvSpPr/>
            <p:nvPr/>
          </p:nvSpPr>
          <p:spPr>
            <a:xfrm>
              <a:off x="1797" y="2844"/>
              <a:ext cx="253" cy="106"/>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accent2"/>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rgbClr val="3333FF"/>
                </a:solidFill>
                <a:latin typeface="Comic Sans MS"/>
                <a:ea typeface="Comic Sans MS"/>
                <a:cs typeface="Comic Sans MS"/>
                <a:sym typeface="Comic Sans MS"/>
              </a:endParaRPr>
            </a:p>
          </p:txBody>
        </p:sp>
        <p:sp>
          <p:nvSpPr>
            <p:cNvPr id="804" name="Shape 804"/>
            <p:cNvSpPr txBox="1"/>
            <p:nvPr/>
          </p:nvSpPr>
          <p:spPr>
            <a:xfrm>
              <a:off x="1555" y="2726"/>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g</a:t>
              </a:r>
            </a:p>
          </p:txBody>
        </p:sp>
        <p:sp>
          <p:nvSpPr>
            <p:cNvPr id="805" name="Shape 805"/>
            <p:cNvSpPr txBox="1"/>
            <p:nvPr/>
          </p:nvSpPr>
          <p:spPr>
            <a:xfrm>
              <a:off x="2037" y="2752"/>
              <a:ext cx="299" cy="299"/>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a:t>
              </a:r>
            </a:p>
          </p:txBody>
        </p:sp>
      </p:grpSp>
    </p:spTree>
    <p:extLst>
      <p:ext uri="{BB962C8B-B14F-4D97-AF65-F5344CB8AC3E}">
        <p14:creationId xmlns:p14="http://schemas.microsoft.com/office/powerpoint/2010/main" val="212593457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7"/>
                                        </p:tgtEl>
                                        <p:attrNameLst>
                                          <p:attrName>style.visibility</p:attrName>
                                        </p:attrNameLst>
                                      </p:cBhvr>
                                      <p:to>
                                        <p:strVal val="visible"/>
                                      </p:to>
                                    </p:set>
                                    <p:animEffect transition="in" filter="fade">
                                      <p:cBhvr>
                                        <p:cTn id="7" dur="1"/>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Shape 811"/>
          <p:cNvSpPr txBox="1">
            <a:spLocks noGrp="1"/>
          </p:cNvSpPr>
          <p:nvPr>
            <p:ph type="title" idx="4294967295"/>
          </p:nvPr>
        </p:nvSpPr>
        <p:spPr>
          <a:xfrm>
            <a:off x="1773237" y="115889"/>
            <a:ext cx="8117400" cy="4427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Acceptable name clashes</a:t>
            </a:r>
          </a:p>
        </p:txBody>
      </p:sp>
      <p:sp>
        <p:nvSpPr>
          <p:cNvPr id="812" name="Shape 812"/>
          <p:cNvSpPr txBox="1">
            <a:spLocks noGrp="1"/>
          </p:cNvSpPr>
          <p:nvPr>
            <p:ph type="body" idx="4294967295"/>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If inherited features have all the same names, there is no harmful name clash if:</a:t>
            </a:r>
          </a:p>
          <a:p>
            <a:pPr marL="896937" lvl="1" indent="-363537">
              <a:spcBef>
                <a:spcPts val="480"/>
              </a:spcBef>
              <a:buClr>
                <a:srgbClr val="8B0000"/>
              </a:buClr>
              <a:buSzPct val="100000"/>
              <a:buFont typeface="Noto Symbol"/>
              <a:buChar char="➢"/>
            </a:pPr>
            <a:r>
              <a:rPr lang="en-US" dirty="0">
                <a:solidFill>
                  <a:srgbClr val="8B0000"/>
                </a:solidFill>
                <a:latin typeface="Comic Sans MS"/>
                <a:ea typeface="Comic Sans MS"/>
                <a:cs typeface="Comic Sans MS"/>
                <a:sym typeface="Comic Sans MS"/>
              </a:rPr>
              <a:t>They all have compatible signatures</a:t>
            </a:r>
          </a:p>
          <a:p>
            <a:pPr marL="896937" lvl="1" indent="-363537">
              <a:spcBef>
                <a:spcPts val="480"/>
              </a:spcBef>
              <a:buClr>
                <a:srgbClr val="8B0000"/>
              </a:buClr>
              <a:buSzPct val="100000"/>
              <a:buFont typeface="Noto Symbol"/>
              <a:buChar char="➢"/>
            </a:pPr>
            <a:r>
              <a:rPr lang="en-US" dirty="0">
                <a:solidFill>
                  <a:srgbClr val="8B0000"/>
                </a:solidFill>
                <a:latin typeface="Comic Sans MS"/>
                <a:ea typeface="Comic Sans MS"/>
                <a:cs typeface="Comic Sans MS"/>
                <a:sym typeface="Comic Sans MS"/>
              </a:rPr>
              <a:t>At most one of them is effective</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rgbClr val="8B0000"/>
                </a:solidFill>
                <a:latin typeface="Comic Sans MS"/>
                <a:ea typeface="Comic Sans MS"/>
                <a:cs typeface="Comic Sans MS"/>
                <a:sym typeface="Comic Sans MS"/>
              </a:rPr>
              <a:t>Semantics of such a case:</a:t>
            </a:r>
          </a:p>
          <a:p>
            <a:pPr marL="896937" lvl="1" indent="-363537">
              <a:spcBef>
                <a:spcPts val="480"/>
              </a:spcBef>
              <a:buClr>
                <a:srgbClr val="8B0000"/>
              </a:buClr>
              <a:buSzPct val="100000"/>
              <a:buFont typeface="Noto Symbol"/>
              <a:buChar char="➢"/>
            </a:pPr>
            <a:r>
              <a:rPr lang="en-US" dirty="0">
                <a:solidFill>
                  <a:schemeClr val="dk1"/>
                </a:solidFill>
                <a:latin typeface="Comic Sans MS"/>
                <a:ea typeface="Comic Sans MS"/>
                <a:cs typeface="Comic Sans MS"/>
                <a:sym typeface="Comic Sans MS"/>
              </a:rPr>
              <a:t>Merge all features into one</a:t>
            </a:r>
          </a:p>
          <a:p>
            <a:pPr marL="896937" lvl="1" indent="-363537">
              <a:spcBef>
                <a:spcPts val="480"/>
              </a:spcBef>
              <a:buClr>
                <a:srgbClr val="8B0000"/>
              </a:buClr>
              <a:buSzPct val="100000"/>
              <a:buFont typeface="Noto Symbol"/>
              <a:buChar char="➢"/>
            </a:pPr>
            <a:r>
              <a:rPr lang="en-US" dirty="0">
                <a:solidFill>
                  <a:schemeClr val="dk1"/>
                </a:solidFill>
                <a:latin typeface="Comic Sans MS"/>
                <a:ea typeface="Comic Sans MS"/>
                <a:cs typeface="Comic Sans MS"/>
                <a:sym typeface="Comic Sans MS"/>
              </a:rPr>
              <a:t>If there is an effective feature, it imposes its implementation</a:t>
            </a:r>
          </a:p>
        </p:txBody>
      </p:sp>
    </p:spTree>
    <p:extLst>
      <p:ext uri="{BB962C8B-B14F-4D97-AF65-F5344CB8AC3E}">
        <p14:creationId xmlns:p14="http://schemas.microsoft.com/office/powerpoint/2010/main" val="3476250965"/>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Shape 818"/>
          <p:cNvSpPr txBox="1">
            <a:spLocks noGrp="1"/>
          </p:cNvSpPr>
          <p:nvPr>
            <p:ph type="title"/>
          </p:nvPr>
        </p:nvSpPr>
        <p:spPr>
          <a:xfrm>
            <a:off x="1772400" y="115889"/>
            <a:ext cx="8569200"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Feature merging: effective features</a:t>
            </a:r>
          </a:p>
        </p:txBody>
      </p:sp>
      <p:sp>
        <p:nvSpPr>
          <p:cNvPr id="819" name="Shape 819"/>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endParaRPr lang="en-US" sz="2400" i="1" dirty="0" smtClean="0">
              <a:solidFill>
                <a:srgbClr val="3333FF"/>
              </a:solidFill>
              <a:latin typeface="Comic Sans MS"/>
              <a:ea typeface="Comic Sans MS"/>
              <a:cs typeface="Comic Sans MS"/>
              <a:sym typeface="Comic Sans MS"/>
            </a:endParaRPr>
          </a:p>
          <a:p>
            <a:pPr marL="0" indent="0">
              <a:spcBef>
                <a:spcPts val="480"/>
              </a:spcBef>
              <a:buSzPct val="25000"/>
              <a:buNone/>
            </a:pPr>
            <a:r>
              <a:rPr lang="en-US" sz="2400" i="1" dirty="0" smtClean="0">
                <a:solidFill>
                  <a:srgbClr val="3333FF"/>
                </a:solidFill>
                <a:latin typeface="Comic Sans MS"/>
                <a:ea typeface="Comic Sans MS"/>
                <a:cs typeface="Comic Sans MS"/>
                <a:sym typeface="Comic Sans MS"/>
              </a:rPr>
              <a:t>a1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A</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d1</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a:t>
            </a:r>
          </a:p>
          <a:p>
            <a:pPr marL="0" indent="0">
              <a:spcBef>
                <a:spcPts val="480"/>
              </a:spcBef>
              <a:buSzPct val="25000"/>
              <a:buNone/>
            </a:pPr>
            <a:r>
              <a:rPr lang="en-US" sz="2400" i="1" dirty="0">
                <a:solidFill>
                  <a:srgbClr val="3333FF"/>
                </a:solidFill>
                <a:latin typeface="Comic Sans MS"/>
                <a:ea typeface="Comic Sans MS"/>
                <a:cs typeface="Comic Sans MS"/>
                <a:sym typeface="Comic Sans MS"/>
              </a:rPr>
              <a:t>a1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g</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b1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c1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h</a:t>
            </a:r>
            <a:r>
              <a:rPr lang="en-US" sz="2400" dirty="0">
                <a:solidFill>
                  <a:srgbClr val="3333FF"/>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d1</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a:t>
            </a:r>
          </a:p>
        </p:txBody>
      </p:sp>
      <p:sp>
        <p:nvSpPr>
          <p:cNvPr id="820" name="Shape 820"/>
          <p:cNvSpPr/>
          <p:nvPr/>
        </p:nvSpPr>
        <p:spPr>
          <a:xfrm>
            <a:off x="3287714"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1" name="Shape 821"/>
          <p:cNvSpPr/>
          <p:nvPr/>
        </p:nvSpPr>
        <p:spPr>
          <a:xfrm>
            <a:off x="5664201"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2" name="Shape 822"/>
          <p:cNvSpPr/>
          <p:nvPr/>
        </p:nvSpPr>
        <p:spPr>
          <a:xfrm>
            <a:off x="7967663" y="1557337"/>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3" name="Shape 823"/>
          <p:cNvSpPr/>
          <p:nvPr/>
        </p:nvSpPr>
        <p:spPr>
          <a:xfrm>
            <a:off x="5664201" y="3573462"/>
            <a:ext cx="1223999" cy="4317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24" name="Shape 824"/>
          <p:cNvSpPr txBox="1"/>
          <p:nvPr/>
        </p:nvSpPr>
        <p:spPr>
          <a:xfrm>
            <a:off x="3575050"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A</a:t>
            </a:r>
          </a:p>
        </p:txBody>
      </p:sp>
      <p:sp>
        <p:nvSpPr>
          <p:cNvPr id="825" name="Shape 825"/>
          <p:cNvSpPr txBox="1"/>
          <p:nvPr/>
        </p:nvSpPr>
        <p:spPr>
          <a:xfrm>
            <a:off x="5951537"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B</a:t>
            </a:r>
          </a:p>
        </p:txBody>
      </p:sp>
      <p:sp>
        <p:nvSpPr>
          <p:cNvPr id="826" name="Shape 826"/>
          <p:cNvSpPr txBox="1"/>
          <p:nvPr/>
        </p:nvSpPr>
        <p:spPr>
          <a:xfrm>
            <a:off x="8256588" y="1557338"/>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C</a:t>
            </a:r>
          </a:p>
        </p:txBody>
      </p:sp>
      <p:sp>
        <p:nvSpPr>
          <p:cNvPr id="827" name="Shape 827"/>
          <p:cNvSpPr txBox="1"/>
          <p:nvPr/>
        </p:nvSpPr>
        <p:spPr>
          <a:xfrm>
            <a:off x="5951537" y="3573463"/>
            <a:ext cx="576300" cy="3665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D</a:t>
            </a:r>
          </a:p>
        </p:txBody>
      </p:sp>
      <p:cxnSp>
        <p:nvCxnSpPr>
          <p:cNvPr id="828" name="Shape 828"/>
          <p:cNvCxnSpPr/>
          <p:nvPr/>
        </p:nvCxnSpPr>
        <p:spPr>
          <a:xfrm rot="10800000">
            <a:off x="6240462" y="1989162"/>
            <a:ext cx="0" cy="1584300"/>
          </a:xfrm>
          <a:prstGeom prst="straightConnector1">
            <a:avLst/>
          </a:prstGeom>
          <a:noFill/>
          <a:ln w="28575" cap="flat" cmpd="sng">
            <a:solidFill>
              <a:srgbClr val="990000"/>
            </a:solidFill>
            <a:prstDash val="solid"/>
            <a:round/>
            <a:headEnd type="none" w="med" len="med"/>
            <a:tailEnd type="triangle" w="lg" len="lg"/>
          </a:ln>
        </p:spPr>
      </p:cxnSp>
      <p:cxnSp>
        <p:nvCxnSpPr>
          <p:cNvPr id="829" name="Shape 829"/>
          <p:cNvCxnSpPr/>
          <p:nvPr/>
        </p:nvCxnSpPr>
        <p:spPr>
          <a:xfrm rot="10800000">
            <a:off x="3863862" y="1989162"/>
            <a:ext cx="2376600" cy="1584300"/>
          </a:xfrm>
          <a:prstGeom prst="straightConnector1">
            <a:avLst/>
          </a:prstGeom>
          <a:noFill/>
          <a:ln w="28575" cap="flat" cmpd="sng">
            <a:solidFill>
              <a:srgbClr val="990000"/>
            </a:solidFill>
            <a:prstDash val="solid"/>
            <a:round/>
            <a:headEnd type="none" w="med" len="med"/>
            <a:tailEnd type="triangle" w="lg" len="lg"/>
          </a:ln>
        </p:spPr>
      </p:cxnSp>
      <p:cxnSp>
        <p:nvCxnSpPr>
          <p:cNvPr id="830" name="Shape 830"/>
          <p:cNvCxnSpPr/>
          <p:nvPr/>
        </p:nvCxnSpPr>
        <p:spPr>
          <a:xfrm rot="10800000" flipH="1">
            <a:off x="6240463" y="1989162"/>
            <a:ext cx="2303399" cy="1584300"/>
          </a:xfrm>
          <a:prstGeom prst="straightConnector1">
            <a:avLst/>
          </a:prstGeom>
          <a:noFill/>
          <a:ln w="28575" cap="flat" cmpd="sng">
            <a:solidFill>
              <a:srgbClr val="990000"/>
            </a:solidFill>
            <a:prstDash val="solid"/>
            <a:round/>
            <a:headEnd type="none" w="med" len="med"/>
            <a:tailEnd type="triangle" w="lg" len="lg"/>
          </a:ln>
        </p:spPr>
      </p:cxnSp>
      <p:sp>
        <p:nvSpPr>
          <p:cNvPr id="831" name="Shape 831"/>
          <p:cNvSpPr txBox="1"/>
          <p:nvPr/>
        </p:nvSpPr>
        <p:spPr>
          <a:xfrm>
            <a:off x="2855913" y="1484313"/>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rgbClr val="3333FF"/>
                </a:solidFill>
                <a:latin typeface="Comic Sans MS"/>
                <a:ea typeface="Comic Sans MS"/>
                <a:cs typeface="Comic Sans MS"/>
                <a:sym typeface="Comic Sans MS"/>
              </a:rPr>
              <a:t>+</a:t>
            </a:r>
          </a:p>
        </p:txBody>
      </p:sp>
      <p:sp>
        <p:nvSpPr>
          <p:cNvPr id="832" name="Shape 832"/>
          <p:cNvSpPr txBox="1"/>
          <p:nvPr/>
        </p:nvSpPr>
        <p:spPr>
          <a:xfrm>
            <a:off x="5303838" y="1557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
        <p:nvSpPr>
          <p:cNvPr id="833" name="Shape 833"/>
          <p:cNvSpPr txBox="1"/>
          <p:nvPr/>
        </p:nvSpPr>
        <p:spPr>
          <a:xfrm>
            <a:off x="7535863" y="1557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h</a:t>
            </a:r>
            <a:r>
              <a:rPr lang="en-US">
                <a:solidFill>
                  <a:srgbClr val="3333FF"/>
                </a:solidFill>
                <a:latin typeface="Comic Sans MS"/>
                <a:ea typeface="Comic Sans MS"/>
                <a:cs typeface="Comic Sans MS"/>
                <a:sym typeface="Comic Sans MS"/>
              </a:rPr>
              <a:t>+</a:t>
            </a:r>
          </a:p>
        </p:txBody>
      </p:sp>
      <p:sp>
        <p:nvSpPr>
          <p:cNvPr id="834" name="Shape 834"/>
          <p:cNvSpPr/>
          <p:nvPr/>
        </p:nvSpPr>
        <p:spPr>
          <a:xfrm>
            <a:off x="4943475" y="3573462"/>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35" name="Shape 835"/>
          <p:cNvSpPr txBox="1"/>
          <p:nvPr/>
        </p:nvSpPr>
        <p:spPr>
          <a:xfrm>
            <a:off x="4656138" y="3429001"/>
            <a:ext cx="8637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rgbClr val="3333FF"/>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f</a:t>
            </a:r>
          </a:p>
        </p:txBody>
      </p:sp>
      <p:sp>
        <p:nvSpPr>
          <p:cNvPr id="836" name="Shape 836"/>
          <p:cNvSpPr/>
          <p:nvPr/>
        </p:nvSpPr>
        <p:spPr>
          <a:xfrm>
            <a:off x="7319962" y="3644900"/>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Comic Sans MS"/>
              <a:ea typeface="Comic Sans MS"/>
              <a:cs typeface="Comic Sans MS"/>
              <a:sym typeface="Comic Sans MS"/>
            </a:endParaRPr>
          </a:p>
        </p:txBody>
      </p:sp>
      <p:sp>
        <p:nvSpPr>
          <p:cNvPr id="837" name="Shape 837"/>
          <p:cNvSpPr txBox="1"/>
          <p:nvPr/>
        </p:nvSpPr>
        <p:spPr>
          <a:xfrm>
            <a:off x="7032625" y="3500438"/>
            <a:ext cx="863700" cy="366599"/>
          </a:xfrm>
          <a:prstGeom prst="rect">
            <a:avLst/>
          </a:prstGeom>
          <a:noFill/>
          <a:ln>
            <a:noFill/>
          </a:ln>
        </p:spPr>
        <p:txBody>
          <a:bodyPr lIns="91425" tIns="45700" rIns="91425" bIns="45700" anchor="t" anchorCtr="0">
            <a:noAutofit/>
          </a:bodyPr>
          <a:lstStyle/>
          <a:p>
            <a:pPr>
              <a:buClr>
                <a:srgbClr val="3333FF"/>
              </a:buClr>
              <a:buSzPct val="25000"/>
            </a:pPr>
            <a:r>
              <a:rPr lang="en-US">
                <a:solidFill>
                  <a:srgbClr val="3333FF"/>
                </a:solidFill>
                <a:latin typeface="Comic Sans MS"/>
                <a:ea typeface="Comic Sans MS"/>
                <a:cs typeface="Comic Sans MS"/>
                <a:sym typeface="Comic Sans MS"/>
              </a:rPr>
              <a:t>h      f</a:t>
            </a:r>
          </a:p>
        </p:txBody>
      </p:sp>
      <p:sp>
        <p:nvSpPr>
          <p:cNvPr id="838" name="Shape 838"/>
          <p:cNvSpPr txBox="1"/>
          <p:nvPr/>
        </p:nvSpPr>
        <p:spPr>
          <a:xfrm>
            <a:off x="4656139" y="3716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
        <p:nvSpPr>
          <p:cNvPr id="839" name="Shape 839"/>
          <p:cNvSpPr txBox="1"/>
          <p:nvPr/>
        </p:nvSpPr>
        <p:spPr>
          <a:xfrm>
            <a:off x="7032626" y="3716338"/>
            <a:ext cx="503099"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r>
              <a:rPr lang="en-US">
                <a:solidFill>
                  <a:srgbClr val="3333FF"/>
                </a:solidFill>
                <a:latin typeface="Comic Sans MS"/>
                <a:ea typeface="Comic Sans MS"/>
                <a:cs typeface="Comic Sans MS"/>
                <a:sym typeface="Comic Sans MS"/>
              </a:rPr>
              <a:t>-</a:t>
            </a:r>
          </a:p>
        </p:txBody>
      </p:sp>
    </p:spTree>
    <p:extLst>
      <p:ext uri="{BB962C8B-B14F-4D97-AF65-F5344CB8AC3E}">
        <p14:creationId xmlns:p14="http://schemas.microsoft.com/office/powerpoint/2010/main" val="1992422192"/>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cxnSp>
        <p:nvCxnSpPr>
          <p:cNvPr id="845" name="Shape 845"/>
          <p:cNvCxnSpPr/>
          <p:nvPr/>
        </p:nvCxnSpPr>
        <p:spPr>
          <a:xfrm rot="10800000" flipH="1">
            <a:off x="4454525" y="1677949"/>
            <a:ext cx="1295400" cy="576300"/>
          </a:xfrm>
          <a:prstGeom prst="straightConnector1">
            <a:avLst/>
          </a:prstGeom>
          <a:noFill/>
          <a:ln w="28575" cap="flat" cmpd="sng">
            <a:solidFill>
              <a:srgbClr val="990000"/>
            </a:solidFill>
            <a:prstDash val="solid"/>
            <a:round/>
            <a:headEnd type="none" w="med" len="med"/>
            <a:tailEnd type="triangle" w="lg" len="lg"/>
          </a:ln>
        </p:spPr>
      </p:cxnSp>
      <p:cxnSp>
        <p:nvCxnSpPr>
          <p:cNvPr id="846" name="Shape 846"/>
          <p:cNvCxnSpPr/>
          <p:nvPr/>
        </p:nvCxnSpPr>
        <p:spPr>
          <a:xfrm rot="10800000">
            <a:off x="5750012" y="1678126"/>
            <a:ext cx="1296900" cy="503099"/>
          </a:xfrm>
          <a:prstGeom prst="straightConnector1">
            <a:avLst/>
          </a:prstGeom>
          <a:noFill/>
          <a:ln w="28575" cap="flat" cmpd="sng">
            <a:solidFill>
              <a:srgbClr val="990000"/>
            </a:solidFill>
            <a:prstDash val="solid"/>
            <a:round/>
            <a:headEnd type="none" w="med" len="med"/>
            <a:tailEnd type="triangle" w="lg" len="lg"/>
          </a:ln>
        </p:spPr>
      </p:cxnSp>
      <p:cxnSp>
        <p:nvCxnSpPr>
          <p:cNvPr id="847" name="Shape 847"/>
          <p:cNvCxnSpPr/>
          <p:nvPr/>
        </p:nvCxnSpPr>
        <p:spPr>
          <a:xfrm rot="10800000" flipH="1">
            <a:off x="5821362" y="2686013"/>
            <a:ext cx="1295400" cy="576300"/>
          </a:xfrm>
          <a:prstGeom prst="straightConnector1">
            <a:avLst/>
          </a:prstGeom>
          <a:noFill/>
          <a:ln w="28575" cap="flat" cmpd="sng">
            <a:solidFill>
              <a:srgbClr val="990000"/>
            </a:solidFill>
            <a:prstDash val="solid"/>
            <a:round/>
            <a:headEnd type="none" w="med" len="med"/>
            <a:tailEnd type="triangle" w="lg" len="lg"/>
          </a:ln>
        </p:spPr>
      </p:cxnSp>
      <p:cxnSp>
        <p:nvCxnSpPr>
          <p:cNvPr id="848" name="Shape 848"/>
          <p:cNvCxnSpPr/>
          <p:nvPr/>
        </p:nvCxnSpPr>
        <p:spPr>
          <a:xfrm rot="10800000">
            <a:off x="4526049" y="2757626"/>
            <a:ext cx="1296900" cy="503099"/>
          </a:xfrm>
          <a:prstGeom prst="straightConnector1">
            <a:avLst/>
          </a:prstGeom>
          <a:noFill/>
          <a:ln w="28575" cap="flat" cmpd="sng">
            <a:solidFill>
              <a:srgbClr val="990000"/>
            </a:solidFill>
            <a:prstDash val="solid"/>
            <a:round/>
            <a:headEnd type="none" w="med" len="med"/>
            <a:tailEnd type="triangle" w="lg" len="lg"/>
          </a:ln>
        </p:spPr>
      </p:cxnSp>
      <p:sp>
        <p:nvSpPr>
          <p:cNvPr id="849" name="Shape 84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Sharing and replication</a:t>
            </a:r>
          </a:p>
        </p:txBody>
      </p:sp>
      <p:sp>
        <p:nvSpPr>
          <p:cNvPr id="850" name="Shape 850"/>
          <p:cNvSpPr txBox="1">
            <a:spLocks noGrp="1"/>
          </p:cNvSpPr>
          <p:nvPr>
            <p:ph type="body" idx="1"/>
          </p:nvPr>
        </p:nvSpPr>
        <p:spPr>
          <a:xfrm>
            <a:off x="1703389" y="4157662"/>
            <a:ext cx="9854297" cy="22242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Features such as </a:t>
            </a:r>
            <a:r>
              <a:rPr lang="en-US" sz="2400" i="1" dirty="0">
                <a:solidFill>
                  <a:srgbClr val="3333FF"/>
                </a:solidFill>
                <a:latin typeface="Comic Sans MS"/>
                <a:ea typeface="Comic Sans MS"/>
                <a:cs typeface="Comic Sans MS"/>
                <a:sym typeface="Comic Sans MS"/>
              </a:rPr>
              <a:t>f</a:t>
            </a:r>
            <a:r>
              <a:rPr lang="en-US" sz="2400" dirty="0">
                <a:solidFill>
                  <a:schemeClr val="dk1"/>
                </a:solidFill>
                <a:latin typeface="Comic Sans MS"/>
                <a:ea typeface="Comic Sans MS"/>
                <a:cs typeface="Comic Sans MS"/>
                <a:sym typeface="Comic Sans MS"/>
              </a:rPr>
              <a:t>, not renamed along any of the inheritance paths, will be </a:t>
            </a:r>
            <a:r>
              <a:rPr lang="en-US" sz="2400" dirty="0">
                <a:solidFill>
                  <a:srgbClr val="FF0000"/>
                </a:solidFill>
                <a:latin typeface="Comic Sans MS"/>
                <a:ea typeface="Comic Sans MS"/>
                <a:cs typeface="Comic Sans MS"/>
                <a:sym typeface="Comic Sans MS"/>
              </a:rPr>
              <a:t>shared</a:t>
            </a:r>
            <a:r>
              <a:rPr lang="en-US" sz="2400" dirty="0">
                <a:solidFill>
                  <a:schemeClr val="dk1"/>
                </a:solidFill>
                <a:latin typeface="Comic Sans MS"/>
                <a:ea typeface="Comic Sans MS"/>
                <a:cs typeface="Comic Sans MS"/>
                <a:sym typeface="Comic Sans MS"/>
              </a:rPr>
              <a:t>.</a:t>
            </a:r>
          </a:p>
          <a:p>
            <a:pPr marL="0" indent="0">
              <a:spcBef>
                <a:spcPts val="480"/>
              </a:spcBef>
              <a:buSzPct val="25000"/>
              <a:buNone/>
            </a:pPr>
            <a:r>
              <a:rPr lang="en-US" sz="2400" dirty="0">
                <a:solidFill>
                  <a:schemeClr val="dk1"/>
                </a:solidFill>
                <a:latin typeface="Comic Sans MS"/>
                <a:ea typeface="Comic Sans MS"/>
                <a:cs typeface="Comic Sans MS"/>
                <a:sym typeface="Comic Sans MS"/>
              </a:rPr>
              <a:t>Features such as </a:t>
            </a:r>
            <a:r>
              <a:rPr lang="en-US" sz="2400" i="1" dirty="0">
                <a:solidFill>
                  <a:srgbClr val="3333FF"/>
                </a:solidFill>
                <a:latin typeface="Comic Sans MS"/>
                <a:ea typeface="Comic Sans MS"/>
                <a:cs typeface="Comic Sans MS"/>
                <a:sym typeface="Comic Sans MS"/>
              </a:rPr>
              <a:t>g</a:t>
            </a:r>
            <a:r>
              <a:rPr lang="en-US" sz="2400" dirty="0">
                <a:solidFill>
                  <a:schemeClr val="dk1"/>
                </a:solidFill>
                <a:latin typeface="Comic Sans MS"/>
                <a:ea typeface="Comic Sans MS"/>
                <a:cs typeface="Comic Sans MS"/>
                <a:sym typeface="Comic Sans MS"/>
              </a:rPr>
              <a:t>, inherited under different names, will be </a:t>
            </a:r>
            <a:r>
              <a:rPr lang="en-US" sz="2400" dirty="0">
                <a:solidFill>
                  <a:srgbClr val="FF0000"/>
                </a:solidFill>
                <a:latin typeface="Comic Sans MS"/>
                <a:ea typeface="Comic Sans MS"/>
                <a:cs typeface="Comic Sans MS"/>
                <a:sym typeface="Comic Sans MS"/>
              </a:rPr>
              <a:t>replicated</a:t>
            </a:r>
            <a:r>
              <a:rPr lang="en-US" sz="2400" dirty="0">
                <a:solidFill>
                  <a:schemeClr val="dk1"/>
                </a:solidFill>
                <a:latin typeface="Comic Sans MS"/>
                <a:ea typeface="Comic Sans MS"/>
                <a:cs typeface="Comic Sans MS"/>
                <a:sym typeface="Comic Sans MS"/>
              </a:rPr>
              <a:t>.</a:t>
            </a:r>
          </a:p>
        </p:txBody>
      </p:sp>
      <p:sp>
        <p:nvSpPr>
          <p:cNvPr id="851" name="Shape 851"/>
          <p:cNvSpPr/>
          <p:nvPr/>
        </p:nvSpPr>
        <p:spPr>
          <a:xfrm>
            <a:off x="5173662" y="1173162"/>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2" name="Shape 852"/>
          <p:cNvSpPr/>
          <p:nvPr/>
        </p:nvSpPr>
        <p:spPr>
          <a:xfrm>
            <a:off x="5173662" y="3262313"/>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3" name="Shape 853"/>
          <p:cNvSpPr/>
          <p:nvPr/>
        </p:nvSpPr>
        <p:spPr>
          <a:xfrm>
            <a:off x="3878263" y="2254250"/>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4" name="Shape 854"/>
          <p:cNvSpPr/>
          <p:nvPr/>
        </p:nvSpPr>
        <p:spPr>
          <a:xfrm>
            <a:off x="6542087" y="2181225"/>
            <a:ext cx="1152600" cy="5049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855" name="Shape 855"/>
          <p:cNvSpPr txBox="1"/>
          <p:nvPr/>
        </p:nvSpPr>
        <p:spPr>
          <a:xfrm>
            <a:off x="5534025" y="1246188"/>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A</a:t>
            </a:r>
          </a:p>
        </p:txBody>
      </p:sp>
      <p:sp>
        <p:nvSpPr>
          <p:cNvPr id="856" name="Shape 856"/>
          <p:cNvSpPr txBox="1"/>
          <p:nvPr/>
        </p:nvSpPr>
        <p:spPr>
          <a:xfrm>
            <a:off x="4165600" y="2325689"/>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B</a:t>
            </a:r>
          </a:p>
        </p:txBody>
      </p:sp>
      <p:sp>
        <p:nvSpPr>
          <p:cNvPr id="857" name="Shape 857"/>
          <p:cNvSpPr txBox="1"/>
          <p:nvPr/>
        </p:nvSpPr>
        <p:spPr>
          <a:xfrm>
            <a:off x="6902450" y="2254251"/>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C</a:t>
            </a:r>
          </a:p>
        </p:txBody>
      </p:sp>
      <p:sp>
        <p:nvSpPr>
          <p:cNvPr id="858" name="Shape 858"/>
          <p:cNvSpPr txBox="1"/>
          <p:nvPr/>
        </p:nvSpPr>
        <p:spPr>
          <a:xfrm>
            <a:off x="5534025" y="3333751"/>
            <a:ext cx="5049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D</a:t>
            </a:r>
          </a:p>
        </p:txBody>
      </p:sp>
      <p:sp>
        <p:nvSpPr>
          <p:cNvPr id="859" name="Shape 859"/>
          <p:cNvSpPr txBox="1"/>
          <p:nvPr/>
        </p:nvSpPr>
        <p:spPr>
          <a:xfrm>
            <a:off x="6419851" y="979488"/>
            <a:ext cx="1511399" cy="6461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f</a:t>
            </a:r>
          </a:p>
          <a:p>
            <a:pPr>
              <a:buClr>
                <a:srgbClr val="3333FF"/>
              </a:buClr>
              <a:buSzPct val="25000"/>
            </a:pPr>
            <a:r>
              <a:rPr lang="en-US" i="1">
                <a:solidFill>
                  <a:srgbClr val="3333FF"/>
                </a:solidFill>
                <a:latin typeface="Comic Sans MS"/>
                <a:ea typeface="Comic Sans MS"/>
                <a:cs typeface="Comic Sans MS"/>
                <a:sym typeface="Comic Sans MS"/>
              </a:rPr>
              <a:t>g</a:t>
            </a:r>
          </a:p>
        </p:txBody>
      </p:sp>
      <p:sp>
        <p:nvSpPr>
          <p:cNvPr id="860" name="Shape 860"/>
          <p:cNvSpPr txBox="1"/>
          <p:nvPr/>
        </p:nvSpPr>
        <p:spPr>
          <a:xfrm>
            <a:off x="2732087" y="2012951"/>
            <a:ext cx="11574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g_b</a:t>
            </a:r>
          </a:p>
        </p:txBody>
      </p:sp>
      <p:sp>
        <p:nvSpPr>
          <p:cNvPr id="861" name="Shape 861"/>
          <p:cNvSpPr/>
          <p:nvPr/>
        </p:nvSpPr>
        <p:spPr>
          <a:xfrm>
            <a:off x="3008312" y="2173288"/>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sp>
        <p:nvSpPr>
          <p:cNvPr id="862" name="Shape 862"/>
          <p:cNvSpPr txBox="1"/>
          <p:nvPr/>
        </p:nvSpPr>
        <p:spPr>
          <a:xfrm>
            <a:off x="7626350" y="1990726"/>
            <a:ext cx="1157400" cy="366599"/>
          </a:xfrm>
          <a:prstGeom prst="rect">
            <a:avLst/>
          </a:prstGeom>
          <a:noFill/>
          <a:ln>
            <a:noFill/>
          </a:ln>
        </p:spPr>
        <p:txBody>
          <a:bodyPr lIns="91425" tIns="45700" rIns="91425" bIns="45700" anchor="t" anchorCtr="0">
            <a:noAutofit/>
          </a:bodyPr>
          <a:lstStyle/>
          <a:p>
            <a:pPr>
              <a:buClr>
                <a:srgbClr val="3333FF"/>
              </a:buClr>
              <a:buSzPct val="25000"/>
            </a:pPr>
            <a:r>
              <a:rPr lang="en-US" i="1">
                <a:solidFill>
                  <a:srgbClr val="3333FF"/>
                </a:solidFill>
                <a:latin typeface="Comic Sans MS"/>
                <a:ea typeface="Comic Sans MS"/>
                <a:cs typeface="Comic Sans MS"/>
                <a:sym typeface="Comic Sans MS"/>
              </a:rPr>
              <a:t>g</a:t>
            </a:r>
            <a:r>
              <a:rPr lang="en-US">
                <a:solidFill>
                  <a:schemeClr val="dk1"/>
                </a:solidFill>
                <a:latin typeface="Comic Sans MS"/>
                <a:ea typeface="Comic Sans MS"/>
                <a:cs typeface="Comic Sans MS"/>
                <a:sym typeface="Comic Sans MS"/>
              </a:rPr>
              <a:t>      </a:t>
            </a:r>
            <a:r>
              <a:rPr lang="en-US" i="1">
                <a:solidFill>
                  <a:srgbClr val="3333FF"/>
                </a:solidFill>
                <a:latin typeface="Comic Sans MS"/>
                <a:ea typeface="Comic Sans MS"/>
                <a:cs typeface="Comic Sans MS"/>
                <a:sym typeface="Comic Sans MS"/>
              </a:rPr>
              <a:t>g_c</a:t>
            </a:r>
          </a:p>
        </p:txBody>
      </p:sp>
      <p:sp>
        <p:nvSpPr>
          <p:cNvPr id="863" name="Shape 863"/>
          <p:cNvSpPr/>
          <p:nvPr/>
        </p:nvSpPr>
        <p:spPr>
          <a:xfrm>
            <a:off x="7902575" y="2151063"/>
            <a:ext cx="227012" cy="82550"/>
          </a:xfrm>
          <a:custGeom>
            <a:avLst/>
            <a:gdLst/>
            <a:ahLst/>
            <a:cxnLst/>
            <a:rect l="0" t="0" r="0" b="0"/>
            <a:pathLst>
              <a:path w="143" h="52" extrusionOk="0">
                <a:moveTo>
                  <a:pt x="7" y="45"/>
                </a:moveTo>
                <a:cubicBezTo>
                  <a:pt x="3" y="22"/>
                  <a:pt x="0" y="0"/>
                  <a:pt x="7" y="0"/>
                </a:cubicBezTo>
                <a:cubicBezTo>
                  <a:pt x="14" y="0"/>
                  <a:pt x="45" y="45"/>
                  <a:pt x="52" y="45"/>
                </a:cubicBezTo>
                <a:cubicBezTo>
                  <a:pt x="59" y="45"/>
                  <a:pt x="44" y="0"/>
                  <a:pt x="52" y="0"/>
                </a:cubicBezTo>
                <a:cubicBezTo>
                  <a:pt x="60" y="0"/>
                  <a:pt x="83" y="38"/>
                  <a:pt x="98" y="45"/>
                </a:cubicBezTo>
                <a:cubicBezTo>
                  <a:pt x="113" y="52"/>
                  <a:pt x="136" y="45"/>
                  <a:pt x="143" y="45"/>
                </a:cubicBezTo>
              </a:path>
            </a:pathLst>
          </a:custGeom>
          <a:noFill/>
          <a:ln w="12700" cap="flat" cmpd="sng">
            <a:solidFill>
              <a:schemeClr val="dk1"/>
            </a:solidFill>
            <a:prstDash val="solid"/>
            <a:round/>
            <a:headEnd type="none" w="med" len="med"/>
            <a:tailEnd type="none" w="med" len="med"/>
          </a:ln>
        </p:spPr>
        <p:txBody>
          <a:bodyPr lIns="91425" tIns="45700" rIns="91425" bIns="45700" anchor="t" anchorCtr="0">
            <a:noAutofit/>
          </a:bodyPr>
          <a:lstStyle/>
          <a:p>
            <a:pPr>
              <a:buClr>
                <a:schemeClr val="dk1"/>
              </a:buClr>
            </a:pPr>
            <a:endParaRPr>
              <a:solidFill>
                <a:schemeClr val="dk1"/>
              </a:solidFill>
              <a:latin typeface="Arial"/>
              <a:ea typeface="Arial"/>
              <a:cs typeface="Arial"/>
              <a:sym typeface="Arial"/>
            </a:endParaRPr>
          </a:p>
        </p:txBody>
      </p:sp>
    </p:spTree>
    <p:extLst>
      <p:ext uri="{BB962C8B-B14F-4D97-AF65-F5344CB8AC3E}">
        <p14:creationId xmlns:p14="http://schemas.microsoft.com/office/powerpoint/2010/main" val="273536091"/>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Shape 86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What we have </a:t>
            </a:r>
            <a:r>
              <a:rPr lang="en-US" sz="2800" b="1" dirty="0" smtClean="0">
                <a:solidFill>
                  <a:srgbClr val="006699"/>
                </a:solidFill>
                <a:latin typeface="Nunito"/>
                <a:ea typeface="Nunito"/>
                <a:cs typeface="Nunito"/>
                <a:sym typeface="Nunito"/>
              </a:rPr>
              <a:t>seen so far</a:t>
            </a:r>
            <a:endParaRPr lang="en-US" sz="2800" b="1" dirty="0">
              <a:solidFill>
                <a:srgbClr val="006699"/>
              </a:solidFill>
              <a:latin typeface="Nunito"/>
              <a:ea typeface="Nunito"/>
              <a:cs typeface="Nunito"/>
              <a:sym typeface="Nunito"/>
            </a:endParaRPr>
          </a:p>
        </p:txBody>
      </p:sp>
      <p:sp>
        <p:nvSpPr>
          <p:cNvPr id="870" name="Shape 870"/>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Games we can play with features and their names:</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renaming</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redefinition</a:t>
            </a:r>
          </a:p>
          <a:p>
            <a:pPr marL="914400" indent="-381000">
              <a:spcBef>
                <a:spcPts val="0"/>
              </a:spcBef>
              <a:buClr>
                <a:srgbClr val="8B0000"/>
              </a:buClr>
              <a:buSzPct val="100000"/>
              <a:buFont typeface="Comic Sans MS"/>
              <a:buChar char="➢"/>
            </a:pPr>
            <a:r>
              <a:rPr lang="en-US" sz="2400" dirty="0" err="1">
                <a:solidFill>
                  <a:schemeClr val="dk1"/>
                </a:solidFill>
                <a:latin typeface="Comic Sans MS"/>
                <a:ea typeface="Comic Sans MS"/>
                <a:cs typeface="Comic Sans MS"/>
                <a:sym typeface="Comic Sans MS"/>
              </a:rPr>
              <a:t>undefinition</a:t>
            </a:r>
            <a:endParaRPr lang="en-US" sz="2400" dirty="0">
              <a:solidFill>
                <a:schemeClr val="dk1"/>
              </a:solidFill>
              <a:latin typeface="Comic Sans MS"/>
              <a:ea typeface="Comic Sans MS"/>
              <a:cs typeface="Comic Sans MS"/>
              <a:sym typeface="Comic Sans MS"/>
            </a:endParaRP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merging</a:t>
            </a:r>
          </a:p>
          <a:p>
            <a:pPr marL="914400" indent="-381000">
              <a:spcBef>
                <a:spcPts val="0"/>
              </a:spcBef>
              <a:buClr>
                <a:srgbClr val="8B0000"/>
              </a:buClr>
              <a:buSzPct val="100000"/>
              <a:buFont typeface="Comic Sans MS"/>
              <a:buChar char="➢"/>
            </a:pPr>
            <a:r>
              <a:rPr lang="en-US" sz="2400" dirty="0">
                <a:solidFill>
                  <a:schemeClr val="dk1"/>
                </a:solidFill>
                <a:latin typeface="Comic Sans MS"/>
                <a:ea typeface="Comic Sans MS"/>
                <a:cs typeface="Comic Sans MS"/>
                <a:sym typeface="Comic Sans MS"/>
              </a:rPr>
              <a:t>…</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Very useful for library building!</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b="1" dirty="0">
                <a:solidFill>
                  <a:schemeClr val="dk1"/>
                </a:solidFill>
                <a:latin typeface="Comic Sans MS"/>
                <a:ea typeface="Comic Sans MS"/>
                <a:cs typeface="Comic Sans MS"/>
                <a:sym typeface="Comic Sans MS"/>
              </a:rPr>
              <a:t>The key rule remains: </a:t>
            </a:r>
            <a:r>
              <a:rPr lang="en-US" sz="2400" b="1" dirty="0">
                <a:solidFill>
                  <a:srgbClr val="FF0000"/>
                </a:solidFill>
                <a:latin typeface="Comic Sans MS"/>
                <a:ea typeface="Comic Sans MS"/>
                <a:cs typeface="Comic Sans MS"/>
                <a:sym typeface="Comic Sans MS"/>
              </a:rPr>
              <a:t>one name, one feature</a:t>
            </a:r>
          </a:p>
        </p:txBody>
      </p:sp>
    </p:spTree>
    <p:extLst>
      <p:ext uri="{BB962C8B-B14F-4D97-AF65-F5344CB8AC3E}">
        <p14:creationId xmlns:p14="http://schemas.microsoft.com/office/powerpoint/2010/main" val="1865643869"/>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2223654" y="1700933"/>
            <a:ext cx="7772400" cy="2366100"/>
          </a:xfrm>
          <a:prstGeom prst="rect">
            <a:avLst/>
          </a:prstGeom>
          <a:noFill/>
          <a:ln>
            <a:noFill/>
          </a:ln>
        </p:spPr>
        <p:txBody>
          <a:bodyPr vert="horz" lIns="91425" tIns="45700" rIns="91425" bIns="45700" rtlCol="0" anchor="ctr" anchorCtr="0">
            <a:noAutofit/>
          </a:bodyPr>
          <a:lstStyle/>
          <a:p>
            <a:pPr lvl="0">
              <a:buClr>
                <a:srgbClr val="990000"/>
              </a:buClr>
              <a:buSzPct val="25000"/>
            </a:pPr>
            <a:r>
              <a:rPr lang="en-US" sz="3250" dirty="0">
                <a:solidFill>
                  <a:srgbClr val="990000"/>
                </a:solidFill>
                <a:latin typeface="Comic Sans MS"/>
                <a:ea typeface="Comic Sans MS"/>
                <a:cs typeface="Comic Sans MS"/>
              </a:rPr>
              <a:t>Object Oriented Programming</a:t>
            </a:r>
            <a:br>
              <a:rPr lang="en-US" sz="3250" dirty="0">
                <a:solidFill>
                  <a:srgbClr val="990000"/>
                </a:solidFill>
                <a:latin typeface="Comic Sans MS"/>
                <a:ea typeface="Comic Sans MS"/>
                <a:cs typeface="Comic Sans MS"/>
              </a:rPr>
            </a:br>
            <a:r>
              <a:rPr lang="en-US" sz="2800" dirty="0">
                <a:solidFill>
                  <a:srgbClr val="990000"/>
                </a:solidFill>
                <a:latin typeface="Comic Sans MS"/>
                <a:ea typeface="Comic Sans MS"/>
                <a:cs typeface="Comic Sans MS"/>
              </a:rPr>
              <a:t>(Introduction to Programming)</a:t>
            </a:r>
            <a:r>
              <a:rPr lang="en-US" sz="2800" dirty="0">
                <a:solidFill>
                  <a:srgbClr val="990000"/>
                </a:solidFill>
                <a:latin typeface="Comic Sans MS"/>
                <a:ea typeface="Comic Sans MS"/>
                <a:cs typeface="Comic Sans MS"/>
                <a:sym typeface="Comic Sans MS"/>
              </a:rPr>
              <a:t/>
            </a:r>
            <a:br>
              <a:rPr lang="en-US" sz="2800" dirty="0">
                <a:solidFill>
                  <a:srgbClr val="990000"/>
                </a:solidFill>
                <a:latin typeface="Comic Sans MS"/>
                <a:ea typeface="Comic Sans MS"/>
                <a:cs typeface="Comic Sans MS"/>
                <a:sym typeface="Comic Sans MS"/>
              </a:rPr>
            </a:br>
            <a:r>
              <a:rPr lang="en-US" sz="3250" dirty="0">
                <a:solidFill>
                  <a:srgbClr val="990000"/>
                </a:solidFill>
                <a:latin typeface="Comic Sans MS"/>
                <a:ea typeface="Comic Sans MS"/>
                <a:cs typeface="Comic Sans MS"/>
                <a:sym typeface="Comic Sans MS"/>
              </a:rPr>
              <a:t/>
            </a:r>
            <a:br>
              <a:rPr lang="en-US" sz="3250" dirty="0">
                <a:solidFill>
                  <a:srgbClr val="990000"/>
                </a:solidFill>
                <a:latin typeface="Comic Sans MS"/>
                <a:ea typeface="Comic Sans MS"/>
                <a:cs typeface="Comic Sans MS"/>
                <a:sym typeface="Comic Sans MS"/>
              </a:rPr>
            </a:br>
            <a:r>
              <a:rPr lang="en-US" sz="3250" dirty="0">
                <a:latin typeface="Comic Sans MS"/>
                <a:ea typeface="Comic Sans MS"/>
                <a:cs typeface="Comic Sans MS"/>
                <a:sym typeface="Comic Sans MS"/>
              </a:rPr>
              <a:t>Manuel Mazzara</a:t>
            </a:r>
            <a:endParaRPr lang="en-US" sz="2500" dirty="0">
              <a:latin typeface="Comic Sans MS"/>
              <a:ea typeface="Comic Sans MS"/>
              <a:cs typeface="Comic Sans MS"/>
              <a:sym typeface="Comic Sans MS"/>
            </a:endParaRPr>
          </a:p>
        </p:txBody>
      </p:sp>
      <p:sp>
        <p:nvSpPr>
          <p:cNvPr id="61" name="Shape 61"/>
          <p:cNvSpPr txBox="1">
            <a:spLocks noGrp="1"/>
          </p:cNvSpPr>
          <p:nvPr>
            <p:ph type="subTitle" idx="1"/>
          </p:nvPr>
        </p:nvSpPr>
        <p:spPr>
          <a:xfrm>
            <a:off x="2459182" y="4961994"/>
            <a:ext cx="7301344" cy="903347"/>
          </a:xfrm>
          <a:prstGeom prst="rect">
            <a:avLst/>
          </a:prstGeom>
          <a:noFill/>
          <a:ln>
            <a:noFill/>
          </a:ln>
        </p:spPr>
        <p:txBody>
          <a:bodyPr vert="horz" lIns="91425" tIns="45700" rIns="91425" bIns="45700" rtlCol="0" anchor="t" anchorCtr="0">
            <a:noAutofit/>
          </a:bodyPr>
          <a:lstStyle/>
          <a:p>
            <a:pPr lvl="0">
              <a:spcBef>
                <a:spcPts val="0"/>
              </a:spcBef>
              <a:buClr>
                <a:srgbClr val="3E609E"/>
              </a:buClr>
              <a:buSzPct val="25000"/>
            </a:pPr>
            <a:r>
              <a:rPr lang="it-IT" sz="2950" b="1" dirty="0">
                <a:solidFill>
                  <a:srgbClr val="3E609E"/>
                </a:solidFill>
                <a:latin typeface="Verdana"/>
                <a:ea typeface="Verdana"/>
                <a:cs typeface="Verdana"/>
              </a:rPr>
              <a:t>Lecture 11b: </a:t>
            </a:r>
            <a:r>
              <a:rPr lang="it-IT" sz="2950" b="1" dirty="0" smtClean="0">
                <a:solidFill>
                  <a:srgbClr val="3E609E"/>
                </a:solidFill>
                <a:latin typeface="Verdana"/>
                <a:ea typeface="Verdana"/>
                <a:cs typeface="Verdana"/>
              </a:rPr>
              <a:t>Basic Data Structures and </a:t>
            </a:r>
            <a:r>
              <a:rPr lang="en-US" sz="2950" b="1" dirty="0" smtClean="0">
                <a:solidFill>
                  <a:srgbClr val="3E609E"/>
                </a:solidFill>
                <a:latin typeface="Verdana"/>
                <a:ea typeface="Verdana"/>
                <a:cs typeface="Verdana"/>
                <a:sym typeface="Nunito"/>
              </a:rPr>
              <a:t>Genericity</a:t>
            </a:r>
            <a:endParaRPr lang="en-US" sz="2950" b="1" dirty="0">
              <a:solidFill>
                <a:srgbClr val="3E609E"/>
              </a:solidFill>
              <a:latin typeface="Verdana"/>
              <a:ea typeface="Verdana"/>
              <a:cs typeface="Verdana"/>
              <a:sym typeface="Verdana"/>
            </a:endParaRPr>
          </a:p>
          <a:p>
            <a:pPr lvl="0" fontAlgn="base"/>
            <a:endParaRPr lang="en-US" sz="2950" dirty="0">
              <a:solidFill>
                <a:srgbClr val="3E609E"/>
              </a:solidFill>
              <a:latin typeface="Verdana"/>
              <a:ea typeface="Verdana"/>
              <a:cs typeface="Verdana"/>
              <a:sym typeface="Verdana"/>
            </a:endParaRPr>
          </a:p>
          <a:p>
            <a:pPr fontAlgn="base"/>
            <a:endParaRPr lang="it-IT" sz="2950" dirty="0">
              <a:solidFill>
                <a:srgbClr val="3E609E"/>
              </a:solidFill>
              <a:latin typeface="Verdana"/>
              <a:ea typeface="Verdana"/>
              <a:cs typeface="Verdana"/>
            </a:endParaRPr>
          </a:p>
        </p:txBody>
      </p:sp>
    </p:spTree>
    <p:extLst>
      <p:ext uri="{BB962C8B-B14F-4D97-AF65-F5344CB8AC3E}">
        <p14:creationId xmlns:p14="http://schemas.microsoft.com/office/powerpoint/2010/main" val="1673130955"/>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990000"/>
                </a:solidFill>
                <a:latin typeface="Nunito"/>
                <a:ea typeface="Nunito"/>
                <a:cs typeface="Nunito"/>
                <a:sym typeface="Nunito"/>
              </a:rPr>
              <a:t>Container</a:t>
            </a:r>
            <a:r>
              <a:rPr lang="en-US" sz="2800" b="1">
                <a:solidFill>
                  <a:srgbClr val="006699"/>
                </a:solidFill>
                <a:latin typeface="Nunito"/>
                <a:ea typeface="Nunito"/>
                <a:cs typeface="Nunito"/>
                <a:sym typeface="Nunito"/>
              </a:rPr>
              <a:t> data structures</a:t>
            </a:r>
          </a:p>
        </p:txBody>
      </p:sp>
      <p:sp>
        <p:nvSpPr>
          <p:cNvPr id="61" name="Shape 61"/>
          <p:cNvSpPr txBox="1">
            <a:spLocks noGrp="1"/>
          </p:cNvSpPr>
          <p:nvPr>
            <p:ph type="body" idx="1"/>
          </p:nvPr>
        </p:nvSpPr>
        <p:spPr>
          <a:xfrm>
            <a:off x="1703388" y="981076"/>
            <a:ext cx="8713786" cy="554354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000" dirty="0">
                <a:solidFill>
                  <a:schemeClr val="dk1"/>
                </a:solidFill>
                <a:latin typeface="Comic Sans MS"/>
                <a:ea typeface="Comic Sans MS"/>
                <a:cs typeface="Comic Sans MS"/>
                <a:sym typeface="Comic Sans MS"/>
              </a:rPr>
              <a:t>Contain other objects (</a:t>
            </a:r>
            <a:r>
              <a:rPr lang="en-US" sz="2000" dirty="0">
                <a:solidFill>
                  <a:srgbClr val="990000"/>
                </a:solidFill>
                <a:latin typeface="Comic Sans MS"/>
                <a:ea typeface="Comic Sans MS"/>
                <a:cs typeface="Comic Sans MS"/>
                <a:sym typeface="Comic Sans MS"/>
              </a:rPr>
              <a:t>elements</a:t>
            </a:r>
            <a:r>
              <a:rPr lang="en-US" sz="2000" dirty="0">
                <a:solidFill>
                  <a:schemeClr val="dk1"/>
                </a:solidFill>
                <a:latin typeface="Comic Sans MS"/>
                <a:ea typeface="Comic Sans MS"/>
                <a:cs typeface="Comic Sans MS"/>
                <a:sym typeface="Comic Sans MS"/>
              </a:rPr>
              <a:t>, </a:t>
            </a:r>
            <a:r>
              <a:rPr lang="en-US" sz="2000" dirty="0">
                <a:solidFill>
                  <a:srgbClr val="990000"/>
                </a:solidFill>
                <a:latin typeface="Comic Sans MS"/>
                <a:ea typeface="Comic Sans MS"/>
                <a:cs typeface="Comic Sans MS"/>
                <a:sym typeface="Comic Sans MS"/>
              </a:rPr>
              <a:t>items</a:t>
            </a:r>
            <a:r>
              <a:rPr lang="en-US" sz="2000" dirty="0">
                <a:solidFill>
                  <a:schemeClr val="dk1"/>
                </a:solidFill>
                <a:latin typeface="Comic Sans MS"/>
                <a:ea typeface="Comic Sans MS"/>
                <a:cs typeface="Comic Sans MS"/>
                <a:sym typeface="Comic Sans MS"/>
              </a:rPr>
              <a:t>)</a:t>
            </a:r>
          </a:p>
          <a:p>
            <a:pPr marL="0" indent="0">
              <a:spcBef>
                <a:spcPts val="1200"/>
              </a:spcBef>
              <a:buSzPct val="25000"/>
              <a:buNone/>
            </a:pPr>
            <a:r>
              <a:rPr lang="en-US" sz="2000" dirty="0">
                <a:solidFill>
                  <a:schemeClr val="dk1"/>
                </a:solidFill>
                <a:latin typeface="Comic Sans MS"/>
                <a:ea typeface="Comic Sans MS"/>
                <a:cs typeface="Comic Sans MS"/>
                <a:sym typeface="Comic Sans MS"/>
              </a:rPr>
              <a:t>Most fundamental operations on a container:</a:t>
            </a:r>
          </a:p>
          <a:p>
            <a:pPr marL="896938" lvl="1" indent="-363538">
              <a:spcBef>
                <a:spcPts val="400"/>
              </a:spcBef>
              <a:buClr>
                <a:srgbClr val="8B0000"/>
              </a:buClr>
              <a:buSzPct val="80000"/>
              <a:buFont typeface="Noto Symbol"/>
              <a:buChar char="➢"/>
            </a:pPr>
            <a:r>
              <a:rPr lang="en-US" sz="2000" dirty="0">
                <a:solidFill>
                  <a:srgbClr val="990000"/>
                </a:solidFill>
                <a:latin typeface="Comic Sans MS"/>
                <a:ea typeface="Comic Sans MS"/>
                <a:cs typeface="Comic Sans MS"/>
                <a:sym typeface="Comic Sans MS"/>
              </a:rPr>
              <a:t>Insert</a:t>
            </a:r>
            <a:r>
              <a:rPr lang="en-US" sz="2000" dirty="0">
                <a:solidFill>
                  <a:schemeClr val="dk1"/>
                </a:solidFill>
                <a:latin typeface="Comic Sans MS"/>
                <a:ea typeface="Comic Sans MS"/>
                <a:cs typeface="Comic Sans MS"/>
                <a:sym typeface="Comic Sans MS"/>
              </a:rPr>
              <a:t> an item</a:t>
            </a:r>
          </a:p>
          <a:p>
            <a:pPr marL="896938" lvl="1" indent="-363538">
              <a:spcBef>
                <a:spcPts val="400"/>
              </a:spcBef>
              <a:buClr>
                <a:srgbClr val="8B0000"/>
              </a:buClr>
              <a:buSzPct val="80000"/>
              <a:buFont typeface="Noto Symbol"/>
              <a:buChar char="➢"/>
            </a:pPr>
            <a:r>
              <a:rPr lang="en-US" sz="2000" dirty="0">
                <a:solidFill>
                  <a:srgbClr val="990000"/>
                </a:solidFill>
                <a:latin typeface="Comic Sans MS"/>
                <a:ea typeface="Comic Sans MS"/>
                <a:cs typeface="Comic Sans MS"/>
                <a:sym typeface="Comic Sans MS"/>
              </a:rPr>
              <a:t>Access </a:t>
            </a:r>
            <a:r>
              <a:rPr lang="en-US" sz="2000" dirty="0">
                <a:solidFill>
                  <a:schemeClr val="dk1"/>
                </a:solidFill>
                <a:latin typeface="Comic Sans MS"/>
                <a:ea typeface="Comic Sans MS"/>
                <a:cs typeface="Comic Sans MS"/>
                <a:sym typeface="Comic Sans MS"/>
              </a:rPr>
              <a:t>an item</a:t>
            </a:r>
          </a:p>
          <a:p>
            <a:pPr marL="896938" lvl="1" indent="-363538">
              <a:spcBef>
                <a:spcPts val="400"/>
              </a:spcBef>
              <a:buClr>
                <a:srgbClr val="8B0000"/>
              </a:buClr>
              <a:buSzPct val="80000"/>
              <a:buFont typeface="Noto Symbol"/>
              <a:buChar char="➢"/>
            </a:pPr>
            <a:r>
              <a:rPr lang="en-US" sz="2000" dirty="0">
                <a:solidFill>
                  <a:srgbClr val="990000"/>
                </a:solidFill>
                <a:latin typeface="Comic Sans MS"/>
                <a:ea typeface="Comic Sans MS"/>
                <a:cs typeface="Comic Sans MS"/>
                <a:sym typeface="Comic Sans MS"/>
              </a:rPr>
              <a:t>Remove</a:t>
            </a:r>
            <a:r>
              <a:rPr lang="en-US" sz="2000" dirty="0">
                <a:solidFill>
                  <a:schemeClr val="dk1"/>
                </a:solidFill>
                <a:latin typeface="Comic Sans MS"/>
                <a:ea typeface="Comic Sans MS"/>
                <a:cs typeface="Comic Sans MS"/>
                <a:sym typeface="Comic Sans MS"/>
              </a:rPr>
              <a:t> an item</a:t>
            </a:r>
          </a:p>
          <a:p>
            <a:pPr marL="0" indent="0">
              <a:spcBef>
                <a:spcPts val="400"/>
              </a:spcBef>
              <a:buSzPct val="25000"/>
              <a:buNone/>
            </a:pPr>
            <a:endParaRPr lang="en-US" sz="2000" dirty="0" smtClean="0">
              <a:solidFill>
                <a:schemeClr val="dk1"/>
              </a:solidFill>
              <a:latin typeface="Comic Sans MS"/>
              <a:ea typeface="Comic Sans MS"/>
              <a:cs typeface="Comic Sans MS"/>
              <a:sym typeface="Comic Sans MS"/>
            </a:endParaRPr>
          </a:p>
          <a:p>
            <a:pPr marL="0" indent="0">
              <a:spcBef>
                <a:spcPts val="400"/>
              </a:spcBef>
              <a:buSzPct val="25000"/>
              <a:buNone/>
            </a:pPr>
            <a:r>
              <a:rPr lang="en-US" sz="2000" dirty="0" smtClean="0">
                <a:solidFill>
                  <a:schemeClr val="dk1"/>
                </a:solidFill>
                <a:latin typeface="Comic Sans MS"/>
                <a:ea typeface="Comic Sans MS"/>
                <a:cs typeface="Comic Sans MS"/>
                <a:sym typeface="Comic Sans MS"/>
              </a:rPr>
              <a:t>Some </a:t>
            </a:r>
            <a:r>
              <a:rPr lang="en-US" sz="2000" dirty="0">
                <a:solidFill>
                  <a:schemeClr val="dk1"/>
                </a:solidFill>
                <a:latin typeface="Comic Sans MS"/>
                <a:ea typeface="Comic Sans MS"/>
                <a:cs typeface="Comic Sans MS"/>
                <a:sym typeface="Comic Sans MS"/>
              </a:rPr>
              <a:t>containers have </a:t>
            </a:r>
            <a:r>
              <a:rPr lang="en-US" sz="2000" dirty="0">
                <a:solidFill>
                  <a:srgbClr val="990000"/>
                </a:solidFill>
                <a:latin typeface="Comic Sans MS"/>
                <a:ea typeface="Comic Sans MS"/>
                <a:cs typeface="Comic Sans MS"/>
                <a:sym typeface="Comic Sans MS"/>
              </a:rPr>
              <a:t>indexes </a:t>
            </a:r>
            <a:r>
              <a:rPr lang="en-US" sz="2000" dirty="0">
                <a:solidFill>
                  <a:schemeClr val="dk1"/>
                </a:solidFill>
                <a:latin typeface="Comic Sans MS"/>
                <a:ea typeface="Comic Sans MS"/>
                <a:cs typeface="Comic Sans MS"/>
                <a:sym typeface="Comic Sans MS"/>
              </a:rPr>
              <a:t>or </a:t>
            </a:r>
            <a:r>
              <a:rPr lang="en-US" sz="2000" dirty="0">
                <a:solidFill>
                  <a:srgbClr val="990000"/>
                </a:solidFill>
                <a:latin typeface="Comic Sans MS"/>
                <a:ea typeface="Comic Sans MS"/>
                <a:cs typeface="Comic Sans MS"/>
                <a:sym typeface="Comic Sans MS"/>
              </a:rPr>
              <a:t>keys</a:t>
            </a:r>
            <a:r>
              <a:rPr lang="en-US" sz="2000" dirty="0">
                <a:solidFill>
                  <a:schemeClr val="dk1"/>
                </a:solidFill>
                <a:latin typeface="Comic Sans MS"/>
                <a:ea typeface="Comic Sans MS"/>
                <a:cs typeface="Comic Sans MS"/>
                <a:sym typeface="Comic Sans MS"/>
              </a:rPr>
              <a:t> associated with </a:t>
            </a:r>
            <a:r>
              <a:rPr lang="en-US" sz="2000" dirty="0" smtClean="0">
                <a:solidFill>
                  <a:schemeClr val="dk1"/>
                </a:solidFill>
                <a:latin typeface="Comic Sans MS"/>
                <a:ea typeface="Comic Sans MS"/>
                <a:cs typeface="Comic Sans MS"/>
                <a:sym typeface="Comic Sans MS"/>
              </a:rPr>
              <a:t>items</a:t>
            </a:r>
          </a:p>
          <a:p>
            <a:pPr marL="0" indent="0">
              <a:spcBef>
                <a:spcPts val="400"/>
              </a:spcBef>
              <a:buSzPct val="25000"/>
              <a:buNone/>
            </a:pPr>
            <a:endParaRPr lang="en-US" sz="2000" dirty="0">
              <a:solidFill>
                <a:schemeClr val="dk1"/>
              </a:solidFill>
              <a:latin typeface="Comic Sans MS"/>
              <a:ea typeface="Comic Sans MS"/>
              <a:cs typeface="Comic Sans MS"/>
              <a:sym typeface="Comic Sans MS"/>
            </a:endParaRPr>
          </a:p>
          <a:p>
            <a:pPr marL="0" indent="0">
              <a:spcBef>
                <a:spcPts val="400"/>
              </a:spcBef>
              <a:buSzPct val="25000"/>
              <a:buNone/>
            </a:pPr>
            <a:r>
              <a:rPr lang="en-US" sz="2000" dirty="0">
                <a:solidFill>
                  <a:schemeClr val="dk1"/>
                </a:solidFill>
                <a:latin typeface="Comic Sans MS"/>
                <a:ea typeface="Comic Sans MS"/>
                <a:cs typeface="Comic Sans MS"/>
                <a:sym typeface="Comic Sans MS"/>
              </a:rPr>
              <a:t>Different containers provide different flavors of the fundamental operations and with different </a:t>
            </a:r>
            <a:r>
              <a:rPr lang="en-US" sz="2000" dirty="0">
                <a:solidFill>
                  <a:srgbClr val="990000"/>
                </a:solidFill>
                <a:latin typeface="Comic Sans MS"/>
                <a:ea typeface="Comic Sans MS"/>
                <a:cs typeface="Comic Sans MS"/>
                <a:sym typeface="Comic Sans MS"/>
              </a:rPr>
              <a:t>efficiency</a:t>
            </a:r>
          </a:p>
        </p:txBody>
      </p:sp>
      <p:sp>
        <p:nvSpPr>
          <p:cNvPr id="62" name="Shape 6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29</a:t>
            </a:fld>
            <a:endParaRPr lang="en-US"/>
          </a:p>
        </p:txBody>
      </p:sp>
    </p:spTree>
    <p:extLst>
      <p:ext uri="{BB962C8B-B14F-4D97-AF65-F5344CB8AC3E}">
        <p14:creationId xmlns:p14="http://schemas.microsoft.com/office/powerpoint/2010/main" val="123800694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1"/>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1"/>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1"/>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1"/>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1"/>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xEl>
                                              <p:pRg st="6" end="6"/>
                                            </p:txEl>
                                          </p:spTgt>
                                        </p:tgtEl>
                                        <p:attrNameLst>
                                          <p:attrName>style.visibility</p:attrName>
                                        </p:attrNameLst>
                                      </p:cBhvr>
                                      <p:to>
                                        <p:strVal val="visible"/>
                                      </p:to>
                                    </p:set>
                                    <p:animEffect transition="in" filter="fade">
                                      <p:cBhvr>
                                        <p:cTn id="32" dur="1"/>
                                        <p:tgtEl>
                                          <p:spTgt spid="6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xEl>
                                              <p:pRg st="8" end="8"/>
                                            </p:txEl>
                                          </p:spTgt>
                                        </p:tgtEl>
                                        <p:attrNameLst>
                                          <p:attrName>style.visibility</p:attrName>
                                        </p:attrNameLst>
                                      </p:cBhvr>
                                      <p:to>
                                        <p:strVal val="visible"/>
                                      </p:to>
                                    </p:set>
                                    <p:animEffect transition="in" filter="fade">
                                      <p:cBhvr>
                                        <p:cTn id="37" dur="1"/>
                                        <p:tgtEl>
                                          <p:spTgt spid="6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772400" y="115889"/>
            <a:ext cx="8505824"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Examples of multiple inheritance</a:t>
            </a:r>
          </a:p>
        </p:txBody>
      </p:sp>
      <p:sp>
        <p:nvSpPr>
          <p:cNvPr id="141" name="Shape 141"/>
          <p:cNvSpPr txBox="1">
            <a:spLocks noGrp="1"/>
          </p:cNvSpPr>
          <p:nvPr>
            <p:ph type="body" idx="1"/>
          </p:nvPr>
        </p:nvSpPr>
        <p:spPr>
          <a:xfrm>
            <a:off x="1773237" y="878113"/>
            <a:ext cx="8594724" cy="5644924"/>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990000"/>
                </a:solidFill>
                <a:latin typeface="Comic Sans MS"/>
                <a:ea typeface="Comic Sans MS"/>
                <a:cs typeface="Comic Sans MS"/>
                <a:sym typeface="Comic Sans MS"/>
              </a:rPr>
              <a:t>Combining </a:t>
            </a:r>
            <a:r>
              <a:rPr lang="en-US" sz="2400" u="sng" dirty="0">
                <a:solidFill>
                  <a:srgbClr val="990000"/>
                </a:solidFill>
                <a:latin typeface="Comic Sans MS"/>
                <a:ea typeface="Comic Sans MS"/>
                <a:cs typeface="Comic Sans MS"/>
                <a:sym typeface="Comic Sans MS"/>
              </a:rPr>
              <a:t>separate abstractions</a:t>
            </a:r>
            <a:r>
              <a:rPr lang="en-US" sz="2400" dirty="0">
                <a:solidFill>
                  <a:srgbClr val="990000"/>
                </a:solidFill>
                <a:latin typeface="Comic Sans MS"/>
                <a:ea typeface="Comic Sans MS"/>
                <a:cs typeface="Comic Sans MS"/>
                <a:sym typeface="Comic Sans MS"/>
              </a:rPr>
              <a:t>:</a:t>
            </a:r>
          </a:p>
          <a:p>
            <a:pPr marL="0" indent="0">
              <a:spcBef>
                <a:spcPts val="480"/>
              </a:spcBef>
              <a:buNone/>
            </a:pPr>
            <a:endParaRPr sz="2400" dirty="0">
              <a:solidFill>
                <a:srgbClr val="CC0000"/>
              </a:solidFill>
              <a:latin typeface="Comic Sans MS"/>
              <a:ea typeface="Comic Sans MS"/>
              <a:cs typeface="Comic Sans MS"/>
              <a:sym typeface="Comic Sans MS"/>
            </a:endParaRPr>
          </a:p>
          <a:p>
            <a:pPr marL="896938" lvl="1" indent="-363538">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Restaurant, train car</a:t>
            </a:r>
          </a:p>
          <a:p>
            <a:pPr marL="896938" lvl="1" indent="-363538">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Calculator, watch</a:t>
            </a:r>
          </a:p>
          <a:p>
            <a:pPr marL="896938" lvl="1" indent="-363538">
              <a:spcBef>
                <a:spcPts val="480"/>
              </a:spcBef>
              <a:buClr>
                <a:srgbClr val="8B0000"/>
              </a:buClr>
              <a:buSzPct val="80000"/>
              <a:buFont typeface="Noto Symbol"/>
              <a:buChar char="➢"/>
            </a:pPr>
            <a:r>
              <a:rPr lang="en-US" dirty="0" smtClean="0">
                <a:solidFill>
                  <a:schemeClr val="dk1"/>
                </a:solidFill>
                <a:latin typeface="Comic Sans MS"/>
                <a:ea typeface="Comic Sans MS"/>
                <a:cs typeface="Comic Sans MS"/>
                <a:sym typeface="Comic Sans MS"/>
              </a:rPr>
              <a:t>Home</a:t>
            </a:r>
            <a:r>
              <a:rPr lang="en-US" dirty="0">
                <a:solidFill>
                  <a:schemeClr val="dk1"/>
                </a:solidFill>
                <a:latin typeface="Comic Sans MS"/>
                <a:ea typeface="Comic Sans MS"/>
                <a:cs typeface="Comic Sans MS"/>
                <a:sym typeface="Comic Sans MS"/>
              </a:rPr>
              <a:t>, vehicle</a:t>
            </a:r>
          </a:p>
          <a:p>
            <a:pPr marL="896937" lvl="1" indent="-363537">
              <a:spcBef>
                <a:spcPts val="480"/>
              </a:spcBef>
              <a:buClr>
                <a:srgbClr val="8B0000"/>
              </a:buClr>
              <a:buSzPct val="64000"/>
              <a:buFont typeface="Comic Sans MS"/>
              <a:buChar char="➢"/>
            </a:pPr>
            <a:r>
              <a:rPr lang="en-US" dirty="0" smtClean="0">
                <a:latin typeface="Comic Sans MS"/>
                <a:ea typeface="Comic Sans MS"/>
                <a:cs typeface="Comic Sans MS"/>
                <a:sym typeface="Comic Sans MS"/>
              </a:rPr>
              <a:t>Car</a:t>
            </a:r>
            <a:r>
              <a:rPr lang="en-US" dirty="0">
                <a:latin typeface="Comic Sans MS"/>
                <a:ea typeface="Comic Sans MS"/>
                <a:cs typeface="Comic Sans MS"/>
                <a:sym typeface="Comic Sans MS"/>
              </a:rPr>
              <a:t>, public transport</a:t>
            </a:r>
          </a:p>
          <a:p>
            <a:pPr marL="896938" lvl="1" indent="-363538">
              <a:spcBef>
                <a:spcPts val="480"/>
              </a:spcBef>
              <a:buClr>
                <a:srgbClr val="8B0000"/>
              </a:buClr>
              <a:buSzPct val="64000"/>
              <a:buFont typeface="Comic Sans MS"/>
              <a:buChar char="➢"/>
            </a:pPr>
            <a:r>
              <a:rPr lang="en-US" dirty="0">
                <a:latin typeface="Comic Sans MS"/>
                <a:ea typeface="Comic Sans MS"/>
                <a:cs typeface="Comic Sans MS"/>
                <a:sym typeface="Comic Sans MS"/>
              </a:rPr>
              <a:t>...</a:t>
            </a:r>
          </a:p>
        </p:txBody>
      </p:sp>
      <p:sp>
        <p:nvSpPr>
          <p:cNvPr id="142" name="Shape 14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a:t>
            </a:fld>
            <a:endParaRPr lang="en-US"/>
          </a:p>
        </p:txBody>
      </p:sp>
    </p:spTree>
    <p:extLst>
      <p:ext uri="{BB962C8B-B14F-4D97-AF65-F5344CB8AC3E}">
        <p14:creationId xmlns:p14="http://schemas.microsoft.com/office/powerpoint/2010/main" val="2017720029"/>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Rounded Rectangle 1"/>
          <p:cNvSpPr/>
          <p:nvPr/>
        </p:nvSpPr>
        <p:spPr>
          <a:xfrm>
            <a:off x="1713470" y="878113"/>
            <a:ext cx="4819135" cy="14696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79" name="Shape 79"/>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Basic containers</a:t>
            </a:r>
          </a:p>
        </p:txBody>
      </p:sp>
      <p:sp>
        <p:nvSpPr>
          <p:cNvPr id="80" name="Shape 80"/>
          <p:cNvSpPr txBox="1">
            <a:spLocks noGrp="1"/>
          </p:cNvSpPr>
          <p:nvPr>
            <p:ph type="body" idx="1"/>
          </p:nvPr>
        </p:nvSpPr>
        <p:spPr>
          <a:xfrm>
            <a:off x="1773237" y="878113"/>
            <a:ext cx="8594724" cy="5644924"/>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000" dirty="0">
                <a:solidFill>
                  <a:schemeClr val="dk1"/>
                </a:solidFill>
                <a:latin typeface="Comic Sans MS"/>
                <a:ea typeface="Comic Sans MS"/>
                <a:cs typeface="Comic Sans MS"/>
                <a:sym typeface="Comic Sans MS"/>
              </a:rPr>
              <a:t>Array</a:t>
            </a:r>
          </a:p>
          <a:p>
            <a:pPr marL="0" indent="0">
              <a:spcBef>
                <a:spcPts val="480"/>
              </a:spcBef>
              <a:buSzPct val="25000"/>
              <a:buNone/>
            </a:pPr>
            <a:r>
              <a:rPr lang="en-US" sz="2000" dirty="0">
                <a:solidFill>
                  <a:schemeClr val="dk1"/>
                </a:solidFill>
                <a:latin typeface="Comic Sans MS"/>
                <a:ea typeface="Comic Sans MS"/>
                <a:cs typeface="Comic Sans MS"/>
                <a:sym typeface="Comic Sans MS"/>
              </a:rPr>
              <a:t>List</a:t>
            </a:r>
          </a:p>
          <a:p>
            <a:pPr marL="896938" lvl="1" indent="-363538">
              <a:spcBef>
                <a:spcPts val="48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array-based implementation</a:t>
            </a:r>
          </a:p>
          <a:p>
            <a:pPr marL="896938" lvl="1" indent="-363538">
              <a:spcBef>
                <a:spcPts val="48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linked implementation</a:t>
            </a:r>
          </a:p>
          <a:p>
            <a:pPr marL="0" indent="0">
              <a:spcBef>
                <a:spcPts val="480"/>
              </a:spcBef>
              <a:buSzPct val="25000"/>
              <a:buNone/>
            </a:pPr>
            <a:endParaRPr lang="en-US" sz="2000" dirty="0" smtClean="0">
              <a:solidFill>
                <a:schemeClr val="dk1"/>
              </a:solidFill>
              <a:latin typeface="Comic Sans MS"/>
              <a:ea typeface="Comic Sans MS"/>
              <a:cs typeface="Comic Sans MS"/>
              <a:sym typeface="Comic Sans MS"/>
            </a:endParaRPr>
          </a:p>
          <a:p>
            <a:pPr marL="0" indent="0">
              <a:spcBef>
                <a:spcPts val="480"/>
              </a:spcBef>
              <a:buSzPct val="25000"/>
              <a:buNone/>
            </a:pPr>
            <a:r>
              <a:rPr lang="en-US" sz="2000" dirty="0" smtClean="0">
                <a:solidFill>
                  <a:schemeClr val="dk1"/>
                </a:solidFill>
                <a:latin typeface="Comic Sans MS"/>
                <a:ea typeface="Comic Sans MS"/>
                <a:cs typeface="Comic Sans MS"/>
                <a:sym typeface="Comic Sans MS"/>
              </a:rPr>
              <a:t>Stack</a:t>
            </a:r>
            <a:endParaRPr lang="en-US" sz="2000" dirty="0">
              <a:solidFill>
                <a:schemeClr val="dk1"/>
              </a:solidFill>
              <a:latin typeface="Comic Sans MS"/>
              <a:ea typeface="Comic Sans MS"/>
              <a:cs typeface="Comic Sans MS"/>
              <a:sym typeface="Comic Sans MS"/>
            </a:endParaRPr>
          </a:p>
          <a:p>
            <a:pPr marL="0" indent="0">
              <a:spcBef>
                <a:spcPts val="480"/>
              </a:spcBef>
              <a:buSzPct val="25000"/>
              <a:buNone/>
            </a:pPr>
            <a:r>
              <a:rPr lang="en-US" sz="2000" dirty="0">
                <a:solidFill>
                  <a:schemeClr val="dk1"/>
                </a:solidFill>
                <a:latin typeface="Comic Sans MS"/>
                <a:ea typeface="Comic Sans MS"/>
                <a:cs typeface="Comic Sans MS"/>
                <a:sym typeface="Comic Sans MS"/>
              </a:rPr>
              <a:t>Queue</a:t>
            </a:r>
          </a:p>
          <a:p>
            <a:pPr marL="0" indent="0">
              <a:spcBef>
                <a:spcPts val="480"/>
              </a:spcBef>
              <a:buSzPct val="25000"/>
              <a:buNone/>
            </a:pPr>
            <a:r>
              <a:rPr lang="en-US" sz="2000" dirty="0">
                <a:solidFill>
                  <a:schemeClr val="dk1"/>
                </a:solidFill>
                <a:latin typeface="Comic Sans MS"/>
                <a:ea typeface="Comic Sans MS"/>
                <a:cs typeface="Comic Sans MS"/>
                <a:sym typeface="Comic Sans MS"/>
              </a:rPr>
              <a:t>Table (dictionary, associative array)</a:t>
            </a:r>
          </a:p>
          <a:p>
            <a:pPr marL="896938" lvl="1" indent="-363538">
              <a:spcBef>
                <a:spcPts val="48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hash table</a:t>
            </a:r>
          </a:p>
        </p:txBody>
      </p:sp>
      <p:sp>
        <p:nvSpPr>
          <p:cNvPr id="81" name="Shape 8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30</a:t>
            </a:fld>
            <a:endParaRPr lang="en-US"/>
          </a:p>
        </p:txBody>
      </p:sp>
    </p:spTree>
    <p:extLst>
      <p:ext uri="{BB962C8B-B14F-4D97-AF65-F5344CB8AC3E}">
        <p14:creationId xmlns:p14="http://schemas.microsoft.com/office/powerpoint/2010/main" val="1378448295"/>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781693" y="113261"/>
            <a:ext cx="8202092"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Arrays</a:t>
            </a:r>
          </a:p>
        </p:txBody>
      </p:sp>
      <p:sp>
        <p:nvSpPr>
          <p:cNvPr id="88" name="Shape 88"/>
          <p:cNvSpPr txBox="1">
            <a:spLocks noGrp="1"/>
          </p:cNvSpPr>
          <p:nvPr>
            <p:ph type="body" idx="1"/>
          </p:nvPr>
        </p:nvSpPr>
        <p:spPr>
          <a:xfrm>
            <a:off x="1703388" y="1268412"/>
            <a:ext cx="8713786" cy="1981992"/>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An </a:t>
            </a:r>
            <a:r>
              <a:rPr lang="en-US" sz="2400" dirty="0">
                <a:solidFill>
                  <a:srgbClr val="990000"/>
                </a:solidFill>
                <a:latin typeface="Comic Sans MS"/>
                <a:ea typeface="Comic Sans MS"/>
                <a:cs typeface="Comic Sans MS"/>
                <a:sym typeface="Comic Sans MS"/>
              </a:rPr>
              <a:t>array</a:t>
            </a:r>
            <a:r>
              <a:rPr lang="en-US" sz="2400" dirty="0">
                <a:solidFill>
                  <a:schemeClr val="dk1"/>
                </a:solidFill>
                <a:latin typeface="Comic Sans MS"/>
                <a:ea typeface="Comic Sans MS"/>
                <a:cs typeface="Comic Sans MS"/>
                <a:sym typeface="Comic Sans MS"/>
              </a:rPr>
              <a:t> is a container storing items in </a:t>
            </a:r>
            <a:r>
              <a:rPr lang="en-US" sz="2400" dirty="0">
                <a:solidFill>
                  <a:srgbClr val="990000"/>
                </a:solidFill>
                <a:latin typeface="Comic Sans MS"/>
                <a:ea typeface="Comic Sans MS"/>
                <a:cs typeface="Comic Sans MS"/>
                <a:sym typeface="Comic Sans MS"/>
              </a:rPr>
              <a:t>contiguous memory locations</a:t>
            </a:r>
            <a:r>
              <a:rPr lang="en-US" sz="2400" dirty="0">
                <a:solidFill>
                  <a:schemeClr val="dk1"/>
                </a:solidFill>
                <a:latin typeface="Comic Sans MS"/>
                <a:ea typeface="Comic Sans MS"/>
                <a:cs typeface="Comic Sans MS"/>
                <a:sym typeface="Comic Sans MS"/>
              </a:rPr>
              <a:t>, each identified by an </a:t>
            </a:r>
            <a:r>
              <a:rPr lang="en-US" sz="2400" dirty="0">
                <a:solidFill>
                  <a:srgbClr val="990000"/>
                </a:solidFill>
                <a:latin typeface="Comic Sans MS"/>
                <a:ea typeface="Comic Sans MS"/>
                <a:cs typeface="Comic Sans MS"/>
                <a:sym typeface="Comic Sans MS"/>
              </a:rPr>
              <a:t>integer index</a:t>
            </a:r>
          </a:p>
          <a:p>
            <a:pPr marL="896938" lvl="1" indent="-363538">
              <a:buSzPct val="100000"/>
            </a:pPr>
            <a:r>
              <a:rPr lang="en-US" dirty="0">
                <a:solidFill>
                  <a:schemeClr val="dk1"/>
                </a:solidFill>
                <a:latin typeface="Comic Sans MS"/>
                <a:ea typeface="Comic Sans MS"/>
                <a:cs typeface="Comic Sans MS"/>
                <a:sym typeface="Comic Sans MS"/>
              </a:rPr>
              <a:t>insertion/removal works by putting items into the existing slots and resizing the array as needed</a:t>
            </a:r>
          </a:p>
        </p:txBody>
      </p:sp>
      <p:sp>
        <p:nvSpPr>
          <p:cNvPr id="89" name="Shape 89"/>
          <p:cNvSpPr/>
          <p:nvPr/>
        </p:nvSpPr>
        <p:spPr>
          <a:xfrm>
            <a:off x="3143250"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90" name="Shape 90"/>
          <p:cNvSpPr/>
          <p:nvPr/>
        </p:nvSpPr>
        <p:spPr>
          <a:xfrm>
            <a:off x="3935413"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91" name="Shape 91"/>
          <p:cNvSpPr/>
          <p:nvPr/>
        </p:nvSpPr>
        <p:spPr>
          <a:xfrm>
            <a:off x="4727575"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92" name="Shape 92"/>
          <p:cNvSpPr/>
          <p:nvPr/>
        </p:nvSpPr>
        <p:spPr>
          <a:xfrm>
            <a:off x="6311900"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93" name="Shape 93"/>
          <p:cNvSpPr/>
          <p:nvPr/>
        </p:nvSpPr>
        <p:spPr>
          <a:xfrm>
            <a:off x="7104062"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94" name="Shape 94"/>
          <p:cNvSpPr/>
          <p:nvPr/>
        </p:nvSpPr>
        <p:spPr>
          <a:xfrm>
            <a:off x="7896225" y="4148138"/>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95" name="Shape 95"/>
          <p:cNvCxnSpPr/>
          <p:nvPr/>
        </p:nvCxnSpPr>
        <p:spPr>
          <a:xfrm>
            <a:off x="3143250" y="5448300"/>
            <a:ext cx="5545138" cy="0"/>
          </a:xfrm>
          <a:prstGeom prst="straightConnector1">
            <a:avLst/>
          </a:prstGeom>
          <a:noFill/>
          <a:ln w="38100" cap="flat" cmpd="sng">
            <a:solidFill>
              <a:srgbClr val="990000"/>
            </a:solidFill>
            <a:prstDash val="solid"/>
            <a:round/>
            <a:headEnd type="triangle" w="lg" len="lg"/>
            <a:tailEnd type="triangle" w="lg" len="lg"/>
          </a:ln>
        </p:spPr>
      </p:cxnSp>
      <p:sp>
        <p:nvSpPr>
          <p:cNvPr id="96" name="Shape 96"/>
          <p:cNvSpPr txBox="1"/>
          <p:nvPr/>
        </p:nvSpPr>
        <p:spPr>
          <a:xfrm>
            <a:off x="4943476" y="5613401"/>
            <a:ext cx="2033587" cy="336549"/>
          </a:xfrm>
          <a:prstGeom prst="rect">
            <a:avLst/>
          </a:prstGeom>
          <a:noFill/>
          <a:ln>
            <a:noFill/>
          </a:ln>
        </p:spPr>
        <p:txBody>
          <a:bodyPr lIns="91425" tIns="45700" rIns="91425" bIns="45700" anchor="t" anchorCtr="0">
            <a:noAutofit/>
          </a:bodyPr>
          <a:lstStyle/>
          <a:p>
            <a:pPr>
              <a:buSzPct val="25000"/>
            </a:pPr>
            <a:r>
              <a:rPr lang="en-US" sz="1600">
                <a:solidFill>
                  <a:schemeClr val="dk1"/>
                </a:solidFill>
                <a:latin typeface="Verdana"/>
                <a:ea typeface="Verdana"/>
                <a:cs typeface="Verdana"/>
                <a:sym typeface="Verdana"/>
              </a:rPr>
              <a:t>Valid index values</a:t>
            </a:r>
          </a:p>
        </p:txBody>
      </p:sp>
      <p:sp>
        <p:nvSpPr>
          <p:cNvPr id="97" name="Shape 97"/>
          <p:cNvSpPr txBox="1"/>
          <p:nvPr/>
        </p:nvSpPr>
        <p:spPr>
          <a:xfrm>
            <a:off x="3071812" y="3573462"/>
            <a:ext cx="936624"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lower</a:t>
            </a:r>
          </a:p>
        </p:txBody>
      </p:sp>
      <p:sp>
        <p:nvSpPr>
          <p:cNvPr id="98" name="Shape 98"/>
          <p:cNvSpPr txBox="1"/>
          <p:nvPr/>
        </p:nvSpPr>
        <p:spPr>
          <a:xfrm>
            <a:off x="7823200" y="3573462"/>
            <a:ext cx="936624"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upper</a:t>
            </a:r>
          </a:p>
        </p:txBody>
      </p:sp>
      <p:sp>
        <p:nvSpPr>
          <p:cNvPr id="99" name="Shape 99"/>
          <p:cNvSpPr txBox="1"/>
          <p:nvPr/>
        </p:nvSpPr>
        <p:spPr>
          <a:xfrm>
            <a:off x="3143250"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1</a:t>
            </a:r>
          </a:p>
        </p:txBody>
      </p:sp>
      <p:sp>
        <p:nvSpPr>
          <p:cNvPr id="100" name="Shape 100"/>
          <p:cNvSpPr txBox="1"/>
          <p:nvPr/>
        </p:nvSpPr>
        <p:spPr>
          <a:xfrm>
            <a:off x="5230812" y="3573462"/>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item</a:t>
            </a:r>
            <a:r>
              <a:rPr lang="en-US" sz="2000">
                <a:solidFill>
                  <a:srgbClr val="3333FF"/>
                </a:solidFill>
                <a:latin typeface="Comic Sans MS"/>
                <a:ea typeface="Comic Sans MS"/>
                <a:cs typeface="Comic Sans MS"/>
                <a:sym typeface="Comic Sans MS"/>
              </a:rPr>
              <a:t> (4</a:t>
            </a:r>
            <a:r>
              <a:rPr lang="en-US" sz="1400">
                <a:solidFill>
                  <a:srgbClr val="3333FF"/>
                </a:solidFill>
                <a:latin typeface="Comic Sans MS"/>
                <a:ea typeface="Comic Sans MS"/>
                <a:cs typeface="Comic Sans MS"/>
                <a:sym typeface="Comic Sans MS"/>
              </a:rPr>
              <a:t> </a:t>
            </a:r>
            <a:r>
              <a:rPr lang="en-US" sz="2000">
                <a:solidFill>
                  <a:srgbClr val="3333FF"/>
                </a:solidFill>
                <a:latin typeface="Comic Sans MS"/>
                <a:ea typeface="Comic Sans MS"/>
                <a:cs typeface="Comic Sans MS"/>
                <a:sym typeface="Comic Sans MS"/>
              </a:rPr>
              <a:t>)</a:t>
            </a:r>
          </a:p>
        </p:txBody>
      </p:sp>
      <p:sp>
        <p:nvSpPr>
          <p:cNvPr id="101" name="Shape 101"/>
          <p:cNvSpPr txBox="1"/>
          <p:nvPr/>
        </p:nvSpPr>
        <p:spPr>
          <a:xfrm>
            <a:off x="3935413"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2</a:t>
            </a:r>
          </a:p>
        </p:txBody>
      </p:sp>
      <p:sp>
        <p:nvSpPr>
          <p:cNvPr id="102" name="Shape 102"/>
          <p:cNvSpPr txBox="1"/>
          <p:nvPr/>
        </p:nvSpPr>
        <p:spPr>
          <a:xfrm>
            <a:off x="4727575"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3</a:t>
            </a:r>
          </a:p>
        </p:txBody>
      </p:sp>
      <p:sp>
        <p:nvSpPr>
          <p:cNvPr id="103" name="Shape 103"/>
          <p:cNvSpPr txBox="1"/>
          <p:nvPr/>
        </p:nvSpPr>
        <p:spPr>
          <a:xfrm>
            <a:off x="5519737"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4</a:t>
            </a:r>
          </a:p>
        </p:txBody>
      </p:sp>
      <p:sp>
        <p:nvSpPr>
          <p:cNvPr id="104" name="Shape 104"/>
          <p:cNvSpPr txBox="1"/>
          <p:nvPr/>
        </p:nvSpPr>
        <p:spPr>
          <a:xfrm>
            <a:off x="6311900"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5</a:t>
            </a:r>
          </a:p>
        </p:txBody>
      </p:sp>
      <p:sp>
        <p:nvSpPr>
          <p:cNvPr id="105" name="Shape 105"/>
          <p:cNvSpPr txBox="1"/>
          <p:nvPr/>
        </p:nvSpPr>
        <p:spPr>
          <a:xfrm>
            <a:off x="7104062"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6</a:t>
            </a:r>
          </a:p>
        </p:txBody>
      </p:sp>
      <p:sp>
        <p:nvSpPr>
          <p:cNvPr id="106" name="Shape 106"/>
          <p:cNvSpPr txBox="1"/>
          <p:nvPr/>
        </p:nvSpPr>
        <p:spPr>
          <a:xfrm>
            <a:off x="7896225" y="4797425"/>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7</a:t>
            </a:r>
          </a:p>
        </p:txBody>
      </p:sp>
      <p:sp>
        <p:nvSpPr>
          <p:cNvPr id="107" name="Shape 107"/>
          <p:cNvSpPr/>
          <p:nvPr/>
        </p:nvSpPr>
        <p:spPr>
          <a:xfrm>
            <a:off x="5519737" y="4154488"/>
            <a:ext cx="792162" cy="504825"/>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08" name="Shape 10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31</a:t>
            </a:fld>
            <a:endParaRPr lang="en-US"/>
          </a:p>
        </p:txBody>
      </p:sp>
    </p:spTree>
    <p:extLst>
      <p:ext uri="{BB962C8B-B14F-4D97-AF65-F5344CB8AC3E}">
        <p14:creationId xmlns:p14="http://schemas.microsoft.com/office/powerpoint/2010/main" val="88895093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Caveat</a:t>
            </a:r>
          </a:p>
        </p:txBody>
      </p:sp>
      <p:sp>
        <p:nvSpPr>
          <p:cNvPr id="115" name="Shape 115"/>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Whenever you define a container structure and the corresponding class, pay attention to borderline cases:</a:t>
            </a:r>
          </a:p>
          <a:p>
            <a:pPr marL="896937" lvl="1" indent="-363537">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Empty</a:t>
            </a:r>
            <a:r>
              <a:rPr lang="en-US" dirty="0">
                <a:solidFill>
                  <a:schemeClr val="dk1"/>
                </a:solidFill>
                <a:latin typeface="Comic Sans MS"/>
                <a:ea typeface="Comic Sans MS"/>
                <a:cs typeface="Comic Sans MS"/>
                <a:sym typeface="Comic Sans MS"/>
              </a:rPr>
              <a:t> structure</a:t>
            </a:r>
          </a:p>
          <a:p>
            <a:pPr marL="896937" lvl="1" indent="-363537">
              <a:spcBef>
                <a:spcPts val="480"/>
              </a:spcBef>
              <a:buClr>
                <a:srgbClr val="8B0000"/>
              </a:buClr>
              <a:buSzPct val="80000"/>
              <a:buFont typeface="Noto Symbol"/>
              <a:buChar char="➢"/>
            </a:pPr>
            <a:r>
              <a:rPr lang="en-US" dirty="0">
                <a:solidFill>
                  <a:srgbClr val="FF0000"/>
                </a:solidFill>
                <a:latin typeface="Comic Sans MS"/>
                <a:ea typeface="Comic Sans MS"/>
                <a:cs typeface="Comic Sans MS"/>
                <a:sym typeface="Comic Sans MS"/>
              </a:rPr>
              <a:t>Full </a:t>
            </a:r>
            <a:r>
              <a:rPr lang="en-US" dirty="0">
                <a:solidFill>
                  <a:schemeClr val="dk1"/>
                </a:solidFill>
                <a:latin typeface="Comic Sans MS"/>
                <a:ea typeface="Comic Sans MS"/>
                <a:cs typeface="Comic Sans MS"/>
                <a:sym typeface="Comic Sans MS"/>
              </a:rPr>
              <a:t>structure (if finite capacity)</a:t>
            </a:r>
          </a:p>
        </p:txBody>
      </p:sp>
      <p:sp>
        <p:nvSpPr>
          <p:cNvPr id="116" name="Shape 11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32</a:t>
            </a:fld>
            <a:endParaRPr lang="en-US"/>
          </a:p>
        </p:txBody>
      </p:sp>
    </p:spTree>
    <p:extLst>
      <p:ext uri="{BB962C8B-B14F-4D97-AF65-F5344CB8AC3E}">
        <p14:creationId xmlns:p14="http://schemas.microsoft.com/office/powerpoint/2010/main" val="1295420140"/>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Resizing an array</a:t>
            </a:r>
          </a:p>
        </p:txBody>
      </p:sp>
      <p:sp>
        <p:nvSpPr>
          <p:cNvPr id="123" name="Shape 123"/>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At any point in time arrays have a </a:t>
            </a:r>
            <a:r>
              <a:rPr lang="en-US" sz="2400" dirty="0">
                <a:solidFill>
                  <a:srgbClr val="FF0000"/>
                </a:solidFill>
                <a:latin typeface="Comic Sans MS"/>
                <a:ea typeface="Comic Sans MS"/>
                <a:cs typeface="Comic Sans MS"/>
                <a:sym typeface="Comic Sans MS"/>
              </a:rPr>
              <a:t>fixed lower and upper bound</a:t>
            </a:r>
            <a:r>
              <a:rPr lang="en-US" sz="2400" dirty="0">
                <a:solidFill>
                  <a:schemeClr val="dk1"/>
                </a:solidFill>
                <a:latin typeface="Comic Sans MS"/>
                <a:ea typeface="Comic Sans MS"/>
                <a:cs typeface="Comic Sans MS"/>
                <a:sym typeface="Comic Sans MS"/>
              </a:rPr>
              <a:t>, and thus a fixed capacity</a:t>
            </a:r>
          </a:p>
          <a:p>
            <a:pPr marL="0" indent="0">
              <a:spcBef>
                <a:spcPts val="1600"/>
              </a:spcBef>
              <a:buSzPct val="25000"/>
              <a:buNone/>
            </a:pPr>
            <a:r>
              <a:rPr lang="en-US" sz="2400" dirty="0">
                <a:solidFill>
                  <a:schemeClr val="dk1"/>
                </a:solidFill>
                <a:latin typeface="Comic Sans MS"/>
                <a:ea typeface="Comic Sans MS"/>
                <a:cs typeface="Comic Sans MS"/>
                <a:sym typeface="Comic Sans MS"/>
              </a:rPr>
              <a:t>Unlike most other programming languages, Eiffel allows resizing an array (</a:t>
            </a:r>
            <a:r>
              <a:rPr lang="en-US" sz="2400" i="1" dirty="0">
                <a:solidFill>
                  <a:srgbClr val="3333FF"/>
                </a:solidFill>
                <a:latin typeface="Comic Sans MS"/>
                <a:ea typeface="Comic Sans MS"/>
                <a:cs typeface="Comic Sans MS"/>
                <a:sym typeface="Comic Sans MS"/>
              </a:rPr>
              <a:t>resize</a:t>
            </a:r>
            <a:r>
              <a:rPr lang="en-US" sz="2400" dirty="0">
                <a:solidFill>
                  <a:schemeClr val="dk1"/>
                </a:solidFill>
                <a:latin typeface="Comic Sans MS"/>
                <a:ea typeface="Comic Sans MS"/>
                <a:cs typeface="Comic Sans MS"/>
                <a:sym typeface="Comic Sans MS"/>
              </a:rPr>
              <a:t>)</a:t>
            </a:r>
          </a:p>
          <a:p>
            <a:pPr marL="0" indent="0">
              <a:spcBef>
                <a:spcPts val="1600"/>
              </a:spcBef>
              <a:buSzPct val="25000"/>
              <a:buNone/>
            </a:pPr>
            <a:r>
              <a:rPr lang="en-US" sz="2400" dirty="0" smtClean="0">
                <a:solidFill>
                  <a:schemeClr val="dk1"/>
                </a:solidFill>
                <a:latin typeface="Comic Sans MS"/>
                <a:ea typeface="Comic Sans MS"/>
                <a:cs typeface="Comic Sans MS"/>
                <a:sym typeface="Comic Sans MS"/>
              </a:rPr>
              <a:t>Feature </a:t>
            </a:r>
            <a:r>
              <a:rPr lang="en-US" sz="2400" i="1" dirty="0" smtClean="0">
                <a:solidFill>
                  <a:srgbClr val="3333FF"/>
                </a:solidFill>
                <a:latin typeface="Comic Sans MS"/>
                <a:ea typeface="Comic Sans MS"/>
                <a:cs typeface="Comic Sans MS"/>
                <a:sym typeface="Comic Sans MS"/>
              </a:rPr>
              <a:t>force</a:t>
            </a:r>
            <a:r>
              <a:rPr lang="en-US" sz="2400" dirty="0" smtClean="0">
                <a:solidFill>
                  <a:schemeClr val="dk1"/>
                </a:solidFill>
                <a:latin typeface="Comic Sans MS"/>
                <a:ea typeface="Comic Sans MS"/>
                <a:cs typeface="Comic Sans MS"/>
                <a:sym typeface="Comic Sans MS"/>
              </a:rPr>
              <a:t> resizes an array if required: unlike </a:t>
            </a:r>
            <a:r>
              <a:rPr lang="en-US" sz="2400" i="1" dirty="0" smtClean="0">
                <a:solidFill>
                  <a:srgbClr val="3333FF"/>
                </a:solidFill>
                <a:latin typeface="Comic Sans MS"/>
                <a:ea typeface="Comic Sans MS"/>
                <a:cs typeface="Comic Sans MS"/>
                <a:sym typeface="Comic Sans MS"/>
              </a:rPr>
              <a:t>put</a:t>
            </a:r>
            <a:r>
              <a:rPr lang="en-US" sz="2400" dirty="0" smtClean="0">
                <a:solidFill>
                  <a:schemeClr val="dk1"/>
                </a:solidFill>
                <a:latin typeface="Comic Sans MS"/>
                <a:ea typeface="Comic Sans MS"/>
                <a:cs typeface="Comic Sans MS"/>
                <a:sym typeface="Comic Sans MS"/>
              </a:rPr>
              <a:t>, it has no precondition</a:t>
            </a:r>
          </a:p>
          <a:p>
            <a:pPr marL="0" indent="0">
              <a:spcBef>
                <a:spcPts val="1600"/>
              </a:spcBef>
              <a:buSzPct val="25000"/>
              <a:buNone/>
            </a:pPr>
            <a:r>
              <a:rPr lang="en-US" sz="2400" dirty="0" smtClean="0">
                <a:solidFill>
                  <a:schemeClr val="dk1"/>
                </a:solidFill>
                <a:latin typeface="Comic Sans MS"/>
                <a:ea typeface="Comic Sans MS"/>
                <a:cs typeface="Comic Sans MS"/>
                <a:sym typeface="Comic Sans MS"/>
              </a:rPr>
              <a:t>Resizing </a:t>
            </a:r>
            <a:r>
              <a:rPr lang="en-US" sz="2400" dirty="0">
                <a:solidFill>
                  <a:schemeClr val="dk1"/>
                </a:solidFill>
                <a:latin typeface="Comic Sans MS"/>
                <a:ea typeface="Comic Sans MS"/>
                <a:cs typeface="Comic Sans MS"/>
                <a:sym typeface="Comic Sans MS"/>
              </a:rPr>
              <a:t>usually requires reallocating the array and copying the old values. Such operations are costly!</a:t>
            </a:r>
          </a:p>
        </p:txBody>
      </p:sp>
      <p:sp>
        <p:nvSpPr>
          <p:cNvPr id="124" name="Shape 12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33</a:t>
            </a:fld>
            <a:endParaRPr lang="en-US"/>
          </a:p>
        </p:txBody>
      </p:sp>
    </p:spTree>
    <p:extLst>
      <p:ext uri="{BB962C8B-B14F-4D97-AF65-F5344CB8AC3E}">
        <p14:creationId xmlns:p14="http://schemas.microsoft.com/office/powerpoint/2010/main" val="265608653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Array operations</a:t>
            </a:r>
          </a:p>
        </p:txBody>
      </p:sp>
      <p:graphicFrame>
        <p:nvGraphicFramePr>
          <p:cNvPr id="131" name="Shape 131"/>
          <p:cNvGraphicFramePr/>
          <p:nvPr/>
        </p:nvGraphicFramePr>
        <p:xfrm>
          <a:off x="1992312" y="907256"/>
          <a:ext cx="8064500" cy="3986225"/>
        </p:xfrm>
        <a:graphic>
          <a:graphicData uri="http://schemas.openxmlformats.org/drawingml/2006/table">
            <a:tbl>
              <a:tblPr>
                <a:noFill/>
              </a:tblPr>
              <a:tblGrid>
                <a:gridCol w="3210725"/>
                <a:gridCol w="2621750"/>
                <a:gridCol w="2232025"/>
              </a:tblGrid>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Access by index</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a.item </a:t>
                      </a:r>
                      <a:r>
                        <a:rPr lang="en-US" sz="2000" b="0" i="0" u="none" strike="noStrike" cap="none" baseline="0">
                          <a:solidFill>
                            <a:srgbClr val="3333FF"/>
                          </a:solidFill>
                          <a:latin typeface="Comic Sans MS"/>
                          <a:ea typeface="Comic Sans MS"/>
                          <a:cs typeface="Comic Sans MS"/>
                          <a:sym typeface="Comic Sans MS"/>
                        </a:rPr>
                        <a:t>(4)</a:t>
                      </a:r>
                    </a:p>
                    <a:p>
                      <a:pPr marL="0" marR="0" lvl="0" indent="0" algn="ctr" rtl="0">
                        <a:lnSpc>
                          <a:spcPct val="100000"/>
                        </a:lnSpc>
                        <a:spcBef>
                          <a:spcPts val="40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a </a:t>
                      </a:r>
                      <a:r>
                        <a:rPr lang="en-US" sz="2000" b="0" i="0" u="none" strike="noStrike" cap="none" baseline="0">
                          <a:solidFill>
                            <a:srgbClr val="3333FF"/>
                          </a:solidFill>
                          <a:latin typeface="Comic Sans MS"/>
                          <a:ea typeface="Comic Sans MS"/>
                          <a:cs typeface="Comic Sans MS"/>
                          <a:sym typeface="Comic Sans MS"/>
                        </a:rPr>
                        <a:t>[4]</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Replace at index</a:t>
                      </a:r>
                    </a:p>
                    <a:p>
                      <a:pPr marL="0" marR="0" lvl="0" indent="0" algn="l" rtl="0">
                        <a:lnSpc>
                          <a:spcPct val="100000"/>
                        </a:lnSpc>
                        <a:spcBef>
                          <a:spcPts val="40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(index within bounds)</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a.put </a:t>
                      </a:r>
                      <a:r>
                        <a:rPr lang="en-US" sz="2000" b="0" i="0" u="none" strike="noStrike" cap="none" baseline="0">
                          <a:solidFill>
                            <a:srgbClr val="3333FF"/>
                          </a:solidFill>
                          <a:latin typeface="Comic Sans MS"/>
                          <a:ea typeface="Comic Sans MS"/>
                          <a:cs typeface="Comic Sans MS"/>
                          <a:sym typeface="Comic Sans MS"/>
                        </a:rPr>
                        <a:t>(“hello”, 4)</a:t>
                      </a:r>
                    </a:p>
                    <a:p>
                      <a:pPr marL="0" marR="0" lvl="0" indent="0" algn="ctr" rtl="0">
                        <a:lnSpc>
                          <a:spcPct val="100000"/>
                        </a:lnSpc>
                        <a:spcBef>
                          <a:spcPts val="400"/>
                        </a:spcBef>
                        <a:spcAft>
                          <a:spcPts val="0"/>
                        </a:spcAft>
                        <a:buClr>
                          <a:srgbClr val="3333FF"/>
                        </a:buClr>
                        <a:buSzPct val="25000"/>
                        <a:buFont typeface="Noto Symbol"/>
                        <a:buNone/>
                      </a:pPr>
                      <a:r>
                        <a:rPr lang="en-US" sz="2000" b="0" i="0" u="none" strike="noStrike" cap="none" baseline="0">
                          <a:solidFill>
                            <a:srgbClr val="3333FF"/>
                          </a:solidFill>
                          <a:latin typeface="Comic Sans MS"/>
                          <a:ea typeface="Comic Sans MS"/>
                          <a:cs typeface="Comic Sans MS"/>
                          <a:sym typeface="Comic Sans MS"/>
                        </a:rPr>
                        <a:t>a [4] := “hello”</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547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Resize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a.resize </a:t>
                      </a:r>
                      <a:r>
                        <a:rPr lang="en-US" sz="2000" b="0" i="0" u="none" strike="noStrike" cap="none" baseline="0">
                          <a:solidFill>
                            <a:srgbClr val="3333FF"/>
                          </a:solidFill>
                          <a:latin typeface="Comic Sans MS"/>
                          <a:ea typeface="Comic Sans MS"/>
                          <a:cs typeface="Comic Sans MS"/>
                          <a:sym typeface="Comic Sans MS"/>
                        </a:rPr>
                        <a:t>(1, 10)</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2000" b="1" i="0" u="none" strike="noStrike" cap="none" baseline="0">
                          <a:solidFill>
                            <a:srgbClr val="990000"/>
                          </a:solidFill>
                          <a:latin typeface="Comic Sans MS"/>
                          <a:ea typeface="Comic Sans MS"/>
                          <a:cs typeface="Comic Sans MS"/>
                          <a:sym typeface="Comic Sans MS"/>
                        </a:rPr>
                        <a:t>slow</a:t>
                      </a:r>
                    </a:p>
                    <a:p>
                      <a:pPr marL="0" marR="0" lvl="0" indent="0" algn="ctr" rtl="0">
                        <a:lnSpc>
                          <a:spcPct val="100000"/>
                        </a:lnSpc>
                        <a:spcBef>
                          <a:spcPts val="40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(when growing)</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547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Resize + replace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0" u="none" strike="noStrike" cap="none" baseline="0">
                          <a:solidFill>
                            <a:srgbClr val="3333FF"/>
                          </a:solidFill>
                          <a:latin typeface="Comic Sans MS"/>
                          <a:ea typeface="Comic Sans MS"/>
                          <a:cs typeface="Comic Sans MS"/>
                          <a:sym typeface="Comic Sans MS"/>
                        </a:rPr>
                        <a:t>a.force (“hello”, 10)</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2000" b="1" i="0" u="none" strike="noStrike" cap="none" baseline="0">
                          <a:solidFill>
                            <a:srgbClr val="990000"/>
                          </a:solidFill>
                          <a:latin typeface="Comic Sans MS"/>
                          <a:ea typeface="Comic Sans MS"/>
                          <a:cs typeface="Comic Sans MS"/>
                          <a:sym typeface="Comic Sans MS"/>
                        </a:rPr>
                        <a:t>slow</a:t>
                      </a:r>
                    </a:p>
                    <a:p>
                      <a:pPr marL="0" marR="0" lvl="0" indent="0" algn="ctr" rtl="0">
                        <a:lnSpc>
                          <a:spcPct val="100000"/>
                        </a:lnSpc>
                        <a:spcBef>
                          <a:spcPts val="40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(when growing)</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132" name="Shape 132"/>
          <p:cNvSpPr/>
          <p:nvPr/>
        </p:nvSpPr>
        <p:spPr>
          <a:xfrm>
            <a:off x="7231064" y="5133977"/>
            <a:ext cx="400050"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3" name="Shape 133"/>
          <p:cNvSpPr/>
          <p:nvPr/>
        </p:nvSpPr>
        <p:spPr>
          <a:xfrm>
            <a:off x="7627146" y="5133977"/>
            <a:ext cx="400048"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4" name="Shape 134"/>
          <p:cNvSpPr/>
          <p:nvPr/>
        </p:nvSpPr>
        <p:spPr>
          <a:xfrm>
            <a:off x="8023226" y="5133977"/>
            <a:ext cx="400050"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5" name="Shape 135"/>
          <p:cNvSpPr/>
          <p:nvPr/>
        </p:nvSpPr>
        <p:spPr>
          <a:xfrm>
            <a:off x="8832853" y="5133977"/>
            <a:ext cx="400050"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6" name="Shape 136"/>
          <p:cNvSpPr/>
          <p:nvPr/>
        </p:nvSpPr>
        <p:spPr>
          <a:xfrm>
            <a:off x="9228934" y="5133977"/>
            <a:ext cx="400048"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7" name="Shape 137"/>
          <p:cNvSpPr/>
          <p:nvPr/>
        </p:nvSpPr>
        <p:spPr>
          <a:xfrm>
            <a:off x="9642481" y="5133976"/>
            <a:ext cx="400050" cy="288129"/>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38" name="Shape 138"/>
          <p:cNvSpPr txBox="1"/>
          <p:nvPr/>
        </p:nvSpPr>
        <p:spPr>
          <a:xfrm>
            <a:off x="7231065"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1</a:t>
            </a:r>
          </a:p>
        </p:txBody>
      </p:sp>
      <p:sp>
        <p:nvSpPr>
          <p:cNvPr id="139" name="Shape 139"/>
          <p:cNvSpPr txBox="1"/>
          <p:nvPr/>
        </p:nvSpPr>
        <p:spPr>
          <a:xfrm>
            <a:off x="7625161"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2</a:t>
            </a:r>
          </a:p>
        </p:txBody>
      </p:sp>
      <p:sp>
        <p:nvSpPr>
          <p:cNvPr id="140" name="Shape 140"/>
          <p:cNvSpPr txBox="1"/>
          <p:nvPr/>
        </p:nvSpPr>
        <p:spPr>
          <a:xfrm>
            <a:off x="8023227"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3</a:t>
            </a:r>
          </a:p>
        </p:txBody>
      </p:sp>
      <p:sp>
        <p:nvSpPr>
          <p:cNvPr id="141" name="Shape 141"/>
          <p:cNvSpPr txBox="1"/>
          <p:nvPr/>
        </p:nvSpPr>
        <p:spPr>
          <a:xfrm>
            <a:off x="8421290"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4</a:t>
            </a:r>
          </a:p>
        </p:txBody>
      </p:sp>
      <p:sp>
        <p:nvSpPr>
          <p:cNvPr id="142" name="Shape 142"/>
          <p:cNvSpPr txBox="1"/>
          <p:nvPr/>
        </p:nvSpPr>
        <p:spPr>
          <a:xfrm>
            <a:off x="8832854"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5</a:t>
            </a:r>
          </a:p>
        </p:txBody>
      </p:sp>
      <p:sp>
        <p:nvSpPr>
          <p:cNvPr id="143" name="Shape 143"/>
          <p:cNvSpPr txBox="1"/>
          <p:nvPr/>
        </p:nvSpPr>
        <p:spPr>
          <a:xfrm>
            <a:off x="9230125"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6</a:t>
            </a:r>
          </a:p>
        </p:txBody>
      </p:sp>
      <p:sp>
        <p:nvSpPr>
          <p:cNvPr id="144" name="Shape 144"/>
          <p:cNvSpPr txBox="1"/>
          <p:nvPr/>
        </p:nvSpPr>
        <p:spPr>
          <a:xfrm>
            <a:off x="9640497" y="5394961"/>
            <a:ext cx="393191" cy="365759"/>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7</a:t>
            </a:r>
          </a:p>
        </p:txBody>
      </p:sp>
      <p:sp>
        <p:nvSpPr>
          <p:cNvPr id="145" name="Shape 145"/>
          <p:cNvSpPr/>
          <p:nvPr/>
        </p:nvSpPr>
        <p:spPr>
          <a:xfrm>
            <a:off x="8419307" y="5138742"/>
            <a:ext cx="400048" cy="28812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46" name="Shape 146"/>
          <p:cNvSpPr txBox="1"/>
          <p:nvPr/>
        </p:nvSpPr>
        <p:spPr>
          <a:xfrm>
            <a:off x="6821488" y="5079601"/>
            <a:ext cx="344095"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a</a:t>
            </a:r>
          </a:p>
        </p:txBody>
      </p:sp>
      <p:sp>
        <p:nvSpPr>
          <p:cNvPr id="147" name="Shape 14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34</a:t>
            </a:fld>
            <a:endParaRPr lang="en-US"/>
          </a:p>
        </p:txBody>
      </p:sp>
    </p:spTree>
    <p:extLst>
      <p:ext uri="{BB962C8B-B14F-4D97-AF65-F5344CB8AC3E}">
        <p14:creationId xmlns:p14="http://schemas.microsoft.com/office/powerpoint/2010/main" val="2839573441"/>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781693" y="113261"/>
            <a:ext cx="8202092"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Lists</a:t>
            </a:r>
          </a:p>
        </p:txBody>
      </p:sp>
      <p:sp>
        <p:nvSpPr>
          <p:cNvPr id="154" name="Shape 154"/>
          <p:cNvSpPr txBox="1">
            <a:spLocks noGrp="1"/>
          </p:cNvSpPr>
          <p:nvPr>
            <p:ph type="body" idx="1"/>
          </p:nvPr>
        </p:nvSpPr>
        <p:spPr>
          <a:xfrm>
            <a:off x="1703388" y="895105"/>
            <a:ext cx="8713786" cy="1798876"/>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A </a:t>
            </a:r>
            <a:r>
              <a:rPr lang="en-US" sz="2400" dirty="0">
                <a:solidFill>
                  <a:srgbClr val="990000"/>
                </a:solidFill>
                <a:latin typeface="Comic Sans MS"/>
                <a:ea typeface="Comic Sans MS"/>
                <a:cs typeface="Comic Sans MS"/>
                <a:sym typeface="Comic Sans MS"/>
              </a:rPr>
              <a:t>list</a:t>
            </a:r>
            <a:r>
              <a:rPr lang="en-US" sz="2400" dirty="0">
                <a:solidFill>
                  <a:schemeClr val="dk1"/>
                </a:solidFill>
                <a:latin typeface="Comic Sans MS"/>
                <a:ea typeface="Comic Sans MS"/>
                <a:cs typeface="Comic Sans MS"/>
                <a:sym typeface="Comic Sans MS"/>
              </a:rPr>
              <a:t> is a container storing items, identified by an integer index, where items can be </a:t>
            </a:r>
            <a:r>
              <a:rPr lang="en-US" sz="2400" dirty="0">
                <a:solidFill>
                  <a:srgbClr val="990000"/>
                </a:solidFill>
                <a:latin typeface="Comic Sans MS"/>
                <a:ea typeface="Comic Sans MS"/>
                <a:cs typeface="Comic Sans MS"/>
                <a:sym typeface="Comic Sans MS"/>
              </a:rPr>
              <a:t>inserted</a:t>
            </a:r>
            <a:r>
              <a:rPr lang="en-US" sz="2400" dirty="0">
                <a:solidFill>
                  <a:schemeClr val="dk1"/>
                </a:solidFill>
                <a:latin typeface="Comic Sans MS"/>
                <a:ea typeface="Comic Sans MS"/>
                <a:cs typeface="Comic Sans MS"/>
                <a:sym typeface="Comic Sans MS"/>
              </a:rPr>
              <a:t> or </a:t>
            </a:r>
            <a:r>
              <a:rPr lang="en-US" sz="2400" dirty="0">
                <a:solidFill>
                  <a:srgbClr val="990000"/>
                </a:solidFill>
                <a:latin typeface="Comic Sans MS"/>
                <a:ea typeface="Comic Sans MS"/>
                <a:cs typeface="Comic Sans MS"/>
                <a:sym typeface="Comic Sans MS"/>
              </a:rPr>
              <a:t>removed</a:t>
            </a:r>
            <a:r>
              <a:rPr lang="en-US" sz="2400" dirty="0">
                <a:solidFill>
                  <a:schemeClr val="dk1"/>
                </a:solidFill>
                <a:latin typeface="Comic Sans MS"/>
                <a:ea typeface="Comic Sans MS"/>
                <a:cs typeface="Comic Sans MS"/>
                <a:sym typeface="Comic Sans MS"/>
              </a:rPr>
              <a:t> at any position</a:t>
            </a:r>
          </a:p>
          <a:p>
            <a:pPr marL="0" indent="0">
              <a:buSzPct val="25000"/>
              <a:buNone/>
            </a:pPr>
            <a:endParaRPr lang="en-US" sz="2400" dirty="0" smtClean="0">
              <a:solidFill>
                <a:schemeClr val="dk1"/>
              </a:solidFill>
              <a:latin typeface="Comic Sans MS"/>
              <a:ea typeface="Comic Sans MS"/>
              <a:cs typeface="Comic Sans MS"/>
              <a:sym typeface="Comic Sans MS"/>
            </a:endParaRPr>
          </a:p>
          <a:p>
            <a:pPr marL="0" indent="0">
              <a:buSzPct val="25000"/>
              <a:buNone/>
            </a:pPr>
            <a:r>
              <a:rPr lang="en-US" sz="2400" dirty="0" smtClean="0">
                <a:solidFill>
                  <a:schemeClr val="dk1"/>
                </a:solidFill>
                <a:latin typeface="Comic Sans MS"/>
                <a:ea typeface="Comic Sans MS"/>
                <a:cs typeface="Comic Sans MS"/>
                <a:sym typeface="Comic Sans MS"/>
              </a:rPr>
              <a:t>Two </a:t>
            </a:r>
            <a:r>
              <a:rPr lang="en-US" sz="2400" dirty="0">
                <a:solidFill>
                  <a:schemeClr val="dk1"/>
                </a:solidFill>
                <a:latin typeface="Comic Sans MS"/>
                <a:ea typeface="Comic Sans MS"/>
                <a:cs typeface="Comic Sans MS"/>
                <a:sym typeface="Comic Sans MS"/>
              </a:rPr>
              <a:t>implementations: </a:t>
            </a:r>
            <a:r>
              <a:rPr lang="en-US" sz="2400" dirty="0">
                <a:solidFill>
                  <a:srgbClr val="990000"/>
                </a:solidFill>
                <a:latin typeface="Comic Sans MS"/>
                <a:ea typeface="Comic Sans MS"/>
                <a:cs typeface="Comic Sans MS"/>
                <a:sym typeface="Comic Sans MS"/>
              </a:rPr>
              <a:t>array-based</a:t>
            </a:r>
            <a:r>
              <a:rPr lang="en-US" sz="2400" dirty="0">
                <a:solidFill>
                  <a:schemeClr val="dk1"/>
                </a:solidFill>
                <a:latin typeface="Comic Sans MS"/>
                <a:ea typeface="Comic Sans MS"/>
                <a:cs typeface="Comic Sans MS"/>
                <a:sym typeface="Comic Sans MS"/>
              </a:rPr>
              <a:t> vs. </a:t>
            </a:r>
            <a:r>
              <a:rPr lang="en-US" sz="2400" dirty="0">
                <a:solidFill>
                  <a:srgbClr val="990000"/>
                </a:solidFill>
                <a:latin typeface="Comic Sans MS"/>
                <a:ea typeface="Comic Sans MS"/>
                <a:cs typeface="Comic Sans MS"/>
                <a:sym typeface="Comic Sans MS"/>
              </a:rPr>
              <a:t>linked</a:t>
            </a:r>
          </a:p>
        </p:txBody>
      </p:sp>
      <p:sp>
        <p:nvSpPr>
          <p:cNvPr id="155" name="Shape 155"/>
          <p:cNvSpPr/>
          <p:nvPr/>
        </p:nvSpPr>
        <p:spPr>
          <a:xfrm>
            <a:off x="2607458"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56" name="Shape 156"/>
          <p:cNvSpPr/>
          <p:nvPr/>
        </p:nvSpPr>
        <p:spPr>
          <a:xfrm>
            <a:off x="3578218"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57" name="Shape 157"/>
          <p:cNvSpPr/>
          <p:nvPr/>
        </p:nvSpPr>
        <p:spPr>
          <a:xfrm>
            <a:off x="4548977"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58" name="Shape 158"/>
          <p:cNvSpPr/>
          <p:nvPr/>
        </p:nvSpPr>
        <p:spPr>
          <a:xfrm>
            <a:off x="6490496"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59" name="Shape 159"/>
          <p:cNvSpPr/>
          <p:nvPr/>
        </p:nvSpPr>
        <p:spPr>
          <a:xfrm>
            <a:off x="7461255"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60" name="Shape 160"/>
          <p:cNvSpPr/>
          <p:nvPr/>
        </p:nvSpPr>
        <p:spPr>
          <a:xfrm>
            <a:off x="8432014" y="4426745"/>
            <a:ext cx="792162"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61" name="Shape 161"/>
          <p:cNvSpPr txBox="1"/>
          <p:nvPr/>
        </p:nvSpPr>
        <p:spPr>
          <a:xfrm>
            <a:off x="2607458" y="5076030"/>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1</a:t>
            </a:r>
          </a:p>
        </p:txBody>
      </p:sp>
      <p:sp>
        <p:nvSpPr>
          <p:cNvPr id="162" name="Shape 162"/>
          <p:cNvSpPr txBox="1"/>
          <p:nvPr/>
        </p:nvSpPr>
        <p:spPr>
          <a:xfrm>
            <a:off x="5230812" y="3852069"/>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item</a:t>
            </a:r>
            <a:r>
              <a:rPr lang="en-US" sz="2000">
                <a:solidFill>
                  <a:srgbClr val="3333FF"/>
                </a:solidFill>
                <a:latin typeface="Comic Sans MS"/>
                <a:ea typeface="Comic Sans MS"/>
                <a:cs typeface="Comic Sans MS"/>
                <a:sym typeface="Comic Sans MS"/>
              </a:rPr>
              <a:t> (4</a:t>
            </a:r>
            <a:r>
              <a:rPr lang="en-US" sz="1400">
                <a:solidFill>
                  <a:srgbClr val="3333FF"/>
                </a:solidFill>
                <a:latin typeface="Comic Sans MS"/>
                <a:ea typeface="Comic Sans MS"/>
                <a:cs typeface="Comic Sans MS"/>
                <a:sym typeface="Comic Sans MS"/>
              </a:rPr>
              <a:t> </a:t>
            </a:r>
            <a:r>
              <a:rPr lang="en-US" sz="2000">
                <a:solidFill>
                  <a:srgbClr val="3333FF"/>
                </a:solidFill>
                <a:latin typeface="Comic Sans MS"/>
                <a:ea typeface="Comic Sans MS"/>
                <a:cs typeface="Comic Sans MS"/>
                <a:sym typeface="Comic Sans MS"/>
              </a:rPr>
              <a:t>)</a:t>
            </a:r>
          </a:p>
        </p:txBody>
      </p:sp>
      <p:sp>
        <p:nvSpPr>
          <p:cNvPr id="163" name="Shape 163"/>
          <p:cNvSpPr txBox="1"/>
          <p:nvPr/>
        </p:nvSpPr>
        <p:spPr>
          <a:xfrm>
            <a:off x="3578218" y="5076030"/>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2</a:t>
            </a:r>
          </a:p>
        </p:txBody>
      </p:sp>
      <p:sp>
        <p:nvSpPr>
          <p:cNvPr id="164" name="Shape 164"/>
          <p:cNvSpPr txBox="1"/>
          <p:nvPr/>
        </p:nvSpPr>
        <p:spPr>
          <a:xfrm>
            <a:off x="4548976" y="5076030"/>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3</a:t>
            </a:r>
          </a:p>
        </p:txBody>
      </p:sp>
      <p:sp>
        <p:nvSpPr>
          <p:cNvPr id="165" name="Shape 165"/>
          <p:cNvSpPr txBox="1"/>
          <p:nvPr/>
        </p:nvSpPr>
        <p:spPr>
          <a:xfrm>
            <a:off x="5519737" y="5076030"/>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4</a:t>
            </a:r>
          </a:p>
        </p:txBody>
      </p:sp>
      <p:sp>
        <p:nvSpPr>
          <p:cNvPr id="166" name="Shape 166"/>
          <p:cNvSpPr txBox="1"/>
          <p:nvPr/>
        </p:nvSpPr>
        <p:spPr>
          <a:xfrm>
            <a:off x="6490496" y="5079998"/>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5</a:t>
            </a:r>
          </a:p>
        </p:txBody>
      </p:sp>
      <p:sp>
        <p:nvSpPr>
          <p:cNvPr id="167" name="Shape 167"/>
          <p:cNvSpPr txBox="1"/>
          <p:nvPr/>
        </p:nvSpPr>
        <p:spPr>
          <a:xfrm>
            <a:off x="7461255" y="5076030"/>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6</a:t>
            </a:r>
          </a:p>
        </p:txBody>
      </p:sp>
      <p:sp>
        <p:nvSpPr>
          <p:cNvPr id="168" name="Shape 168"/>
          <p:cNvSpPr txBox="1"/>
          <p:nvPr/>
        </p:nvSpPr>
        <p:spPr>
          <a:xfrm>
            <a:off x="8432014" y="5079998"/>
            <a:ext cx="792162" cy="461664"/>
          </a:xfrm>
          <a:prstGeom prst="rect">
            <a:avLst/>
          </a:prstGeom>
          <a:noFill/>
          <a:ln>
            <a:noFill/>
          </a:ln>
        </p:spPr>
        <p:txBody>
          <a:bodyPr lIns="91425" tIns="45700" rIns="91425" bIns="45700" anchor="t" anchorCtr="0">
            <a:noAutofit/>
          </a:bodyPr>
          <a:lstStyle/>
          <a:p>
            <a:pPr algn="ctr">
              <a:buSzPct val="25000"/>
            </a:pPr>
            <a:r>
              <a:rPr lang="en-US" sz="2400">
                <a:solidFill>
                  <a:schemeClr val="dk1"/>
                </a:solidFill>
                <a:latin typeface="Verdana"/>
                <a:ea typeface="Verdana"/>
                <a:cs typeface="Verdana"/>
                <a:sym typeface="Verdana"/>
              </a:rPr>
              <a:t>7</a:t>
            </a:r>
          </a:p>
        </p:txBody>
      </p:sp>
      <p:sp>
        <p:nvSpPr>
          <p:cNvPr id="169" name="Shape 169"/>
          <p:cNvSpPr/>
          <p:nvPr/>
        </p:nvSpPr>
        <p:spPr>
          <a:xfrm>
            <a:off x="5519737" y="4425951"/>
            <a:ext cx="792162" cy="504825"/>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170" name="Shape 170"/>
          <p:cNvCxnSpPr>
            <a:stCxn id="155" idx="3"/>
            <a:endCxn id="156" idx="1"/>
          </p:cNvCxnSpPr>
          <p:nvPr/>
        </p:nvCxnSpPr>
        <p:spPr>
          <a:xfrm>
            <a:off x="3399621" y="4679156"/>
            <a:ext cx="178500" cy="0"/>
          </a:xfrm>
          <a:prstGeom prst="straightConnector1">
            <a:avLst/>
          </a:prstGeom>
          <a:noFill/>
          <a:ln w="28575" cap="flat" cmpd="sng">
            <a:solidFill>
              <a:srgbClr val="990000"/>
            </a:solidFill>
            <a:prstDash val="solid"/>
            <a:round/>
            <a:headEnd type="none" w="med" len="med"/>
            <a:tailEnd type="none" w="med" len="med"/>
          </a:ln>
        </p:spPr>
      </p:cxnSp>
      <p:cxnSp>
        <p:nvCxnSpPr>
          <p:cNvPr id="171" name="Shape 171"/>
          <p:cNvCxnSpPr>
            <a:stCxn id="156" idx="3"/>
            <a:endCxn id="157" idx="1"/>
          </p:cNvCxnSpPr>
          <p:nvPr/>
        </p:nvCxnSpPr>
        <p:spPr>
          <a:xfrm>
            <a:off x="4370380" y="4679156"/>
            <a:ext cx="178500" cy="0"/>
          </a:xfrm>
          <a:prstGeom prst="straightConnector1">
            <a:avLst/>
          </a:prstGeom>
          <a:noFill/>
          <a:ln w="28575" cap="flat" cmpd="sng">
            <a:solidFill>
              <a:srgbClr val="990000"/>
            </a:solidFill>
            <a:prstDash val="solid"/>
            <a:round/>
            <a:headEnd type="none" w="med" len="med"/>
            <a:tailEnd type="none" w="med" len="med"/>
          </a:ln>
        </p:spPr>
      </p:cxnSp>
      <p:cxnSp>
        <p:nvCxnSpPr>
          <p:cNvPr id="172" name="Shape 172"/>
          <p:cNvCxnSpPr>
            <a:stCxn id="157" idx="3"/>
            <a:endCxn id="169" idx="1"/>
          </p:cNvCxnSpPr>
          <p:nvPr/>
        </p:nvCxnSpPr>
        <p:spPr>
          <a:xfrm rot="10800000" flipH="1">
            <a:off x="5341140" y="4678256"/>
            <a:ext cx="178500" cy="900"/>
          </a:xfrm>
          <a:prstGeom prst="straightConnector1">
            <a:avLst/>
          </a:prstGeom>
          <a:noFill/>
          <a:ln w="28575" cap="flat" cmpd="sng">
            <a:solidFill>
              <a:srgbClr val="990000"/>
            </a:solidFill>
            <a:prstDash val="solid"/>
            <a:round/>
            <a:headEnd type="none" w="med" len="med"/>
            <a:tailEnd type="none" w="med" len="med"/>
          </a:ln>
        </p:spPr>
      </p:cxnSp>
      <p:cxnSp>
        <p:nvCxnSpPr>
          <p:cNvPr id="173" name="Shape 173"/>
          <p:cNvCxnSpPr>
            <a:stCxn id="169" idx="3"/>
            <a:endCxn id="158" idx="1"/>
          </p:cNvCxnSpPr>
          <p:nvPr/>
        </p:nvCxnSpPr>
        <p:spPr>
          <a:xfrm>
            <a:off x="6311899" y="4678362"/>
            <a:ext cx="178500" cy="900"/>
          </a:xfrm>
          <a:prstGeom prst="straightConnector1">
            <a:avLst/>
          </a:prstGeom>
          <a:noFill/>
          <a:ln w="28575" cap="flat" cmpd="sng">
            <a:solidFill>
              <a:srgbClr val="990000"/>
            </a:solidFill>
            <a:prstDash val="solid"/>
            <a:round/>
            <a:headEnd type="none" w="med" len="med"/>
            <a:tailEnd type="none" w="med" len="med"/>
          </a:ln>
        </p:spPr>
      </p:cxnSp>
      <p:cxnSp>
        <p:nvCxnSpPr>
          <p:cNvPr id="174" name="Shape 174"/>
          <p:cNvCxnSpPr/>
          <p:nvPr/>
        </p:nvCxnSpPr>
        <p:spPr>
          <a:xfrm>
            <a:off x="7282658" y="4674790"/>
            <a:ext cx="178596" cy="793"/>
          </a:xfrm>
          <a:prstGeom prst="straightConnector1">
            <a:avLst/>
          </a:prstGeom>
          <a:noFill/>
          <a:ln w="28575" cap="flat" cmpd="sng">
            <a:solidFill>
              <a:srgbClr val="990000"/>
            </a:solidFill>
            <a:prstDash val="solid"/>
            <a:round/>
            <a:headEnd type="none" w="med" len="med"/>
            <a:tailEnd type="none" w="med" len="med"/>
          </a:ln>
        </p:spPr>
      </p:cxnSp>
      <p:cxnSp>
        <p:nvCxnSpPr>
          <p:cNvPr id="175" name="Shape 175"/>
          <p:cNvCxnSpPr/>
          <p:nvPr/>
        </p:nvCxnSpPr>
        <p:spPr>
          <a:xfrm>
            <a:off x="8257786" y="4673995"/>
            <a:ext cx="178596" cy="793"/>
          </a:xfrm>
          <a:prstGeom prst="straightConnector1">
            <a:avLst/>
          </a:prstGeom>
          <a:noFill/>
          <a:ln w="28575" cap="flat" cmpd="sng">
            <a:solidFill>
              <a:srgbClr val="990000"/>
            </a:solidFill>
            <a:prstDash val="solid"/>
            <a:round/>
            <a:headEnd type="none" w="med" len="med"/>
            <a:tailEnd type="none" w="med" len="med"/>
          </a:ln>
        </p:spPr>
      </p:cxnSp>
      <p:sp>
        <p:nvSpPr>
          <p:cNvPr id="176" name="Shape 176"/>
          <p:cNvSpPr/>
          <p:nvPr/>
        </p:nvSpPr>
        <p:spPr>
          <a:xfrm>
            <a:off x="4063598" y="3408363"/>
            <a:ext cx="792162" cy="504825"/>
          </a:xfrm>
          <a:prstGeom prst="flowChartProcess">
            <a:avLst/>
          </a:prstGeom>
          <a:no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177" name="Shape 177"/>
          <p:cNvCxnSpPr/>
          <p:nvPr/>
        </p:nvCxnSpPr>
        <p:spPr>
          <a:xfrm>
            <a:off x="4459678" y="4029872"/>
            <a:ext cx="0" cy="324641"/>
          </a:xfrm>
          <a:prstGeom prst="straightConnector1">
            <a:avLst/>
          </a:prstGeom>
          <a:noFill/>
          <a:ln w="28575" cap="flat" cmpd="sng">
            <a:solidFill>
              <a:srgbClr val="990000"/>
            </a:solidFill>
            <a:prstDash val="solid"/>
            <a:round/>
            <a:headEnd type="none" w="med" len="med"/>
            <a:tailEnd type="triangle" w="lg" len="lg"/>
          </a:ln>
        </p:spPr>
      </p:cxnSp>
      <p:sp>
        <p:nvSpPr>
          <p:cNvPr id="178" name="Shape 178"/>
          <p:cNvSpPr txBox="1"/>
          <p:nvPr/>
        </p:nvSpPr>
        <p:spPr>
          <a:xfrm>
            <a:off x="2977351" y="2935625"/>
            <a:ext cx="2964655" cy="400109"/>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extend_at</a:t>
            </a:r>
            <a:r>
              <a:rPr lang="en-US" sz="2000">
                <a:solidFill>
                  <a:srgbClr val="3333FF"/>
                </a:solidFill>
                <a:latin typeface="Comic Sans MS"/>
                <a:ea typeface="Comic Sans MS"/>
                <a:cs typeface="Comic Sans MS"/>
                <a:sym typeface="Comic Sans MS"/>
              </a:rPr>
              <a:t> (“hello”, 3</a:t>
            </a:r>
            <a:r>
              <a:rPr lang="en-US" sz="1400">
                <a:solidFill>
                  <a:srgbClr val="3333FF"/>
                </a:solidFill>
                <a:latin typeface="Comic Sans MS"/>
                <a:ea typeface="Comic Sans MS"/>
                <a:cs typeface="Comic Sans MS"/>
                <a:sym typeface="Comic Sans MS"/>
              </a:rPr>
              <a:t> </a:t>
            </a:r>
            <a:r>
              <a:rPr lang="en-US" sz="2000">
                <a:solidFill>
                  <a:srgbClr val="3333FF"/>
                </a:solidFill>
                <a:latin typeface="Comic Sans MS"/>
                <a:ea typeface="Comic Sans MS"/>
                <a:cs typeface="Comic Sans MS"/>
                <a:sym typeface="Comic Sans MS"/>
              </a:rPr>
              <a:t>)</a:t>
            </a:r>
          </a:p>
        </p:txBody>
      </p:sp>
      <p:sp>
        <p:nvSpPr>
          <p:cNvPr id="179" name="Shape 179"/>
          <p:cNvSpPr/>
          <p:nvPr/>
        </p:nvSpPr>
        <p:spPr>
          <a:xfrm>
            <a:off x="6959418" y="3955898"/>
            <a:ext cx="1795837" cy="1436192"/>
          </a:xfrm>
          <a:prstGeom prst="mathMultiply">
            <a:avLst>
              <a:gd name="adj1" fmla="val 9184"/>
            </a:avLst>
          </a:prstGeom>
          <a:solidFill>
            <a:schemeClr val="lt1"/>
          </a:solidFill>
          <a:ln w="12700" cap="flat" cmpd="sng">
            <a:solidFill>
              <a:srgbClr val="990000"/>
            </a:solidFill>
            <a:prstDash val="dash"/>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180" name="Shape 180"/>
          <p:cNvSpPr txBox="1"/>
          <p:nvPr/>
        </p:nvSpPr>
        <p:spPr>
          <a:xfrm>
            <a:off x="6375009" y="3354749"/>
            <a:ext cx="2964655" cy="400109"/>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remove_at</a:t>
            </a:r>
            <a:r>
              <a:rPr lang="en-US" sz="2000">
                <a:solidFill>
                  <a:srgbClr val="3333FF"/>
                </a:solidFill>
                <a:latin typeface="Comic Sans MS"/>
                <a:ea typeface="Comic Sans MS"/>
                <a:cs typeface="Comic Sans MS"/>
                <a:sym typeface="Comic Sans MS"/>
              </a:rPr>
              <a:t> (6</a:t>
            </a:r>
            <a:r>
              <a:rPr lang="en-US" sz="1400">
                <a:solidFill>
                  <a:srgbClr val="3333FF"/>
                </a:solidFill>
                <a:latin typeface="Comic Sans MS"/>
                <a:ea typeface="Comic Sans MS"/>
                <a:cs typeface="Comic Sans MS"/>
                <a:sym typeface="Comic Sans MS"/>
              </a:rPr>
              <a:t> </a:t>
            </a:r>
            <a:r>
              <a:rPr lang="en-US" sz="2000">
                <a:solidFill>
                  <a:srgbClr val="3333FF"/>
                </a:solidFill>
                <a:latin typeface="Comic Sans MS"/>
                <a:ea typeface="Comic Sans MS"/>
                <a:cs typeface="Comic Sans MS"/>
                <a:sym typeface="Comic Sans MS"/>
              </a:rPr>
              <a:t>)</a:t>
            </a:r>
          </a:p>
        </p:txBody>
      </p:sp>
      <p:sp>
        <p:nvSpPr>
          <p:cNvPr id="181" name="Shape 181"/>
          <p:cNvSpPr txBox="1"/>
          <p:nvPr/>
        </p:nvSpPr>
        <p:spPr>
          <a:xfrm>
            <a:off x="8179600" y="5491653"/>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count</a:t>
            </a:r>
          </a:p>
        </p:txBody>
      </p:sp>
      <p:sp>
        <p:nvSpPr>
          <p:cNvPr id="182" name="Shape 18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35</a:t>
            </a:fld>
            <a:endParaRPr lang="en-US"/>
          </a:p>
        </p:txBody>
      </p:sp>
    </p:spTree>
    <p:extLst>
      <p:ext uri="{BB962C8B-B14F-4D97-AF65-F5344CB8AC3E}">
        <p14:creationId xmlns:p14="http://schemas.microsoft.com/office/powerpoint/2010/main" val="9789004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2" end="2"/>
                                            </p:txEl>
                                          </p:spTgt>
                                        </p:tgtEl>
                                        <p:attrNameLst>
                                          <p:attrName>style.visibility</p:attrName>
                                        </p:attrNameLst>
                                      </p:cBhvr>
                                      <p:to>
                                        <p:strVal val="visible"/>
                                      </p:to>
                                    </p:set>
                                    <p:animEffect transition="in" filter="fade">
                                      <p:cBhvr>
                                        <p:cTn id="12" dur="1"/>
                                        <p:tgtEl>
                                          <p:spTgt spid="1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1781693" y="113261"/>
            <a:ext cx="8202092"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Arrayed list</a:t>
            </a:r>
          </a:p>
        </p:txBody>
      </p:sp>
      <p:sp>
        <p:nvSpPr>
          <p:cNvPr id="189" name="Shape 189"/>
          <p:cNvSpPr txBox="1">
            <a:spLocks noGrp="1"/>
          </p:cNvSpPr>
          <p:nvPr>
            <p:ph type="body" idx="1"/>
          </p:nvPr>
        </p:nvSpPr>
        <p:spPr>
          <a:xfrm>
            <a:off x="1703388" y="895105"/>
            <a:ext cx="8713786" cy="1798876"/>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Stores list items in the first </a:t>
            </a:r>
            <a:r>
              <a:rPr lang="en-US" sz="2400" i="1" dirty="0">
                <a:solidFill>
                  <a:srgbClr val="3333FF"/>
                </a:solidFill>
                <a:latin typeface="Comic Sans MS"/>
                <a:ea typeface="Comic Sans MS"/>
                <a:cs typeface="Comic Sans MS"/>
                <a:sym typeface="Comic Sans MS"/>
              </a:rPr>
              <a:t>count</a:t>
            </a:r>
            <a:r>
              <a:rPr lang="en-US" sz="2400" dirty="0">
                <a:solidFill>
                  <a:schemeClr val="dk1"/>
                </a:solidFill>
                <a:latin typeface="Comic Sans MS"/>
                <a:ea typeface="Comic Sans MS"/>
                <a:cs typeface="Comic Sans MS"/>
                <a:sym typeface="Comic Sans MS"/>
              </a:rPr>
              <a:t> cells of an array</a:t>
            </a: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SzPct val="25000"/>
              <a:buNone/>
            </a:pPr>
            <a:endParaRPr lang="en-US" sz="2400" dirty="0" smtClean="0">
              <a:solidFill>
                <a:schemeClr val="dk1"/>
              </a:solidFill>
              <a:latin typeface="Comic Sans MS"/>
              <a:ea typeface="Comic Sans MS"/>
              <a:cs typeface="Comic Sans MS"/>
              <a:sym typeface="Comic Sans MS"/>
            </a:endParaRPr>
          </a:p>
          <a:p>
            <a:pPr marL="0" indent="0">
              <a:buSzPct val="25000"/>
              <a:buNone/>
            </a:pPr>
            <a:r>
              <a:rPr lang="en-US" sz="2400" dirty="0" smtClean="0">
                <a:solidFill>
                  <a:schemeClr val="dk1"/>
                </a:solidFill>
                <a:latin typeface="Comic Sans MS"/>
                <a:ea typeface="Comic Sans MS"/>
                <a:cs typeface="Comic Sans MS"/>
                <a:sym typeface="Comic Sans MS"/>
              </a:rPr>
              <a:t>Moves </a:t>
            </a:r>
            <a:r>
              <a:rPr lang="en-US" sz="2400" dirty="0">
                <a:solidFill>
                  <a:schemeClr val="dk1"/>
                </a:solidFill>
                <a:latin typeface="Comic Sans MS"/>
                <a:ea typeface="Comic Sans MS"/>
                <a:cs typeface="Comic Sans MS"/>
                <a:sym typeface="Comic Sans MS"/>
              </a:rPr>
              <a:t>items over when inserting/removing in the middle</a:t>
            </a: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SzPct val="25000"/>
              <a:buNone/>
            </a:pPr>
            <a:r>
              <a:rPr lang="en-US" sz="2400" dirty="0" smtClean="0">
                <a:solidFill>
                  <a:schemeClr val="dk1"/>
                </a:solidFill>
                <a:latin typeface="Comic Sans MS"/>
                <a:ea typeface="Comic Sans MS"/>
                <a:cs typeface="Comic Sans MS"/>
                <a:sym typeface="Comic Sans MS"/>
              </a:rPr>
              <a:t>Resizes </a:t>
            </a:r>
            <a:r>
              <a:rPr lang="en-US" sz="2400" dirty="0">
                <a:solidFill>
                  <a:schemeClr val="dk1"/>
                </a:solidFill>
                <a:latin typeface="Comic Sans MS"/>
                <a:ea typeface="Comic Sans MS"/>
                <a:cs typeface="Comic Sans MS"/>
                <a:sym typeface="Comic Sans MS"/>
              </a:rPr>
              <a:t>the array when runs out of space</a:t>
            </a:r>
          </a:p>
        </p:txBody>
      </p:sp>
      <p:sp>
        <p:nvSpPr>
          <p:cNvPr id="190" name="Shape 190"/>
          <p:cNvSpPr/>
          <p:nvPr/>
        </p:nvSpPr>
        <p:spPr>
          <a:xfrm>
            <a:off x="5026435" y="1700611"/>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91" name="Shape 191"/>
          <p:cNvSpPr/>
          <p:nvPr/>
        </p:nvSpPr>
        <p:spPr>
          <a:xfrm>
            <a:off x="5614176" y="1700611"/>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92" name="Shape 192"/>
          <p:cNvSpPr/>
          <p:nvPr/>
        </p:nvSpPr>
        <p:spPr>
          <a:xfrm>
            <a:off x="6201917" y="1700611"/>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193" name="Shape 193"/>
          <p:cNvSpPr txBox="1"/>
          <p:nvPr/>
        </p:nvSpPr>
        <p:spPr>
          <a:xfrm>
            <a:off x="2678898" y="2164558"/>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1</a:t>
            </a:r>
          </a:p>
        </p:txBody>
      </p:sp>
      <p:sp>
        <p:nvSpPr>
          <p:cNvPr id="194" name="Shape 194"/>
          <p:cNvSpPr txBox="1"/>
          <p:nvPr/>
        </p:nvSpPr>
        <p:spPr>
          <a:xfrm>
            <a:off x="3243253" y="2164558"/>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2</a:t>
            </a:r>
          </a:p>
        </p:txBody>
      </p:sp>
      <p:sp>
        <p:nvSpPr>
          <p:cNvPr id="195" name="Shape 195"/>
          <p:cNvSpPr txBox="1"/>
          <p:nvPr/>
        </p:nvSpPr>
        <p:spPr>
          <a:xfrm>
            <a:off x="3856042" y="2164558"/>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3</a:t>
            </a:r>
          </a:p>
        </p:txBody>
      </p:sp>
      <p:sp>
        <p:nvSpPr>
          <p:cNvPr id="196" name="Shape 196"/>
          <p:cNvSpPr txBox="1"/>
          <p:nvPr/>
        </p:nvSpPr>
        <p:spPr>
          <a:xfrm>
            <a:off x="4441240" y="2164558"/>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4</a:t>
            </a:r>
          </a:p>
        </p:txBody>
      </p:sp>
      <p:sp>
        <p:nvSpPr>
          <p:cNvPr id="197" name="Shape 197"/>
          <p:cNvSpPr txBox="1"/>
          <p:nvPr/>
        </p:nvSpPr>
        <p:spPr>
          <a:xfrm>
            <a:off x="5026435" y="2164558"/>
            <a:ext cx="564356"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5</a:t>
            </a:r>
          </a:p>
        </p:txBody>
      </p:sp>
      <p:sp>
        <p:nvSpPr>
          <p:cNvPr id="198" name="Shape 198"/>
          <p:cNvSpPr txBox="1"/>
          <p:nvPr/>
        </p:nvSpPr>
        <p:spPr>
          <a:xfrm>
            <a:off x="5611633" y="2164558"/>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6</a:t>
            </a:r>
          </a:p>
        </p:txBody>
      </p:sp>
      <p:sp>
        <p:nvSpPr>
          <p:cNvPr id="199" name="Shape 199"/>
          <p:cNvSpPr txBox="1"/>
          <p:nvPr/>
        </p:nvSpPr>
        <p:spPr>
          <a:xfrm>
            <a:off x="6199374" y="2164558"/>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7</a:t>
            </a:r>
          </a:p>
        </p:txBody>
      </p:sp>
      <p:sp>
        <p:nvSpPr>
          <p:cNvPr id="200" name="Shape 200"/>
          <p:cNvSpPr/>
          <p:nvPr/>
        </p:nvSpPr>
        <p:spPr>
          <a:xfrm>
            <a:off x="4441238" y="1700611"/>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1" name="Shape 201"/>
          <p:cNvSpPr/>
          <p:nvPr/>
        </p:nvSpPr>
        <p:spPr>
          <a:xfrm>
            <a:off x="3856041" y="1700611"/>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2" name="Shape 202"/>
          <p:cNvSpPr/>
          <p:nvPr/>
        </p:nvSpPr>
        <p:spPr>
          <a:xfrm>
            <a:off x="3267468" y="1700611"/>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3" name="Shape 203"/>
          <p:cNvSpPr/>
          <p:nvPr/>
        </p:nvSpPr>
        <p:spPr>
          <a:xfrm>
            <a:off x="2678896" y="1700611"/>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4" name="Shape 204"/>
          <p:cNvSpPr txBox="1"/>
          <p:nvPr/>
        </p:nvSpPr>
        <p:spPr>
          <a:xfrm>
            <a:off x="4027911" y="1295328"/>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count</a:t>
            </a:r>
          </a:p>
        </p:txBody>
      </p:sp>
      <p:sp>
        <p:nvSpPr>
          <p:cNvPr id="205" name="Shape 205"/>
          <p:cNvSpPr txBox="1"/>
          <p:nvPr/>
        </p:nvSpPr>
        <p:spPr>
          <a:xfrm>
            <a:off x="5847546" y="1313313"/>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capacity</a:t>
            </a:r>
          </a:p>
        </p:txBody>
      </p:sp>
      <p:sp>
        <p:nvSpPr>
          <p:cNvPr id="206" name="Shape 206"/>
          <p:cNvSpPr/>
          <p:nvPr/>
        </p:nvSpPr>
        <p:spPr>
          <a:xfrm>
            <a:off x="5614176" y="3571620"/>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7" name="Shape 207"/>
          <p:cNvSpPr/>
          <p:nvPr/>
        </p:nvSpPr>
        <p:spPr>
          <a:xfrm>
            <a:off x="6201917" y="3571620"/>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08" name="Shape 208"/>
          <p:cNvSpPr txBox="1"/>
          <p:nvPr/>
        </p:nvSpPr>
        <p:spPr>
          <a:xfrm>
            <a:off x="2678898" y="4035567"/>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1</a:t>
            </a:r>
          </a:p>
        </p:txBody>
      </p:sp>
      <p:sp>
        <p:nvSpPr>
          <p:cNvPr id="209" name="Shape 209"/>
          <p:cNvSpPr txBox="1"/>
          <p:nvPr/>
        </p:nvSpPr>
        <p:spPr>
          <a:xfrm>
            <a:off x="3243253" y="4035567"/>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2</a:t>
            </a:r>
          </a:p>
        </p:txBody>
      </p:sp>
      <p:sp>
        <p:nvSpPr>
          <p:cNvPr id="210" name="Shape 210"/>
          <p:cNvSpPr txBox="1"/>
          <p:nvPr/>
        </p:nvSpPr>
        <p:spPr>
          <a:xfrm>
            <a:off x="3856042" y="4035567"/>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3</a:t>
            </a:r>
          </a:p>
        </p:txBody>
      </p:sp>
      <p:sp>
        <p:nvSpPr>
          <p:cNvPr id="211" name="Shape 211"/>
          <p:cNvSpPr txBox="1"/>
          <p:nvPr/>
        </p:nvSpPr>
        <p:spPr>
          <a:xfrm>
            <a:off x="4441240" y="4035567"/>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4</a:t>
            </a:r>
          </a:p>
        </p:txBody>
      </p:sp>
      <p:sp>
        <p:nvSpPr>
          <p:cNvPr id="212" name="Shape 212"/>
          <p:cNvSpPr txBox="1"/>
          <p:nvPr/>
        </p:nvSpPr>
        <p:spPr>
          <a:xfrm>
            <a:off x="5026435" y="4035567"/>
            <a:ext cx="564356"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5</a:t>
            </a:r>
          </a:p>
        </p:txBody>
      </p:sp>
      <p:sp>
        <p:nvSpPr>
          <p:cNvPr id="213" name="Shape 213"/>
          <p:cNvSpPr txBox="1"/>
          <p:nvPr/>
        </p:nvSpPr>
        <p:spPr>
          <a:xfrm>
            <a:off x="5611633" y="4035567"/>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6</a:t>
            </a:r>
          </a:p>
        </p:txBody>
      </p:sp>
      <p:sp>
        <p:nvSpPr>
          <p:cNvPr id="214" name="Shape 214"/>
          <p:cNvSpPr txBox="1"/>
          <p:nvPr/>
        </p:nvSpPr>
        <p:spPr>
          <a:xfrm>
            <a:off x="6199374" y="4035567"/>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7</a:t>
            </a:r>
          </a:p>
        </p:txBody>
      </p:sp>
      <p:sp>
        <p:nvSpPr>
          <p:cNvPr id="215" name="Shape 215"/>
          <p:cNvSpPr/>
          <p:nvPr/>
        </p:nvSpPr>
        <p:spPr>
          <a:xfrm>
            <a:off x="5026435" y="3577174"/>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16" name="Shape 216"/>
          <p:cNvSpPr/>
          <p:nvPr/>
        </p:nvSpPr>
        <p:spPr>
          <a:xfrm>
            <a:off x="4441239" y="3577174"/>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17" name="Shape 217"/>
          <p:cNvSpPr/>
          <p:nvPr/>
        </p:nvSpPr>
        <p:spPr>
          <a:xfrm>
            <a:off x="3267468" y="3571620"/>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18" name="Shape 218"/>
          <p:cNvSpPr/>
          <p:nvPr/>
        </p:nvSpPr>
        <p:spPr>
          <a:xfrm>
            <a:off x="2678896" y="3571620"/>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19" name="Shape 219"/>
          <p:cNvSpPr/>
          <p:nvPr/>
        </p:nvSpPr>
        <p:spPr>
          <a:xfrm>
            <a:off x="4212034" y="3727054"/>
            <a:ext cx="368295" cy="435769"/>
          </a:xfrm>
          <a:prstGeom prst="arc">
            <a:avLst>
              <a:gd name="adj1" fmla="val 83447"/>
              <a:gd name="adj2" fmla="val 10850779"/>
            </a:avLst>
          </a:prstGeom>
          <a:noFill/>
          <a:ln w="28575" cap="flat" cmpd="sng">
            <a:solidFill>
              <a:srgbClr val="990000"/>
            </a:solidFill>
            <a:prstDash val="solid"/>
            <a:round/>
            <a:headEnd type="triangle" w="lg" len="lg"/>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220" name="Shape 220"/>
          <p:cNvSpPr/>
          <p:nvPr/>
        </p:nvSpPr>
        <p:spPr>
          <a:xfrm>
            <a:off x="4839745" y="3727054"/>
            <a:ext cx="368295" cy="435769"/>
          </a:xfrm>
          <a:prstGeom prst="arc">
            <a:avLst>
              <a:gd name="adj1" fmla="val 83447"/>
              <a:gd name="adj2" fmla="val 10850779"/>
            </a:avLst>
          </a:prstGeom>
          <a:noFill/>
          <a:ln w="28575" cap="flat" cmpd="sng">
            <a:solidFill>
              <a:srgbClr val="990000"/>
            </a:solidFill>
            <a:prstDash val="solid"/>
            <a:round/>
            <a:headEnd type="triangle" w="lg" len="lg"/>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221" name="Shape 221"/>
          <p:cNvSpPr txBox="1"/>
          <p:nvPr/>
        </p:nvSpPr>
        <p:spPr>
          <a:xfrm>
            <a:off x="2654682" y="5921053"/>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1</a:t>
            </a:r>
          </a:p>
        </p:txBody>
      </p:sp>
      <p:sp>
        <p:nvSpPr>
          <p:cNvPr id="222" name="Shape 222"/>
          <p:cNvSpPr txBox="1"/>
          <p:nvPr/>
        </p:nvSpPr>
        <p:spPr>
          <a:xfrm>
            <a:off x="3219038" y="5921053"/>
            <a:ext cx="588572"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2</a:t>
            </a:r>
          </a:p>
        </p:txBody>
      </p:sp>
      <p:sp>
        <p:nvSpPr>
          <p:cNvPr id="223" name="Shape 223"/>
          <p:cNvSpPr txBox="1"/>
          <p:nvPr/>
        </p:nvSpPr>
        <p:spPr>
          <a:xfrm>
            <a:off x="3831826" y="5921053"/>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3</a:t>
            </a:r>
          </a:p>
        </p:txBody>
      </p:sp>
      <p:sp>
        <p:nvSpPr>
          <p:cNvPr id="224" name="Shape 224"/>
          <p:cNvSpPr txBox="1"/>
          <p:nvPr/>
        </p:nvSpPr>
        <p:spPr>
          <a:xfrm>
            <a:off x="4417024" y="5921053"/>
            <a:ext cx="564355"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4</a:t>
            </a:r>
          </a:p>
        </p:txBody>
      </p:sp>
      <p:sp>
        <p:nvSpPr>
          <p:cNvPr id="225" name="Shape 225"/>
          <p:cNvSpPr txBox="1"/>
          <p:nvPr/>
        </p:nvSpPr>
        <p:spPr>
          <a:xfrm>
            <a:off x="5002219" y="5921053"/>
            <a:ext cx="564356"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5</a:t>
            </a:r>
          </a:p>
        </p:txBody>
      </p:sp>
      <p:sp>
        <p:nvSpPr>
          <p:cNvPr id="226" name="Shape 226"/>
          <p:cNvSpPr txBox="1"/>
          <p:nvPr/>
        </p:nvSpPr>
        <p:spPr>
          <a:xfrm>
            <a:off x="5587417" y="5921053"/>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6</a:t>
            </a:r>
          </a:p>
        </p:txBody>
      </p:sp>
      <p:sp>
        <p:nvSpPr>
          <p:cNvPr id="227" name="Shape 227"/>
          <p:cNvSpPr txBox="1"/>
          <p:nvPr/>
        </p:nvSpPr>
        <p:spPr>
          <a:xfrm>
            <a:off x="6175158" y="5921053"/>
            <a:ext cx="566901" cy="369332"/>
          </a:xfrm>
          <a:prstGeom prst="rect">
            <a:avLst/>
          </a:prstGeom>
          <a:noFill/>
          <a:ln>
            <a:noFill/>
          </a:ln>
        </p:spPr>
        <p:txBody>
          <a:bodyPr lIns="91425" tIns="45700" rIns="91425" bIns="45700" anchor="t" anchorCtr="0">
            <a:noAutofit/>
          </a:bodyPr>
          <a:lstStyle/>
          <a:p>
            <a:pPr algn="ctr">
              <a:buSzPct val="25000"/>
            </a:pPr>
            <a:r>
              <a:rPr lang="en-US">
                <a:solidFill>
                  <a:schemeClr val="dk1"/>
                </a:solidFill>
                <a:latin typeface="Verdana"/>
                <a:ea typeface="Verdana"/>
                <a:cs typeface="Verdana"/>
                <a:sym typeface="Verdana"/>
              </a:rPr>
              <a:t>7</a:t>
            </a:r>
          </a:p>
        </p:txBody>
      </p:sp>
      <p:sp>
        <p:nvSpPr>
          <p:cNvPr id="228" name="Shape 228"/>
          <p:cNvSpPr/>
          <p:nvPr/>
        </p:nvSpPr>
        <p:spPr>
          <a:xfrm>
            <a:off x="4417022" y="5457108"/>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29" name="Shape 229"/>
          <p:cNvSpPr/>
          <p:nvPr/>
        </p:nvSpPr>
        <p:spPr>
          <a:xfrm>
            <a:off x="3831825" y="5457108"/>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0" name="Shape 230"/>
          <p:cNvSpPr/>
          <p:nvPr/>
        </p:nvSpPr>
        <p:spPr>
          <a:xfrm>
            <a:off x="3243252" y="5457108"/>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1" name="Shape 231"/>
          <p:cNvSpPr/>
          <p:nvPr/>
        </p:nvSpPr>
        <p:spPr>
          <a:xfrm>
            <a:off x="2654680" y="5457108"/>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2" name="Shape 232"/>
          <p:cNvSpPr txBox="1"/>
          <p:nvPr/>
        </p:nvSpPr>
        <p:spPr>
          <a:xfrm>
            <a:off x="5810114" y="4804300"/>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count =</a:t>
            </a:r>
          </a:p>
        </p:txBody>
      </p:sp>
      <p:sp>
        <p:nvSpPr>
          <p:cNvPr id="233" name="Shape 233"/>
          <p:cNvSpPr txBox="1"/>
          <p:nvPr/>
        </p:nvSpPr>
        <p:spPr>
          <a:xfrm>
            <a:off x="5823330" y="5069810"/>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capacity</a:t>
            </a:r>
          </a:p>
        </p:txBody>
      </p:sp>
      <p:sp>
        <p:nvSpPr>
          <p:cNvPr id="234" name="Shape 234"/>
          <p:cNvSpPr/>
          <p:nvPr/>
        </p:nvSpPr>
        <p:spPr>
          <a:xfrm>
            <a:off x="4996119" y="5452029"/>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5" name="Shape 235"/>
          <p:cNvSpPr/>
          <p:nvPr/>
        </p:nvSpPr>
        <p:spPr>
          <a:xfrm>
            <a:off x="5588687" y="5452029"/>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6" name="Shape 236"/>
          <p:cNvSpPr/>
          <p:nvPr/>
        </p:nvSpPr>
        <p:spPr>
          <a:xfrm>
            <a:off x="6176428" y="5452029"/>
            <a:ext cx="564356" cy="447131"/>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7" name="Shape 237"/>
          <p:cNvSpPr/>
          <p:nvPr/>
        </p:nvSpPr>
        <p:spPr>
          <a:xfrm>
            <a:off x="6750750" y="5452029"/>
            <a:ext cx="564356" cy="447131"/>
          </a:xfrm>
          <a:prstGeom prst="flowChartProcess">
            <a:avLst/>
          </a:prstGeom>
          <a:no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8" name="Shape 238"/>
          <p:cNvSpPr/>
          <p:nvPr/>
        </p:nvSpPr>
        <p:spPr>
          <a:xfrm>
            <a:off x="7338492" y="5452029"/>
            <a:ext cx="564356" cy="447131"/>
          </a:xfrm>
          <a:prstGeom prst="flowChartProcess">
            <a:avLst/>
          </a:prstGeom>
          <a:no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39" name="Shape 239"/>
          <p:cNvSpPr/>
          <p:nvPr/>
        </p:nvSpPr>
        <p:spPr>
          <a:xfrm>
            <a:off x="7926232" y="5452029"/>
            <a:ext cx="564356" cy="447131"/>
          </a:xfrm>
          <a:prstGeom prst="flowChartProcess">
            <a:avLst/>
          </a:prstGeom>
          <a:no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40" name="Shape 240"/>
          <p:cNvSpPr txBox="1"/>
          <p:nvPr/>
        </p:nvSpPr>
        <p:spPr>
          <a:xfrm>
            <a:off x="6762901" y="5912046"/>
            <a:ext cx="566901" cy="369332"/>
          </a:xfrm>
          <a:prstGeom prst="rect">
            <a:avLst/>
          </a:prstGeom>
          <a:noFill/>
          <a:ln>
            <a:noFill/>
          </a:ln>
        </p:spPr>
        <p:txBody>
          <a:bodyPr lIns="91425" tIns="45700" rIns="91425" bIns="45700" anchor="t" anchorCtr="0">
            <a:noAutofit/>
          </a:bodyPr>
          <a:lstStyle/>
          <a:p>
            <a:pPr algn="ctr">
              <a:buSzPct val="25000"/>
            </a:pPr>
            <a:r>
              <a:rPr lang="en-US">
                <a:solidFill>
                  <a:srgbClr val="595959"/>
                </a:solidFill>
                <a:latin typeface="Verdana"/>
                <a:ea typeface="Verdana"/>
                <a:cs typeface="Verdana"/>
                <a:sym typeface="Verdana"/>
              </a:rPr>
              <a:t>8</a:t>
            </a:r>
          </a:p>
        </p:txBody>
      </p:sp>
      <p:sp>
        <p:nvSpPr>
          <p:cNvPr id="241" name="Shape 241"/>
          <p:cNvSpPr txBox="1"/>
          <p:nvPr/>
        </p:nvSpPr>
        <p:spPr>
          <a:xfrm>
            <a:off x="7343484" y="5913910"/>
            <a:ext cx="566901" cy="369332"/>
          </a:xfrm>
          <a:prstGeom prst="rect">
            <a:avLst/>
          </a:prstGeom>
          <a:noFill/>
          <a:ln>
            <a:noFill/>
          </a:ln>
        </p:spPr>
        <p:txBody>
          <a:bodyPr lIns="91425" tIns="45700" rIns="91425" bIns="45700" anchor="t" anchorCtr="0">
            <a:noAutofit/>
          </a:bodyPr>
          <a:lstStyle/>
          <a:p>
            <a:pPr algn="ctr">
              <a:buSzPct val="25000"/>
            </a:pPr>
            <a:r>
              <a:rPr lang="en-US">
                <a:solidFill>
                  <a:srgbClr val="595959"/>
                </a:solidFill>
                <a:latin typeface="Verdana"/>
                <a:ea typeface="Verdana"/>
                <a:cs typeface="Verdana"/>
                <a:sym typeface="Verdana"/>
              </a:rPr>
              <a:t>9</a:t>
            </a:r>
          </a:p>
        </p:txBody>
      </p:sp>
      <p:sp>
        <p:nvSpPr>
          <p:cNvPr id="242" name="Shape 242"/>
          <p:cNvSpPr txBox="1"/>
          <p:nvPr/>
        </p:nvSpPr>
        <p:spPr>
          <a:xfrm>
            <a:off x="7944781" y="5912046"/>
            <a:ext cx="566901" cy="369332"/>
          </a:xfrm>
          <a:prstGeom prst="rect">
            <a:avLst/>
          </a:prstGeom>
          <a:noFill/>
          <a:ln>
            <a:noFill/>
          </a:ln>
        </p:spPr>
        <p:txBody>
          <a:bodyPr lIns="91425" tIns="45700" rIns="91425" bIns="45700" anchor="t" anchorCtr="0">
            <a:noAutofit/>
          </a:bodyPr>
          <a:lstStyle/>
          <a:p>
            <a:pPr algn="ctr">
              <a:buSzPct val="25000"/>
            </a:pPr>
            <a:r>
              <a:rPr lang="en-US">
                <a:solidFill>
                  <a:srgbClr val="595959"/>
                </a:solidFill>
                <a:latin typeface="Verdana"/>
                <a:ea typeface="Verdana"/>
                <a:cs typeface="Verdana"/>
                <a:sym typeface="Verdana"/>
              </a:rPr>
              <a:t>10</a:t>
            </a:r>
          </a:p>
        </p:txBody>
      </p:sp>
      <p:sp>
        <p:nvSpPr>
          <p:cNvPr id="243" name="Shape 243"/>
          <p:cNvSpPr/>
          <p:nvPr/>
        </p:nvSpPr>
        <p:spPr>
          <a:xfrm>
            <a:off x="3525431" y="4894454"/>
            <a:ext cx="564356" cy="447131"/>
          </a:xfrm>
          <a:prstGeom prst="flowChartProcess">
            <a:avLst/>
          </a:prstGeom>
          <a:solidFill>
            <a:srgbClr val="3333FF"/>
          </a:solid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44" name="Shape 244"/>
          <p:cNvSpPr/>
          <p:nvPr/>
        </p:nvSpPr>
        <p:spPr>
          <a:xfrm>
            <a:off x="3856040" y="3571620"/>
            <a:ext cx="564356" cy="447131"/>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45" name="Shape 245"/>
          <p:cNvSpPr/>
          <p:nvPr/>
        </p:nvSpPr>
        <p:spPr>
          <a:xfrm>
            <a:off x="3856041" y="3247384"/>
            <a:ext cx="564356" cy="447131"/>
          </a:xfrm>
          <a:prstGeom prst="flowChartProcess">
            <a:avLst/>
          </a:prstGeom>
          <a:solidFill>
            <a:srgbClr val="3333FF"/>
          </a:solidFill>
          <a:ln w="28575" cap="flat" cmpd="sng">
            <a:solidFill>
              <a:srgbClr val="990000"/>
            </a:solidFill>
            <a:prstDash val="dash"/>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46" name="Shape 24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36</a:t>
            </a:fld>
            <a:endParaRPr lang="en-US"/>
          </a:p>
        </p:txBody>
      </p:sp>
    </p:spTree>
    <p:extLst>
      <p:ext uri="{BB962C8B-B14F-4D97-AF65-F5344CB8AC3E}">
        <p14:creationId xmlns:p14="http://schemas.microsoft.com/office/powerpoint/2010/main" val="47694583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1"/>
                                        <p:tgtEl>
                                          <p:spTgt spid="207"/>
                                        </p:tgtEl>
                                      </p:cBhvr>
                                    </p:animEffect>
                                  </p:childTnLst>
                                </p:cTn>
                              </p:par>
                              <p:par>
                                <p:cTn id="11" presetID="10" presetClass="entr" presetSubtype="0" fill="hold" nodeType="withEffect">
                                  <p:stCondLst>
                                    <p:cond delay="0"/>
                                  </p:stCondLst>
                                  <p:childTnLst>
                                    <p:set>
                                      <p:cBhvr>
                                        <p:cTn id="12" dur="1" fill="hold">
                                          <p:stCondLst>
                                            <p:cond delay="0"/>
                                          </p:stCondLst>
                                        </p:cTn>
                                        <p:tgtEl>
                                          <p:spTgt spid="208"/>
                                        </p:tgtEl>
                                        <p:attrNameLst>
                                          <p:attrName>style.visibility</p:attrName>
                                        </p:attrNameLst>
                                      </p:cBhvr>
                                      <p:to>
                                        <p:strVal val="visible"/>
                                      </p:to>
                                    </p:set>
                                    <p:animEffect transition="in" filter="fade">
                                      <p:cBhvr>
                                        <p:cTn id="13" dur="1"/>
                                        <p:tgtEl>
                                          <p:spTgt spid="208"/>
                                        </p:tgtEl>
                                      </p:cBhvr>
                                    </p:animEffect>
                                  </p:childTnLst>
                                </p:cTn>
                              </p:par>
                              <p:par>
                                <p:cTn id="14" presetID="10" presetClass="entr" presetSubtype="0" fill="hold" nodeType="with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fade">
                                      <p:cBhvr>
                                        <p:cTn id="16" dur="1"/>
                                        <p:tgtEl>
                                          <p:spTgt spid="209"/>
                                        </p:tgtEl>
                                      </p:cBhvr>
                                    </p:animEffect>
                                  </p:childTnLst>
                                </p:cTn>
                              </p:par>
                              <p:par>
                                <p:cTn id="17" presetID="10" presetClass="entr" presetSubtype="0" fill="hold" nodeType="withEffect">
                                  <p:stCondLst>
                                    <p:cond delay="0"/>
                                  </p:stCondLst>
                                  <p:childTnLst>
                                    <p:set>
                                      <p:cBhvr>
                                        <p:cTn id="18" dur="1" fill="hold">
                                          <p:stCondLst>
                                            <p:cond delay="0"/>
                                          </p:stCondLst>
                                        </p:cTn>
                                        <p:tgtEl>
                                          <p:spTgt spid="210"/>
                                        </p:tgtEl>
                                        <p:attrNameLst>
                                          <p:attrName>style.visibility</p:attrName>
                                        </p:attrNameLst>
                                      </p:cBhvr>
                                      <p:to>
                                        <p:strVal val="visible"/>
                                      </p:to>
                                    </p:set>
                                    <p:animEffect transition="in" filter="fade">
                                      <p:cBhvr>
                                        <p:cTn id="19" dur="1"/>
                                        <p:tgtEl>
                                          <p:spTgt spid="210"/>
                                        </p:tgtEl>
                                      </p:cBhvr>
                                    </p:animEffect>
                                  </p:childTnLst>
                                </p:cTn>
                              </p:par>
                              <p:par>
                                <p:cTn id="20" presetID="10" presetClass="entr" presetSubtype="0" fill="hold" nodeType="withEffect">
                                  <p:stCondLst>
                                    <p:cond delay="0"/>
                                  </p:stCondLst>
                                  <p:childTnLst>
                                    <p:set>
                                      <p:cBhvr>
                                        <p:cTn id="21" dur="1" fill="hold">
                                          <p:stCondLst>
                                            <p:cond delay="0"/>
                                          </p:stCondLst>
                                        </p:cTn>
                                        <p:tgtEl>
                                          <p:spTgt spid="211"/>
                                        </p:tgtEl>
                                        <p:attrNameLst>
                                          <p:attrName>style.visibility</p:attrName>
                                        </p:attrNameLst>
                                      </p:cBhvr>
                                      <p:to>
                                        <p:strVal val="visible"/>
                                      </p:to>
                                    </p:set>
                                    <p:animEffect transition="in" filter="fade">
                                      <p:cBhvr>
                                        <p:cTn id="22" dur="1"/>
                                        <p:tgtEl>
                                          <p:spTgt spid="211"/>
                                        </p:tgtEl>
                                      </p:cBhvr>
                                    </p:animEffect>
                                  </p:childTnLst>
                                </p:cTn>
                              </p:par>
                              <p:par>
                                <p:cTn id="23" presetID="10" presetClass="entr" presetSubtype="0" fill="hold" nodeType="withEffect">
                                  <p:stCondLst>
                                    <p:cond delay="0"/>
                                  </p:stCondLst>
                                  <p:childTnLst>
                                    <p:set>
                                      <p:cBhvr>
                                        <p:cTn id="24" dur="1" fill="hold">
                                          <p:stCondLst>
                                            <p:cond delay="0"/>
                                          </p:stCondLst>
                                        </p:cTn>
                                        <p:tgtEl>
                                          <p:spTgt spid="212"/>
                                        </p:tgtEl>
                                        <p:attrNameLst>
                                          <p:attrName>style.visibility</p:attrName>
                                        </p:attrNameLst>
                                      </p:cBhvr>
                                      <p:to>
                                        <p:strVal val="visible"/>
                                      </p:to>
                                    </p:set>
                                    <p:animEffect transition="in" filter="fade">
                                      <p:cBhvr>
                                        <p:cTn id="25" dur="1"/>
                                        <p:tgtEl>
                                          <p:spTgt spid="212"/>
                                        </p:tgtEl>
                                      </p:cBhvr>
                                    </p:animEffect>
                                  </p:childTnLst>
                                </p:cTn>
                              </p:par>
                              <p:par>
                                <p:cTn id="26" presetID="10" presetClass="entr" presetSubtype="0" fill="hold" nodeType="withEffect">
                                  <p:stCondLst>
                                    <p:cond delay="0"/>
                                  </p:stCondLst>
                                  <p:childTnLst>
                                    <p:set>
                                      <p:cBhvr>
                                        <p:cTn id="27" dur="1" fill="hold">
                                          <p:stCondLst>
                                            <p:cond delay="0"/>
                                          </p:stCondLst>
                                        </p:cTn>
                                        <p:tgtEl>
                                          <p:spTgt spid="213"/>
                                        </p:tgtEl>
                                        <p:attrNameLst>
                                          <p:attrName>style.visibility</p:attrName>
                                        </p:attrNameLst>
                                      </p:cBhvr>
                                      <p:to>
                                        <p:strVal val="visible"/>
                                      </p:to>
                                    </p:set>
                                    <p:animEffect transition="in" filter="fade">
                                      <p:cBhvr>
                                        <p:cTn id="28" dur="1"/>
                                        <p:tgtEl>
                                          <p:spTgt spid="213"/>
                                        </p:tgtEl>
                                      </p:cBhvr>
                                    </p:animEffect>
                                  </p:childTnLst>
                                </p:cTn>
                              </p:par>
                              <p:par>
                                <p:cTn id="29" presetID="10" presetClass="entr" presetSubtype="0" fill="hold" nodeType="withEffect">
                                  <p:stCondLst>
                                    <p:cond delay="0"/>
                                  </p:stCondLst>
                                  <p:childTnLst>
                                    <p:set>
                                      <p:cBhvr>
                                        <p:cTn id="30" dur="1" fill="hold">
                                          <p:stCondLst>
                                            <p:cond delay="0"/>
                                          </p:stCondLst>
                                        </p:cTn>
                                        <p:tgtEl>
                                          <p:spTgt spid="214"/>
                                        </p:tgtEl>
                                        <p:attrNameLst>
                                          <p:attrName>style.visibility</p:attrName>
                                        </p:attrNameLst>
                                      </p:cBhvr>
                                      <p:to>
                                        <p:strVal val="visible"/>
                                      </p:to>
                                    </p:set>
                                    <p:animEffect transition="in" filter="fade">
                                      <p:cBhvr>
                                        <p:cTn id="31" dur="1"/>
                                        <p:tgtEl>
                                          <p:spTgt spid="214"/>
                                        </p:tgtEl>
                                      </p:cBhvr>
                                    </p:animEffect>
                                  </p:childTnLst>
                                </p:cTn>
                              </p:par>
                              <p:par>
                                <p:cTn id="32" presetID="10" presetClass="entr" presetSubtype="0" fill="hold" nodeType="withEffect">
                                  <p:stCondLst>
                                    <p:cond delay="0"/>
                                  </p:stCondLst>
                                  <p:childTnLst>
                                    <p:set>
                                      <p:cBhvr>
                                        <p:cTn id="33" dur="1" fill="hold">
                                          <p:stCondLst>
                                            <p:cond delay="0"/>
                                          </p:stCondLst>
                                        </p:cTn>
                                        <p:tgtEl>
                                          <p:spTgt spid="215"/>
                                        </p:tgtEl>
                                        <p:attrNameLst>
                                          <p:attrName>style.visibility</p:attrName>
                                        </p:attrNameLst>
                                      </p:cBhvr>
                                      <p:to>
                                        <p:strVal val="visible"/>
                                      </p:to>
                                    </p:set>
                                    <p:animEffect transition="in" filter="fade">
                                      <p:cBhvr>
                                        <p:cTn id="34" dur="1"/>
                                        <p:tgtEl>
                                          <p:spTgt spid="215"/>
                                        </p:tgtEl>
                                      </p:cBhvr>
                                    </p:animEffect>
                                  </p:childTnLst>
                                </p:cTn>
                              </p:par>
                              <p:par>
                                <p:cTn id="35" presetID="10" presetClass="entr" presetSubtype="0" fill="hold" nodeType="withEffect">
                                  <p:stCondLst>
                                    <p:cond delay="0"/>
                                  </p:stCondLst>
                                  <p:childTnLst>
                                    <p:set>
                                      <p:cBhvr>
                                        <p:cTn id="36" dur="1" fill="hold">
                                          <p:stCondLst>
                                            <p:cond delay="0"/>
                                          </p:stCondLst>
                                        </p:cTn>
                                        <p:tgtEl>
                                          <p:spTgt spid="216"/>
                                        </p:tgtEl>
                                        <p:attrNameLst>
                                          <p:attrName>style.visibility</p:attrName>
                                        </p:attrNameLst>
                                      </p:cBhvr>
                                      <p:to>
                                        <p:strVal val="visible"/>
                                      </p:to>
                                    </p:set>
                                    <p:animEffect transition="in" filter="fade">
                                      <p:cBhvr>
                                        <p:cTn id="37" dur="1"/>
                                        <p:tgtEl>
                                          <p:spTgt spid="216"/>
                                        </p:tgtEl>
                                      </p:cBhvr>
                                    </p:animEffect>
                                  </p:childTnLst>
                                </p:cTn>
                              </p:par>
                              <p:par>
                                <p:cTn id="38" presetID="10" presetClass="entr" presetSubtype="0" fill="hold" nodeType="withEffect">
                                  <p:stCondLst>
                                    <p:cond delay="0"/>
                                  </p:stCondLst>
                                  <p:childTnLst>
                                    <p:set>
                                      <p:cBhvr>
                                        <p:cTn id="39" dur="1" fill="hold">
                                          <p:stCondLst>
                                            <p:cond delay="0"/>
                                          </p:stCondLst>
                                        </p:cTn>
                                        <p:tgtEl>
                                          <p:spTgt spid="217"/>
                                        </p:tgtEl>
                                        <p:attrNameLst>
                                          <p:attrName>style.visibility</p:attrName>
                                        </p:attrNameLst>
                                      </p:cBhvr>
                                      <p:to>
                                        <p:strVal val="visible"/>
                                      </p:to>
                                    </p:set>
                                    <p:animEffect transition="in" filter="fade">
                                      <p:cBhvr>
                                        <p:cTn id="40" dur="1"/>
                                        <p:tgtEl>
                                          <p:spTgt spid="217"/>
                                        </p:tgtEl>
                                      </p:cBhvr>
                                    </p:animEffect>
                                  </p:childTnLst>
                                </p:cTn>
                              </p:par>
                              <p:par>
                                <p:cTn id="41" presetID="10" presetClass="entr" presetSubtype="0" fill="hold" nodeType="withEffect">
                                  <p:stCondLst>
                                    <p:cond delay="0"/>
                                  </p:stCondLst>
                                  <p:childTnLst>
                                    <p:set>
                                      <p:cBhvr>
                                        <p:cTn id="42" dur="1" fill="hold">
                                          <p:stCondLst>
                                            <p:cond delay="0"/>
                                          </p:stCondLst>
                                        </p:cTn>
                                        <p:tgtEl>
                                          <p:spTgt spid="218"/>
                                        </p:tgtEl>
                                        <p:attrNameLst>
                                          <p:attrName>style.visibility</p:attrName>
                                        </p:attrNameLst>
                                      </p:cBhvr>
                                      <p:to>
                                        <p:strVal val="visible"/>
                                      </p:to>
                                    </p:set>
                                    <p:animEffect transition="in" filter="fade">
                                      <p:cBhvr>
                                        <p:cTn id="43" dur="1"/>
                                        <p:tgtEl>
                                          <p:spTgt spid="218"/>
                                        </p:tgtEl>
                                      </p:cBhvr>
                                    </p:animEffect>
                                  </p:childTnLst>
                                </p:cTn>
                              </p:par>
                              <p:par>
                                <p:cTn id="44" presetID="10" presetClass="entr" presetSubtype="0" fill="hold" nodeType="withEffect">
                                  <p:stCondLst>
                                    <p:cond delay="0"/>
                                  </p:stCondLst>
                                  <p:childTnLst>
                                    <p:set>
                                      <p:cBhvr>
                                        <p:cTn id="45" dur="1" fill="hold">
                                          <p:stCondLst>
                                            <p:cond delay="0"/>
                                          </p:stCondLst>
                                        </p:cTn>
                                        <p:tgtEl>
                                          <p:spTgt spid="245"/>
                                        </p:tgtEl>
                                        <p:attrNameLst>
                                          <p:attrName>style.visibility</p:attrName>
                                        </p:attrNameLst>
                                      </p:cBhvr>
                                      <p:to>
                                        <p:strVal val="visible"/>
                                      </p:to>
                                    </p:set>
                                    <p:animEffect transition="in" filter="fade">
                                      <p:cBhvr>
                                        <p:cTn id="46" dur="1"/>
                                        <p:tgtEl>
                                          <p:spTgt spid="245"/>
                                        </p:tgtEl>
                                      </p:cBhvr>
                                    </p:animEffect>
                                  </p:childTnLst>
                                </p:cTn>
                              </p:par>
                              <p:par>
                                <p:cTn id="47" presetID="10" presetClass="entr" presetSubtype="0" fill="hold" nodeType="withEffect">
                                  <p:stCondLst>
                                    <p:cond delay="0"/>
                                  </p:stCondLst>
                                  <p:childTnLst>
                                    <p:set>
                                      <p:cBhvr>
                                        <p:cTn id="48" dur="1" fill="hold">
                                          <p:stCondLst>
                                            <p:cond delay="0"/>
                                          </p:stCondLst>
                                        </p:cTn>
                                        <p:tgtEl>
                                          <p:spTgt spid="219"/>
                                        </p:tgtEl>
                                        <p:attrNameLst>
                                          <p:attrName>style.visibility</p:attrName>
                                        </p:attrNameLst>
                                      </p:cBhvr>
                                      <p:to>
                                        <p:strVal val="visible"/>
                                      </p:to>
                                    </p:set>
                                    <p:animEffect transition="in" filter="fade">
                                      <p:cBhvr>
                                        <p:cTn id="49" dur="1"/>
                                        <p:tgtEl>
                                          <p:spTgt spid="219"/>
                                        </p:tgtEl>
                                      </p:cBhvr>
                                    </p:animEffect>
                                  </p:childTnLst>
                                </p:cTn>
                              </p:par>
                              <p:par>
                                <p:cTn id="50" presetID="10" presetClass="entr" presetSubtype="0" fill="hold" nodeType="withEffect">
                                  <p:stCondLst>
                                    <p:cond delay="0"/>
                                  </p:stCondLst>
                                  <p:childTnLst>
                                    <p:set>
                                      <p:cBhvr>
                                        <p:cTn id="51" dur="1" fill="hold">
                                          <p:stCondLst>
                                            <p:cond delay="0"/>
                                          </p:stCondLst>
                                        </p:cTn>
                                        <p:tgtEl>
                                          <p:spTgt spid="220"/>
                                        </p:tgtEl>
                                        <p:attrNameLst>
                                          <p:attrName>style.visibility</p:attrName>
                                        </p:attrNameLst>
                                      </p:cBhvr>
                                      <p:to>
                                        <p:strVal val="visible"/>
                                      </p:to>
                                    </p:set>
                                    <p:animEffect transition="in" filter="fade">
                                      <p:cBhvr>
                                        <p:cTn id="52" dur="1"/>
                                        <p:tgtEl>
                                          <p:spTgt spid="220"/>
                                        </p:tgtEl>
                                      </p:cBhvr>
                                    </p:animEffect>
                                  </p:childTnLst>
                                </p:cTn>
                              </p:par>
                              <p:par>
                                <p:cTn id="53" presetID="10" presetClass="entr" presetSubtype="0" fill="hold" nodeType="withEffect">
                                  <p:stCondLst>
                                    <p:cond delay="0"/>
                                  </p:stCondLst>
                                  <p:childTnLst>
                                    <p:set>
                                      <p:cBhvr>
                                        <p:cTn id="54" dur="1" fill="hold">
                                          <p:stCondLst>
                                            <p:cond delay="0"/>
                                          </p:stCondLst>
                                        </p:cTn>
                                        <p:tgtEl>
                                          <p:spTgt spid="244"/>
                                        </p:tgtEl>
                                        <p:attrNameLst>
                                          <p:attrName>style.visibility</p:attrName>
                                        </p:attrNameLst>
                                      </p:cBhvr>
                                      <p:to>
                                        <p:strVal val="visible"/>
                                      </p:to>
                                    </p:set>
                                    <p:animEffect transition="in" filter="fade">
                                      <p:cBhvr>
                                        <p:cTn id="55" dur="1"/>
                                        <p:tgtEl>
                                          <p:spTgt spid="2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1"/>
                                        </p:tgtEl>
                                        <p:attrNameLst>
                                          <p:attrName>style.visibility</p:attrName>
                                        </p:attrNameLst>
                                      </p:cBhvr>
                                      <p:to>
                                        <p:strVal val="visible"/>
                                      </p:to>
                                    </p:set>
                                    <p:animEffect transition="in" filter="fade">
                                      <p:cBhvr>
                                        <p:cTn id="60" dur="1"/>
                                        <p:tgtEl>
                                          <p:spTgt spid="221"/>
                                        </p:tgtEl>
                                      </p:cBhvr>
                                    </p:animEffect>
                                  </p:childTnLst>
                                </p:cTn>
                              </p:par>
                              <p:par>
                                <p:cTn id="61" presetID="10" presetClass="entr" presetSubtype="0" fill="hold" nodeType="withEffect">
                                  <p:stCondLst>
                                    <p:cond delay="0"/>
                                  </p:stCondLst>
                                  <p:childTnLst>
                                    <p:set>
                                      <p:cBhvr>
                                        <p:cTn id="62" dur="1" fill="hold">
                                          <p:stCondLst>
                                            <p:cond delay="0"/>
                                          </p:stCondLst>
                                        </p:cTn>
                                        <p:tgtEl>
                                          <p:spTgt spid="222"/>
                                        </p:tgtEl>
                                        <p:attrNameLst>
                                          <p:attrName>style.visibility</p:attrName>
                                        </p:attrNameLst>
                                      </p:cBhvr>
                                      <p:to>
                                        <p:strVal val="visible"/>
                                      </p:to>
                                    </p:set>
                                    <p:animEffect transition="in" filter="fade">
                                      <p:cBhvr>
                                        <p:cTn id="63" dur="1"/>
                                        <p:tgtEl>
                                          <p:spTgt spid="222"/>
                                        </p:tgtEl>
                                      </p:cBhvr>
                                    </p:animEffect>
                                  </p:childTnLst>
                                </p:cTn>
                              </p:par>
                              <p:par>
                                <p:cTn id="64" presetID="10" presetClass="entr" presetSubtype="0" fill="hold" nodeType="withEffect">
                                  <p:stCondLst>
                                    <p:cond delay="0"/>
                                  </p:stCondLst>
                                  <p:childTnLst>
                                    <p:set>
                                      <p:cBhvr>
                                        <p:cTn id="65" dur="1" fill="hold">
                                          <p:stCondLst>
                                            <p:cond delay="0"/>
                                          </p:stCondLst>
                                        </p:cTn>
                                        <p:tgtEl>
                                          <p:spTgt spid="223"/>
                                        </p:tgtEl>
                                        <p:attrNameLst>
                                          <p:attrName>style.visibility</p:attrName>
                                        </p:attrNameLst>
                                      </p:cBhvr>
                                      <p:to>
                                        <p:strVal val="visible"/>
                                      </p:to>
                                    </p:set>
                                    <p:animEffect transition="in" filter="fade">
                                      <p:cBhvr>
                                        <p:cTn id="66" dur="1"/>
                                        <p:tgtEl>
                                          <p:spTgt spid="223"/>
                                        </p:tgtEl>
                                      </p:cBhvr>
                                    </p:animEffect>
                                  </p:childTnLst>
                                </p:cTn>
                              </p:par>
                              <p:par>
                                <p:cTn id="67" presetID="10" presetClass="entr" presetSubtype="0" fill="hold" nodeType="withEffect">
                                  <p:stCondLst>
                                    <p:cond delay="0"/>
                                  </p:stCondLst>
                                  <p:childTnLst>
                                    <p:set>
                                      <p:cBhvr>
                                        <p:cTn id="68" dur="1" fill="hold">
                                          <p:stCondLst>
                                            <p:cond delay="0"/>
                                          </p:stCondLst>
                                        </p:cTn>
                                        <p:tgtEl>
                                          <p:spTgt spid="224"/>
                                        </p:tgtEl>
                                        <p:attrNameLst>
                                          <p:attrName>style.visibility</p:attrName>
                                        </p:attrNameLst>
                                      </p:cBhvr>
                                      <p:to>
                                        <p:strVal val="visible"/>
                                      </p:to>
                                    </p:set>
                                    <p:animEffect transition="in" filter="fade">
                                      <p:cBhvr>
                                        <p:cTn id="69" dur="1"/>
                                        <p:tgtEl>
                                          <p:spTgt spid="224"/>
                                        </p:tgtEl>
                                      </p:cBhvr>
                                    </p:animEffect>
                                  </p:childTnLst>
                                </p:cTn>
                              </p:par>
                              <p:par>
                                <p:cTn id="70" presetID="10" presetClass="entr" presetSubtype="0" fill="hold" nodeType="withEffect">
                                  <p:stCondLst>
                                    <p:cond delay="0"/>
                                  </p:stCondLst>
                                  <p:childTnLst>
                                    <p:set>
                                      <p:cBhvr>
                                        <p:cTn id="71" dur="1" fill="hold">
                                          <p:stCondLst>
                                            <p:cond delay="0"/>
                                          </p:stCondLst>
                                        </p:cTn>
                                        <p:tgtEl>
                                          <p:spTgt spid="225"/>
                                        </p:tgtEl>
                                        <p:attrNameLst>
                                          <p:attrName>style.visibility</p:attrName>
                                        </p:attrNameLst>
                                      </p:cBhvr>
                                      <p:to>
                                        <p:strVal val="visible"/>
                                      </p:to>
                                    </p:set>
                                    <p:animEffect transition="in" filter="fade">
                                      <p:cBhvr>
                                        <p:cTn id="72" dur="1"/>
                                        <p:tgtEl>
                                          <p:spTgt spid="225"/>
                                        </p:tgtEl>
                                      </p:cBhvr>
                                    </p:animEffect>
                                  </p:childTnLst>
                                </p:cTn>
                              </p:par>
                              <p:par>
                                <p:cTn id="73" presetID="10" presetClass="entr" presetSubtype="0" fill="hold" nodeType="withEffect">
                                  <p:stCondLst>
                                    <p:cond delay="0"/>
                                  </p:stCondLst>
                                  <p:childTnLst>
                                    <p:set>
                                      <p:cBhvr>
                                        <p:cTn id="74" dur="1" fill="hold">
                                          <p:stCondLst>
                                            <p:cond delay="0"/>
                                          </p:stCondLst>
                                        </p:cTn>
                                        <p:tgtEl>
                                          <p:spTgt spid="226"/>
                                        </p:tgtEl>
                                        <p:attrNameLst>
                                          <p:attrName>style.visibility</p:attrName>
                                        </p:attrNameLst>
                                      </p:cBhvr>
                                      <p:to>
                                        <p:strVal val="visible"/>
                                      </p:to>
                                    </p:set>
                                    <p:animEffect transition="in" filter="fade">
                                      <p:cBhvr>
                                        <p:cTn id="75" dur="1"/>
                                        <p:tgtEl>
                                          <p:spTgt spid="226"/>
                                        </p:tgtEl>
                                      </p:cBhvr>
                                    </p:animEffect>
                                  </p:childTnLst>
                                </p:cTn>
                              </p:par>
                              <p:par>
                                <p:cTn id="76" presetID="10" presetClass="entr" presetSubtype="0" fill="hold" nodeType="withEffect">
                                  <p:stCondLst>
                                    <p:cond delay="0"/>
                                  </p:stCondLst>
                                  <p:childTnLst>
                                    <p:set>
                                      <p:cBhvr>
                                        <p:cTn id="77" dur="1" fill="hold">
                                          <p:stCondLst>
                                            <p:cond delay="0"/>
                                          </p:stCondLst>
                                        </p:cTn>
                                        <p:tgtEl>
                                          <p:spTgt spid="227"/>
                                        </p:tgtEl>
                                        <p:attrNameLst>
                                          <p:attrName>style.visibility</p:attrName>
                                        </p:attrNameLst>
                                      </p:cBhvr>
                                      <p:to>
                                        <p:strVal val="visible"/>
                                      </p:to>
                                    </p:set>
                                    <p:animEffect transition="in" filter="fade">
                                      <p:cBhvr>
                                        <p:cTn id="78" dur="1"/>
                                        <p:tgtEl>
                                          <p:spTgt spid="227"/>
                                        </p:tgtEl>
                                      </p:cBhvr>
                                    </p:animEffect>
                                  </p:childTnLst>
                                </p:cTn>
                              </p:par>
                              <p:par>
                                <p:cTn id="79" presetID="10" presetClass="entr" presetSubtype="0" fill="hold" nodeType="withEffect">
                                  <p:stCondLst>
                                    <p:cond delay="0"/>
                                  </p:stCondLst>
                                  <p:childTnLst>
                                    <p:set>
                                      <p:cBhvr>
                                        <p:cTn id="80" dur="1" fill="hold">
                                          <p:stCondLst>
                                            <p:cond delay="0"/>
                                          </p:stCondLst>
                                        </p:cTn>
                                        <p:tgtEl>
                                          <p:spTgt spid="228"/>
                                        </p:tgtEl>
                                        <p:attrNameLst>
                                          <p:attrName>style.visibility</p:attrName>
                                        </p:attrNameLst>
                                      </p:cBhvr>
                                      <p:to>
                                        <p:strVal val="visible"/>
                                      </p:to>
                                    </p:set>
                                    <p:animEffect transition="in" filter="fade">
                                      <p:cBhvr>
                                        <p:cTn id="81" dur="1"/>
                                        <p:tgtEl>
                                          <p:spTgt spid="228"/>
                                        </p:tgtEl>
                                      </p:cBhvr>
                                    </p:animEffect>
                                  </p:childTnLst>
                                </p:cTn>
                              </p:par>
                              <p:par>
                                <p:cTn id="82" presetID="10" presetClass="entr" presetSubtype="0" fill="hold" nodeType="withEffect">
                                  <p:stCondLst>
                                    <p:cond delay="0"/>
                                  </p:stCondLst>
                                  <p:childTnLst>
                                    <p:set>
                                      <p:cBhvr>
                                        <p:cTn id="83" dur="1" fill="hold">
                                          <p:stCondLst>
                                            <p:cond delay="0"/>
                                          </p:stCondLst>
                                        </p:cTn>
                                        <p:tgtEl>
                                          <p:spTgt spid="229"/>
                                        </p:tgtEl>
                                        <p:attrNameLst>
                                          <p:attrName>style.visibility</p:attrName>
                                        </p:attrNameLst>
                                      </p:cBhvr>
                                      <p:to>
                                        <p:strVal val="visible"/>
                                      </p:to>
                                    </p:set>
                                    <p:animEffect transition="in" filter="fade">
                                      <p:cBhvr>
                                        <p:cTn id="84" dur="1"/>
                                        <p:tgtEl>
                                          <p:spTgt spid="229"/>
                                        </p:tgtEl>
                                      </p:cBhvr>
                                    </p:animEffect>
                                  </p:childTnLst>
                                </p:cTn>
                              </p:par>
                              <p:par>
                                <p:cTn id="85" presetID="10" presetClass="entr" presetSubtype="0" fill="hold" nodeType="withEffect">
                                  <p:stCondLst>
                                    <p:cond delay="0"/>
                                  </p:stCondLst>
                                  <p:childTnLst>
                                    <p:set>
                                      <p:cBhvr>
                                        <p:cTn id="86" dur="1" fill="hold">
                                          <p:stCondLst>
                                            <p:cond delay="0"/>
                                          </p:stCondLst>
                                        </p:cTn>
                                        <p:tgtEl>
                                          <p:spTgt spid="230"/>
                                        </p:tgtEl>
                                        <p:attrNameLst>
                                          <p:attrName>style.visibility</p:attrName>
                                        </p:attrNameLst>
                                      </p:cBhvr>
                                      <p:to>
                                        <p:strVal val="visible"/>
                                      </p:to>
                                    </p:set>
                                    <p:animEffect transition="in" filter="fade">
                                      <p:cBhvr>
                                        <p:cTn id="87" dur="1"/>
                                        <p:tgtEl>
                                          <p:spTgt spid="230"/>
                                        </p:tgtEl>
                                      </p:cBhvr>
                                    </p:animEffect>
                                  </p:childTnLst>
                                </p:cTn>
                              </p:par>
                              <p:par>
                                <p:cTn id="88" presetID="10" presetClass="entr" presetSubtype="0" fill="hold" nodeType="withEffect">
                                  <p:stCondLst>
                                    <p:cond delay="0"/>
                                  </p:stCondLst>
                                  <p:childTnLst>
                                    <p:set>
                                      <p:cBhvr>
                                        <p:cTn id="89" dur="1" fill="hold">
                                          <p:stCondLst>
                                            <p:cond delay="0"/>
                                          </p:stCondLst>
                                        </p:cTn>
                                        <p:tgtEl>
                                          <p:spTgt spid="231"/>
                                        </p:tgtEl>
                                        <p:attrNameLst>
                                          <p:attrName>style.visibility</p:attrName>
                                        </p:attrNameLst>
                                      </p:cBhvr>
                                      <p:to>
                                        <p:strVal val="visible"/>
                                      </p:to>
                                    </p:set>
                                    <p:animEffect transition="in" filter="fade">
                                      <p:cBhvr>
                                        <p:cTn id="90" dur="1"/>
                                        <p:tgtEl>
                                          <p:spTgt spid="231"/>
                                        </p:tgtEl>
                                      </p:cBhvr>
                                    </p:animEffect>
                                  </p:childTnLst>
                                </p:cTn>
                              </p:par>
                              <p:par>
                                <p:cTn id="91" presetID="10" presetClass="entr" presetSubtype="0" fill="hold" nodeType="withEffect">
                                  <p:stCondLst>
                                    <p:cond delay="0"/>
                                  </p:stCondLst>
                                  <p:childTnLst>
                                    <p:set>
                                      <p:cBhvr>
                                        <p:cTn id="92" dur="1" fill="hold">
                                          <p:stCondLst>
                                            <p:cond delay="0"/>
                                          </p:stCondLst>
                                        </p:cTn>
                                        <p:tgtEl>
                                          <p:spTgt spid="232"/>
                                        </p:tgtEl>
                                        <p:attrNameLst>
                                          <p:attrName>style.visibility</p:attrName>
                                        </p:attrNameLst>
                                      </p:cBhvr>
                                      <p:to>
                                        <p:strVal val="visible"/>
                                      </p:to>
                                    </p:set>
                                    <p:animEffect transition="in" filter="fade">
                                      <p:cBhvr>
                                        <p:cTn id="93" dur="1"/>
                                        <p:tgtEl>
                                          <p:spTgt spid="232"/>
                                        </p:tgtEl>
                                      </p:cBhvr>
                                    </p:animEffect>
                                  </p:childTnLst>
                                </p:cTn>
                              </p:par>
                              <p:par>
                                <p:cTn id="94" presetID="10" presetClass="entr" presetSubtype="0" fill="hold" nodeType="withEffect">
                                  <p:stCondLst>
                                    <p:cond delay="0"/>
                                  </p:stCondLst>
                                  <p:childTnLst>
                                    <p:set>
                                      <p:cBhvr>
                                        <p:cTn id="95" dur="1" fill="hold">
                                          <p:stCondLst>
                                            <p:cond delay="0"/>
                                          </p:stCondLst>
                                        </p:cTn>
                                        <p:tgtEl>
                                          <p:spTgt spid="233"/>
                                        </p:tgtEl>
                                        <p:attrNameLst>
                                          <p:attrName>style.visibility</p:attrName>
                                        </p:attrNameLst>
                                      </p:cBhvr>
                                      <p:to>
                                        <p:strVal val="visible"/>
                                      </p:to>
                                    </p:set>
                                    <p:animEffect transition="in" filter="fade">
                                      <p:cBhvr>
                                        <p:cTn id="96" dur="1"/>
                                        <p:tgtEl>
                                          <p:spTgt spid="233"/>
                                        </p:tgtEl>
                                      </p:cBhvr>
                                    </p:animEffect>
                                  </p:childTnLst>
                                </p:cTn>
                              </p:par>
                              <p:par>
                                <p:cTn id="97" presetID="10"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animEffect transition="in" filter="fade">
                                      <p:cBhvr>
                                        <p:cTn id="99" dur="1"/>
                                        <p:tgtEl>
                                          <p:spTgt spid="234"/>
                                        </p:tgtEl>
                                      </p:cBhvr>
                                    </p:animEffect>
                                  </p:childTnLst>
                                </p:cTn>
                              </p:par>
                              <p:par>
                                <p:cTn id="100" presetID="10" presetClass="entr" presetSubtype="0" fill="hold" nodeType="withEffect">
                                  <p:stCondLst>
                                    <p:cond delay="0"/>
                                  </p:stCondLst>
                                  <p:childTnLst>
                                    <p:set>
                                      <p:cBhvr>
                                        <p:cTn id="101" dur="1" fill="hold">
                                          <p:stCondLst>
                                            <p:cond delay="0"/>
                                          </p:stCondLst>
                                        </p:cTn>
                                        <p:tgtEl>
                                          <p:spTgt spid="235"/>
                                        </p:tgtEl>
                                        <p:attrNameLst>
                                          <p:attrName>style.visibility</p:attrName>
                                        </p:attrNameLst>
                                      </p:cBhvr>
                                      <p:to>
                                        <p:strVal val="visible"/>
                                      </p:to>
                                    </p:set>
                                    <p:animEffect transition="in" filter="fade">
                                      <p:cBhvr>
                                        <p:cTn id="102" dur="1"/>
                                        <p:tgtEl>
                                          <p:spTgt spid="235"/>
                                        </p:tgtEl>
                                      </p:cBhvr>
                                    </p:animEffect>
                                  </p:childTnLst>
                                </p:cTn>
                              </p:par>
                              <p:par>
                                <p:cTn id="103" presetID="10" presetClass="entr" presetSubtype="0" fill="hold" nodeType="withEffect">
                                  <p:stCondLst>
                                    <p:cond delay="0"/>
                                  </p:stCondLst>
                                  <p:childTnLst>
                                    <p:set>
                                      <p:cBhvr>
                                        <p:cTn id="104" dur="1" fill="hold">
                                          <p:stCondLst>
                                            <p:cond delay="0"/>
                                          </p:stCondLst>
                                        </p:cTn>
                                        <p:tgtEl>
                                          <p:spTgt spid="236"/>
                                        </p:tgtEl>
                                        <p:attrNameLst>
                                          <p:attrName>style.visibility</p:attrName>
                                        </p:attrNameLst>
                                      </p:cBhvr>
                                      <p:to>
                                        <p:strVal val="visible"/>
                                      </p:to>
                                    </p:set>
                                    <p:animEffect transition="in" filter="fade">
                                      <p:cBhvr>
                                        <p:cTn id="105" dur="1"/>
                                        <p:tgtEl>
                                          <p:spTgt spid="236"/>
                                        </p:tgtEl>
                                      </p:cBhvr>
                                    </p:animEffect>
                                  </p:childTnLst>
                                </p:cTn>
                              </p:par>
                              <p:par>
                                <p:cTn id="106" presetID="10" presetClass="entr" presetSubtype="0" fill="hold" nodeType="withEffect">
                                  <p:stCondLst>
                                    <p:cond delay="0"/>
                                  </p:stCondLst>
                                  <p:childTnLst>
                                    <p:set>
                                      <p:cBhvr>
                                        <p:cTn id="107" dur="1" fill="hold">
                                          <p:stCondLst>
                                            <p:cond delay="0"/>
                                          </p:stCondLst>
                                        </p:cTn>
                                        <p:tgtEl>
                                          <p:spTgt spid="243"/>
                                        </p:tgtEl>
                                        <p:attrNameLst>
                                          <p:attrName>style.visibility</p:attrName>
                                        </p:attrNameLst>
                                      </p:cBhvr>
                                      <p:to>
                                        <p:strVal val="visible"/>
                                      </p:to>
                                    </p:set>
                                    <p:animEffect transition="in" filter="fade">
                                      <p:cBhvr>
                                        <p:cTn id="108" dur="1"/>
                                        <p:tgtEl>
                                          <p:spTgt spid="2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37"/>
                                        </p:tgtEl>
                                        <p:attrNameLst>
                                          <p:attrName>style.visibility</p:attrName>
                                        </p:attrNameLst>
                                      </p:cBhvr>
                                      <p:to>
                                        <p:strVal val="visible"/>
                                      </p:to>
                                    </p:set>
                                    <p:animEffect transition="in" filter="fade">
                                      <p:cBhvr>
                                        <p:cTn id="113" dur="1"/>
                                        <p:tgtEl>
                                          <p:spTgt spid="237"/>
                                        </p:tgtEl>
                                      </p:cBhvr>
                                    </p:animEffect>
                                  </p:childTnLst>
                                </p:cTn>
                              </p:par>
                              <p:par>
                                <p:cTn id="114" presetID="10" presetClass="entr" presetSubtype="0" fill="hold" nodeType="withEffect">
                                  <p:stCondLst>
                                    <p:cond delay="0"/>
                                  </p:stCondLst>
                                  <p:childTnLst>
                                    <p:set>
                                      <p:cBhvr>
                                        <p:cTn id="115" dur="1" fill="hold">
                                          <p:stCondLst>
                                            <p:cond delay="0"/>
                                          </p:stCondLst>
                                        </p:cTn>
                                        <p:tgtEl>
                                          <p:spTgt spid="238"/>
                                        </p:tgtEl>
                                        <p:attrNameLst>
                                          <p:attrName>style.visibility</p:attrName>
                                        </p:attrNameLst>
                                      </p:cBhvr>
                                      <p:to>
                                        <p:strVal val="visible"/>
                                      </p:to>
                                    </p:set>
                                    <p:animEffect transition="in" filter="fade">
                                      <p:cBhvr>
                                        <p:cTn id="116" dur="1"/>
                                        <p:tgtEl>
                                          <p:spTgt spid="238"/>
                                        </p:tgtEl>
                                      </p:cBhvr>
                                    </p:animEffect>
                                  </p:childTnLst>
                                </p:cTn>
                              </p:par>
                              <p:par>
                                <p:cTn id="117" presetID="10" presetClass="entr" presetSubtype="0" fill="hold" nodeType="withEffect">
                                  <p:stCondLst>
                                    <p:cond delay="0"/>
                                  </p:stCondLst>
                                  <p:childTnLst>
                                    <p:set>
                                      <p:cBhvr>
                                        <p:cTn id="118" dur="1" fill="hold">
                                          <p:stCondLst>
                                            <p:cond delay="0"/>
                                          </p:stCondLst>
                                        </p:cTn>
                                        <p:tgtEl>
                                          <p:spTgt spid="239"/>
                                        </p:tgtEl>
                                        <p:attrNameLst>
                                          <p:attrName>style.visibility</p:attrName>
                                        </p:attrNameLst>
                                      </p:cBhvr>
                                      <p:to>
                                        <p:strVal val="visible"/>
                                      </p:to>
                                    </p:set>
                                    <p:animEffect transition="in" filter="fade">
                                      <p:cBhvr>
                                        <p:cTn id="119" dur="1"/>
                                        <p:tgtEl>
                                          <p:spTgt spid="239"/>
                                        </p:tgtEl>
                                      </p:cBhvr>
                                    </p:animEffect>
                                  </p:childTnLst>
                                </p:cTn>
                              </p:par>
                              <p:par>
                                <p:cTn id="120" presetID="10" presetClass="entr" presetSubtype="0" fill="hold" nodeType="withEffect">
                                  <p:stCondLst>
                                    <p:cond delay="0"/>
                                  </p:stCondLst>
                                  <p:childTnLst>
                                    <p:set>
                                      <p:cBhvr>
                                        <p:cTn id="121" dur="1" fill="hold">
                                          <p:stCondLst>
                                            <p:cond delay="0"/>
                                          </p:stCondLst>
                                        </p:cTn>
                                        <p:tgtEl>
                                          <p:spTgt spid="240"/>
                                        </p:tgtEl>
                                        <p:attrNameLst>
                                          <p:attrName>style.visibility</p:attrName>
                                        </p:attrNameLst>
                                      </p:cBhvr>
                                      <p:to>
                                        <p:strVal val="visible"/>
                                      </p:to>
                                    </p:set>
                                    <p:animEffect transition="in" filter="fade">
                                      <p:cBhvr>
                                        <p:cTn id="122" dur="1"/>
                                        <p:tgtEl>
                                          <p:spTgt spid="240"/>
                                        </p:tgtEl>
                                      </p:cBhvr>
                                    </p:animEffect>
                                  </p:childTnLst>
                                </p:cTn>
                              </p:par>
                              <p:par>
                                <p:cTn id="123" presetID="10" presetClass="entr" presetSubtype="0" fill="hold" nodeType="withEffect">
                                  <p:stCondLst>
                                    <p:cond delay="0"/>
                                  </p:stCondLst>
                                  <p:childTnLst>
                                    <p:set>
                                      <p:cBhvr>
                                        <p:cTn id="124" dur="1" fill="hold">
                                          <p:stCondLst>
                                            <p:cond delay="0"/>
                                          </p:stCondLst>
                                        </p:cTn>
                                        <p:tgtEl>
                                          <p:spTgt spid="241"/>
                                        </p:tgtEl>
                                        <p:attrNameLst>
                                          <p:attrName>style.visibility</p:attrName>
                                        </p:attrNameLst>
                                      </p:cBhvr>
                                      <p:to>
                                        <p:strVal val="visible"/>
                                      </p:to>
                                    </p:set>
                                    <p:animEffect transition="in" filter="fade">
                                      <p:cBhvr>
                                        <p:cTn id="125" dur="1"/>
                                        <p:tgtEl>
                                          <p:spTgt spid="241"/>
                                        </p:tgtEl>
                                      </p:cBhvr>
                                    </p:animEffect>
                                  </p:childTnLst>
                                </p:cTn>
                              </p:par>
                              <p:par>
                                <p:cTn id="126" presetID="10" presetClass="entr" presetSubtype="0" fill="hold" nodeType="withEffect">
                                  <p:stCondLst>
                                    <p:cond delay="0"/>
                                  </p:stCondLst>
                                  <p:childTnLst>
                                    <p:set>
                                      <p:cBhvr>
                                        <p:cTn id="127" dur="1" fill="hold">
                                          <p:stCondLst>
                                            <p:cond delay="0"/>
                                          </p:stCondLst>
                                        </p:cTn>
                                        <p:tgtEl>
                                          <p:spTgt spid="242"/>
                                        </p:tgtEl>
                                        <p:attrNameLst>
                                          <p:attrName>style.visibility</p:attrName>
                                        </p:attrNameLst>
                                      </p:cBhvr>
                                      <p:to>
                                        <p:strVal val="visible"/>
                                      </p:to>
                                    </p:set>
                                    <p:animEffect transition="in" filter="fade">
                                      <p:cBhvr>
                                        <p:cTn id="128" dur="1"/>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Arrayed list operations</a:t>
            </a:r>
          </a:p>
        </p:txBody>
      </p:sp>
      <p:graphicFrame>
        <p:nvGraphicFramePr>
          <p:cNvPr id="253" name="Shape 253"/>
          <p:cNvGraphicFramePr/>
          <p:nvPr/>
        </p:nvGraphicFramePr>
        <p:xfrm>
          <a:off x="1992313" y="907255"/>
          <a:ext cx="8064525" cy="5355470"/>
        </p:xfrm>
        <a:graphic>
          <a:graphicData uri="http://schemas.openxmlformats.org/drawingml/2006/table">
            <a:tbl>
              <a:tblPr>
                <a:noFill/>
              </a:tblPr>
              <a:tblGrid>
                <a:gridCol w="2867825"/>
                <a:gridCol w="2664625"/>
                <a:gridCol w="2532075"/>
              </a:tblGrid>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Access by index</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l.item </a:t>
                      </a:r>
                      <a:r>
                        <a:rPr lang="en-US" sz="1800" b="0" i="0" u="none" strike="noStrike" cap="none" baseline="0">
                          <a:solidFill>
                            <a:srgbClr val="3333FF"/>
                          </a:solidFill>
                          <a:latin typeface="Comic Sans MS"/>
                          <a:ea typeface="Comic Sans MS"/>
                          <a:cs typeface="Comic Sans MS"/>
                          <a:sym typeface="Comic Sans MS"/>
                        </a:rPr>
                        <a:t>(4) </a:t>
                      </a:r>
                      <a:r>
                        <a:rPr lang="en-US" sz="1800" b="0" i="0" u="none" strike="noStrike" cap="none" baseline="0">
                          <a:solidFill>
                            <a:schemeClr val="dk1"/>
                          </a:solidFill>
                          <a:latin typeface="Comic Sans MS"/>
                          <a:ea typeface="Comic Sans MS"/>
                          <a:cs typeface="Comic Sans MS"/>
                          <a:sym typeface="Comic Sans MS"/>
                        </a:rPr>
                        <a:t>or</a:t>
                      </a:r>
                      <a:r>
                        <a:rPr lang="en-US" sz="1800" b="0" i="0" u="none" strike="noStrike" cap="none" baseline="0">
                          <a:solidFill>
                            <a:srgbClr val="3333FF"/>
                          </a:solidFill>
                          <a:latin typeface="Comic Sans MS"/>
                          <a:ea typeface="Comic Sans MS"/>
                          <a:cs typeface="Comic Sans MS"/>
                          <a:sym typeface="Comic Sans MS"/>
                        </a:rPr>
                        <a:t> </a:t>
                      </a:r>
                      <a:r>
                        <a:rPr lang="en-US" sz="1800" b="0" i="1" u="none" strike="noStrike" cap="none" baseline="0">
                          <a:solidFill>
                            <a:srgbClr val="3333FF"/>
                          </a:solidFill>
                          <a:latin typeface="Comic Sans MS"/>
                          <a:ea typeface="Comic Sans MS"/>
                          <a:cs typeface="Comic Sans MS"/>
                          <a:sym typeface="Comic Sans MS"/>
                        </a:rPr>
                        <a:t>l</a:t>
                      </a:r>
                      <a:r>
                        <a:rPr lang="en-US" sz="1800" b="0" i="0" u="none" strike="noStrike" cap="none" baseline="0">
                          <a:solidFill>
                            <a:srgbClr val="3333FF"/>
                          </a:solidFill>
                          <a:latin typeface="Comic Sans MS"/>
                          <a:ea typeface="Comic Sans MS"/>
                          <a:cs typeface="Comic Sans MS"/>
                          <a:sym typeface="Comic Sans MS"/>
                        </a:rPr>
                        <a:t> [4]</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8925">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at the end</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l.extend_back </a:t>
                      </a:r>
                      <a:r>
                        <a:rPr lang="en-US" sz="1800" b="0" i="0" u="none" strike="noStrike" cap="none" baseline="0">
                          <a:solidFill>
                            <a:srgbClr val="3333FF"/>
                          </a:solidFill>
                          <a:latin typeface="Comic Sans MS"/>
                          <a:ea typeface="Comic Sans MS"/>
                          <a:cs typeface="Comic Sans MS"/>
                          <a:sym typeface="Comic Sans MS"/>
                        </a:rPr>
                        <a:t>(“hi”)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p>
                      <a:pPr marL="0" marR="0" lvl="0" indent="0" algn="ctr" rtl="0">
                        <a:lnSpc>
                          <a:spcPct val="100000"/>
                        </a:lnSpc>
                        <a:spcBef>
                          <a:spcPts val="36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(when not growing)</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at the front</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l.extend_front (“</a:t>
                      </a:r>
                      <a:r>
                        <a:rPr lang="en-US" sz="1800" b="0" i="0" u="none" strike="noStrike" cap="none" baseline="0">
                          <a:solidFill>
                            <a:srgbClr val="3333FF"/>
                          </a:solidFill>
                          <a:latin typeface="Comic Sans MS"/>
                          <a:ea typeface="Comic Sans MS"/>
                          <a:cs typeface="Comic Sans MS"/>
                          <a:sym typeface="Comic Sans MS"/>
                        </a:rPr>
                        <a:t>hi</a:t>
                      </a:r>
                      <a:r>
                        <a:rPr lang="en-US" sz="1800" b="0" i="1" u="none" strike="noStrike" cap="none" baseline="0">
                          <a:solidFill>
                            <a:srgbClr val="3333FF"/>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p>
                      <a:pPr marL="0" marR="0" lvl="0" indent="0" algn="ctr" rtl="0">
                        <a:lnSpc>
                          <a:spcPct val="100000"/>
                        </a:lnSpc>
                        <a:spcBef>
                          <a:spcPts val="36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(can be made 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in the middle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l.extend_at </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rgbClr val="3333FF"/>
                          </a:solidFill>
                          <a:latin typeface="Comic Sans MS"/>
                          <a:ea typeface="Comic Sans MS"/>
                          <a:cs typeface="Comic Sans MS"/>
                          <a:sym typeface="Comic Sans MS"/>
                        </a:rPr>
                        <a:t>hi</a:t>
                      </a:r>
                      <a:r>
                        <a:rPr lang="en-US" sz="1800" b="0" i="1" u="none" strike="noStrike" cap="none" baseline="0">
                          <a:solidFill>
                            <a:srgbClr val="3333FF"/>
                          </a:solidFill>
                          <a:latin typeface="Comic Sans MS"/>
                          <a:ea typeface="Comic Sans MS"/>
                          <a:cs typeface="Comic Sans MS"/>
                          <a:sym typeface="Comic Sans MS"/>
                        </a:rPr>
                        <a:t>”, 5)</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at the end</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l.remove_back</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at the front</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remove_front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p>
                      <a:pPr marL="0" marR="0" lvl="0" indent="0" algn="ctr" rtl="0">
                        <a:lnSpc>
                          <a:spcPct val="100000"/>
                        </a:lnSpc>
                        <a:spcBef>
                          <a:spcPts val="36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(can be made 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in the middle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remove_at </a:t>
                      </a:r>
                      <a:r>
                        <a:rPr lang="en-US" sz="1800" b="0" i="0" u="none" strike="noStrike" cap="none" baseline="0">
                          <a:solidFill>
                            <a:srgbClr val="3333FF"/>
                          </a:solidFill>
                          <a:latin typeface="Comic Sans MS"/>
                          <a:ea typeface="Comic Sans MS"/>
                          <a:cs typeface="Comic Sans MS"/>
                          <a:sym typeface="Comic Sans MS"/>
                        </a:rPr>
                        <a:t>(5)</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254" name="Shape 25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37</a:t>
            </a:fld>
            <a:endParaRPr lang="en-US"/>
          </a:p>
        </p:txBody>
      </p:sp>
    </p:spTree>
    <p:extLst>
      <p:ext uri="{BB962C8B-B14F-4D97-AF65-F5344CB8AC3E}">
        <p14:creationId xmlns:p14="http://schemas.microsoft.com/office/powerpoint/2010/main" val="1495453962"/>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1781693" y="113261"/>
            <a:ext cx="8202092"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(Singly) Linked list</a:t>
            </a:r>
          </a:p>
        </p:txBody>
      </p:sp>
      <p:sp>
        <p:nvSpPr>
          <p:cNvPr id="261" name="Shape 261"/>
          <p:cNvSpPr txBox="1">
            <a:spLocks noGrp="1"/>
          </p:cNvSpPr>
          <p:nvPr>
            <p:ph type="body" idx="1"/>
          </p:nvPr>
        </p:nvSpPr>
        <p:spPr>
          <a:xfrm>
            <a:off x="1703388" y="870391"/>
            <a:ext cx="8713786" cy="1798876"/>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Stores each item in a cell, which knows where to look for the next cell</a:t>
            </a: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a:p>
            <a:pPr marL="0" indent="0">
              <a:buSzPct val="25000"/>
              <a:buNone/>
            </a:pPr>
            <a:r>
              <a:rPr lang="en-US" sz="2400" dirty="0">
                <a:solidFill>
                  <a:schemeClr val="dk1"/>
                </a:solidFill>
                <a:latin typeface="Comic Sans MS"/>
                <a:ea typeface="Comic Sans MS"/>
                <a:cs typeface="Comic Sans MS"/>
                <a:sym typeface="Comic Sans MS"/>
              </a:rPr>
              <a:t>No direct access by index; to point to an item use a </a:t>
            </a:r>
            <a:r>
              <a:rPr lang="en-US" sz="2400" dirty="0">
                <a:solidFill>
                  <a:srgbClr val="990000"/>
                </a:solidFill>
                <a:latin typeface="Comic Sans MS"/>
                <a:ea typeface="Comic Sans MS"/>
                <a:cs typeface="Comic Sans MS"/>
                <a:sym typeface="Comic Sans MS"/>
              </a:rPr>
              <a:t>cursor</a:t>
            </a:r>
            <a:r>
              <a:rPr lang="en-US" sz="2400" dirty="0">
                <a:solidFill>
                  <a:schemeClr val="dk1"/>
                </a:solidFill>
                <a:latin typeface="Comic Sans MS"/>
                <a:ea typeface="Comic Sans MS"/>
                <a:cs typeface="Comic Sans MS"/>
                <a:sym typeface="Comic Sans MS"/>
              </a:rPr>
              <a:t>, which moves left to right</a:t>
            </a:r>
          </a:p>
          <a:p>
            <a:pPr marL="0" indent="0">
              <a:buSzPct val="25000"/>
              <a:buNone/>
            </a:pPr>
            <a:r>
              <a:rPr lang="en-US" sz="2400" dirty="0">
                <a:solidFill>
                  <a:schemeClr val="dk1"/>
                </a:solidFill>
                <a:latin typeface="Comic Sans MS"/>
                <a:ea typeface="Comic Sans MS"/>
                <a:cs typeface="Comic Sans MS"/>
                <a:sym typeface="Comic Sans MS"/>
              </a:rPr>
              <a:t>Once the position is found, </a:t>
            </a:r>
            <a:r>
              <a:rPr lang="en-US" sz="2400" dirty="0">
                <a:solidFill>
                  <a:srgbClr val="990000"/>
                </a:solidFill>
                <a:latin typeface="Comic Sans MS"/>
                <a:ea typeface="Comic Sans MS"/>
                <a:cs typeface="Comic Sans MS"/>
                <a:sym typeface="Comic Sans MS"/>
              </a:rPr>
              <a:t>inserting</a:t>
            </a:r>
            <a:r>
              <a:rPr lang="en-US" sz="2400" dirty="0">
                <a:solidFill>
                  <a:schemeClr val="dk1"/>
                </a:solidFill>
                <a:latin typeface="Comic Sans MS"/>
                <a:ea typeface="Comic Sans MS"/>
                <a:cs typeface="Comic Sans MS"/>
                <a:sym typeface="Comic Sans MS"/>
              </a:rPr>
              <a:t>/</a:t>
            </a:r>
            <a:r>
              <a:rPr lang="en-US" sz="2400" dirty="0">
                <a:solidFill>
                  <a:srgbClr val="990000"/>
                </a:solidFill>
                <a:latin typeface="Comic Sans MS"/>
                <a:ea typeface="Comic Sans MS"/>
                <a:cs typeface="Comic Sans MS"/>
                <a:sym typeface="Comic Sans MS"/>
              </a:rPr>
              <a:t>removing</a:t>
            </a:r>
            <a:r>
              <a:rPr lang="en-US" sz="2400" dirty="0">
                <a:solidFill>
                  <a:schemeClr val="dk1"/>
                </a:solidFill>
                <a:latin typeface="Comic Sans MS"/>
                <a:ea typeface="Comic Sans MS"/>
                <a:cs typeface="Comic Sans MS"/>
                <a:sym typeface="Comic Sans MS"/>
              </a:rPr>
              <a:t> in the middle is easy</a:t>
            </a:r>
          </a:p>
          <a:p>
            <a:pPr marL="0" indent="0">
              <a:buNone/>
            </a:pPr>
            <a:endParaRPr sz="2400" dirty="0">
              <a:solidFill>
                <a:schemeClr val="dk1"/>
              </a:solidFill>
              <a:latin typeface="Comic Sans MS"/>
              <a:ea typeface="Comic Sans MS"/>
              <a:cs typeface="Comic Sans MS"/>
              <a:sym typeface="Comic Sans MS"/>
            </a:endParaRPr>
          </a:p>
          <a:p>
            <a:pPr marL="0" indent="0">
              <a:buNone/>
            </a:pPr>
            <a:endParaRPr sz="2400" dirty="0">
              <a:solidFill>
                <a:schemeClr val="dk1"/>
              </a:solidFill>
              <a:latin typeface="Comic Sans MS"/>
              <a:ea typeface="Comic Sans MS"/>
              <a:cs typeface="Comic Sans MS"/>
              <a:sym typeface="Comic Sans MS"/>
            </a:endParaRPr>
          </a:p>
        </p:txBody>
      </p:sp>
      <p:sp>
        <p:nvSpPr>
          <p:cNvPr id="262" name="Shape 262"/>
          <p:cNvSpPr/>
          <p:nvPr/>
        </p:nvSpPr>
        <p:spPr>
          <a:xfrm>
            <a:off x="4518659" y="1916005"/>
            <a:ext cx="354830"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63" name="Shape 263"/>
          <p:cNvCxnSpPr/>
          <p:nvPr/>
        </p:nvCxnSpPr>
        <p:spPr>
          <a:xfrm>
            <a:off x="4696075" y="2164048"/>
            <a:ext cx="526040" cy="0"/>
          </a:xfrm>
          <a:prstGeom prst="straightConnector1">
            <a:avLst/>
          </a:prstGeom>
          <a:noFill/>
          <a:ln w="28575" cap="flat" cmpd="sng">
            <a:solidFill>
              <a:srgbClr val="990000"/>
            </a:solidFill>
            <a:prstDash val="solid"/>
            <a:round/>
            <a:headEnd type="none" w="med" len="med"/>
            <a:tailEnd type="triangle" w="lg" len="lg"/>
          </a:ln>
        </p:spPr>
      </p:cxnSp>
      <p:sp>
        <p:nvSpPr>
          <p:cNvPr id="264" name="Shape 264"/>
          <p:cNvSpPr/>
          <p:nvPr/>
        </p:nvSpPr>
        <p:spPr>
          <a:xfrm>
            <a:off x="3902733" y="1916005"/>
            <a:ext cx="615927"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dirty="0" smtClean="0">
                <a:solidFill>
                  <a:schemeClr val="dk1"/>
                </a:solidFill>
                <a:latin typeface="Comic Sans MS"/>
                <a:ea typeface="Comic Sans MS"/>
                <a:cs typeface="Comic Sans MS"/>
                <a:sym typeface="Comic Sans MS"/>
              </a:rPr>
              <a:t>“...”</a:t>
            </a:r>
            <a:endParaRPr lang="en-US" dirty="0">
              <a:solidFill>
                <a:schemeClr val="dk1"/>
              </a:solidFill>
              <a:latin typeface="Comic Sans MS"/>
              <a:ea typeface="Comic Sans MS"/>
              <a:cs typeface="Comic Sans MS"/>
              <a:sym typeface="Comic Sans MS"/>
            </a:endParaRPr>
          </a:p>
        </p:txBody>
      </p:sp>
      <p:sp>
        <p:nvSpPr>
          <p:cNvPr id="265" name="Shape 265"/>
          <p:cNvSpPr/>
          <p:nvPr/>
        </p:nvSpPr>
        <p:spPr>
          <a:xfrm>
            <a:off x="5838042" y="1916005"/>
            <a:ext cx="354830"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66" name="Shape 266"/>
          <p:cNvCxnSpPr/>
          <p:nvPr/>
        </p:nvCxnSpPr>
        <p:spPr>
          <a:xfrm>
            <a:off x="6015457" y="2164048"/>
            <a:ext cx="526040" cy="0"/>
          </a:xfrm>
          <a:prstGeom prst="straightConnector1">
            <a:avLst/>
          </a:prstGeom>
          <a:noFill/>
          <a:ln w="28575" cap="flat" cmpd="sng">
            <a:solidFill>
              <a:srgbClr val="990000"/>
            </a:solidFill>
            <a:prstDash val="solid"/>
            <a:round/>
            <a:headEnd type="none" w="med" len="med"/>
            <a:tailEnd type="triangle" w="lg" len="lg"/>
          </a:ln>
        </p:spPr>
      </p:cxnSp>
      <p:sp>
        <p:nvSpPr>
          <p:cNvPr id="267" name="Shape 267"/>
          <p:cNvSpPr/>
          <p:nvPr/>
        </p:nvSpPr>
        <p:spPr>
          <a:xfrm>
            <a:off x="5222115" y="1916005"/>
            <a:ext cx="615927"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dirty="0" smtClean="0">
                <a:solidFill>
                  <a:schemeClr val="dk1"/>
                </a:solidFill>
                <a:latin typeface="Comic Sans MS"/>
                <a:ea typeface="Comic Sans MS"/>
                <a:cs typeface="Comic Sans MS"/>
                <a:sym typeface="Comic Sans MS"/>
              </a:rPr>
              <a:t>“</a:t>
            </a:r>
            <a:r>
              <a:rPr lang="en-US" dirty="0">
                <a:solidFill>
                  <a:schemeClr val="dk1"/>
                </a:solidFill>
                <a:latin typeface="Comic Sans MS"/>
                <a:ea typeface="Comic Sans MS"/>
                <a:cs typeface="Comic Sans MS"/>
                <a:sym typeface="Comic Sans MS"/>
              </a:rPr>
              <a:t>hi”</a:t>
            </a:r>
          </a:p>
        </p:txBody>
      </p:sp>
      <p:sp>
        <p:nvSpPr>
          <p:cNvPr id="268" name="Shape 268"/>
          <p:cNvSpPr/>
          <p:nvPr/>
        </p:nvSpPr>
        <p:spPr>
          <a:xfrm>
            <a:off x="7174632" y="1916005"/>
            <a:ext cx="354830"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69" name="Shape 269"/>
          <p:cNvCxnSpPr/>
          <p:nvPr/>
        </p:nvCxnSpPr>
        <p:spPr>
          <a:xfrm>
            <a:off x="7352046" y="2164048"/>
            <a:ext cx="526040" cy="0"/>
          </a:xfrm>
          <a:prstGeom prst="straightConnector1">
            <a:avLst/>
          </a:prstGeom>
          <a:noFill/>
          <a:ln w="28575" cap="flat" cmpd="sng">
            <a:solidFill>
              <a:srgbClr val="990000"/>
            </a:solidFill>
            <a:prstDash val="solid"/>
            <a:round/>
            <a:headEnd type="none" w="med" len="med"/>
            <a:tailEnd type="triangle" w="lg" len="lg"/>
          </a:ln>
        </p:spPr>
      </p:cxnSp>
      <p:sp>
        <p:nvSpPr>
          <p:cNvPr id="270" name="Shape 270"/>
          <p:cNvSpPr/>
          <p:nvPr/>
        </p:nvSpPr>
        <p:spPr>
          <a:xfrm>
            <a:off x="6558704" y="1916005"/>
            <a:ext cx="615927"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dirty="0" smtClean="0">
                <a:solidFill>
                  <a:schemeClr val="dk1"/>
                </a:solidFill>
                <a:latin typeface="Comic Sans MS"/>
                <a:ea typeface="Comic Sans MS"/>
                <a:cs typeface="Comic Sans MS"/>
                <a:sym typeface="Comic Sans MS"/>
              </a:rPr>
              <a:t>“...”</a:t>
            </a:r>
            <a:endParaRPr lang="en-US" dirty="0">
              <a:solidFill>
                <a:schemeClr val="dk1"/>
              </a:solidFill>
              <a:latin typeface="Comic Sans MS"/>
              <a:ea typeface="Comic Sans MS"/>
              <a:cs typeface="Comic Sans MS"/>
              <a:sym typeface="Comic Sans MS"/>
            </a:endParaRPr>
          </a:p>
        </p:txBody>
      </p:sp>
      <p:sp>
        <p:nvSpPr>
          <p:cNvPr id="271" name="Shape 271"/>
          <p:cNvSpPr/>
          <p:nvPr/>
        </p:nvSpPr>
        <p:spPr>
          <a:xfrm>
            <a:off x="8494014" y="1911637"/>
            <a:ext cx="354830"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72" name="Shape 272"/>
          <p:cNvCxnSpPr/>
          <p:nvPr/>
        </p:nvCxnSpPr>
        <p:spPr>
          <a:xfrm>
            <a:off x="8671429" y="2159680"/>
            <a:ext cx="526040" cy="0"/>
          </a:xfrm>
          <a:prstGeom prst="straightConnector1">
            <a:avLst/>
          </a:prstGeom>
          <a:noFill/>
          <a:ln w="28575" cap="flat" cmpd="sng">
            <a:solidFill>
              <a:srgbClr val="990000"/>
            </a:solidFill>
            <a:prstDash val="solid"/>
            <a:round/>
            <a:headEnd type="none" w="med" len="med"/>
            <a:tailEnd type="none" w="med" len="med"/>
          </a:ln>
        </p:spPr>
      </p:cxnSp>
      <p:sp>
        <p:nvSpPr>
          <p:cNvPr id="273" name="Shape 273"/>
          <p:cNvSpPr/>
          <p:nvPr/>
        </p:nvSpPr>
        <p:spPr>
          <a:xfrm>
            <a:off x="7878088" y="1911637"/>
            <a:ext cx="615927" cy="50482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dirty="0" smtClean="0">
                <a:solidFill>
                  <a:schemeClr val="dk1"/>
                </a:solidFill>
                <a:latin typeface="Comic Sans MS"/>
                <a:ea typeface="Comic Sans MS"/>
                <a:cs typeface="Comic Sans MS"/>
                <a:sym typeface="Comic Sans MS"/>
              </a:rPr>
              <a:t>“...”</a:t>
            </a:r>
            <a:endParaRPr lang="en-US" dirty="0">
              <a:solidFill>
                <a:schemeClr val="dk1"/>
              </a:solidFill>
              <a:latin typeface="Comic Sans MS"/>
              <a:ea typeface="Comic Sans MS"/>
              <a:cs typeface="Comic Sans MS"/>
              <a:sym typeface="Comic Sans MS"/>
            </a:endParaRPr>
          </a:p>
        </p:txBody>
      </p:sp>
      <p:cxnSp>
        <p:nvCxnSpPr>
          <p:cNvPr id="274" name="Shape 274"/>
          <p:cNvCxnSpPr/>
          <p:nvPr/>
        </p:nvCxnSpPr>
        <p:spPr>
          <a:xfrm rot="10800000" flipH="1">
            <a:off x="9086988" y="2069609"/>
            <a:ext cx="205870" cy="180145"/>
          </a:xfrm>
          <a:prstGeom prst="straightConnector1">
            <a:avLst/>
          </a:prstGeom>
          <a:noFill/>
          <a:ln w="28575" cap="flat" cmpd="sng">
            <a:solidFill>
              <a:srgbClr val="990000"/>
            </a:solidFill>
            <a:prstDash val="solid"/>
            <a:round/>
            <a:headEnd type="none" w="med" len="med"/>
            <a:tailEnd type="none" w="med" len="med"/>
          </a:ln>
        </p:spPr>
      </p:cxnSp>
      <p:sp>
        <p:nvSpPr>
          <p:cNvPr id="275" name="Shape 275"/>
          <p:cNvSpPr txBox="1"/>
          <p:nvPr/>
        </p:nvSpPr>
        <p:spPr>
          <a:xfrm>
            <a:off x="4396206" y="1494415"/>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right</a:t>
            </a:r>
          </a:p>
        </p:txBody>
      </p:sp>
      <p:sp>
        <p:nvSpPr>
          <p:cNvPr id="276" name="Shape 276"/>
          <p:cNvSpPr txBox="1"/>
          <p:nvPr/>
        </p:nvSpPr>
        <p:spPr>
          <a:xfrm>
            <a:off x="5750519" y="1494415"/>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right</a:t>
            </a:r>
          </a:p>
        </p:txBody>
      </p:sp>
      <p:sp>
        <p:nvSpPr>
          <p:cNvPr id="277" name="Shape 277"/>
          <p:cNvSpPr txBox="1"/>
          <p:nvPr/>
        </p:nvSpPr>
        <p:spPr>
          <a:xfrm>
            <a:off x="7105403" y="1494415"/>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right</a:t>
            </a:r>
          </a:p>
        </p:txBody>
      </p:sp>
      <p:sp>
        <p:nvSpPr>
          <p:cNvPr id="278" name="Shape 278"/>
          <p:cNvSpPr txBox="1"/>
          <p:nvPr/>
        </p:nvSpPr>
        <p:spPr>
          <a:xfrm>
            <a:off x="8526579" y="1494415"/>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right</a:t>
            </a:r>
          </a:p>
        </p:txBody>
      </p:sp>
      <p:sp>
        <p:nvSpPr>
          <p:cNvPr id="279" name="Shape 279"/>
          <p:cNvSpPr txBox="1"/>
          <p:nvPr/>
        </p:nvSpPr>
        <p:spPr>
          <a:xfrm>
            <a:off x="9086988" y="1911636"/>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Void</a:t>
            </a:r>
          </a:p>
        </p:txBody>
      </p:sp>
      <p:cxnSp>
        <p:nvCxnSpPr>
          <p:cNvPr id="280" name="Shape 280"/>
          <p:cNvCxnSpPr/>
          <p:nvPr/>
        </p:nvCxnSpPr>
        <p:spPr>
          <a:xfrm rot="10800000">
            <a:off x="5525473" y="2420829"/>
            <a:ext cx="0" cy="504824"/>
          </a:xfrm>
          <a:prstGeom prst="straightConnector1">
            <a:avLst/>
          </a:prstGeom>
          <a:noFill/>
          <a:ln w="38100" cap="flat" cmpd="sng">
            <a:solidFill>
              <a:srgbClr val="3333FF"/>
            </a:solidFill>
            <a:prstDash val="solid"/>
            <a:round/>
            <a:headEnd type="none" w="med" len="med"/>
            <a:tailEnd type="triangle" w="lg" len="lg"/>
          </a:ln>
        </p:spPr>
      </p:cxnSp>
      <p:sp>
        <p:nvSpPr>
          <p:cNvPr id="281" name="Shape 281"/>
          <p:cNvSpPr txBox="1"/>
          <p:nvPr/>
        </p:nvSpPr>
        <p:spPr>
          <a:xfrm>
            <a:off x="4674263" y="2824556"/>
            <a:ext cx="1747560"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cursor.item</a:t>
            </a:r>
          </a:p>
        </p:txBody>
      </p:sp>
      <p:cxnSp>
        <p:nvCxnSpPr>
          <p:cNvPr id="282" name="Shape 282"/>
          <p:cNvCxnSpPr/>
          <p:nvPr/>
        </p:nvCxnSpPr>
        <p:spPr>
          <a:xfrm>
            <a:off x="3375660" y="1792555"/>
            <a:ext cx="527071" cy="372861"/>
          </a:xfrm>
          <a:prstGeom prst="straightConnector1">
            <a:avLst/>
          </a:prstGeom>
          <a:noFill/>
          <a:ln w="28575" cap="flat" cmpd="sng">
            <a:solidFill>
              <a:schemeClr val="dk1"/>
            </a:solidFill>
            <a:prstDash val="solid"/>
            <a:round/>
            <a:headEnd type="none" w="med" len="med"/>
            <a:tailEnd type="triangle" w="lg" len="lg"/>
          </a:ln>
        </p:spPr>
      </p:cxnSp>
      <p:sp>
        <p:nvSpPr>
          <p:cNvPr id="283" name="Shape 283"/>
          <p:cNvSpPr txBox="1"/>
          <p:nvPr/>
        </p:nvSpPr>
        <p:spPr>
          <a:xfrm>
            <a:off x="2479250" y="1787675"/>
            <a:ext cx="1296986" cy="396874"/>
          </a:xfrm>
          <a:prstGeom prst="rect">
            <a:avLst/>
          </a:prstGeom>
          <a:noFill/>
          <a:ln>
            <a:noFill/>
          </a:ln>
        </p:spPr>
        <p:txBody>
          <a:bodyPr lIns="91425" tIns="45700" rIns="91425" bIns="45700" anchor="t" anchorCtr="0">
            <a:noAutofit/>
          </a:bodyPr>
          <a:lstStyle/>
          <a:p>
            <a:pPr algn="ctr">
              <a:buSzPct val="25000"/>
            </a:pPr>
            <a:r>
              <a:rPr lang="en-US" sz="2000" i="1">
                <a:solidFill>
                  <a:srgbClr val="3333FF"/>
                </a:solidFill>
                <a:latin typeface="Comic Sans MS"/>
                <a:ea typeface="Comic Sans MS"/>
                <a:cs typeface="Comic Sans MS"/>
                <a:sym typeface="Comic Sans MS"/>
              </a:rPr>
              <a:t>first</a:t>
            </a:r>
          </a:p>
        </p:txBody>
      </p:sp>
      <p:sp>
        <p:nvSpPr>
          <p:cNvPr id="284" name="Shape 284"/>
          <p:cNvSpPr/>
          <p:nvPr/>
        </p:nvSpPr>
        <p:spPr>
          <a:xfrm>
            <a:off x="2595848" y="551688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85" name="Shape 285"/>
          <p:cNvCxnSpPr/>
          <p:nvPr/>
        </p:nvCxnSpPr>
        <p:spPr>
          <a:xfrm>
            <a:off x="2766842" y="5706669"/>
            <a:ext cx="325829" cy="0"/>
          </a:xfrm>
          <a:prstGeom prst="straightConnector1">
            <a:avLst/>
          </a:prstGeom>
          <a:noFill/>
          <a:ln w="28575" cap="flat" cmpd="sng">
            <a:solidFill>
              <a:srgbClr val="990000"/>
            </a:solidFill>
            <a:prstDash val="solid"/>
            <a:round/>
            <a:headEnd type="none" w="med" len="med"/>
            <a:tailEnd type="triangle" w="lg" len="lg"/>
          </a:ln>
        </p:spPr>
      </p:cxnSp>
      <p:sp>
        <p:nvSpPr>
          <p:cNvPr id="286" name="Shape 286"/>
          <p:cNvSpPr/>
          <p:nvPr/>
        </p:nvSpPr>
        <p:spPr>
          <a:xfrm>
            <a:off x="2087151" y="551688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sp>
        <p:nvSpPr>
          <p:cNvPr id="287" name="Shape 287"/>
          <p:cNvSpPr/>
          <p:nvPr/>
        </p:nvSpPr>
        <p:spPr>
          <a:xfrm>
            <a:off x="3603860" y="551688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88" name="Shape 288"/>
          <p:cNvCxnSpPr/>
          <p:nvPr/>
        </p:nvCxnSpPr>
        <p:spPr>
          <a:xfrm>
            <a:off x="3704612" y="5693558"/>
            <a:ext cx="640079" cy="0"/>
          </a:xfrm>
          <a:prstGeom prst="straightConnector1">
            <a:avLst/>
          </a:prstGeom>
          <a:noFill/>
          <a:ln w="28575" cap="flat" cmpd="sng">
            <a:solidFill>
              <a:srgbClr val="990000"/>
            </a:solidFill>
            <a:prstDash val="solid"/>
            <a:round/>
            <a:headEnd type="none" w="med" len="med"/>
            <a:tailEnd type="triangle" w="lg" len="lg"/>
          </a:ln>
        </p:spPr>
      </p:cxnSp>
      <p:sp>
        <p:nvSpPr>
          <p:cNvPr id="289" name="Shape 289"/>
          <p:cNvSpPr/>
          <p:nvPr/>
        </p:nvSpPr>
        <p:spPr>
          <a:xfrm>
            <a:off x="3103330" y="551688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sp>
        <p:nvSpPr>
          <p:cNvPr id="290" name="Shape 290"/>
          <p:cNvSpPr/>
          <p:nvPr/>
        </p:nvSpPr>
        <p:spPr>
          <a:xfrm>
            <a:off x="4855257" y="551688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291" name="Shape 291"/>
          <p:cNvSpPr/>
          <p:nvPr/>
        </p:nvSpPr>
        <p:spPr>
          <a:xfrm>
            <a:off x="4334722" y="551688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cxnSp>
        <p:nvCxnSpPr>
          <p:cNvPr id="292" name="Shape 292"/>
          <p:cNvCxnSpPr/>
          <p:nvPr/>
        </p:nvCxnSpPr>
        <p:spPr>
          <a:xfrm>
            <a:off x="5066918" y="5706669"/>
            <a:ext cx="325829" cy="0"/>
          </a:xfrm>
          <a:prstGeom prst="straightConnector1">
            <a:avLst/>
          </a:prstGeom>
          <a:noFill/>
          <a:ln w="28575" cap="flat" cmpd="sng">
            <a:solidFill>
              <a:srgbClr val="990000"/>
            </a:solidFill>
            <a:prstDash val="solid"/>
            <a:round/>
            <a:headEnd type="none" w="med" len="med"/>
            <a:tailEnd type="none" w="med" len="med"/>
          </a:ln>
        </p:spPr>
      </p:cxnSp>
      <p:cxnSp>
        <p:nvCxnSpPr>
          <p:cNvPr id="293" name="Shape 293"/>
          <p:cNvCxnSpPr/>
          <p:nvPr/>
        </p:nvCxnSpPr>
        <p:spPr>
          <a:xfrm rot="10800000" flipH="1">
            <a:off x="5320223" y="5651424"/>
            <a:ext cx="127516" cy="110488"/>
          </a:xfrm>
          <a:prstGeom prst="straightConnector1">
            <a:avLst/>
          </a:prstGeom>
          <a:noFill/>
          <a:ln w="28575" cap="flat" cmpd="sng">
            <a:solidFill>
              <a:srgbClr val="990000"/>
            </a:solidFill>
            <a:prstDash val="solid"/>
            <a:round/>
            <a:headEnd type="none" w="med" len="med"/>
            <a:tailEnd type="none" w="med" len="med"/>
          </a:ln>
        </p:spPr>
      </p:cxnSp>
      <p:cxnSp>
        <p:nvCxnSpPr>
          <p:cNvPr id="294" name="Shape 294"/>
          <p:cNvCxnSpPr>
            <a:endCxn id="289" idx="2"/>
          </p:cNvCxnSpPr>
          <p:nvPr/>
        </p:nvCxnSpPr>
        <p:spPr>
          <a:xfrm rot="10800000">
            <a:off x="3358268" y="5870238"/>
            <a:ext cx="0" cy="402300"/>
          </a:xfrm>
          <a:prstGeom prst="straightConnector1">
            <a:avLst/>
          </a:prstGeom>
          <a:noFill/>
          <a:ln w="38100" cap="flat" cmpd="sng">
            <a:solidFill>
              <a:srgbClr val="3333FF"/>
            </a:solidFill>
            <a:prstDash val="solid"/>
            <a:round/>
            <a:headEnd type="none" w="med" len="med"/>
            <a:tailEnd type="triangle" w="lg" len="lg"/>
          </a:ln>
        </p:spPr>
      </p:cxnSp>
      <p:cxnSp>
        <p:nvCxnSpPr>
          <p:cNvPr id="295" name="Shape 295"/>
          <p:cNvCxnSpPr/>
          <p:nvPr/>
        </p:nvCxnSpPr>
        <p:spPr>
          <a:xfrm>
            <a:off x="1760683" y="5274941"/>
            <a:ext cx="326469" cy="260988"/>
          </a:xfrm>
          <a:prstGeom prst="straightConnector1">
            <a:avLst/>
          </a:prstGeom>
          <a:noFill/>
          <a:ln w="28575" cap="flat" cmpd="sng">
            <a:solidFill>
              <a:schemeClr val="dk1"/>
            </a:solidFill>
            <a:prstDash val="solid"/>
            <a:round/>
            <a:headEnd type="none" w="med" len="med"/>
            <a:tailEnd type="triangle" w="lg" len="lg"/>
          </a:ln>
        </p:spPr>
      </p:cxnSp>
      <p:sp>
        <p:nvSpPr>
          <p:cNvPr id="296" name="Shape 296"/>
          <p:cNvSpPr/>
          <p:nvPr/>
        </p:nvSpPr>
        <p:spPr>
          <a:xfrm>
            <a:off x="6501555" y="553593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297" name="Shape 297"/>
          <p:cNvCxnSpPr/>
          <p:nvPr/>
        </p:nvCxnSpPr>
        <p:spPr>
          <a:xfrm>
            <a:off x="6672549" y="5725719"/>
            <a:ext cx="325829" cy="0"/>
          </a:xfrm>
          <a:prstGeom prst="straightConnector1">
            <a:avLst/>
          </a:prstGeom>
          <a:noFill/>
          <a:ln w="28575" cap="flat" cmpd="sng">
            <a:solidFill>
              <a:srgbClr val="990000"/>
            </a:solidFill>
            <a:prstDash val="solid"/>
            <a:round/>
            <a:headEnd type="none" w="med" len="med"/>
            <a:tailEnd type="triangle" w="lg" len="lg"/>
          </a:ln>
        </p:spPr>
      </p:cxnSp>
      <p:sp>
        <p:nvSpPr>
          <p:cNvPr id="298" name="Shape 298"/>
          <p:cNvSpPr/>
          <p:nvPr/>
        </p:nvSpPr>
        <p:spPr>
          <a:xfrm>
            <a:off x="5992858" y="553593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sp>
        <p:nvSpPr>
          <p:cNvPr id="299" name="Shape 299"/>
          <p:cNvSpPr/>
          <p:nvPr/>
        </p:nvSpPr>
        <p:spPr>
          <a:xfrm>
            <a:off x="7509567" y="553593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00" name="Shape 300"/>
          <p:cNvCxnSpPr/>
          <p:nvPr/>
        </p:nvCxnSpPr>
        <p:spPr>
          <a:xfrm>
            <a:off x="7627620" y="5725719"/>
            <a:ext cx="504251" cy="0"/>
          </a:xfrm>
          <a:prstGeom prst="straightConnector1">
            <a:avLst/>
          </a:prstGeom>
          <a:noFill/>
          <a:ln w="28575" cap="flat" cmpd="sng">
            <a:solidFill>
              <a:srgbClr val="990000"/>
            </a:solidFill>
            <a:prstDash val="solid"/>
            <a:round/>
            <a:headEnd type="none" w="med" len="med"/>
            <a:tailEnd type="triangle" w="lg" len="lg"/>
          </a:ln>
        </p:spPr>
      </p:cxnSp>
      <p:sp>
        <p:nvSpPr>
          <p:cNvPr id="301" name="Shape 301"/>
          <p:cNvSpPr/>
          <p:nvPr/>
        </p:nvSpPr>
        <p:spPr>
          <a:xfrm>
            <a:off x="7009036" y="553593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sp>
        <p:nvSpPr>
          <p:cNvPr id="302" name="Shape 302"/>
          <p:cNvSpPr/>
          <p:nvPr/>
        </p:nvSpPr>
        <p:spPr>
          <a:xfrm>
            <a:off x="8661904" y="553593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03" name="Shape 303"/>
          <p:cNvCxnSpPr>
            <a:stCxn id="302" idx="3"/>
          </p:cNvCxnSpPr>
          <p:nvPr/>
        </p:nvCxnSpPr>
        <p:spPr>
          <a:xfrm>
            <a:off x="8881686" y="5712609"/>
            <a:ext cx="319200" cy="0"/>
          </a:xfrm>
          <a:prstGeom prst="straightConnector1">
            <a:avLst/>
          </a:prstGeom>
          <a:noFill/>
          <a:ln w="28575" cap="flat" cmpd="sng">
            <a:solidFill>
              <a:srgbClr val="990000"/>
            </a:solidFill>
            <a:prstDash val="solid"/>
            <a:round/>
            <a:headEnd type="none" w="med" len="med"/>
            <a:tailEnd type="triangle" w="lg" len="lg"/>
          </a:ln>
        </p:spPr>
      </p:cxnSp>
      <p:sp>
        <p:nvSpPr>
          <p:cNvPr id="304" name="Shape 304"/>
          <p:cNvSpPr/>
          <p:nvPr/>
        </p:nvSpPr>
        <p:spPr>
          <a:xfrm>
            <a:off x="9721742" y="5535930"/>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05" name="Shape 305"/>
          <p:cNvCxnSpPr/>
          <p:nvPr/>
        </p:nvCxnSpPr>
        <p:spPr>
          <a:xfrm>
            <a:off x="9880580" y="5725719"/>
            <a:ext cx="325829" cy="0"/>
          </a:xfrm>
          <a:prstGeom prst="straightConnector1">
            <a:avLst/>
          </a:prstGeom>
          <a:noFill/>
          <a:ln w="28575" cap="flat" cmpd="sng">
            <a:solidFill>
              <a:srgbClr val="990000"/>
            </a:solidFill>
            <a:prstDash val="solid"/>
            <a:round/>
            <a:headEnd type="none" w="med" len="med"/>
            <a:tailEnd type="none" w="med" len="med"/>
          </a:ln>
        </p:spPr>
      </p:cxnSp>
      <p:sp>
        <p:nvSpPr>
          <p:cNvPr id="306" name="Shape 306"/>
          <p:cNvSpPr/>
          <p:nvPr/>
        </p:nvSpPr>
        <p:spPr>
          <a:xfrm>
            <a:off x="9200890" y="5535930"/>
            <a:ext cx="509879"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a:solidFill>
                  <a:schemeClr val="dk1"/>
                </a:solidFill>
                <a:latin typeface="Comic Sans MS"/>
                <a:ea typeface="Comic Sans MS"/>
                <a:cs typeface="Comic Sans MS"/>
                <a:sym typeface="Comic Sans MS"/>
              </a:rPr>
              <a:t>“...”</a:t>
            </a:r>
          </a:p>
        </p:txBody>
      </p:sp>
      <p:cxnSp>
        <p:nvCxnSpPr>
          <p:cNvPr id="307" name="Shape 307"/>
          <p:cNvCxnSpPr/>
          <p:nvPr/>
        </p:nvCxnSpPr>
        <p:spPr>
          <a:xfrm rot="10800000" flipH="1">
            <a:off x="10133885" y="5670474"/>
            <a:ext cx="127516" cy="110488"/>
          </a:xfrm>
          <a:prstGeom prst="straightConnector1">
            <a:avLst/>
          </a:prstGeom>
          <a:noFill/>
          <a:ln w="28575" cap="flat" cmpd="sng">
            <a:solidFill>
              <a:srgbClr val="990000"/>
            </a:solidFill>
            <a:prstDash val="solid"/>
            <a:round/>
            <a:headEnd type="none" w="med" len="med"/>
            <a:tailEnd type="none" w="med" len="med"/>
          </a:ln>
        </p:spPr>
      </p:cxnSp>
      <p:cxnSp>
        <p:nvCxnSpPr>
          <p:cNvPr id="308" name="Shape 308"/>
          <p:cNvCxnSpPr>
            <a:endCxn id="301" idx="2"/>
          </p:cNvCxnSpPr>
          <p:nvPr/>
        </p:nvCxnSpPr>
        <p:spPr>
          <a:xfrm rot="10800000">
            <a:off x="7263975" y="5889288"/>
            <a:ext cx="0" cy="402300"/>
          </a:xfrm>
          <a:prstGeom prst="straightConnector1">
            <a:avLst/>
          </a:prstGeom>
          <a:noFill/>
          <a:ln w="38100" cap="flat" cmpd="sng">
            <a:solidFill>
              <a:srgbClr val="3333FF"/>
            </a:solidFill>
            <a:prstDash val="solid"/>
            <a:round/>
            <a:headEnd type="none" w="med" len="med"/>
            <a:tailEnd type="triangle" w="lg" len="lg"/>
          </a:ln>
        </p:spPr>
      </p:cxnSp>
      <p:cxnSp>
        <p:nvCxnSpPr>
          <p:cNvPr id="309" name="Shape 309"/>
          <p:cNvCxnSpPr/>
          <p:nvPr/>
        </p:nvCxnSpPr>
        <p:spPr>
          <a:xfrm>
            <a:off x="5666390" y="5293991"/>
            <a:ext cx="326469" cy="260988"/>
          </a:xfrm>
          <a:prstGeom prst="straightConnector1">
            <a:avLst/>
          </a:prstGeom>
          <a:noFill/>
          <a:ln w="28575" cap="flat" cmpd="sng">
            <a:solidFill>
              <a:schemeClr val="dk1"/>
            </a:solidFill>
            <a:prstDash val="solid"/>
            <a:round/>
            <a:headEnd type="none" w="med" len="med"/>
            <a:tailEnd type="triangle" w="lg" len="lg"/>
          </a:ln>
        </p:spPr>
      </p:cxnSp>
      <p:sp>
        <p:nvSpPr>
          <p:cNvPr id="310" name="Shape 310"/>
          <p:cNvSpPr/>
          <p:nvPr/>
        </p:nvSpPr>
        <p:spPr>
          <a:xfrm>
            <a:off x="4158081" y="4865655"/>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11" name="Shape 311"/>
          <p:cNvSpPr/>
          <p:nvPr/>
        </p:nvSpPr>
        <p:spPr>
          <a:xfrm>
            <a:off x="3725531" y="5447160"/>
            <a:ext cx="519585" cy="446630"/>
          </a:xfrm>
          <a:prstGeom prst="mathMultiply">
            <a:avLst>
              <a:gd name="adj1" fmla="val 9184"/>
            </a:avLst>
          </a:prstGeom>
          <a:solidFill>
            <a:srgbClr val="00B050"/>
          </a:solidFill>
          <a:ln w="12700" cap="flat" cmpd="sng">
            <a:solidFill>
              <a:srgbClr val="990000"/>
            </a:solidFill>
            <a:prstDash val="dash"/>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312" name="Shape 312"/>
          <p:cNvSpPr/>
          <p:nvPr/>
        </p:nvSpPr>
        <p:spPr>
          <a:xfrm>
            <a:off x="3304633" y="5044440"/>
            <a:ext cx="482507" cy="579119"/>
          </a:xfrm>
          <a:custGeom>
            <a:avLst/>
            <a:gdLst/>
            <a:ahLst/>
            <a:cxnLst/>
            <a:rect l="0" t="0" r="0" b="0"/>
            <a:pathLst>
              <a:path w="482508" h="579120" extrusionOk="0">
                <a:moveTo>
                  <a:pt x="482508" y="579120"/>
                </a:moveTo>
                <a:cubicBezTo>
                  <a:pt x="255178" y="429260"/>
                  <a:pt x="27848" y="279400"/>
                  <a:pt x="2448" y="182880"/>
                </a:cubicBezTo>
                <a:cubicBezTo>
                  <a:pt x="-22952" y="86360"/>
                  <a:pt x="153578" y="43180"/>
                  <a:pt x="330108" y="0"/>
                </a:cubicBezTo>
              </a:path>
            </a:pathLst>
          </a:custGeom>
          <a:noFill/>
          <a:ln w="28575" cap="flat" cmpd="sng">
            <a:solidFill>
              <a:srgbClr val="00B05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313" name="Shape 313"/>
          <p:cNvSpPr/>
          <p:nvPr/>
        </p:nvSpPr>
        <p:spPr>
          <a:xfrm>
            <a:off x="4274819" y="5036820"/>
            <a:ext cx="284094" cy="533399"/>
          </a:xfrm>
          <a:custGeom>
            <a:avLst/>
            <a:gdLst/>
            <a:ahLst/>
            <a:cxnLst/>
            <a:rect l="0" t="0" r="0" b="0"/>
            <a:pathLst>
              <a:path w="381141" h="533400" extrusionOk="0">
                <a:moveTo>
                  <a:pt x="0" y="0"/>
                </a:moveTo>
                <a:cubicBezTo>
                  <a:pt x="186690" y="89535"/>
                  <a:pt x="373380" y="179070"/>
                  <a:pt x="381000" y="243840"/>
                </a:cubicBezTo>
                <a:cubicBezTo>
                  <a:pt x="388620" y="308610"/>
                  <a:pt x="86360" y="340360"/>
                  <a:pt x="45720" y="388620"/>
                </a:cubicBezTo>
                <a:cubicBezTo>
                  <a:pt x="5080" y="436880"/>
                  <a:pt x="71120" y="485140"/>
                  <a:pt x="137160" y="533400"/>
                </a:cubicBezTo>
              </a:path>
            </a:pathLst>
          </a:custGeom>
          <a:noFill/>
          <a:ln w="28575" cap="flat" cmpd="sng">
            <a:solidFill>
              <a:srgbClr val="00B05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314" name="Shape 314"/>
          <p:cNvSpPr/>
          <p:nvPr/>
        </p:nvSpPr>
        <p:spPr>
          <a:xfrm>
            <a:off x="3585166" y="4869517"/>
            <a:ext cx="564356" cy="349494"/>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15" name="Shape 315"/>
          <p:cNvSpPr/>
          <p:nvPr/>
        </p:nvSpPr>
        <p:spPr>
          <a:xfrm>
            <a:off x="8096860" y="5539792"/>
            <a:ext cx="564356" cy="349494"/>
          </a:xfrm>
          <a:prstGeom prst="flowChartProcess">
            <a:avLst/>
          </a:prstGeom>
          <a:solidFill>
            <a:srgbClr val="FF00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16" name="Shape 316"/>
          <p:cNvSpPr/>
          <p:nvPr/>
        </p:nvSpPr>
        <p:spPr>
          <a:xfrm>
            <a:off x="7629781" y="5491225"/>
            <a:ext cx="519585" cy="446630"/>
          </a:xfrm>
          <a:prstGeom prst="mathMultiply">
            <a:avLst>
              <a:gd name="adj1" fmla="val 9184"/>
            </a:avLst>
          </a:prstGeom>
          <a:solidFill>
            <a:srgbClr val="00B050"/>
          </a:solidFill>
          <a:ln w="12700" cap="flat" cmpd="sng">
            <a:solidFill>
              <a:srgbClr val="990000"/>
            </a:solidFill>
            <a:prstDash val="dash"/>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317" name="Shape 317"/>
          <p:cNvSpPr/>
          <p:nvPr/>
        </p:nvSpPr>
        <p:spPr>
          <a:xfrm>
            <a:off x="7635240" y="5227297"/>
            <a:ext cx="1562099" cy="403883"/>
          </a:xfrm>
          <a:custGeom>
            <a:avLst/>
            <a:gdLst/>
            <a:ahLst/>
            <a:cxnLst/>
            <a:rect l="0" t="0" r="0" b="0"/>
            <a:pathLst>
              <a:path w="1562100" h="403884" extrusionOk="0">
                <a:moveTo>
                  <a:pt x="0" y="403884"/>
                </a:moveTo>
                <a:cubicBezTo>
                  <a:pt x="235585" y="203224"/>
                  <a:pt x="471170" y="2564"/>
                  <a:pt x="731520" y="24"/>
                </a:cubicBezTo>
                <a:cubicBezTo>
                  <a:pt x="991870" y="-2516"/>
                  <a:pt x="1276985" y="193064"/>
                  <a:pt x="1562100" y="388644"/>
                </a:cubicBezTo>
              </a:path>
            </a:pathLst>
          </a:custGeom>
          <a:noFill/>
          <a:ln w="28575" cap="flat" cmpd="sng">
            <a:solidFill>
              <a:srgbClr val="00B050"/>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318" name="Shape 31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38</a:t>
            </a:fld>
            <a:endParaRPr lang="en-US"/>
          </a:p>
        </p:txBody>
      </p:sp>
    </p:spTree>
    <p:extLst>
      <p:ext uri="{BB962C8B-B14F-4D97-AF65-F5344CB8AC3E}">
        <p14:creationId xmlns:p14="http://schemas.microsoft.com/office/powerpoint/2010/main" val="40602950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par>
                                <p:cTn id="8" presetID="10" presetClass="entr" presetSubtype="0" fill="hold" nodeType="withEffect">
                                  <p:stCondLst>
                                    <p:cond delay="0"/>
                                  </p:stCondLst>
                                  <p:childTnLst>
                                    <p:set>
                                      <p:cBhvr>
                                        <p:cTn id="9" dur="1" fill="hold">
                                          <p:stCondLst>
                                            <p:cond delay="0"/>
                                          </p:stCondLst>
                                        </p:cTn>
                                        <p:tgtEl>
                                          <p:spTgt spid="281"/>
                                        </p:tgtEl>
                                        <p:attrNameLst>
                                          <p:attrName>style.visibility</p:attrName>
                                        </p:attrNameLst>
                                      </p:cBhvr>
                                      <p:to>
                                        <p:strVal val="visible"/>
                                      </p:to>
                                    </p:set>
                                    <p:animEffect transition="in" filter="fade">
                                      <p:cBhvr>
                                        <p:cTn id="10" dur="1"/>
                                        <p:tgtEl>
                                          <p:spTgt spid="2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4"/>
                                        </p:tgtEl>
                                        <p:attrNameLst>
                                          <p:attrName>style.visibility</p:attrName>
                                        </p:attrNameLst>
                                      </p:cBhvr>
                                      <p:to>
                                        <p:strVal val="visible"/>
                                      </p:to>
                                    </p:set>
                                    <p:animEffect transition="in" filter="fade">
                                      <p:cBhvr>
                                        <p:cTn id="15" dur="1"/>
                                        <p:tgtEl>
                                          <p:spTgt spid="284"/>
                                        </p:tgtEl>
                                      </p:cBhvr>
                                    </p:animEffect>
                                  </p:childTnLst>
                                </p:cTn>
                              </p:par>
                              <p:par>
                                <p:cTn id="16" presetID="10" presetClass="entr" presetSubtype="0" fill="hold" nodeType="withEffect">
                                  <p:stCondLst>
                                    <p:cond delay="0"/>
                                  </p:stCondLst>
                                  <p:childTnLst>
                                    <p:set>
                                      <p:cBhvr>
                                        <p:cTn id="17" dur="1" fill="hold">
                                          <p:stCondLst>
                                            <p:cond delay="0"/>
                                          </p:stCondLst>
                                        </p:cTn>
                                        <p:tgtEl>
                                          <p:spTgt spid="285"/>
                                        </p:tgtEl>
                                        <p:attrNameLst>
                                          <p:attrName>style.visibility</p:attrName>
                                        </p:attrNameLst>
                                      </p:cBhvr>
                                      <p:to>
                                        <p:strVal val="visible"/>
                                      </p:to>
                                    </p:set>
                                    <p:animEffect transition="in" filter="fade">
                                      <p:cBhvr>
                                        <p:cTn id="18" dur="1"/>
                                        <p:tgtEl>
                                          <p:spTgt spid="285"/>
                                        </p:tgtEl>
                                      </p:cBhvr>
                                    </p:animEffect>
                                  </p:childTnLst>
                                </p:cTn>
                              </p:par>
                              <p:par>
                                <p:cTn id="19" presetID="10" presetClass="entr" presetSubtype="0" fill="hold" nodeType="withEffect">
                                  <p:stCondLst>
                                    <p:cond delay="0"/>
                                  </p:stCondLst>
                                  <p:childTnLst>
                                    <p:set>
                                      <p:cBhvr>
                                        <p:cTn id="20" dur="1" fill="hold">
                                          <p:stCondLst>
                                            <p:cond delay="0"/>
                                          </p:stCondLst>
                                        </p:cTn>
                                        <p:tgtEl>
                                          <p:spTgt spid="286"/>
                                        </p:tgtEl>
                                        <p:attrNameLst>
                                          <p:attrName>style.visibility</p:attrName>
                                        </p:attrNameLst>
                                      </p:cBhvr>
                                      <p:to>
                                        <p:strVal val="visible"/>
                                      </p:to>
                                    </p:set>
                                    <p:animEffect transition="in" filter="fade">
                                      <p:cBhvr>
                                        <p:cTn id="21" dur="1"/>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287"/>
                                        </p:tgtEl>
                                        <p:attrNameLst>
                                          <p:attrName>style.visibility</p:attrName>
                                        </p:attrNameLst>
                                      </p:cBhvr>
                                      <p:to>
                                        <p:strVal val="visible"/>
                                      </p:to>
                                    </p:set>
                                    <p:animEffect transition="in" filter="fade">
                                      <p:cBhvr>
                                        <p:cTn id="24" dur="1"/>
                                        <p:tgtEl>
                                          <p:spTgt spid="287"/>
                                        </p:tgtEl>
                                      </p:cBhvr>
                                    </p:animEffect>
                                  </p:childTnLst>
                                </p:cTn>
                              </p:par>
                              <p:par>
                                <p:cTn id="25" presetID="10" presetClass="entr" presetSubtype="0" fill="hold" nodeType="with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1"/>
                                        <p:tgtEl>
                                          <p:spTgt spid="288"/>
                                        </p:tgtEl>
                                      </p:cBhvr>
                                    </p:animEffect>
                                  </p:childTnLst>
                                </p:cTn>
                              </p:par>
                              <p:par>
                                <p:cTn id="28" presetID="10" presetClass="entr" presetSubtype="0" fill="hold" nodeType="withEffect">
                                  <p:stCondLst>
                                    <p:cond delay="0"/>
                                  </p:stCondLst>
                                  <p:childTnLst>
                                    <p:set>
                                      <p:cBhvr>
                                        <p:cTn id="29" dur="1" fill="hold">
                                          <p:stCondLst>
                                            <p:cond delay="0"/>
                                          </p:stCondLst>
                                        </p:cTn>
                                        <p:tgtEl>
                                          <p:spTgt spid="289"/>
                                        </p:tgtEl>
                                        <p:attrNameLst>
                                          <p:attrName>style.visibility</p:attrName>
                                        </p:attrNameLst>
                                      </p:cBhvr>
                                      <p:to>
                                        <p:strVal val="visible"/>
                                      </p:to>
                                    </p:set>
                                    <p:animEffect transition="in" filter="fade">
                                      <p:cBhvr>
                                        <p:cTn id="30" dur="1"/>
                                        <p:tgtEl>
                                          <p:spTgt spid="289"/>
                                        </p:tgtEl>
                                      </p:cBhvr>
                                    </p:animEffect>
                                  </p:childTnLst>
                                </p:cTn>
                              </p:par>
                              <p:par>
                                <p:cTn id="31" presetID="10" presetClass="entr" presetSubtype="0" fill="hold" nodeType="withEffect">
                                  <p:stCondLst>
                                    <p:cond delay="0"/>
                                  </p:stCondLst>
                                  <p:childTnLst>
                                    <p:set>
                                      <p:cBhvr>
                                        <p:cTn id="32" dur="1" fill="hold">
                                          <p:stCondLst>
                                            <p:cond delay="0"/>
                                          </p:stCondLst>
                                        </p:cTn>
                                        <p:tgtEl>
                                          <p:spTgt spid="290"/>
                                        </p:tgtEl>
                                        <p:attrNameLst>
                                          <p:attrName>style.visibility</p:attrName>
                                        </p:attrNameLst>
                                      </p:cBhvr>
                                      <p:to>
                                        <p:strVal val="visible"/>
                                      </p:to>
                                    </p:set>
                                    <p:animEffect transition="in" filter="fade">
                                      <p:cBhvr>
                                        <p:cTn id="33" dur="1"/>
                                        <p:tgtEl>
                                          <p:spTgt spid="290"/>
                                        </p:tgtEl>
                                      </p:cBhvr>
                                    </p:animEffect>
                                  </p:childTnLst>
                                </p:cTn>
                              </p:par>
                              <p:par>
                                <p:cTn id="34" presetID="10" presetClass="entr" presetSubtype="0" fill="hold" nodeType="withEffect">
                                  <p:stCondLst>
                                    <p:cond delay="0"/>
                                  </p:stCondLst>
                                  <p:childTnLst>
                                    <p:set>
                                      <p:cBhvr>
                                        <p:cTn id="35" dur="1" fill="hold">
                                          <p:stCondLst>
                                            <p:cond delay="0"/>
                                          </p:stCondLst>
                                        </p:cTn>
                                        <p:tgtEl>
                                          <p:spTgt spid="291"/>
                                        </p:tgtEl>
                                        <p:attrNameLst>
                                          <p:attrName>style.visibility</p:attrName>
                                        </p:attrNameLst>
                                      </p:cBhvr>
                                      <p:to>
                                        <p:strVal val="visible"/>
                                      </p:to>
                                    </p:set>
                                    <p:animEffect transition="in" filter="fade">
                                      <p:cBhvr>
                                        <p:cTn id="36" dur="1"/>
                                        <p:tgtEl>
                                          <p:spTgt spid="291"/>
                                        </p:tgtEl>
                                      </p:cBhvr>
                                    </p:animEffect>
                                  </p:childTnLst>
                                </p:cTn>
                              </p:par>
                              <p:par>
                                <p:cTn id="37" presetID="10" presetClass="entr" presetSubtype="0" fill="hold" nodeType="withEffect">
                                  <p:stCondLst>
                                    <p:cond delay="0"/>
                                  </p:stCondLst>
                                  <p:childTnLst>
                                    <p:set>
                                      <p:cBhvr>
                                        <p:cTn id="38" dur="1" fill="hold">
                                          <p:stCondLst>
                                            <p:cond delay="0"/>
                                          </p:stCondLst>
                                        </p:cTn>
                                        <p:tgtEl>
                                          <p:spTgt spid="292"/>
                                        </p:tgtEl>
                                        <p:attrNameLst>
                                          <p:attrName>style.visibility</p:attrName>
                                        </p:attrNameLst>
                                      </p:cBhvr>
                                      <p:to>
                                        <p:strVal val="visible"/>
                                      </p:to>
                                    </p:set>
                                    <p:animEffect transition="in" filter="fade">
                                      <p:cBhvr>
                                        <p:cTn id="39" dur="1"/>
                                        <p:tgtEl>
                                          <p:spTgt spid="292"/>
                                        </p:tgtEl>
                                      </p:cBhvr>
                                    </p:animEffect>
                                  </p:childTnLst>
                                </p:cTn>
                              </p:par>
                              <p:par>
                                <p:cTn id="40" presetID="10" presetClass="entr" presetSubtype="0" fill="hold" nodeType="withEffect">
                                  <p:stCondLst>
                                    <p:cond delay="0"/>
                                  </p:stCondLst>
                                  <p:childTnLst>
                                    <p:set>
                                      <p:cBhvr>
                                        <p:cTn id="41" dur="1" fill="hold">
                                          <p:stCondLst>
                                            <p:cond delay="0"/>
                                          </p:stCondLst>
                                        </p:cTn>
                                        <p:tgtEl>
                                          <p:spTgt spid="293"/>
                                        </p:tgtEl>
                                        <p:attrNameLst>
                                          <p:attrName>style.visibility</p:attrName>
                                        </p:attrNameLst>
                                      </p:cBhvr>
                                      <p:to>
                                        <p:strVal val="visible"/>
                                      </p:to>
                                    </p:set>
                                    <p:animEffect transition="in" filter="fade">
                                      <p:cBhvr>
                                        <p:cTn id="42" dur="1"/>
                                        <p:tgtEl>
                                          <p:spTgt spid="293"/>
                                        </p:tgtEl>
                                      </p:cBhvr>
                                    </p:animEffect>
                                  </p:childTnLst>
                                </p:cTn>
                              </p:par>
                              <p:par>
                                <p:cTn id="43" presetID="10" presetClass="entr" presetSubtype="0" fill="hold" nodeType="withEffect">
                                  <p:stCondLst>
                                    <p:cond delay="0"/>
                                  </p:stCondLst>
                                  <p:childTnLst>
                                    <p:set>
                                      <p:cBhvr>
                                        <p:cTn id="44" dur="1" fill="hold">
                                          <p:stCondLst>
                                            <p:cond delay="0"/>
                                          </p:stCondLst>
                                        </p:cTn>
                                        <p:tgtEl>
                                          <p:spTgt spid="294"/>
                                        </p:tgtEl>
                                        <p:attrNameLst>
                                          <p:attrName>style.visibility</p:attrName>
                                        </p:attrNameLst>
                                      </p:cBhvr>
                                      <p:to>
                                        <p:strVal val="visible"/>
                                      </p:to>
                                    </p:set>
                                    <p:animEffect transition="in" filter="fade">
                                      <p:cBhvr>
                                        <p:cTn id="45" dur="1"/>
                                        <p:tgtEl>
                                          <p:spTgt spid="294"/>
                                        </p:tgtEl>
                                      </p:cBhvr>
                                    </p:animEffect>
                                  </p:childTnLst>
                                </p:cTn>
                              </p:par>
                              <p:par>
                                <p:cTn id="46" presetID="10" presetClass="entr" presetSubtype="0" fill="hold" nodeType="withEffect">
                                  <p:stCondLst>
                                    <p:cond delay="0"/>
                                  </p:stCondLst>
                                  <p:childTnLst>
                                    <p:set>
                                      <p:cBhvr>
                                        <p:cTn id="47" dur="1" fill="hold">
                                          <p:stCondLst>
                                            <p:cond delay="0"/>
                                          </p:stCondLst>
                                        </p:cTn>
                                        <p:tgtEl>
                                          <p:spTgt spid="295"/>
                                        </p:tgtEl>
                                        <p:attrNameLst>
                                          <p:attrName>style.visibility</p:attrName>
                                        </p:attrNameLst>
                                      </p:cBhvr>
                                      <p:to>
                                        <p:strVal val="visible"/>
                                      </p:to>
                                    </p:set>
                                    <p:animEffect transition="in" filter="fade">
                                      <p:cBhvr>
                                        <p:cTn id="48" dur="1"/>
                                        <p:tgtEl>
                                          <p:spTgt spid="295"/>
                                        </p:tgtEl>
                                      </p:cBhvr>
                                    </p:animEffect>
                                  </p:childTnLst>
                                </p:cTn>
                              </p:par>
                              <p:par>
                                <p:cTn id="49" presetID="10" presetClass="entr" presetSubtype="0" fill="hold" nodeType="withEffect">
                                  <p:stCondLst>
                                    <p:cond delay="0"/>
                                  </p:stCondLst>
                                  <p:childTnLst>
                                    <p:set>
                                      <p:cBhvr>
                                        <p:cTn id="50" dur="1" fill="hold">
                                          <p:stCondLst>
                                            <p:cond delay="0"/>
                                          </p:stCondLst>
                                        </p:cTn>
                                        <p:tgtEl>
                                          <p:spTgt spid="310"/>
                                        </p:tgtEl>
                                        <p:attrNameLst>
                                          <p:attrName>style.visibility</p:attrName>
                                        </p:attrNameLst>
                                      </p:cBhvr>
                                      <p:to>
                                        <p:strVal val="visible"/>
                                      </p:to>
                                    </p:set>
                                    <p:animEffect transition="in" filter="fade">
                                      <p:cBhvr>
                                        <p:cTn id="51" dur="1"/>
                                        <p:tgtEl>
                                          <p:spTgt spid="310"/>
                                        </p:tgtEl>
                                      </p:cBhvr>
                                    </p:animEffect>
                                  </p:childTnLst>
                                </p:cTn>
                              </p:par>
                              <p:par>
                                <p:cTn id="52" presetID="10" presetClass="entr" presetSubtype="0" fill="hold" nodeType="withEffect">
                                  <p:stCondLst>
                                    <p:cond delay="0"/>
                                  </p:stCondLst>
                                  <p:childTnLst>
                                    <p:set>
                                      <p:cBhvr>
                                        <p:cTn id="53" dur="1" fill="hold">
                                          <p:stCondLst>
                                            <p:cond delay="0"/>
                                          </p:stCondLst>
                                        </p:cTn>
                                        <p:tgtEl>
                                          <p:spTgt spid="311"/>
                                        </p:tgtEl>
                                        <p:attrNameLst>
                                          <p:attrName>style.visibility</p:attrName>
                                        </p:attrNameLst>
                                      </p:cBhvr>
                                      <p:to>
                                        <p:strVal val="visible"/>
                                      </p:to>
                                    </p:set>
                                    <p:animEffect transition="in" filter="fade">
                                      <p:cBhvr>
                                        <p:cTn id="54" dur="1"/>
                                        <p:tgtEl>
                                          <p:spTgt spid="311"/>
                                        </p:tgtEl>
                                      </p:cBhvr>
                                    </p:animEffect>
                                  </p:childTnLst>
                                </p:cTn>
                              </p:par>
                              <p:par>
                                <p:cTn id="55" presetID="10" presetClass="entr" presetSubtype="0" fill="hold" nodeType="withEffect">
                                  <p:stCondLst>
                                    <p:cond delay="0"/>
                                  </p:stCondLst>
                                  <p:childTnLst>
                                    <p:set>
                                      <p:cBhvr>
                                        <p:cTn id="56" dur="1" fill="hold">
                                          <p:stCondLst>
                                            <p:cond delay="0"/>
                                          </p:stCondLst>
                                        </p:cTn>
                                        <p:tgtEl>
                                          <p:spTgt spid="312"/>
                                        </p:tgtEl>
                                        <p:attrNameLst>
                                          <p:attrName>style.visibility</p:attrName>
                                        </p:attrNameLst>
                                      </p:cBhvr>
                                      <p:to>
                                        <p:strVal val="visible"/>
                                      </p:to>
                                    </p:set>
                                    <p:animEffect transition="in" filter="fade">
                                      <p:cBhvr>
                                        <p:cTn id="57" dur="1"/>
                                        <p:tgtEl>
                                          <p:spTgt spid="312"/>
                                        </p:tgtEl>
                                      </p:cBhvr>
                                    </p:animEffect>
                                  </p:childTnLst>
                                </p:cTn>
                              </p:par>
                              <p:par>
                                <p:cTn id="58" presetID="10" presetClass="entr" presetSubtype="0" fill="hold" nodeType="withEffect">
                                  <p:stCondLst>
                                    <p:cond delay="0"/>
                                  </p:stCondLst>
                                  <p:childTnLst>
                                    <p:set>
                                      <p:cBhvr>
                                        <p:cTn id="59" dur="1" fill="hold">
                                          <p:stCondLst>
                                            <p:cond delay="0"/>
                                          </p:stCondLst>
                                        </p:cTn>
                                        <p:tgtEl>
                                          <p:spTgt spid="313"/>
                                        </p:tgtEl>
                                        <p:attrNameLst>
                                          <p:attrName>style.visibility</p:attrName>
                                        </p:attrNameLst>
                                      </p:cBhvr>
                                      <p:to>
                                        <p:strVal val="visible"/>
                                      </p:to>
                                    </p:set>
                                    <p:animEffect transition="in" filter="fade">
                                      <p:cBhvr>
                                        <p:cTn id="60" dur="1"/>
                                        <p:tgtEl>
                                          <p:spTgt spid="313"/>
                                        </p:tgtEl>
                                      </p:cBhvr>
                                    </p:animEffect>
                                  </p:childTnLst>
                                </p:cTn>
                              </p:par>
                              <p:par>
                                <p:cTn id="61" presetID="10" presetClass="entr" presetSubtype="0" fill="hold" nodeType="withEffect">
                                  <p:stCondLst>
                                    <p:cond delay="0"/>
                                  </p:stCondLst>
                                  <p:childTnLst>
                                    <p:set>
                                      <p:cBhvr>
                                        <p:cTn id="62" dur="1" fill="hold">
                                          <p:stCondLst>
                                            <p:cond delay="0"/>
                                          </p:stCondLst>
                                        </p:cTn>
                                        <p:tgtEl>
                                          <p:spTgt spid="314"/>
                                        </p:tgtEl>
                                        <p:attrNameLst>
                                          <p:attrName>style.visibility</p:attrName>
                                        </p:attrNameLst>
                                      </p:cBhvr>
                                      <p:to>
                                        <p:strVal val="visible"/>
                                      </p:to>
                                    </p:set>
                                    <p:animEffect transition="in" filter="fade">
                                      <p:cBhvr>
                                        <p:cTn id="63" dur="1"/>
                                        <p:tgtEl>
                                          <p:spTgt spid="3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96"/>
                                        </p:tgtEl>
                                        <p:attrNameLst>
                                          <p:attrName>style.visibility</p:attrName>
                                        </p:attrNameLst>
                                      </p:cBhvr>
                                      <p:to>
                                        <p:strVal val="visible"/>
                                      </p:to>
                                    </p:set>
                                    <p:animEffect transition="in" filter="fade">
                                      <p:cBhvr>
                                        <p:cTn id="68" dur="1"/>
                                        <p:tgtEl>
                                          <p:spTgt spid="296"/>
                                        </p:tgtEl>
                                      </p:cBhvr>
                                    </p:animEffect>
                                  </p:childTnLst>
                                </p:cTn>
                              </p:par>
                              <p:par>
                                <p:cTn id="69" presetID="10" presetClass="entr" presetSubtype="0" fill="hold" nodeType="withEffect">
                                  <p:stCondLst>
                                    <p:cond delay="0"/>
                                  </p:stCondLst>
                                  <p:childTnLst>
                                    <p:set>
                                      <p:cBhvr>
                                        <p:cTn id="70" dur="1" fill="hold">
                                          <p:stCondLst>
                                            <p:cond delay="0"/>
                                          </p:stCondLst>
                                        </p:cTn>
                                        <p:tgtEl>
                                          <p:spTgt spid="297"/>
                                        </p:tgtEl>
                                        <p:attrNameLst>
                                          <p:attrName>style.visibility</p:attrName>
                                        </p:attrNameLst>
                                      </p:cBhvr>
                                      <p:to>
                                        <p:strVal val="visible"/>
                                      </p:to>
                                    </p:set>
                                    <p:animEffect transition="in" filter="fade">
                                      <p:cBhvr>
                                        <p:cTn id="71" dur="1"/>
                                        <p:tgtEl>
                                          <p:spTgt spid="297"/>
                                        </p:tgtEl>
                                      </p:cBhvr>
                                    </p:animEffect>
                                  </p:childTnLst>
                                </p:cTn>
                              </p:par>
                              <p:par>
                                <p:cTn id="72" presetID="10" presetClass="entr" presetSubtype="0" fill="hold" nodeType="withEffect">
                                  <p:stCondLst>
                                    <p:cond delay="0"/>
                                  </p:stCondLst>
                                  <p:childTnLst>
                                    <p:set>
                                      <p:cBhvr>
                                        <p:cTn id="73" dur="1" fill="hold">
                                          <p:stCondLst>
                                            <p:cond delay="0"/>
                                          </p:stCondLst>
                                        </p:cTn>
                                        <p:tgtEl>
                                          <p:spTgt spid="298"/>
                                        </p:tgtEl>
                                        <p:attrNameLst>
                                          <p:attrName>style.visibility</p:attrName>
                                        </p:attrNameLst>
                                      </p:cBhvr>
                                      <p:to>
                                        <p:strVal val="visible"/>
                                      </p:to>
                                    </p:set>
                                    <p:animEffect transition="in" filter="fade">
                                      <p:cBhvr>
                                        <p:cTn id="74" dur="1"/>
                                        <p:tgtEl>
                                          <p:spTgt spid="298"/>
                                        </p:tgtEl>
                                      </p:cBhvr>
                                    </p:animEffect>
                                  </p:childTnLst>
                                </p:cTn>
                              </p:par>
                              <p:par>
                                <p:cTn id="75" presetID="10" presetClass="entr" presetSubtype="0" fill="hold" nodeType="withEffect">
                                  <p:stCondLst>
                                    <p:cond delay="0"/>
                                  </p:stCondLst>
                                  <p:childTnLst>
                                    <p:set>
                                      <p:cBhvr>
                                        <p:cTn id="76" dur="1" fill="hold">
                                          <p:stCondLst>
                                            <p:cond delay="0"/>
                                          </p:stCondLst>
                                        </p:cTn>
                                        <p:tgtEl>
                                          <p:spTgt spid="299"/>
                                        </p:tgtEl>
                                        <p:attrNameLst>
                                          <p:attrName>style.visibility</p:attrName>
                                        </p:attrNameLst>
                                      </p:cBhvr>
                                      <p:to>
                                        <p:strVal val="visible"/>
                                      </p:to>
                                    </p:set>
                                    <p:animEffect transition="in" filter="fade">
                                      <p:cBhvr>
                                        <p:cTn id="77" dur="1"/>
                                        <p:tgtEl>
                                          <p:spTgt spid="299"/>
                                        </p:tgtEl>
                                      </p:cBhvr>
                                    </p:animEffect>
                                  </p:childTnLst>
                                </p:cTn>
                              </p:par>
                              <p:par>
                                <p:cTn id="78" presetID="10" presetClass="entr" presetSubtype="0" fill="hold" nodeType="withEffect">
                                  <p:stCondLst>
                                    <p:cond delay="0"/>
                                  </p:stCondLst>
                                  <p:childTnLst>
                                    <p:set>
                                      <p:cBhvr>
                                        <p:cTn id="79" dur="1" fill="hold">
                                          <p:stCondLst>
                                            <p:cond delay="0"/>
                                          </p:stCondLst>
                                        </p:cTn>
                                        <p:tgtEl>
                                          <p:spTgt spid="300"/>
                                        </p:tgtEl>
                                        <p:attrNameLst>
                                          <p:attrName>style.visibility</p:attrName>
                                        </p:attrNameLst>
                                      </p:cBhvr>
                                      <p:to>
                                        <p:strVal val="visible"/>
                                      </p:to>
                                    </p:set>
                                    <p:animEffect transition="in" filter="fade">
                                      <p:cBhvr>
                                        <p:cTn id="80" dur="1"/>
                                        <p:tgtEl>
                                          <p:spTgt spid="300"/>
                                        </p:tgtEl>
                                      </p:cBhvr>
                                    </p:animEffect>
                                  </p:childTnLst>
                                </p:cTn>
                              </p:par>
                              <p:par>
                                <p:cTn id="81" presetID="10" presetClass="entr" presetSubtype="0" fill="hold" nodeType="withEffect">
                                  <p:stCondLst>
                                    <p:cond delay="0"/>
                                  </p:stCondLst>
                                  <p:childTnLst>
                                    <p:set>
                                      <p:cBhvr>
                                        <p:cTn id="82" dur="1" fill="hold">
                                          <p:stCondLst>
                                            <p:cond delay="0"/>
                                          </p:stCondLst>
                                        </p:cTn>
                                        <p:tgtEl>
                                          <p:spTgt spid="301"/>
                                        </p:tgtEl>
                                        <p:attrNameLst>
                                          <p:attrName>style.visibility</p:attrName>
                                        </p:attrNameLst>
                                      </p:cBhvr>
                                      <p:to>
                                        <p:strVal val="visible"/>
                                      </p:to>
                                    </p:set>
                                    <p:animEffect transition="in" filter="fade">
                                      <p:cBhvr>
                                        <p:cTn id="83" dur="1"/>
                                        <p:tgtEl>
                                          <p:spTgt spid="301"/>
                                        </p:tgtEl>
                                      </p:cBhvr>
                                    </p:animEffect>
                                  </p:childTnLst>
                                </p:cTn>
                              </p:par>
                              <p:par>
                                <p:cTn id="84" presetID="10" presetClass="entr" presetSubtype="0" fill="hold" nodeType="withEffect">
                                  <p:stCondLst>
                                    <p:cond delay="0"/>
                                  </p:stCondLst>
                                  <p:childTnLst>
                                    <p:set>
                                      <p:cBhvr>
                                        <p:cTn id="85" dur="1" fill="hold">
                                          <p:stCondLst>
                                            <p:cond delay="0"/>
                                          </p:stCondLst>
                                        </p:cTn>
                                        <p:tgtEl>
                                          <p:spTgt spid="302"/>
                                        </p:tgtEl>
                                        <p:attrNameLst>
                                          <p:attrName>style.visibility</p:attrName>
                                        </p:attrNameLst>
                                      </p:cBhvr>
                                      <p:to>
                                        <p:strVal val="visible"/>
                                      </p:to>
                                    </p:set>
                                    <p:animEffect transition="in" filter="fade">
                                      <p:cBhvr>
                                        <p:cTn id="86" dur="1"/>
                                        <p:tgtEl>
                                          <p:spTgt spid="302"/>
                                        </p:tgtEl>
                                      </p:cBhvr>
                                    </p:animEffect>
                                  </p:childTnLst>
                                </p:cTn>
                              </p:par>
                              <p:par>
                                <p:cTn id="87" presetID="10" presetClass="entr" presetSubtype="0" fill="hold" nodeType="withEffect">
                                  <p:stCondLst>
                                    <p:cond delay="0"/>
                                  </p:stCondLst>
                                  <p:childTnLst>
                                    <p:set>
                                      <p:cBhvr>
                                        <p:cTn id="88" dur="1" fill="hold">
                                          <p:stCondLst>
                                            <p:cond delay="0"/>
                                          </p:stCondLst>
                                        </p:cTn>
                                        <p:tgtEl>
                                          <p:spTgt spid="303"/>
                                        </p:tgtEl>
                                        <p:attrNameLst>
                                          <p:attrName>style.visibility</p:attrName>
                                        </p:attrNameLst>
                                      </p:cBhvr>
                                      <p:to>
                                        <p:strVal val="visible"/>
                                      </p:to>
                                    </p:set>
                                    <p:animEffect transition="in" filter="fade">
                                      <p:cBhvr>
                                        <p:cTn id="89" dur="1"/>
                                        <p:tgtEl>
                                          <p:spTgt spid="303"/>
                                        </p:tgtEl>
                                      </p:cBhvr>
                                    </p:animEffect>
                                  </p:childTnLst>
                                </p:cTn>
                              </p:par>
                              <p:par>
                                <p:cTn id="90" presetID="10" presetClass="entr" presetSubtype="0" fill="hold" nodeType="withEffect">
                                  <p:stCondLst>
                                    <p:cond delay="0"/>
                                  </p:stCondLst>
                                  <p:childTnLst>
                                    <p:set>
                                      <p:cBhvr>
                                        <p:cTn id="91" dur="1" fill="hold">
                                          <p:stCondLst>
                                            <p:cond delay="0"/>
                                          </p:stCondLst>
                                        </p:cTn>
                                        <p:tgtEl>
                                          <p:spTgt spid="304"/>
                                        </p:tgtEl>
                                        <p:attrNameLst>
                                          <p:attrName>style.visibility</p:attrName>
                                        </p:attrNameLst>
                                      </p:cBhvr>
                                      <p:to>
                                        <p:strVal val="visible"/>
                                      </p:to>
                                    </p:set>
                                    <p:animEffect transition="in" filter="fade">
                                      <p:cBhvr>
                                        <p:cTn id="92" dur="1"/>
                                        <p:tgtEl>
                                          <p:spTgt spid="304"/>
                                        </p:tgtEl>
                                      </p:cBhvr>
                                    </p:animEffect>
                                  </p:childTnLst>
                                </p:cTn>
                              </p:par>
                              <p:par>
                                <p:cTn id="93" presetID="10" presetClass="entr" presetSubtype="0"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Effect transition="in" filter="fade">
                                      <p:cBhvr>
                                        <p:cTn id="95" dur="1"/>
                                        <p:tgtEl>
                                          <p:spTgt spid="305"/>
                                        </p:tgtEl>
                                      </p:cBhvr>
                                    </p:animEffect>
                                  </p:childTnLst>
                                </p:cTn>
                              </p:par>
                              <p:par>
                                <p:cTn id="96" presetID="10" presetClass="entr" presetSubtype="0" fill="hold" nodeType="withEffect">
                                  <p:stCondLst>
                                    <p:cond delay="0"/>
                                  </p:stCondLst>
                                  <p:childTnLst>
                                    <p:set>
                                      <p:cBhvr>
                                        <p:cTn id="97" dur="1" fill="hold">
                                          <p:stCondLst>
                                            <p:cond delay="0"/>
                                          </p:stCondLst>
                                        </p:cTn>
                                        <p:tgtEl>
                                          <p:spTgt spid="306"/>
                                        </p:tgtEl>
                                        <p:attrNameLst>
                                          <p:attrName>style.visibility</p:attrName>
                                        </p:attrNameLst>
                                      </p:cBhvr>
                                      <p:to>
                                        <p:strVal val="visible"/>
                                      </p:to>
                                    </p:set>
                                    <p:animEffect transition="in" filter="fade">
                                      <p:cBhvr>
                                        <p:cTn id="98" dur="1"/>
                                        <p:tgtEl>
                                          <p:spTgt spid="306"/>
                                        </p:tgtEl>
                                      </p:cBhvr>
                                    </p:animEffect>
                                  </p:childTnLst>
                                </p:cTn>
                              </p:par>
                              <p:par>
                                <p:cTn id="99" presetID="10" presetClass="entr" presetSubtype="0" fill="hold" nodeType="withEffect">
                                  <p:stCondLst>
                                    <p:cond delay="0"/>
                                  </p:stCondLst>
                                  <p:childTnLst>
                                    <p:set>
                                      <p:cBhvr>
                                        <p:cTn id="100" dur="1" fill="hold">
                                          <p:stCondLst>
                                            <p:cond delay="0"/>
                                          </p:stCondLst>
                                        </p:cTn>
                                        <p:tgtEl>
                                          <p:spTgt spid="307"/>
                                        </p:tgtEl>
                                        <p:attrNameLst>
                                          <p:attrName>style.visibility</p:attrName>
                                        </p:attrNameLst>
                                      </p:cBhvr>
                                      <p:to>
                                        <p:strVal val="visible"/>
                                      </p:to>
                                    </p:set>
                                    <p:animEffect transition="in" filter="fade">
                                      <p:cBhvr>
                                        <p:cTn id="101" dur="1"/>
                                        <p:tgtEl>
                                          <p:spTgt spid="307"/>
                                        </p:tgtEl>
                                      </p:cBhvr>
                                    </p:animEffect>
                                  </p:childTnLst>
                                </p:cTn>
                              </p:par>
                              <p:par>
                                <p:cTn id="102" presetID="10" presetClass="entr" presetSubtype="0" fill="hold" nodeType="withEffect">
                                  <p:stCondLst>
                                    <p:cond delay="0"/>
                                  </p:stCondLst>
                                  <p:childTnLst>
                                    <p:set>
                                      <p:cBhvr>
                                        <p:cTn id="103" dur="1" fill="hold">
                                          <p:stCondLst>
                                            <p:cond delay="0"/>
                                          </p:stCondLst>
                                        </p:cTn>
                                        <p:tgtEl>
                                          <p:spTgt spid="308"/>
                                        </p:tgtEl>
                                        <p:attrNameLst>
                                          <p:attrName>style.visibility</p:attrName>
                                        </p:attrNameLst>
                                      </p:cBhvr>
                                      <p:to>
                                        <p:strVal val="visible"/>
                                      </p:to>
                                    </p:set>
                                    <p:animEffect transition="in" filter="fade">
                                      <p:cBhvr>
                                        <p:cTn id="104" dur="1"/>
                                        <p:tgtEl>
                                          <p:spTgt spid="308"/>
                                        </p:tgtEl>
                                      </p:cBhvr>
                                    </p:animEffect>
                                  </p:childTnLst>
                                </p:cTn>
                              </p:par>
                              <p:par>
                                <p:cTn id="105" presetID="10" presetClass="entr" presetSubtype="0" fill="hold" nodeType="withEffect">
                                  <p:stCondLst>
                                    <p:cond delay="0"/>
                                  </p:stCondLst>
                                  <p:childTnLst>
                                    <p:set>
                                      <p:cBhvr>
                                        <p:cTn id="106" dur="1" fill="hold">
                                          <p:stCondLst>
                                            <p:cond delay="0"/>
                                          </p:stCondLst>
                                        </p:cTn>
                                        <p:tgtEl>
                                          <p:spTgt spid="309"/>
                                        </p:tgtEl>
                                        <p:attrNameLst>
                                          <p:attrName>style.visibility</p:attrName>
                                        </p:attrNameLst>
                                      </p:cBhvr>
                                      <p:to>
                                        <p:strVal val="visible"/>
                                      </p:to>
                                    </p:set>
                                    <p:animEffect transition="in" filter="fade">
                                      <p:cBhvr>
                                        <p:cTn id="107" dur="1"/>
                                        <p:tgtEl>
                                          <p:spTgt spid="309"/>
                                        </p:tgtEl>
                                      </p:cBhvr>
                                    </p:animEffect>
                                  </p:childTnLst>
                                </p:cTn>
                              </p:par>
                              <p:par>
                                <p:cTn id="108" presetID="10" presetClass="entr" presetSubtype="0" fill="hold" nodeType="withEffect">
                                  <p:stCondLst>
                                    <p:cond delay="0"/>
                                  </p:stCondLst>
                                  <p:childTnLst>
                                    <p:set>
                                      <p:cBhvr>
                                        <p:cTn id="109" dur="1" fill="hold">
                                          <p:stCondLst>
                                            <p:cond delay="0"/>
                                          </p:stCondLst>
                                        </p:cTn>
                                        <p:tgtEl>
                                          <p:spTgt spid="315"/>
                                        </p:tgtEl>
                                        <p:attrNameLst>
                                          <p:attrName>style.visibility</p:attrName>
                                        </p:attrNameLst>
                                      </p:cBhvr>
                                      <p:to>
                                        <p:strVal val="visible"/>
                                      </p:to>
                                    </p:set>
                                    <p:animEffect transition="in" filter="fade">
                                      <p:cBhvr>
                                        <p:cTn id="110" dur="1"/>
                                        <p:tgtEl>
                                          <p:spTgt spid="315"/>
                                        </p:tgtEl>
                                      </p:cBhvr>
                                    </p:animEffect>
                                  </p:childTnLst>
                                </p:cTn>
                              </p:par>
                              <p:par>
                                <p:cTn id="111" presetID="10" presetClass="entr" presetSubtype="0" fill="hold" nodeType="withEffect">
                                  <p:stCondLst>
                                    <p:cond delay="0"/>
                                  </p:stCondLst>
                                  <p:childTnLst>
                                    <p:set>
                                      <p:cBhvr>
                                        <p:cTn id="112" dur="1" fill="hold">
                                          <p:stCondLst>
                                            <p:cond delay="0"/>
                                          </p:stCondLst>
                                        </p:cTn>
                                        <p:tgtEl>
                                          <p:spTgt spid="316"/>
                                        </p:tgtEl>
                                        <p:attrNameLst>
                                          <p:attrName>style.visibility</p:attrName>
                                        </p:attrNameLst>
                                      </p:cBhvr>
                                      <p:to>
                                        <p:strVal val="visible"/>
                                      </p:to>
                                    </p:set>
                                    <p:animEffect transition="in" filter="fade">
                                      <p:cBhvr>
                                        <p:cTn id="113" dur="1"/>
                                        <p:tgtEl>
                                          <p:spTgt spid="316"/>
                                        </p:tgtEl>
                                      </p:cBhvr>
                                    </p:animEffect>
                                  </p:childTnLst>
                                </p:cTn>
                              </p:par>
                              <p:par>
                                <p:cTn id="114" presetID="10" presetClass="entr" presetSubtype="0" fill="hold" nodeType="withEffect">
                                  <p:stCondLst>
                                    <p:cond delay="0"/>
                                  </p:stCondLst>
                                  <p:childTnLst>
                                    <p:set>
                                      <p:cBhvr>
                                        <p:cTn id="115" dur="1" fill="hold">
                                          <p:stCondLst>
                                            <p:cond delay="0"/>
                                          </p:stCondLst>
                                        </p:cTn>
                                        <p:tgtEl>
                                          <p:spTgt spid="317"/>
                                        </p:tgtEl>
                                        <p:attrNameLst>
                                          <p:attrName>style.visibility</p:attrName>
                                        </p:attrNameLst>
                                      </p:cBhvr>
                                      <p:to>
                                        <p:strVal val="visible"/>
                                      </p:to>
                                    </p:set>
                                    <p:animEffect transition="in" filter="fade">
                                      <p:cBhvr>
                                        <p:cTn id="116" dur="1"/>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773238" y="115888"/>
            <a:ext cx="7942261" cy="435654"/>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Singly-linked list operations</a:t>
            </a:r>
          </a:p>
        </p:txBody>
      </p:sp>
      <p:graphicFrame>
        <p:nvGraphicFramePr>
          <p:cNvPr id="325" name="Shape 325"/>
          <p:cNvGraphicFramePr/>
          <p:nvPr/>
        </p:nvGraphicFramePr>
        <p:xfrm>
          <a:off x="1992313" y="907255"/>
          <a:ext cx="8064525" cy="5284890"/>
        </p:xfrm>
        <a:graphic>
          <a:graphicData uri="http://schemas.openxmlformats.org/drawingml/2006/table">
            <a:tbl>
              <a:tblPr>
                <a:noFill/>
              </a:tblPr>
              <a:tblGrid>
                <a:gridCol w="2867825"/>
                <a:gridCol w="2664625"/>
                <a:gridCol w="2532075"/>
              </a:tblGrid>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Access by index</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l.item </a:t>
                      </a:r>
                      <a:r>
                        <a:rPr lang="en-US" sz="1800" b="0" i="0" u="none" strike="noStrike" cap="none" baseline="0">
                          <a:solidFill>
                            <a:srgbClr val="3333FF"/>
                          </a:solidFill>
                          <a:latin typeface="Comic Sans MS"/>
                          <a:ea typeface="Comic Sans MS"/>
                          <a:cs typeface="Comic Sans MS"/>
                          <a:sym typeface="Comic Sans MS"/>
                        </a:rPr>
                        <a:t>(4) </a:t>
                      </a:r>
                      <a:r>
                        <a:rPr lang="en-US" sz="1800" b="0" i="0" u="none" strike="noStrike" cap="none" baseline="0">
                          <a:solidFill>
                            <a:schemeClr val="dk1"/>
                          </a:solidFill>
                          <a:latin typeface="Comic Sans MS"/>
                          <a:ea typeface="Comic Sans MS"/>
                          <a:cs typeface="Comic Sans MS"/>
                          <a:sym typeface="Comic Sans MS"/>
                        </a:rPr>
                        <a:t>or</a:t>
                      </a:r>
                      <a:r>
                        <a:rPr lang="en-US" sz="1800" b="0" i="0" u="none" strike="noStrike" cap="none" baseline="0">
                          <a:solidFill>
                            <a:srgbClr val="3333FF"/>
                          </a:solidFill>
                          <a:latin typeface="Comic Sans MS"/>
                          <a:ea typeface="Comic Sans MS"/>
                          <a:cs typeface="Comic Sans MS"/>
                          <a:sym typeface="Comic Sans MS"/>
                        </a:rPr>
                        <a:t> </a:t>
                      </a:r>
                      <a:r>
                        <a:rPr lang="en-US" sz="1800" b="0" i="1" u="none" strike="noStrike" cap="none" baseline="0">
                          <a:solidFill>
                            <a:srgbClr val="3333FF"/>
                          </a:solidFill>
                          <a:latin typeface="Comic Sans MS"/>
                          <a:ea typeface="Comic Sans MS"/>
                          <a:cs typeface="Comic Sans MS"/>
                          <a:sym typeface="Comic Sans MS"/>
                        </a:rPr>
                        <a:t>l </a:t>
                      </a:r>
                      <a:r>
                        <a:rPr lang="en-US" sz="1800" b="0" i="0" u="none" strike="noStrike" cap="none" baseline="0">
                          <a:solidFill>
                            <a:srgbClr val="3333FF"/>
                          </a:solidFill>
                          <a:latin typeface="Comic Sans MS"/>
                          <a:ea typeface="Comic Sans MS"/>
                          <a:cs typeface="Comic Sans MS"/>
                          <a:sym typeface="Comic Sans MS"/>
                        </a:rPr>
                        <a:t>[4]</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8925">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at the end</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l.extend_back </a:t>
                      </a:r>
                      <a:r>
                        <a:rPr lang="en-US" sz="1800" b="0" i="0" u="none" strike="noStrike" cap="none" baseline="0">
                          <a:solidFill>
                            <a:srgbClr val="3333FF"/>
                          </a:solidFill>
                          <a:latin typeface="Comic Sans MS"/>
                          <a:ea typeface="Comic Sans MS"/>
                          <a:cs typeface="Comic Sans MS"/>
                          <a:sym typeface="Comic Sans MS"/>
                        </a:rPr>
                        <a:t>(“hi”)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p>
                      <a:pPr marL="0" marR="0" lvl="0" indent="0" algn="ctr" rtl="0">
                        <a:lnSpc>
                          <a:spcPct val="100000"/>
                        </a:lnSpc>
                        <a:spcBef>
                          <a:spcPts val="36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(can be made 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at the front</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l.extend_front (“</a:t>
                      </a:r>
                      <a:r>
                        <a:rPr lang="en-US" sz="1800" b="0" i="0" u="none" strike="noStrike" cap="none" baseline="0">
                          <a:solidFill>
                            <a:srgbClr val="3333FF"/>
                          </a:solidFill>
                          <a:latin typeface="Comic Sans MS"/>
                          <a:ea typeface="Comic Sans MS"/>
                          <a:cs typeface="Comic Sans MS"/>
                          <a:sym typeface="Comic Sans MS"/>
                        </a:rPr>
                        <a:t>hi</a:t>
                      </a:r>
                      <a:r>
                        <a:rPr lang="en-US" sz="1800" b="0" i="1" u="none" strike="noStrike" cap="none" baseline="0">
                          <a:solidFill>
                            <a:srgbClr val="3333FF"/>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Inserting after the cursor</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cur.extend_right </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a:t>
                      </a:r>
                      <a:r>
                        <a:rPr lang="en-US" sz="1800" b="0" i="0" u="none" strike="noStrike" cap="none" baseline="0">
                          <a:solidFill>
                            <a:srgbClr val="3333FF"/>
                          </a:solidFill>
                          <a:latin typeface="Comic Sans MS"/>
                          <a:ea typeface="Comic Sans MS"/>
                          <a:cs typeface="Comic Sans MS"/>
                          <a:sym typeface="Comic Sans MS"/>
                        </a:rPr>
                        <a:t>hi</a:t>
                      </a:r>
                      <a:r>
                        <a:rPr lang="en-US" sz="1800" b="0" i="1" u="none" strike="noStrike" cap="none" baseline="0">
                          <a:solidFill>
                            <a:srgbClr val="3333FF"/>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at the end</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l.remove_back</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990000"/>
                        </a:buClr>
                        <a:buSzPct val="25000"/>
                        <a:buFont typeface="Noto Symbol"/>
                        <a:buNone/>
                      </a:pPr>
                      <a:r>
                        <a:rPr lang="en-US" sz="1800" b="1" i="0" u="none" strike="noStrike" cap="none" baseline="0">
                          <a:solidFill>
                            <a:srgbClr val="990000"/>
                          </a:solidFill>
                          <a:latin typeface="Comic Sans MS"/>
                          <a:ea typeface="Comic Sans MS"/>
                          <a:cs typeface="Comic Sans MS"/>
                          <a:sym typeface="Comic Sans MS"/>
                        </a:rPr>
                        <a:t>slow</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at the front</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l</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remove_front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1800" b="0" i="0" u="none" strike="noStrike" cap="none" baseline="0">
                          <a:solidFill>
                            <a:schemeClr val="dk1"/>
                          </a:solidFill>
                          <a:latin typeface="Comic Sans MS"/>
                          <a:ea typeface="Comic Sans MS"/>
                          <a:cs typeface="Comic Sans MS"/>
                          <a:sym typeface="Comic Sans MS"/>
                        </a:rPr>
                        <a:t>Removing after the cursor</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1800" b="0" i="1" u="none" strike="noStrike" cap="none" baseline="0">
                          <a:solidFill>
                            <a:srgbClr val="3333FF"/>
                          </a:solidFill>
                          <a:latin typeface="Comic Sans MS"/>
                          <a:ea typeface="Comic Sans MS"/>
                          <a:cs typeface="Comic Sans MS"/>
                          <a:sym typeface="Comic Sans MS"/>
                        </a:rPr>
                        <a:t>cur</a:t>
                      </a:r>
                      <a:r>
                        <a:rPr lang="en-US" sz="1800" b="0" i="0" u="none" strike="noStrike" cap="none" baseline="0">
                          <a:solidFill>
                            <a:srgbClr val="3333FF"/>
                          </a:solidFill>
                          <a:latin typeface="Comic Sans MS"/>
                          <a:ea typeface="Comic Sans MS"/>
                          <a:cs typeface="Comic Sans MS"/>
                          <a:sym typeface="Comic Sans MS"/>
                        </a:rPr>
                        <a:t>.</a:t>
                      </a:r>
                      <a:r>
                        <a:rPr lang="en-US" sz="1800" b="0" i="1" u="none" strike="noStrike" cap="none" baseline="0">
                          <a:solidFill>
                            <a:srgbClr val="3333FF"/>
                          </a:solidFill>
                          <a:latin typeface="Comic Sans MS"/>
                          <a:ea typeface="Comic Sans MS"/>
                          <a:cs typeface="Comic Sans MS"/>
                          <a:sym typeface="Comic Sans MS"/>
                        </a:rPr>
                        <a:t>remove_right</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18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326" name="Shape 32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39</a:t>
            </a:fld>
            <a:endParaRPr lang="en-US"/>
          </a:p>
        </p:txBody>
      </p:sp>
    </p:spTree>
    <p:extLst>
      <p:ext uri="{BB962C8B-B14F-4D97-AF65-F5344CB8AC3E}">
        <p14:creationId xmlns:p14="http://schemas.microsoft.com/office/powerpoint/2010/main" val="16726250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Composite figures</a:t>
            </a:r>
          </a:p>
        </p:txBody>
      </p:sp>
      <p:sp>
        <p:nvSpPr>
          <p:cNvPr id="294" name="Shape 294"/>
          <p:cNvSpPr/>
          <p:nvPr/>
        </p:nvSpPr>
        <p:spPr>
          <a:xfrm>
            <a:off x="9067801" y="1281113"/>
            <a:ext cx="935099" cy="538199"/>
          </a:xfrm>
          <a:prstGeom prst="ellipse">
            <a:avLst/>
          </a:prstGeom>
          <a:noFill/>
          <a:ln w="57150" cap="flat" cmpd="sng">
            <a:solidFill>
              <a:srgbClr val="006400"/>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295" name="Shape 295"/>
          <p:cNvSpPr/>
          <p:nvPr/>
        </p:nvSpPr>
        <p:spPr>
          <a:xfrm>
            <a:off x="7397751" y="1620838"/>
            <a:ext cx="933599" cy="369299"/>
          </a:xfrm>
          <a:prstGeom prst="rect">
            <a:avLst/>
          </a:prstGeom>
          <a:noFill/>
          <a:ln w="19050" cap="flat" cmpd="sng">
            <a:solidFill>
              <a:srgbClr val="006400"/>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296" name="Shape 296"/>
          <p:cNvCxnSpPr/>
          <p:nvPr/>
        </p:nvCxnSpPr>
        <p:spPr>
          <a:xfrm rot="10800000" flipH="1">
            <a:off x="7978775" y="2370151"/>
            <a:ext cx="1654200" cy="201599"/>
          </a:xfrm>
          <a:prstGeom prst="straightConnector1">
            <a:avLst/>
          </a:prstGeom>
          <a:noFill/>
          <a:ln w="57150" cap="flat" cmpd="sng">
            <a:solidFill>
              <a:srgbClr val="006400"/>
            </a:solidFill>
            <a:prstDash val="solid"/>
            <a:round/>
            <a:headEnd type="none" w="med" len="med"/>
            <a:tailEnd type="none" w="med" len="med"/>
          </a:ln>
        </p:spPr>
      </p:cxnSp>
      <p:sp>
        <p:nvSpPr>
          <p:cNvPr id="297" name="Shape 297"/>
          <p:cNvSpPr/>
          <p:nvPr/>
        </p:nvSpPr>
        <p:spPr>
          <a:xfrm rot="-6907924">
            <a:off x="5248319" y="2911619"/>
            <a:ext cx="649154" cy="1398424"/>
          </a:xfrm>
          <a:prstGeom prst="ellipse">
            <a:avLst/>
          </a:prstGeom>
          <a:noFill/>
          <a:ln w="9525" cap="flat" cmpd="sng">
            <a:solidFill>
              <a:srgbClr val="990000"/>
            </a:solidFill>
            <a:prstDash val="solid"/>
            <a:round/>
            <a:headEnd type="none" w="med" len="med"/>
            <a:tailEnd type="none" w="med" len="med"/>
          </a:ln>
        </p:spPr>
        <p:txBody>
          <a:bodyPr lIns="91425" tIns="91425" rIns="91425" bIns="91425" anchor="ctr" anchorCtr="0">
            <a:noAutofit/>
          </a:bodyPr>
          <a:lstStyle/>
          <a:p>
            <a:endParaRPr/>
          </a:p>
        </p:txBody>
      </p:sp>
      <p:sp>
        <p:nvSpPr>
          <p:cNvPr id="298" name="Shape 298"/>
          <p:cNvSpPr txBox="1"/>
          <p:nvPr/>
        </p:nvSpPr>
        <p:spPr>
          <a:xfrm rot="-1508070">
            <a:off x="5078461" y="3381299"/>
            <a:ext cx="988829" cy="458982"/>
          </a:xfrm>
          <a:prstGeom prst="rect">
            <a:avLst/>
          </a:prstGeom>
          <a:noFill/>
          <a:ln>
            <a:noFill/>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299" name="Shape 299"/>
          <p:cNvSpPr/>
          <p:nvPr/>
        </p:nvSpPr>
        <p:spPr>
          <a:xfrm rot="-6883734">
            <a:off x="3579258" y="2058305"/>
            <a:ext cx="649016" cy="1730396"/>
          </a:xfrm>
          <a:prstGeom prst="ellipse">
            <a:avLst/>
          </a:prstGeom>
          <a:noFill/>
          <a:ln w="38100" cap="flat" cmpd="sng">
            <a:solidFill>
              <a:srgbClr val="990000"/>
            </a:solidFill>
            <a:prstDash val="solid"/>
            <a:round/>
            <a:headEnd type="none" w="med" len="med"/>
            <a:tailEnd type="none" w="med" len="med"/>
          </a:ln>
        </p:spPr>
        <p:txBody>
          <a:bodyPr lIns="91425" tIns="91425" rIns="91425" bIns="91425" anchor="ctr" anchorCtr="0">
            <a:noAutofit/>
          </a:bodyPr>
          <a:lstStyle/>
          <a:p>
            <a:endParaRPr/>
          </a:p>
        </p:txBody>
      </p:sp>
      <p:sp>
        <p:nvSpPr>
          <p:cNvPr id="300" name="Shape 300"/>
          <p:cNvSpPr txBox="1"/>
          <p:nvPr/>
        </p:nvSpPr>
        <p:spPr>
          <a:xfrm rot="-1484566">
            <a:off x="3291793" y="2693785"/>
            <a:ext cx="1223524" cy="459078"/>
          </a:xfrm>
          <a:prstGeom prst="rect">
            <a:avLst/>
          </a:prstGeom>
          <a:noFill/>
          <a:ln>
            <a:noFill/>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01" name="Shape 301"/>
          <p:cNvSpPr/>
          <p:nvPr/>
        </p:nvSpPr>
        <p:spPr>
          <a:xfrm rot="1061827">
            <a:off x="3195577" y="4018161"/>
            <a:ext cx="1679688" cy="461666"/>
          </a:xfrm>
          <a:prstGeom prst="rect">
            <a:avLst/>
          </a:prstGeom>
          <a:noFill/>
          <a:ln w="38100" cap="flat" cmpd="sng">
            <a:solidFill>
              <a:srgbClr val="990000"/>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02" name="Shape 302"/>
          <p:cNvSpPr/>
          <p:nvPr/>
        </p:nvSpPr>
        <p:spPr>
          <a:xfrm>
            <a:off x="6416675" y="4146551"/>
            <a:ext cx="1087500" cy="369299"/>
          </a:xfrm>
          <a:prstGeom prst="rect">
            <a:avLst/>
          </a:prstGeom>
          <a:noFill/>
          <a:ln w="38100" cap="flat" cmpd="sng">
            <a:solidFill>
              <a:srgbClr val="0033CC"/>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303" name="Shape 303"/>
          <p:cNvCxnSpPr/>
          <p:nvPr/>
        </p:nvCxnSpPr>
        <p:spPr>
          <a:xfrm>
            <a:off x="7793038" y="4065588"/>
            <a:ext cx="665099" cy="1401899"/>
          </a:xfrm>
          <a:prstGeom prst="straightConnector1">
            <a:avLst/>
          </a:prstGeom>
          <a:noFill/>
          <a:ln w="57150" cap="flat" cmpd="sng">
            <a:solidFill>
              <a:srgbClr val="0033CC"/>
            </a:solidFill>
            <a:prstDash val="solid"/>
            <a:round/>
            <a:headEnd type="none" w="med" len="med"/>
            <a:tailEnd type="none" w="med" len="med"/>
          </a:ln>
        </p:spPr>
      </p:cxnSp>
    </p:spTree>
    <p:extLst>
      <p:ext uri="{BB962C8B-B14F-4D97-AF65-F5344CB8AC3E}">
        <p14:creationId xmlns:p14="http://schemas.microsoft.com/office/powerpoint/2010/main" val="1893990082"/>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1771968" y="115889"/>
            <a:ext cx="82802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Linked or arrayed list?</a:t>
            </a:r>
          </a:p>
        </p:txBody>
      </p:sp>
      <p:sp>
        <p:nvSpPr>
          <p:cNvPr id="333" name="Shape 333"/>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lnSpc>
                <a:spcPct val="150000"/>
              </a:lnSpc>
              <a:spcBef>
                <a:spcPts val="0"/>
              </a:spcBef>
              <a:buSzPct val="25000"/>
              <a:buNone/>
            </a:pPr>
            <a:r>
              <a:rPr lang="en-US" sz="2400" dirty="0">
                <a:solidFill>
                  <a:schemeClr val="dk1"/>
                </a:solidFill>
                <a:latin typeface="Comic Sans MS"/>
                <a:ea typeface="Comic Sans MS"/>
                <a:cs typeface="Comic Sans MS"/>
                <a:sym typeface="Comic Sans MS"/>
              </a:rPr>
              <a:t>The choice of a container data structure depends on the </a:t>
            </a:r>
            <a:r>
              <a:rPr lang="en-US" sz="2400" dirty="0">
                <a:solidFill>
                  <a:srgbClr val="FF0000"/>
                </a:solidFill>
                <a:latin typeface="Comic Sans MS"/>
                <a:ea typeface="Comic Sans MS"/>
                <a:cs typeface="Comic Sans MS"/>
                <a:sym typeface="Comic Sans MS"/>
              </a:rPr>
              <a:t>speed of its container operations</a:t>
            </a:r>
          </a:p>
          <a:p>
            <a:pPr marL="0" indent="0">
              <a:lnSpc>
                <a:spcPct val="150000"/>
              </a:lnSpc>
              <a:spcBef>
                <a:spcPts val="480"/>
              </a:spcBef>
              <a:buSzPct val="25000"/>
              <a:buNone/>
            </a:pPr>
            <a:r>
              <a:rPr lang="en-US" sz="2400" dirty="0">
                <a:solidFill>
                  <a:schemeClr val="dk1"/>
                </a:solidFill>
                <a:latin typeface="Comic Sans MS"/>
                <a:ea typeface="Comic Sans MS"/>
                <a:cs typeface="Comic Sans MS"/>
                <a:sym typeface="Comic Sans MS"/>
              </a:rPr>
              <a:t>The speed of a container operation depends on how it is implemented, on its </a:t>
            </a:r>
            <a:r>
              <a:rPr lang="en-US" sz="2400" dirty="0">
                <a:solidFill>
                  <a:srgbClr val="FF0000"/>
                </a:solidFill>
                <a:latin typeface="Comic Sans MS"/>
                <a:ea typeface="Comic Sans MS"/>
                <a:cs typeface="Comic Sans MS"/>
                <a:sym typeface="Comic Sans MS"/>
              </a:rPr>
              <a:t>underlying algorithm</a:t>
            </a:r>
          </a:p>
        </p:txBody>
      </p:sp>
      <p:sp>
        <p:nvSpPr>
          <p:cNvPr id="334" name="Shape 33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40</a:t>
            </a:fld>
            <a:endParaRPr lang="en-US"/>
          </a:p>
        </p:txBody>
      </p:sp>
    </p:spTree>
    <p:extLst>
      <p:ext uri="{BB962C8B-B14F-4D97-AF65-F5344CB8AC3E}">
        <p14:creationId xmlns:p14="http://schemas.microsoft.com/office/powerpoint/2010/main" val="380446167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How fast is an algorithm?</a:t>
            </a:r>
          </a:p>
        </p:txBody>
      </p:sp>
      <p:sp>
        <p:nvSpPr>
          <p:cNvPr id="341" name="Shape 341"/>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lnSpc>
                <a:spcPct val="150000"/>
              </a:lnSpc>
              <a:spcBef>
                <a:spcPts val="0"/>
              </a:spcBef>
              <a:buSzPct val="25000"/>
              <a:buNone/>
            </a:pPr>
            <a:r>
              <a:rPr lang="en-US" sz="2400" dirty="0">
                <a:solidFill>
                  <a:schemeClr val="dk1"/>
                </a:solidFill>
                <a:latin typeface="Comic Sans MS"/>
                <a:ea typeface="Comic Sans MS"/>
                <a:cs typeface="Comic Sans MS"/>
                <a:sym typeface="Comic Sans MS"/>
              </a:rPr>
              <a:t>Depends on the hardware, operating system, load on the machine...</a:t>
            </a:r>
          </a:p>
          <a:p>
            <a:pPr marL="0" indent="0">
              <a:lnSpc>
                <a:spcPct val="150000"/>
              </a:lnSpc>
              <a:spcBef>
                <a:spcPts val="480"/>
              </a:spcBef>
              <a:buSzPct val="25000"/>
              <a:buNone/>
            </a:pPr>
            <a:r>
              <a:rPr lang="en-US" sz="2400" dirty="0">
                <a:solidFill>
                  <a:schemeClr val="dk1"/>
                </a:solidFill>
                <a:latin typeface="Comic Sans MS"/>
                <a:ea typeface="Comic Sans MS"/>
                <a:cs typeface="Comic Sans MS"/>
                <a:sym typeface="Comic Sans MS"/>
              </a:rPr>
              <a:t>But most fundamentally depends on </a:t>
            </a:r>
            <a:r>
              <a:rPr lang="en-US" sz="2400" dirty="0">
                <a:solidFill>
                  <a:srgbClr val="FF0000"/>
                </a:solidFill>
                <a:latin typeface="Comic Sans MS"/>
                <a:ea typeface="Comic Sans MS"/>
                <a:cs typeface="Comic Sans MS"/>
                <a:sym typeface="Comic Sans MS"/>
              </a:rPr>
              <a:t>the algorithm</a:t>
            </a:r>
            <a:r>
              <a:rPr lang="en-US" sz="2400" dirty="0">
                <a:solidFill>
                  <a:schemeClr val="dk1"/>
                </a:solidFill>
                <a:latin typeface="Comic Sans MS"/>
                <a:ea typeface="Comic Sans MS"/>
                <a:cs typeface="Comic Sans MS"/>
                <a:sym typeface="Comic Sans MS"/>
              </a:rPr>
              <a:t>!</a:t>
            </a:r>
          </a:p>
        </p:txBody>
      </p:sp>
      <p:sp>
        <p:nvSpPr>
          <p:cNvPr id="342" name="Shape 34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41</a:t>
            </a:fld>
            <a:endParaRPr lang="en-US"/>
          </a:p>
        </p:txBody>
      </p:sp>
    </p:spTree>
    <p:extLst>
      <p:ext uri="{BB962C8B-B14F-4D97-AF65-F5344CB8AC3E}">
        <p14:creationId xmlns:p14="http://schemas.microsoft.com/office/powerpoint/2010/main" val="3888878233"/>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Basic containers</a:t>
            </a:r>
          </a:p>
        </p:txBody>
      </p:sp>
      <p:sp>
        <p:nvSpPr>
          <p:cNvPr id="349" name="Shape 349"/>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rgbClr val="7F7F7F"/>
                </a:solidFill>
                <a:latin typeface="Comic Sans MS"/>
                <a:ea typeface="Comic Sans MS"/>
                <a:cs typeface="Comic Sans MS"/>
                <a:sym typeface="Comic Sans MS"/>
              </a:rPr>
              <a:t>Array</a:t>
            </a:r>
          </a:p>
          <a:p>
            <a:pPr marL="0" indent="0">
              <a:spcBef>
                <a:spcPts val="480"/>
              </a:spcBef>
              <a:buSzPct val="25000"/>
              <a:buNone/>
            </a:pPr>
            <a:r>
              <a:rPr lang="en-US" sz="2400">
                <a:solidFill>
                  <a:srgbClr val="7F7F7F"/>
                </a:solidFill>
                <a:latin typeface="Comic Sans MS"/>
                <a:ea typeface="Comic Sans MS"/>
                <a:cs typeface="Comic Sans MS"/>
                <a:sym typeface="Comic Sans MS"/>
              </a:rPr>
              <a:t>List</a:t>
            </a:r>
          </a:p>
          <a:p>
            <a:pPr marL="896937" lvl="1" indent="-363537">
              <a:spcBef>
                <a:spcPts val="480"/>
              </a:spcBef>
              <a:buClr>
                <a:srgbClr val="8B0000"/>
              </a:buClr>
              <a:buSzPct val="80000"/>
              <a:buFont typeface="Noto Symbol"/>
              <a:buChar char="➢"/>
            </a:pPr>
            <a:r>
              <a:rPr lang="en-US">
                <a:solidFill>
                  <a:srgbClr val="7F7F7F"/>
                </a:solidFill>
                <a:latin typeface="Comic Sans MS"/>
                <a:ea typeface="Comic Sans MS"/>
                <a:cs typeface="Comic Sans MS"/>
                <a:sym typeface="Comic Sans MS"/>
              </a:rPr>
              <a:t>array-based implementation</a:t>
            </a:r>
          </a:p>
          <a:p>
            <a:pPr marL="896937" lvl="1" indent="-363537">
              <a:spcBef>
                <a:spcPts val="480"/>
              </a:spcBef>
              <a:buClr>
                <a:srgbClr val="8B0000"/>
              </a:buClr>
              <a:buSzPct val="80000"/>
              <a:buFont typeface="Noto Symbol"/>
              <a:buChar char="➢"/>
            </a:pPr>
            <a:r>
              <a:rPr lang="en-US">
                <a:solidFill>
                  <a:srgbClr val="7F7F7F"/>
                </a:solidFill>
                <a:latin typeface="Comic Sans MS"/>
                <a:ea typeface="Comic Sans MS"/>
                <a:cs typeface="Comic Sans MS"/>
                <a:sym typeface="Comic Sans MS"/>
              </a:rPr>
              <a:t>linked implementation</a:t>
            </a:r>
          </a:p>
          <a:p>
            <a:pPr marL="0" indent="0">
              <a:spcBef>
                <a:spcPts val="480"/>
              </a:spcBef>
              <a:buSzPct val="25000"/>
              <a:buNone/>
            </a:pPr>
            <a:r>
              <a:rPr lang="en-US" sz="2400">
                <a:solidFill>
                  <a:schemeClr val="dk1"/>
                </a:solidFill>
                <a:latin typeface="Comic Sans MS"/>
                <a:ea typeface="Comic Sans MS"/>
                <a:cs typeface="Comic Sans MS"/>
                <a:sym typeface="Comic Sans MS"/>
              </a:rPr>
              <a:t>Stack</a:t>
            </a:r>
          </a:p>
          <a:p>
            <a:pPr marL="0" indent="0">
              <a:spcBef>
                <a:spcPts val="480"/>
              </a:spcBef>
              <a:buSzPct val="25000"/>
              <a:buNone/>
            </a:pPr>
            <a:r>
              <a:rPr lang="en-US" sz="2400">
                <a:solidFill>
                  <a:schemeClr val="dk1"/>
                </a:solidFill>
                <a:latin typeface="Comic Sans MS"/>
                <a:ea typeface="Comic Sans MS"/>
                <a:cs typeface="Comic Sans MS"/>
                <a:sym typeface="Comic Sans MS"/>
              </a:rPr>
              <a:t>Queue</a:t>
            </a:r>
          </a:p>
          <a:p>
            <a:pPr marL="0" indent="0">
              <a:spcBef>
                <a:spcPts val="480"/>
              </a:spcBef>
              <a:buSzPct val="25000"/>
              <a:buNone/>
            </a:pPr>
            <a:r>
              <a:rPr lang="en-US" sz="2400">
                <a:solidFill>
                  <a:srgbClr val="7F7F7F"/>
                </a:solidFill>
                <a:latin typeface="Comic Sans MS"/>
                <a:ea typeface="Comic Sans MS"/>
                <a:cs typeface="Comic Sans MS"/>
                <a:sym typeface="Comic Sans MS"/>
              </a:rPr>
              <a:t>Table (dictionary, associative array)</a:t>
            </a:r>
          </a:p>
          <a:p>
            <a:pPr marL="896937" lvl="1" indent="-363537">
              <a:spcBef>
                <a:spcPts val="480"/>
              </a:spcBef>
              <a:buClr>
                <a:srgbClr val="8B0000"/>
              </a:buClr>
              <a:buSzPct val="80000"/>
              <a:buFont typeface="Noto Symbol"/>
              <a:buChar char="➢"/>
            </a:pPr>
            <a:r>
              <a:rPr lang="en-US">
                <a:solidFill>
                  <a:srgbClr val="7F7F7F"/>
                </a:solidFill>
                <a:latin typeface="Comic Sans MS"/>
                <a:ea typeface="Comic Sans MS"/>
                <a:cs typeface="Comic Sans MS"/>
                <a:sym typeface="Comic Sans MS"/>
              </a:rPr>
              <a:t>hash table</a:t>
            </a:r>
          </a:p>
        </p:txBody>
      </p:sp>
      <p:sp>
        <p:nvSpPr>
          <p:cNvPr id="350" name="Shape 350"/>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42</a:t>
            </a:fld>
            <a:endParaRPr lang="en-US"/>
          </a:p>
        </p:txBody>
      </p:sp>
    </p:spTree>
    <p:extLst>
      <p:ext uri="{BB962C8B-B14F-4D97-AF65-F5344CB8AC3E}">
        <p14:creationId xmlns:p14="http://schemas.microsoft.com/office/powerpoint/2010/main" val="1307335322"/>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781694" y="113261"/>
            <a:ext cx="8201999"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Stacks</a:t>
            </a:r>
          </a:p>
        </p:txBody>
      </p:sp>
      <p:sp>
        <p:nvSpPr>
          <p:cNvPr id="357" name="Shape 357"/>
          <p:cNvSpPr txBox="1">
            <a:spLocks noGrp="1"/>
          </p:cNvSpPr>
          <p:nvPr>
            <p:ph type="body" idx="1"/>
          </p:nvPr>
        </p:nvSpPr>
        <p:spPr>
          <a:xfrm>
            <a:off x="1703389" y="895104"/>
            <a:ext cx="8713799" cy="29280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In a </a:t>
            </a:r>
            <a:r>
              <a:rPr lang="en-US" sz="2400" dirty="0">
                <a:solidFill>
                  <a:srgbClr val="990000"/>
                </a:solidFill>
                <a:latin typeface="Comic Sans MS"/>
                <a:ea typeface="Comic Sans MS"/>
                <a:cs typeface="Comic Sans MS"/>
                <a:sym typeface="Comic Sans MS"/>
              </a:rPr>
              <a:t>stack</a:t>
            </a:r>
            <a:r>
              <a:rPr lang="en-US" sz="2400" dirty="0">
                <a:solidFill>
                  <a:schemeClr val="dk1"/>
                </a:solidFill>
                <a:latin typeface="Comic Sans MS"/>
                <a:ea typeface="Comic Sans MS"/>
                <a:cs typeface="Comic Sans MS"/>
                <a:sym typeface="Comic Sans MS"/>
              </a:rPr>
              <a:t> you cannot access or remove any stored item as you please (e.g. by index), but only the most recently added item, also called </a:t>
            </a:r>
            <a:r>
              <a:rPr lang="en-US" sz="2400" dirty="0">
                <a:solidFill>
                  <a:srgbClr val="990000"/>
                </a:solidFill>
                <a:latin typeface="Comic Sans MS"/>
                <a:ea typeface="Comic Sans MS"/>
                <a:cs typeface="Comic Sans MS"/>
                <a:sym typeface="Comic Sans MS"/>
              </a:rPr>
              <a:t>top</a:t>
            </a:r>
          </a:p>
          <a:p>
            <a:pPr lvl="1" indent="-363537">
              <a:buSzPct val="100000"/>
            </a:pPr>
            <a:r>
              <a:rPr lang="en-US" dirty="0">
                <a:solidFill>
                  <a:schemeClr val="dk1"/>
                </a:solidFill>
                <a:latin typeface="Comic Sans MS"/>
                <a:ea typeface="Comic Sans MS"/>
                <a:cs typeface="Comic Sans MS"/>
                <a:sym typeface="Comic Sans MS"/>
              </a:rPr>
              <a:t>we say that stacks prescribe a </a:t>
            </a:r>
            <a:r>
              <a:rPr lang="en-US" dirty="0">
                <a:solidFill>
                  <a:srgbClr val="990000"/>
                </a:solidFill>
                <a:latin typeface="Comic Sans MS"/>
                <a:ea typeface="Comic Sans MS"/>
                <a:cs typeface="Comic Sans MS"/>
                <a:sym typeface="Comic Sans MS"/>
              </a:rPr>
              <a:t>Last-In-First-Out </a:t>
            </a:r>
            <a:r>
              <a:rPr lang="en-US" dirty="0">
                <a:solidFill>
                  <a:schemeClr val="dk1"/>
                </a:solidFill>
                <a:latin typeface="Comic Sans MS"/>
                <a:ea typeface="Comic Sans MS"/>
                <a:cs typeface="Comic Sans MS"/>
                <a:sym typeface="Comic Sans MS"/>
              </a:rPr>
              <a:t>(LIFO) retrieval policy</a:t>
            </a:r>
          </a:p>
          <a:p>
            <a:pPr marL="0" indent="0">
              <a:buSzPct val="25000"/>
              <a:buNone/>
            </a:pPr>
            <a:r>
              <a:rPr lang="en-US" sz="2400" dirty="0">
                <a:solidFill>
                  <a:schemeClr val="dk1"/>
                </a:solidFill>
                <a:latin typeface="Comic Sans MS"/>
                <a:ea typeface="Comic Sans MS"/>
                <a:cs typeface="Comic Sans MS"/>
                <a:sym typeface="Comic Sans MS"/>
              </a:rPr>
              <a:t>Useful when traversing a </a:t>
            </a:r>
            <a:r>
              <a:rPr lang="en-US" sz="2400" dirty="0">
                <a:solidFill>
                  <a:srgbClr val="990000"/>
                </a:solidFill>
                <a:latin typeface="Comic Sans MS"/>
                <a:ea typeface="Comic Sans MS"/>
                <a:cs typeface="Comic Sans MS"/>
                <a:sym typeface="Comic Sans MS"/>
              </a:rPr>
              <a:t>hierarchical structure</a:t>
            </a:r>
          </a:p>
          <a:p>
            <a:pPr marL="0" indent="0">
              <a:buSzPct val="25000"/>
              <a:buNone/>
            </a:pPr>
            <a:r>
              <a:rPr lang="en-US" sz="2400" dirty="0">
                <a:solidFill>
                  <a:schemeClr val="dk1"/>
                </a:solidFill>
                <a:latin typeface="Comic Sans MS"/>
                <a:ea typeface="Comic Sans MS"/>
                <a:cs typeface="Comic Sans MS"/>
                <a:sym typeface="Comic Sans MS"/>
              </a:rPr>
              <a:t>Can be implemented with an </a:t>
            </a:r>
            <a:r>
              <a:rPr lang="en-US" sz="2400" dirty="0">
                <a:solidFill>
                  <a:srgbClr val="990000"/>
                </a:solidFill>
                <a:latin typeface="Comic Sans MS"/>
                <a:ea typeface="Comic Sans MS"/>
                <a:cs typeface="Comic Sans MS"/>
                <a:sym typeface="Comic Sans MS"/>
              </a:rPr>
              <a:t>array</a:t>
            </a:r>
            <a:r>
              <a:rPr lang="en-US" sz="2400" dirty="0">
                <a:solidFill>
                  <a:schemeClr val="dk1"/>
                </a:solidFill>
                <a:latin typeface="Comic Sans MS"/>
                <a:ea typeface="Comic Sans MS"/>
                <a:cs typeface="Comic Sans MS"/>
                <a:sym typeface="Comic Sans MS"/>
              </a:rPr>
              <a:t> or a </a:t>
            </a:r>
            <a:r>
              <a:rPr lang="en-US" sz="2400" dirty="0">
                <a:solidFill>
                  <a:srgbClr val="990000"/>
                </a:solidFill>
                <a:latin typeface="Comic Sans MS"/>
                <a:ea typeface="Comic Sans MS"/>
                <a:cs typeface="Comic Sans MS"/>
                <a:sym typeface="Comic Sans MS"/>
              </a:rPr>
              <a:t>singly-linked list</a:t>
            </a:r>
          </a:p>
        </p:txBody>
      </p:sp>
      <p:sp>
        <p:nvSpPr>
          <p:cNvPr id="358" name="Shape 358"/>
          <p:cNvSpPr/>
          <p:nvPr/>
        </p:nvSpPr>
        <p:spPr>
          <a:xfrm>
            <a:off x="2919530" y="5861784"/>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59" name="Shape 359"/>
          <p:cNvSpPr/>
          <p:nvPr/>
        </p:nvSpPr>
        <p:spPr>
          <a:xfrm>
            <a:off x="2919530" y="5515274"/>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60" name="Shape 360"/>
          <p:cNvSpPr/>
          <p:nvPr/>
        </p:nvSpPr>
        <p:spPr>
          <a:xfrm>
            <a:off x="2919530" y="5168765"/>
            <a:ext cx="1511301" cy="34650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61" name="Shape 361"/>
          <p:cNvSpPr/>
          <p:nvPr/>
        </p:nvSpPr>
        <p:spPr>
          <a:xfrm>
            <a:off x="2919530" y="4844119"/>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62" name="Shape 362"/>
          <p:cNvSpPr/>
          <p:nvPr/>
        </p:nvSpPr>
        <p:spPr>
          <a:xfrm>
            <a:off x="2919530" y="4519476"/>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63" name="Shape 363"/>
          <p:cNvSpPr/>
          <p:nvPr/>
        </p:nvSpPr>
        <p:spPr>
          <a:xfrm>
            <a:off x="2919530" y="4209685"/>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64" name="Shape 364"/>
          <p:cNvSpPr txBox="1"/>
          <p:nvPr/>
        </p:nvSpPr>
        <p:spPr>
          <a:xfrm>
            <a:off x="1703388" y="4150145"/>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capacity</a:t>
            </a:r>
          </a:p>
        </p:txBody>
      </p:sp>
      <p:sp>
        <p:nvSpPr>
          <p:cNvPr id="365" name="Shape 365"/>
          <p:cNvSpPr txBox="1"/>
          <p:nvPr/>
        </p:nvSpPr>
        <p:spPr>
          <a:xfrm>
            <a:off x="1781693" y="5153911"/>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top</a:t>
            </a:r>
          </a:p>
        </p:txBody>
      </p:sp>
      <p:sp>
        <p:nvSpPr>
          <p:cNvPr id="366" name="Shape 366"/>
          <p:cNvSpPr/>
          <p:nvPr/>
        </p:nvSpPr>
        <p:spPr>
          <a:xfrm>
            <a:off x="8437427" y="5887233"/>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67" name="Shape 367"/>
          <p:cNvCxnSpPr/>
          <p:nvPr/>
        </p:nvCxnSpPr>
        <p:spPr>
          <a:xfrm>
            <a:off x="8549533" y="6077650"/>
            <a:ext cx="325799" cy="0"/>
          </a:xfrm>
          <a:prstGeom prst="straightConnector1">
            <a:avLst/>
          </a:prstGeom>
          <a:noFill/>
          <a:ln w="28575" cap="flat" cmpd="sng">
            <a:solidFill>
              <a:srgbClr val="990000"/>
            </a:solidFill>
            <a:prstDash val="solid"/>
            <a:round/>
            <a:headEnd type="none" w="med" len="med"/>
            <a:tailEnd type="none" w="med" len="med"/>
          </a:ln>
        </p:spPr>
      </p:cxnSp>
      <p:cxnSp>
        <p:nvCxnSpPr>
          <p:cNvPr id="368" name="Shape 368"/>
          <p:cNvCxnSpPr/>
          <p:nvPr/>
        </p:nvCxnSpPr>
        <p:spPr>
          <a:xfrm rot="10800000" flipH="1">
            <a:off x="8802839" y="6022494"/>
            <a:ext cx="127500" cy="110400"/>
          </a:xfrm>
          <a:prstGeom prst="straightConnector1">
            <a:avLst/>
          </a:prstGeom>
          <a:noFill/>
          <a:ln w="28575" cap="flat" cmpd="sng">
            <a:solidFill>
              <a:srgbClr val="990000"/>
            </a:solidFill>
            <a:prstDash val="solid"/>
            <a:round/>
            <a:headEnd type="none" w="med" len="med"/>
            <a:tailEnd type="none" w="med" len="med"/>
          </a:ln>
        </p:spPr>
      </p:cxnSp>
      <p:sp>
        <p:nvSpPr>
          <p:cNvPr id="369" name="Shape 369"/>
          <p:cNvSpPr/>
          <p:nvPr/>
        </p:nvSpPr>
        <p:spPr>
          <a:xfrm>
            <a:off x="8437427" y="5328382"/>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70" name="Shape 370"/>
          <p:cNvSpPr/>
          <p:nvPr/>
        </p:nvSpPr>
        <p:spPr>
          <a:xfrm>
            <a:off x="8437427" y="4783105"/>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71" name="Shape 371"/>
          <p:cNvCxnSpPr/>
          <p:nvPr/>
        </p:nvCxnSpPr>
        <p:spPr>
          <a:xfrm flipH="1">
            <a:off x="8203933" y="5522546"/>
            <a:ext cx="345599" cy="371400"/>
          </a:xfrm>
          <a:prstGeom prst="straightConnector1">
            <a:avLst/>
          </a:prstGeom>
          <a:noFill/>
          <a:ln w="28575" cap="flat" cmpd="sng">
            <a:solidFill>
              <a:srgbClr val="990000"/>
            </a:solidFill>
            <a:prstDash val="solid"/>
            <a:round/>
            <a:headEnd type="none" w="med" len="med"/>
            <a:tailEnd type="triangle" w="lg" len="lg"/>
          </a:ln>
        </p:spPr>
      </p:cxnSp>
      <p:sp>
        <p:nvSpPr>
          <p:cNvPr id="372" name="Shape 372"/>
          <p:cNvSpPr/>
          <p:nvPr/>
        </p:nvSpPr>
        <p:spPr>
          <a:xfrm>
            <a:off x="6923636" y="4783227"/>
            <a:ext cx="1511301" cy="34650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73" name="Shape 373"/>
          <p:cNvCxnSpPr/>
          <p:nvPr/>
        </p:nvCxnSpPr>
        <p:spPr>
          <a:xfrm flipH="1">
            <a:off x="8203933" y="4957010"/>
            <a:ext cx="345599" cy="371400"/>
          </a:xfrm>
          <a:prstGeom prst="straightConnector1">
            <a:avLst/>
          </a:prstGeom>
          <a:noFill/>
          <a:ln w="28575" cap="flat" cmpd="sng">
            <a:solidFill>
              <a:srgbClr val="990000"/>
            </a:solidFill>
            <a:prstDash val="solid"/>
            <a:round/>
            <a:headEnd type="none" w="med" len="med"/>
            <a:tailEnd type="triangle" w="lg" len="lg"/>
          </a:ln>
        </p:spPr>
      </p:cxnSp>
      <p:sp>
        <p:nvSpPr>
          <p:cNvPr id="374" name="Shape 374"/>
          <p:cNvSpPr/>
          <p:nvPr/>
        </p:nvSpPr>
        <p:spPr>
          <a:xfrm>
            <a:off x="6923636" y="5332783"/>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375" name="Shape 375"/>
          <p:cNvSpPr/>
          <p:nvPr/>
        </p:nvSpPr>
        <p:spPr>
          <a:xfrm>
            <a:off x="6923636" y="5890986"/>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376" name="Shape 376"/>
          <p:cNvCxnSpPr/>
          <p:nvPr/>
        </p:nvCxnSpPr>
        <p:spPr>
          <a:xfrm>
            <a:off x="6443892" y="4519477"/>
            <a:ext cx="479699" cy="263699"/>
          </a:xfrm>
          <a:prstGeom prst="straightConnector1">
            <a:avLst/>
          </a:prstGeom>
          <a:noFill/>
          <a:ln w="28575" cap="flat" cmpd="sng">
            <a:solidFill>
              <a:schemeClr val="dk1"/>
            </a:solidFill>
            <a:prstDash val="solid"/>
            <a:round/>
            <a:headEnd type="none" w="med" len="med"/>
            <a:tailEnd type="triangle" w="lg" len="lg"/>
          </a:ln>
        </p:spPr>
      </p:cxnSp>
      <p:sp>
        <p:nvSpPr>
          <p:cNvPr id="377" name="Shape 377"/>
          <p:cNvSpPr txBox="1"/>
          <p:nvPr/>
        </p:nvSpPr>
        <p:spPr>
          <a:xfrm>
            <a:off x="6309137" y="4287201"/>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top</a:t>
            </a:r>
          </a:p>
        </p:txBody>
      </p:sp>
      <p:sp>
        <p:nvSpPr>
          <p:cNvPr id="378" name="Shape 378"/>
          <p:cNvSpPr txBox="1"/>
          <p:nvPr/>
        </p:nvSpPr>
        <p:spPr>
          <a:xfrm>
            <a:off x="8281860" y="5026542"/>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right</a:t>
            </a:r>
          </a:p>
        </p:txBody>
      </p:sp>
      <p:sp>
        <p:nvSpPr>
          <p:cNvPr id="379" name="Shape 379"/>
          <p:cNvSpPr txBox="1"/>
          <p:nvPr/>
        </p:nvSpPr>
        <p:spPr>
          <a:xfrm>
            <a:off x="8281860" y="5605120"/>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right</a:t>
            </a:r>
          </a:p>
        </p:txBody>
      </p:sp>
      <p:sp>
        <p:nvSpPr>
          <p:cNvPr id="380" name="Shape 380"/>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43</a:t>
            </a:fld>
            <a:endParaRPr lang="en-US"/>
          </a:p>
        </p:txBody>
      </p:sp>
    </p:spTree>
    <p:extLst>
      <p:ext uri="{BB962C8B-B14F-4D97-AF65-F5344CB8AC3E}">
        <p14:creationId xmlns:p14="http://schemas.microsoft.com/office/powerpoint/2010/main" val="271320824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1"/>
                                        <p:tgtEl>
                                          <p:spTgt spid="358"/>
                                        </p:tgtEl>
                                      </p:cBhvr>
                                    </p:animEffect>
                                  </p:childTnLst>
                                </p:cTn>
                              </p:par>
                              <p:par>
                                <p:cTn id="8" presetID="10" presetClass="entr" presetSubtype="0" fill="hold" nodeType="withEffect">
                                  <p:stCondLst>
                                    <p:cond delay="0"/>
                                  </p:stCondLst>
                                  <p:childTnLst>
                                    <p:set>
                                      <p:cBhvr>
                                        <p:cTn id="9" dur="1" fill="hold">
                                          <p:stCondLst>
                                            <p:cond delay="0"/>
                                          </p:stCondLst>
                                        </p:cTn>
                                        <p:tgtEl>
                                          <p:spTgt spid="359"/>
                                        </p:tgtEl>
                                        <p:attrNameLst>
                                          <p:attrName>style.visibility</p:attrName>
                                        </p:attrNameLst>
                                      </p:cBhvr>
                                      <p:to>
                                        <p:strVal val="visible"/>
                                      </p:to>
                                    </p:set>
                                    <p:animEffect transition="in" filter="fade">
                                      <p:cBhvr>
                                        <p:cTn id="10" dur="1"/>
                                        <p:tgtEl>
                                          <p:spTgt spid="359"/>
                                        </p:tgtEl>
                                      </p:cBhvr>
                                    </p:animEffect>
                                  </p:childTnLst>
                                </p:cTn>
                              </p:par>
                              <p:par>
                                <p:cTn id="11" presetID="10" presetClass="entr" presetSubtype="0" fill="hold" nodeType="withEffect">
                                  <p:stCondLst>
                                    <p:cond delay="0"/>
                                  </p:stCondLst>
                                  <p:childTnLst>
                                    <p:set>
                                      <p:cBhvr>
                                        <p:cTn id="12" dur="1" fill="hold">
                                          <p:stCondLst>
                                            <p:cond delay="0"/>
                                          </p:stCondLst>
                                        </p:cTn>
                                        <p:tgtEl>
                                          <p:spTgt spid="360"/>
                                        </p:tgtEl>
                                        <p:attrNameLst>
                                          <p:attrName>style.visibility</p:attrName>
                                        </p:attrNameLst>
                                      </p:cBhvr>
                                      <p:to>
                                        <p:strVal val="visible"/>
                                      </p:to>
                                    </p:set>
                                    <p:animEffect transition="in" filter="fade">
                                      <p:cBhvr>
                                        <p:cTn id="13" dur="1"/>
                                        <p:tgtEl>
                                          <p:spTgt spid="360"/>
                                        </p:tgtEl>
                                      </p:cBhvr>
                                    </p:animEffect>
                                  </p:childTnLst>
                                </p:cTn>
                              </p:par>
                              <p:par>
                                <p:cTn id="14" presetID="10" presetClass="entr" presetSubtype="0" fill="hold" nodeType="withEffect">
                                  <p:stCondLst>
                                    <p:cond delay="0"/>
                                  </p:stCondLst>
                                  <p:childTnLst>
                                    <p:set>
                                      <p:cBhvr>
                                        <p:cTn id="15" dur="1" fill="hold">
                                          <p:stCondLst>
                                            <p:cond delay="0"/>
                                          </p:stCondLst>
                                        </p:cTn>
                                        <p:tgtEl>
                                          <p:spTgt spid="361"/>
                                        </p:tgtEl>
                                        <p:attrNameLst>
                                          <p:attrName>style.visibility</p:attrName>
                                        </p:attrNameLst>
                                      </p:cBhvr>
                                      <p:to>
                                        <p:strVal val="visible"/>
                                      </p:to>
                                    </p:set>
                                    <p:animEffect transition="in" filter="fade">
                                      <p:cBhvr>
                                        <p:cTn id="16" dur="1"/>
                                        <p:tgtEl>
                                          <p:spTgt spid="361"/>
                                        </p:tgtEl>
                                      </p:cBhvr>
                                    </p:animEffect>
                                  </p:childTnLst>
                                </p:cTn>
                              </p:par>
                              <p:par>
                                <p:cTn id="17" presetID="10" presetClass="entr" presetSubtype="0" fill="hold" nodeType="withEffect">
                                  <p:stCondLst>
                                    <p:cond delay="0"/>
                                  </p:stCondLst>
                                  <p:childTnLst>
                                    <p:set>
                                      <p:cBhvr>
                                        <p:cTn id="18" dur="1" fill="hold">
                                          <p:stCondLst>
                                            <p:cond delay="0"/>
                                          </p:stCondLst>
                                        </p:cTn>
                                        <p:tgtEl>
                                          <p:spTgt spid="362"/>
                                        </p:tgtEl>
                                        <p:attrNameLst>
                                          <p:attrName>style.visibility</p:attrName>
                                        </p:attrNameLst>
                                      </p:cBhvr>
                                      <p:to>
                                        <p:strVal val="visible"/>
                                      </p:to>
                                    </p:set>
                                    <p:animEffect transition="in" filter="fade">
                                      <p:cBhvr>
                                        <p:cTn id="19" dur="1"/>
                                        <p:tgtEl>
                                          <p:spTgt spid="362"/>
                                        </p:tgtEl>
                                      </p:cBhvr>
                                    </p:animEffect>
                                  </p:childTnLst>
                                </p:cTn>
                              </p:par>
                              <p:par>
                                <p:cTn id="20" presetID="10" presetClass="entr" presetSubtype="0" fill="hold" nodeType="withEffect">
                                  <p:stCondLst>
                                    <p:cond delay="0"/>
                                  </p:stCondLst>
                                  <p:childTnLst>
                                    <p:set>
                                      <p:cBhvr>
                                        <p:cTn id="21" dur="1" fill="hold">
                                          <p:stCondLst>
                                            <p:cond delay="0"/>
                                          </p:stCondLst>
                                        </p:cTn>
                                        <p:tgtEl>
                                          <p:spTgt spid="363"/>
                                        </p:tgtEl>
                                        <p:attrNameLst>
                                          <p:attrName>style.visibility</p:attrName>
                                        </p:attrNameLst>
                                      </p:cBhvr>
                                      <p:to>
                                        <p:strVal val="visible"/>
                                      </p:to>
                                    </p:set>
                                    <p:animEffect transition="in" filter="fade">
                                      <p:cBhvr>
                                        <p:cTn id="22" dur="1"/>
                                        <p:tgtEl>
                                          <p:spTgt spid="363"/>
                                        </p:tgtEl>
                                      </p:cBhvr>
                                    </p:animEffect>
                                  </p:childTnLst>
                                </p:cTn>
                              </p:par>
                              <p:par>
                                <p:cTn id="23" presetID="10" presetClass="entr" presetSubtype="0" fill="hold" nodeType="withEffect">
                                  <p:stCondLst>
                                    <p:cond delay="0"/>
                                  </p:stCondLst>
                                  <p:childTnLst>
                                    <p:set>
                                      <p:cBhvr>
                                        <p:cTn id="24" dur="1" fill="hold">
                                          <p:stCondLst>
                                            <p:cond delay="0"/>
                                          </p:stCondLst>
                                        </p:cTn>
                                        <p:tgtEl>
                                          <p:spTgt spid="364"/>
                                        </p:tgtEl>
                                        <p:attrNameLst>
                                          <p:attrName>style.visibility</p:attrName>
                                        </p:attrNameLst>
                                      </p:cBhvr>
                                      <p:to>
                                        <p:strVal val="visible"/>
                                      </p:to>
                                    </p:set>
                                    <p:animEffect transition="in" filter="fade">
                                      <p:cBhvr>
                                        <p:cTn id="25" dur="1"/>
                                        <p:tgtEl>
                                          <p:spTgt spid="364"/>
                                        </p:tgtEl>
                                      </p:cBhvr>
                                    </p:animEffect>
                                  </p:childTnLst>
                                </p:cTn>
                              </p:par>
                              <p:par>
                                <p:cTn id="26" presetID="10" presetClass="entr" presetSubtype="0" fill="hold" nodeType="withEffect">
                                  <p:stCondLst>
                                    <p:cond delay="0"/>
                                  </p:stCondLst>
                                  <p:childTnLst>
                                    <p:set>
                                      <p:cBhvr>
                                        <p:cTn id="27" dur="1" fill="hold">
                                          <p:stCondLst>
                                            <p:cond delay="0"/>
                                          </p:stCondLst>
                                        </p:cTn>
                                        <p:tgtEl>
                                          <p:spTgt spid="365"/>
                                        </p:tgtEl>
                                        <p:attrNameLst>
                                          <p:attrName>style.visibility</p:attrName>
                                        </p:attrNameLst>
                                      </p:cBhvr>
                                      <p:to>
                                        <p:strVal val="visible"/>
                                      </p:to>
                                    </p:set>
                                    <p:animEffect transition="in" filter="fade">
                                      <p:cBhvr>
                                        <p:cTn id="28" dur="1"/>
                                        <p:tgtEl>
                                          <p:spTgt spid="365"/>
                                        </p:tgtEl>
                                      </p:cBhvr>
                                    </p:animEffect>
                                  </p:childTnLst>
                                </p:cTn>
                              </p:par>
                              <p:par>
                                <p:cTn id="29" presetID="10" presetClass="entr" presetSubtype="0" fill="hold" nodeType="withEffect">
                                  <p:stCondLst>
                                    <p:cond delay="0"/>
                                  </p:stCondLst>
                                  <p:childTnLst>
                                    <p:set>
                                      <p:cBhvr>
                                        <p:cTn id="30" dur="1" fill="hold">
                                          <p:stCondLst>
                                            <p:cond delay="0"/>
                                          </p:stCondLst>
                                        </p:cTn>
                                        <p:tgtEl>
                                          <p:spTgt spid="366"/>
                                        </p:tgtEl>
                                        <p:attrNameLst>
                                          <p:attrName>style.visibility</p:attrName>
                                        </p:attrNameLst>
                                      </p:cBhvr>
                                      <p:to>
                                        <p:strVal val="visible"/>
                                      </p:to>
                                    </p:set>
                                    <p:animEffect transition="in" filter="fade">
                                      <p:cBhvr>
                                        <p:cTn id="31" dur="1"/>
                                        <p:tgtEl>
                                          <p:spTgt spid="366"/>
                                        </p:tgtEl>
                                      </p:cBhvr>
                                    </p:animEffect>
                                  </p:childTnLst>
                                </p:cTn>
                              </p:par>
                              <p:par>
                                <p:cTn id="32" presetID="10" presetClass="entr" presetSubtype="0" fill="hold" nodeType="withEffect">
                                  <p:stCondLst>
                                    <p:cond delay="0"/>
                                  </p:stCondLst>
                                  <p:childTnLst>
                                    <p:set>
                                      <p:cBhvr>
                                        <p:cTn id="33" dur="1" fill="hold">
                                          <p:stCondLst>
                                            <p:cond delay="0"/>
                                          </p:stCondLst>
                                        </p:cTn>
                                        <p:tgtEl>
                                          <p:spTgt spid="367"/>
                                        </p:tgtEl>
                                        <p:attrNameLst>
                                          <p:attrName>style.visibility</p:attrName>
                                        </p:attrNameLst>
                                      </p:cBhvr>
                                      <p:to>
                                        <p:strVal val="visible"/>
                                      </p:to>
                                    </p:set>
                                    <p:animEffect transition="in" filter="fade">
                                      <p:cBhvr>
                                        <p:cTn id="34" dur="1"/>
                                        <p:tgtEl>
                                          <p:spTgt spid="367"/>
                                        </p:tgtEl>
                                      </p:cBhvr>
                                    </p:animEffect>
                                  </p:childTnLst>
                                </p:cTn>
                              </p:par>
                              <p:par>
                                <p:cTn id="35" presetID="10" presetClass="entr" presetSubtype="0" fill="hold" nodeType="withEffect">
                                  <p:stCondLst>
                                    <p:cond delay="0"/>
                                  </p:stCondLst>
                                  <p:childTnLst>
                                    <p:set>
                                      <p:cBhvr>
                                        <p:cTn id="36" dur="1" fill="hold">
                                          <p:stCondLst>
                                            <p:cond delay="0"/>
                                          </p:stCondLst>
                                        </p:cTn>
                                        <p:tgtEl>
                                          <p:spTgt spid="368"/>
                                        </p:tgtEl>
                                        <p:attrNameLst>
                                          <p:attrName>style.visibility</p:attrName>
                                        </p:attrNameLst>
                                      </p:cBhvr>
                                      <p:to>
                                        <p:strVal val="visible"/>
                                      </p:to>
                                    </p:set>
                                    <p:animEffect transition="in" filter="fade">
                                      <p:cBhvr>
                                        <p:cTn id="37" dur="1"/>
                                        <p:tgtEl>
                                          <p:spTgt spid="368"/>
                                        </p:tgtEl>
                                      </p:cBhvr>
                                    </p:animEffect>
                                  </p:childTnLst>
                                </p:cTn>
                              </p:par>
                              <p:par>
                                <p:cTn id="38" presetID="10" presetClass="entr" presetSubtype="0" fill="hold" nodeType="withEffect">
                                  <p:stCondLst>
                                    <p:cond delay="0"/>
                                  </p:stCondLst>
                                  <p:childTnLst>
                                    <p:set>
                                      <p:cBhvr>
                                        <p:cTn id="39" dur="1" fill="hold">
                                          <p:stCondLst>
                                            <p:cond delay="0"/>
                                          </p:stCondLst>
                                        </p:cTn>
                                        <p:tgtEl>
                                          <p:spTgt spid="369"/>
                                        </p:tgtEl>
                                        <p:attrNameLst>
                                          <p:attrName>style.visibility</p:attrName>
                                        </p:attrNameLst>
                                      </p:cBhvr>
                                      <p:to>
                                        <p:strVal val="visible"/>
                                      </p:to>
                                    </p:set>
                                    <p:animEffect transition="in" filter="fade">
                                      <p:cBhvr>
                                        <p:cTn id="40" dur="1"/>
                                        <p:tgtEl>
                                          <p:spTgt spid="369"/>
                                        </p:tgtEl>
                                      </p:cBhvr>
                                    </p:animEffect>
                                  </p:childTnLst>
                                </p:cTn>
                              </p:par>
                              <p:par>
                                <p:cTn id="41" presetID="10" presetClass="entr" presetSubtype="0" fill="hold" nodeType="withEffect">
                                  <p:stCondLst>
                                    <p:cond delay="0"/>
                                  </p:stCondLst>
                                  <p:childTnLst>
                                    <p:set>
                                      <p:cBhvr>
                                        <p:cTn id="42" dur="1" fill="hold">
                                          <p:stCondLst>
                                            <p:cond delay="0"/>
                                          </p:stCondLst>
                                        </p:cTn>
                                        <p:tgtEl>
                                          <p:spTgt spid="370"/>
                                        </p:tgtEl>
                                        <p:attrNameLst>
                                          <p:attrName>style.visibility</p:attrName>
                                        </p:attrNameLst>
                                      </p:cBhvr>
                                      <p:to>
                                        <p:strVal val="visible"/>
                                      </p:to>
                                    </p:set>
                                    <p:animEffect transition="in" filter="fade">
                                      <p:cBhvr>
                                        <p:cTn id="43" dur="1"/>
                                        <p:tgtEl>
                                          <p:spTgt spid="370"/>
                                        </p:tgtEl>
                                      </p:cBhvr>
                                    </p:animEffect>
                                  </p:childTnLst>
                                </p:cTn>
                              </p:par>
                              <p:par>
                                <p:cTn id="44" presetID="10" presetClass="entr" presetSubtype="0" fill="hold" nodeType="withEffect">
                                  <p:stCondLst>
                                    <p:cond delay="0"/>
                                  </p:stCondLst>
                                  <p:childTnLst>
                                    <p:set>
                                      <p:cBhvr>
                                        <p:cTn id="45" dur="1" fill="hold">
                                          <p:stCondLst>
                                            <p:cond delay="0"/>
                                          </p:stCondLst>
                                        </p:cTn>
                                        <p:tgtEl>
                                          <p:spTgt spid="371"/>
                                        </p:tgtEl>
                                        <p:attrNameLst>
                                          <p:attrName>style.visibility</p:attrName>
                                        </p:attrNameLst>
                                      </p:cBhvr>
                                      <p:to>
                                        <p:strVal val="visible"/>
                                      </p:to>
                                    </p:set>
                                    <p:animEffect transition="in" filter="fade">
                                      <p:cBhvr>
                                        <p:cTn id="46" dur="1"/>
                                        <p:tgtEl>
                                          <p:spTgt spid="371"/>
                                        </p:tgtEl>
                                      </p:cBhvr>
                                    </p:animEffect>
                                  </p:childTnLst>
                                </p:cTn>
                              </p:par>
                              <p:par>
                                <p:cTn id="47" presetID="10" presetClass="entr" presetSubtype="0" fill="hold" nodeType="withEffect">
                                  <p:stCondLst>
                                    <p:cond delay="0"/>
                                  </p:stCondLst>
                                  <p:childTnLst>
                                    <p:set>
                                      <p:cBhvr>
                                        <p:cTn id="48" dur="1" fill="hold">
                                          <p:stCondLst>
                                            <p:cond delay="0"/>
                                          </p:stCondLst>
                                        </p:cTn>
                                        <p:tgtEl>
                                          <p:spTgt spid="372"/>
                                        </p:tgtEl>
                                        <p:attrNameLst>
                                          <p:attrName>style.visibility</p:attrName>
                                        </p:attrNameLst>
                                      </p:cBhvr>
                                      <p:to>
                                        <p:strVal val="visible"/>
                                      </p:to>
                                    </p:set>
                                    <p:animEffect transition="in" filter="fade">
                                      <p:cBhvr>
                                        <p:cTn id="49" dur="1"/>
                                        <p:tgtEl>
                                          <p:spTgt spid="372"/>
                                        </p:tgtEl>
                                      </p:cBhvr>
                                    </p:animEffect>
                                  </p:childTnLst>
                                </p:cTn>
                              </p:par>
                              <p:par>
                                <p:cTn id="50" presetID="10" presetClass="entr" presetSubtype="0" fill="hold" nodeType="withEffect">
                                  <p:stCondLst>
                                    <p:cond delay="0"/>
                                  </p:stCondLst>
                                  <p:childTnLst>
                                    <p:set>
                                      <p:cBhvr>
                                        <p:cTn id="51" dur="1" fill="hold">
                                          <p:stCondLst>
                                            <p:cond delay="0"/>
                                          </p:stCondLst>
                                        </p:cTn>
                                        <p:tgtEl>
                                          <p:spTgt spid="373"/>
                                        </p:tgtEl>
                                        <p:attrNameLst>
                                          <p:attrName>style.visibility</p:attrName>
                                        </p:attrNameLst>
                                      </p:cBhvr>
                                      <p:to>
                                        <p:strVal val="visible"/>
                                      </p:to>
                                    </p:set>
                                    <p:animEffect transition="in" filter="fade">
                                      <p:cBhvr>
                                        <p:cTn id="52" dur="1"/>
                                        <p:tgtEl>
                                          <p:spTgt spid="373"/>
                                        </p:tgtEl>
                                      </p:cBhvr>
                                    </p:animEffect>
                                  </p:childTnLst>
                                </p:cTn>
                              </p:par>
                              <p:par>
                                <p:cTn id="53" presetID="10" presetClass="entr" presetSubtype="0" fill="hold" nodeType="withEffect">
                                  <p:stCondLst>
                                    <p:cond delay="0"/>
                                  </p:stCondLst>
                                  <p:childTnLst>
                                    <p:set>
                                      <p:cBhvr>
                                        <p:cTn id="54" dur="1" fill="hold">
                                          <p:stCondLst>
                                            <p:cond delay="0"/>
                                          </p:stCondLst>
                                        </p:cTn>
                                        <p:tgtEl>
                                          <p:spTgt spid="374"/>
                                        </p:tgtEl>
                                        <p:attrNameLst>
                                          <p:attrName>style.visibility</p:attrName>
                                        </p:attrNameLst>
                                      </p:cBhvr>
                                      <p:to>
                                        <p:strVal val="visible"/>
                                      </p:to>
                                    </p:set>
                                    <p:animEffect transition="in" filter="fade">
                                      <p:cBhvr>
                                        <p:cTn id="55" dur="1"/>
                                        <p:tgtEl>
                                          <p:spTgt spid="374"/>
                                        </p:tgtEl>
                                      </p:cBhvr>
                                    </p:animEffect>
                                  </p:childTnLst>
                                </p:cTn>
                              </p:par>
                              <p:par>
                                <p:cTn id="56" presetID="10" presetClass="entr" presetSubtype="0" fill="hold" nodeType="withEffect">
                                  <p:stCondLst>
                                    <p:cond delay="0"/>
                                  </p:stCondLst>
                                  <p:childTnLst>
                                    <p:set>
                                      <p:cBhvr>
                                        <p:cTn id="57" dur="1" fill="hold">
                                          <p:stCondLst>
                                            <p:cond delay="0"/>
                                          </p:stCondLst>
                                        </p:cTn>
                                        <p:tgtEl>
                                          <p:spTgt spid="375"/>
                                        </p:tgtEl>
                                        <p:attrNameLst>
                                          <p:attrName>style.visibility</p:attrName>
                                        </p:attrNameLst>
                                      </p:cBhvr>
                                      <p:to>
                                        <p:strVal val="visible"/>
                                      </p:to>
                                    </p:set>
                                    <p:animEffect transition="in" filter="fade">
                                      <p:cBhvr>
                                        <p:cTn id="58" dur="1"/>
                                        <p:tgtEl>
                                          <p:spTgt spid="375"/>
                                        </p:tgtEl>
                                      </p:cBhvr>
                                    </p:animEffect>
                                  </p:childTnLst>
                                </p:cTn>
                              </p:par>
                              <p:par>
                                <p:cTn id="59" presetID="10" presetClass="entr" presetSubtype="0" fill="hold" nodeType="withEffect">
                                  <p:stCondLst>
                                    <p:cond delay="0"/>
                                  </p:stCondLst>
                                  <p:childTnLst>
                                    <p:set>
                                      <p:cBhvr>
                                        <p:cTn id="60" dur="1" fill="hold">
                                          <p:stCondLst>
                                            <p:cond delay="0"/>
                                          </p:stCondLst>
                                        </p:cTn>
                                        <p:tgtEl>
                                          <p:spTgt spid="376"/>
                                        </p:tgtEl>
                                        <p:attrNameLst>
                                          <p:attrName>style.visibility</p:attrName>
                                        </p:attrNameLst>
                                      </p:cBhvr>
                                      <p:to>
                                        <p:strVal val="visible"/>
                                      </p:to>
                                    </p:set>
                                    <p:animEffect transition="in" filter="fade">
                                      <p:cBhvr>
                                        <p:cTn id="61" dur="1"/>
                                        <p:tgtEl>
                                          <p:spTgt spid="376"/>
                                        </p:tgtEl>
                                      </p:cBhvr>
                                    </p:animEffect>
                                  </p:childTnLst>
                                </p:cTn>
                              </p:par>
                              <p:par>
                                <p:cTn id="62" presetID="10" presetClass="entr" presetSubtype="0" fill="hold" nodeType="withEffect">
                                  <p:stCondLst>
                                    <p:cond delay="0"/>
                                  </p:stCondLst>
                                  <p:childTnLst>
                                    <p:set>
                                      <p:cBhvr>
                                        <p:cTn id="63" dur="1" fill="hold">
                                          <p:stCondLst>
                                            <p:cond delay="0"/>
                                          </p:stCondLst>
                                        </p:cTn>
                                        <p:tgtEl>
                                          <p:spTgt spid="377"/>
                                        </p:tgtEl>
                                        <p:attrNameLst>
                                          <p:attrName>style.visibility</p:attrName>
                                        </p:attrNameLst>
                                      </p:cBhvr>
                                      <p:to>
                                        <p:strVal val="visible"/>
                                      </p:to>
                                    </p:set>
                                    <p:animEffect transition="in" filter="fade">
                                      <p:cBhvr>
                                        <p:cTn id="64" dur="1"/>
                                        <p:tgtEl>
                                          <p:spTgt spid="377"/>
                                        </p:tgtEl>
                                      </p:cBhvr>
                                    </p:animEffect>
                                  </p:childTnLst>
                                </p:cTn>
                              </p:par>
                              <p:par>
                                <p:cTn id="65" presetID="10" presetClass="entr" presetSubtype="0" fill="hold" nodeType="withEffect">
                                  <p:stCondLst>
                                    <p:cond delay="0"/>
                                  </p:stCondLst>
                                  <p:childTnLst>
                                    <p:set>
                                      <p:cBhvr>
                                        <p:cTn id="66" dur="1" fill="hold">
                                          <p:stCondLst>
                                            <p:cond delay="0"/>
                                          </p:stCondLst>
                                        </p:cTn>
                                        <p:tgtEl>
                                          <p:spTgt spid="378"/>
                                        </p:tgtEl>
                                        <p:attrNameLst>
                                          <p:attrName>style.visibility</p:attrName>
                                        </p:attrNameLst>
                                      </p:cBhvr>
                                      <p:to>
                                        <p:strVal val="visible"/>
                                      </p:to>
                                    </p:set>
                                    <p:animEffect transition="in" filter="fade">
                                      <p:cBhvr>
                                        <p:cTn id="67" dur="1"/>
                                        <p:tgtEl>
                                          <p:spTgt spid="378"/>
                                        </p:tgtEl>
                                      </p:cBhvr>
                                    </p:animEffect>
                                  </p:childTnLst>
                                </p:cTn>
                              </p:par>
                              <p:par>
                                <p:cTn id="68" presetID="10" presetClass="entr" presetSubtype="0" fill="hold" nodeType="withEffect">
                                  <p:stCondLst>
                                    <p:cond delay="0"/>
                                  </p:stCondLst>
                                  <p:childTnLst>
                                    <p:set>
                                      <p:cBhvr>
                                        <p:cTn id="69" dur="1" fill="hold">
                                          <p:stCondLst>
                                            <p:cond delay="0"/>
                                          </p:stCondLst>
                                        </p:cTn>
                                        <p:tgtEl>
                                          <p:spTgt spid="379"/>
                                        </p:tgtEl>
                                        <p:attrNameLst>
                                          <p:attrName>style.visibility</p:attrName>
                                        </p:attrNameLst>
                                      </p:cBhvr>
                                      <p:to>
                                        <p:strVal val="visible"/>
                                      </p:to>
                                    </p:set>
                                    <p:animEffect transition="in" filter="fade">
                                      <p:cBhvr>
                                        <p:cTn id="70" dur="1"/>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Applications of stacks</a:t>
            </a:r>
          </a:p>
        </p:txBody>
      </p:sp>
      <p:sp>
        <p:nvSpPr>
          <p:cNvPr id="387" name="Shape 387"/>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Many!</a:t>
            </a: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a:solidFill>
                  <a:schemeClr val="dk1"/>
                </a:solidFill>
                <a:latin typeface="Comic Sans MS"/>
                <a:ea typeface="Comic Sans MS"/>
                <a:cs typeface="Comic Sans MS"/>
                <a:sym typeface="Comic Sans MS"/>
              </a:rPr>
              <a:t>Ubiquitous in </a:t>
            </a:r>
            <a:r>
              <a:rPr lang="en-US" sz="2400" dirty="0">
                <a:solidFill>
                  <a:srgbClr val="C00000"/>
                </a:solidFill>
                <a:latin typeface="Comic Sans MS"/>
                <a:ea typeface="Comic Sans MS"/>
                <a:cs typeface="Comic Sans MS"/>
                <a:sym typeface="Comic Sans MS"/>
              </a:rPr>
              <a:t>programming language implementation</a:t>
            </a:r>
            <a:r>
              <a:rPr lang="en-US" sz="2400" dirty="0">
                <a:solidFill>
                  <a:schemeClr val="dk1"/>
                </a:solidFill>
                <a:latin typeface="Comic Sans MS"/>
                <a:ea typeface="Comic Sans MS"/>
                <a:cs typeface="Comic Sans MS"/>
                <a:sym typeface="Comic Sans MS"/>
              </a:rPr>
              <a:t>:</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Parsing expressions (see next)</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Managing execution of routines (“</a:t>
            </a:r>
            <a:r>
              <a:rPr lang="en-US" dirty="0">
                <a:solidFill>
                  <a:srgbClr val="990000"/>
                </a:solidFill>
                <a:latin typeface="Comic Sans MS"/>
                <a:ea typeface="Comic Sans MS"/>
                <a:cs typeface="Comic Sans MS"/>
                <a:sym typeface="Comic Sans MS"/>
              </a:rPr>
              <a:t>THE</a:t>
            </a:r>
            <a:r>
              <a:rPr lang="en-US" dirty="0">
                <a:solidFill>
                  <a:schemeClr val="dk1"/>
                </a:solidFill>
                <a:latin typeface="Comic Sans MS"/>
                <a:ea typeface="Comic Sans MS"/>
                <a:cs typeface="Comic Sans MS"/>
                <a:sym typeface="Comic Sans MS"/>
              </a:rPr>
              <a:t> stack”)</a:t>
            </a:r>
            <a:br>
              <a:rPr lang="en-US" dirty="0">
                <a:solidFill>
                  <a:schemeClr val="dk1"/>
                </a:solidFill>
                <a:latin typeface="Comic Sans MS"/>
                <a:ea typeface="Comic Sans MS"/>
                <a:cs typeface="Comic Sans MS"/>
                <a:sym typeface="Comic Sans MS"/>
              </a:rPr>
            </a:br>
            <a:r>
              <a:rPr lang="en-US" dirty="0">
                <a:solidFill>
                  <a:schemeClr val="dk1"/>
                </a:solidFill>
                <a:latin typeface="Comic Sans MS"/>
                <a:ea typeface="Comic Sans MS"/>
                <a:cs typeface="Comic Sans MS"/>
                <a:sym typeface="Comic Sans MS"/>
              </a:rPr>
              <a:t>		Special case: implementing </a:t>
            </a:r>
            <a:r>
              <a:rPr lang="en-US" dirty="0">
                <a:solidFill>
                  <a:srgbClr val="C00000"/>
                </a:solidFill>
                <a:latin typeface="Comic Sans MS"/>
                <a:ea typeface="Comic Sans MS"/>
                <a:cs typeface="Comic Sans MS"/>
                <a:sym typeface="Comic Sans MS"/>
              </a:rPr>
              <a:t>recursion</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Traversing trees</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a:t>
            </a:r>
          </a:p>
        </p:txBody>
      </p:sp>
      <p:sp>
        <p:nvSpPr>
          <p:cNvPr id="388" name="Shape 38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44</a:t>
            </a:fld>
            <a:endParaRPr lang="en-US"/>
          </a:p>
        </p:txBody>
      </p:sp>
    </p:spTree>
    <p:extLst>
      <p:ext uri="{BB962C8B-B14F-4D97-AF65-F5344CB8AC3E}">
        <p14:creationId xmlns:p14="http://schemas.microsoft.com/office/powerpoint/2010/main" val="742114072"/>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The run-time stack</a:t>
            </a:r>
          </a:p>
        </p:txBody>
      </p:sp>
      <p:sp>
        <p:nvSpPr>
          <p:cNvPr id="395" name="Shape 395"/>
          <p:cNvSpPr txBox="1">
            <a:spLocks noGrp="1"/>
          </p:cNvSpPr>
          <p:nvPr>
            <p:ph type="body" idx="1"/>
          </p:nvPr>
        </p:nvSpPr>
        <p:spPr>
          <a:xfrm>
            <a:off x="1703389" y="1268413"/>
            <a:ext cx="8713799" cy="18716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The run-time stack contains the activation records for all </a:t>
            </a:r>
            <a:r>
              <a:rPr lang="en-US" sz="2400" dirty="0">
                <a:solidFill>
                  <a:srgbClr val="FF0000"/>
                </a:solidFill>
                <a:latin typeface="Comic Sans MS"/>
                <a:ea typeface="Comic Sans MS"/>
                <a:cs typeface="Comic Sans MS"/>
                <a:sym typeface="Comic Sans MS"/>
              </a:rPr>
              <a:t>currently active routines</a:t>
            </a:r>
            <a:r>
              <a:rPr lang="en-US" sz="2400" dirty="0">
                <a:solidFill>
                  <a:schemeClr val="dk1"/>
                </a:solidFill>
                <a:latin typeface="Comic Sans MS"/>
                <a:ea typeface="Comic Sans MS"/>
                <a:cs typeface="Comic Sans MS"/>
                <a:sym typeface="Comic Sans MS"/>
              </a:rPr>
              <a:t>.</a:t>
            </a:r>
          </a:p>
          <a:p>
            <a:pPr marL="0" indent="0">
              <a:spcBef>
                <a:spcPts val="480"/>
              </a:spcBef>
              <a:buSzPct val="25000"/>
              <a:buNone/>
            </a:pPr>
            <a:r>
              <a:rPr lang="en-US" sz="2400" dirty="0">
                <a:solidFill>
                  <a:schemeClr val="dk1"/>
                </a:solidFill>
                <a:latin typeface="Comic Sans MS"/>
                <a:ea typeface="Comic Sans MS"/>
                <a:cs typeface="Comic Sans MS"/>
                <a:sym typeface="Comic Sans MS"/>
              </a:rPr>
              <a:t>An activation record contains a routine’s locals (arguments and local entities).</a:t>
            </a:r>
          </a:p>
        </p:txBody>
      </p:sp>
      <p:pic>
        <p:nvPicPr>
          <p:cNvPr id="396" name="Shape 396"/>
          <p:cNvPicPr preferRelativeResize="0"/>
          <p:nvPr/>
        </p:nvPicPr>
        <p:blipFill rotWithShape="1">
          <a:blip r:embed="rId3">
            <a:alphaModFix/>
          </a:blip>
          <a:srcRect/>
          <a:stretch/>
        </p:blipFill>
        <p:spPr>
          <a:xfrm>
            <a:off x="2236788" y="3070226"/>
            <a:ext cx="7604099" cy="3383099"/>
          </a:xfrm>
          <a:prstGeom prst="rect">
            <a:avLst/>
          </a:prstGeom>
          <a:noFill/>
          <a:ln>
            <a:noFill/>
          </a:ln>
        </p:spPr>
      </p:pic>
      <p:sp>
        <p:nvSpPr>
          <p:cNvPr id="397" name="Shape 39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45</a:t>
            </a:fld>
            <a:endParaRPr lang="en-US"/>
          </a:p>
        </p:txBody>
      </p:sp>
    </p:spTree>
    <p:extLst>
      <p:ext uri="{BB962C8B-B14F-4D97-AF65-F5344CB8AC3E}">
        <p14:creationId xmlns:p14="http://schemas.microsoft.com/office/powerpoint/2010/main" val="2432120249"/>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Stack operations</a:t>
            </a:r>
          </a:p>
        </p:txBody>
      </p:sp>
      <p:graphicFrame>
        <p:nvGraphicFramePr>
          <p:cNvPr id="404" name="Shape 404"/>
          <p:cNvGraphicFramePr/>
          <p:nvPr/>
        </p:nvGraphicFramePr>
        <p:xfrm>
          <a:off x="1992312" y="907255"/>
          <a:ext cx="8064525" cy="2630525"/>
        </p:xfrm>
        <a:graphic>
          <a:graphicData uri="http://schemas.openxmlformats.org/drawingml/2006/table">
            <a:tbl>
              <a:tblPr>
                <a:noFill/>
              </a:tblPr>
              <a:tblGrid>
                <a:gridCol w="2867825"/>
                <a:gridCol w="2664625"/>
                <a:gridCol w="2532075"/>
              </a:tblGrid>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Access top</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s.item</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8925">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Push on top</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s.extend </a:t>
                      </a:r>
                      <a:r>
                        <a:rPr lang="en-US" sz="2400" b="0" i="0" u="none" strike="noStrike" cap="none" baseline="0">
                          <a:solidFill>
                            <a:srgbClr val="3333FF"/>
                          </a:solidFill>
                          <a:latin typeface="Comic Sans MS"/>
                          <a:ea typeface="Comic Sans MS"/>
                          <a:cs typeface="Comic Sans MS"/>
                          <a:sym typeface="Comic Sans MS"/>
                        </a:rPr>
                        <a:t>(“hi”)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Pop from the top</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s.remove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405" name="Shape 405"/>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46</a:t>
            </a:fld>
            <a:endParaRPr lang="en-US"/>
          </a:p>
        </p:txBody>
      </p:sp>
    </p:spTree>
    <p:extLst>
      <p:ext uri="{BB962C8B-B14F-4D97-AF65-F5344CB8AC3E}">
        <p14:creationId xmlns:p14="http://schemas.microsoft.com/office/powerpoint/2010/main" val="1872925033"/>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781694" y="113261"/>
            <a:ext cx="8201999" cy="457200"/>
          </a:xfrm>
          <a:prstGeom prst="rect">
            <a:avLst/>
          </a:prstGeom>
          <a:noFill/>
          <a:ln>
            <a:noFill/>
          </a:ln>
        </p:spPr>
        <p:txBody>
          <a:bodyPr vert="horz" lIns="0" tIns="0" rIns="0" bIns="0" rtlCol="0" anchor="ctr" anchorCtr="0">
            <a:noAutofit/>
          </a:bodyPr>
          <a:lstStyle/>
          <a:p>
            <a:pPr>
              <a:buSzPct val="25000"/>
            </a:pPr>
            <a:r>
              <a:rPr lang="en-US" sz="2800" b="1">
                <a:solidFill>
                  <a:srgbClr val="006699"/>
                </a:solidFill>
                <a:latin typeface="Nunito"/>
                <a:ea typeface="Nunito"/>
                <a:cs typeface="Nunito"/>
                <a:sym typeface="Nunito"/>
              </a:rPr>
              <a:t>Queues</a:t>
            </a:r>
          </a:p>
        </p:txBody>
      </p:sp>
      <p:sp>
        <p:nvSpPr>
          <p:cNvPr id="412" name="Shape 412"/>
          <p:cNvSpPr txBox="1">
            <a:spLocks noGrp="1"/>
          </p:cNvSpPr>
          <p:nvPr>
            <p:ph type="body" idx="1"/>
          </p:nvPr>
        </p:nvSpPr>
        <p:spPr>
          <a:xfrm>
            <a:off x="1703389" y="895104"/>
            <a:ext cx="8713799" cy="53133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In a </a:t>
            </a:r>
            <a:r>
              <a:rPr lang="en-US" sz="2400">
                <a:solidFill>
                  <a:srgbClr val="990000"/>
                </a:solidFill>
                <a:latin typeface="Comic Sans MS"/>
                <a:ea typeface="Comic Sans MS"/>
                <a:cs typeface="Comic Sans MS"/>
                <a:sym typeface="Comic Sans MS"/>
              </a:rPr>
              <a:t>queue</a:t>
            </a:r>
            <a:r>
              <a:rPr lang="en-US" sz="2400">
                <a:solidFill>
                  <a:schemeClr val="dk1"/>
                </a:solidFill>
                <a:latin typeface="Comic Sans MS"/>
                <a:ea typeface="Comic Sans MS"/>
                <a:cs typeface="Comic Sans MS"/>
                <a:sym typeface="Comic Sans MS"/>
              </a:rPr>
              <a:t> you can only add items to its </a:t>
            </a:r>
            <a:r>
              <a:rPr lang="en-US" sz="2400">
                <a:solidFill>
                  <a:srgbClr val="990000"/>
                </a:solidFill>
                <a:latin typeface="Comic Sans MS"/>
                <a:ea typeface="Comic Sans MS"/>
                <a:cs typeface="Comic Sans MS"/>
                <a:sym typeface="Comic Sans MS"/>
              </a:rPr>
              <a:t>tail</a:t>
            </a:r>
            <a:r>
              <a:rPr lang="en-US" sz="2400">
                <a:solidFill>
                  <a:schemeClr val="dk1"/>
                </a:solidFill>
                <a:latin typeface="Comic Sans MS"/>
                <a:ea typeface="Comic Sans MS"/>
                <a:cs typeface="Comic Sans MS"/>
                <a:sym typeface="Comic Sans MS"/>
              </a:rPr>
              <a:t>, and only access and remove items from its </a:t>
            </a:r>
            <a:r>
              <a:rPr lang="en-US" sz="2400">
                <a:solidFill>
                  <a:srgbClr val="990000"/>
                </a:solidFill>
                <a:latin typeface="Comic Sans MS"/>
                <a:ea typeface="Comic Sans MS"/>
                <a:cs typeface="Comic Sans MS"/>
                <a:sym typeface="Comic Sans MS"/>
              </a:rPr>
              <a:t>front</a:t>
            </a:r>
          </a:p>
          <a:p>
            <a:pPr lvl="1" indent="-363537">
              <a:buSzPct val="100000"/>
            </a:pPr>
            <a:r>
              <a:rPr lang="en-US">
                <a:solidFill>
                  <a:schemeClr val="dk1"/>
                </a:solidFill>
                <a:latin typeface="Comic Sans MS"/>
                <a:ea typeface="Comic Sans MS"/>
                <a:cs typeface="Comic Sans MS"/>
                <a:sym typeface="Comic Sans MS"/>
              </a:rPr>
              <a:t>we say that queues prescribe a </a:t>
            </a:r>
            <a:r>
              <a:rPr lang="en-US">
                <a:solidFill>
                  <a:srgbClr val="990000"/>
                </a:solidFill>
                <a:latin typeface="Comic Sans MS"/>
                <a:ea typeface="Comic Sans MS"/>
                <a:cs typeface="Comic Sans MS"/>
                <a:sym typeface="Comic Sans MS"/>
              </a:rPr>
              <a:t>First-In-First-Out </a:t>
            </a:r>
            <a:r>
              <a:rPr lang="en-US">
                <a:solidFill>
                  <a:schemeClr val="dk1"/>
                </a:solidFill>
                <a:latin typeface="Comic Sans MS"/>
                <a:ea typeface="Comic Sans MS"/>
                <a:cs typeface="Comic Sans MS"/>
                <a:sym typeface="Comic Sans MS"/>
              </a:rPr>
              <a:t>(FIFO) retrieval policy</a:t>
            </a:r>
          </a:p>
          <a:p>
            <a:pPr marL="0" indent="0">
              <a:buSzPct val="25000"/>
              <a:buNone/>
            </a:pPr>
            <a:r>
              <a:rPr lang="en-US" sz="2400">
                <a:solidFill>
                  <a:schemeClr val="dk1"/>
                </a:solidFill>
                <a:latin typeface="Comic Sans MS"/>
                <a:ea typeface="Comic Sans MS"/>
                <a:cs typeface="Comic Sans MS"/>
                <a:sym typeface="Comic Sans MS"/>
              </a:rPr>
              <a:t>Useful when processing events in a fair way</a:t>
            </a:r>
          </a:p>
          <a:p>
            <a:pPr marL="0" indent="0">
              <a:buSzPct val="25000"/>
              <a:buNone/>
            </a:pPr>
            <a:r>
              <a:rPr lang="en-US" sz="2400">
                <a:solidFill>
                  <a:schemeClr val="dk1"/>
                </a:solidFill>
                <a:latin typeface="Comic Sans MS"/>
                <a:ea typeface="Comic Sans MS"/>
                <a:cs typeface="Comic Sans MS"/>
                <a:sym typeface="Comic Sans MS"/>
              </a:rPr>
              <a:t>Can be implemented with an array (</a:t>
            </a:r>
            <a:r>
              <a:rPr lang="en-US" sz="2400">
                <a:solidFill>
                  <a:srgbClr val="990000"/>
                </a:solidFill>
                <a:latin typeface="Comic Sans MS"/>
                <a:ea typeface="Comic Sans MS"/>
                <a:cs typeface="Comic Sans MS"/>
                <a:sym typeface="Comic Sans MS"/>
              </a:rPr>
              <a:t>ring buffer</a:t>
            </a:r>
            <a:r>
              <a:rPr lang="en-US" sz="2400">
                <a:solidFill>
                  <a:schemeClr val="dk1"/>
                </a:solidFill>
                <a:latin typeface="Comic Sans MS"/>
                <a:ea typeface="Comic Sans MS"/>
                <a:cs typeface="Comic Sans MS"/>
                <a:sym typeface="Comic Sans MS"/>
              </a:rPr>
              <a:t>) or a singly-linked list (with a reference to the last cell)</a:t>
            </a:r>
          </a:p>
        </p:txBody>
      </p:sp>
      <p:sp>
        <p:nvSpPr>
          <p:cNvPr id="413" name="Shape 413"/>
          <p:cNvSpPr/>
          <p:nvPr/>
        </p:nvSpPr>
        <p:spPr>
          <a:xfrm>
            <a:off x="2919530" y="5871409"/>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14" name="Shape 414"/>
          <p:cNvSpPr/>
          <p:nvPr/>
        </p:nvSpPr>
        <p:spPr>
          <a:xfrm>
            <a:off x="2919530" y="5524899"/>
            <a:ext cx="1511301" cy="34650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15" name="Shape 415"/>
          <p:cNvSpPr/>
          <p:nvPr/>
        </p:nvSpPr>
        <p:spPr>
          <a:xfrm>
            <a:off x="2919530" y="5200255"/>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16" name="Shape 416"/>
          <p:cNvSpPr/>
          <p:nvPr/>
        </p:nvSpPr>
        <p:spPr>
          <a:xfrm>
            <a:off x="2919530" y="4875610"/>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17" name="Shape 417"/>
          <p:cNvSpPr txBox="1"/>
          <p:nvPr/>
        </p:nvSpPr>
        <p:spPr>
          <a:xfrm>
            <a:off x="1781693" y="5510045"/>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front</a:t>
            </a:r>
          </a:p>
        </p:txBody>
      </p:sp>
      <p:sp>
        <p:nvSpPr>
          <p:cNvPr id="418" name="Shape 418"/>
          <p:cNvSpPr/>
          <p:nvPr/>
        </p:nvSpPr>
        <p:spPr>
          <a:xfrm>
            <a:off x="8437427" y="5887233"/>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19" name="Shape 419"/>
          <p:cNvCxnSpPr/>
          <p:nvPr/>
        </p:nvCxnSpPr>
        <p:spPr>
          <a:xfrm>
            <a:off x="8549533" y="6077650"/>
            <a:ext cx="325799" cy="0"/>
          </a:xfrm>
          <a:prstGeom prst="straightConnector1">
            <a:avLst/>
          </a:prstGeom>
          <a:noFill/>
          <a:ln w="28575" cap="flat" cmpd="sng">
            <a:solidFill>
              <a:srgbClr val="990000"/>
            </a:solidFill>
            <a:prstDash val="solid"/>
            <a:round/>
            <a:headEnd type="none" w="med" len="med"/>
            <a:tailEnd type="none" w="med" len="med"/>
          </a:ln>
        </p:spPr>
      </p:cxnSp>
      <p:cxnSp>
        <p:nvCxnSpPr>
          <p:cNvPr id="420" name="Shape 420"/>
          <p:cNvCxnSpPr/>
          <p:nvPr/>
        </p:nvCxnSpPr>
        <p:spPr>
          <a:xfrm rot="10800000" flipH="1">
            <a:off x="8802839" y="6022494"/>
            <a:ext cx="127500" cy="110400"/>
          </a:xfrm>
          <a:prstGeom prst="straightConnector1">
            <a:avLst/>
          </a:prstGeom>
          <a:noFill/>
          <a:ln w="28575" cap="flat" cmpd="sng">
            <a:solidFill>
              <a:srgbClr val="990000"/>
            </a:solidFill>
            <a:prstDash val="solid"/>
            <a:round/>
            <a:headEnd type="none" w="med" len="med"/>
            <a:tailEnd type="none" w="med" len="med"/>
          </a:ln>
        </p:spPr>
      </p:cxnSp>
      <p:sp>
        <p:nvSpPr>
          <p:cNvPr id="421" name="Shape 421"/>
          <p:cNvSpPr/>
          <p:nvPr/>
        </p:nvSpPr>
        <p:spPr>
          <a:xfrm>
            <a:off x="8437427" y="5328382"/>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22" name="Shape 422"/>
          <p:cNvSpPr/>
          <p:nvPr/>
        </p:nvSpPr>
        <p:spPr>
          <a:xfrm>
            <a:off x="8437427" y="4783105"/>
            <a:ext cx="219782"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23" name="Shape 423"/>
          <p:cNvCxnSpPr/>
          <p:nvPr/>
        </p:nvCxnSpPr>
        <p:spPr>
          <a:xfrm flipH="1">
            <a:off x="8203933" y="5522546"/>
            <a:ext cx="345599" cy="371400"/>
          </a:xfrm>
          <a:prstGeom prst="straightConnector1">
            <a:avLst/>
          </a:prstGeom>
          <a:noFill/>
          <a:ln w="28575" cap="flat" cmpd="sng">
            <a:solidFill>
              <a:srgbClr val="990000"/>
            </a:solidFill>
            <a:prstDash val="solid"/>
            <a:round/>
            <a:headEnd type="none" w="med" len="med"/>
            <a:tailEnd type="triangle" w="lg" len="lg"/>
          </a:ln>
        </p:spPr>
      </p:cxnSp>
      <p:sp>
        <p:nvSpPr>
          <p:cNvPr id="424" name="Shape 424"/>
          <p:cNvSpPr/>
          <p:nvPr/>
        </p:nvSpPr>
        <p:spPr>
          <a:xfrm>
            <a:off x="6923636" y="4783227"/>
            <a:ext cx="1511301" cy="34650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25" name="Shape 425"/>
          <p:cNvCxnSpPr/>
          <p:nvPr/>
        </p:nvCxnSpPr>
        <p:spPr>
          <a:xfrm flipH="1">
            <a:off x="8203933" y="4957010"/>
            <a:ext cx="345599" cy="371400"/>
          </a:xfrm>
          <a:prstGeom prst="straightConnector1">
            <a:avLst/>
          </a:prstGeom>
          <a:noFill/>
          <a:ln w="28575" cap="flat" cmpd="sng">
            <a:solidFill>
              <a:srgbClr val="990000"/>
            </a:solidFill>
            <a:prstDash val="solid"/>
            <a:round/>
            <a:headEnd type="none" w="med" len="med"/>
            <a:tailEnd type="triangle" w="lg" len="lg"/>
          </a:ln>
        </p:spPr>
      </p:cxnSp>
      <p:sp>
        <p:nvSpPr>
          <p:cNvPr id="426" name="Shape 426"/>
          <p:cNvSpPr/>
          <p:nvPr/>
        </p:nvSpPr>
        <p:spPr>
          <a:xfrm>
            <a:off x="6923636" y="5332783"/>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27" name="Shape 427"/>
          <p:cNvSpPr/>
          <p:nvPr/>
        </p:nvSpPr>
        <p:spPr>
          <a:xfrm>
            <a:off x="6923636" y="5890986"/>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28" name="Shape 428"/>
          <p:cNvCxnSpPr/>
          <p:nvPr/>
        </p:nvCxnSpPr>
        <p:spPr>
          <a:xfrm>
            <a:off x="6443892" y="4519477"/>
            <a:ext cx="479699" cy="263699"/>
          </a:xfrm>
          <a:prstGeom prst="straightConnector1">
            <a:avLst/>
          </a:prstGeom>
          <a:noFill/>
          <a:ln w="28575" cap="flat" cmpd="sng">
            <a:solidFill>
              <a:schemeClr val="dk1"/>
            </a:solidFill>
            <a:prstDash val="solid"/>
            <a:round/>
            <a:headEnd type="none" w="med" len="med"/>
            <a:tailEnd type="triangle" w="lg" len="lg"/>
          </a:ln>
        </p:spPr>
      </p:cxnSp>
      <p:sp>
        <p:nvSpPr>
          <p:cNvPr id="429" name="Shape 429"/>
          <p:cNvSpPr txBox="1"/>
          <p:nvPr/>
        </p:nvSpPr>
        <p:spPr>
          <a:xfrm>
            <a:off x="6309137" y="4287201"/>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front</a:t>
            </a:r>
          </a:p>
        </p:txBody>
      </p:sp>
      <p:sp>
        <p:nvSpPr>
          <p:cNvPr id="430" name="Shape 430"/>
          <p:cNvSpPr txBox="1"/>
          <p:nvPr/>
        </p:nvSpPr>
        <p:spPr>
          <a:xfrm>
            <a:off x="8281860" y="5026542"/>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right</a:t>
            </a:r>
          </a:p>
        </p:txBody>
      </p:sp>
      <p:sp>
        <p:nvSpPr>
          <p:cNvPr id="431" name="Shape 431"/>
          <p:cNvSpPr txBox="1"/>
          <p:nvPr/>
        </p:nvSpPr>
        <p:spPr>
          <a:xfrm>
            <a:off x="8281860" y="5605120"/>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right</a:t>
            </a:r>
          </a:p>
        </p:txBody>
      </p:sp>
      <p:sp>
        <p:nvSpPr>
          <p:cNvPr id="432" name="Shape 432"/>
          <p:cNvSpPr txBox="1"/>
          <p:nvPr/>
        </p:nvSpPr>
        <p:spPr>
          <a:xfrm>
            <a:off x="1781693" y="4197568"/>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tail</a:t>
            </a:r>
          </a:p>
        </p:txBody>
      </p:sp>
      <p:sp>
        <p:nvSpPr>
          <p:cNvPr id="433" name="Shape 433"/>
          <p:cNvSpPr/>
          <p:nvPr/>
        </p:nvSpPr>
        <p:spPr>
          <a:xfrm>
            <a:off x="2931643" y="4204459"/>
            <a:ext cx="1511301" cy="346509"/>
          </a:xfrm>
          <a:prstGeom prst="flowChartProcess">
            <a:avLst/>
          </a:prstGeom>
          <a:solidFill>
            <a:srgbClr val="FFFF00"/>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34" name="Shape 434"/>
          <p:cNvSpPr/>
          <p:nvPr/>
        </p:nvSpPr>
        <p:spPr>
          <a:xfrm>
            <a:off x="2919530" y="4550969"/>
            <a:ext cx="1511301"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35" name="Shape 435"/>
          <p:cNvSpPr/>
          <p:nvPr/>
        </p:nvSpPr>
        <p:spPr>
          <a:xfrm>
            <a:off x="4536707" y="4197568"/>
            <a:ext cx="420300" cy="2010599"/>
          </a:xfrm>
          <a:prstGeom prst="arc">
            <a:avLst>
              <a:gd name="adj1" fmla="val 15073827"/>
              <a:gd name="adj2" fmla="val 7495163"/>
            </a:avLst>
          </a:prstGeom>
          <a:noFill/>
          <a:ln w="28575" cap="flat" cmpd="sng">
            <a:solidFill>
              <a:srgbClr val="990000"/>
            </a:solidFill>
            <a:prstDash val="solid"/>
            <a:round/>
            <a:headEnd type="triangle" w="lg" len="lg"/>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cxnSp>
        <p:nvCxnSpPr>
          <p:cNvPr id="436" name="Shape 436"/>
          <p:cNvCxnSpPr/>
          <p:nvPr/>
        </p:nvCxnSpPr>
        <p:spPr>
          <a:xfrm>
            <a:off x="6397478" y="6053414"/>
            <a:ext cx="539700" cy="0"/>
          </a:xfrm>
          <a:prstGeom prst="straightConnector1">
            <a:avLst/>
          </a:prstGeom>
          <a:noFill/>
          <a:ln w="28575" cap="flat" cmpd="sng">
            <a:solidFill>
              <a:schemeClr val="dk1"/>
            </a:solidFill>
            <a:prstDash val="solid"/>
            <a:round/>
            <a:headEnd type="none" w="med" len="med"/>
            <a:tailEnd type="triangle" w="lg" len="lg"/>
          </a:ln>
        </p:spPr>
      </p:cxnSp>
      <p:sp>
        <p:nvSpPr>
          <p:cNvPr id="437" name="Shape 437"/>
          <p:cNvSpPr txBox="1"/>
          <p:nvPr/>
        </p:nvSpPr>
        <p:spPr>
          <a:xfrm>
            <a:off x="5916750" y="5651015"/>
            <a:ext cx="1296900" cy="369299"/>
          </a:xfrm>
          <a:prstGeom prst="rect">
            <a:avLst/>
          </a:prstGeom>
          <a:noFill/>
          <a:ln>
            <a:noFill/>
          </a:ln>
        </p:spPr>
        <p:txBody>
          <a:bodyPr lIns="91425" tIns="45700" rIns="91425" bIns="45700" anchor="t" anchorCtr="0">
            <a:noAutofit/>
          </a:bodyPr>
          <a:lstStyle/>
          <a:p>
            <a:pPr algn="ctr">
              <a:buSzPct val="25000"/>
            </a:pPr>
            <a:r>
              <a:rPr lang="en-US" i="1">
                <a:solidFill>
                  <a:srgbClr val="3333FF"/>
                </a:solidFill>
                <a:latin typeface="Comic Sans MS"/>
                <a:ea typeface="Comic Sans MS"/>
                <a:cs typeface="Comic Sans MS"/>
                <a:sym typeface="Comic Sans MS"/>
              </a:rPr>
              <a:t>tail</a:t>
            </a:r>
          </a:p>
        </p:txBody>
      </p:sp>
      <p:sp>
        <p:nvSpPr>
          <p:cNvPr id="438" name="Shape 43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47</a:t>
            </a:fld>
            <a:endParaRPr lang="en-US"/>
          </a:p>
        </p:txBody>
      </p:sp>
    </p:spTree>
    <p:extLst>
      <p:ext uri="{BB962C8B-B14F-4D97-AF65-F5344CB8AC3E}">
        <p14:creationId xmlns:p14="http://schemas.microsoft.com/office/powerpoint/2010/main" val="78279222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1"/>
                                        <p:tgtEl>
                                          <p:spTgt spid="413"/>
                                        </p:tgtEl>
                                      </p:cBhvr>
                                    </p:animEffect>
                                  </p:childTnLst>
                                </p:cTn>
                              </p:par>
                              <p:par>
                                <p:cTn id="8" presetID="10" presetClass="entr" presetSubtype="0"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Effect transition="in" filter="fade">
                                      <p:cBhvr>
                                        <p:cTn id="10" dur="1"/>
                                        <p:tgtEl>
                                          <p:spTgt spid="414"/>
                                        </p:tgtEl>
                                      </p:cBhvr>
                                    </p:animEffect>
                                  </p:childTnLst>
                                </p:cTn>
                              </p:par>
                              <p:par>
                                <p:cTn id="11" presetID="10" presetClass="entr" presetSubtype="0" fill="hold" nodeType="withEffect">
                                  <p:stCondLst>
                                    <p:cond delay="0"/>
                                  </p:stCondLst>
                                  <p:childTnLst>
                                    <p:set>
                                      <p:cBhvr>
                                        <p:cTn id="12" dur="1" fill="hold">
                                          <p:stCondLst>
                                            <p:cond delay="0"/>
                                          </p:stCondLst>
                                        </p:cTn>
                                        <p:tgtEl>
                                          <p:spTgt spid="415"/>
                                        </p:tgtEl>
                                        <p:attrNameLst>
                                          <p:attrName>style.visibility</p:attrName>
                                        </p:attrNameLst>
                                      </p:cBhvr>
                                      <p:to>
                                        <p:strVal val="visible"/>
                                      </p:to>
                                    </p:set>
                                    <p:animEffect transition="in" filter="fade">
                                      <p:cBhvr>
                                        <p:cTn id="13" dur="1"/>
                                        <p:tgtEl>
                                          <p:spTgt spid="415"/>
                                        </p:tgtEl>
                                      </p:cBhvr>
                                    </p:animEffect>
                                  </p:childTnLst>
                                </p:cTn>
                              </p:par>
                              <p:par>
                                <p:cTn id="14" presetID="10" presetClass="entr" presetSubtype="0" fill="hold" nodeType="withEffect">
                                  <p:stCondLst>
                                    <p:cond delay="0"/>
                                  </p:stCondLst>
                                  <p:childTnLst>
                                    <p:set>
                                      <p:cBhvr>
                                        <p:cTn id="15" dur="1" fill="hold">
                                          <p:stCondLst>
                                            <p:cond delay="0"/>
                                          </p:stCondLst>
                                        </p:cTn>
                                        <p:tgtEl>
                                          <p:spTgt spid="416"/>
                                        </p:tgtEl>
                                        <p:attrNameLst>
                                          <p:attrName>style.visibility</p:attrName>
                                        </p:attrNameLst>
                                      </p:cBhvr>
                                      <p:to>
                                        <p:strVal val="visible"/>
                                      </p:to>
                                    </p:set>
                                    <p:animEffect transition="in" filter="fade">
                                      <p:cBhvr>
                                        <p:cTn id="16" dur="1"/>
                                        <p:tgtEl>
                                          <p:spTgt spid="416"/>
                                        </p:tgtEl>
                                      </p:cBhvr>
                                    </p:animEffect>
                                  </p:childTnLst>
                                </p:cTn>
                              </p:par>
                              <p:par>
                                <p:cTn id="17" presetID="10" presetClass="entr" presetSubtype="0" fill="hold" nodeType="withEffect">
                                  <p:stCondLst>
                                    <p:cond delay="0"/>
                                  </p:stCondLst>
                                  <p:childTnLst>
                                    <p:set>
                                      <p:cBhvr>
                                        <p:cTn id="18" dur="1" fill="hold">
                                          <p:stCondLst>
                                            <p:cond delay="0"/>
                                          </p:stCondLst>
                                        </p:cTn>
                                        <p:tgtEl>
                                          <p:spTgt spid="417"/>
                                        </p:tgtEl>
                                        <p:attrNameLst>
                                          <p:attrName>style.visibility</p:attrName>
                                        </p:attrNameLst>
                                      </p:cBhvr>
                                      <p:to>
                                        <p:strVal val="visible"/>
                                      </p:to>
                                    </p:set>
                                    <p:animEffect transition="in" filter="fade">
                                      <p:cBhvr>
                                        <p:cTn id="19" dur="1"/>
                                        <p:tgtEl>
                                          <p:spTgt spid="417"/>
                                        </p:tgtEl>
                                      </p:cBhvr>
                                    </p:animEffect>
                                  </p:childTnLst>
                                </p:cTn>
                              </p:par>
                              <p:par>
                                <p:cTn id="20" presetID="10" presetClass="entr" presetSubtype="0" fill="hold" nodeType="withEffect">
                                  <p:stCondLst>
                                    <p:cond delay="0"/>
                                  </p:stCondLst>
                                  <p:childTnLst>
                                    <p:set>
                                      <p:cBhvr>
                                        <p:cTn id="21" dur="1" fill="hold">
                                          <p:stCondLst>
                                            <p:cond delay="0"/>
                                          </p:stCondLst>
                                        </p:cTn>
                                        <p:tgtEl>
                                          <p:spTgt spid="418"/>
                                        </p:tgtEl>
                                        <p:attrNameLst>
                                          <p:attrName>style.visibility</p:attrName>
                                        </p:attrNameLst>
                                      </p:cBhvr>
                                      <p:to>
                                        <p:strVal val="visible"/>
                                      </p:to>
                                    </p:set>
                                    <p:animEffect transition="in" filter="fade">
                                      <p:cBhvr>
                                        <p:cTn id="22" dur="1"/>
                                        <p:tgtEl>
                                          <p:spTgt spid="418"/>
                                        </p:tgtEl>
                                      </p:cBhvr>
                                    </p:animEffect>
                                  </p:childTnLst>
                                </p:cTn>
                              </p:par>
                              <p:par>
                                <p:cTn id="23" presetID="10" presetClass="entr" presetSubtype="0" fill="hold" nodeType="withEffect">
                                  <p:stCondLst>
                                    <p:cond delay="0"/>
                                  </p:stCondLst>
                                  <p:childTnLst>
                                    <p:set>
                                      <p:cBhvr>
                                        <p:cTn id="24" dur="1" fill="hold">
                                          <p:stCondLst>
                                            <p:cond delay="0"/>
                                          </p:stCondLst>
                                        </p:cTn>
                                        <p:tgtEl>
                                          <p:spTgt spid="419"/>
                                        </p:tgtEl>
                                        <p:attrNameLst>
                                          <p:attrName>style.visibility</p:attrName>
                                        </p:attrNameLst>
                                      </p:cBhvr>
                                      <p:to>
                                        <p:strVal val="visible"/>
                                      </p:to>
                                    </p:set>
                                    <p:animEffect transition="in" filter="fade">
                                      <p:cBhvr>
                                        <p:cTn id="25" dur="1"/>
                                        <p:tgtEl>
                                          <p:spTgt spid="419"/>
                                        </p:tgtEl>
                                      </p:cBhvr>
                                    </p:animEffect>
                                  </p:childTnLst>
                                </p:cTn>
                              </p:par>
                              <p:par>
                                <p:cTn id="26" presetID="10" presetClass="entr" presetSubtype="0" fill="hold" nodeType="withEffect">
                                  <p:stCondLst>
                                    <p:cond delay="0"/>
                                  </p:stCondLst>
                                  <p:childTnLst>
                                    <p:set>
                                      <p:cBhvr>
                                        <p:cTn id="27" dur="1" fill="hold">
                                          <p:stCondLst>
                                            <p:cond delay="0"/>
                                          </p:stCondLst>
                                        </p:cTn>
                                        <p:tgtEl>
                                          <p:spTgt spid="420"/>
                                        </p:tgtEl>
                                        <p:attrNameLst>
                                          <p:attrName>style.visibility</p:attrName>
                                        </p:attrNameLst>
                                      </p:cBhvr>
                                      <p:to>
                                        <p:strVal val="visible"/>
                                      </p:to>
                                    </p:set>
                                    <p:animEffect transition="in" filter="fade">
                                      <p:cBhvr>
                                        <p:cTn id="28" dur="1"/>
                                        <p:tgtEl>
                                          <p:spTgt spid="420"/>
                                        </p:tgtEl>
                                      </p:cBhvr>
                                    </p:animEffect>
                                  </p:childTnLst>
                                </p:cTn>
                              </p:par>
                              <p:par>
                                <p:cTn id="29" presetID="10" presetClass="entr" presetSubtype="0" fill="hold" nodeType="withEffect">
                                  <p:stCondLst>
                                    <p:cond delay="0"/>
                                  </p:stCondLst>
                                  <p:childTnLst>
                                    <p:set>
                                      <p:cBhvr>
                                        <p:cTn id="30" dur="1" fill="hold">
                                          <p:stCondLst>
                                            <p:cond delay="0"/>
                                          </p:stCondLst>
                                        </p:cTn>
                                        <p:tgtEl>
                                          <p:spTgt spid="421"/>
                                        </p:tgtEl>
                                        <p:attrNameLst>
                                          <p:attrName>style.visibility</p:attrName>
                                        </p:attrNameLst>
                                      </p:cBhvr>
                                      <p:to>
                                        <p:strVal val="visible"/>
                                      </p:to>
                                    </p:set>
                                    <p:animEffect transition="in" filter="fade">
                                      <p:cBhvr>
                                        <p:cTn id="31" dur="1"/>
                                        <p:tgtEl>
                                          <p:spTgt spid="421"/>
                                        </p:tgtEl>
                                      </p:cBhvr>
                                    </p:animEffect>
                                  </p:childTnLst>
                                </p:cTn>
                              </p:par>
                              <p:par>
                                <p:cTn id="32" presetID="10" presetClass="entr" presetSubtype="0" fill="hold" nodeType="withEffect">
                                  <p:stCondLst>
                                    <p:cond delay="0"/>
                                  </p:stCondLst>
                                  <p:childTnLst>
                                    <p:set>
                                      <p:cBhvr>
                                        <p:cTn id="33" dur="1" fill="hold">
                                          <p:stCondLst>
                                            <p:cond delay="0"/>
                                          </p:stCondLst>
                                        </p:cTn>
                                        <p:tgtEl>
                                          <p:spTgt spid="422"/>
                                        </p:tgtEl>
                                        <p:attrNameLst>
                                          <p:attrName>style.visibility</p:attrName>
                                        </p:attrNameLst>
                                      </p:cBhvr>
                                      <p:to>
                                        <p:strVal val="visible"/>
                                      </p:to>
                                    </p:set>
                                    <p:animEffect transition="in" filter="fade">
                                      <p:cBhvr>
                                        <p:cTn id="34" dur="1"/>
                                        <p:tgtEl>
                                          <p:spTgt spid="422"/>
                                        </p:tgtEl>
                                      </p:cBhvr>
                                    </p:animEffect>
                                  </p:childTnLst>
                                </p:cTn>
                              </p:par>
                              <p:par>
                                <p:cTn id="35" presetID="10" presetClass="entr" presetSubtype="0" fill="hold" nodeType="withEffect">
                                  <p:stCondLst>
                                    <p:cond delay="0"/>
                                  </p:stCondLst>
                                  <p:childTnLst>
                                    <p:set>
                                      <p:cBhvr>
                                        <p:cTn id="36" dur="1" fill="hold">
                                          <p:stCondLst>
                                            <p:cond delay="0"/>
                                          </p:stCondLst>
                                        </p:cTn>
                                        <p:tgtEl>
                                          <p:spTgt spid="423"/>
                                        </p:tgtEl>
                                        <p:attrNameLst>
                                          <p:attrName>style.visibility</p:attrName>
                                        </p:attrNameLst>
                                      </p:cBhvr>
                                      <p:to>
                                        <p:strVal val="visible"/>
                                      </p:to>
                                    </p:set>
                                    <p:animEffect transition="in" filter="fade">
                                      <p:cBhvr>
                                        <p:cTn id="37" dur="1"/>
                                        <p:tgtEl>
                                          <p:spTgt spid="423"/>
                                        </p:tgtEl>
                                      </p:cBhvr>
                                    </p:animEffect>
                                  </p:childTnLst>
                                </p:cTn>
                              </p:par>
                              <p:par>
                                <p:cTn id="38" presetID="10" presetClass="entr" presetSubtype="0" fill="hold" nodeType="withEffect">
                                  <p:stCondLst>
                                    <p:cond delay="0"/>
                                  </p:stCondLst>
                                  <p:childTnLst>
                                    <p:set>
                                      <p:cBhvr>
                                        <p:cTn id="39" dur="1" fill="hold">
                                          <p:stCondLst>
                                            <p:cond delay="0"/>
                                          </p:stCondLst>
                                        </p:cTn>
                                        <p:tgtEl>
                                          <p:spTgt spid="424"/>
                                        </p:tgtEl>
                                        <p:attrNameLst>
                                          <p:attrName>style.visibility</p:attrName>
                                        </p:attrNameLst>
                                      </p:cBhvr>
                                      <p:to>
                                        <p:strVal val="visible"/>
                                      </p:to>
                                    </p:set>
                                    <p:animEffect transition="in" filter="fade">
                                      <p:cBhvr>
                                        <p:cTn id="40" dur="1"/>
                                        <p:tgtEl>
                                          <p:spTgt spid="424"/>
                                        </p:tgtEl>
                                      </p:cBhvr>
                                    </p:animEffect>
                                  </p:childTnLst>
                                </p:cTn>
                              </p:par>
                              <p:par>
                                <p:cTn id="41" presetID="10" presetClass="entr" presetSubtype="0" fill="hold" nodeType="withEffect">
                                  <p:stCondLst>
                                    <p:cond delay="0"/>
                                  </p:stCondLst>
                                  <p:childTnLst>
                                    <p:set>
                                      <p:cBhvr>
                                        <p:cTn id="42" dur="1" fill="hold">
                                          <p:stCondLst>
                                            <p:cond delay="0"/>
                                          </p:stCondLst>
                                        </p:cTn>
                                        <p:tgtEl>
                                          <p:spTgt spid="425"/>
                                        </p:tgtEl>
                                        <p:attrNameLst>
                                          <p:attrName>style.visibility</p:attrName>
                                        </p:attrNameLst>
                                      </p:cBhvr>
                                      <p:to>
                                        <p:strVal val="visible"/>
                                      </p:to>
                                    </p:set>
                                    <p:animEffect transition="in" filter="fade">
                                      <p:cBhvr>
                                        <p:cTn id="43" dur="1"/>
                                        <p:tgtEl>
                                          <p:spTgt spid="425"/>
                                        </p:tgtEl>
                                      </p:cBhvr>
                                    </p:animEffect>
                                  </p:childTnLst>
                                </p:cTn>
                              </p:par>
                              <p:par>
                                <p:cTn id="44" presetID="10" presetClass="entr" presetSubtype="0" fill="hold" nodeType="withEffect">
                                  <p:stCondLst>
                                    <p:cond delay="0"/>
                                  </p:stCondLst>
                                  <p:childTnLst>
                                    <p:set>
                                      <p:cBhvr>
                                        <p:cTn id="45" dur="1" fill="hold">
                                          <p:stCondLst>
                                            <p:cond delay="0"/>
                                          </p:stCondLst>
                                        </p:cTn>
                                        <p:tgtEl>
                                          <p:spTgt spid="426"/>
                                        </p:tgtEl>
                                        <p:attrNameLst>
                                          <p:attrName>style.visibility</p:attrName>
                                        </p:attrNameLst>
                                      </p:cBhvr>
                                      <p:to>
                                        <p:strVal val="visible"/>
                                      </p:to>
                                    </p:set>
                                    <p:animEffect transition="in" filter="fade">
                                      <p:cBhvr>
                                        <p:cTn id="46" dur="1"/>
                                        <p:tgtEl>
                                          <p:spTgt spid="426"/>
                                        </p:tgtEl>
                                      </p:cBhvr>
                                    </p:animEffect>
                                  </p:childTnLst>
                                </p:cTn>
                              </p:par>
                              <p:par>
                                <p:cTn id="47" presetID="10" presetClass="entr" presetSubtype="0" fill="hold" nodeType="withEffect">
                                  <p:stCondLst>
                                    <p:cond delay="0"/>
                                  </p:stCondLst>
                                  <p:childTnLst>
                                    <p:set>
                                      <p:cBhvr>
                                        <p:cTn id="48" dur="1" fill="hold">
                                          <p:stCondLst>
                                            <p:cond delay="0"/>
                                          </p:stCondLst>
                                        </p:cTn>
                                        <p:tgtEl>
                                          <p:spTgt spid="427"/>
                                        </p:tgtEl>
                                        <p:attrNameLst>
                                          <p:attrName>style.visibility</p:attrName>
                                        </p:attrNameLst>
                                      </p:cBhvr>
                                      <p:to>
                                        <p:strVal val="visible"/>
                                      </p:to>
                                    </p:set>
                                    <p:animEffect transition="in" filter="fade">
                                      <p:cBhvr>
                                        <p:cTn id="49" dur="1"/>
                                        <p:tgtEl>
                                          <p:spTgt spid="427"/>
                                        </p:tgtEl>
                                      </p:cBhvr>
                                    </p:animEffect>
                                  </p:childTnLst>
                                </p:cTn>
                              </p:par>
                              <p:par>
                                <p:cTn id="50" presetID="10" presetClass="entr" presetSubtype="0" fill="hold" nodeType="withEffect">
                                  <p:stCondLst>
                                    <p:cond delay="0"/>
                                  </p:stCondLst>
                                  <p:childTnLst>
                                    <p:set>
                                      <p:cBhvr>
                                        <p:cTn id="51" dur="1" fill="hold">
                                          <p:stCondLst>
                                            <p:cond delay="0"/>
                                          </p:stCondLst>
                                        </p:cTn>
                                        <p:tgtEl>
                                          <p:spTgt spid="428"/>
                                        </p:tgtEl>
                                        <p:attrNameLst>
                                          <p:attrName>style.visibility</p:attrName>
                                        </p:attrNameLst>
                                      </p:cBhvr>
                                      <p:to>
                                        <p:strVal val="visible"/>
                                      </p:to>
                                    </p:set>
                                    <p:animEffect transition="in" filter="fade">
                                      <p:cBhvr>
                                        <p:cTn id="52" dur="1"/>
                                        <p:tgtEl>
                                          <p:spTgt spid="428"/>
                                        </p:tgtEl>
                                      </p:cBhvr>
                                    </p:animEffect>
                                  </p:childTnLst>
                                </p:cTn>
                              </p:par>
                              <p:par>
                                <p:cTn id="53" presetID="10" presetClass="entr" presetSubtype="0" fill="hold" nodeType="withEffect">
                                  <p:stCondLst>
                                    <p:cond delay="0"/>
                                  </p:stCondLst>
                                  <p:childTnLst>
                                    <p:set>
                                      <p:cBhvr>
                                        <p:cTn id="54" dur="1" fill="hold">
                                          <p:stCondLst>
                                            <p:cond delay="0"/>
                                          </p:stCondLst>
                                        </p:cTn>
                                        <p:tgtEl>
                                          <p:spTgt spid="429"/>
                                        </p:tgtEl>
                                        <p:attrNameLst>
                                          <p:attrName>style.visibility</p:attrName>
                                        </p:attrNameLst>
                                      </p:cBhvr>
                                      <p:to>
                                        <p:strVal val="visible"/>
                                      </p:to>
                                    </p:set>
                                    <p:animEffect transition="in" filter="fade">
                                      <p:cBhvr>
                                        <p:cTn id="55" dur="1"/>
                                        <p:tgtEl>
                                          <p:spTgt spid="429"/>
                                        </p:tgtEl>
                                      </p:cBhvr>
                                    </p:animEffect>
                                  </p:childTnLst>
                                </p:cTn>
                              </p:par>
                              <p:par>
                                <p:cTn id="56" presetID="10" presetClass="entr" presetSubtype="0" fill="hold" nodeType="withEffect">
                                  <p:stCondLst>
                                    <p:cond delay="0"/>
                                  </p:stCondLst>
                                  <p:childTnLst>
                                    <p:set>
                                      <p:cBhvr>
                                        <p:cTn id="57" dur="1" fill="hold">
                                          <p:stCondLst>
                                            <p:cond delay="0"/>
                                          </p:stCondLst>
                                        </p:cTn>
                                        <p:tgtEl>
                                          <p:spTgt spid="430"/>
                                        </p:tgtEl>
                                        <p:attrNameLst>
                                          <p:attrName>style.visibility</p:attrName>
                                        </p:attrNameLst>
                                      </p:cBhvr>
                                      <p:to>
                                        <p:strVal val="visible"/>
                                      </p:to>
                                    </p:set>
                                    <p:animEffect transition="in" filter="fade">
                                      <p:cBhvr>
                                        <p:cTn id="58" dur="1"/>
                                        <p:tgtEl>
                                          <p:spTgt spid="430"/>
                                        </p:tgtEl>
                                      </p:cBhvr>
                                    </p:animEffect>
                                  </p:childTnLst>
                                </p:cTn>
                              </p:par>
                              <p:par>
                                <p:cTn id="59" presetID="10" presetClass="entr" presetSubtype="0" fill="hold" nodeType="withEffect">
                                  <p:stCondLst>
                                    <p:cond delay="0"/>
                                  </p:stCondLst>
                                  <p:childTnLst>
                                    <p:set>
                                      <p:cBhvr>
                                        <p:cTn id="60" dur="1" fill="hold">
                                          <p:stCondLst>
                                            <p:cond delay="0"/>
                                          </p:stCondLst>
                                        </p:cTn>
                                        <p:tgtEl>
                                          <p:spTgt spid="431"/>
                                        </p:tgtEl>
                                        <p:attrNameLst>
                                          <p:attrName>style.visibility</p:attrName>
                                        </p:attrNameLst>
                                      </p:cBhvr>
                                      <p:to>
                                        <p:strVal val="visible"/>
                                      </p:to>
                                    </p:set>
                                    <p:animEffect transition="in" filter="fade">
                                      <p:cBhvr>
                                        <p:cTn id="61" dur="1"/>
                                        <p:tgtEl>
                                          <p:spTgt spid="431"/>
                                        </p:tgtEl>
                                      </p:cBhvr>
                                    </p:animEffect>
                                  </p:childTnLst>
                                </p:cTn>
                              </p:par>
                              <p:par>
                                <p:cTn id="62" presetID="10" presetClass="entr" presetSubtype="0" fill="hold" nodeType="withEffect">
                                  <p:stCondLst>
                                    <p:cond delay="0"/>
                                  </p:stCondLst>
                                  <p:childTnLst>
                                    <p:set>
                                      <p:cBhvr>
                                        <p:cTn id="63" dur="1" fill="hold">
                                          <p:stCondLst>
                                            <p:cond delay="0"/>
                                          </p:stCondLst>
                                        </p:cTn>
                                        <p:tgtEl>
                                          <p:spTgt spid="432"/>
                                        </p:tgtEl>
                                        <p:attrNameLst>
                                          <p:attrName>style.visibility</p:attrName>
                                        </p:attrNameLst>
                                      </p:cBhvr>
                                      <p:to>
                                        <p:strVal val="visible"/>
                                      </p:to>
                                    </p:set>
                                    <p:animEffect transition="in" filter="fade">
                                      <p:cBhvr>
                                        <p:cTn id="64" dur="1"/>
                                        <p:tgtEl>
                                          <p:spTgt spid="432"/>
                                        </p:tgtEl>
                                      </p:cBhvr>
                                    </p:animEffect>
                                  </p:childTnLst>
                                </p:cTn>
                              </p:par>
                              <p:par>
                                <p:cTn id="65" presetID="10" presetClass="entr" presetSubtype="0" fill="hold" nodeType="withEffect">
                                  <p:stCondLst>
                                    <p:cond delay="0"/>
                                  </p:stCondLst>
                                  <p:childTnLst>
                                    <p:set>
                                      <p:cBhvr>
                                        <p:cTn id="66" dur="1" fill="hold">
                                          <p:stCondLst>
                                            <p:cond delay="0"/>
                                          </p:stCondLst>
                                        </p:cTn>
                                        <p:tgtEl>
                                          <p:spTgt spid="433"/>
                                        </p:tgtEl>
                                        <p:attrNameLst>
                                          <p:attrName>style.visibility</p:attrName>
                                        </p:attrNameLst>
                                      </p:cBhvr>
                                      <p:to>
                                        <p:strVal val="visible"/>
                                      </p:to>
                                    </p:set>
                                    <p:animEffect transition="in" filter="fade">
                                      <p:cBhvr>
                                        <p:cTn id="67" dur="1"/>
                                        <p:tgtEl>
                                          <p:spTgt spid="433"/>
                                        </p:tgtEl>
                                      </p:cBhvr>
                                    </p:animEffect>
                                  </p:childTnLst>
                                </p:cTn>
                              </p:par>
                              <p:par>
                                <p:cTn id="68" presetID="10" presetClass="entr" presetSubtype="0" fill="hold" nodeType="withEffect">
                                  <p:stCondLst>
                                    <p:cond delay="0"/>
                                  </p:stCondLst>
                                  <p:childTnLst>
                                    <p:set>
                                      <p:cBhvr>
                                        <p:cTn id="69" dur="1" fill="hold">
                                          <p:stCondLst>
                                            <p:cond delay="0"/>
                                          </p:stCondLst>
                                        </p:cTn>
                                        <p:tgtEl>
                                          <p:spTgt spid="434"/>
                                        </p:tgtEl>
                                        <p:attrNameLst>
                                          <p:attrName>style.visibility</p:attrName>
                                        </p:attrNameLst>
                                      </p:cBhvr>
                                      <p:to>
                                        <p:strVal val="visible"/>
                                      </p:to>
                                    </p:set>
                                    <p:animEffect transition="in" filter="fade">
                                      <p:cBhvr>
                                        <p:cTn id="70" dur="1"/>
                                        <p:tgtEl>
                                          <p:spTgt spid="434"/>
                                        </p:tgtEl>
                                      </p:cBhvr>
                                    </p:animEffect>
                                  </p:childTnLst>
                                </p:cTn>
                              </p:par>
                              <p:par>
                                <p:cTn id="71" presetID="10" presetClass="entr" presetSubtype="0" fill="hold" nodeType="withEffect">
                                  <p:stCondLst>
                                    <p:cond delay="0"/>
                                  </p:stCondLst>
                                  <p:childTnLst>
                                    <p:set>
                                      <p:cBhvr>
                                        <p:cTn id="72" dur="1" fill="hold">
                                          <p:stCondLst>
                                            <p:cond delay="0"/>
                                          </p:stCondLst>
                                        </p:cTn>
                                        <p:tgtEl>
                                          <p:spTgt spid="435"/>
                                        </p:tgtEl>
                                        <p:attrNameLst>
                                          <p:attrName>style.visibility</p:attrName>
                                        </p:attrNameLst>
                                      </p:cBhvr>
                                      <p:to>
                                        <p:strVal val="visible"/>
                                      </p:to>
                                    </p:set>
                                    <p:animEffect transition="in" filter="fade">
                                      <p:cBhvr>
                                        <p:cTn id="73" dur="1"/>
                                        <p:tgtEl>
                                          <p:spTgt spid="435"/>
                                        </p:tgtEl>
                                      </p:cBhvr>
                                    </p:animEffect>
                                  </p:childTnLst>
                                </p:cTn>
                              </p:par>
                              <p:par>
                                <p:cTn id="74" presetID="10" presetClass="entr" presetSubtype="0" fill="hold" nodeType="withEffect">
                                  <p:stCondLst>
                                    <p:cond delay="0"/>
                                  </p:stCondLst>
                                  <p:childTnLst>
                                    <p:set>
                                      <p:cBhvr>
                                        <p:cTn id="75" dur="1" fill="hold">
                                          <p:stCondLst>
                                            <p:cond delay="0"/>
                                          </p:stCondLst>
                                        </p:cTn>
                                        <p:tgtEl>
                                          <p:spTgt spid="436"/>
                                        </p:tgtEl>
                                        <p:attrNameLst>
                                          <p:attrName>style.visibility</p:attrName>
                                        </p:attrNameLst>
                                      </p:cBhvr>
                                      <p:to>
                                        <p:strVal val="visible"/>
                                      </p:to>
                                    </p:set>
                                    <p:animEffect transition="in" filter="fade">
                                      <p:cBhvr>
                                        <p:cTn id="76" dur="1"/>
                                        <p:tgtEl>
                                          <p:spTgt spid="436"/>
                                        </p:tgtEl>
                                      </p:cBhvr>
                                    </p:animEffect>
                                  </p:childTnLst>
                                </p:cTn>
                              </p:par>
                              <p:par>
                                <p:cTn id="77" presetID="10" presetClass="entr" presetSubtype="0" fill="hold" nodeType="withEffect">
                                  <p:stCondLst>
                                    <p:cond delay="0"/>
                                  </p:stCondLst>
                                  <p:childTnLst>
                                    <p:set>
                                      <p:cBhvr>
                                        <p:cTn id="78" dur="1" fill="hold">
                                          <p:stCondLst>
                                            <p:cond delay="0"/>
                                          </p:stCondLst>
                                        </p:cTn>
                                        <p:tgtEl>
                                          <p:spTgt spid="437"/>
                                        </p:tgtEl>
                                        <p:attrNameLst>
                                          <p:attrName>style.visibility</p:attrName>
                                        </p:attrNameLst>
                                      </p:cBhvr>
                                      <p:to>
                                        <p:strVal val="visible"/>
                                      </p:to>
                                    </p:set>
                                    <p:animEffect transition="in" filter="fade">
                                      <p:cBhvr>
                                        <p:cTn id="79" dur="1"/>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Queue operations</a:t>
            </a:r>
          </a:p>
        </p:txBody>
      </p:sp>
      <p:graphicFrame>
        <p:nvGraphicFramePr>
          <p:cNvPr id="445" name="Shape 445"/>
          <p:cNvGraphicFramePr/>
          <p:nvPr/>
        </p:nvGraphicFramePr>
        <p:xfrm>
          <a:off x="1992313" y="907256"/>
          <a:ext cx="8064525" cy="2630525"/>
        </p:xfrm>
        <a:graphic>
          <a:graphicData uri="http://schemas.openxmlformats.org/drawingml/2006/table">
            <a:tbl>
              <a:tblPr>
                <a:noFill/>
              </a:tblPr>
              <a:tblGrid>
                <a:gridCol w="2867825"/>
                <a:gridCol w="2664625"/>
                <a:gridCol w="2532075"/>
              </a:tblGrid>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4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580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Access front</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q.item</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8925">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Enqueue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q.extend </a:t>
                      </a:r>
                      <a:r>
                        <a:rPr lang="en-US" sz="2400" b="0" i="0" u="none" strike="noStrike" cap="none" baseline="0">
                          <a:solidFill>
                            <a:srgbClr val="3333FF"/>
                          </a:solidFill>
                          <a:latin typeface="Comic Sans MS"/>
                          <a:ea typeface="Comic Sans MS"/>
                          <a:cs typeface="Comic Sans MS"/>
                          <a:sym typeface="Comic Sans MS"/>
                        </a:rPr>
                        <a:t>(“hi”)</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655600">
                <a:tc>
                  <a:txBody>
                    <a:bodyPr/>
                    <a:lstStyle/>
                    <a:p>
                      <a:pPr marL="0" marR="0" lvl="0" indent="0" algn="l" rtl="0">
                        <a:lnSpc>
                          <a:spcPct val="100000"/>
                        </a:lnSpc>
                        <a:spcBef>
                          <a:spcPts val="0"/>
                        </a:spcBef>
                        <a:spcAft>
                          <a:spcPts val="0"/>
                        </a:spcAft>
                        <a:buClr>
                          <a:schemeClr val="dk1"/>
                        </a:buClr>
                        <a:buSzPct val="25000"/>
                        <a:buFont typeface="Noto Symbol"/>
                        <a:buNone/>
                      </a:pPr>
                      <a:r>
                        <a:rPr lang="en-US" sz="2400" b="0" i="0" u="none" strike="noStrike" cap="none" baseline="0">
                          <a:solidFill>
                            <a:schemeClr val="dk1"/>
                          </a:solidFill>
                          <a:latin typeface="Comic Sans MS"/>
                          <a:ea typeface="Comic Sans MS"/>
                          <a:cs typeface="Comic Sans MS"/>
                          <a:sym typeface="Comic Sans MS"/>
                        </a:rPr>
                        <a:t>Dequeue</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400" b="0" i="1" u="none" strike="noStrike" cap="none" baseline="0">
                          <a:solidFill>
                            <a:srgbClr val="3333FF"/>
                          </a:solidFill>
                          <a:latin typeface="Comic Sans MS"/>
                          <a:ea typeface="Comic Sans MS"/>
                          <a:cs typeface="Comic Sans MS"/>
                          <a:sym typeface="Comic Sans MS"/>
                        </a:rPr>
                        <a:t>q.remove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400" b="1" i="0" u="none" strike="noStrike" cap="none" baseline="0">
                          <a:solidFill>
                            <a:srgbClr val="00B050"/>
                          </a:solidFill>
                          <a:latin typeface="Comic Sans MS"/>
                          <a:ea typeface="Comic Sans MS"/>
                          <a:cs typeface="Comic Sans MS"/>
                          <a:sym typeface="Comic Sans MS"/>
                        </a:rPr>
                        <a:t>fast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446" name="Shape 44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48</a:t>
            </a:fld>
            <a:endParaRPr lang="en-US"/>
          </a:p>
        </p:txBody>
      </p:sp>
    </p:spTree>
    <p:extLst>
      <p:ext uri="{BB962C8B-B14F-4D97-AF65-F5344CB8AC3E}">
        <p14:creationId xmlns:p14="http://schemas.microsoft.com/office/powerpoint/2010/main" val="954755940"/>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Basic containers</a:t>
            </a:r>
          </a:p>
        </p:txBody>
      </p:sp>
      <p:sp>
        <p:nvSpPr>
          <p:cNvPr id="453" name="Shape 453"/>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rgbClr val="7F7F7F"/>
                </a:solidFill>
                <a:latin typeface="Comic Sans MS"/>
                <a:ea typeface="Comic Sans MS"/>
                <a:cs typeface="Comic Sans MS"/>
                <a:sym typeface="Comic Sans MS"/>
              </a:rPr>
              <a:t>Array</a:t>
            </a:r>
          </a:p>
          <a:p>
            <a:pPr marL="0" indent="0">
              <a:spcBef>
                <a:spcPts val="480"/>
              </a:spcBef>
              <a:buSzPct val="25000"/>
              <a:buNone/>
            </a:pPr>
            <a:r>
              <a:rPr lang="en-US" sz="2400">
                <a:solidFill>
                  <a:srgbClr val="7F7F7F"/>
                </a:solidFill>
                <a:latin typeface="Comic Sans MS"/>
                <a:ea typeface="Comic Sans MS"/>
                <a:cs typeface="Comic Sans MS"/>
                <a:sym typeface="Comic Sans MS"/>
              </a:rPr>
              <a:t>List</a:t>
            </a:r>
          </a:p>
          <a:p>
            <a:pPr marL="896937" lvl="1" indent="-363537">
              <a:spcBef>
                <a:spcPts val="480"/>
              </a:spcBef>
              <a:buClr>
                <a:srgbClr val="8B0000"/>
              </a:buClr>
              <a:buSzPct val="80000"/>
              <a:buFont typeface="Noto Symbol"/>
              <a:buChar char="➢"/>
            </a:pPr>
            <a:r>
              <a:rPr lang="en-US">
                <a:solidFill>
                  <a:srgbClr val="7F7F7F"/>
                </a:solidFill>
                <a:latin typeface="Comic Sans MS"/>
                <a:ea typeface="Comic Sans MS"/>
                <a:cs typeface="Comic Sans MS"/>
                <a:sym typeface="Comic Sans MS"/>
              </a:rPr>
              <a:t>array-based implementation</a:t>
            </a:r>
          </a:p>
          <a:p>
            <a:pPr marL="896937" lvl="1" indent="-363537">
              <a:spcBef>
                <a:spcPts val="480"/>
              </a:spcBef>
              <a:buClr>
                <a:srgbClr val="8B0000"/>
              </a:buClr>
              <a:buSzPct val="80000"/>
              <a:buFont typeface="Noto Symbol"/>
              <a:buChar char="➢"/>
            </a:pPr>
            <a:r>
              <a:rPr lang="en-US">
                <a:solidFill>
                  <a:srgbClr val="7F7F7F"/>
                </a:solidFill>
                <a:latin typeface="Comic Sans MS"/>
                <a:ea typeface="Comic Sans MS"/>
                <a:cs typeface="Comic Sans MS"/>
                <a:sym typeface="Comic Sans MS"/>
              </a:rPr>
              <a:t>linked implementation</a:t>
            </a:r>
          </a:p>
          <a:p>
            <a:pPr marL="0" indent="0">
              <a:spcBef>
                <a:spcPts val="480"/>
              </a:spcBef>
              <a:buSzPct val="25000"/>
              <a:buNone/>
            </a:pPr>
            <a:r>
              <a:rPr lang="en-US" sz="2400">
                <a:solidFill>
                  <a:srgbClr val="7F7F7F"/>
                </a:solidFill>
                <a:latin typeface="Comic Sans MS"/>
                <a:ea typeface="Comic Sans MS"/>
                <a:cs typeface="Comic Sans MS"/>
                <a:sym typeface="Comic Sans MS"/>
              </a:rPr>
              <a:t>Stack</a:t>
            </a:r>
          </a:p>
          <a:p>
            <a:pPr marL="0" indent="0">
              <a:spcBef>
                <a:spcPts val="480"/>
              </a:spcBef>
              <a:buSzPct val="25000"/>
              <a:buNone/>
            </a:pPr>
            <a:r>
              <a:rPr lang="en-US" sz="2400">
                <a:solidFill>
                  <a:srgbClr val="7F7F7F"/>
                </a:solidFill>
                <a:latin typeface="Comic Sans MS"/>
                <a:ea typeface="Comic Sans MS"/>
                <a:cs typeface="Comic Sans MS"/>
                <a:sym typeface="Comic Sans MS"/>
              </a:rPr>
              <a:t>Queue</a:t>
            </a:r>
          </a:p>
          <a:p>
            <a:pPr marL="0" indent="0">
              <a:spcBef>
                <a:spcPts val="480"/>
              </a:spcBef>
              <a:buSzPct val="25000"/>
              <a:buNone/>
            </a:pPr>
            <a:r>
              <a:rPr lang="en-US" sz="2400">
                <a:solidFill>
                  <a:schemeClr val="dk1"/>
                </a:solidFill>
                <a:latin typeface="Comic Sans MS"/>
                <a:ea typeface="Comic Sans MS"/>
                <a:cs typeface="Comic Sans MS"/>
                <a:sym typeface="Comic Sans MS"/>
              </a:rPr>
              <a:t>Table (dictionary, associative array)</a:t>
            </a:r>
          </a:p>
          <a:p>
            <a:pPr marL="896937" lvl="1" indent="-363537">
              <a:spcBef>
                <a:spcPts val="480"/>
              </a:spcBef>
              <a:buClr>
                <a:srgbClr val="8B0000"/>
              </a:buClr>
              <a:buSzPct val="80000"/>
              <a:buFont typeface="Noto Symbol"/>
              <a:buChar char="➢"/>
            </a:pPr>
            <a:r>
              <a:rPr lang="en-US">
                <a:solidFill>
                  <a:schemeClr val="dk1"/>
                </a:solidFill>
                <a:latin typeface="Comic Sans MS"/>
                <a:ea typeface="Comic Sans MS"/>
                <a:cs typeface="Comic Sans MS"/>
                <a:sym typeface="Comic Sans MS"/>
              </a:rPr>
              <a:t>hash table</a:t>
            </a:r>
          </a:p>
        </p:txBody>
      </p:sp>
      <p:sp>
        <p:nvSpPr>
          <p:cNvPr id="454" name="Shape 45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49</a:t>
            </a:fld>
            <a:endParaRPr lang="en-US"/>
          </a:p>
        </p:txBody>
      </p:sp>
    </p:spTree>
    <p:extLst>
      <p:ext uri="{BB962C8B-B14F-4D97-AF65-F5344CB8AC3E}">
        <p14:creationId xmlns:p14="http://schemas.microsoft.com/office/powerpoint/2010/main" val="409399456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772401" y="115889"/>
            <a:ext cx="85058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Multiple inheritance: Composite figures</a:t>
            </a:r>
          </a:p>
        </p:txBody>
      </p:sp>
      <p:cxnSp>
        <p:nvCxnSpPr>
          <p:cNvPr id="310" name="Shape 310"/>
          <p:cNvCxnSpPr/>
          <p:nvPr/>
        </p:nvCxnSpPr>
        <p:spPr>
          <a:xfrm flipH="1">
            <a:off x="2424138" y="4437063"/>
            <a:ext cx="936600" cy="792299"/>
          </a:xfrm>
          <a:prstGeom prst="straightConnector1">
            <a:avLst/>
          </a:prstGeom>
          <a:noFill/>
          <a:ln w="28575" cap="flat" cmpd="sng">
            <a:solidFill>
              <a:srgbClr val="006400"/>
            </a:solidFill>
            <a:prstDash val="solid"/>
            <a:round/>
            <a:headEnd type="none" w="med" len="med"/>
            <a:tailEnd type="none" w="med" len="med"/>
          </a:ln>
        </p:spPr>
      </p:cxnSp>
      <p:cxnSp>
        <p:nvCxnSpPr>
          <p:cNvPr id="311" name="Shape 311"/>
          <p:cNvCxnSpPr/>
          <p:nvPr/>
        </p:nvCxnSpPr>
        <p:spPr>
          <a:xfrm>
            <a:off x="2528888" y="4364037"/>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12" name="Shape 312"/>
          <p:cNvCxnSpPr/>
          <p:nvPr/>
        </p:nvCxnSpPr>
        <p:spPr>
          <a:xfrm flipH="1">
            <a:off x="2889376" y="4221163"/>
            <a:ext cx="72899" cy="1223999"/>
          </a:xfrm>
          <a:prstGeom prst="straightConnector1">
            <a:avLst/>
          </a:prstGeom>
          <a:noFill/>
          <a:ln w="28575" cap="flat" cmpd="sng">
            <a:solidFill>
              <a:srgbClr val="3333FF"/>
            </a:solidFill>
            <a:prstDash val="solid"/>
            <a:round/>
            <a:headEnd type="none" w="med" len="med"/>
            <a:tailEnd type="none" w="med" len="med"/>
          </a:ln>
        </p:spPr>
      </p:cxnSp>
      <p:sp>
        <p:nvSpPr>
          <p:cNvPr id="313" name="Shape 313"/>
          <p:cNvSpPr txBox="1"/>
          <p:nvPr/>
        </p:nvSpPr>
        <p:spPr>
          <a:xfrm>
            <a:off x="2135188" y="5661026"/>
            <a:ext cx="2447999" cy="366599"/>
          </a:xfrm>
          <a:prstGeom prst="rect">
            <a:avLst/>
          </a:prstGeom>
          <a:noFill/>
          <a:ln>
            <a:noFill/>
          </a:ln>
        </p:spPr>
        <p:txBody>
          <a:bodyPr lIns="91425" tIns="45700" rIns="91425" bIns="45700" anchor="t" anchorCtr="0">
            <a:noAutofit/>
          </a:bodyPr>
          <a:lstStyle/>
          <a:p>
            <a:pPr>
              <a:buClr>
                <a:schemeClr val="dk1"/>
              </a:buClr>
              <a:buSzPct val="25000"/>
            </a:pPr>
            <a:r>
              <a:rPr lang="en-US">
                <a:solidFill>
                  <a:schemeClr val="dk1"/>
                </a:solidFill>
                <a:latin typeface="Comic Sans MS"/>
                <a:ea typeface="Comic Sans MS"/>
                <a:cs typeface="Comic Sans MS"/>
                <a:sym typeface="Comic Sans MS"/>
              </a:rPr>
              <a:t>A composite figure</a:t>
            </a:r>
          </a:p>
        </p:txBody>
      </p:sp>
      <p:sp>
        <p:nvSpPr>
          <p:cNvPr id="314" name="Shape 314"/>
          <p:cNvSpPr txBox="1"/>
          <p:nvPr/>
        </p:nvSpPr>
        <p:spPr>
          <a:xfrm>
            <a:off x="4727576" y="2708276"/>
            <a:ext cx="2447999" cy="366599"/>
          </a:xfrm>
          <a:prstGeom prst="rect">
            <a:avLst/>
          </a:prstGeom>
          <a:noFill/>
          <a:ln>
            <a:noFill/>
          </a:ln>
        </p:spPr>
        <p:txBody>
          <a:bodyPr lIns="91425" tIns="45700" rIns="91425" bIns="45700" anchor="t" anchorCtr="0">
            <a:noAutofit/>
          </a:bodyPr>
          <a:lstStyle/>
          <a:p>
            <a:pPr>
              <a:buClr>
                <a:schemeClr val="dk1"/>
              </a:buClr>
              <a:buSzPct val="25000"/>
            </a:pPr>
            <a:r>
              <a:rPr lang="en-US">
                <a:solidFill>
                  <a:schemeClr val="dk1"/>
                </a:solidFill>
                <a:latin typeface="Comic Sans MS"/>
                <a:ea typeface="Comic Sans MS"/>
                <a:cs typeface="Comic Sans MS"/>
                <a:sym typeface="Comic Sans MS"/>
              </a:rPr>
              <a:t>Simple figures</a:t>
            </a:r>
          </a:p>
        </p:txBody>
      </p:sp>
      <p:cxnSp>
        <p:nvCxnSpPr>
          <p:cNvPr id="315" name="Shape 315"/>
          <p:cNvCxnSpPr/>
          <p:nvPr/>
        </p:nvCxnSpPr>
        <p:spPr>
          <a:xfrm>
            <a:off x="2279651" y="1700214"/>
            <a:ext cx="1223999" cy="72899"/>
          </a:xfrm>
          <a:prstGeom prst="straightConnector1">
            <a:avLst/>
          </a:prstGeom>
          <a:noFill/>
          <a:ln w="28575" cap="flat" cmpd="sng">
            <a:solidFill>
              <a:srgbClr val="CC0000"/>
            </a:solidFill>
            <a:prstDash val="solid"/>
            <a:round/>
            <a:headEnd type="none" w="med" len="med"/>
            <a:tailEnd type="none" w="med" len="med"/>
          </a:ln>
        </p:spPr>
      </p:cxnSp>
      <p:cxnSp>
        <p:nvCxnSpPr>
          <p:cNvPr id="316" name="Shape 316"/>
          <p:cNvCxnSpPr/>
          <p:nvPr/>
        </p:nvCxnSpPr>
        <p:spPr>
          <a:xfrm>
            <a:off x="3935414" y="1268412"/>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17" name="Shape 317"/>
          <p:cNvCxnSpPr/>
          <p:nvPr/>
        </p:nvCxnSpPr>
        <p:spPr>
          <a:xfrm flipH="1">
            <a:off x="5662738" y="1268413"/>
            <a:ext cx="72899" cy="1223999"/>
          </a:xfrm>
          <a:prstGeom prst="straightConnector1">
            <a:avLst/>
          </a:prstGeom>
          <a:noFill/>
          <a:ln w="28575" cap="flat" cmpd="sng">
            <a:solidFill>
              <a:srgbClr val="3333FF"/>
            </a:solidFill>
            <a:prstDash val="solid"/>
            <a:round/>
            <a:headEnd type="none" w="med" len="med"/>
            <a:tailEnd type="none" w="med" len="med"/>
          </a:ln>
        </p:spPr>
      </p:cxnSp>
      <p:cxnSp>
        <p:nvCxnSpPr>
          <p:cNvPr id="318" name="Shape 318"/>
          <p:cNvCxnSpPr/>
          <p:nvPr/>
        </p:nvCxnSpPr>
        <p:spPr>
          <a:xfrm flipH="1">
            <a:off x="6311924" y="1484313"/>
            <a:ext cx="936600" cy="792299"/>
          </a:xfrm>
          <a:prstGeom prst="straightConnector1">
            <a:avLst/>
          </a:prstGeom>
          <a:noFill/>
          <a:ln w="28575" cap="flat" cmpd="sng">
            <a:solidFill>
              <a:srgbClr val="006400"/>
            </a:solidFill>
            <a:prstDash val="solid"/>
            <a:round/>
            <a:headEnd type="none" w="med" len="med"/>
            <a:tailEnd type="none" w="med" len="med"/>
          </a:ln>
        </p:spPr>
      </p:cxnSp>
      <p:sp>
        <p:nvSpPr>
          <p:cNvPr id="319" name="Shape 319"/>
          <p:cNvSpPr/>
          <p:nvPr/>
        </p:nvSpPr>
        <p:spPr>
          <a:xfrm>
            <a:off x="7967663" y="126841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grpSp>
        <p:nvGrpSpPr>
          <p:cNvPr id="320" name="Shape 320"/>
          <p:cNvGrpSpPr/>
          <p:nvPr/>
        </p:nvGrpSpPr>
        <p:grpSpPr>
          <a:xfrm>
            <a:off x="4833940" y="4230690"/>
            <a:ext cx="1452562" cy="1428749"/>
            <a:chOff x="3045" y="2750"/>
            <a:chExt cx="915" cy="900"/>
          </a:xfrm>
        </p:grpSpPr>
        <p:cxnSp>
          <p:nvCxnSpPr>
            <p:cNvPr id="321" name="Shape 321"/>
            <p:cNvCxnSpPr/>
            <p:nvPr/>
          </p:nvCxnSpPr>
          <p:spPr>
            <a:xfrm flipH="1">
              <a:off x="3141" y="2886"/>
              <a:ext cx="599" cy="599"/>
            </a:xfrm>
            <a:prstGeom prst="straightConnector1">
              <a:avLst/>
            </a:prstGeom>
            <a:noFill/>
            <a:ln w="28575" cap="flat" cmpd="sng">
              <a:solidFill>
                <a:srgbClr val="006400"/>
              </a:solidFill>
              <a:prstDash val="solid"/>
              <a:round/>
              <a:headEnd type="none" w="med" len="med"/>
              <a:tailEnd type="none" w="med" len="med"/>
            </a:ln>
          </p:spPr>
        </p:cxnSp>
        <p:sp>
          <p:nvSpPr>
            <p:cNvPr id="322" name="Shape 322"/>
            <p:cNvSpPr/>
            <p:nvPr/>
          </p:nvSpPr>
          <p:spPr>
            <a:xfrm>
              <a:off x="3061" y="2750"/>
              <a:ext cx="900" cy="900"/>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23" name="Shape 323"/>
            <p:cNvCxnSpPr/>
            <p:nvPr/>
          </p:nvCxnSpPr>
          <p:spPr>
            <a:xfrm>
              <a:off x="3218" y="2839"/>
              <a:ext cx="599" cy="599"/>
            </a:xfrm>
            <a:prstGeom prst="straightConnector1">
              <a:avLst/>
            </a:prstGeom>
            <a:noFill/>
            <a:ln w="28575" cap="flat" cmpd="sng">
              <a:solidFill>
                <a:schemeClr val="dk1"/>
              </a:solidFill>
              <a:prstDash val="solid"/>
              <a:round/>
              <a:headEnd type="none" w="med" len="med"/>
              <a:tailEnd type="none" w="med" len="med"/>
            </a:ln>
          </p:spPr>
        </p:cxnSp>
        <p:cxnSp>
          <p:nvCxnSpPr>
            <p:cNvPr id="324" name="Shape 324"/>
            <p:cNvCxnSpPr/>
            <p:nvPr/>
          </p:nvCxnSpPr>
          <p:spPr>
            <a:xfrm>
              <a:off x="3045" y="3120"/>
              <a:ext cx="900" cy="0"/>
            </a:xfrm>
            <a:prstGeom prst="straightConnector1">
              <a:avLst/>
            </a:prstGeom>
            <a:noFill/>
            <a:ln w="28575" cap="flat" cmpd="sng">
              <a:solidFill>
                <a:srgbClr val="CC0000"/>
              </a:solidFill>
              <a:prstDash val="solid"/>
              <a:round/>
              <a:headEnd type="none" w="med" len="med"/>
              <a:tailEnd type="none" w="med" len="med"/>
            </a:ln>
          </p:spPr>
        </p:cxnSp>
        <p:cxnSp>
          <p:nvCxnSpPr>
            <p:cNvPr id="325" name="Shape 325"/>
            <p:cNvCxnSpPr/>
            <p:nvPr/>
          </p:nvCxnSpPr>
          <p:spPr>
            <a:xfrm>
              <a:off x="3490" y="2750"/>
              <a:ext cx="0" cy="900"/>
            </a:xfrm>
            <a:prstGeom prst="straightConnector1">
              <a:avLst/>
            </a:prstGeom>
            <a:noFill/>
            <a:ln w="28575" cap="flat" cmpd="sng">
              <a:solidFill>
                <a:srgbClr val="3333FF"/>
              </a:solidFill>
              <a:prstDash val="solid"/>
              <a:round/>
              <a:headEnd type="none" w="med" len="med"/>
              <a:tailEnd type="none" w="med" len="med"/>
            </a:ln>
          </p:spPr>
        </p:cxnSp>
      </p:grpSp>
      <p:grpSp>
        <p:nvGrpSpPr>
          <p:cNvPr id="326" name="Shape 326"/>
          <p:cNvGrpSpPr/>
          <p:nvPr/>
        </p:nvGrpSpPr>
        <p:grpSpPr>
          <a:xfrm>
            <a:off x="2927351" y="3563938"/>
            <a:ext cx="3384549" cy="657224"/>
            <a:chOff x="884" y="2245"/>
            <a:chExt cx="2131" cy="413"/>
          </a:xfrm>
        </p:grpSpPr>
        <p:cxnSp>
          <p:nvCxnSpPr>
            <p:cNvPr id="327" name="Shape 327"/>
            <p:cNvCxnSpPr/>
            <p:nvPr/>
          </p:nvCxnSpPr>
          <p:spPr>
            <a:xfrm rot="10800000">
              <a:off x="884" y="2359"/>
              <a:ext cx="0" cy="299"/>
            </a:xfrm>
            <a:prstGeom prst="straightConnector1">
              <a:avLst/>
            </a:prstGeom>
            <a:noFill/>
            <a:ln w="28575" cap="flat" cmpd="sng">
              <a:solidFill>
                <a:schemeClr val="dk1"/>
              </a:solidFill>
              <a:prstDash val="solid"/>
              <a:round/>
              <a:headEnd type="none" w="med" len="med"/>
              <a:tailEnd type="none" w="med" len="med"/>
            </a:ln>
          </p:spPr>
        </p:cxnSp>
        <p:cxnSp>
          <p:nvCxnSpPr>
            <p:cNvPr id="328" name="Shape 328"/>
            <p:cNvCxnSpPr/>
            <p:nvPr/>
          </p:nvCxnSpPr>
          <p:spPr>
            <a:xfrm rot="10800000">
              <a:off x="2471" y="2359"/>
              <a:ext cx="0" cy="299"/>
            </a:xfrm>
            <a:prstGeom prst="straightConnector1">
              <a:avLst/>
            </a:prstGeom>
            <a:noFill/>
            <a:ln w="28575" cap="flat" cmpd="sng">
              <a:solidFill>
                <a:schemeClr val="dk1"/>
              </a:solidFill>
              <a:prstDash val="solid"/>
              <a:round/>
              <a:headEnd type="none" w="med" len="med"/>
              <a:tailEnd type="none" w="med" len="med"/>
            </a:ln>
          </p:spPr>
        </p:cxnSp>
        <p:cxnSp>
          <p:nvCxnSpPr>
            <p:cNvPr id="329" name="Shape 329"/>
            <p:cNvCxnSpPr/>
            <p:nvPr/>
          </p:nvCxnSpPr>
          <p:spPr>
            <a:xfrm>
              <a:off x="884" y="2387"/>
              <a:ext cx="2099" cy="0"/>
            </a:xfrm>
            <a:prstGeom prst="straightConnector1">
              <a:avLst/>
            </a:prstGeom>
            <a:noFill/>
            <a:ln w="28575" cap="flat" cmpd="sng">
              <a:solidFill>
                <a:schemeClr val="dk1"/>
              </a:solidFill>
              <a:prstDash val="solid"/>
              <a:round/>
              <a:headEnd type="none" w="med" len="med"/>
              <a:tailEnd type="none" w="med" len="med"/>
            </a:ln>
          </p:spPr>
        </p:cxnSp>
        <p:cxnSp>
          <p:nvCxnSpPr>
            <p:cNvPr id="330" name="Shape 330"/>
            <p:cNvCxnSpPr/>
            <p:nvPr/>
          </p:nvCxnSpPr>
          <p:spPr>
            <a:xfrm flipH="1">
              <a:off x="2715" y="2245"/>
              <a:ext cx="299" cy="299"/>
            </a:xfrm>
            <a:prstGeom prst="straightConnector1">
              <a:avLst/>
            </a:prstGeom>
            <a:noFill/>
            <a:ln w="28575" cap="flat" cmpd="sng">
              <a:solidFill>
                <a:schemeClr val="dk1"/>
              </a:solidFill>
              <a:prstDash val="solid"/>
              <a:round/>
              <a:headEnd type="none" w="med" len="med"/>
              <a:tailEnd type="none" w="med" len="med"/>
            </a:ln>
          </p:spPr>
        </p:cxnSp>
      </p:grpSp>
      <p:sp>
        <p:nvSpPr>
          <p:cNvPr id="331" name="Shape 331"/>
          <p:cNvSpPr/>
          <p:nvPr/>
        </p:nvSpPr>
        <p:spPr>
          <a:xfrm>
            <a:off x="7967663" y="126841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32" name="Shape 332"/>
          <p:cNvCxnSpPr/>
          <p:nvPr/>
        </p:nvCxnSpPr>
        <p:spPr>
          <a:xfrm>
            <a:off x="2279651" y="1700214"/>
            <a:ext cx="1223999" cy="72899"/>
          </a:xfrm>
          <a:prstGeom prst="straightConnector1">
            <a:avLst/>
          </a:prstGeom>
          <a:noFill/>
          <a:ln w="28575" cap="flat" cmpd="sng">
            <a:solidFill>
              <a:srgbClr val="CC0000"/>
            </a:solidFill>
            <a:prstDash val="solid"/>
            <a:round/>
            <a:headEnd type="none" w="med" len="med"/>
            <a:tailEnd type="none" w="med" len="med"/>
          </a:ln>
        </p:spPr>
      </p:cxnSp>
      <p:sp>
        <p:nvSpPr>
          <p:cNvPr id="333" name="Shape 333"/>
          <p:cNvSpPr/>
          <p:nvPr/>
        </p:nvSpPr>
        <p:spPr>
          <a:xfrm>
            <a:off x="2279651" y="4221163"/>
            <a:ext cx="1223999" cy="1223999"/>
          </a:xfrm>
          <a:prstGeom prst="ellipse">
            <a:avLst/>
          </a:prstGeom>
          <a:noFill/>
          <a:ln w="28575" cap="flat" cmpd="sng">
            <a:solidFill>
              <a:srgbClr val="996600"/>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rgbClr val="990000"/>
              </a:solidFill>
              <a:latin typeface="Arial"/>
              <a:ea typeface="Arial"/>
              <a:cs typeface="Arial"/>
              <a:sym typeface="Arial"/>
            </a:endParaRPr>
          </a:p>
        </p:txBody>
      </p:sp>
      <p:cxnSp>
        <p:nvCxnSpPr>
          <p:cNvPr id="334" name="Shape 334"/>
          <p:cNvCxnSpPr/>
          <p:nvPr/>
        </p:nvCxnSpPr>
        <p:spPr>
          <a:xfrm>
            <a:off x="2279651" y="4797426"/>
            <a:ext cx="1223999" cy="72899"/>
          </a:xfrm>
          <a:prstGeom prst="straightConnector1">
            <a:avLst/>
          </a:prstGeom>
          <a:noFill/>
          <a:ln w="28575" cap="flat" cmpd="sng">
            <a:solidFill>
              <a:srgbClr val="CC0000"/>
            </a:solidFill>
            <a:prstDash val="solid"/>
            <a:round/>
            <a:headEnd type="none" w="med" len="med"/>
            <a:tailEnd type="none" w="med" len="med"/>
          </a:ln>
        </p:spPr>
      </p:cxnSp>
      <p:cxnSp>
        <p:nvCxnSpPr>
          <p:cNvPr id="335" name="Shape 335"/>
          <p:cNvCxnSpPr/>
          <p:nvPr/>
        </p:nvCxnSpPr>
        <p:spPr>
          <a:xfrm>
            <a:off x="3935414" y="1268412"/>
            <a:ext cx="792299" cy="936600"/>
          </a:xfrm>
          <a:prstGeom prst="straightConnector1">
            <a:avLst/>
          </a:prstGeom>
          <a:noFill/>
          <a:ln w="28575" cap="flat" cmpd="sng">
            <a:solidFill>
              <a:schemeClr val="dk1"/>
            </a:solidFill>
            <a:prstDash val="solid"/>
            <a:round/>
            <a:headEnd type="none" w="med" len="med"/>
            <a:tailEnd type="none" w="med" len="med"/>
          </a:ln>
        </p:spPr>
      </p:cxnSp>
      <p:cxnSp>
        <p:nvCxnSpPr>
          <p:cNvPr id="336" name="Shape 336"/>
          <p:cNvCxnSpPr/>
          <p:nvPr/>
        </p:nvCxnSpPr>
        <p:spPr>
          <a:xfrm flipH="1">
            <a:off x="5664326" y="1268413"/>
            <a:ext cx="72899" cy="1223999"/>
          </a:xfrm>
          <a:prstGeom prst="straightConnector1">
            <a:avLst/>
          </a:prstGeom>
          <a:noFill/>
          <a:ln w="28575" cap="flat" cmpd="sng">
            <a:solidFill>
              <a:srgbClr val="3333FF"/>
            </a:solidFill>
            <a:prstDash val="solid"/>
            <a:round/>
            <a:headEnd type="none" w="med" len="med"/>
            <a:tailEnd type="none" w="med" len="med"/>
          </a:ln>
        </p:spPr>
      </p:cxnSp>
      <p:cxnSp>
        <p:nvCxnSpPr>
          <p:cNvPr id="337" name="Shape 337"/>
          <p:cNvCxnSpPr/>
          <p:nvPr/>
        </p:nvCxnSpPr>
        <p:spPr>
          <a:xfrm flipH="1">
            <a:off x="6311924" y="1484313"/>
            <a:ext cx="936600" cy="792299"/>
          </a:xfrm>
          <a:prstGeom prst="straightConnector1">
            <a:avLst/>
          </a:prstGeom>
          <a:noFill/>
          <a:ln w="28575" cap="flat" cmpd="sng">
            <a:solidFill>
              <a:srgbClr val="006400"/>
            </a:solidFill>
            <a:prstDash val="solid"/>
            <a:round/>
            <a:headEnd type="none" w="med" len="med"/>
            <a:tailEnd type="none" w="med" len="med"/>
          </a:ln>
        </p:spPr>
      </p:cxnSp>
    </p:spTree>
    <p:extLst>
      <p:ext uri="{BB962C8B-B14F-4D97-AF65-F5344CB8AC3E}">
        <p14:creationId xmlns:p14="http://schemas.microsoft.com/office/powerpoint/2010/main" val="27878590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
                                        <p:tgtEl>
                                          <p:spTgt spid="319"/>
                                        </p:tgtEl>
                                      </p:cBhvr>
                                    </p:animEffect>
                                    <p:set>
                                      <p:cBhvr>
                                        <p:cTn id="7" dur="1" fill="hold">
                                          <p:stCondLst>
                                            <p:cond delay="1"/>
                                          </p:stCondLst>
                                        </p:cTn>
                                        <p:tgtEl>
                                          <p:spTgt spid="31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
                                        <p:tgtEl>
                                          <p:spTgt spid="333"/>
                                        </p:tgtEl>
                                      </p:cBhvr>
                                    </p:animEffect>
                                  </p:childTnLst>
                                </p:cTn>
                              </p:par>
                            </p:childTnLst>
                          </p:cTn>
                        </p:par>
                        <p:par>
                          <p:cTn id="11" fill="hold">
                            <p:stCondLst>
                              <p:cond delay="1"/>
                            </p:stCondLst>
                            <p:childTnLst>
                              <p:par>
                                <p:cTn id="12" presetID="10" presetClass="exit" presetSubtype="0" fill="hold" nodeType="afterEffect">
                                  <p:stCondLst>
                                    <p:cond delay="0"/>
                                  </p:stCondLst>
                                  <p:childTnLst>
                                    <p:animEffect transition="out" filter="fade">
                                      <p:cBhvr>
                                        <p:cTn id="13" dur="1"/>
                                        <p:tgtEl>
                                          <p:spTgt spid="332"/>
                                        </p:tgtEl>
                                      </p:cBhvr>
                                    </p:animEffect>
                                    <p:set>
                                      <p:cBhvr>
                                        <p:cTn id="14" dur="1" fill="hold">
                                          <p:stCondLst>
                                            <p:cond delay="1"/>
                                          </p:stCondLst>
                                        </p:cTn>
                                        <p:tgtEl>
                                          <p:spTgt spid="33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1"/>
                                        <p:tgtEl>
                                          <p:spTgt spid="334"/>
                                        </p:tgtEl>
                                      </p:cBhvr>
                                    </p:animEffect>
                                  </p:childTnLst>
                                </p:cTn>
                              </p:par>
                            </p:childTnLst>
                          </p:cTn>
                        </p:par>
                        <p:par>
                          <p:cTn id="18" fill="hold">
                            <p:stCondLst>
                              <p:cond delay="2"/>
                            </p:stCondLst>
                            <p:childTnLst>
                              <p:par>
                                <p:cTn id="19" presetID="10" presetClass="exit" presetSubtype="0" fill="hold" nodeType="afterEffect">
                                  <p:stCondLst>
                                    <p:cond delay="0"/>
                                  </p:stCondLst>
                                  <p:childTnLst>
                                    <p:animEffect transition="out" filter="fade">
                                      <p:cBhvr>
                                        <p:cTn id="20" dur="1"/>
                                        <p:tgtEl>
                                          <p:spTgt spid="335"/>
                                        </p:tgtEl>
                                      </p:cBhvr>
                                    </p:animEffect>
                                    <p:set>
                                      <p:cBhvr>
                                        <p:cTn id="21" dur="1" fill="hold">
                                          <p:stCondLst>
                                            <p:cond delay="1"/>
                                          </p:stCondLst>
                                        </p:cTn>
                                        <p:tgtEl>
                                          <p:spTgt spid="33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11"/>
                                        </p:tgtEl>
                                        <p:attrNameLst>
                                          <p:attrName>style.visibility</p:attrName>
                                        </p:attrNameLst>
                                      </p:cBhvr>
                                      <p:to>
                                        <p:strVal val="visible"/>
                                      </p:to>
                                    </p:set>
                                    <p:animEffect transition="in" filter="fade">
                                      <p:cBhvr>
                                        <p:cTn id="24" dur="1"/>
                                        <p:tgtEl>
                                          <p:spTgt spid="311"/>
                                        </p:tgtEl>
                                      </p:cBhvr>
                                    </p:animEffect>
                                  </p:childTnLst>
                                </p:cTn>
                              </p:par>
                            </p:childTnLst>
                          </p:cTn>
                        </p:par>
                        <p:par>
                          <p:cTn id="25" fill="hold">
                            <p:stCondLst>
                              <p:cond delay="3"/>
                            </p:stCondLst>
                            <p:childTnLst>
                              <p:par>
                                <p:cTn id="26" presetID="10" presetClass="exit" presetSubtype="0" fill="hold" nodeType="afterEffect">
                                  <p:stCondLst>
                                    <p:cond delay="0"/>
                                  </p:stCondLst>
                                  <p:childTnLst>
                                    <p:animEffect transition="out" filter="fade">
                                      <p:cBhvr>
                                        <p:cTn id="27" dur="1"/>
                                        <p:tgtEl>
                                          <p:spTgt spid="336"/>
                                        </p:tgtEl>
                                      </p:cBhvr>
                                    </p:animEffect>
                                    <p:set>
                                      <p:cBhvr>
                                        <p:cTn id="28" dur="1" fill="hold">
                                          <p:stCondLst>
                                            <p:cond delay="1"/>
                                          </p:stCondLst>
                                        </p:cTn>
                                        <p:tgtEl>
                                          <p:spTgt spid="33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fade">
                                      <p:cBhvr>
                                        <p:cTn id="31" dur="1"/>
                                        <p:tgtEl>
                                          <p:spTgt spid="312"/>
                                        </p:tgtEl>
                                      </p:cBhvr>
                                    </p:animEffect>
                                  </p:childTnLst>
                                </p:cTn>
                              </p:par>
                            </p:childTnLst>
                          </p:cTn>
                        </p:par>
                        <p:par>
                          <p:cTn id="32" fill="hold">
                            <p:stCondLst>
                              <p:cond delay="4"/>
                            </p:stCondLst>
                            <p:childTnLst>
                              <p:par>
                                <p:cTn id="33" presetID="10" presetClass="exit" presetSubtype="0" fill="hold" nodeType="afterEffect">
                                  <p:stCondLst>
                                    <p:cond delay="0"/>
                                  </p:stCondLst>
                                  <p:childTnLst>
                                    <p:animEffect transition="out" filter="fade">
                                      <p:cBhvr>
                                        <p:cTn id="34" dur="1"/>
                                        <p:tgtEl>
                                          <p:spTgt spid="337"/>
                                        </p:tgtEl>
                                      </p:cBhvr>
                                    </p:animEffect>
                                    <p:set>
                                      <p:cBhvr>
                                        <p:cTn id="35" dur="1" fill="hold">
                                          <p:stCondLst>
                                            <p:cond delay="1"/>
                                          </p:stCondLst>
                                        </p:cTn>
                                        <p:tgtEl>
                                          <p:spTgt spid="33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310"/>
                                        </p:tgtEl>
                                        <p:attrNameLst>
                                          <p:attrName>style.visibility</p:attrName>
                                        </p:attrNameLst>
                                      </p:cBhvr>
                                      <p:to>
                                        <p:strVal val="visible"/>
                                      </p:to>
                                    </p:set>
                                    <p:animEffect transition="in" filter="fade">
                                      <p:cBhvr>
                                        <p:cTn id="38" dur="1"/>
                                        <p:tgtEl>
                                          <p:spTgt spid="310"/>
                                        </p:tgtEl>
                                      </p:cBhvr>
                                    </p:animEffect>
                                  </p:childTnLst>
                                </p:cTn>
                              </p:par>
                            </p:childTnLst>
                          </p:cTn>
                        </p:par>
                        <p:par>
                          <p:cTn id="39" fill="hold">
                            <p:stCondLst>
                              <p:cond delay="5"/>
                            </p:stCondLst>
                            <p:childTnLst>
                              <p:par>
                                <p:cTn id="40" presetID="10" presetClass="entr" presetSubtype="0" fill="hold" nodeType="afterEffect">
                                  <p:stCondLst>
                                    <p:cond delay="0"/>
                                  </p:stCondLst>
                                  <p:childTnLst>
                                    <p:set>
                                      <p:cBhvr>
                                        <p:cTn id="41" dur="1" fill="hold">
                                          <p:stCondLst>
                                            <p:cond delay="0"/>
                                          </p:stCondLst>
                                        </p:cTn>
                                        <p:tgtEl>
                                          <p:spTgt spid="313"/>
                                        </p:tgtEl>
                                        <p:attrNameLst>
                                          <p:attrName>style.visibility</p:attrName>
                                        </p:attrNameLst>
                                      </p:cBhvr>
                                      <p:to>
                                        <p:strVal val="visible"/>
                                      </p:to>
                                    </p:set>
                                    <p:animEffect transition="in" filter="fade">
                                      <p:cBhvr>
                                        <p:cTn id="42" dur="1"/>
                                        <p:tgtEl>
                                          <p:spTgt spid="313"/>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mph" presetSubtype="0" fill="hold" nodeType="clickEffect">
                                  <p:stCondLst>
                                    <p:cond delay="0"/>
                                  </p:stCondLst>
                                  <p:childTnLst>
                                    <p:animRot by="-21600000">
                                      <p:cBhvr>
                                        <p:cTn id="46" dur="2000" fill="hold"/>
                                        <p:tgtEl>
                                          <p:spTgt spid="310"/>
                                        </p:tgtEl>
                                        <p:attrNameLst>
                                          <p:attrName>r</p:attrName>
                                        </p:attrNameLst>
                                      </p:cBhvr>
                                    </p:animRot>
                                  </p:childTnLst>
                                </p:cTn>
                              </p:par>
                              <p:par>
                                <p:cTn id="47" presetID="8" presetClass="emph" presetSubtype="0" fill="hold" nodeType="withEffect">
                                  <p:stCondLst>
                                    <p:cond delay="0"/>
                                  </p:stCondLst>
                                  <p:childTnLst>
                                    <p:animRot by="-21600000">
                                      <p:cBhvr>
                                        <p:cTn id="48" dur="2000" fill="hold"/>
                                        <p:tgtEl>
                                          <p:spTgt spid="311"/>
                                        </p:tgtEl>
                                        <p:attrNameLst>
                                          <p:attrName>r</p:attrName>
                                        </p:attrNameLst>
                                      </p:cBhvr>
                                    </p:animRot>
                                  </p:childTnLst>
                                </p:cTn>
                              </p:par>
                              <p:par>
                                <p:cTn id="49" presetID="8" presetClass="emph" presetSubtype="0" fill="hold" nodeType="withEffect">
                                  <p:stCondLst>
                                    <p:cond delay="0"/>
                                  </p:stCondLst>
                                  <p:childTnLst>
                                    <p:animRot by="-21600000">
                                      <p:cBhvr>
                                        <p:cTn id="50" dur="2000" fill="hold"/>
                                        <p:tgtEl>
                                          <p:spTgt spid="312"/>
                                        </p:tgtEl>
                                        <p:attrNameLst>
                                          <p:attrName>r</p:attrName>
                                        </p:attrNameLst>
                                      </p:cBhvr>
                                    </p:animRot>
                                  </p:childTnLst>
                                </p:cTn>
                              </p:par>
                              <p:par>
                                <p:cTn id="51" presetID="8" presetClass="emph" presetSubtype="0" fill="hold" nodeType="withEffect">
                                  <p:stCondLst>
                                    <p:cond delay="0"/>
                                  </p:stCondLst>
                                  <p:childTnLst>
                                    <p:animRot by="-21600000">
                                      <p:cBhvr>
                                        <p:cTn id="52" dur="2000" fill="hold"/>
                                        <p:tgtEl>
                                          <p:spTgt spid="333"/>
                                        </p:tgtEl>
                                        <p:attrNameLst>
                                          <p:attrName>r</p:attrName>
                                        </p:attrNameLst>
                                      </p:cBhvr>
                                    </p:animRot>
                                  </p:childTnLst>
                                </p:cTn>
                              </p:par>
                              <p:par>
                                <p:cTn id="53" presetID="8" presetClass="emph" presetSubtype="0" fill="hold" nodeType="withEffect">
                                  <p:stCondLst>
                                    <p:cond delay="0"/>
                                  </p:stCondLst>
                                  <p:childTnLst>
                                    <p:animRot by="-21600000">
                                      <p:cBhvr>
                                        <p:cTn id="54" dur="2000" fill="hold"/>
                                        <p:tgtEl>
                                          <p:spTgt spid="334"/>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20"/>
                                        </p:tgtEl>
                                        <p:attrNameLst>
                                          <p:attrName>style.visibility</p:attrName>
                                        </p:attrNameLst>
                                      </p:cBhvr>
                                      <p:to>
                                        <p:strVal val="visible"/>
                                      </p:to>
                                    </p:set>
                                    <p:animEffect transition="in" filter="fade">
                                      <p:cBhvr>
                                        <p:cTn id="59" dur="500"/>
                                        <p:tgtEl>
                                          <p:spTgt spid="320"/>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21600000">
                                      <p:cBhvr>
                                        <p:cTn id="63" dur="2000" fill="hold"/>
                                        <p:tgtEl>
                                          <p:spTgt spid="320"/>
                                        </p:tgtEl>
                                        <p:attrNameLst>
                                          <p:attrName>r</p:attrName>
                                        </p:attrNameLst>
                                      </p:cBhvr>
                                    </p:animRot>
                                  </p:childTnLst>
                                </p:cTn>
                              </p:par>
                            </p:childTnLst>
                          </p:cTn>
                        </p:par>
                        <p:par>
                          <p:cTn id="64" fill="hold">
                            <p:stCondLst>
                              <p:cond delay="2000"/>
                            </p:stCondLst>
                            <p:childTnLst>
                              <p:par>
                                <p:cTn id="65" presetID="10" presetClass="entr" presetSubtype="0" fill="hold" nodeType="afterEffect">
                                  <p:stCondLst>
                                    <p:cond delay="0"/>
                                  </p:stCondLst>
                                  <p:childTnLst>
                                    <p:set>
                                      <p:cBhvr>
                                        <p:cTn id="66" dur="1" fill="hold">
                                          <p:stCondLst>
                                            <p:cond delay="0"/>
                                          </p:stCondLst>
                                        </p:cTn>
                                        <p:tgtEl>
                                          <p:spTgt spid="326"/>
                                        </p:tgtEl>
                                        <p:attrNameLst>
                                          <p:attrName>style.visibility</p:attrName>
                                        </p:attrNameLst>
                                      </p:cBhvr>
                                      <p:to>
                                        <p:strVal val="visible"/>
                                      </p:to>
                                    </p:set>
                                    <p:animEffect transition="in" filter="fade">
                                      <p:cBhvr>
                                        <p:cTn id="67" dur="500"/>
                                        <p:tgtEl>
                                          <p:spTgt spid="326"/>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mph" presetSubtype="0" fill="hold" nodeType="clickEffect">
                                  <p:stCondLst>
                                    <p:cond delay="0"/>
                                  </p:stCondLst>
                                  <p:childTnLst>
                                    <p:animRot by="-21600000">
                                      <p:cBhvr>
                                        <p:cTn id="71" dur="2000" fill="hold"/>
                                        <p:tgtEl>
                                          <p:spTgt spid="320"/>
                                        </p:tgtEl>
                                        <p:attrNameLst>
                                          <p:attrName>r</p:attrName>
                                        </p:attrNameLst>
                                      </p:cBhvr>
                                    </p:animRot>
                                  </p:childTnLst>
                                </p:cTn>
                              </p:par>
                              <p:par>
                                <p:cTn id="72" presetID="8" presetClass="emph" presetSubtype="0" fill="hold" nodeType="withEffect">
                                  <p:stCondLst>
                                    <p:cond delay="0"/>
                                  </p:stCondLst>
                                  <p:childTnLst>
                                    <p:animRot by="-21600000">
                                      <p:cBhvr>
                                        <p:cTn id="73" dur="2000" fill="hold"/>
                                        <p:tgtEl>
                                          <p:spTgt spid="310"/>
                                        </p:tgtEl>
                                        <p:attrNameLst>
                                          <p:attrName>r</p:attrName>
                                        </p:attrNameLst>
                                      </p:cBhvr>
                                    </p:animRot>
                                  </p:childTnLst>
                                </p:cTn>
                              </p:par>
                              <p:par>
                                <p:cTn id="74" presetID="8" presetClass="emph" presetSubtype="0" fill="hold" nodeType="withEffect">
                                  <p:stCondLst>
                                    <p:cond delay="0"/>
                                  </p:stCondLst>
                                  <p:childTnLst>
                                    <p:animRot by="-21600000">
                                      <p:cBhvr>
                                        <p:cTn id="75" dur="2000" fill="hold"/>
                                        <p:tgtEl>
                                          <p:spTgt spid="311"/>
                                        </p:tgtEl>
                                        <p:attrNameLst>
                                          <p:attrName>r</p:attrName>
                                        </p:attrNameLst>
                                      </p:cBhvr>
                                    </p:animRot>
                                  </p:childTnLst>
                                </p:cTn>
                              </p:par>
                              <p:par>
                                <p:cTn id="76" presetID="8" presetClass="emph" presetSubtype="0" fill="hold" nodeType="withEffect">
                                  <p:stCondLst>
                                    <p:cond delay="0"/>
                                  </p:stCondLst>
                                  <p:childTnLst>
                                    <p:animRot by="-21600000">
                                      <p:cBhvr>
                                        <p:cTn id="77" dur="2000" fill="hold"/>
                                        <p:tgtEl>
                                          <p:spTgt spid="312"/>
                                        </p:tgtEl>
                                        <p:attrNameLst>
                                          <p:attrName>r</p:attrName>
                                        </p:attrNameLst>
                                      </p:cBhvr>
                                    </p:animRot>
                                  </p:childTnLst>
                                </p:cTn>
                              </p:par>
                              <p:par>
                                <p:cTn id="78" presetID="8" presetClass="emph" presetSubtype="0" fill="hold" nodeType="withEffect">
                                  <p:stCondLst>
                                    <p:cond delay="0"/>
                                  </p:stCondLst>
                                  <p:childTnLst>
                                    <p:animRot by="-21600000">
                                      <p:cBhvr>
                                        <p:cTn id="79" dur="2000" fill="hold"/>
                                        <p:tgtEl>
                                          <p:spTgt spid="333"/>
                                        </p:tgtEl>
                                        <p:attrNameLst>
                                          <p:attrName>r</p:attrName>
                                        </p:attrNameLst>
                                      </p:cBhvr>
                                    </p:animRot>
                                  </p:childTnLst>
                                </p:cTn>
                              </p:par>
                              <p:par>
                                <p:cTn id="80" presetID="8" presetClass="emph" presetSubtype="0" fill="hold" nodeType="withEffect">
                                  <p:stCondLst>
                                    <p:cond delay="0"/>
                                  </p:stCondLst>
                                  <p:childTnLst>
                                    <p:animRot by="-21600000">
                                      <p:cBhvr>
                                        <p:cTn id="81" dur="2000" fill="hold"/>
                                        <p:tgtEl>
                                          <p:spTgt spid="3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Tables</a:t>
            </a:r>
          </a:p>
        </p:txBody>
      </p:sp>
      <p:sp>
        <p:nvSpPr>
          <p:cNvPr id="461" name="Shape 461"/>
          <p:cNvSpPr txBox="1">
            <a:spLocks noGrp="1"/>
          </p:cNvSpPr>
          <p:nvPr>
            <p:ph type="body" idx="1"/>
          </p:nvPr>
        </p:nvSpPr>
        <p:spPr>
          <a:xfrm>
            <a:off x="1773250" y="878130"/>
            <a:ext cx="8594700" cy="56085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Can we access items efficiently </a:t>
            </a:r>
          </a:p>
          <a:p>
            <a:pPr marL="457200" indent="0">
              <a:spcBef>
                <a:spcPts val="0"/>
              </a:spcBef>
              <a:buNone/>
            </a:pPr>
            <a:endParaRPr dirty="0">
              <a:latin typeface="Comic Sans MS"/>
              <a:ea typeface="Comic Sans MS"/>
              <a:cs typeface="Comic Sans MS"/>
              <a:sym typeface="Comic Sans MS"/>
            </a:endParaRPr>
          </a:p>
          <a:p>
            <a:pPr marL="896937" lvl="1" indent="-363537">
              <a:spcBef>
                <a:spcPts val="0"/>
              </a:spcBef>
              <a:buClr>
                <a:srgbClr val="8B0000"/>
              </a:buClr>
              <a:buSzPct val="64000"/>
              <a:buFont typeface="Noto Symbol"/>
              <a:buChar char="➢"/>
            </a:pPr>
            <a:r>
              <a:rPr lang="en-US" dirty="0">
                <a:solidFill>
                  <a:srgbClr val="8B0000"/>
                </a:solidFill>
                <a:latin typeface="Comic Sans MS"/>
                <a:ea typeface="Comic Sans MS"/>
                <a:cs typeface="Comic Sans MS"/>
                <a:sym typeface="Comic Sans MS"/>
              </a:rPr>
              <a:t>Constant-time access</a:t>
            </a:r>
          </a:p>
          <a:p>
            <a:pPr marL="896937" lvl="1" indent="-363537">
              <a:spcBef>
                <a:spcPts val="0"/>
              </a:spcBef>
              <a:buClr>
                <a:srgbClr val="8B0000"/>
              </a:buClr>
              <a:buSzPct val="64000"/>
              <a:buFont typeface="Noto Symbol"/>
              <a:buChar char="➢"/>
            </a:pPr>
            <a:r>
              <a:rPr lang="en-US" dirty="0">
                <a:solidFill>
                  <a:srgbClr val="8B0000"/>
                </a:solidFill>
                <a:latin typeface="Comic Sans MS"/>
                <a:ea typeface="Comic Sans MS"/>
                <a:cs typeface="Comic Sans MS"/>
                <a:sym typeface="Comic Sans MS"/>
              </a:rPr>
              <a:t>Constant-time update</a:t>
            </a:r>
          </a:p>
          <a:p>
            <a:pPr marL="457200" indent="0">
              <a:spcBef>
                <a:spcPts val="0"/>
              </a:spcBef>
              <a:buNone/>
            </a:pPr>
            <a:endParaRPr dirty="0">
              <a:latin typeface="Comic Sans MS"/>
              <a:ea typeface="Comic Sans MS"/>
              <a:cs typeface="Comic Sans MS"/>
              <a:sym typeface="Comic Sans MS"/>
            </a:endParaRPr>
          </a:p>
          <a:p>
            <a:pPr marL="0" indent="0">
              <a:spcBef>
                <a:spcPts val="0"/>
              </a:spcBef>
              <a:buSzPct val="25000"/>
              <a:buNone/>
            </a:pPr>
            <a:r>
              <a:rPr lang="en-US" sz="2400" dirty="0">
                <a:solidFill>
                  <a:schemeClr val="dk1"/>
                </a:solidFill>
                <a:latin typeface="Comic Sans MS"/>
                <a:ea typeface="Comic Sans MS"/>
                <a:cs typeface="Comic Sans MS"/>
                <a:sym typeface="Comic Sans MS"/>
              </a:rPr>
              <a:t>without limiting ourselves to keys that are integers in a fixed, contiguous interval?</a:t>
            </a:r>
          </a:p>
          <a:p>
            <a:pPr marL="896937" lvl="1" indent="-363537">
              <a:spcBef>
                <a:spcPts val="480"/>
              </a:spcBef>
              <a:buClr>
                <a:srgbClr val="8B0000"/>
              </a:buClr>
              <a:buSzPct val="80000"/>
              <a:buFont typeface="Noto Symbol"/>
              <a:buChar char="➢"/>
            </a:pPr>
            <a:endParaRPr lang="en-US" dirty="0" smtClean="0">
              <a:solidFill>
                <a:schemeClr val="dk1"/>
              </a:solidFill>
              <a:latin typeface="Comic Sans MS"/>
              <a:ea typeface="Comic Sans MS"/>
              <a:cs typeface="Comic Sans MS"/>
              <a:sym typeface="Comic Sans MS"/>
            </a:endParaRPr>
          </a:p>
          <a:p>
            <a:pPr marL="896937" lvl="1" indent="-363537">
              <a:spcBef>
                <a:spcPts val="480"/>
              </a:spcBef>
              <a:buClr>
                <a:srgbClr val="8B0000"/>
              </a:buClr>
              <a:buSzPct val="80000"/>
              <a:buFont typeface="Noto Symbol"/>
              <a:buChar char="➢"/>
            </a:pPr>
            <a:r>
              <a:rPr lang="en-US" dirty="0" smtClean="0">
                <a:solidFill>
                  <a:schemeClr val="dk1"/>
                </a:solidFill>
                <a:latin typeface="Comic Sans MS"/>
                <a:ea typeface="Comic Sans MS"/>
                <a:cs typeface="Comic Sans MS"/>
                <a:sym typeface="Comic Sans MS"/>
              </a:rPr>
              <a:t>e.g</a:t>
            </a:r>
            <a:r>
              <a:rPr lang="en-US" dirty="0">
                <a:solidFill>
                  <a:schemeClr val="dk1"/>
                </a:solidFill>
                <a:latin typeface="Comic Sans MS"/>
                <a:ea typeface="Comic Sans MS"/>
                <a:cs typeface="Comic Sans MS"/>
                <a:sym typeface="Comic Sans MS"/>
              </a:rPr>
              <a:t>. index contacts in the address book by name</a:t>
            </a:r>
          </a:p>
          <a:p>
            <a:pPr marL="536575" lvl="1" indent="-3175">
              <a:spcBef>
                <a:spcPts val="480"/>
              </a:spcBef>
              <a:buClr>
                <a:srgbClr val="8B0000"/>
              </a:buClr>
              <a:buNone/>
            </a:pPr>
            <a:endParaRPr dirty="0">
              <a:solidFill>
                <a:srgbClr val="000000"/>
              </a:solidFill>
              <a:latin typeface="Comic Sans MS"/>
              <a:ea typeface="Comic Sans MS"/>
              <a:cs typeface="Comic Sans MS"/>
              <a:sym typeface="Comic Sans MS"/>
            </a:endParaRPr>
          </a:p>
          <a:p>
            <a:pPr marL="536575" lvl="1" indent="-3175">
              <a:spcBef>
                <a:spcPts val="480"/>
              </a:spcBef>
              <a:buClr>
                <a:srgbClr val="8B0000"/>
              </a:buClr>
              <a:buNone/>
            </a:pPr>
            <a:endParaRPr dirty="0">
              <a:solidFill>
                <a:srgbClr val="000000"/>
              </a:solidFill>
              <a:latin typeface="Comic Sans MS"/>
              <a:ea typeface="Comic Sans MS"/>
              <a:cs typeface="Comic Sans MS"/>
              <a:sym typeface="Comic Sans MS"/>
            </a:endParaRPr>
          </a:p>
          <a:p>
            <a:pPr marL="536575" lvl="1" indent="-3175">
              <a:spcBef>
                <a:spcPts val="480"/>
              </a:spcBef>
              <a:buClr>
                <a:srgbClr val="8B0000"/>
              </a:buClr>
              <a:buSzPct val="25000"/>
              <a:buNone/>
            </a:pPr>
            <a:r>
              <a:rPr lang="en-US" dirty="0">
                <a:latin typeface="Comic Sans MS"/>
                <a:ea typeface="Comic Sans MS"/>
                <a:cs typeface="Comic Sans MS"/>
                <a:sym typeface="Comic Sans MS"/>
              </a:rPr>
              <a:t>Hash table answer: </a:t>
            </a:r>
            <a:r>
              <a:rPr lang="en-US" dirty="0">
                <a:solidFill>
                  <a:srgbClr val="8B0000"/>
                </a:solidFill>
                <a:latin typeface="Comic Sans MS"/>
                <a:ea typeface="Comic Sans MS"/>
                <a:cs typeface="Comic Sans MS"/>
                <a:sym typeface="Comic Sans MS"/>
              </a:rPr>
              <a:t>almost!</a:t>
            </a:r>
          </a:p>
          <a:p>
            <a:pPr marL="896937" lvl="1" indent="-241617">
              <a:spcBef>
                <a:spcPts val="480"/>
              </a:spcBef>
              <a:buClr>
                <a:srgbClr val="8B0000"/>
              </a:buClr>
              <a:buNone/>
            </a:pPr>
            <a:endParaRPr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p:txBody>
      </p:sp>
      <p:sp>
        <p:nvSpPr>
          <p:cNvPr id="462" name="Shape 46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50</a:t>
            </a:fld>
            <a:endParaRPr lang="en-US"/>
          </a:p>
        </p:txBody>
      </p:sp>
    </p:spTree>
    <p:extLst>
      <p:ext uri="{BB962C8B-B14F-4D97-AF65-F5344CB8AC3E}">
        <p14:creationId xmlns:p14="http://schemas.microsoft.com/office/powerpoint/2010/main" val="3989265884"/>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Hash table</a:t>
            </a:r>
          </a:p>
        </p:txBody>
      </p:sp>
      <p:sp>
        <p:nvSpPr>
          <p:cNvPr id="469" name="Shape 469"/>
          <p:cNvSpPr txBox="1">
            <a:spLocks noGrp="1"/>
          </p:cNvSpPr>
          <p:nvPr>
            <p:ph type="body" idx="1"/>
          </p:nvPr>
        </p:nvSpPr>
        <p:spPr>
          <a:xfrm>
            <a:off x="1773237" y="878114"/>
            <a:ext cx="8594700" cy="21536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990000"/>
                </a:solidFill>
                <a:latin typeface="Comic Sans MS"/>
                <a:ea typeface="Comic Sans MS"/>
                <a:cs typeface="Comic Sans MS"/>
                <a:sym typeface="Comic Sans MS"/>
              </a:rPr>
              <a:t>Idea</a:t>
            </a:r>
            <a:r>
              <a:rPr lang="en-US" sz="2400" dirty="0">
                <a:solidFill>
                  <a:schemeClr val="dk1"/>
                </a:solidFill>
                <a:latin typeface="Comic Sans MS"/>
                <a:ea typeface="Comic Sans MS"/>
                <a:cs typeface="Comic Sans MS"/>
                <a:sym typeface="Comic Sans MS"/>
              </a:rPr>
              <a:t>: map all possible keys </a:t>
            </a:r>
            <a:r>
              <a:rPr lang="en-US" sz="2400" i="1" dirty="0">
                <a:solidFill>
                  <a:srgbClr val="3333FF"/>
                </a:solidFill>
                <a:latin typeface="Comic Sans MS"/>
                <a:ea typeface="Comic Sans MS"/>
                <a:cs typeface="Comic Sans MS"/>
                <a:sym typeface="Comic Sans MS"/>
              </a:rPr>
              <a:t>K</a:t>
            </a:r>
            <a:r>
              <a:rPr lang="en-US" sz="2400" dirty="0">
                <a:solidFill>
                  <a:schemeClr val="dk1"/>
                </a:solidFill>
                <a:latin typeface="Comic Sans MS"/>
                <a:ea typeface="Comic Sans MS"/>
                <a:cs typeface="Comic Sans MS"/>
                <a:sym typeface="Comic Sans MS"/>
              </a:rPr>
              <a:t> into an integer interval </a:t>
            </a:r>
            <a:r>
              <a:rPr lang="en-US" sz="2400" i="1" dirty="0">
                <a:solidFill>
                  <a:srgbClr val="3333FF"/>
                </a:solidFill>
                <a:latin typeface="Comic Sans MS"/>
                <a:ea typeface="Comic Sans MS"/>
                <a:cs typeface="Comic Sans MS"/>
                <a:sym typeface="Comic Sans MS"/>
              </a:rPr>
              <a:t>1..n</a:t>
            </a:r>
            <a:r>
              <a:rPr lang="en-US" sz="2400" dirty="0">
                <a:solidFill>
                  <a:schemeClr val="dk1"/>
                </a:solidFill>
                <a:latin typeface="Comic Sans MS"/>
                <a:ea typeface="Comic Sans MS"/>
                <a:cs typeface="Comic Sans MS"/>
                <a:sym typeface="Comic Sans MS"/>
              </a:rPr>
              <a:t> and then store the items in an array</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would work if each key mapped to a </a:t>
            </a:r>
            <a:r>
              <a:rPr lang="en-US" dirty="0">
                <a:solidFill>
                  <a:srgbClr val="990000"/>
                </a:solidFill>
                <a:latin typeface="Comic Sans MS"/>
                <a:ea typeface="Comic Sans MS"/>
                <a:cs typeface="Comic Sans MS"/>
                <a:sym typeface="Comic Sans MS"/>
              </a:rPr>
              <a:t>different index</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usually there are more keys then indexes, which inevitably leads to </a:t>
            </a:r>
            <a:r>
              <a:rPr lang="en-US" dirty="0">
                <a:solidFill>
                  <a:srgbClr val="990000"/>
                </a:solidFill>
                <a:latin typeface="Comic Sans MS"/>
                <a:ea typeface="Comic Sans MS"/>
                <a:cs typeface="Comic Sans MS"/>
                <a:sym typeface="Comic Sans MS"/>
              </a:rPr>
              <a:t>collisions</a:t>
            </a:r>
          </a:p>
        </p:txBody>
      </p:sp>
      <p:sp>
        <p:nvSpPr>
          <p:cNvPr id="470" name="Shape 470"/>
          <p:cNvSpPr/>
          <p:nvPr/>
        </p:nvSpPr>
        <p:spPr>
          <a:xfrm>
            <a:off x="2833037" y="3609474"/>
            <a:ext cx="2723976" cy="2348567"/>
          </a:xfrm>
          <a:prstGeom prst="cloud">
            <a:avLst/>
          </a:prstGeom>
          <a:solidFill>
            <a:srgbClr val="99FF99"/>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471" name="Shape 471"/>
          <p:cNvSpPr txBox="1"/>
          <p:nvPr/>
        </p:nvSpPr>
        <p:spPr>
          <a:xfrm>
            <a:off x="2833037" y="3234089"/>
            <a:ext cx="308100" cy="461699"/>
          </a:xfrm>
          <a:prstGeom prst="rect">
            <a:avLst/>
          </a:prstGeom>
          <a:noFill/>
          <a:ln>
            <a:noFill/>
          </a:ln>
        </p:spPr>
        <p:txBody>
          <a:bodyPr lIns="91425" tIns="45700" rIns="91425" bIns="45700" anchor="t" anchorCtr="0">
            <a:noAutofit/>
          </a:bodyPr>
          <a:lstStyle/>
          <a:p>
            <a:pPr>
              <a:buSzPct val="25000"/>
            </a:pPr>
            <a:r>
              <a:rPr lang="en-US" sz="2400">
                <a:solidFill>
                  <a:srgbClr val="3333FF"/>
                </a:solidFill>
                <a:latin typeface="Comic Sans MS"/>
                <a:ea typeface="Comic Sans MS"/>
                <a:cs typeface="Comic Sans MS"/>
                <a:sym typeface="Comic Sans MS"/>
              </a:rPr>
              <a:t>K</a:t>
            </a:r>
          </a:p>
        </p:txBody>
      </p:sp>
      <p:sp>
        <p:nvSpPr>
          <p:cNvPr id="472" name="Shape 472"/>
          <p:cNvSpPr/>
          <p:nvPr/>
        </p:nvSpPr>
        <p:spPr>
          <a:xfrm>
            <a:off x="7857290" y="4474567"/>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3" name="Shape 473"/>
          <p:cNvSpPr/>
          <p:nvPr/>
        </p:nvSpPr>
        <p:spPr>
          <a:xfrm>
            <a:off x="7857290" y="4149923"/>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4" name="Shape 474"/>
          <p:cNvSpPr/>
          <p:nvPr/>
        </p:nvSpPr>
        <p:spPr>
          <a:xfrm>
            <a:off x="7857290" y="3830507"/>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5" name="Shape 475"/>
          <p:cNvSpPr/>
          <p:nvPr/>
        </p:nvSpPr>
        <p:spPr>
          <a:xfrm>
            <a:off x="7857290" y="5433644"/>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6" name="Shape 476"/>
          <p:cNvSpPr/>
          <p:nvPr/>
        </p:nvSpPr>
        <p:spPr>
          <a:xfrm>
            <a:off x="7857290" y="5109001"/>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7" name="Shape 477"/>
          <p:cNvSpPr/>
          <p:nvPr/>
        </p:nvSpPr>
        <p:spPr>
          <a:xfrm>
            <a:off x="7857290" y="4799210"/>
            <a:ext cx="394769" cy="324642"/>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78" name="Shape 478"/>
          <p:cNvSpPr txBox="1"/>
          <p:nvPr/>
        </p:nvSpPr>
        <p:spPr>
          <a:xfrm>
            <a:off x="7453163" y="3792354"/>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1</a:t>
            </a:r>
          </a:p>
        </p:txBody>
      </p:sp>
      <p:sp>
        <p:nvSpPr>
          <p:cNvPr id="479" name="Shape 479"/>
          <p:cNvSpPr txBox="1"/>
          <p:nvPr/>
        </p:nvSpPr>
        <p:spPr>
          <a:xfrm>
            <a:off x="7453161" y="4127579"/>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2</a:t>
            </a:r>
          </a:p>
        </p:txBody>
      </p:sp>
      <p:sp>
        <p:nvSpPr>
          <p:cNvPr id="480" name="Shape 480"/>
          <p:cNvSpPr txBox="1"/>
          <p:nvPr/>
        </p:nvSpPr>
        <p:spPr>
          <a:xfrm>
            <a:off x="7453161" y="4480393"/>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3</a:t>
            </a:r>
          </a:p>
        </p:txBody>
      </p:sp>
      <p:sp>
        <p:nvSpPr>
          <p:cNvPr id="481" name="Shape 481"/>
          <p:cNvSpPr txBox="1"/>
          <p:nvPr/>
        </p:nvSpPr>
        <p:spPr>
          <a:xfrm>
            <a:off x="7453161" y="4799101"/>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4</a:t>
            </a:r>
          </a:p>
        </p:txBody>
      </p:sp>
      <p:sp>
        <p:nvSpPr>
          <p:cNvPr id="482" name="Shape 482"/>
          <p:cNvSpPr txBox="1"/>
          <p:nvPr/>
        </p:nvSpPr>
        <p:spPr>
          <a:xfrm>
            <a:off x="7453161" y="5109002"/>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5</a:t>
            </a:r>
          </a:p>
        </p:txBody>
      </p:sp>
      <p:sp>
        <p:nvSpPr>
          <p:cNvPr id="483" name="Shape 483"/>
          <p:cNvSpPr txBox="1"/>
          <p:nvPr/>
        </p:nvSpPr>
        <p:spPr>
          <a:xfrm>
            <a:off x="7462720" y="5427708"/>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6</a:t>
            </a:r>
          </a:p>
        </p:txBody>
      </p:sp>
      <p:sp>
        <p:nvSpPr>
          <p:cNvPr id="484" name="Shape 484"/>
          <p:cNvSpPr txBox="1"/>
          <p:nvPr/>
        </p:nvSpPr>
        <p:spPr>
          <a:xfrm>
            <a:off x="3141046" y="4071140"/>
            <a:ext cx="1366799" cy="6461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“Bertrand Meyer”</a:t>
            </a:r>
          </a:p>
        </p:txBody>
      </p:sp>
      <p:cxnSp>
        <p:nvCxnSpPr>
          <p:cNvPr id="485" name="Shape 485"/>
          <p:cNvCxnSpPr>
            <a:endCxn id="480" idx="1"/>
          </p:cNvCxnSpPr>
          <p:nvPr/>
        </p:nvCxnSpPr>
        <p:spPr>
          <a:xfrm>
            <a:off x="4344261" y="4394142"/>
            <a:ext cx="3108900" cy="270900"/>
          </a:xfrm>
          <a:prstGeom prst="straightConnector1">
            <a:avLst/>
          </a:prstGeom>
          <a:noFill/>
          <a:ln w="28575" cap="flat" cmpd="sng">
            <a:solidFill>
              <a:srgbClr val="000099"/>
            </a:solidFill>
            <a:prstDash val="solid"/>
            <a:round/>
            <a:headEnd type="none" w="med" len="med"/>
            <a:tailEnd type="triangle" w="lg" len="lg"/>
          </a:ln>
        </p:spPr>
      </p:cxnSp>
      <p:sp>
        <p:nvSpPr>
          <p:cNvPr id="486" name="Shape 486"/>
          <p:cNvSpPr txBox="1"/>
          <p:nvPr/>
        </p:nvSpPr>
        <p:spPr>
          <a:xfrm>
            <a:off x="4811028" y="4065526"/>
            <a:ext cx="1790400" cy="400199"/>
          </a:xfrm>
          <a:prstGeom prst="rect">
            <a:avLst/>
          </a:prstGeom>
          <a:noFill/>
          <a:ln>
            <a:noFill/>
          </a:ln>
        </p:spPr>
        <p:txBody>
          <a:bodyPr lIns="91425" tIns="45700" rIns="91425" bIns="45700" anchor="t" anchorCtr="0">
            <a:noAutofit/>
          </a:bodyPr>
          <a:lstStyle/>
          <a:p>
            <a:pPr>
              <a:buSzPct val="25000"/>
            </a:pPr>
            <a:r>
              <a:rPr lang="en-US" sz="2000" i="1">
                <a:solidFill>
                  <a:srgbClr val="3333FF"/>
                </a:solidFill>
                <a:latin typeface="Comic Sans MS"/>
                <a:ea typeface="Comic Sans MS"/>
                <a:cs typeface="Comic Sans MS"/>
                <a:sym typeface="Comic Sans MS"/>
              </a:rPr>
              <a:t>hash function</a:t>
            </a:r>
          </a:p>
        </p:txBody>
      </p:sp>
      <p:cxnSp>
        <p:nvCxnSpPr>
          <p:cNvPr id="487" name="Shape 487"/>
          <p:cNvCxnSpPr/>
          <p:nvPr/>
        </p:nvCxnSpPr>
        <p:spPr>
          <a:xfrm>
            <a:off x="8054674" y="4636887"/>
            <a:ext cx="495899" cy="0"/>
          </a:xfrm>
          <a:prstGeom prst="straightConnector1">
            <a:avLst/>
          </a:prstGeom>
          <a:noFill/>
          <a:ln w="28575" cap="flat" cmpd="sng">
            <a:solidFill>
              <a:srgbClr val="990000"/>
            </a:solidFill>
            <a:prstDash val="solid"/>
            <a:round/>
            <a:headEnd type="none" w="med" len="med"/>
            <a:tailEnd type="triangle" w="lg" len="lg"/>
          </a:ln>
        </p:spPr>
      </p:cxnSp>
      <p:sp>
        <p:nvSpPr>
          <p:cNvPr id="488" name="Shape 488"/>
          <p:cNvSpPr/>
          <p:nvPr/>
        </p:nvSpPr>
        <p:spPr>
          <a:xfrm>
            <a:off x="8550443" y="4474567"/>
            <a:ext cx="1511301" cy="346509"/>
          </a:xfrm>
          <a:prstGeom prst="flowChartProcess">
            <a:avLst/>
          </a:prstGeom>
          <a:solidFill>
            <a:srgbClr val="99FF99"/>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2000">
                <a:solidFill>
                  <a:schemeClr val="dk1"/>
                </a:solidFill>
                <a:latin typeface="Comic Sans MS"/>
                <a:ea typeface="Comic Sans MS"/>
                <a:cs typeface="Comic Sans MS"/>
                <a:sym typeface="Comic Sans MS"/>
              </a:rPr>
              <a:t>“079 ...”</a:t>
            </a:r>
          </a:p>
        </p:txBody>
      </p:sp>
      <p:sp>
        <p:nvSpPr>
          <p:cNvPr id="489" name="Shape 489"/>
          <p:cNvSpPr txBox="1"/>
          <p:nvPr/>
        </p:nvSpPr>
        <p:spPr>
          <a:xfrm>
            <a:off x="3559743" y="4941063"/>
            <a:ext cx="1366799" cy="6461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“Barack Obama”</a:t>
            </a:r>
          </a:p>
        </p:txBody>
      </p:sp>
      <p:cxnSp>
        <p:nvCxnSpPr>
          <p:cNvPr id="490" name="Shape 490"/>
          <p:cNvCxnSpPr/>
          <p:nvPr/>
        </p:nvCxnSpPr>
        <p:spPr>
          <a:xfrm rot="10800000" flipH="1">
            <a:off x="4613709" y="4698477"/>
            <a:ext cx="2723999" cy="587699"/>
          </a:xfrm>
          <a:prstGeom prst="straightConnector1">
            <a:avLst/>
          </a:prstGeom>
          <a:noFill/>
          <a:ln w="28575" cap="flat" cmpd="sng">
            <a:solidFill>
              <a:srgbClr val="000099"/>
            </a:solidFill>
            <a:prstDash val="solid"/>
            <a:round/>
            <a:headEnd type="none" w="med" len="med"/>
            <a:tailEnd type="triangle" w="lg" len="lg"/>
          </a:ln>
        </p:spPr>
      </p:cxnSp>
      <p:sp>
        <p:nvSpPr>
          <p:cNvPr id="491" name="Shape 491"/>
          <p:cNvSpPr txBox="1"/>
          <p:nvPr/>
        </p:nvSpPr>
        <p:spPr>
          <a:xfrm>
            <a:off x="5710989" y="4931786"/>
            <a:ext cx="1530300" cy="461699"/>
          </a:xfrm>
          <a:prstGeom prst="rect">
            <a:avLst/>
          </a:prstGeom>
          <a:noFill/>
          <a:ln>
            <a:noFill/>
          </a:ln>
        </p:spPr>
        <p:txBody>
          <a:bodyPr lIns="91425" tIns="45700" rIns="91425" bIns="45700" anchor="t" anchorCtr="0">
            <a:noAutofit/>
          </a:bodyPr>
          <a:lstStyle/>
          <a:p>
            <a:pPr>
              <a:buSzPct val="25000"/>
            </a:pPr>
            <a:r>
              <a:rPr lang="en-US" sz="2400">
                <a:solidFill>
                  <a:srgbClr val="990000"/>
                </a:solidFill>
                <a:latin typeface="Comic Sans MS"/>
                <a:ea typeface="Comic Sans MS"/>
                <a:cs typeface="Comic Sans MS"/>
                <a:sym typeface="Comic Sans MS"/>
              </a:rPr>
              <a:t>collision!</a:t>
            </a:r>
          </a:p>
        </p:txBody>
      </p:sp>
      <p:sp>
        <p:nvSpPr>
          <p:cNvPr id="492" name="Shape 492"/>
          <p:cNvSpPr/>
          <p:nvPr/>
        </p:nvSpPr>
        <p:spPr>
          <a:xfrm>
            <a:off x="6038248" y="3455717"/>
            <a:ext cx="1530300" cy="336599"/>
          </a:xfrm>
          <a:prstGeom prst="wedgeRectCallout">
            <a:avLst>
              <a:gd name="adj1" fmla="val 44748"/>
              <a:gd name="adj2" fmla="val 283779"/>
            </a:avLst>
          </a:prstGeom>
          <a:solidFill>
            <a:srgbClr val="99FF99"/>
          </a:solidFill>
          <a:ln w="12700" cap="flat" cmpd="sng">
            <a:solidFill>
              <a:srgbClr val="990000"/>
            </a:solidFill>
            <a:prstDash val="solid"/>
            <a:miter/>
            <a:headEnd type="none" w="med" len="med"/>
            <a:tailEnd type="none" w="med" len="med"/>
          </a:ln>
        </p:spPr>
        <p:txBody>
          <a:bodyPr lIns="0" tIns="45700" rIns="0" bIns="45700" anchor="ctr" anchorCtr="0">
            <a:noAutofit/>
          </a:bodyPr>
          <a:lstStyle/>
          <a:p>
            <a:pPr algn="ctr">
              <a:lnSpc>
                <a:spcPct val="80000"/>
              </a:lnSpc>
              <a:buSzPct val="25000"/>
            </a:pPr>
            <a:r>
              <a:rPr lang="en-US" sz="2000" i="1">
                <a:solidFill>
                  <a:srgbClr val="3333FF"/>
                </a:solidFill>
                <a:latin typeface="Comic Sans MS"/>
                <a:ea typeface="Comic Sans MS"/>
                <a:cs typeface="Comic Sans MS"/>
                <a:sym typeface="Comic Sans MS"/>
              </a:rPr>
              <a:t>hash code</a:t>
            </a:r>
          </a:p>
        </p:txBody>
      </p:sp>
      <p:sp>
        <p:nvSpPr>
          <p:cNvPr id="493" name="Shape 49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51</a:t>
            </a:fld>
            <a:endParaRPr lang="en-US"/>
          </a:p>
        </p:txBody>
      </p:sp>
    </p:spTree>
    <p:extLst>
      <p:ext uri="{BB962C8B-B14F-4D97-AF65-F5344CB8AC3E}">
        <p14:creationId xmlns:p14="http://schemas.microsoft.com/office/powerpoint/2010/main" val="23153639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1"/>
                                        <p:tgtEl>
                                          <p:spTgt spid="486"/>
                                        </p:tgtEl>
                                      </p:cBhvr>
                                    </p:animEffect>
                                  </p:childTnLst>
                                </p:cTn>
                              </p:par>
                              <p:par>
                                <p:cTn id="8" presetID="10" presetClass="entr" presetSubtype="0" fill="hold" nodeType="withEffect">
                                  <p:stCondLst>
                                    <p:cond delay="0"/>
                                  </p:stCondLst>
                                  <p:childTnLst>
                                    <p:set>
                                      <p:cBhvr>
                                        <p:cTn id="9" dur="1" fill="hold">
                                          <p:stCondLst>
                                            <p:cond delay="0"/>
                                          </p:stCondLst>
                                        </p:cTn>
                                        <p:tgtEl>
                                          <p:spTgt spid="492"/>
                                        </p:tgtEl>
                                        <p:attrNameLst>
                                          <p:attrName>style.visibility</p:attrName>
                                        </p:attrNameLst>
                                      </p:cBhvr>
                                      <p:to>
                                        <p:strVal val="visible"/>
                                      </p:to>
                                    </p:set>
                                    <p:animEffect transition="in" filter="fade">
                                      <p:cBhvr>
                                        <p:cTn id="10" dur="1"/>
                                        <p:tgtEl>
                                          <p:spTgt spid="4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9">
                                            <p:txEl>
                                              <p:pRg st="0" end="0"/>
                                            </p:txEl>
                                          </p:spTgt>
                                        </p:tgtEl>
                                        <p:attrNameLst>
                                          <p:attrName>style.visibility</p:attrName>
                                        </p:attrNameLst>
                                      </p:cBhvr>
                                      <p:to>
                                        <p:strVal val="visible"/>
                                      </p:to>
                                    </p:set>
                                    <p:animEffect transition="in" filter="fade">
                                      <p:cBhvr>
                                        <p:cTn id="15" dur="1"/>
                                        <p:tgtEl>
                                          <p:spTgt spid="46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9">
                                            <p:txEl>
                                              <p:pRg st="1" end="1"/>
                                            </p:txEl>
                                          </p:spTgt>
                                        </p:tgtEl>
                                        <p:attrNameLst>
                                          <p:attrName>style.visibility</p:attrName>
                                        </p:attrNameLst>
                                      </p:cBhvr>
                                      <p:to>
                                        <p:strVal val="visible"/>
                                      </p:to>
                                    </p:set>
                                    <p:animEffect transition="in" filter="fade">
                                      <p:cBhvr>
                                        <p:cTn id="20" dur="1"/>
                                        <p:tgtEl>
                                          <p:spTgt spid="46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69">
                                            <p:txEl>
                                              <p:pRg st="2" end="2"/>
                                            </p:txEl>
                                          </p:spTgt>
                                        </p:tgtEl>
                                        <p:attrNameLst>
                                          <p:attrName>style.visibility</p:attrName>
                                        </p:attrNameLst>
                                      </p:cBhvr>
                                      <p:to>
                                        <p:strVal val="visible"/>
                                      </p:to>
                                    </p:set>
                                    <p:animEffect transition="in" filter="fade">
                                      <p:cBhvr>
                                        <p:cTn id="25" dur="1"/>
                                        <p:tgtEl>
                                          <p:spTgt spid="46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9"/>
                                        </p:tgtEl>
                                        <p:attrNameLst>
                                          <p:attrName>style.visibility</p:attrName>
                                        </p:attrNameLst>
                                      </p:cBhvr>
                                      <p:to>
                                        <p:strVal val="visible"/>
                                      </p:to>
                                    </p:set>
                                    <p:animEffect transition="in" filter="fade">
                                      <p:cBhvr>
                                        <p:cTn id="30" dur="1"/>
                                        <p:tgtEl>
                                          <p:spTgt spid="489"/>
                                        </p:tgtEl>
                                      </p:cBhvr>
                                    </p:animEffect>
                                  </p:childTnLst>
                                </p:cTn>
                              </p:par>
                              <p:par>
                                <p:cTn id="31" presetID="10" presetClass="entr" presetSubtype="0" fill="hold" nodeType="withEffect">
                                  <p:stCondLst>
                                    <p:cond delay="0"/>
                                  </p:stCondLst>
                                  <p:childTnLst>
                                    <p:set>
                                      <p:cBhvr>
                                        <p:cTn id="32" dur="1" fill="hold">
                                          <p:stCondLst>
                                            <p:cond delay="0"/>
                                          </p:stCondLst>
                                        </p:cTn>
                                        <p:tgtEl>
                                          <p:spTgt spid="490"/>
                                        </p:tgtEl>
                                        <p:attrNameLst>
                                          <p:attrName>style.visibility</p:attrName>
                                        </p:attrNameLst>
                                      </p:cBhvr>
                                      <p:to>
                                        <p:strVal val="visible"/>
                                      </p:to>
                                    </p:set>
                                    <p:animEffect transition="in" filter="fade">
                                      <p:cBhvr>
                                        <p:cTn id="33" dur="1"/>
                                        <p:tgtEl>
                                          <p:spTgt spid="490"/>
                                        </p:tgtEl>
                                      </p:cBhvr>
                                    </p:animEffect>
                                  </p:childTnLst>
                                </p:cTn>
                              </p:par>
                              <p:par>
                                <p:cTn id="34" presetID="10" presetClass="entr" presetSubtype="0" fill="hold" nodeType="withEffect">
                                  <p:stCondLst>
                                    <p:cond delay="0"/>
                                  </p:stCondLst>
                                  <p:childTnLst>
                                    <p:set>
                                      <p:cBhvr>
                                        <p:cTn id="35" dur="1" fill="hold">
                                          <p:stCondLst>
                                            <p:cond delay="0"/>
                                          </p:stCondLst>
                                        </p:cTn>
                                        <p:tgtEl>
                                          <p:spTgt spid="491"/>
                                        </p:tgtEl>
                                        <p:attrNameLst>
                                          <p:attrName>style.visibility</p:attrName>
                                        </p:attrNameLst>
                                      </p:cBhvr>
                                      <p:to>
                                        <p:strVal val="visible"/>
                                      </p:to>
                                    </p:set>
                                    <p:animEffect transition="in" filter="fade">
                                      <p:cBhvr>
                                        <p:cTn id="36" dur="1"/>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 mapping structure</a:t>
            </a:r>
          </a:p>
        </p:txBody>
      </p:sp>
      <p:pic>
        <p:nvPicPr>
          <p:cNvPr id="500" name="Shape 500"/>
          <p:cNvPicPr preferRelativeResize="0"/>
          <p:nvPr/>
        </p:nvPicPr>
        <p:blipFill rotWithShape="1">
          <a:blip r:embed="rId3">
            <a:alphaModFix/>
          </a:blip>
          <a:srcRect/>
          <a:stretch/>
        </p:blipFill>
        <p:spPr>
          <a:xfrm>
            <a:off x="1760375" y="879484"/>
            <a:ext cx="8091600" cy="4557899"/>
          </a:xfrm>
          <a:prstGeom prst="rect">
            <a:avLst/>
          </a:prstGeom>
          <a:noFill/>
          <a:ln>
            <a:noFill/>
          </a:ln>
        </p:spPr>
      </p:pic>
      <p:sp>
        <p:nvSpPr>
          <p:cNvPr id="501" name="Shape 501"/>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52</a:t>
            </a:fld>
            <a:endParaRPr lang="en-US"/>
          </a:p>
        </p:txBody>
      </p:sp>
    </p:spTree>
    <p:extLst>
      <p:ext uri="{BB962C8B-B14F-4D97-AF65-F5344CB8AC3E}">
        <p14:creationId xmlns:p14="http://schemas.microsoft.com/office/powerpoint/2010/main" val="1588352966"/>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Collision handling I: </a:t>
            </a:r>
            <a:r>
              <a:rPr lang="en-US" sz="2800" b="1" dirty="0" smtClean="0">
                <a:solidFill>
                  <a:srgbClr val="006699"/>
                </a:solidFill>
                <a:latin typeface="Nunito"/>
                <a:ea typeface="Nunito"/>
                <a:cs typeface="Nunito"/>
                <a:sym typeface="Nunito"/>
              </a:rPr>
              <a:t>Open </a:t>
            </a:r>
            <a:r>
              <a:rPr lang="en-US" sz="2800" b="1" dirty="0">
                <a:solidFill>
                  <a:srgbClr val="006699"/>
                </a:solidFill>
                <a:latin typeface="Nunito"/>
                <a:ea typeface="Nunito"/>
                <a:cs typeface="Nunito"/>
                <a:sym typeface="Nunito"/>
              </a:rPr>
              <a:t>H</a:t>
            </a:r>
            <a:r>
              <a:rPr lang="en-US" sz="2800" b="1" dirty="0" smtClean="0">
                <a:solidFill>
                  <a:srgbClr val="006699"/>
                </a:solidFill>
                <a:latin typeface="Nunito"/>
                <a:ea typeface="Nunito"/>
                <a:cs typeface="Nunito"/>
                <a:sym typeface="Nunito"/>
              </a:rPr>
              <a:t>ashing</a:t>
            </a:r>
            <a:endParaRPr lang="en-US" sz="2800" b="1" dirty="0">
              <a:solidFill>
                <a:srgbClr val="006699"/>
              </a:solidFill>
              <a:latin typeface="Nunito"/>
              <a:ea typeface="Nunito"/>
              <a:cs typeface="Nunito"/>
              <a:sym typeface="Nunito"/>
            </a:endParaRPr>
          </a:p>
        </p:txBody>
      </p:sp>
      <p:sp>
        <p:nvSpPr>
          <p:cNvPr id="507" name="Shape 507"/>
          <p:cNvSpPr txBox="1">
            <a:spLocks noGrp="1"/>
          </p:cNvSpPr>
          <p:nvPr>
            <p:ph type="body" idx="1"/>
          </p:nvPr>
        </p:nvSpPr>
        <p:spPr>
          <a:xfrm>
            <a:off x="1703389" y="1268413"/>
            <a:ext cx="8713799" cy="10811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Open hashing:</a:t>
            </a:r>
          </a:p>
          <a:p>
            <a:pPr marL="0" indent="0">
              <a:spcBef>
                <a:spcPts val="480"/>
              </a:spcBef>
              <a:buSzPct val="25000"/>
              <a:buNone/>
            </a:pPr>
            <a:r>
              <a:rPr lang="en-US" sz="2400" i="1">
                <a:solidFill>
                  <a:srgbClr val="3333FF"/>
                </a:solidFill>
                <a:latin typeface="Comic Sans MS"/>
                <a:ea typeface="Comic Sans MS"/>
                <a:cs typeface="Comic Sans MS"/>
                <a:sym typeface="Comic Sans MS"/>
              </a:rPr>
              <a:t>	ARRAY</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LINKED_LIST</a:t>
            </a:r>
            <a:r>
              <a:rPr lang="en-US" sz="2400">
                <a:solidFill>
                  <a:srgbClr val="3333FF"/>
                </a:solidFill>
                <a:latin typeface="Comic Sans MS"/>
                <a:ea typeface="Comic Sans MS"/>
                <a:cs typeface="Comic Sans MS"/>
                <a:sym typeface="Comic Sans MS"/>
              </a:rPr>
              <a:t> [</a:t>
            </a:r>
            <a:r>
              <a:rPr lang="en-US" sz="2400" i="1">
                <a:solidFill>
                  <a:srgbClr val="3333FF"/>
                </a:solidFill>
                <a:latin typeface="Comic Sans MS"/>
                <a:ea typeface="Comic Sans MS"/>
                <a:cs typeface="Comic Sans MS"/>
                <a:sym typeface="Comic Sans MS"/>
              </a:rPr>
              <a:t>G</a:t>
            </a:r>
            <a:r>
              <a:rPr lang="en-US" sz="2400">
                <a:solidFill>
                  <a:srgbClr val="3333FF"/>
                </a:solidFill>
                <a:latin typeface="Comic Sans MS"/>
                <a:ea typeface="Comic Sans MS"/>
                <a:cs typeface="Comic Sans MS"/>
                <a:sym typeface="Comic Sans MS"/>
              </a:rPr>
              <a:t>]]</a:t>
            </a:r>
          </a:p>
        </p:txBody>
      </p:sp>
      <p:pic>
        <p:nvPicPr>
          <p:cNvPr id="508" name="Shape 508"/>
          <p:cNvPicPr preferRelativeResize="0"/>
          <p:nvPr/>
        </p:nvPicPr>
        <p:blipFill rotWithShape="1">
          <a:blip r:embed="rId3">
            <a:alphaModFix/>
          </a:blip>
          <a:srcRect/>
          <a:stretch/>
        </p:blipFill>
        <p:spPr>
          <a:xfrm>
            <a:off x="2074862" y="2852739"/>
            <a:ext cx="8124900" cy="3219599"/>
          </a:xfrm>
          <a:prstGeom prst="rect">
            <a:avLst/>
          </a:prstGeom>
          <a:noFill/>
          <a:ln>
            <a:noFill/>
          </a:ln>
        </p:spPr>
      </p:pic>
      <p:sp>
        <p:nvSpPr>
          <p:cNvPr id="509" name="Shape 509"/>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53</a:t>
            </a:fld>
            <a:endParaRPr lang="en-US"/>
          </a:p>
        </p:txBody>
      </p:sp>
    </p:spTree>
    <p:extLst>
      <p:ext uri="{BB962C8B-B14F-4D97-AF65-F5344CB8AC3E}">
        <p14:creationId xmlns:p14="http://schemas.microsoft.com/office/powerpoint/2010/main" val="1358022686"/>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Collision handling II: </a:t>
            </a:r>
            <a:r>
              <a:rPr lang="en-US" sz="2800" b="1" dirty="0" smtClean="0">
                <a:solidFill>
                  <a:srgbClr val="006699"/>
                </a:solidFill>
                <a:latin typeface="Nunito"/>
                <a:ea typeface="Nunito"/>
                <a:cs typeface="Nunito"/>
                <a:sym typeface="Nunito"/>
              </a:rPr>
              <a:t>Closed </a:t>
            </a:r>
            <a:r>
              <a:rPr lang="en-US" sz="2800" b="1" dirty="0">
                <a:solidFill>
                  <a:srgbClr val="006699"/>
                </a:solidFill>
                <a:latin typeface="Nunito"/>
                <a:ea typeface="Nunito"/>
                <a:cs typeface="Nunito"/>
                <a:sym typeface="Nunito"/>
              </a:rPr>
              <a:t>H</a:t>
            </a:r>
            <a:r>
              <a:rPr lang="en-US" sz="2800" b="1" dirty="0" smtClean="0">
                <a:solidFill>
                  <a:srgbClr val="006699"/>
                </a:solidFill>
                <a:latin typeface="Nunito"/>
                <a:ea typeface="Nunito"/>
                <a:cs typeface="Nunito"/>
                <a:sym typeface="Nunito"/>
              </a:rPr>
              <a:t>ashing</a:t>
            </a:r>
            <a:endParaRPr lang="en-US" sz="2800" b="1" dirty="0">
              <a:solidFill>
                <a:srgbClr val="006699"/>
              </a:solidFill>
              <a:latin typeface="Nunito"/>
              <a:ea typeface="Nunito"/>
              <a:cs typeface="Nunito"/>
              <a:sym typeface="Nunito"/>
            </a:endParaRPr>
          </a:p>
        </p:txBody>
      </p:sp>
      <p:sp>
        <p:nvSpPr>
          <p:cNvPr id="516" name="Shape 516"/>
          <p:cNvSpPr txBox="1">
            <a:spLocks noGrp="1"/>
          </p:cNvSpPr>
          <p:nvPr>
            <p:ph type="body" idx="1"/>
          </p:nvPr>
        </p:nvSpPr>
        <p:spPr>
          <a:xfrm>
            <a:off x="1703389" y="1268413"/>
            <a:ext cx="8713799" cy="10811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With </a:t>
            </a:r>
            <a:r>
              <a:rPr lang="en-US" sz="2400">
                <a:solidFill>
                  <a:srgbClr val="990000"/>
                </a:solidFill>
                <a:latin typeface="Comic Sans MS"/>
                <a:ea typeface="Comic Sans MS"/>
                <a:cs typeface="Comic Sans MS"/>
                <a:sym typeface="Comic Sans MS"/>
              </a:rPr>
              <a:t>closed hashing </a:t>
            </a:r>
            <a:r>
              <a:rPr lang="en-US" sz="2400">
                <a:solidFill>
                  <a:schemeClr val="dk1"/>
                </a:solidFill>
                <a:latin typeface="Comic Sans MS"/>
                <a:ea typeface="Comic Sans MS"/>
                <a:cs typeface="Comic Sans MS"/>
                <a:sym typeface="Comic Sans MS"/>
              </a:rPr>
              <a:t>if the array position </a:t>
            </a:r>
            <a:r>
              <a:rPr lang="en-US" sz="2400" i="1">
                <a:solidFill>
                  <a:srgbClr val="3333FF"/>
                </a:solidFill>
                <a:latin typeface="Comic Sans MS"/>
                <a:ea typeface="Comic Sans MS"/>
                <a:cs typeface="Comic Sans MS"/>
                <a:sym typeface="Comic Sans MS"/>
              </a:rPr>
              <a:t>i</a:t>
            </a:r>
            <a:r>
              <a:rPr lang="en-US" sz="2400">
                <a:solidFill>
                  <a:schemeClr val="dk1"/>
                </a:solidFill>
                <a:latin typeface="Comic Sans MS"/>
                <a:ea typeface="Comic Sans MS"/>
                <a:cs typeface="Comic Sans MS"/>
                <a:sym typeface="Comic Sans MS"/>
              </a:rPr>
              <a:t> is already occupied we try a back-up plan (e.g. </a:t>
            </a:r>
            <a:r>
              <a:rPr lang="en-US" sz="2400" i="1">
                <a:solidFill>
                  <a:srgbClr val="3333FF"/>
                </a:solidFill>
                <a:latin typeface="Comic Sans MS"/>
                <a:ea typeface="Comic Sans MS"/>
                <a:cs typeface="Comic Sans MS"/>
                <a:sym typeface="Comic Sans MS"/>
              </a:rPr>
              <a:t>i</a:t>
            </a:r>
            <a:r>
              <a:rPr lang="en-US" sz="2400">
                <a:solidFill>
                  <a:srgbClr val="3333FF"/>
                </a:solidFill>
                <a:latin typeface="Comic Sans MS"/>
                <a:ea typeface="Comic Sans MS"/>
                <a:cs typeface="Comic Sans MS"/>
                <a:sym typeface="Comic Sans MS"/>
              </a:rPr>
              <a:t> + 2</a:t>
            </a:r>
            <a:r>
              <a:rPr lang="en-US" sz="2400">
                <a:solidFill>
                  <a:schemeClr val="dk1"/>
                </a:solidFill>
                <a:latin typeface="Comic Sans MS"/>
                <a:ea typeface="Comic Sans MS"/>
                <a:cs typeface="Comic Sans MS"/>
                <a:sym typeface="Comic Sans MS"/>
              </a:rPr>
              <a:t>) until we find a free position</a:t>
            </a:r>
          </a:p>
          <a:p>
            <a:pPr marL="896937" lvl="1" indent="-363537">
              <a:spcBef>
                <a:spcPts val="480"/>
              </a:spcBef>
              <a:buClr>
                <a:srgbClr val="8B0000"/>
              </a:buClr>
              <a:buSzPct val="80000"/>
              <a:buFont typeface="Noto Symbol"/>
              <a:buChar char="➢"/>
            </a:pPr>
            <a:r>
              <a:rPr lang="en-US">
                <a:solidFill>
                  <a:schemeClr val="dk1"/>
                </a:solidFill>
                <a:latin typeface="Comic Sans MS"/>
                <a:ea typeface="Comic Sans MS"/>
                <a:cs typeface="Comic Sans MS"/>
                <a:sym typeface="Comic Sans MS"/>
              </a:rPr>
              <a:t>to access by key: try the same sequence of positions</a:t>
            </a:r>
          </a:p>
        </p:txBody>
      </p:sp>
      <p:sp>
        <p:nvSpPr>
          <p:cNvPr id="517" name="Shape 517"/>
          <p:cNvSpPr/>
          <p:nvPr/>
        </p:nvSpPr>
        <p:spPr>
          <a:xfrm>
            <a:off x="4237746" y="3436219"/>
            <a:ext cx="537704" cy="457416"/>
          </a:xfrm>
          <a:prstGeom prst="flowChartProcess">
            <a:avLst/>
          </a:prstGeom>
          <a:solidFill>
            <a:srgbClr val="7F7F7F"/>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18" name="Shape 518"/>
          <p:cNvSpPr txBox="1"/>
          <p:nvPr/>
        </p:nvSpPr>
        <p:spPr>
          <a:xfrm>
            <a:off x="3816417" y="3484604"/>
            <a:ext cx="4031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1</a:t>
            </a:r>
          </a:p>
        </p:txBody>
      </p:sp>
      <p:sp>
        <p:nvSpPr>
          <p:cNvPr id="519" name="Shape 519"/>
          <p:cNvSpPr txBox="1"/>
          <p:nvPr/>
        </p:nvSpPr>
        <p:spPr>
          <a:xfrm>
            <a:off x="3815534" y="3949711"/>
            <a:ext cx="421200"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2</a:t>
            </a:r>
          </a:p>
        </p:txBody>
      </p:sp>
      <p:sp>
        <p:nvSpPr>
          <p:cNvPr id="520" name="Shape 520"/>
          <p:cNvSpPr txBox="1"/>
          <p:nvPr/>
        </p:nvSpPr>
        <p:spPr>
          <a:xfrm>
            <a:off x="3815534" y="4406658"/>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3</a:t>
            </a:r>
          </a:p>
        </p:txBody>
      </p:sp>
      <p:sp>
        <p:nvSpPr>
          <p:cNvPr id="521" name="Shape 521"/>
          <p:cNvSpPr txBox="1"/>
          <p:nvPr/>
        </p:nvSpPr>
        <p:spPr>
          <a:xfrm>
            <a:off x="3815534" y="4863604"/>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4</a:t>
            </a:r>
          </a:p>
        </p:txBody>
      </p:sp>
      <p:sp>
        <p:nvSpPr>
          <p:cNvPr id="522" name="Shape 522"/>
          <p:cNvSpPr txBox="1"/>
          <p:nvPr/>
        </p:nvSpPr>
        <p:spPr>
          <a:xfrm>
            <a:off x="3815535" y="5327554"/>
            <a:ext cx="384899" cy="369299"/>
          </a:xfrm>
          <a:prstGeom prst="rect">
            <a:avLst/>
          </a:prstGeom>
          <a:noFill/>
          <a:ln>
            <a:noFill/>
          </a:ln>
        </p:spPr>
        <p:txBody>
          <a:bodyPr lIns="91425" tIns="45700" rIns="91425" bIns="45700" anchor="t" anchorCtr="0">
            <a:noAutofit/>
          </a:bodyPr>
          <a:lstStyle/>
          <a:p>
            <a:pPr>
              <a:buSzPct val="25000"/>
            </a:pPr>
            <a:r>
              <a:rPr lang="en-US">
                <a:solidFill>
                  <a:schemeClr val="dk1"/>
                </a:solidFill>
                <a:latin typeface="Comic Sans MS"/>
                <a:ea typeface="Comic Sans MS"/>
                <a:cs typeface="Comic Sans MS"/>
                <a:sym typeface="Comic Sans MS"/>
              </a:rPr>
              <a:t>5</a:t>
            </a:r>
          </a:p>
        </p:txBody>
      </p:sp>
      <p:sp>
        <p:nvSpPr>
          <p:cNvPr id="523" name="Shape 523"/>
          <p:cNvSpPr/>
          <p:nvPr/>
        </p:nvSpPr>
        <p:spPr>
          <a:xfrm>
            <a:off x="4237746" y="3900169"/>
            <a:ext cx="537704" cy="457416"/>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24" name="Shape 524"/>
          <p:cNvSpPr/>
          <p:nvPr/>
        </p:nvSpPr>
        <p:spPr>
          <a:xfrm>
            <a:off x="4237746" y="4362614"/>
            <a:ext cx="537704" cy="457416"/>
          </a:xfrm>
          <a:prstGeom prst="flowChartProcess">
            <a:avLst/>
          </a:prstGeom>
          <a:solidFill>
            <a:srgbClr val="7F7F7F"/>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25" name="Shape 525"/>
          <p:cNvSpPr/>
          <p:nvPr/>
        </p:nvSpPr>
        <p:spPr>
          <a:xfrm>
            <a:off x="4237746" y="4820030"/>
            <a:ext cx="537704" cy="457416"/>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526" name="Shape 526"/>
          <p:cNvSpPr/>
          <p:nvPr/>
        </p:nvSpPr>
        <p:spPr>
          <a:xfrm>
            <a:off x="4237746" y="5277446"/>
            <a:ext cx="537704" cy="457416"/>
          </a:xfrm>
          <a:prstGeom prst="flowChartProcess">
            <a:avLst/>
          </a:prstGeom>
          <a:solidFill>
            <a:srgbClr val="7F7F7F"/>
          </a:solidFill>
          <a:ln w="28575" cap="flat" cmpd="sng">
            <a:solidFill>
              <a:srgbClr val="990000"/>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527" name="Shape 527"/>
          <p:cNvCxnSpPr/>
          <p:nvPr/>
        </p:nvCxnSpPr>
        <p:spPr>
          <a:xfrm>
            <a:off x="4526376" y="3647614"/>
            <a:ext cx="539700" cy="0"/>
          </a:xfrm>
          <a:prstGeom prst="straightConnector1">
            <a:avLst/>
          </a:prstGeom>
          <a:noFill/>
          <a:ln w="28575" cap="flat" cmpd="sng">
            <a:solidFill>
              <a:srgbClr val="990000"/>
            </a:solidFill>
            <a:prstDash val="solid"/>
            <a:round/>
            <a:headEnd type="none" w="med" len="med"/>
            <a:tailEnd type="triangle" w="lg" len="lg"/>
          </a:ln>
        </p:spPr>
      </p:cxnSp>
      <p:cxnSp>
        <p:nvCxnSpPr>
          <p:cNvPr id="528" name="Shape 528"/>
          <p:cNvCxnSpPr/>
          <p:nvPr/>
        </p:nvCxnSpPr>
        <p:spPr>
          <a:xfrm>
            <a:off x="4545626" y="4629392"/>
            <a:ext cx="539700" cy="0"/>
          </a:xfrm>
          <a:prstGeom prst="straightConnector1">
            <a:avLst/>
          </a:prstGeom>
          <a:noFill/>
          <a:ln w="28575" cap="flat" cmpd="sng">
            <a:solidFill>
              <a:srgbClr val="990000"/>
            </a:solidFill>
            <a:prstDash val="solid"/>
            <a:round/>
            <a:headEnd type="none" w="med" len="med"/>
            <a:tailEnd type="triangle" w="lg" len="lg"/>
          </a:ln>
        </p:spPr>
      </p:cxnSp>
      <p:cxnSp>
        <p:nvCxnSpPr>
          <p:cNvPr id="529" name="Shape 529"/>
          <p:cNvCxnSpPr/>
          <p:nvPr/>
        </p:nvCxnSpPr>
        <p:spPr>
          <a:xfrm>
            <a:off x="4551105" y="5514916"/>
            <a:ext cx="539700" cy="0"/>
          </a:xfrm>
          <a:prstGeom prst="straightConnector1">
            <a:avLst/>
          </a:prstGeom>
          <a:noFill/>
          <a:ln w="28575" cap="flat" cmpd="sng">
            <a:solidFill>
              <a:srgbClr val="990000"/>
            </a:solidFill>
            <a:prstDash val="solid"/>
            <a:round/>
            <a:headEnd type="none" w="med" len="med"/>
            <a:tailEnd type="triangle" w="lg" len="lg"/>
          </a:ln>
        </p:spPr>
      </p:cxnSp>
      <p:sp>
        <p:nvSpPr>
          <p:cNvPr id="530" name="Shape 530"/>
          <p:cNvSpPr/>
          <p:nvPr/>
        </p:nvSpPr>
        <p:spPr>
          <a:xfrm>
            <a:off x="5982396" y="3472275"/>
            <a:ext cx="708300" cy="353350"/>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a:solidFill>
                  <a:srgbClr val="3333FF"/>
                </a:solidFill>
                <a:latin typeface="Comic Sans MS"/>
                <a:ea typeface="Comic Sans MS"/>
                <a:cs typeface="Comic Sans MS"/>
                <a:sym typeface="Comic Sans MS"/>
              </a:rPr>
              <a:t>item</a:t>
            </a:r>
          </a:p>
        </p:txBody>
      </p:sp>
      <p:sp>
        <p:nvSpPr>
          <p:cNvPr id="531" name="Shape 531"/>
          <p:cNvSpPr/>
          <p:nvPr/>
        </p:nvSpPr>
        <p:spPr>
          <a:xfrm>
            <a:off x="5090823" y="3465548"/>
            <a:ext cx="891584"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a:solidFill>
                  <a:srgbClr val="3333FF"/>
                </a:solidFill>
                <a:latin typeface="Comic Sans MS"/>
                <a:ea typeface="Comic Sans MS"/>
                <a:cs typeface="Comic Sans MS"/>
                <a:sym typeface="Comic Sans MS"/>
              </a:rPr>
              <a:t>key</a:t>
            </a:r>
          </a:p>
        </p:txBody>
      </p:sp>
      <p:sp>
        <p:nvSpPr>
          <p:cNvPr id="532" name="Shape 532"/>
          <p:cNvSpPr/>
          <p:nvPr/>
        </p:nvSpPr>
        <p:spPr>
          <a:xfrm>
            <a:off x="5982397" y="5343450"/>
            <a:ext cx="708300" cy="353350"/>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a:solidFill>
                  <a:srgbClr val="3333FF"/>
                </a:solidFill>
                <a:latin typeface="Comic Sans MS"/>
                <a:ea typeface="Comic Sans MS"/>
                <a:cs typeface="Comic Sans MS"/>
                <a:sym typeface="Comic Sans MS"/>
              </a:rPr>
              <a:t>item</a:t>
            </a:r>
          </a:p>
        </p:txBody>
      </p:sp>
      <p:sp>
        <p:nvSpPr>
          <p:cNvPr id="533" name="Shape 533"/>
          <p:cNvSpPr/>
          <p:nvPr/>
        </p:nvSpPr>
        <p:spPr>
          <a:xfrm>
            <a:off x="5099788" y="5343528"/>
            <a:ext cx="882621"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a:solidFill>
                  <a:srgbClr val="3333FF"/>
                </a:solidFill>
                <a:latin typeface="Comic Sans MS"/>
                <a:ea typeface="Comic Sans MS"/>
                <a:cs typeface="Comic Sans MS"/>
                <a:sym typeface="Comic Sans MS"/>
              </a:rPr>
              <a:t>key</a:t>
            </a:r>
          </a:p>
        </p:txBody>
      </p:sp>
      <p:sp>
        <p:nvSpPr>
          <p:cNvPr id="534" name="Shape 534"/>
          <p:cNvSpPr/>
          <p:nvPr/>
        </p:nvSpPr>
        <p:spPr>
          <a:xfrm>
            <a:off x="6115257" y="4465825"/>
            <a:ext cx="961047" cy="353350"/>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dirty="0" smtClean="0">
                <a:solidFill>
                  <a:srgbClr val="3333FF"/>
                </a:solidFill>
                <a:latin typeface="Comic Sans MS"/>
                <a:ea typeface="Comic Sans MS"/>
                <a:cs typeface="Comic Sans MS"/>
                <a:sym typeface="Comic Sans MS"/>
              </a:rPr>
              <a:t>  item</a:t>
            </a:r>
            <a:endParaRPr lang="en-US" sz="1600" i="1" dirty="0">
              <a:solidFill>
                <a:srgbClr val="3333FF"/>
              </a:solidFill>
              <a:latin typeface="Comic Sans MS"/>
              <a:ea typeface="Comic Sans MS"/>
              <a:cs typeface="Comic Sans MS"/>
              <a:sym typeface="Comic Sans MS"/>
            </a:endParaRPr>
          </a:p>
        </p:txBody>
      </p:sp>
      <p:sp>
        <p:nvSpPr>
          <p:cNvPr id="535" name="Shape 535"/>
          <p:cNvSpPr/>
          <p:nvPr/>
        </p:nvSpPr>
        <p:spPr>
          <a:xfrm>
            <a:off x="5099773" y="4465900"/>
            <a:ext cx="1003100" cy="353350"/>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200">
                <a:solidFill>
                  <a:srgbClr val="3333FF"/>
                </a:solidFill>
                <a:latin typeface="Comic Sans MS"/>
                <a:ea typeface="Comic Sans MS"/>
                <a:cs typeface="Comic Sans MS"/>
                <a:sym typeface="Comic Sans MS"/>
              </a:rPr>
              <a:t>“Cristiamo Ronaldo”</a:t>
            </a:r>
          </a:p>
        </p:txBody>
      </p:sp>
      <p:sp>
        <p:nvSpPr>
          <p:cNvPr id="536" name="Shape 536"/>
          <p:cNvSpPr/>
          <p:nvPr/>
        </p:nvSpPr>
        <p:spPr>
          <a:xfrm>
            <a:off x="7579825" y="3949701"/>
            <a:ext cx="708300" cy="353375"/>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600" i="1">
                <a:solidFill>
                  <a:srgbClr val="3333FF"/>
                </a:solidFill>
                <a:latin typeface="Comic Sans MS"/>
                <a:ea typeface="Comic Sans MS"/>
                <a:cs typeface="Comic Sans MS"/>
                <a:sym typeface="Comic Sans MS"/>
              </a:rPr>
              <a:t>item</a:t>
            </a:r>
          </a:p>
        </p:txBody>
      </p:sp>
      <p:sp>
        <p:nvSpPr>
          <p:cNvPr id="537" name="Shape 537"/>
          <p:cNvSpPr/>
          <p:nvPr/>
        </p:nvSpPr>
        <p:spPr>
          <a:xfrm>
            <a:off x="6820529" y="3949710"/>
            <a:ext cx="759293" cy="353358"/>
          </a:xfrm>
          <a:prstGeom prst="flowChartProcess">
            <a:avLst/>
          </a:prstGeom>
          <a:noFill/>
          <a:ln w="28575" cap="flat" cmpd="sng">
            <a:solidFill>
              <a:srgbClr val="990000"/>
            </a:solidFill>
            <a:prstDash val="solid"/>
            <a:miter/>
            <a:headEnd type="none" w="med" len="med"/>
            <a:tailEnd type="none" w="med" len="med"/>
          </a:ln>
        </p:spPr>
        <p:txBody>
          <a:bodyPr lIns="91425" tIns="45700" rIns="91425" bIns="45700" anchor="ctr" anchorCtr="0">
            <a:noAutofit/>
          </a:bodyPr>
          <a:lstStyle/>
          <a:p>
            <a:pPr>
              <a:buSzPct val="25000"/>
            </a:pPr>
            <a:r>
              <a:rPr lang="en-US" sz="1200" b="1" i="1">
                <a:solidFill>
                  <a:srgbClr val="3333FF"/>
                </a:solidFill>
                <a:latin typeface="Comic Sans MS"/>
                <a:ea typeface="Comic Sans MS"/>
                <a:cs typeface="Comic Sans MS"/>
                <a:sym typeface="Comic Sans MS"/>
              </a:rPr>
              <a:t>“Lionel Messi”</a:t>
            </a:r>
          </a:p>
        </p:txBody>
      </p:sp>
      <p:cxnSp>
        <p:nvCxnSpPr>
          <p:cNvPr id="538" name="Shape 538"/>
          <p:cNvCxnSpPr/>
          <p:nvPr/>
        </p:nvCxnSpPr>
        <p:spPr>
          <a:xfrm>
            <a:off x="2521100" y="3853936"/>
            <a:ext cx="1257299" cy="747299"/>
          </a:xfrm>
          <a:prstGeom prst="straightConnector1">
            <a:avLst/>
          </a:prstGeom>
          <a:noFill/>
          <a:ln w="28575" cap="flat" cmpd="sng">
            <a:solidFill>
              <a:srgbClr val="000099"/>
            </a:solidFill>
            <a:prstDash val="solid"/>
            <a:round/>
            <a:headEnd type="none" w="med" len="med"/>
            <a:tailEnd type="triangle" w="lg" len="lg"/>
          </a:ln>
        </p:spPr>
      </p:cxnSp>
      <p:sp>
        <p:nvSpPr>
          <p:cNvPr id="539" name="Shape 539"/>
          <p:cNvSpPr/>
          <p:nvPr/>
        </p:nvSpPr>
        <p:spPr>
          <a:xfrm>
            <a:off x="3240362" y="4687144"/>
            <a:ext cx="567951" cy="798896"/>
          </a:xfrm>
          <a:custGeom>
            <a:avLst/>
            <a:gdLst/>
            <a:ahLst/>
            <a:cxnLst/>
            <a:rect l="0" t="0" r="0" b="0"/>
            <a:pathLst>
              <a:path w="567952" h="798897" extrusionOk="0">
                <a:moveTo>
                  <a:pt x="539077" y="0"/>
                </a:moveTo>
                <a:cubicBezTo>
                  <a:pt x="267163" y="121118"/>
                  <a:pt x="-4750" y="242236"/>
                  <a:pt x="62" y="375385"/>
                </a:cubicBezTo>
                <a:cubicBezTo>
                  <a:pt x="4874" y="508534"/>
                  <a:pt x="567952" y="798897"/>
                  <a:pt x="567952" y="798897"/>
                </a:cubicBezTo>
                <a:lnTo>
                  <a:pt x="567952" y="798897"/>
                </a:lnTo>
              </a:path>
            </a:pathLst>
          </a:custGeom>
          <a:noFill/>
          <a:ln w="28575" cap="flat" cmpd="sng">
            <a:solidFill>
              <a:srgbClr val="000099"/>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540" name="Shape 540"/>
          <p:cNvSpPr/>
          <p:nvPr/>
        </p:nvSpPr>
        <p:spPr>
          <a:xfrm>
            <a:off x="3207223" y="5514916"/>
            <a:ext cx="567951" cy="798896"/>
          </a:xfrm>
          <a:custGeom>
            <a:avLst/>
            <a:gdLst/>
            <a:ahLst/>
            <a:cxnLst/>
            <a:rect l="0" t="0" r="0" b="0"/>
            <a:pathLst>
              <a:path w="567952" h="798897" extrusionOk="0">
                <a:moveTo>
                  <a:pt x="539077" y="0"/>
                </a:moveTo>
                <a:cubicBezTo>
                  <a:pt x="267163" y="121118"/>
                  <a:pt x="-4750" y="242236"/>
                  <a:pt x="62" y="375385"/>
                </a:cubicBezTo>
                <a:cubicBezTo>
                  <a:pt x="4874" y="508534"/>
                  <a:pt x="567952" y="798897"/>
                  <a:pt x="567952" y="798897"/>
                </a:cubicBezTo>
                <a:lnTo>
                  <a:pt x="567952" y="798897"/>
                </a:lnTo>
              </a:path>
            </a:pathLst>
          </a:custGeom>
          <a:noFill/>
          <a:ln w="28575" cap="flat" cmpd="sng">
            <a:solidFill>
              <a:srgbClr val="000099"/>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541" name="Shape 541"/>
          <p:cNvSpPr/>
          <p:nvPr/>
        </p:nvSpPr>
        <p:spPr>
          <a:xfrm>
            <a:off x="3207223" y="3263216"/>
            <a:ext cx="567951" cy="798896"/>
          </a:xfrm>
          <a:custGeom>
            <a:avLst/>
            <a:gdLst/>
            <a:ahLst/>
            <a:cxnLst/>
            <a:rect l="0" t="0" r="0" b="0"/>
            <a:pathLst>
              <a:path w="567952" h="798897" extrusionOk="0">
                <a:moveTo>
                  <a:pt x="539077" y="0"/>
                </a:moveTo>
                <a:cubicBezTo>
                  <a:pt x="267163" y="121118"/>
                  <a:pt x="-4750" y="242236"/>
                  <a:pt x="62" y="375385"/>
                </a:cubicBezTo>
                <a:cubicBezTo>
                  <a:pt x="4874" y="508534"/>
                  <a:pt x="567952" y="798897"/>
                  <a:pt x="567952" y="798897"/>
                </a:cubicBezTo>
                <a:lnTo>
                  <a:pt x="567952" y="798897"/>
                </a:lnTo>
              </a:path>
            </a:pathLst>
          </a:custGeom>
          <a:noFill/>
          <a:ln w="28575" cap="flat" cmpd="sng">
            <a:solidFill>
              <a:srgbClr val="000099"/>
            </a:solidFill>
            <a:prstDash val="solid"/>
            <a:miter/>
            <a:headEnd type="none" w="med" len="med"/>
            <a:tailEnd type="none" w="med" len="med"/>
          </a:ln>
        </p:spPr>
        <p:txBody>
          <a:bodyPr lIns="0" tIns="0" rIns="0" bIns="0" anchor="t" anchorCtr="0">
            <a:noAutofit/>
          </a:bodyPr>
          <a:lstStyle/>
          <a:p>
            <a:pPr>
              <a:buClr>
                <a:schemeClr val="dk1"/>
              </a:buClr>
            </a:pPr>
            <a:endParaRPr sz="2400">
              <a:solidFill>
                <a:schemeClr val="dk1"/>
              </a:solidFill>
              <a:latin typeface="Comic Sans MS"/>
              <a:ea typeface="Comic Sans MS"/>
              <a:cs typeface="Comic Sans MS"/>
              <a:sym typeface="Comic Sans MS"/>
            </a:endParaRPr>
          </a:p>
        </p:txBody>
      </p:sp>
      <p:sp>
        <p:nvSpPr>
          <p:cNvPr id="542" name="Shape 542"/>
          <p:cNvSpPr/>
          <p:nvPr/>
        </p:nvSpPr>
        <p:spPr>
          <a:xfrm>
            <a:off x="2822271" y="5861064"/>
            <a:ext cx="952800" cy="568500"/>
          </a:xfrm>
          <a:prstGeom prst="rect">
            <a:avLst/>
          </a:prstGeom>
          <a:solidFill>
            <a:schemeClr val="lt1"/>
          </a:solidFill>
          <a:ln>
            <a:noFill/>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sp>
        <p:nvSpPr>
          <p:cNvPr id="543" name="Shape 543"/>
          <p:cNvSpPr/>
          <p:nvPr/>
        </p:nvSpPr>
        <p:spPr>
          <a:xfrm>
            <a:off x="2842894" y="3060630"/>
            <a:ext cx="952800" cy="568500"/>
          </a:xfrm>
          <a:prstGeom prst="rect">
            <a:avLst/>
          </a:prstGeom>
          <a:solidFill>
            <a:schemeClr val="lt1"/>
          </a:solidFill>
          <a:ln>
            <a:noFill/>
          </a:ln>
        </p:spPr>
        <p:txBody>
          <a:bodyPr lIns="0" tIns="45700" rIns="0" bIns="45700" anchor="ctr" anchorCtr="0">
            <a:noAutofit/>
          </a:bodyPr>
          <a:lstStyle/>
          <a:p>
            <a:pPr algn="ctr">
              <a:lnSpc>
                <a:spcPct val="80000"/>
              </a:lnSpc>
            </a:pPr>
            <a:endParaRPr sz="2400">
              <a:solidFill>
                <a:srgbClr val="333399"/>
              </a:solidFill>
              <a:latin typeface="Comic Sans MS"/>
              <a:ea typeface="Comic Sans MS"/>
              <a:cs typeface="Comic Sans MS"/>
              <a:sym typeface="Comic Sans MS"/>
            </a:endParaRPr>
          </a:p>
        </p:txBody>
      </p:sp>
      <p:cxnSp>
        <p:nvCxnSpPr>
          <p:cNvPr id="544" name="Shape 544"/>
          <p:cNvCxnSpPr>
            <a:endCxn id="537" idx="1"/>
          </p:cNvCxnSpPr>
          <p:nvPr/>
        </p:nvCxnSpPr>
        <p:spPr>
          <a:xfrm>
            <a:off x="4560028" y="4126389"/>
            <a:ext cx="2260500" cy="0"/>
          </a:xfrm>
          <a:prstGeom prst="straightConnector1">
            <a:avLst/>
          </a:prstGeom>
          <a:noFill/>
          <a:ln w="28575" cap="flat" cmpd="sng">
            <a:solidFill>
              <a:srgbClr val="990000"/>
            </a:solidFill>
            <a:prstDash val="dash"/>
            <a:round/>
            <a:headEnd type="none" w="med" len="med"/>
            <a:tailEnd type="triangle" w="lg" len="lg"/>
          </a:ln>
        </p:spPr>
      </p:cxnSp>
      <p:sp>
        <p:nvSpPr>
          <p:cNvPr id="545" name="Shape 545"/>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54</a:t>
            </a:fld>
            <a:endParaRPr lang="en-US"/>
          </a:p>
        </p:txBody>
      </p:sp>
    </p:spTree>
    <p:extLst>
      <p:ext uri="{BB962C8B-B14F-4D97-AF65-F5344CB8AC3E}">
        <p14:creationId xmlns:p14="http://schemas.microsoft.com/office/powerpoint/2010/main" val="416642467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gtEl>
                                        <p:attrNameLst>
                                          <p:attrName>style.visibility</p:attrName>
                                        </p:attrNameLst>
                                      </p:cBhvr>
                                      <p:to>
                                        <p:strVal val="visible"/>
                                      </p:to>
                                    </p:set>
                                    <p:animEffect transition="in" filter="fade">
                                      <p:cBhvr>
                                        <p:cTn id="7" dur="1"/>
                                        <p:tgtEl>
                                          <p:spTgt spid="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9"/>
                                        </p:tgtEl>
                                        <p:attrNameLst>
                                          <p:attrName>style.visibility</p:attrName>
                                        </p:attrNameLst>
                                      </p:cBhvr>
                                      <p:to>
                                        <p:strVal val="visible"/>
                                      </p:to>
                                    </p:set>
                                    <p:animEffect transition="in" filter="fade">
                                      <p:cBhvr>
                                        <p:cTn id="12" dur="1"/>
                                        <p:tgtEl>
                                          <p:spTgt spid="5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0"/>
                                        </p:tgtEl>
                                        <p:attrNameLst>
                                          <p:attrName>style.visibility</p:attrName>
                                        </p:attrNameLst>
                                      </p:cBhvr>
                                      <p:to>
                                        <p:strVal val="visible"/>
                                      </p:to>
                                    </p:set>
                                    <p:animEffect transition="in" filter="fade">
                                      <p:cBhvr>
                                        <p:cTn id="17" dur="1"/>
                                        <p:tgtEl>
                                          <p:spTgt spid="540"/>
                                        </p:tgtEl>
                                      </p:cBhvr>
                                    </p:animEffect>
                                  </p:childTnLst>
                                </p:cTn>
                              </p:par>
                              <p:par>
                                <p:cTn id="18" presetID="10" presetClass="entr" presetSubtype="0" fill="hold" nodeType="withEffect">
                                  <p:stCondLst>
                                    <p:cond delay="0"/>
                                  </p:stCondLst>
                                  <p:childTnLst>
                                    <p:set>
                                      <p:cBhvr>
                                        <p:cTn id="19" dur="1" fill="hold">
                                          <p:stCondLst>
                                            <p:cond delay="0"/>
                                          </p:stCondLst>
                                        </p:cTn>
                                        <p:tgtEl>
                                          <p:spTgt spid="541"/>
                                        </p:tgtEl>
                                        <p:attrNameLst>
                                          <p:attrName>style.visibility</p:attrName>
                                        </p:attrNameLst>
                                      </p:cBhvr>
                                      <p:to>
                                        <p:strVal val="visible"/>
                                      </p:to>
                                    </p:set>
                                    <p:animEffect transition="in" filter="fade">
                                      <p:cBhvr>
                                        <p:cTn id="20" dur="1"/>
                                        <p:tgtEl>
                                          <p:spTgt spid="5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44"/>
                                        </p:tgtEl>
                                        <p:attrNameLst>
                                          <p:attrName>style.visibility</p:attrName>
                                        </p:attrNameLst>
                                      </p:cBhvr>
                                      <p:to>
                                        <p:strVal val="visible"/>
                                      </p:to>
                                    </p:set>
                                    <p:animEffect transition="in" filter="fade">
                                      <p:cBhvr>
                                        <p:cTn id="25" dur="1"/>
                                        <p:tgtEl>
                                          <p:spTgt spid="544"/>
                                        </p:tgtEl>
                                      </p:cBhvr>
                                    </p:animEffect>
                                  </p:childTnLst>
                                </p:cTn>
                              </p:par>
                              <p:par>
                                <p:cTn id="26" presetID="10" presetClass="entr" presetSubtype="0" fill="hold" nodeType="withEffect">
                                  <p:stCondLst>
                                    <p:cond delay="0"/>
                                  </p:stCondLst>
                                  <p:childTnLst>
                                    <p:set>
                                      <p:cBhvr>
                                        <p:cTn id="27" dur="1" fill="hold">
                                          <p:stCondLst>
                                            <p:cond delay="0"/>
                                          </p:stCondLst>
                                        </p:cTn>
                                        <p:tgtEl>
                                          <p:spTgt spid="537"/>
                                        </p:tgtEl>
                                        <p:attrNameLst>
                                          <p:attrName>style.visibility</p:attrName>
                                        </p:attrNameLst>
                                      </p:cBhvr>
                                      <p:to>
                                        <p:strVal val="visible"/>
                                      </p:to>
                                    </p:set>
                                    <p:animEffect transition="in" filter="fade">
                                      <p:cBhvr>
                                        <p:cTn id="28" dur="1"/>
                                        <p:tgtEl>
                                          <p:spTgt spid="537"/>
                                        </p:tgtEl>
                                      </p:cBhvr>
                                    </p:animEffect>
                                  </p:childTnLst>
                                </p:cTn>
                              </p:par>
                              <p:par>
                                <p:cTn id="29" presetID="10" presetClass="entr" presetSubtype="0" fill="hold" nodeType="withEffect">
                                  <p:stCondLst>
                                    <p:cond delay="0"/>
                                  </p:stCondLst>
                                  <p:childTnLst>
                                    <p:set>
                                      <p:cBhvr>
                                        <p:cTn id="30" dur="1" fill="hold">
                                          <p:stCondLst>
                                            <p:cond delay="0"/>
                                          </p:stCondLst>
                                        </p:cTn>
                                        <p:tgtEl>
                                          <p:spTgt spid="536"/>
                                        </p:tgtEl>
                                        <p:attrNameLst>
                                          <p:attrName>style.visibility</p:attrName>
                                        </p:attrNameLst>
                                      </p:cBhvr>
                                      <p:to>
                                        <p:strVal val="visible"/>
                                      </p:to>
                                    </p:set>
                                    <p:animEffect transition="in" filter="fade">
                                      <p:cBhvr>
                                        <p:cTn id="31" dur="1"/>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Hash table operations</a:t>
            </a:r>
          </a:p>
        </p:txBody>
      </p:sp>
      <p:graphicFrame>
        <p:nvGraphicFramePr>
          <p:cNvPr id="552" name="Shape 552"/>
          <p:cNvGraphicFramePr/>
          <p:nvPr/>
        </p:nvGraphicFramePr>
        <p:xfrm>
          <a:off x="1992312" y="907256"/>
          <a:ext cx="8064500" cy="4607225"/>
        </p:xfrm>
        <a:graphic>
          <a:graphicData uri="http://schemas.openxmlformats.org/drawingml/2006/table">
            <a:tbl>
              <a:tblPr>
                <a:noFill/>
              </a:tblPr>
              <a:tblGrid>
                <a:gridCol w="3210725"/>
                <a:gridCol w="2621750"/>
                <a:gridCol w="2232025"/>
              </a:tblGrid>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Operation</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Eiffel example</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Noto Symbol"/>
                        <a:buNone/>
                      </a:pPr>
                      <a:r>
                        <a:rPr lang="en-US" sz="2000" b="1" i="0" u="none" strike="noStrike" cap="none" baseline="0">
                          <a:solidFill>
                            <a:schemeClr val="dk1"/>
                          </a:solidFill>
                          <a:latin typeface="Comic Sans MS"/>
                          <a:ea typeface="Comic Sans MS"/>
                          <a:cs typeface="Comic Sans MS"/>
                          <a:sym typeface="Comic Sans MS"/>
                        </a:rPr>
                        <a:t>Efficiency</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Access by key</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t.item </a:t>
                      </a:r>
                      <a:r>
                        <a:rPr lang="en-US" sz="2000" b="0" i="0" u="none" strike="noStrike" cap="none" baseline="0">
                          <a:solidFill>
                            <a:srgbClr val="3333FF"/>
                          </a:solidFill>
                          <a:latin typeface="Comic Sans MS"/>
                          <a:ea typeface="Comic Sans MS"/>
                          <a:cs typeface="Comic Sans MS"/>
                          <a:sym typeface="Comic Sans MS"/>
                        </a:rPr>
                        <a:t>(“key”)</a:t>
                      </a:r>
                    </a:p>
                    <a:p>
                      <a:pPr marL="0" marR="0" lvl="0" indent="0" algn="ctr" rtl="0">
                        <a:lnSpc>
                          <a:spcPct val="100000"/>
                        </a:lnSpc>
                        <a:spcBef>
                          <a:spcPts val="40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 </a:t>
                      </a:r>
                      <a:r>
                        <a:rPr lang="en-US" sz="2000" b="0" i="0" u="none" strike="noStrike" cap="none" baseline="0">
                          <a:solidFill>
                            <a:srgbClr val="3333FF"/>
                          </a:solidFill>
                          <a:latin typeface="Comic Sans MS"/>
                          <a:ea typeface="Comic Sans MS"/>
                          <a:cs typeface="Comic Sans MS"/>
                          <a:sym typeface="Comic Sans MS"/>
                        </a:rPr>
                        <a:t>[“key”]</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r>
                        <a:rPr lang="en-US" sz="2000" b="1" i="0" u="none" strike="noStrike" cap="none" baseline="0">
                          <a:solidFill>
                            <a:srgbClr val="990000"/>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842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Replace at key</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t.put </a:t>
                      </a:r>
                      <a:r>
                        <a:rPr lang="en-US" sz="2000" b="0" i="0" u="none" strike="noStrike" cap="none" baseline="0">
                          <a:solidFill>
                            <a:srgbClr val="3333FF"/>
                          </a:solidFill>
                          <a:latin typeface="Comic Sans MS"/>
                          <a:ea typeface="Comic Sans MS"/>
                          <a:cs typeface="Comic Sans MS"/>
                          <a:sym typeface="Comic Sans MS"/>
                        </a:rPr>
                        <a:t>(..., “key”)</a:t>
                      </a:r>
                    </a:p>
                    <a:p>
                      <a:pPr marL="0" marR="0" lvl="0" indent="0" algn="ctr" rtl="0">
                        <a:lnSpc>
                          <a:spcPct val="100000"/>
                        </a:lnSpc>
                        <a:spcBef>
                          <a:spcPts val="40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t.force </a:t>
                      </a:r>
                      <a:r>
                        <a:rPr lang="en-US" sz="2000" b="0" i="0" u="none" strike="noStrike" cap="none" baseline="0">
                          <a:solidFill>
                            <a:srgbClr val="3333FF"/>
                          </a:solidFill>
                          <a:latin typeface="Comic Sans MS"/>
                          <a:ea typeface="Comic Sans MS"/>
                          <a:cs typeface="Comic Sans MS"/>
                          <a:sym typeface="Comic Sans MS"/>
                        </a:rPr>
                        <a:t>(..., “key”)</a:t>
                      </a:r>
                    </a:p>
                    <a:p>
                      <a:pPr marL="0" marR="0" lvl="0" indent="0" algn="ctr" rtl="0">
                        <a:lnSpc>
                          <a:spcPct val="100000"/>
                        </a:lnSpc>
                        <a:spcBef>
                          <a:spcPts val="400"/>
                        </a:spcBef>
                        <a:spcAft>
                          <a:spcPts val="0"/>
                        </a:spcAft>
                        <a:buClr>
                          <a:srgbClr val="3333FF"/>
                        </a:buClr>
                        <a:buSzPct val="25000"/>
                        <a:buFont typeface="Noto Symbol"/>
                        <a:buNone/>
                      </a:pPr>
                      <a:r>
                        <a:rPr lang="en-US" sz="2000" b="0" i="0" u="none" strike="noStrike" cap="none" baseline="0">
                          <a:solidFill>
                            <a:srgbClr val="3333FF"/>
                          </a:solidFill>
                          <a:latin typeface="Comic Sans MS"/>
                          <a:ea typeface="Comic Sans MS"/>
                          <a:cs typeface="Comic Sans MS"/>
                          <a:sym typeface="Comic Sans MS"/>
                        </a:rPr>
                        <a:t>t [“key”] :=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r>
                        <a:rPr lang="en-US" sz="2000" b="1" i="0" u="none" strike="noStrike" cap="none" baseline="0">
                          <a:solidFill>
                            <a:srgbClr val="990000"/>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547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Insert with key</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t.extend </a:t>
                      </a:r>
                      <a:r>
                        <a:rPr lang="en-US" sz="2000" b="0" i="0" u="none" strike="noStrike" cap="none" baseline="0">
                          <a:solidFill>
                            <a:srgbClr val="3333FF"/>
                          </a:solidFill>
                          <a:latin typeface="Comic Sans MS"/>
                          <a:ea typeface="Comic Sans MS"/>
                          <a:cs typeface="Comic Sans MS"/>
                          <a:sym typeface="Comic Sans MS"/>
                        </a:rPr>
                        <a:t>(..., “key”)</a:t>
                      </a:r>
                    </a:p>
                    <a:p>
                      <a:pPr marL="0" marR="0" lvl="0" indent="0" algn="ctr" rtl="0">
                        <a:lnSpc>
                          <a:spcPct val="100000"/>
                        </a:lnSpc>
                        <a:spcBef>
                          <a:spcPts val="400"/>
                        </a:spcBef>
                        <a:spcAft>
                          <a:spcPts val="0"/>
                        </a:spcAft>
                        <a:buClr>
                          <a:srgbClr val="3333FF"/>
                        </a:buClr>
                        <a:buSzPct val="25000"/>
                        <a:buFont typeface="Noto Symbol"/>
                        <a:buNone/>
                      </a:pPr>
                      <a:r>
                        <a:rPr lang="en-US" sz="2000" b="0" i="1" u="none" strike="noStrike" cap="none" baseline="0">
                          <a:solidFill>
                            <a:srgbClr val="3333FF"/>
                          </a:solidFill>
                          <a:latin typeface="Comic Sans MS"/>
                          <a:ea typeface="Comic Sans MS"/>
                          <a:cs typeface="Comic Sans MS"/>
                          <a:sym typeface="Comic Sans MS"/>
                        </a:rPr>
                        <a:t>t.force </a:t>
                      </a:r>
                      <a:r>
                        <a:rPr lang="en-US" sz="2000" b="0" i="0" u="none" strike="noStrike" cap="none" baseline="0">
                          <a:solidFill>
                            <a:srgbClr val="3333FF"/>
                          </a:solidFill>
                          <a:latin typeface="Comic Sans MS"/>
                          <a:ea typeface="Comic Sans MS"/>
                          <a:cs typeface="Comic Sans MS"/>
                          <a:sym typeface="Comic Sans MS"/>
                        </a:rPr>
                        <a:t>(..., “key”)</a:t>
                      </a:r>
                    </a:p>
                    <a:p>
                      <a:pPr marL="0" marR="0" lvl="0" indent="0" algn="ctr" rtl="0">
                        <a:lnSpc>
                          <a:spcPct val="100000"/>
                        </a:lnSpc>
                        <a:spcBef>
                          <a:spcPts val="400"/>
                        </a:spcBef>
                        <a:spcAft>
                          <a:spcPts val="0"/>
                        </a:spcAft>
                        <a:buClr>
                          <a:srgbClr val="3333FF"/>
                        </a:buClr>
                        <a:buSzPct val="25000"/>
                        <a:buFont typeface="Noto Symbol"/>
                        <a:buNone/>
                      </a:pPr>
                      <a:r>
                        <a:rPr lang="en-US" sz="2000" b="0" i="0" u="none" strike="noStrike" cap="none" baseline="0">
                          <a:solidFill>
                            <a:srgbClr val="3333FF"/>
                          </a:solidFill>
                          <a:latin typeface="Comic Sans MS"/>
                          <a:ea typeface="Comic Sans MS"/>
                          <a:cs typeface="Comic Sans MS"/>
                          <a:sym typeface="Comic Sans MS"/>
                        </a:rPr>
                        <a:t>t [“key”] :=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r>
                        <a:rPr lang="en-US" sz="2000" b="1" i="0" u="none" strike="noStrike" cap="none" baseline="0">
                          <a:solidFill>
                            <a:srgbClr val="990000"/>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r h="795475">
                <a:tc>
                  <a:txBody>
                    <a:bodyPr/>
                    <a:lstStyle/>
                    <a:p>
                      <a:pPr marL="0" marR="0" lvl="0" indent="0" algn="l" rtl="0">
                        <a:lnSpc>
                          <a:spcPct val="100000"/>
                        </a:lnSpc>
                        <a:spcBef>
                          <a:spcPts val="0"/>
                        </a:spcBef>
                        <a:spcAft>
                          <a:spcPts val="0"/>
                        </a:spcAft>
                        <a:buClr>
                          <a:schemeClr val="dk1"/>
                        </a:buClr>
                        <a:buSzPct val="25000"/>
                        <a:buFont typeface="Noto Symbol"/>
                        <a:buNone/>
                      </a:pPr>
                      <a:r>
                        <a:rPr lang="en-US" sz="2000" b="0" i="0" u="none" strike="noStrike" cap="none" baseline="0">
                          <a:solidFill>
                            <a:schemeClr val="dk1"/>
                          </a:solidFill>
                          <a:latin typeface="Comic Sans MS"/>
                          <a:ea typeface="Comic Sans MS"/>
                          <a:cs typeface="Comic Sans MS"/>
                          <a:sym typeface="Comic Sans MS"/>
                        </a:rPr>
                        <a:t>Remove at key</a:t>
                      </a:r>
                    </a:p>
                  </a:txBody>
                  <a:tcPr marL="91450" marR="91450" marT="45725" marB="45725"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3333FF"/>
                        </a:buClr>
                        <a:buSzPct val="25000"/>
                        <a:buFont typeface="Noto Symbol"/>
                        <a:buNone/>
                      </a:pPr>
                      <a:r>
                        <a:rPr lang="en-US" sz="2000" b="0" i="0" u="none" strike="noStrike" cap="none" baseline="0">
                          <a:solidFill>
                            <a:srgbClr val="3333FF"/>
                          </a:solidFill>
                          <a:latin typeface="Comic Sans MS"/>
                          <a:ea typeface="Comic Sans MS"/>
                          <a:cs typeface="Comic Sans MS"/>
                          <a:sym typeface="Comic Sans MS"/>
                        </a:rPr>
                        <a:t>a.remove (“key”)</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B050"/>
                        </a:buClr>
                        <a:buSzPct val="25000"/>
                        <a:buFont typeface="Noto Symbol"/>
                        <a:buNone/>
                      </a:pPr>
                      <a:r>
                        <a:rPr lang="en-US" sz="2000" b="1" i="0" u="none" strike="noStrike" cap="none" baseline="0">
                          <a:solidFill>
                            <a:srgbClr val="00B050"/>
                          </a:solidFill>
                          <a:latin typeface="Comic Sans MS"/>
                          <a:ea typeface="Comic Sans MS"/>
                          <a:cs typeface="Comic Sans MS"/>
                          <a:sym typeface="Comic Sans MS"/>
                        </a:rPr>
                        <a:t>fast</a:t>
                      </a:r>
                      <a:r>
                        <a:rPr lang="en-US" sz="2000" b="1" i="0" u="none" strike="noStrike" cap="none" baseline="0">
                          <a:solidFill>
                            <a:srgbClr val="990000"/>
                          </a:solidFill>
                          <a:latin typeface="Comic Sans MS"/>
                          <a:ea typeface="Comic Sans MS"/>
                          <a:cs typeface="Comic Sans MS"/>
                          <a:sym typeface="Comic Sans MS"/>
                        </a:rPr>
                        <a:t>*</a:t>
                      </a:r>
                    </a:p>
                  </a:txBody>
                  <a:tcPr marL="91450" marR="91450" marT="45725" marB="45725" anchor="ctr">
                    <a:lnL w="12700" cap="flat" cmpd="sng">
                      <a:solidFill>
                        <a:schemeClr val="dk1"/>
                      </a:solidFill>
                      <a:prstDash val="solid"/>
                      <a:round/>
                      <a:headEnd type="none" w="med" len="med"/>
                      <a:tailEnd type="none" w="med" len="med"/>
                    </a:lnL>
                    <a:lnR w="28575"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FEBF3"/>
                    </a:solidFill>
                  </a:tcPr>
                </a:tc>
              </a:tr>
            </a:tbl>
          </a:graphicData>
        </a:graphic>
      </p:graphicFrame>
      <p:sp>
        <p:nvSpPr>
          <p:cNvPr id="553" name="Shape 553"/>
          <p:cNvSpPr txBox="1"/>
          <p:nvPr/>
        </p:nvSpPr>
        <p:spPr>
          <a:xfrm>
            <a:off x="2014888" y="5736657"/>
            <a:ext cx="8142899" cy="708000"/>
          </a:xfrm>
          <a:prstGeom prst="rect">
            <a:avLst/>
          </a:prstGeom>
          <a:noFill/>
          <a:ln>
            <a:noFill/>
          </a:ln>
        </p:spPr>
        <p:txBody>
          <a:bodyPr lIns="91425" tIns="45700" rIns="91425" bIns="45700" anchor="t" anchorCtr="0">
            <a:noAutofit/>
          </a:bodyPr>
          <a:lstStyle/>
          <a:p>
            <a:pPr>
              <a:buSzPct val="25000"/>
            </a:pPr>
            <a:r>
              <a:rPr lang="en-US" sz="2000">
                <a:solidFill>
                  <a:srgbClr val="990000"/>
                </a:solidFill>
                <a:latin typeface="Comic Sans MS"/>
                <a:ea typeface="Comic Sans MS"/>
                <a:cs typeface="Comic Sans MS"/>
                <a:sym typeface="Comic Sans MS"/>
              </a:rPr>
              <a:t>*</a:t>
            </a:r>
            <a:r>
              <a:rPr lang="en-US" sz="2000">
                <a:solidFill>
                  <a:schemeClr val="dk1"/>
                </a:solidFill>
                <a:latin typeface="Comic Sans MS"/>
                <a:ea typeface="Comic Sans MS"/>
                <a:cs typeface="Comic Sans MS"/>
                <a:sym typeface="Comic Sans MS"/>
              </a:rPr>
              <a:t> Can get slow if the array is too small or the hash function is bad (i.e. maps everything to the same index) </a:t>
            </a:r>
          </a:p>
        </p:txBody>
      </p:sp>
      <p:sp>
        <p:nvSpPr>
          <p:cNvPr id="554" name="Shape 55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55</a:t>
            </a:fld>
            <a:endParaRPr lang="en-US"/>
          </a:p>
        </p:txBody>
      </p:sp>
    </p:spTree>
    <p:extLst>
      <p:ext uri="{BB962C8B-B14F-4D97-AF65-F5344CB8AC3E}">
        <p14:creationId xmlns:p14="http://schemas.microsoft.com/office/powerpoint/2010/main" val="3246389252"/>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Choosing between data structures</a:t>
            </a:r>
          </a:p>
        </p:txBody>
      </p:sp>
      <p:sp>
        <p:nvSpPr>
          <p:cNvPr id="561" name="Shape 561"/>
          <p:cNvSpPr>
            <a:spLocks noGrp="1"/>
          </p:cNvSpPr>
          <p:nvPr>
            <p:ph type="body" idx="1"/>
          </p:nvPr>
        </p:nvSpPr>
        <p:spPr>
          <a:xfrm>
            <a:off x="1772401" y="935354"/>
            <a:ext cx="4105199" cy="5472000"/>
          </a:xfrm>
          <a:prstGeom prst="roundRect">
            <a:avLst>
              <a:gd name="adj" fmla="val 7333"/>
            </a:avLst>
          </a:prstGeom>
          <a:solidFill>
            <a:srgbClr val="99FF99"/>
          </a:solidFill>
          <a:ln w="9525" cap="flat" cmpd="sng">
            <a:solidFill>
              <a:srgbClr val="990000"/>
            </a:solidFill>
            <a:prstDash val="solid"/>
            <a:round/>
            <a:headEnd type="none" w="med" len="med"/>
            <a:tailEnd type="none" w="med" len="med"/>
          </a:ln>
        </p:spPr>
        <p:txBody>
          <a:bodyPr vert="horz" lIns="72000" tIns="72000" rIns="72000" bIns="72000" rtlCol="0" anchor="t" anchorCtr="0">
            <a:noAutofit/>
          </a:bodyPr>
          <a:lstStyle/>
          <a:p>
            <a:pPr marL="0" indent="0">
              <a:spcBef>
                <a:spcPts val="0"/>
              </a:spcBef>
              <a:buSzPct val="25000"/>
              <a:buNone/>
            </a:pPr>
            <a:r>
              <a:rPr lang="en-US" sz="2000" dirty="0">
                <a:solidFill>
                  <a:srgbClr val="990000"/>
                </a:solidFill>
                <a:latin typeface="Comic Sans MS"/>
                <a:ea typeface="Comic Sans MS"/>
                <a:cs typeface="Comic Sans MS"/>
                <a:sym typeface="Comic Sans MS"/>
              </a:rPr>
              <a:t>Use a linked list if:</a:t>
            </a:r>
          </a:p>
          <a:p>
            <a:pPr marL="360362" lvl="1" indent="-182562">
              <a:spcBef>
                <a:spcPts val="400"/>
              </a:spcBef>
              <a:buClr>
                <a:srgbClr val="8B0000"/>
              </a:buClr>
              <a:buSzPct val="80000"/>
              <a:buFont typeface="Noto Symbol"/>
              <a:buChar char="➢"/>
            </a:pPr>
            <a:r>
              <a:rPr lang="en-US" sz="2000" dirty="0">
                <a:solidFill>
                  <a:srgbClr val="990000"/>
                </a:solidFill>
                <a:latin typeface="Comic Sans MS"/>
                <a:ea typeface="Comic Sans MS"/>
                <a:cs typeface="Comic Sans MS"/>
                <a:sym typeface="Comic Sans MS"/>
              </a:rPr>
              <a:t>Order</a:t>
            </a:r>
            <a:r>
              <a:rPr lang="en-US" sz="2000" dirty="0">
                <a:solidFill>
                  <a:schemeClr val="dk1"/>
                </a:solidFill>
                <a:latin typeface="Comic Sans MS"/>
                <a:ea typeface="Comic Sans MS"/>
                <a:cs typeface="Comic Sans MS"/>
                <a:sym typeface="Comic Sans MS"/>
              </a:rPr>
              <a:t> between items </a:t>
            </a:r>
            <a:r>
              <a:rPr lang="en-US" sz="2000" dirty="0">
                <a:solidFill>
                  <a:srgbClr val="990000"/>
                </a:solidFill>
                <a:latin typeface="Comic Sans MS"/>
                <a:ea typeface="Comic Sans MS"/>
                <a:cs typeface="Comic Sans MS"/>
                <a:sym typeface="Comic Sans MS"/>
              </a:rPr>
              <a:t>matters</a:t>
            </a:r>
          </a:p>
          <a:p>
            <a:pPr marL="360362" lvl="1" indent="-182562">
              <a:spcBef>
                <a:spcPts val="40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The main way to </a:t>
            </a:r>
            <a:r>
              <a:rPr lang="en-US" sz="2000" dirty="0">
                <a:solidFill>
                  <a:srgbClr val="990000"/>
                </a:solidFill>
                <a:latin typeface="Comic Sans MS"/>
                <a:ea typeface="Comic Sans MS"/>
                <a:cs typeface="Comic Sans MS"/>
                <a:sym typeface="Comic Sans MS"/>
              </a:rPr>
              <a:t>access</a:t>
            </a:r>
            <a:r>
              <a:rPr lang="en-US" sz="2000" dirty="0">
                <a:solidFill>
                  <a:schemeClr val="dk1"/>
                </a:solidFill>
                <a:latin typeface="Comic Sans MS"/>
                <a:ea typeface="Comic Sans MS"/>
                <a:cs typeface="Comic Sans MS"/>
                <a:sym typeface="Comic Sans MS"/>
              </a:rPr>
              <a:t> them is </a:t>
            </a:r>
            <a:r>
              <a:rPr lang="en-US" sz="2000" dirty="0">
                <a:solidFill>
                  <a:srgbClr val="990000"/>
                </a:solidFill>
                <a:latin typeface="Comic Sans MS"/>
                <a:ea typeface="Comic Sans MS"/>
                <a:cs typeface="Comic Sans MS"/>
                <a:sym typeface="Comic Sans MS"/>
              </a:rPr>
              <a:t>in that order</a:t>
            </a:r>
          </a:p>
          <a:p>
            <a:pPr marL="360362" lvl="1" indent="-182562">
              <a:spcBef>
                <a:spcPts val="40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(Bonus condition) No hardwired size limit</a:t>
            </a:r>
          </a:p>
          <a:p>
            <a:pPr marL="0" indent="0">
              <a:spcBef>
                <a:spcPts val="400"/>
              </a:spcBef>
              <a:buNone/>
            </a:pPr>
            <a:endParaRPr sz="2000" dirty="0">
              <a:solidFill>
                <a:srgbClr val="990000"/>
              </a:solidFill>
              <a:latin typeface="Comic Sans MS"/>
              <a:ea typeface="Comic Sans MS"/>
              <a:cs typeface="Comic Sans MS"/>
              <a:sym typeface="Comic Sans MS"/>
            </a:endParaRPr>
          </a:p>
          <a:p>
            <a:pPr marL="0" indent="0">
              <a:spcBef>
                <a:spcPts val="400"/>
              </a:spcBef>
              <a:buSzPct val="25000"/>
              <a:buNone/>
            </a:pPr>
            <a:r>
              <a:rPr lang="en-US" sz="2000" dirty="0">
                <a:solidFill>
                  <a:srgbClr val="990000"/>
                </a:solidFill>
                <a:latin typeface="Comic Sans MS"/>
                <a:ea typeface="Comic Sans MS"/>
                <a:cs typeface="Comic Sans MS"/>
                <a:sym typeface="Comic Sans MS"/>
              </a:rPr>
              <a:t>Use an array if:</a:t>
            </a:r>
          </a:p>
          <a:p>
            <a:pPr marL="360362" lvl="1" indent="-182562">
              <a:spcBef>
                <a:spcPts val="40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Each item can </a:t>
            </a:r>
            <a:r>
              <a:rPr lang="en-US" sz="2000" dirty="0" smtClean="0">
                <a:solidFill>
                  <a:schemeClr val="dk1"/>
                </a:solidFill>
                <a:latin typeface="Comic Sans MS"/>
                <a:ea typeface="Comic Sans MS"/>
                <a:cs typeface="Comic Sans MS"/>
                <a:sym typeface="Comic Sans MS"/>
              </a:rPr>
              <a:t>be </a:t>
            </a:r>
            <a:r>
              <a:rPr lang="en-US" sz="2000" dirty="0" smtClean="0">
                <a:solidFill>
                  <a:srgbClr val="990000"/>
                </a:solidFill>
                <a:latin typeface="Comic Sans MS"/>
                <a:ea typeface="Comic Sans MS"/>
                <a:cs typeface="Comic Sans MS"/>
                <a:sym typeface="Comic Sans MS"/>
              </a:rPr>
              <a:t>identified by an integer index</a:t>
            </a:r>
            <a:endParaRPr lang="en-US" sz="2000" dirty="0">
              <a:solidFill>
                <a:srgbClr val="990000"/>
              </a:solidFill>
              <a:latin typeface="Comic Sans MS"/>
              <a:ea typeface="Comic Sans MS"/>
              <a:cs typeface="Comic Sans MS"/>
              <a:sym typeface="Comic Sans MS"/>
            </a:endParaRPr>
          </a:p>
          <a:p>
            <a:pPr marL="360362" lvl="1" indent="-182562">
              <a:spcBef>
                <a:spcPts val="400"/>
              </a:spcBef>
              <a:buClr>
                <a:srgbClr val="8B0000"/>
              </a:buClr>
              <a:buSzPct val="80000"/>
              <a:buFont typeface="Noto Symbol"/>
              <a:buChar char="➢"/>
            </a:pPr>
            <a:r>
              <a:rPr lang="en-US" sz="2000" dirty="0">
                <a:solidFill>
                  <a:schemeClr val="dk1"/>
                </a:solidFill>
                <a:latin typeface="Comic Sans MS"/>
                <a:ea typeface="Comic Sans MS"/>
                <a:cs typeface="Comic Sans MS"/>
                <a:sym typeface="Comic Sans MS"/>
              </a:rPr>
              <a:t>The </a:t>
            </a:r>
            <a:r>
              <a:rPr lang="en-US" sz="2000" dirty="0" smtClean="0">
                <a:solidFill>
                  <a:schemeClr val="dk1"/>
                </a:solidFill>
                <a:latin typeface="Comic Sans MS"/>
                <a:ea typeface="Comic Sans MS"/>
                <a:cs typeface="Comic Sans MS"/>
                <a:sym typeface="Comic Sans MS"/>
              </a:rPr>
              <a:t>main </a:t>
            </a:r>
            <a:r>
              <a:rPr lang="en-US" sz="2000" dirty="0">
                <a:solidFill>
                  <a:schemeClr val="dk1"/>
                </a:solidFill>
                <a:latin typeface="Comic Sans MS"/>
                <a:ea typeface="Comic Sans MS"/>
                <a:cs typeface="Comic Sans MS"/>
                <a:sym typeface="Comic Sans MS"/>
              </a:rPr>
              <a:t>way to access items is through that index</a:t>
            </a:r>
          </a:p>
          <a:p>
            <a:pPr marL="360362" lvl="1" indent="-182562">
              <a:spcBef>
                <a:spcPts val="400"/>
              </a:spcBef>
              <a:buClr>
                <a:srgbClr val="8B0000"/>
              </a:buClr>
              <a:buSzPct val="80000"/>
              <a:buFont typeface="Noto Symbol"/>
              <a:buChar char="➢"/>
            </a:pPr>
            <a:r>
              <a:rPr lang="en-US" sz="2000" dirty="0">
                <a:solidFill>
                  <a:srgbClr val="990000"/>
                </a:solidFill>
                <a:latin typeface="Comic Sans MS"/>
                <a:ea typeface="Comic Sans MS"/>
                <a:cs typeface="Comic Sans MS"/>
                <a:sym typeface="Comic Sans MS"/>
              </a:rPr>
              <a:t>Hardwired size limit </a:t>
            </a:r>
            <a:r>
              <a:rPr lang="en-US" sz="2000" dirty="0">
                <a:solidFill>
                  <a:schemeClr val="dk1"/>
                </a:solidFill>
                <a:latin typeface="Comic Sans MS"/>
                <a:ea typeface="Comic Sans MS"/>
                <a:cs typeface="Comic Sans MS"/>
                <a:sym typeface="Comic Sans MS"/>
              </a:rPr>
              <a:t>(at least for long spans of execution)</a:t>
            </a:r>
          </a:p>
          <a:p>
            <a:pPr marL="360362" lvl="1" indent="-182562">
              <a:spcBef>
                <a:spcPts val="400"/>
              </a:spcBef>
              <a:buClr>
                <a:srgbClr val="8B0000"/>
              </a:buClr>
              <a:buNone/>
            </a:pPr>
            <a:endParaRPr sz="2000" dirty="0">
              <a:solidFill>
                <a:schemeClr val="dk1"/>
              </a:solidFill>
              <a:latin typeface="Comic Sans MS"/>
              <a:ea typeface="Comic Sans MS"/>
              <a:cs typeface="Comic Sans MS"/>
              <a:sym typeface="Comic Sans MS"/>
            </a:endParaRPr>
          </a:p>
          <a:p>
            <a:pPr marL="360362" lvl="1" indent="-80962">
              <a:spcBef>
                <a:spcPts val="400"/>
              </a:spcBef>
              <a:buClr>
                <a:srgbClr val="8B0000"/>
              </a:buClr>
              <a:buNone/>
            </a:pPr>
            <a:endParaRPr sz="2000" dirty="0">
              <a:solidFill>
                <a:schemeClr val="dk1"/>
              </a:solidFill>
              <a:latin typeface="Comic Sans MS"/>
              <a:ea typeface="Comic Sans MS"/>
              <a:cs typeface="Comic Sans MS"/>
              <a:sym typeface="Comic Sans MS"/>
            </a:endParaRPr>
          </a:p>
        </p:txBody>
      </p:sp>
      <p:sp>
        <p:nvSpPr>
          <p:cNvPr id="562" name="Shape 562"/>
          <p:cNvSpPr/>
          <p:nvPr/>
        </p:nvSpPr>
        <p:spPr>
          <a:xfrm>
            <a:off x="6096001" y="935998"/>
            <a:ext cx="4332000" cy="5472000"/>
          </a:xfrm>
          <a:prstGeom prst="roundRect">
            <a:avLst>
              <a:gd name="adj" fmla="val 6519"/>
            </a:avLst>
          </a:prstGeom>
          <a:solidFill>
            <a:srgbClr val="99FF99"/>
          </a:solidFill>
          <a:ln w="9525" cap="flat" cmpd="sng">
            <a:solidFill>
              <a:srgbClr val="990000"/>
            </a:solidFill>
            <a:prstDash val="solid"/>
            <a:round/>
            <a:headEnd type="none" w="med" len="med"/>
            <a:tailEnd type="none" w="med" len="med"/>
          </a:ln>
        </p:spPr>
        <p:txBody>
          <a:bodyPr lIns="72000" tIns="72000" rIns="72000" bIns="72000" anchor="t" anchorCtr="0">
            <a:noAutofit/>
          </a:bodyPr>
          <a:lstStyle/>
          <a:p>
            <a:pPr>
              <a:lnSpc>
                <a:spcPct val="80000"/>
              </a:lnSpc>
              <a:buClr>
                <a:srgbClr val="990000"/>
              </a:buClr>
              <a:buSzPct val="25000"/>
            </a:pPr>
            <a:r>
              <a:rPr lang="en-US" sz="2000" dirty="0">
                <a:solidFill>
                  <a:srgbClr val="990000"/>
                </a:solidFill>
                <a:latin typeface="Comic Sans MS"/>
                <a:ea typeface="Comic Sans MS"/>
                <a:cs typeface="Comic Sans MS"/>
                <a:sym typeface="Comic Sans MS"/>
              </a:rPr>
              <a:t>Use a hash table if:</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Every item has an </a:t>
            </a:r>
            <a:r>
              <a:rPr lang="en-US" sz="2000" dirty="0">
                <a:solidFill>
                  <a:srgbClr val="990000"/>
                </a:solidFill>
                <a:latin typeface="Comic Sans MS"/>
                <a:ea typeface="Comic Sans MS"/>
                <a:cs typeface="Comic Sans MS"/>
                <a:sym typeface="Comic Sans MS"/>
              </a:rPr>
              <a:t>associated key</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The main way to </a:t>
            </a:r>
            <a:r>
              <a:rPr lang="en-US" sz="2000" dirty="0">
                <a:solidFill>
                  <a:srgbClr val="990000"/>
                </a:solidFill>
                <a:latin typeface="Comic Sans MS"/>
                <a:ea typeface="Comic Sans MS"/>
                <a:cs typeface="Comic Sans MS"/>
                <a:sym typeface="Comic Sans MS"/>
              </a:rPr>
              <a:t>access them </a:t>
            </a:r>
            <a:r>
              <a:rPr lang="en-US" sz="2000" dirty="0">
                <a:solidFill>
                  <a:schemeClr val="dk1"/>
                </a:solidFill>
                <a:latin typeface="Comic Sans MS"/>
                <a:ea typeface="Comic Sans MS"/>
                <a:cs typeface="Comic Sans MS"/>
                <a:sym typeface="Comic Sans MS"/>
              </a:rPr>
              <a:t>is </a:t>
            </a:r>
            <a:r>
              <a:rPr lang="en-US" sz="2000" dirty="0">
                <a:solidFill>
                  <a:srgbClr val="990000"/>
                </a:solidFill>
                <a:latin typeface="Comic Sans MS"/>
                <a:ea typeface="Comic Sans MS"/>
                <a:cs typeface="Comic Sans MS"/>
                <a:sym typeface="Comic Sans MS"/>
              </a:rPr>
              <a:t>through these keys</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The structure is bounded</a:t>
            </a:r>
          </a:p>
          <a:p>
            <a:pPr marL="360362" lvl="1" indent="-80962">
              <a:lnSpc>
                <a:spcPct val="80000"/>
              </a:lnSpc>
              <a:spcBef>
                <a:spcPts val="400"/>
              </a:spcBef>
              <a:buClr>
                <a:srgbClr val="990000"/>
              </a:buClr>
            </a:pPr>
            <a:endParaRPr sz="2000" dirty="0">
              <a:solidFill>
                <a:schemeClr val="dk1"/>
              </a:solidFill>
              <a:latin typeface="Comic Sans MS"/>
              <a:ea typeface="Comic Sans MS"/>
              <a:cs typeface="Comic Sans MS"/>
              <a:sym typeface="Comic Sans MS"/>
            </a:endParaRPr>
          </a:p>
          <a:p>
            <a:pPr>
              <a:lnSpc>
                <a:spcPct val="80000"/>
              </a:lnSpc>
              <a:spcBef>
                <a:spcPts val="400"/>
              </a:spcBef>
              <a:buClr>
                <a:srgbClr val="990000"/>
              </a:buClr>
              <a:buSzPct val="25000"/>
            </a:pPr>
            <a:r>
              <a:rPr lang="en-US" sz="2000" dirty="0">
                <a:solidFill>
                  <a:srgbClr val="990000"/>
                </a:solidFill>
                <a:latin typeface="Comic Sans MS"/>
                <a:ea typeface="Comic Sans MS"/>
                <a:cs typeface="Comic Sans MS"/>
                <a:sym typeface="Comic Sans MS"/>
              </a:rPr>
              <a:t>Use a stack:</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For a </a:t>
            </a:r>
            <a:r>
              <a:rPr lang="en-US" sz="2000" dirty="0">
                <a:solidFill>
                  <a:srgbClr val="990000"/>
                </a:solidFill>
                <a:latin typeface="Comic Sans MS"/>
                <a:ea typeface="Comic Sans MS"/>
                <a:cs typeface="Comic Sans MS"/>
                <a:sym typeface="Comic Sans MS"/>
              </a:rPr>
              <a:t>LIFO</a:t>
            </a:r>
            <a:r>
              <a:rPr lang="en-US" sz="2000" dirty="0">
                <a:solidFill>
                  <a:schemeClr val="dk1"/>
                </a:solidFill>
                <a:latin typeface="Comic Sans MS"/>
                <a:ea typeface="Comic Sans MS"/>
                <a:cs typeface="Comic Sans MS"/>
                <a:sym typeface="Comic Sans MS"/>
              </a:rPr>
              <a:t> policy</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Example: traversal of nested structures such as trees</a:t>
            </a:r>
          </a:p>
          <a:p>
            <a:pPr>
              <a:lnSpc>
                <a:spcPct val="80000"/>
              </a:lnSpc>
              <a:spcBef>
                <a:spcPts val="400"/>
              </a:spcBef>
              <a:buClr>
                <a:schemeClr val="dk1"/>
              </a:buClr>
            </a:pPr>
            <a:endParaRPr sz="2000" dirty="0">
              <a:solidFill>
                <a:schemeClr val="dk1"/>
              </a:solidFill>
              <a:latin typeface="Comic Sans MS"/>
              <a:ea typeface="Comic Sans MS"/>
              <a:cs typeface="Comic Sans MS"/>
              <a:sym typeface="Comic Sans MS"/>
            </a:endParaRPr>
          </a:p>
          <a:p>
            <a:pPr>
              <a:lnSpc>
                <a:spcPct val="80000"/>
              </a:lnSpc>
              <a:spcBef>
                <a:spcPts val="400"/>
              </a:spcBef>
              <a:buClr>
                <a:srgbClr val="990000"/>
              </a:buClr>
              <a:buSzPct val="25000"/>
            </a:pPr>
            <a:r>
              <a:rPr lang="en-US" sz="2000" dirty="0">
                <a:solidFill>
                  <a:srgbClr val="990000"/>
                </a:solidFill>
                <a:latin typeface="Comic Sans MS"/>
                <a:ea typeface="Comic Sans MS"/>
                <a:cs typeface="Comic Sans MS"/>
                <a:sym typeface="Comic Sans MS"/>
              </a:rPr>
              <a:t>Use a queue:</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For a </a:t>
            </a:r>
            <a:r>
              <a:rPr lang="en-US" sz="2000" dirty="0">
                <a:solidFill>
                  <a:srgbClr val="990000"/>
                </a:solidFill>
                <a:latin typeface="Comic Sans MS"/>
                <a:ea typeface="Comic Sans MS"/>
                <a:cs typeface="Comic Sans MS"/>
                <a:sym typeface="Comic Sans MS"/>
              </a:rPr>
              <a:t>FIFO</a:t>
            </a:r>
            <a:r>
              <a:rPr lang="en-US" sz="2000" dirty="0">
                <a:solidFill>
                  <a:schemeClr val="dk1"/>
                </a:solidFill>
                <a:latin typeface="Comic Sans MS"/>
                <a:ea typeface="Comic Sans MS"/>
                <a:cs typeface="Comic Sans MS"/>
                <a:sym typeface="Comic Sans MS"/>
              </a:rPr>
              <a:t> policy</a:t>
            </a:r>
          </a:p>
          <a:p>
            <a:pPr marL="360362" lvl="1" indent="-182562">
              <a:lnSpc>
                <a:spcPct val="80000"/>
              </a:lnSpc>
              <a:spcBef>
                <a:spcPts val="400"/>
              </a:spcBef>
              <a:buClr>
                <a:srgbClr val="990000"/>
              </a:buClr>
              <a:buSzPct val="80000"/>
              <a:buFont typeface="Noto Symbol"/>
              <a:buChar char="➢"/>
            </a:pPr>
            <a:r>
              <a:rPr lang="en-US" sz="2000" dirty="0">
                <a:solidFill>
                  <a:schemeClr val="dk1"/>
                </a:solidFill>
                <a:latin typeface="Comic Sans MS"/>
                <a:ea typeface="Comic Sans MS"/>
                <a:cs typeface="Comic Sans MS"/>
                <a:sym typeface="Comic Sans MS"/>
              </a:rPr>
              <a:t>Example: simulation of FIFO phenomenon</a:t>
            </a:r>
          </a:p>
          <a:p>
            <a:pPr>
              <a:lnSpc>
                <a:spcPct val="80000"/>
              </a:lnSpc>
              <a:spcBef>
                <a:spcPts val="400"/>
              </a:spcBef>
              <a:buClr>
                <a:schemeClr val="dk1"/>
              </a:buClr>
            </a:pPr>
            <a:endParaRPr sz="2000" dirty="0">
              <a:solidFill>
                <a:schemeClr val="dk1"/>
              </a:solidFill>
              <a:latin typeface="Comic Sans MS"/>
              <a:ea typeface="Comic Sans MS"/>
              <a:cs typeface="Comic Sans MS"/>
              <a:sym typeface="Comic Sans MS"/>
            </a:endParaRPr>
          </a:p>
        </p:txBody>
      </p:sp>
      <p:sp>
        <p:nvSpPr>
          <p:cNvPr id="563" name="Shape 56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56</a:t>
            </a:fld>
            <a:endParaRPr lang="en-US"/>
          </a:p>
        </p:txBody>
      </p:sp>
    </p:spTree>
    <p:extLst>
      <p:ext uri="{BB962C8B-B14F-4D97-AF65-F5344CB8AC3E}">
        <p14:creationId xmlns:p14="http://schemas.microsoft.com/office/powerpoint/2010/main" val="911332107"/>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idx="4294967295"/>
          </p:nvPr>
        </p:nvSpPr>
        <p:spPr>
          <a:xfrm>
            <a:off x="1765462" y="-32372"/>
            <a:ext cx="7777200" cy="720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Extending the basic notion of class</a:t>
            </a:r>
          </a:p>
        </p:txBody>
      </p:sp>
      <p:sp>
        <p:nvSpPr>
          <p:cNvPr id="570" name="Shape 570"/>
          <p:cNvSpPr/>
          <p:nvPr/>
        </p:nvSpPr>
        <p:spPr>
          <a:xfrm>
            <a:off x="4713288" y="955676"/>
            <a:ext cx="2775000" cy="5468999"/>
          </a:xfrm>
          <a:prstGeom prst="roundRect">
            <a:avLst>
              <a:gd name="adj" fmla="val 16667"/>
            </a:avLst>
          </a:prstGeom>
          <a:solidFill>
            <a:srgbClr val="FFFF00">
              <a:alpha val="48630"/>
            </a:srgbClr>
          </a:solidFill>
          <a:ln w="12700" cap="flat" cmpd="sng">
            <a:solidFill>
              <a:schemeClr val="dk1"/>
            </a:solidFill>
            <a:prstDash val="solid"/>
            <a:round/>
            <a:headEnd type="none" w="med" len="med"/>
            <a:tailEnd type="none" w="med" len="med"/>
          </a:ln>
        </p:spPr>
        <p:txBody>
          <a:bodyPr lIns="0" tIns="0" rIns="0" bIns="0" anchor="ctr" anchorCtr="0">
            <a:noAutofit/>
          </a:bodyPr>
          <a:lstStyle/>
          <a:p>
            <a:pPr>
              <a:buClr>
                <a:schemeClr val="dk1"/>
              </a:buClr>
            </a:pPr>
            <a:endParaRPr>
              <a:solidFill>
                <a:schemeClr val="dk1"/>
              </a:solidFill>
              <a:latin typeface="Arial"/>
              <a:ea typeface="Arial"/>
              <a:cs typeface="Arial"/>
              <a:sym typeface="Arial"/>
            </a:endParaRPr>
          </a:p>
        </p:txBody>
      </p:sp>
      <p:sp>
        <p:nvSpPr>
          <p:cNvPr id="571" name="Shape 571"/>
          <p:cNvSpPr/>
          <p:nvPr/>
        </p:nvSpPr>
        <p:spPr>
          <a:xfrm>
            <a:off x="1646238" y="2800351"/>
            <a:ext cx="8923200" cy="1558799"/>
          </a:xfrm>
          <a:prstGeom prst="roundRect">
            <a:avLst>
              <a:gd name="adj" fmla="val 16667"/>
            </a:avLst>
          </a:prstGeom>
          <a:solidFill>
            <a:srgbClr val="99FF99">
              <a:alpha val="31760"/>
            </a:srgbClr>
          </a:solidFill>
          <a:ln w="12700" cap="flat" cmpd="sng">
            <a:solidFill>
              <a:schemeClr val="dk1"/>
            </a:solidFill>
            <a:prstDash val="solid"/>
            <a:round/>
            <a:headEnd type="none" w="med" len="med"/>
            <a:tailEnd type="none" w="med" len="med"/>
          </a:ln>
        </p:spPr>
        <p:txBody>
          <a:bodyPr lIns="0" tIns="0" rIns="0" bIns="0" anchor="ctr" anchorCtr="0">
            <a:noAutofit/>
          </a:bodyPr>
          <a:lstStyle/>
          <a:p>
            <a:pPr>
              <a:buClr>
                <a:schemeClr val="dk1"/>
              </a:buClr>
            </a:pPr>
            <a:endParaRPr>
              <a:solidFill>
                <a:schemeClr val="dk1"/>
              </a:solidFill>
              <a:latin typeface="Arial"/>
              <a:ea typeface="Arial"/>
              <a:cs typeface="Arial"/>
              <a:sym typeface="Arial"/>
            </a:endParaRPr>
          </a:p>
        </p:txBody>
      </p:sp>
      <p:sp>
        <p:nvSpPr>
          <p:cNvPr id="572" name="Shape 572"/>
          <p:cNvSpPr/>
          <p:nvPr/>
        </p:nvSpPr>
        <p:spPr>
          <a:xfrm>
            <a:off x="5087937" y="3357562"/>
            <a:ext cx="1584300" cy="647700"/>
          </a:xfrm>
          <a:prstGeom prst="ellipse">
            <a:avLst/>
          </a:prstGeom>
          <a:solidFill>
            <a:schemeClr val="accen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Arial"/>
              <a:ea typeface="Arial"/>
              <a:cs typeface="Arial"/>
              <a:sym typeface="Arial"/>
            </a:endParaRPr>
          </a:p>
        </p:txBody>
      </p:sp>
      <p:sp>
        <p:nvSpPr>
          <p:cNvPr id="573" name="Shape 573"/>
          <p:cNvSpPr txBox="1"/>
          <p:nvPr/>
        </p:nvSpPr>
        <p:spPr>
          <a:xfrm>
            <a:off x="5175248" y="3387851"/>
            <a:ext cx="1434145" cy="611111"/>
          </a:xfrm>
          <a:prstGeom prst="rect">
            <a:avLst/>
          </a:prstGeom>
          <a:noFill/>
          <a:ln>
            <a:noFill/>
          </a:ln>
        </p:spPr>
        <p:txBody>
          <a:bodyPr lIns="91425" tIns="45700" rIns="91425" bIns="45700" anchor="t" anchorCtr="0">
            <a:noAutofit/>
          </a:bodyPr>
          <a:lstStyle/>
          <a:p>
            <a:pPr algn="ctr">
              <a:buClr>
                <a:srgbClr val="3333FF"/>
              </a:buClr>
              <a:buSzPct val="25000"/>
            </a:pPr>
            <a:r>
              <a:rPr lang="en-US" i="1" dirty="0">
                <a:solidFill>
                  <a:srgbClr val="3333FF"/>
                </a:solidFill>
                <a:latin typeface="Comic Sans MS"/>
                <a:ea typeface="Comic Sans MS"/>
                <a:cs typeface="Comic Sans MS"/>
                <a:sym typeface="Comic Sans MS"/>
              </a:rPr>
              <a:t>LIST_OF_CARS</a:t>
            </a:r>
          </a:p>
        </p:txBody>
      </p:sp>
      <p:grpSp>
        <p:nvGrpSpPr>
          <p:cNvPr id="574" name="Shape 574"/>
          <p:cNvGrpSpPr/>
          <p:nvPr/>
        </p:nvGrpSpPr>
        <p:grpSpPr>
          <a:xfrm>
            <a:off x="4930860" y="1844674"/>
            <a:ext cx="2209001" cy="957901"/>
            <a:chOff x="2245" y="1161"/>
            <a:chExt cx="922" cy="372"/>
          </a:xfrm>
        </p:grpSpPr>
        <p:sp>
          <p:nvSpPr>
            <p:cNvPr id="575" name="Shape 575"/>
            <p:cNvSpPr/>
            <p:nvPr/>
          </p:nvSpPr>
          <p:spPr>
            <a:xfrm>
              <a:off x="2245" y="1161"/>
              <a:ext cx="900" cy="299"/>
            </a:xfrm>
            <a:prstGeom prst="ellipse">
              <a:avLst/>
            </a:prstGeom>
            <a:solidFill>
              <a:srgbClr val="FF9999">
                <a:alpha val="61570"/>
              </a:srgb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Arial"/>
                <a:ea typeface="Arial"/>
                <a:cs typeface="Arial"/>
                <a:sym typeface="Arial"/>
              </a:endParaRPr>
            </a:p>
          </p:txBody>
        </p:sp>
        <p:sp>
          <p:nvSpPr>
            <p:cNvPr id="576" name="Shape 576"/>
            <p:cNvSpPr txBox="1"/>
            <p:nvPr/>
          </p:nvSpPr>
          <p:spPr>
            <a:xfrm>
              <a:off x="2267" y="1234"/>
              <a:ext cx="900" cy="299"/>
            </a:xfrm>
            <a:prstGeom prst="rect">
              <a:avLst/>
            </a:prstGeom>
            <a:noFill/>
            <a:ln>
              <a:noFill/>
            </a:ln>
          </p:spPr>
          <p:txBody>
            <a:bodyPr lIns="91425" tIns="45700" rIns="91425" bIns="45700" anchor="t" anchorCtr="0">
              <a:noAutofit/>
            </a:bodyPr>
            <a:lstStyle/>
            <a:p>
              <a:pPr algn="ctr">
                <a:buClr>
                  <a:srgbClr val="990000"/>
                </a:buClr>
                <a:buSzPct val="25000"/>
              </a:pPr>
              <a:r>
                <a:rPr lang="en-US" b="1" i="1" dirty="0">
                  <a:solidFill>
                    <a:srgbClr val="990000"/>
                  </a:solidFill>
                  <a:latin typeface="Comic Sans MS"/>
                  <a:ea typeface="Comic Sans MS"/>
                  <a:cs typeface="Comic Sans MS"/>
                  <a:sym typeface="Comic Sans MS"/>
                </a:rPr>
                <a:t>SET</a:t>
              </a:r>
              <a:r>
                <a:rPr lang="en-US" i="1" dirty="0">
                  <a:solidFill>
                    <a:srgbClr val="3333FF"/>
                  </a:solidFill>
                  <a:latin typeface="Comic Sans MS"/>
                  <a:ea typeface="Comic Sans MS"/>
                  <a:cs typeface="Comic Sans MS"/>
                  <a:sym typeface="Comic Sans MS"/>
                </a:rPr>
                <a:t>_OF_CARS</a:t>
              </a:r>
            </a:p>
          </p:txBody>
        </p:sp>
      </p:grpSp>
      <p:grpSp>
        <p:nvGrpSpPr>
          <p:cNvPr id="577" name="Shape 577"/>
          <p:cNvGrpSpPr/>
          <p:nvPr/>
        </p:nvGrpSpPr>
        <p:grpSpPr>
          <a:xfrm>
            <a:off x="4890435" y="4726726"/>
            <a:ext cx="2147289" cy="922870"/>
            <a:chOff x="2078" y="3067"/>
            <a:chExt cx="1199" cy="342"/>
          </a:xfrm>
        </p:grpSpPr>
        <p:sp>
          <p:nvSpPr>
            <p:cNvPr id="578" name="Shape 578"/>
            <p:cNvSpPr/>
            <p:nvPr/>
          </p:nvSpPr>
          <p:spPr>
            <a:xfrm>
              <a:off x="2078" y="3067"/>
              <a:ext cx="1199" cy="299"/>
            </a:xfrm>
            <a:prstGeom prst="ellipse">
              <a:avLst/>
            </a:prstGeom>
            <a:solidFill>
              <a:srgbClr val="FF9999">
                <a:alpha val="61570"/>
              </a:srgb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Arial"/>
                <a:ea typeface="Arial"/>
                <a:cs typeface="Arial"/>
                <a:sym typeface="Arial"/>
              </a:endParaRPr>
            </a:p>
          </p:txBody>
        </p:sp>
        <p:sp>
          <p:nvSpPr>
            <p:cNvPr id="579" name="Shape 579"/>
            <p:cNvSpPr txBox="1"/>
            <p:nvPr/>
          </p:nvSpPr>
          <p:spPr>
            <a:xfrm>
              <a:off x="2161" y="3110"/>
              <a:ext cx="1106" cy="299"/>
            </a:xfrm>
            <a:prstGeom prst="rect">
              <a:avLst/>
            </a:prstGeom>
            <a:noFill/>
            <a:ln>
              <a:noFill/>
            </a:ln>
          </p:spPr>
          <p:txBody>
            <a:bodyPr lIns="91425" tIns="45700" rIns="91425" bIns="45700" anchor="t" anchorCtr="0">
              <a:noAutofit/>
            </a:bodyPr>
            <a:lstStyle/>
            <a:p>
              <a:pPr algn="ctr">
                <a:buClr>
                  <a:srgbClr val="990000"/>
                </a:buClr>
                <a:buSzPct val="25000"/>
              </a:pPr>
              <a:r>
                <a:rPr lang="en-US" sz="1700" b="1" i="1" dirty="0">
                  <a:solidFill>
                    <a:srgbClr val="990000"/>
                  </a:solidFill>
                  <a:latin typeface="Comic Sans MS"/>
                  <a:ea typeface="Comic Sans MS"/>
                  <a:cs typeface="Comic Sans MS"/>
                  <a:sym typeface="Comic Sans MS"/>
                </a:rPr>
                <a:t>LINKED_LIST</a:t>
              </a:r>
              <a:r>
                <a:rPr lang="en-US" sz="1700" i="1" dirty="0">
                  <a:solidFill>
                    <a:srgbClr val="3333FF"/>
                  </a:solidFill>
                  <a:latin typeface="Comic Sans MS"/>
                  <a:ea typeface="Comic Sans MS"/>
                  <a:cs typeface="Comic Sans MS"/>
                  <a:sym typeface="Comic Sans MS"/>
                </a:rPr>
                <a:t>_OF_CARS</a:t>
              </a:r>
            </a:p>
          </p:txBody>
        </p:sp>
      </p:grpSp>
      <p:grpSp>
        <p:nvGrpSpPr>
          <p:cNvPr id="580" name="Shape 580"/>
          <p:cNvGrpSpPr/>
          <p:nvPr/>
        </p:nvGrpSpPr>
        <p:grpSpPr>
          <a:xfrm>
            <a:off x="2573339" y="3300388"/>
            <a:ext cx="1719374" cy="689023"/>
            <a:chOff x="563" y="2085"/>
            <a:chExt cx="1199" cy="299"/>
          </a:xfrm>
        </p:grpSpPr>
        <p:sp>
          <p:nvSpPr>
            <p:cNvPr id="581" name="Shape 581"/>
            <p:cNvSpPr/>
            <p:nvPr/>
          </p:nvSpPr>
          <p:spPr>
            <a:xfrm>
              <a:off x="563" y="2085"/>
              <a:ext cx="1199" cy="299"/>
            </a:xfrm>
            <a:prstGeom prst="ellipse">
              <a:avLst/>
            </a:prstGeom>
            <a:solidFill>
              <a:srgbClr val="99FF99"/>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sz="2400">
                <a:solidFill>
                  <a:schemeClr val="dk1"/>
                </a:solidFill>
                <a:latin typeface="Comic Sans MS"/>
                <a:ea typeface="Comic Sans MS"/>
                <a:cs typeface="Comic Sans MS"/>
                <a:sym typeface="Comic Sans MS"/>
              </a:endParaRPr>
            </a:p>
          </p:txBody>
        </p:sp>
        <p:sp>
          <p:nvSpPr>
            <p:cNvPr id="582" name="Shape 582"/>
            <p:cNvSpPr txBox="1"/>
            <p:nvPr/>
          </p:nvSpPr>
          <p:spPr>
            <a:xfrm>
              <a:off x="671" y="2090"/>
              <a:ext cx="964" cy="290"/>
            </a:xfrm>
            <a:prstGeom prst="rect">
              <a:avLst/>
            </a:prstGeom>
            <a:noFill/>
            <a:ln>
              <a:noFill/>
            </a:ln>
          </p:spPr>
          <p:txBody>
            <a:bodyPr lIns="91425" tIns="45700" rIns="91425" bIns="45700" anchor="t" anchorCtr="0">
              <a:noAutofit/>
            </a:bodyPr>
            <a:lstStyle/>
            <a:p>
              <a:pPr algn="ctr">
                <a:buClr>
                  <a:srgbClr val="3333FF"/>
                </a:buClr>
                <a:buSzPct val="25000"/>
              </a:pPr>
              <a:r>
                <a:rPr lang="en-US" sz="1700" i="1" dirty="0">
                  <a:solidFill>
                    <a:srgbClr val="3333FF"/>
                  </a:solidFill>
                  <a:latin typeface="Comic Sans MS"/>
                  <a:ea typeface="Comic Sans MS"/>
                  <a:cs typeface="Comic Sans MS"/>
                  <a:sym typeface="Comic Sans MS"/>
                </a:rPr>
                <a:t>LIST_OF_</a:t>
              </a:r>
              <a:br>
                <a:rPr lang="en-US" sz="1700" i="1" dirty="0">
                  <a:solidFill>
                    <a:srgbClr val="3333FF"/>
                  </a:solidFill>
                  <a:latin typeface="Comic Sans MS"/>
                  <a:ea typeface="Comic Sans MS"/>
                  <a:cs typeface="Comic Sans MS"/>
                  <a:sym typeface="Comic Sans MS"/>
                </a:rPr>
              </a:br>
              <a:r>
                <a:rPr lang="en-US" sz="1700" b="1" i="1" dirty="0">
                  <a:solidFill>
                    <a:srgbClr val="006600"/>
                  </a:solidFill>
                  <a:latin typeface="Comic Sans MS"/>
                  <a:ea typeface="Comic Sans MS"/>
                  <a:cs typeface="Comic Sans MS"/>
                  <a:sym typeface="Comic Sans MS"/>
                </a:rPr>
                <a:t>CITIES</a:t>
              </a:r>
            </a:p>
          </p:txBody>
        </p:sp>
      </p:grpSp>
      <p:grpSp>
        <p:nvGrpSpPr>
          <p:cNvPr id="583" name="Shape 583"/>
          <p:cNvGrpSpPr/>
          <p:nvPr/>
        </p:nvGrpSpPr>
        <p:grpSpPr>
          <a:xfrm>
            <a:off x="7853362" y="3327068"/>
            <a:ext cx="1663701" cy="923656"/>
            <a:chOff x="3786" y="2114"/>
            <a:chExt cx="957" cy="467"/>
          </a:xfrm>
        </p:grpSpPr>
        <p:sp>
          <p:nvSpPr>
            <p:cNvPr id="584" name="Shape 584"/>
            <p:cNvSpPr/>
            <p:nvPr/>
          </p:nvSpPr>
          <p:spPr>
            <a:xfrm>
              <a:off x="3786" y="2114"/>
              <a:ext cx="900" cy="403"/>
            </a:xfrm>
            <a:prstGeom prst="ellipse">
              <a:avLst/>
            </a:prstGeom>
            <a:solidFill>
              <a:srgbClr val="99FF99"/>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Arial"/>
                <a:ea typeface="Arial"/>
                <a:cs typeface="Arial"/>
                <a:sym typeface="Arial"/>
              </a:endParaRPr>
            </a:p>
          </p:txBody>
        </p:sp>
        <p:sp>
          <p:nvSpPr>
            <p:cNvPr id="585" name="Shape 585"/>
            <p:cNvSpPr txBox="1"/>
            <p:nvPr/>
          </p:nvSpPr>
          <p:spPr>
            <a:xfrm>
              <a:off x="3843" y="2151"/>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i="1" dirty="0">
                  <a:solidFill>
                    <a:srgbClr val="3333FF"/>
                  </a:solidFill>
                  <a:latin typeface="Comic Sans MS"/>
                  <a:ea typeface="Comic Sans MS"/>
                  <a:cs typeface="Comic Sans MS"/>
                  <a:sym typeface="Comic Sans MS"/>
                </a:rPr>
                <a:t>LIST_OF_</a:t>
              </a:r>
            </a:p>
          </p:txBody>
        </p:sp>
        <p:sp>
          <p:nvSpPr>
            <p:cNvPr id="586" name="Shape 586"/>
            <p:cNvSpPr txBox="1"/>
            <p:nvPr/>
          </p:nvSpPr>
          <p:spPr>
            <a:xfrm>
              <a:off x="3815" y="2282"/>
              <a:ext cx="900" cy="299"/>
            </a:xfrm>
            <a:prstGeom prst="rect">
              <a:avLst/>
            </a:prstGeom>
            <a:noFill/>
            <a:ln>
              <a:noFill/>
            </a:ln>
          </p:spPr>
          <p:txBody>
            <a:bodyPr lIns="91425" tIns="45700" rIns="91425" bIns="45700" anchor="t" anchorCtr="0">
              <a:noAutofit/>
            </a:bodyPr>
            <a:lstStyle/>
            <a:p>
              <a:pPr algn="ctr">
                <a:buClr>
                  <a:srgbClr val="006600"/>
                </a:buClr>
                <a:buSzPct val="25000"/>
              </a:pPr>
              <a:r>
                <a:rPr lang="en-US" b="1" i="1" dirty="0">
                  <a:solidFill>
                    <a:srgbClr val="006600"/>
                  </a:solidFill>
                  <a:latin typeface="Comic Sans MS"/>
                  <a:ea typeface="Comic Sans MS"/>
                  <a:cs typeface="Comic Sans MS"/>
                  <a:sym typeface="Comic Sans MS"/>
                </a:rPr>
                <a:t>PERSONS</a:t>
              </a:r>
            </a:p>
          </p:txBody>
        </p:sp>
      </p:grpSp>
      <p:cxnSp>
        <p:nvCxnSpPr>
          <p:cNvPr id="587" name="Shape 587"/>
          <p:cNvCxnSpPr/>
          <p:nvPr/>
        </p:nvCxnSpPr>
        <p:spPr>
          <a:xfrm rot="10800000">
            <a:off x="1758976" y="3644900"/>
            <a:ext cx="669899" cy="0"/>
          </a:xfrm>
          <a:prstGeom prst="straightConnector1">
            <a:avLst/>
          </a:prstGeom>
          <a:noFill/>
          <a:ln w="57150" cap="flat" cmpd="sng">
            <a:solidFill>
              <a:srgbClr val="006600"/>
            </a:solidFill>
            <a:prstDash val="dot"/>
            <a:round/>
            <a:headEnd type="none" w="med" len="med"/>
            <a:tailEnd type="triangle" w="lg" len="lg"/>
          </a:ln>
        </p:spPr>
      </p:cxnSp>
      <p:cxnSp>
        <p:nvCxnSpPr>
          <p:cNvPr id="588" name="Shape 588"/>
          <p:cNvCxnSpPr/>
          <p:nvPr/>
        </p:nvCxnSpPr>
        <p:spPr>
          <a:xfrm rot="10800000">
            <a:off x="5880100" y="2492363"/>
            <a:ext cx="0" cy="865199"/>
          </a:xfrm>
          <a:prstGeom prst="straightConnector1">
            <a:avLst/>
          </a:prstGeom>
          <a:noFill/>
          <a:ln w="76200" cap="flat" cmpd="sng">
            <a:solidFill>
              <a:srgbClr val="990000"/>
            </a:solidFill>
            <a:prstDash val="dot"/>
            <a:round/>
            <a:headEnd type="none" w="med" len="med"/>
            <a:tailEnd type="none" w="med" len="med"/>
          </a:ln>
        </p:spPr>
      </p:cxnSp>
      <p:cxnSp>
        <p:nvCxnSpPr>
          <p:cNvPr id="589" name="Shape 589"/>
          <p:cNvCxnSpPr/>
          <p:nvPr/>
        </p:nvCxnSpPr>
        <p:spPr>
          <a:xfrm rot="10800000">
            <a:off x="4364037" y="3644900"/>
            <a:ext cx="723900" cy="0"/>
          </a:xfrm>
          <a:prstGeom prst="straightConnector1">
            <a:avLst/>
          </a:prstGeom>
          <a:noFill/>
          <a:ln w="57150" cap="flat" cmpd="sng">
            <a:solidFill>
              <a:srgbClr val="006600"/>
            </a:solidFill>
            <a:prstDash val="dot"/>
            <a:round/>
            <a:headEnd type="none" w="med" len="med"/>
            <a:tailEnd type="none" w="med" len="med"/>
          </a:ln>
        </p:spPr>
      </p:cxnSp>
      <p:cxnSp>
        <p:nvCxnSpPr>
          <p:cNvPr id="590" name="Shape 590"/>
          <p:cNvCxnSpPr/>
          <p:nvPr/>
        </p:nvCxnSpPr>
        <p:spPr>
          <a:xfrm>
            <a:off x="9517063" y="3644900"/>
            <a:ext cx="900000" cy="0"/>
          </a:xfrm>
          <a:prstGeom prst="straightConnector1">
            <a:avLst/>
          </a:prstGeom>
          <a:noFill/>
          <a:ln w="57150" cap="flat" cmpd="sng">
            <a:solidFill>
              <a:srgbClr val="006600"/>
            </a:solidFill>
            <a:prstDash val="dot"/>
            <a:round/>
            <a:headEnd type="none" w="med" len="med"/>
            <a:tailEnd type="triangle" w="lg" len="lg"/>
          </a:ln>
        </p:spPr>
      </p:cxnSp>
      <p:cxnSp>
        <p:nvCxnSpPr>
          <p:cNvPr id="591" name="Shape 591"/>
          <p:cNvCxnSpPr/>
          <p:nvPr/>
        </p:nvCxnSpPr>
        <p:spPr>
          <a:xfrm>
            <a:off x="5880100" y="4005263"/>
            <a:ext cx="0" cy="865199"/>
          </a:xfrm>
          <a:prstGeom prst="straightConnector1">
            <a:avLst/>
          </a:prstGeom>
          <a:noFill/>
          <a:ln w="76200" cap="flat" cmpd="sng">
            <a:solidFill>
              <a:srgbClr val="990000"/>
            </a:solidFill>
            <a:prstDash val="dot"/>
            <a:round/>
            <a:headEnd type="stealth" w="med" len="med"/>
            <a:tailEnd type="none" w="med" len="med"/>
          </a:ln>
        </p:spPr>
      </p:cxnSp>
      <p:cxnSp>
        <p:nvCxnSpPr>
          <p:cNvPr id="592" name="Shape 592"/>
          <p:cNvCxnSpPr/>
          <p:nvPr/>
        </p:nvCxnSpPr>
        <p:spPr>
          <a:xfrm rot="10800000">
            <a:off x="6672288" y="3644900"/>
            <a:ext cx="1165199" cy="0"/>
          </a:xfrm>
          <a:prstGeom prst="straightConnector1">
            <a:avLst/>
          </a:prstGeom>
          <a:noFill/>
          <a:ln w="57150" cap="flat" cmpd="sng">
            <a:solidFill>
              <a:srgbClr val="006600"/>
            </a:solidFill>
            <a:prstDash val="dot"/>
            <a:round/>
            <a:headEnd type="none" w="med" len="med"/>
            <a:tailEnd type="none" w="med" len="med"/>
          </a:ln>
        </p:spPr>
      </p:cxnSp>
      <p:cxnSp>
        <p:nvCxnSpPr>
          <p:cNvPr id="593" name="Shape 593"/>
          <p:cNvCxnSpPr/>
          <p:nvPr/>
        </p:nvCxnSpPr>
        <p:spPr>
          <a:xfrm>
            <a:off x="5880100" y="5516562"/>
            <a:ext cx="0" cy="757200"/>
          </a:xfrm>
          <a:prstGeom prst="straightConnector1">
            <a:avLst/>
          </a:prstGeom>
          <a:noFill/>
          <a:ln w="76200" cap="flat" cmpd="sng">
            <a:solidFill>
              <a:srgbClr val="990000"/>
            </a:solidFill>
            <a:prstDash val="dot"/>
            <a:round/>
            <a:headEnd type="none" w="med" len="med"/>
            <a:tailEnd type="none" w="med" len="med"/>
          </a:ln>
        </p:spPr>
      </p:cxnSp>
      <p:cxnSp>
        <p:nvCxnSpPr>
          <p:cNvPr id="594" name="Shape 594"/>
          <p:cNvCxnSpPr/>
          <p:nvPr/>
        </p:nvCxnSpPr>
        <p:spPr>
          <a:xfrm rot="10800000">
            <a:off x="5880100" y="1122276"/>
            <a:ext cx="0" cy="722399"/>
          </a:xfrm>
          <a:prstGeom prst="straightConnector1">
            <a:avLst/>
          </a:prstGeom>
          <a:noFill/>
          <a:ln w="76200" cap="flat" cmpd="sng">
            <a:solidFill>
              <a:srgbClr val="990000"/>
            </a:solidFill>
            <a:prstDash val="dot"/>
            <a:round/>
            <a:headEnd type="none" w="med" len="med"/>
            <a:tailEnd type="triangle" w="lg" len="lg"/>
          </a:ln>
        </p:spPr>
      </p:cxnSp>
      <p:sp>
        <p:nvSpPr>
          <p:cNvPr id="595" name="Shape 595"/>
          <p:cNvSpPr txBox="1"/>
          <p:nvPr/>
        </p:nvSpPr>
        <p:spPr>
          <a:xfrm>
            <a:off x="6011653" y="1091951"/>
            <a:ext cx="1512899" cy="336599"/>
          </a:xfrm>
          <a:prstGeom prst="rect">
            <a:avLst/>
          </a:prstGeom>
          <a:noFill/>
          <a:ln>
            <a:noFill/>
          </a:ln>
        </p:spPr>
        <p:txBody>
          <a:bodyPr lIns="91425" tIns="45700" rIns="91425" bIns="45700" anchor="t" anchorCtr="0">
            <a:noAutofit/>
          </a:bodyPr>
          <a:lstStyle/>
          <a:p>
            <a:pPr>
              <a:buClr>
                <a:srgbClr val="990000"/>
              </a:buClr>
              <a:buSzPct val="25000"/>
            </a:pPr>
            <a:r>
              <a:rPr lang="en-US" sz="1600" dirty="0">
                <a:solidFill>
                  <a:srgbClr val="990000"/>
                </a:solidFill>
                <a:latin typeface="Comic Sans MS"/>
                <a:ea typeface="Comic Sans MS"/>
                <a:cs typeface="Comic Sans MS"/>
                <a:sym typeface="Comic Sans MS"/>
              </a:rPr>
              <a:t>Abstraction</a:t>
            </a:r>
          </a:p>
        </p:txBody>
      </p:sp>
      <p:sp>
        <p:nvSpPr>
          <p:cNvPr id="596" name="Shape 596"/>
          <p:cNvSpPr txBox="1"/>
          <p:nvPr/>
        </p:nvSpPr>
        <p:spPr>
          <a:xfrm>
            <a:off x="5939352" y="5908409"/>
            <a:ext cx="1657500" cy="336599"/>
          </a:xfrm>
          <a:prstGeom prst="rect">
            <a:avLst/>
          </a:prstGeom>
          <a:noFill/>
          <a:ln>
            <a:noFill/>
          </a:ln>
        </p:spPr>
        <p:txBody>
          <a:bodyPr lIns="91425" tIns="45700" rIns="91425" bIns="45700" anchor="t" anchorCtr="0">
            <a:noAutofit/>
          </a:bodyPr>
          <a:lstStyle/>
          <a:p>
            <a:pPr>
              <a:buClr>
                <a:srgbClr val="990000"/>
              </a:buClr>
              <a:buSzPct val="25000"/>
            </a:pPr>
            <a:r>
              <a:rPr lang="en-US" sz="1600" dirty="0">
                <a:solidFill>
                  <a:srgbClr val="990000"/>
                </a:solidFill>
                <a:latin typeface="Comic Sans MS"/>
                <a:ea typeface="Comic Sans MS"/>
                <a:cs typeface="Comic Sans MS"/>
                <a:sym typeface="Comic Sans MS"/>
              </a:rPr>
              <a:t>Specialization</a:t>
            </a:r>
          </a:p>
        </p:txBody>
      </p:sp>
      <p:sp>
        <p:nvSpPr>
          <p:cNvPr id="597" name="Shape 597"/>
          <p:cNvSpPr txBox="1"/>
          <p:nvPr/>
        </p:nvSpPr>
        <p:spPr>
          <a:xfrm>
            <a:off x="1736340" y="2857155"/>
            <a:ext cx="2376600" cy="336599"/>
          </a:xfrm>
          <a:prstGeom prst="rect">
            <a:avLst/>
          </a:prstGeom>
          <a:noFill/>
          <a:ln>
            <a:noFill/>
          </a:ln>
        </p:spPr>
        <p:txBody>
          <a:bodyPr lIns="91425" tIns="45700" rIns="91425" bIns="45700" anchor="t" anchorCtr="0">
            <a:noAutofit/>
          </a:bodyPr>
          <a:lstStyle/>
          <a:p>
            <a:pPr algn="ctr">
              <a:buClr>
                <a:srgbClr val="006600"/>
              </a:buClr>
              <a:buSzPct val="25000"/>
            </a:pPr>
            <a:r>
              <a:rPr lang="en-US" sz="1600" dirty="0">
                <a:solidFill>
                  <a:srgbClr val="006600"/>
                </a:solidFill>
                <a:latin typeface="Comic Sans MS"/>
                <a:ea typeface="Comic Sans MS"/>
                <a:cs typeface="Comic Sans MS"/>
                <a:sym typeface="Comic Sans MS"/>
              </a:rPr>
              <a:t>Type parameterization</a:t>
            </a:r>
          </a:p>
        </p:txBody>
      </p:sp>
      <p:sp>
        <p:nvSpPr>
          <p:cNvPr id="598" name="Shape 598"/>
          <p:cNvSpPr txBox="1"/>
          <p:nvPr/>
        </p:nvSpPr>
        <p:spPr>
          <a:xfrm>
            <a:off x="8217371" y="2873631"/>
            <a:ext cx="2376600" cy="336599"/>
          </a:xfrm>
          <a:prstGeom prst="rect">
            <a:avLst/>
          </a:prstGeom>
          <a:noFill/>
          <a:ln>
            <a:noFill/>
          </a:ln>
        </p:spPr>
        <p:txBody>
          <a:bodyPr lIns="91425" tIns="45700" rIns="91425" bIns="45700" anchor="t" anchorCtr="0">
            <a:noAutofit/>
          </a:bodyPr>
          <a:lstStyle/>
          <a:p>
            <a:pPr>
              <a:buClr>
                <a:srgbClr val="006600"/>
              </a:buClr>
              <a:buSzPct val="25000"/>
            </a:pPr>
            <a:r>
              <a:rPr lang="en-US" sz="1600" dirty="0">
                <a:solidFill>
                  <a:srgbClr val="006600"/>
                </a:solidFill>
                <a:latin typeface="Comic Sans MS"/>
                <a:ea typeface="Comic Sans MS"/>
                <a:cs typeface="Comic Sans MS"/>
                <a:sym typeface="Comic Sans MS"/>
              </a:rPr>
              <a:t>Type parameterization</a:t>
            </a:r>
          </a:p>
        </p:txBody>
      </p:sp>
      <p:sp>
        <p:nvSpPr>
          <p:cNvPr id="599" name="Shape 599"/>
          <p:cNvSpPr txBox="1"/>
          <p:nvPr/>
        </p:nvSpPr>
        <p:spPr>
          <a:xfrm>
            <a:off x="9007476" y="2439989"/>
            <a:ext cx="1495499" cy="366599"/>
          </a:xfrm>
          <a:prstGeom prst="rect">
            <a:avLst/>
          </a:prstGeom>
          <a:noFill/>
          <a:ln>
            <a:noFill/>
          </a:ln>
        </p:spPr>
        <p:txBody>
          <a:bodyPr lIns="91425" tIns="45700" rIns="91425" bIns="45700" anchor="t" anchorCtr="0">
            <a:noAutofit/>
          </a:bodyPr>
          <a:lstStyle/>
          <a:p>
            <a:pPr>
              <a:buClr>
                <a:srgbClr val="006600"/>
              </a:buClr>
              <a:buSzPct val="25000"/>
            </a:pPr>
            <a:r>
              <a:rPr lang="en-US" b="1">
                <a:solidFill>
                  <a:srgbClr val="006600"/>
                </a:solidFill>
                <a:latin typeface="Comic Sans MS"/>
                <a:ea typeface="Comic Sans MS"/>
                <a:cs typeface="Comic Sans MS"/>
                <a:sym typeface="Comic Sans MS"/>
              </a:rPr>
              <a:t>Genericity</a:t>
            </a:r>
          </a:p>
        </p:txBody>
      </p:sp>
      <p:sp>
        <p:nvSpPr>
          <p:cNvPr id="600" name="Shape 600"/>
          <p:cNvSpPr txBox="1"/>
          <p:nvPr/>
        </p:nvSpPr>
        <p:spPr>
          <a:xfrm>
            <a:off x="7386638" y="873126"/>
            <a:ext cx="1495499" cy="366599"/>
          </a:xfrm>
          <a:prstGeom prst="rect">
            <a:avLst/>
          </a:prstGeom>
          <a:noFill/>
          <a:ln>
            <a:noFill/>
          </a:ln>
        </p:spPr>
        <p:txBody>
          <a:bodyPr lIns="91425" tIns="45700" rIns="91425" bIns="45700" anchor="t" anchorCtr="0">
            <a:noAutofit/>
          </a:bodyPr>
          <a:lstStyle/>
          <a:p>
            <a:pPr>
              <a:buClr>
                <a:srgbClr val="990000"/>
              </a:buClr>
              <a:buSzPct val="25000"/>
            </a:pPr>
            <a:r>
              <a:rPr lang="en-US" b="1">
                <a:solidFill>
                  <a:srgbClr val="990000"/>
                </a:solidFill>
                <a:latin typeface="Comic Sans MS"/>
                <a:ea typeface="Comic Sans MS"/>
                <a:cs typeface="Comic Sans MS"/>
                <a:sym typeface="Comic Sans MS"/>
              </a:rPr>
              <a:t>Inheritance</a:t>
            </a:r>
          </a:p>
        </p:txBody>
      </p:sp>
      <p:sp>
        <p:nvSpPr>
          <p:cNvPr id="601" name="Shape 601"/>
          <p:cNvSpPr txBox="1">
            <a:spLocks noGrp="1"/>
          </p:cNvSpPr>
          <p:nvPr>
            <p:ph type="sldNum" idx="12"/>
          </p:nvPr>
        </p:nvSpPr>
        <p:spPr>
          <a:xfrm>
            <a:off x="10080792" y="6333135"/>
            <a:ext cx="548699" cy="524699"/>
          </a:xfrm>
          <a:prstGeom prst="rect">
            <a:avLst/>
          </a:prstGeom>
        </p:spPr>
        <p:txBody>
          <a:bodyPr vert="horz" lIns="91425" tIns="91425" rIns="91425" bIns="91425" rtlCol="0" anchor="ctr" anchorCtr="0">
            <a:noAutofit/>
          </a:bodyPr>
          <a:lstStyle/>
          <a:p>
            <a:fld id="{00000000-1234-1234-1234-123412341234}" type="slidenum">
              <a:rPr lang="en-US"/>
              <a:pPr/>
              <a:t>57</a:t>
            </a:fld>
            <a:endParaRPr lang="en-US"/>
          </a:p>
        </p:txBody>
      </p:sp>
    </p:spTree>
    <p:extLst>
      <p:ext uri="{BB962C8B-B14F-4D97-AF65-F5344CB8AC3E}">
        <p14:creationId xmlns:p14="http://schemas.microsoft.com/office/powerpoint/2010/main" val="15388802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animEffect transition="in" filter="fade">
                                      <p:cBhvr>
                                        <p:cTn id="7" dur="1000"/>
                                        <p:tgtEl>
                                          <p:spTgt spid="5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83"/>
                                        </p:tgtEl>
                                        <p:attrNameLst>
                                          <p:attrName>style.visibility</p:attrName>
                                        </p:attrNameLst>
                                      </p:cBhvr>
                                      <p:to>
                                        <p:strVal val="visible"/>
                                      </p:to>
                                    </p:set>
                                    <p:animEffect transition="in" filter="fade">
                                      <p:cBhvr>
                                        <p:cTn id="11" dur="1000"/>
                                        <p:tgtEl>
                                          <p:spTgt spid="58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90"/>
                                        </p:tgtEl>
                                        <p:attrNameLst>
                                          <p:attrName>style.visibility</p:attrName>
                                        </p:attrNameLst>
                                      </p:cBhvr>
                                      <p:to>
                                        <p:strVal val="visible"/>
                                      </p:to>
                                    </p:set>
                                    <p:animEffect transition="in" filter="fade">
                                      <p:cBhvr>
                                        <p:cTn id="15" dur="1000"/>
                                        <p:tgtEl>
                                          <p:spTgt spid="590"/>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89"/>
                                        </p:tgtEl>
                                        <p:attrNameLst>
                                          <p:attrName>style.visibility</p:attrName>
                                        </p:attrNameLst>
                                      </p:cBhvr>
                                      <p:to>
                                        <p:strVal val="visible"/>
                                      </p:to>
                                    </p:set>
                                    <p:animEffect transition="in" filter="fade">
                                      <p:cBhvr>
                                        <p:cTn id="19" dur="500"/>
                                        <p:tgtEl>
                                          <p:spTgt spid="589"/>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580"/>
                                        </p:tgtEl>
                                        <p:attrNameLst>
                                          <p:attrName>style.visibility</p:attrName>
                                        </p:attrNameLst>
                                      </p:cBhvr>
                                      <p:to>
                                        <p:strVal val="visible"/>
                                      </p:to>
                                    </p:set>
                                    <p:animEffect transition="in" filter="fade">
                                      <p:cBhvr>
                                        <p:cTn id="23" dur="1000"/>
                                        <p:tgtEl>
                                          <p:spTgt spid="580"/>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587"/>
                                        </p:tgtEl>
                                        <p:attrNameLst>
                                          <p:attrName>style.visibility</p:attrName>
                                        </p:attrNameLst>
                                      </p:cBhvr>
                                      <p:to>
                                        <p:strVal val="visible"/>
                                      </p:to>
                                    </p:set>
                                    <p:animEffect transition="in" filter="fade">
                                      <p:cBhvr>
                                        <p:cTn id="27" dur="500"/>
                                        <p:tgtEl>
                                          <p:spTgt spid="587"/>
                                        </p:tgtEl>
                                      </p:cBhvr>
                                    </p:animEffect>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597"/>
                                        </p:tgtEl>
                                        <p:attrNameLst>
                                          <p:attrName>style.visibility</p:attrName>
                                        </p:attrNameLst>
                                      </p:cBhvr>
                                      <p:to>
                                        <p:strVal val="visible"/>
                                      </p:to>
                                    </p:set>
                                    <p:animEffect transition="in" filter="fade">
                                      <p:cBhvr>
                                        <p:cTn id="31" dur="1"/>
                                        <p:tgtEl>
                                          <p:spTgt spid="597"/>
                                        </p:tgtEl>
                                      </p:cBhvr>
                                    </p:animEffect>
                                  </p:childTnLst>
                                </p:cTn>
                              </p:par>
                            </p:childTnLst>
                          </p:cTn>
                        </p:par>
                        <p:par>
                          <p:cTn id="32" fill="hold">
                            <p:stCondLst>
                              <p:cond delay="5001"/>
                            </p:stCondLst>
                            <p:childTnLst>
                              <p:par>
                                <p:cTn id="33" presetID="10" presetClass="entr" presetSubtype="0" fill="hold" nodeType="afterEffect">
                                  <p:stCondLst>
                                    <p:cond delay="0"/>
                                  </p:stCondLst>
                                  <p:childTnLst>
                                    <p:set>
                                      <p:cBhvr>
                                        <p:cTn id="34" dur="1" fill="hold">
                                          <p:stCondLst>
                                            <p:cond delay="0"/>
                                          </p:stCondLst>
                                        </p:cTn>
                                        <p:tgtEl>
                                          <p:spTgt spid="598"/>
                                        </p:tgtEl>
                                        <p:attrNameLst>
                                          <p:attrName>style.visibility</p:attrName>
                                        </p:attrNameLst>
                                      </p:cBhvr>
                                      <p:to>
                                        <p:strVal val="visible"/>
                                      </p:to>
                                    </p:set>
                                    <p:animEffect transition="in" filter="fade">
                                      <p:cBhvr>
                                        <p:cTn id="35" dur="1"/>
                                        <p:tgtEl>
                                          <p:spTgt spid="59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88"/>
                                        </p:tgtEl>
                                        <p:attrNameLst>
                                          <p:attrName>style.visibility</p:attrName>
                                        </p:attrNameLst>
                                      </p:cBhvr>
                                      <p:to>
                                        <p:strVal val="visible"/>
                                      </p:to>
                                    </p:set>
                                    <p:animEffect transition="in" filter="fade">
                                      <p:cBhvr>
                                        <p:cTn id="40" dur="500"/>
                                        <p:tgtEl>
                                          <p:spTgt spid="58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574"/>
                                        </p:tgtEl>
                                        <p:attrNameLst>
                                          <p:attrName>style.visibility</p:attrName>
                                        </p:attrNameLst>
                                      </p:cBhvr>
                                      <p:to>
                                        <p:strVal val="visible"/>
                                      </p:to>
                                    </p:set>
                                    <p:animEffect transition="in" filter="fade">
                                      <p:cBhvr>
                                        <p:cTn id="44" dur="1000"/>
                                        <p:tgtEl>
                                          <p:spTgt spid="574"/>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594"/>
                                        </p:tgtEl>
                                        <p:attrNameLst>
                                          <p:attrName>style.visibility</p:attrName>
                                        </p:attrNameLst>
                                      </p:cBhvr>
                                      <p:to>
                                        <p:strVal val="visible"/>
                                      </p:to>
                                    </p:set>
                                    <p:animEffect transition="in" filter="fade">
                                      <p:cBhvr>
                                        <p:cTn id="48" dur="500"/>
                                        <p:tgtEl>
                                          <p:spTgt spid="594"/>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591"/>
                                        </p:tgtEl>
                                        <p:attrNameLst>
                                          <p:attrName>style.visibility</p:attrName>
                                        </p:attrNameLst>
                                      </p:cBhvr>
                                      <p:to>
                                        <p:strVal val="visible"/>
                                      </p:to>
                                    </p:set>
                                    <p:animEffect transition="in" filter="fade">
                                      <p:cBhvr>
                                        <p:cTn id="52" dur="1000"/>
                                        <p:tgtEl>
                                          <p:spTgt spid="591"/>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fade">
                                      <p:cBhvr>
                                        <p:cTn id="56" dur="1000"/>
                                        <p:tgtEl>
                                          <p:spTgt spid="577"/>
                                        </p:tgtEl>
                                      </p:cBhvr>
                                    </p:animEffect>
                                  </p:childTnLst>
                                </p:cTn>
                              </p:par>
                            </p:childTnLst>
                          </p:cTn>
                        </p:par>
                        <p:par>
                          <p:cTn id="57" fill="hold">
                            <p:stCondLst>
                              <p:cond delay="4000"/>
                            </p:stCondLst>
                            <p:childTnLst>
                              <p:par>
                                <p:cTn id="58" presetID="10" presetClass="entr" presetSubtype="0" fill="hold" nodeType="afterEffect">
                                  <p:stCondLst>
                                    <p:cond delay="0"/>
                                  </p:stCondLst>
                                  <p:childTnLst>
                                    <p:set>
                                      <p:cBhvr>
                                        <p:cTn id="59" dur="1" fill="hold">
                                          <p:stCondLst>
                                            <p:cond delay="0"/>
                                          </p:stCondLst>
                                        </p:cTn>
                                        <p:tgtEl>
                                          <p:spTgt spid="593"/>
                                        </p:tgtEl>
                                        <p:attrNameLst>
                                          <p:attrName>style.visibility</p:attrName>
                                        </p:attrNameLst>
                                      </p:cBhvr>
                                      <p:to>
                                        <p:strVal val="visible"/>
                                      </p:to>
                                    </p:set>
                                    <p:animEffect transition="in" filter="fade">
                                      <p:cBhvr>
                                        <p:cTn id="60" dur="1000"/>
                                        <p:tgtEl>
                                          <p:spTgt spid="593"/>
                                        </p:tgtEl>
                                      </p:cBhvr>
                                    </p:animEffect>
                                  </p:childTnLst>
                                </p:cTn>
                              </p:par>
                            </p:childTnLst>
                          </p:cTn>
                        </p:par>
                        <p:par>
                          <p:cTn id="61" fill="hold">
                            <p:stCondLst>
                              <p:cond delay="5000"/>
                            </p:stCondLst>
                            <p:childTnLst>
                              <p:par>
                                <p:cTn id="62" presetID="10" presetClass="entr" presetSubtype="0" fill="hold" nodeType="afterEffect">
                                  <p:stCondLst>
                                    <p:cond delay="0"/>
                                  </p:stCondLst>
                                  <p:childTnLst>
                                    <p:set>
                                      <p:cBhvr>
                                        <p:cTn id="63" dur="1" fill="hold">
                                          <p:stCondLst>
                                            <p:cond delay="0"/>
                                          </p:stCondLst>
                                        </p:cTn>
                                        <p:tgtEl>
                                          <p:spTgt spid="595"/>
                                        </p:tgtEl>
                                        <p:attrNameLst>
                                          <p:attrName>style.visibility</p:attrName>
                                        </p:attrNameLst>
                                      </p:cBhvr>
                                      <p:to>
                                        <p:strVal val="visible"/>
                                      </p:to>
                                    </p:set>
                                    <p:animEffect transition="in" filter="fade">
                                      <p:cBhvr>
                                        <p:cTn id="64" dur="1"/>
                                        <p:tgtEl>
                                          <p:spTgt spid="595"/>
                                        </p:tgtEl>
                                      </p:cBhvr>
                                    </p:animEffect>
                                  </p:childTnLst>
                                </p:cTn>
                              </p:par>
                              <p:par>
                                <p:cTn id="65" presetID="10" presetClass="entr" presetSubtype="0" fill="hold" nodeType="withEffect">
                                  <p:stCondLst>
                                    <p:cond delay="0"/>
                                  </p:stCondLst>
                                  <p:childTnLst>
                                    <p:set>
                                      <p:cBhvr>
                                        <p:cTn id="66" dur="1" fill="hold">
                                          <p:stCondLst>
                                            <p:cond delay="0"/>
                                          </p:stCondLst>
                                        </p:cTn>
                                        <p:tgtEl>
                                          <p:spTgt spid="596"/>
                                        </p:tgtEl>
                                        <p:attrNameLst>
                                          <p:attrName>style.visibility</p:attrName>
                                        </p:attrNameLst>
                                      </p:cBhvr>
                                      <p:to>
                                        <p:strVal val="visible"/>
                                      </p:to>
                                    </p:set>
                                    <p:animEffect transition="in" filter="fade">
                                      <p:cBhvr>
                                        <p:cTn id="67" dur="1"/>
                                        <p:tgtEl>
                                          <p:spTgt spid="59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71"/>
                                        </p:tgtEl>
                                        <p:attrNameLst>
                                          <p:attrName>style.visibility</p:attrName>
                                        </p:attrNameLst>
                                      </p:cBhvr>
                                      <p:to>
                                        <p:strVal val="visible"/>
                                      </p:to>
                                    </p:set>
                                    <p:animEffect transition="in" filter="fade">
                                      <p:cBhvr>
                                        <p:cTn id="72" dur="1000"/>
                                        <p:tgtEl>
                                          <p:spTgt spid="571"/>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599"/>
                                        </p:tgtEl>
                                        <p:attrNameLst>
                                          <p:attrName>style.visibility</p:attrName>
                                        </p:attrNameLst>
                                      </p:cBhvr>
                                      <p:to>
                                        <p:strVal val="visible"/>
                                      </p:to>
                                    </p:set>
                                    <p:animEffect transition="in" filter="fade">
                                      <p:cBhvr>
                                        <p:cTn id="76" dur="1"/>
                                        <p:tgtEl>
                                          <p:spTgt spid="59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70"/>
                                        </p:tgtEl>
                                        <p:attrNameLst>
                                          <p:attrName>style.visibility</p:attrName>
                                        </p:attrNameLst>
                                      </p:cBhvr>
                                      <p:to>
                                        <p:strVal val="visible"/>
                                      </p:to>
                                    </p:set>
                                    <p:animEffect transition="in" filter="fade">
                                      <p:cBhvr>
                                        <p:cTn id="81" dur="1000"/>
                                        <p:tgtEl>
                                          <p:spTgt spid="570"/>
                                        </p:tgtEl>
                                      </p:cBhvr>
                                    </p:animEffect>
                                  </p:childTnLst>
                                </p:cTn>
                              </p:par>
                            </p:childTnLst>
                          </p:cTn>
                        </p:par>
                        <p:par>
                          <p:cTn id="82" fill="hold">
                            <p:stCondLst>
                              <p:cond delay="1000"/>
                            </p:stCondLst>
                            <p:childTnLst>
                              <p:par>
                                <p:cTn id="83" presetID="10" presetClass="entr" presetSubtype="0" fill="hold" nodeType="afterEffect">
                                  <p:stCondLst>
                                    <p:cond delay="0"/>
                                  </p:stCondLst>
                                  <p:childTnLst>
                                    <p:set>
                                      <p:cBhvr>
                                        <p:cTn id="84" dur="1" fill="hold">
                                          <p:stCondLst>
                                            <p:cond delay="0"/>
                                          </p:stCondLst>
                                        </p:cTn>
                                        <p:tgtEl>
                                          <p:spTgt spid="600"/>
                                        </p:tgtEl>
                                        <p:attrNameLst>
                                          <p:attrName>style.visibility</p:attrName>
                                        </p:attrNameLst>
                                      </p:cBhvr>
                                      <p:to>
                                        <p:strVal val="visible"/>
                                      </p:to>
                                    </p:set>
                                    <p:animEffect transition="in" filter="fade">
                                      <p:cBhvr>
                                        <p:cTn id="85" dur="1"/>
                                        <p:tgtEl>
                                          <p:spTgt spid="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Shape 608"/>
          <p:cNvSpPr txBox="1">
            <a:spLocks noGrp="1"/>
          </p:cNvSpPr>
          <p:nvPr>
            <p:ph type="title" idx="4294967295"/>
          </p:nvPr>
        </p:nvSpPr>
        <p:spPr>
          <a:xfrm>
            <a:off x="1766414" y="41458"/>
            <a:ext cx="7777200" cy="5699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Extending the basic notion of class</a:t>
            </a:r>
          </a:p>
        </p:txBody>
      </p:sp>
      <p:sp>
        <p:nvSpPr>
          <p:cNvPr id="609" name="Shape 609"/>
          <p:cNvSpPr/>
          <p:nvPr/>
        </p:nvSpPr>
        <p:spPr>
          <a:xfrm>
            <a:off x="4902577" y="3133533"/>
            <a:ext cx="1584300" cy="647700"/>
          </a:xfrm>
          <a:prstGeom prst="ellipse">
            <a:avLst/>
          </a:prstGeom>
          <a:solidFill>
            <a:schemeClr val="accen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10" name="Shape 610"/>
          <p:cNvSpPr txBox="1"/>
          <p:nvPr/>
        </p:nvSpPr>
        <p:spPr>
          <a:xfrm>
            <a:off x="4982196" y="3158938"/>
            <a:ext cx="1451399" cy="641399"/>
          </a:xfrm>
          <a:prstGeom prst="rect">
            <a:avLst/>
          </a:prstGeom>
          <a:noFill/>
          <a:ln>
            <a:noFill/>
          </a:ln>
        </p:spPr>
        <p:txBody>
          <a:bodyPr lIns="91425" tIns="45700" rIns="91425" bIns="45700" anchor="t" anchorCtr="0">
            <a:noAutofit/>
          </a:bodyPr>
          <a:lstStyle/>
          <a:p>
            <a:pPr algn="ctr">
              <a:buClr>
                <a:srgbClr val="3333FF"/>
              </a:buClr>
              <a:buSzPct val="25000"/>
            </a:pPr>
            <a:r>
              <a:rPr lang="en-US" i="1" dirty="0">
                <a:solidFill>
                  <a:srgbClr val="3333FF"/>
                </a:solidFill>
                <a:latin typeface="Comic Sans MS"/>
                <a:ea typeface="Comic Sans MS"/>
                <a:cs typeface="Comic Sans MS"/>
                <a:sym typeface="Comic Sans MS"/>
              </a:rPr>
              <a:t>LIST_OF_CARS</a:t>
            </a:r>
          </a:p>
        </p:txBody>
      </p:sp>
      <p:grpSp>
        <p:nvGrpSpPr>
          <p:cNvPr id="614" name="Shape 614"/>
          <p:cNvGrpSpPr/>
          <p:nvPr/>
        </p:nvGrpSpPr>
        <p:grpSpPr>
          <a:xfrm>
            <a:off x="4822824" y="4868862"/>
            <a:ext cx="2064007" cy="647699"/>
            <a:chOff x="2078" y="3067"/>
            <a:chExt cx="1258" cy="313"/>
          </a:xfrm>
        </p:grpSpPr>
        <p:sp>
          <p:nvSpPr>
            <p:cNvPr id="615" name="Shape 615"/>
            <p:cNvSpPr/>
            <p:nvPr/>
          </p:nvSpPr>
          <p:spPr>
            <a:xfrm>
              <a:off x="2078" y="3067"/>
              <a:ext cx="1199" cy="299"/>
            </a:xfrm>
            <a:prstGeom prst="ellipse">
              <a:avLst/>
            </a:prstGeom>
            <a:solidFill>
              <a:srgbClr val="FF9999">
                <a:alpha val="61570"/>
              </a:srgb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16" name="Shape 616"/>
            <p:cNvSpPr txBox="1"/>
            <p:nvPr/>
          </p:nvSpPr>
          <p:spPr>
            <a:xfrm>
              <a:off x="2137" y="3080"/>
              <a:ext cx="1199" cy="299"/>
            </a:xfrm>
            <a:prstGeom prst="rect">
              <a:avLst/>
            </a:prstGeom>
            <a:noFill/>
            <a:ln>
              <a:noFill/>
            </a:ln>
          </p:spPr>
          <p:txBody>
            <a:bodyPr lIns="91425" tIns="45700" rIns="91425" bIns="45700" anchor="t" anchorCtr="0">
              <a:noAutofit/>
            </a:bodyPr>
            <a:lstStyle/>
            <a:p>
              <a:pPr algn="ctr">
                <a:buClr>
                  <a:srgbClr val="990000"/>
                </a:buClr>
                <a:buSzPct val="25000"/>
              </a:pPr>
              <a:r>
                <a:rPr lang="en-US" sz="1700" b="1" i="1" dirty="0">
                  <a:solidFill>
                    <a:srgbClr val="990000"/>
                  </a:solidFill>
                  <a:latin typeface="Comic Sans MS"/>
                  <a:ea typeface="Comic Sans MS"/>
                  <a:cs typeface="Comic Sans MS"/>
                  <a:sym typeface="Comic Sans MS"/>
                </a:rPr>
                <a:t>LINKED_LIST</a:t>
              </a:r>
              <a:r>
                <a:rPr lang="en-US" sz="1700" i="1" dirty="0">
                  <a:solidFill>
                    <a:srgbClr val="3333FF"/>
                  </a:solidFill>
                  <a:latin typeface="Comic Sans MS"/>
                  <a:ea typeface="Comic Sans MS"/>
                  <a:cs typeface="Comic Sans MS"/>
                  <a:sym typeface="Comic Sans MS"/>
                </a:rPr>
                <a:t>_OF_CARS</a:t>
              </a:r>
            </a:p>
          </p:txBody>
        </p:sp>
      </p:grpSp>
      <p:grpSp>
        <p:nvGrpSpPr>
          <p:cNvPr id="617" name="Shape 617"/>
          <p:cNvGrpSpPr/>
          <p:nvPr/>
        </p:nvGrpSpPr>
        <p:grpSpPr>
          <a:xfrm>
            <a:off x="2134763" y="3169159"/>
            <a:ext cx="2017588" cy="621215"/>
            <a:chOff x="563" y="2085"/>
            <a:chExt cx="1199" cy="305"/>
          </a:xfrm>
        </p:grpSpPr>
        <p:sp>
          <p:nvSpPr>
            <p:cNvPr id="618" name="Shape 618"/>
            <p:cNvSpPr/>
            <p:nvPr/>
          </p:nvSpPr>
          <p:spPr>
            <a:xfrm>
              <a:off x="563" y="2085"/>
              <a:ext cx="1199" cy="299"/>
            </a:xfrm>
            <a:prstGeom prst="ellipse">
              <a:avLst/>
            </a:prstGeom>
            <a:solidFill>
              <a:srgbClr val="99FF99"/>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sz="2400">
                <a:solidFill>
                  <a:schemeClr val="dk1"/>
                </a:solidFill>
                <a:latin typeface="Comic Sans MS"/>
                <a:ea typeface="Comic Sans MS"/>
                <a:cs typeface="Comic Sans MS"/>
                <a:sym typeface="Comic Sans MS"/>
              </a:endParaRPr>
            </a:p>
          </p:txBody>
        </p:sp>
        <p:sp>
          <p:nvSpPr>
            <p:cNvPr id="619" name="Shape 619"/>
            <p:cNvSpPr txBox="1"/>
            <p:nvPr/>
          </p:nvSpPr>
          <p:spPr>
            <a:xfrm>
              <a:off x="671" y="2090"/>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sz="1700" i="1">
                  <a:solidFill>
                    <a:srgbClr val="3333FF"/>
                  </a:solidFill>
                  <a:latin typeface="Comic Sans MS"/>
                  <a:ea typeface="Comic Sans MS"/>
                  <a:cs typeface="Comic Sans MS"/>
                  <a:sym typeface="Comic Sans MS"/>
                </a:rPr>
                <a:t>LIST_OF_</a:t>
              </a:r>
              <a:br>
                <a:rPr lang="en-US" sz="1700" i="1">
                  <a:solidFill>
                    <a:srgbClr val="3333FF"/>
                  </a:solidFill>
                  <a:latin typeface="Comic Sans MS"/>
                  <a:ea typeface="Comic Sans MS"/>
                  <a:cs typeface="Comic Sans MS"/>
                  <a:sym typeface="Comic Sans MS"/>
                </a:rPr>
              </a:br>
              <a:r>
                <a:rPr lang="en-US" sz="1700" b="1" i="1">
                  <a:solidFill>
                    <a:srgbClr val="006600"/>
                  </a:solidFill>
                  <a:latin typeface="Comic Sans MS"/>
                  <a:ea typeface="Comic Sans MS"/>
                  <a:cs typeface="Comic Sans MS"/>
                  <a:sym typeface="Comic Sans MS"/>
                </a:rPr>
                <a:t>CITIES</a:t>
              </a:r>
            </a:p>
          </p:txBody>
        </p:sp>
      </p:grpSp>
      <p:grpSp>
        <p:nvGrpSpPr>
          <p:cNvPr id="620" name="Shape 620"/>
          <p:cNvGrpSpPr/>
          <p:nvPr/>
        </p:nvGrpSpPr>
        <p:grpSpPr>
          <a:xfrm>
            <a:off x="7738632" y="3163332"/>
            <a:ext cx="1652172" cy="806039"/>
            <a:chOff x="3786" y="2114"/>
            <a:chExt cx="970" cy="415"/>
          </a:xfrm>
        </p:grpSpPr>
        <p:sp>
          <p:nvSpPr>
            <p:cNvPr id="621" name="Shape 621"/>
            <p:cNvSpPr/>
            <p:nvPr/>
          </p:nvSpPr>
          <p:spPr>
            <a:xfrm>
              <a:off x="3786" y="2114"/>
              <a:ext cx="900" cy="299"/>
            </a:xfrm>
            <a:prstGeom prst="ellipse">
              <a:avLst/>
            </a:prstGeom>
            <a:solidFill>
              <a:srgbClr val="99FF99"/>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22" name="Shape 622"/>
            <p:cNvSpPr txBox="1"/>
            <p:nvPr/>
          </p:nvSpPr>
          <p:spPr>
            <a:xfrm>
              <a:off x="3856" y="2117"/>
              <a:ext cx="900" cy="299"/>
            </a:xfrm>
            <a:prstGeom prst="rect">
              <a:avLst/>
            </a:prstGeom>
            <a:noFill/>
            <a:ln>
              <a:noFill/>
            </a:ln>
          </p:spPr>
          <p:txBody>
            <a:bodyPr lIns="91425" tIns="45700" rIns="91425" bIns="45700" anchor="t" anchorCtr="0">
              <a:noAutofit/>
            </a:bodyPr>
            <a:lstStyle/>
            <a:p>
              <a:pPr algn="ctr">
                <a:buClr>
                  <a:srgbClr val="3333FF"/>
                </a:buClr>
                <a:buSzPct val="25000"/>
              </a:pPr>
              <a:r>
                <a:rPr lang="en-US" i="1">
                  <a:solidFill>
                    <a:srgbClr val="3333FF"/>
                  </a:solidFill>
                  <a:latin typeface="Comic Sans MS"/>
                  <a:ea typeface="Comic Sans MS"/>
                  <a:cs typeface="Comic Sans MS"/>
                  <a:sym typeface="Comic Sans MS"/>
                </a:rPr>
                <a:t>LIST_OF_</a:t>
              </a:r>
            </a:p>
          </p:txBody>
        </p:sp>
        <p:sp>
          <p:nvSpPr>
            <p:cNvPr id="623" name="Shape 623"/>
            <p:cNvSpPr txBox="1"/>
            <p:nvPr/>
          </p:nvSpPr>
          <p:spPr>
            <a:xfrm>
              <a:off x="3796" y="2230"/>
              <a:ext cx="900" cy="299"/>
            </a:xfrm>
            <a:prstGeom prst="rect">
              <a:avLst/>
            </a:prstGeom>
            <a:noFill/>
            <a:ln>
              <a:noFill/>
            </a:ln>
          </p:spPr>
          <p:txBody>
            <a:bodyPr lIns="91425" tIns="45700" rIns="91425" bIns="45700" anchor="t" anchorCtr="0">
              <a:noAutofit/>
            </a:bodyPr>
            <a:lstStyle/>
            <a:p>
              <a:pPr algn="ctr">
                <a:buClr>
                  <a:srgbClr val="006600"/>
                </a:buClr>
                <a:buSzPct val="25000"/>
              </a:pPr>
              <a:r>
                <a:rPr lang="en-US" b="1" i="1" dirty="0">
                  <a:solidFill>
                    <a:srgbClr val="006600"/>
                  </a:solidFill>
                  <a:latin typeface="Comic Sans MS"/>
                  <a:ea typeface="Comic Sans MS"/>
                  <a:cs typeface="Comic Sans MS"/>
                  <a:sym typeface="Comic Sans MS"/>
                </a:rPr>
                <a:t>PERSONS</a:t>
              </a:r>
            </a:p>
          </p:txBody>
        </p:sp>
      </p:grpSp>
      <p:cxnSp>
        <p:nvCxnSpPr>
          <p:cNvPr id="624" name="Shape 624"/>
          <p:cNvCxnSpPr/>
          <p:nvPr/>
        </p:nvCxnSpPr>
        <p:spPr>
          <a:xfrm rot="10800000">
            <a:off x="1388242" y="3473619"/>
            <a:ext cx="669899" cy="0"/>
          </a:xfrm>
          <a:prstGeom prst="straightConnector1">
            <a:avLst/>
          </a:prstGeom>
          <a:noFill/>
          <a:ln w="57150" cap="flat" cmpd="sng">
            <a:solidFill>
              <a:srgbClr val="006600"/>
            </a:solidFill>
            <a:prstDash val="dot"/>
            <a:round/>
            <a:headEnd type="none" w="med" len="med"/>
            <a:tailEnd type="triangle" w="lg" len="lg"/>
          </a:ln>
        </p:spPr>
      </p:cxnSp>
      <p:cxnSp>
        <p:nvCxnSpPr>
          <p:cNvPr id="625" name="Shape 625"/>
          <p:cNvCxnSpPr/>
          <p:nvPr/>
        </p:nvCxnSpPr>
        <p:spPr>
          <a:xfrm rot="10800000">
            <a:off x="5707895" y="2160587"/>
            <a:ext cx="0" cy="865199"/>
          </a:xfrm>
          <a:prstGeom prst="straightConnector1">
            <a:avLst/>
          </a:prstGeom>
          <a:noFill/>
          <a:ln w="76200" cap="flat" cmpd="sng">
            <a:solidFill>
              <a:srgbClr val="990000"/>
            </a:solidFill>
            <a:prstDash val="dot"/>
            <a:round/>
            <a:headEnd type="none" w="med" len="med"/>
            <a:tailEnd type="none" w="med" len="med"/>
          </a:ln>
        </p:spPr>
      </p:cxnSp>
      <p:cxnSp>
        <p:nvCxnSpPr>
          <p:cNvPr id="626" name="Shape 626"/>
          <p:cNvCxnSpPr/>
          <p:nvPr/>
        </p:nvCxnSpPr>
        <p:spPr>
          <a:xfrm rot="10800000">
            <a:off x="4178677" y="3453700"/>
            <a:ext cx="723900" cy="0"/>
          </a:xfrm>
          <a:prstGeom prst="straightConnector1">
            <a:avLst/>
          </a:prstGeom>
          <a:noFill/>
          <a:ln w="57150" cap="flat" cmpd="sng">
            <a:solidFill>
              <a:srgbClr val="006600"/>
            </a:solidFill>
            <a:prstDash val="dot"/>
            <a:round/>
            <a:headEnd type="none" w="med" len="med"/>
            <a:tailEnd type="none" w="med" len="med"/>
          </a:ln>
        </p:spPr>
      </p:cxnSp>
      <p:cxnSp>
        <p:nvCxnSpPr>
          <p:cNvPr id="627" name="Shape 627"/>
          <p:cNvCxnSpPr/>
          <p:nvPr/>
        </p:nvCxnSpPr>
        <p:spPr>
          <a:xfrm>
            <a:off x="9390804" y="3457476"/>
            <a:ext cx="900000" cy="0"/>
          </a:xfrm>
          <a:prstGeom prst="straightConnector1">
            <a:avLst/>
          </a:prstGeom>
          <a:noFill/>
          <a:ln w="57150" cap="flat" cmpd="sng">
            <a:solidFill>
              <a:srgbClr val="006600"/>
            </a:solidFill>
            <a:prstDash val="dot"/>
            <a:round/>
            <a:headEnd type="none" w="med" len="med"/>
            <a:tailEnd type="triangle" w="lg" len="lg"/>
          </a:ln>
        </p:spPr>
      </p:cxnSp>
      <p:cxnSp>
        <p:nvCxnSpPr>
          <p:cNvPr id="628" name="Shape 628"/>
          <p:cNvCxnSpPr/>
          <p:nvPr/>
        </p:nvCxnSpPr>
        <p:spPr>
          <a:xfrm>
            <a:off x="5707895" y="3917940"/>
            <a:ext cx="0" cy="865199"/>
          </a:xfrm>
          <a:prstGeom prst="straightConnector1">
            <a:avLst/>
          </a:prstGeom>
          <a:noFill/>
          <a:ln w="76200" cap="flat" cmpd="sng">
            <a:solidFill>
              <a:srgbClr val="990000"/>
            </a:solidFill>
            <a:prstDash val="dot"/>
            <a:round/>
            <a:headEnd type="stealth" w="med" len="med"/>
            <a:tailEnd type="none" w="med" len="med"/>
          </a:ln>
        </p:spPr>
      </p:cxnSp>
      <p:cxnSp>
        <p:nvCxnSpPr>
          <p:cNvPr id="629" name="Shape 629"/>
          <p:cNvCxnSpPr/>
          <p:nvPr/>
        </p:nvCxnSpPr>
        <p:spPr>
          <a:xfrm rot="10800000">
            <a:off x="6515729" y="3453700"/>
            <a:ext cx="1165199" cy="0"/>
          </a:xfrm>
          <a:prstGeom prst="straightConnector1">
            <a:avLst/>
          </a:prstGeom>
          <a:noFill/>
          <a:ln w="57150" cap="flat" cmpd="sng">
            <a:solidFill>
              <a:srgbClr val="006600"/>
            </a:solidFill>
            <a:prstDash val="dot"/>
            <a:round/>
            <a:headEnd type="none" w="med" len="med"/>
            <a:tailEnd type="none" w="med" len="med"/>
          </a:ln>
        </p:spPr>
      </p:cxnSp>
      <p:cxnSp>
        <p:nvCxnSpPr>
          <p:cNvPr id="630" name="Shape 630"/>
          <p:cNvCxnSpPr/>
          <p:nvPr/>
        </p:nvCxnSpPr>
        <p:spPr>
          <a:xfrm>
            <a:off x="5687192" y="5575935"/>
            <a:ext cx="0" cy="757200"/>
          </a:xfrm>
          <a:prstGeom prst="straightConnector1">
            <a:avLst/>
          </a:prstGeom>
          <a:noFill/>
          <a:ln w="76200" cap="flat" cmpd="sng">
            <a:solidFill>
              <a:srgbClr val="990000"/>
            </a:solidFill>
            <a:prstDash val="dot"/>
            <a:round/>
            <a:headEnd type="none" w="med" len="med"/>
            <a:tailEnd type="none" w="med" len="med"/>
          </a:ln>
        </p:spPr>
      </p:cxnSp>
      <p:cxnSp>
        <p:nvCxnSpPr>
          <p:cNvPr id="631" name="Shape 631"/>
          <p:cNvCxnSpPr/>
          <p:nvPr/>
        </p:nvCxnSpPr>
        <p:spPr>
          <a:xfrm rot="10800000">
            <a:off x="5688908" y="695225"/>
            <a:ext cx="0" cy="722399"/>
          </a:xfrm>
          <a:prstGeom prst="straightConnector1">
            <a:avLst/>
          </a:prstGeom>
          <a:noFill/>
          <a:ln w="76200" cap="flat" cmpd="sng">
            <a:solidFill>
              <a:srgbClr val="990000"/>
            </a:solidFill>
            <a:prstDash val="dot"/>
            <a:round/>
            <a:headEnd type="none" w="med" len="med"/>
            <a:tailEnd type="triangle" w="lg" len="lg"/>
          </a:ln>
        </p:spPr>
      </p:cxnSp>
      <p:grpSp>
        <p:nvGrpSpPr>
          <p:cNvPr id="632" name="Shape 632"/>
          <p:cNvGrpSpPr/>
          <p:nvPr/>
        </p:nvGrpSpPr>
        <p:grpSpPr>
          <a:xfrm>
            <a:off x="1952932" y="4779476"/>
            <a:ext cx="2381250" cy="952499"/>
            <a:chOff x="432" y="3028"/>
            <a:chExt cx="1500" cy="599"/>
          </a:xfrm>
        </p:grpSpPr>
        <p:sp>
          <p:nvSpPr>
            <p:cNvPr id="633" name="Shape 633"/>
            <p:cNvSpPr/>
            <p:nvPr/>
          </p:nvSpPr>
          <p:spPr>
            <a:xfrm>
              <a:off x="432" y="3028"/>
              <a:ext cx="1500" cy="599"/>
            </a:xfrm>
            <a:prstGeom prst="ellipse">
              <a:avLst/>
            </a:prstGeom>
            <a:solidFill>
              <a:schemeClr val="accent1">
                <a:alpha val="61570"/>
              </a:scheme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34" name="Shape 634"/>
            <p:cNvSpPr txBox="1"/>
            <p:nvPr/>
          </p:nvSpPr>
          <p:spPr>
            <a:xfrm>
              <a:off x="560" y="3146"/>
              <a:ext cx="1199" cy="299"/>
            </a:xfrm>
            <a:prstGeom prst="rect">
              <a:avLst/>
            </a:prstGeom>
            <a:noFill/>
            <a:ln>
              <a:noFill/>
            </a:ln>
          </p:spPr>
          <p:txBody>
            <a:bodyPr lIns="91425" tIns="45700" rIns="91425" bIns="45700" anchor="t" anchorCtr="0">
              <a:noAutofit/>
            </a:bodyPr>
            <a:lstStyle/>
            <a:p>
              <a:pPr algn="ctr">
                <a:buClr>
                  <a:srgbClr val="3333FF"/>
                </a:buClr>
                <a:buSzPct val="25000"/>
              </a:pPr>
              <a:r>
                <a:rPr lang="en-US" sz="1700" i="1" dirty="0">
                  <a:solidFill>
                    <a:srgbClr val="3333FF"/>
                  </a:solidFill>
                  <a:latin typeface="Comic Sans MS"/>
                  <a:ea typeface="Comic Sans MS"/>
                  <a:cs typeface="Comic Sans MS"/>
                  <a:sym typeface="Comic Sans MS"/>
                </a:rPr>
                <a:t>LINKED_LIST_</a:t>
              </a:r>
              <a:br>
                <a:rPr lang="en-US" sz="1700" i="1" dirty="0">
                  <a:solidFill>
                    <a:srgbClr val="3333FF"/>
                  </a:solidFill>
                  <a:latin typeface="Comic Sans MS"/>
                  <a:ea typeface="Comic Sans MS"/>
                  <a:cs typeface="Comic Sans MS"/>
                  <a:sym typeface="Comic Sans MS"/>
                </a:rPr>
              </a:br>
              <a:r>
                <a:rPr lang="en-US" sz="1700" i="1" dirty="0">
                  <a:solidFill>
                    <a:srgbClr val="3333FF"/>
                  </a:solidFill>
                  <a:latin typeface="Comic Sans MS"/>
                  <a:ea typeface="Comic Sans MS"/>
                  <a:cs typeface="Comic Sans MS"/>
                  <a:sym typeface="Comic Sans MS"/>
                </a:rPr>
                <a:t>OF_CITIES</a:t>
              </a:r>
            </a:p>
          </p:txBody>
        </p:sp>
      </p:grpSp>
      <p:grpSp>
        <p:nvGrpSpPr>
          <p:cNvPr id="635" name="Shape 635"/>
          <p:cNvGrpSpPr/>
          <p:nvPr/>
        </p:nvGrpSpPr>
        <p:grpSpPr>
          <a:xfrm>
            <a:off x="7471719" y="1522696"/>
            <a:ext cx="2071211" cy="633085"/>
            <a:chOff x="3577" y="1157"/>
            <a:chExt cx="1199" cy="301"/>
          </a:xfrm>
        </p:grpSpPr>
        <p:sp>
          <p:nvSpPr>
            <p:cNvPr id="636" name="Shape 636"/>
            <p:cNvSpPr/>
            <p:nvPr/>
          </p:nvSpPr>
          <p:spPr>
            <a:xfrm>
              <a:off x="3684" y="1159"/>
              <a:ext cx="900" cy="299"/>
            </a:xfrm>
            <a:prstGeom prst="ellipse">
              <a:avLst/>
            </a:prstGeom>
            <a:solidFill>
              <a:schemeClr val="accent1">
                <a:alpha val="61570"/>
              </a:scheme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37" name="Shape 637"/>
            <p:cNvSpPr txBox="1"/>
            <p:nvPr/>
          </p:nvSpPr>
          <p:spPr>
            <a:xfrm>
              <a:off x="3577" y="1157"/>
              <a:ext cx="1199" cy="299"/>
            </a:xfrm>
            <a:prstGeom prst="rect">
              <a:avLst/>
            </a:prstGeom>
            <a:noFill/>
            <a:ln>
              <a:noFill/>
            </a:ln>
          </p:spPr>
          <p:txBody>
            <a:bodyPr lIns="91425" tIns="45700" rIns="91425" bIns="45700" anchor="t" anchorCtr="0">
              <a:noAutofit/>
            </a:bodyPr>
            <a:lstStyle/>
            <a:p>
              <a:pPr algn="ctr">
                <a:buClr>
                  <a:srgbClr val="3333FF"/>
                </a:buClr>
                <a:buSzPct val="25000"/>
              </a:pPr>
              <a:r>
                <a:rPr lang="en-US" sz="1700" i="1">
                  <a:solidFill>
                    <a:srgbClr val="3333FF"/>
                  </a:solidFill>
                  <a:latin typeface="Comic Sans MS"/>
                  <a:ea typeface="Comic Sans MS"/>
                  <a:cs typeface="Comic Sans MS"/>
                  <a:sym typeface="Comic Sans MS"/>
                </a:rPr>
                <a:t>SET_OF_</a:t>
              </a:r>
              <a:br>
                <a:rPr lang="en-US" sz="1700" i="1">
                  <a:solidFill>
                    <a:srgbClr val="3333FF"/>
                  </a:solidFill>
                  <a:latin typeface="Comic Sans MS"/>
                  <a:ea typeface="Comic Sans MS"/>
                  <a:cs typeface="Comic Sans MS"/>
                  <a:sym typeface="Comic Sans MS"/>
                </a:rPr>
              </a:br>
              <a:r>
                <a:rPr lang="en-US" sz="1700" i="1">
                  <a:solidFill>
                    <a:srgbClr val="3333FF"/>
                  </a:solidFill>
                  <a:latin typeface="Comic Sans MS"/>
                  <a:ea typeface="Comic Sans MS"/>
                  <a:cs typeface="Comic Sans MS"/>
                  <a:sym typeface="Comic Sans MS"/>
                </a:rPr>
                <a:t>PERSONS</a:t>
              </a:r>
            </a:p>
          </p:txBody>
        </p:sp>
      </p:grpSp>
      <p:sp>
        <p:nvSpPr>
          <p:cNvPr id="638" name="Shape 638"/>
          <p:cNvSpPr txBox="1"/>
          <p:nvPr/>
        </p:nvSpPr>
        <p:spPr>
          <a:xfrm>
            <a:off x="9007476" y="2439989"/>
            <a:ext cx="1495499" cy="366599"/>
          </a:xfrm>
          <a:prstGeom prst="rect">
            <a:avLst/>
          </a:prstGeom>
          <a:noFill/>
          <a:ln>
            <a:noFill/>
          </a:ln>
        </p:spPr>
        <p:txBody>
          <a:bodyPr lIns="91425" tIns="45700" rIns="91425" bIns="45700" anchor="t" anchorCtr="0">
            <a:noAutofit/>
          </a:bodyPr>
          <a:lstStyle/>
          <a:p>
            <a:pPr algn="ctr">
              <a:buClr>
                <a:srgbClr val="006600"/>
              </a:buClr>
              <a:buSzPct val="25000"/>
            </a:pPr>
            <a:r>
              <a:rPr lang="en-US" b="1">
                <a:solidFill>
                  <a:srgbClr val="006600"/>
                </a:solidFill>
                <a:latin typeface="Comic Sans MS"/>
                <a:ea typeface="Comic Sans MS"/>
                <a:cs typeface="Comic Sans MS"/>
                <a:sym typeface="Comic Sans MS"/>
              </a:rPr>
              <a:t>Genericity</a:t>
            </a:r>
          </a:p>
        </p:txBody>
      </p:sp>
      <p:sp>
        <p:nvSpPr>
          <p:cNvPr id="639" name="Shape 639"/>
          <p:cNvSpPr txBox="1"/>
          <p:nvPr/>
        </p:nvSpPr>
        <p:spPr>
          <a:xfrm>
            <a:off x="7386638" y="873126"/>
            <a:ext cx="1495499" cy="366599"/>
          </a:xfrm>
          <a:prstGeom prst="rect">
            <a:avLst/>
          </a:prstGeom>
          <a:noFill/>
          <a:ln>
            <a:noFill/>
          </a:ln>
        </p:spPr>
        <p:txBody>
          <a:bodyPr lIns="91425" tIns="45700" rIns="91425" bIns="45700" anchor="t" anchorCtr="0">
            <a:noAutofit/>
          </a:bodyPr>
          <a:lstStyle/>
          <a:p>
            <a:pPr algn="ctr">
              <a:buClr>
                <a:srgbClr val="990000"/>
              </a:buClr>
              <a:buSzPct val="25000"/>
            </a:pPr>
            <a:r>
              <a:rPr lang="en-US" b="1">
                <a:solidFill>
                  <a:srgbClr val="990000"/>
                </a:solidFill>
                <a:latin typeface="Comic Sans MS"/>
                <a:ea typeface="Comic Sans MS"/>
                <a:cs typeface="Comic Sans MS"/>
                <a:sym typeface="Comic Sans MS"/>
              </a:rPr>
              <a:t>Inheritance</a:t>
            </a:r>
          </a:p>
        </p:txBody>
      </p:sp>
      <p:cxnSp>
        <p:nvCxnSpPr>
          <p:cNvPr id="640" name="Shape 640"/>
          <p:cNvCxnSpPr/>
          <p:nvPr/>
        </p:nvCxnSpPr>
        <p:spPr>
          <a:xfrm>
            <a:off x="8462319" y="2264736"/>
            <a:ext cx="0" cy="800099"/>
          </a:xfrm>
          <a:prstGeom prst="straightConnector1">
            <a:avLst/>
          </a:prstGeom>
          <a:noFill/>
          <a:ln w="12700" cap="flat" cmpd="sng">
            <a:solidFill>
              <a:schemeClr val="dk1"/>
            </a:solidFill>
            <a:prstDash val="solid"/>
            <a:round/>
            <a:headEnd type="none" w="med" len="med"/>
            <a:tailEnd type="none" w="med" len="med"/>
          </a:ln>
        </p:spPr>
      </p:cxnSp>
      <p:cxnSp>
        <p:nvCxnSpPr>
          <p:cNvPr id="643" name="Shape 643"/>
          <p:cNvCxnSpPr/>
          <p:nvPr/>
        </p:nvCxnSpPr>
        <p:spPr>
          <a:xfrm>
            <a:off x="3143557" y="3883857"/>
            <a:ext cx="0" cy="800099"/>
          </a:xfrm>
          <a:prstGeom prst="straightConnector1">
            <a:avLst/>
          </a:prstGeom>
          <a:noFill/>
          <a:ln w="12700" cap="flat" cmpd="sng">
            <a:solidFill>
              <a:schemeClr val="dk1"/>
            </a:solidFill>
            <a:prstDash val="solid"/>
            <a:round/>
            <a:headEnd type="none" w="med" len="med"/>
            <a:tailEnd type="none" w="med" len="med"/>
          </a:ln>
        </p:spPr>
      </p:cxnSp>
      <p:sp>
        <p:nvSpPr>
          <p:cNvPr id="644" name="Shape 644"/>
          <p:cNvSpPr txBox="1">
            <a:spLocks noGrp="1"/>
          </p:cNvSpPr>
          <p:nvPr>
            <p:ph type="sldNum" idx="12"/>
          </p:nvPr>
        </p:nvSpPr>
        <p:spPr>
          <a:xfrm>
            <a:off x="10080792" y="6333135"/>
            <a:ext cx="548699" cy="524699"/>
          </a:xfrm>
          <a:prstGeom prst="rect">
            <a:avLst/>
          </a:prstGeom>
        </p:spPr>
        <p:txBody>
          <a:bodyPr vert="horz" lIns="91425" tIns="91425" rIns="91425" bIns="91425" rtlCol="0" anchor="ctr" anchorCtr="0">
            <a:noAutofit/>
          </a:bodyPr>
          <a:lstStyle/>
          <a:p>
            <a:fld id="{00000000-1234-1234-1234-123412341234}" type="slidenum">
              <a:rPr lang="en-US"/>
              <a:pPr/>
              <a:t>58</a:t>
            </a:fld>
            <a:endParaRPr lang="en-US"/>
          </a:p>
        </p:txBody>
      </p:sp>
      <p:grpSp>
        <p:nvGrpSpPr>
          <p:cNvPr id="611" name="Shape 611"/>
          <p:cNvGrpSpPr/>
          <p:nvPr/>
        </p:nvGrpSpPr>
        <p:grpSpPr>
          <a:xfrm>
            <a:off x="4672774" y="1483870"/>
            <a:ext cx="2101609" cy="1058591"/>
            <a:chOff x="2182" y="1161"/>
            <a:chExt cx="1025" cy="372"/>
          </a:xfrm>
        </p:grpSpPr>
        <p:sp>
          <p:nvSpPr>
            <p:cNvPr id="612" name="Shape 612"/>
            <p:cNvSpPr/>
            <p:nvPr/>
          </p:nvSpPr>
          <p:spPr>
            <a:xfrm>
              <a:off x="2245" y="1161"/>
              <a:ext cx="900" cy="299"/>
            </a:xfrm>
            <a:prstGeom prst="ellipse">
              <a:avLst/>
            </a:prstGeom>
            <a:solidFill>
              <a:srgbClr val="FF9999">
                <a:alpha val="61570"/>
              </a:srgbClr>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algn="ctr">
                <a:buClr>
                  <a:schemeClr val="dk1"/>
                </a:buClr>
              </a:pPr>
              <a:endParaRPr>
                <a:solidFill>
                  <a:schemeClr val="dk1"/>
                </a:solidFill>
                <a:latin typeface="Comic Sans MS"/>
                <a:ea typeface="Comic Sans MS"/>
                <a:cs typeface="Comic Sans MS"/>
                <a:sym typeface="Comic Sans MS"/>
              </a:endParaRPr>
            </a:p>
          </p:txBody>
        </p:sp>
        <p:sp>
          <p:nvSpPr>
            <p:cNvPr id="613" name="Shape 613"/>
            <p:cNvSpPr txBox="1"/>
            <p:nvPr/>
          </p:nvSpPr>
          <p:spPr>
            <a:xfrm>
              <a:off x="2182" y="1234"/>
              <a:ext cx="1025" cy="299"/>
            </a:xfrm>
            <a:prstGeom prst="rect">
              <a:avLst/>
            </a:prstGeom>
            <a:noFill/>
            <a:ln>
              <a:noFill/>
            </a:ln>
          </p:spPr>
          <p:txBody>
            <a:bodyPr lIns="91425" tIns="45700" rIns="91425" bIns="45700" anchor="t" anchorCtr="0">
              <a:noAutofit/>
            </a:bodyPr>
            <a:lstStyle/>
            <a:p>
              <a:pPr algn="ctr">
                <a:buClr>
                  <a:srgbClr val="990000"/>
                </a:buClr>
                <a:buSzPct val="25000"/>
              </a:pPr>
              <a:r>
                <a:rPr lang="en-US" b="1" i="1" dirty="0">
                  <a:solidFill>
                    <a:srgbClr val="990000"/>
                  </a:solidFill>
                  <a:latin typeface="Comic Sans MS"/>
                  <a:ea typeface="Comic Sans MS"/>
                  <a:cs typeface="Comic Sans MS"/>
                  <a:sym typeface="Comic Sans MS"/>
                </a:rPr>
                <a:t>SET</a:t>
              </a:r>
              <a:r>
                <a:rPr lang="en-US" i="1" dirty="0">
                  <a:solidFill>
                    <a:srgbClr val="3333FF"/>
                  </a:solidFill>
                  <a:latin typeface="Comic Sans MS"/>
                  <a:ea typeface="Comic Sans MS"/>
                  <a:cs typeface="Comic Sans MS"/>
                  <a:sym typeface="Comic Sans MS"/>
                </a:rPr>
                <a:t>_OF_CARS</a:t>
              </a:r>
            </a:p>
          </p:txBody>
        </p:sp>
      </p:grpSp>
    </p:spTree>
    <p:extLst>
      <p:ext uri="{BB962C8B-B14F-4D97-AF65-F5344CB8AC3E}">
        <p14:creationId xmlns:p14="http://schemas.microsoft.com/office/powerpoint/2010/main" val="126425965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0"/>
                                        </p:tgtEl>
                                        <p:attrNameLst>
                                          <p:attrName>style.visibility</p:attrName>
                                        </p:attrNameLst>
                                      </p:cBhvr>
                                      <p:to>
                                        <p:strVal val="visible"/>
                                      </p:to>
                                    </p:set>
                                    <p:animEffect transition="in" filter="fade">
                                      <p:cBhvr>
                                        <p:cTn id="7" dur="1000"/>
                                        <p:tgtEl>
                                          <p:spTgt spid="640"/>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635"/>
                                        </p:tgtEl>
                                        <p:attrNameLst>
                                          <p:attrName>style.visibility</p:attrName>
                                        </p:attrNameLst>
                                      </p:cBhvr>
                                      <p:to>
                                        <p:strVal val="visible"/>
                                      </p:to>
                                    </p:set>
                                    <p:anim calcmode="lin" valueType="num">
                                      <p:cBhvr additive="base">
                                        <p:cTn id="11" dur="500"/>
                                        <p:tgtEl>
                                          <p:spTgt spid="635"/>
                                        </p:tgtEl>
                                        <p:attrNameLst>
                                          <p:attrName>ppt_w</p:attrName>
                                        </p:attrNameLst>
                                      </p:cBhvr>
                                      <p:tavLst>
                                        <p:tav tm="0">
                                          <p:val>
                                            <p:strVal val="0"/>
                                          </p:val>
                                        </p:tav>
                                        <p:tav tm="100000">
                                          <p:val>
                                            <p:strVal val="#ppt_w"/>
                                          </p:val>
                                        </p:tav>
                                      </p:tavLst>
                                    </p:anim>
                                    <p:anim calcmode="lin" valueType="num">
                                      <p:cBhvr additive="base">
                                        <p:cTn id="12" dur="500"/>
                                        <p:tgtEl>
                                          <p:spTgt spid="635"/>
                                        </p:tgtEl>
                                        <p:attrNameLst>
                                          <p:attrName>ppt_h</p:attrName>
                                        </p:attrNameLst>
                                      </p:cBhvr>
                                      <p:tavLst>
                                        <p:tav tm="0">
                                          <p:val>
                                            <p:strVal val="0"/>
                                          </p:val>
                                        </p:tav>
                                        <p:tav tm="100000">
                                          <p:val>
                                            <p:strVal val="#ppt_h"/>
                                          </p:val>
                                        </p:tav>
                                      </p:tavLst>
                                    </p:anim>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643"/>
                                        </p:tgtEl>
                                        <p:attrNameLst>
                                          <p:attrName>style.visibility</p:attrName>
                                        </p:attrNameLst>
                                      </p:cBhvr>
                                      <p:to>
                                        <p:strVal val="visible"/>
                                      </p:to>
                                    </p:set>
                                    <p:animEffect transition="in" filter="fade">
                                      <p:cBhvr>
                                        <p:cTn id="16" dur="500"/>
                                        <p:tgtEl>
                                          <p:spTgt spid="643"/>
                                        </p:tgtEl>
                                      </p:cBhvr>
                                    </p:animEffect>
                                  </p:childTnLst>
                                </p:cTn>
                              </p:par>
                            </p:childTnLst>
                          </p:cTn>
                        </p:par>
                        <p:par>
                          <p:cTn id="17" fill="hold">
                            <p:stCondLst>
                              <p:cond delay="2000"/>
                            </p:stCondLst>
                            <p:childTnLst>
                              <p:par>
                                <p:cTn id="18" presetID="23" presetClass="entr" presetSubtype="16" fill="hold" nodeType="afterEffect">
                                  <p:stCondLst>
                                    <p:cond delay="0"/>
                                  </p:stCondLst>
                                  <p:childTnLst>
                                    <p:set>
                                      <p:cBhvr>
                                        <p:cTn id="19" dur="1" fill="hold">
                                          <p:stCondLst>
                                            <p:cond delay="0"/>
                                          </p:stCondLst>
                                        </p:cTn>
                                        <p:tgtEl>
                                          <p:spTgt spid="632"/>
                                        </p:tgtEl>
                                        <p:attrNameLst>
                                          <p:attrName>style.visibility</p:attrName>
                                        </p:attrNameLst>
                                      </p:cBhvr>
                                      <p:to>
                                        <p:strVal val="visible"/>
                                      </p:to>
                                    </p:set>
                                    <p:anim calcmode="lin" valueType="num">
                                      <p:cBhvr additive="base">
                                        <p:cTn id="20" dur="500"/>
                                        <p:tgtEl>
                                          <p:spTgt spid="632"/>
                                        </p:tgtEl>
                                        <p:attrNameLst>
                                          <p:attrName>ppt_w</p:attrName>
                                        </p:attrNameLst>
                                      </p:cBhvr>
                                      <p:tavLst>
                                        <p:tav tm="0">
                                          <p:val>
                                            <p:strVal val="0"/>
                                          </p:val>
                                        </p:tav>
                                        <p:tav tm="100000">
                                          <p:val>
                                            <p:strVal val="#ppt_w"/>
                                          </p:val>
                                        </p:tav>
                                      </p:tavLst>
                                    </p:anim>
                                    <p:anim calcmode="lin" valueType="num">
                                      <p:cBhvr additive="base">
                                        <p:cTn id="21" dur="500"/>
                                        <p:tgtEl>
                                          <p:spTgt spid="6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1741787" y="115889"/>
            <a:ext cx="72722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Genericity: ensuring type safety</a:t>
            </a:r>
          </a:p>
        </p:txBody>
      </p:sp>
      <p:sp>
        <p:nvSpPr>
          <p:cNvPr id="652" name="Shape 652"/>
          <p:cNvSpPr txBox="1">
            <a:spLocks noGrp="1"/>
          </p:cNvSpPr>
          <p:nvPr>
            <p:ph type="body" idx="1"/>
          </p:nvPr>
        </p:nvSpPr>
        <p:spPr>
          <a:xfrm>
            <a:off x="1822450" y="1069976"/>
            <a:ext cx="8594700" cy="51131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How can we define </a:t>
            </a:r>
            <a:r>
              <a:rPr lang="en-US" sz="2400" i="1" dirty="0">
                <a:solidFill>
                  <a:srgbClr val="990000"/>
                </a:solidFill>
                <a:latin typeface="Comic Sans MS"/>
                <a:ea typeface="Comic Sans MS"/>
                <a:cs typeface="Comic Sans MS"/>
                <a:sym typeface="Comic Sans MS"/>
              </a:rPr>
              <a:t>consistent “container” </a:t>
            </a:r>
            <a:r>
              <a:rPr lang="en-US" sz="2400" dirty="0">
                <a:solidFill>
                  <a:schemeClr val="dk1"/>
                </a:solidFill>
                <a:latin typeface="Comic Sans MS"/>
                <a:ea typeface="Comic Sans MS"/>
                <a:cs typeface="Comic Sans MS"/>
                <a:sym typeface="Comic Sans MS"/>
              </a:rPr>
              <a:t>data structures, e.g. list of accounts, list of points?</a:t>
            </a:r>
          </a:p>
          <a:p>
            <a:pPr marL="0" indent="0">
              <a:spcBef>
                <a:spcPts val="440"/>
              </a:spcBef>
              <a:buSzPct val="25000"/>
              <a:buNone/>
            </a:pPr>
            <a:r>
              <a:rPr lang="en-US" sz="2200" dirty="0">
                <a:solidFill>
                  <a:schemeClr val="dk1"/>
                </a:solidFill>
                <a:latin typeface="Comic Sans MS"/>
                <a:ea typeface="Comic Sans MS"/>
                <a:cs typeface="Comic Sans MS"/>
                <a:sym typeface="Comic Sans MS"/>
              </a:rPr>
              <a:t> </a:t>
            </a:r>
          </a:p>
          <a:p>
            <a:pPr marL="0" indent="0">
              <a:spcBef>
                <a:spcPts val="440"/>
              </a:spcBef>
              <a:buSzPct val="25000"/>
              <a:buNone/>
            </a:pPr>
            <a:r>
              <a:rPr lang="en-US" sz="2200" dirty="0">
                <a:solidFill>
                  <a:schemeClr val="dk1"/>
                </a:solidFill>
                <a:latin typeface="Comic Sans MS"/>
                <a:ea typeface="Comic Sans MS"/>
                <a:cs typeface="Comic Sans MS"/>
                <a:sym typeface="Comic Sans MS"/>
              </a:rPr>
              <a:t>Without genericity, something like this: </a:t>
            </a:r>
          </a:p>
          <a:p>
            <a:pPr marL="0" indent="0">
              <a:lnSpc>
                <a:spcPct val="110000"/>
              </a:lnSpc>
              <a:spcBef>
                <a:spcPts val="440"/>
              </a:spcBef>
              <a:buSzPct val="25000"/>
              <a:buNone/>
            </a:pPr>
            <a:r>
              <a:rPr lang="en-US" sz="2200" dirty="0">
                <a:solidFill>
                  <a:schemeClr val="dk1"/>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c </a:t>
            </a: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CITY </a:t>
            </a:r>
            <a:r>
              <a:rPr lang="en-US" sz="2200" dirty="0">
                <a:solidFill>
                  <a:srgbClr val="3333FF"/>
                </a:solidFill>
                <a:latin typeface="Comic Sans MS"/>
                <a:ea typeface="Comic Sans MS"/>
                <a:cs typeface="Comic Sans MS"/>
                <a:sym typeface="Comic Sans MS"/>
              </a:rPr>
              <a:t>;</a:t>
            </a:r>
            <a:r>
              <a:rPr lang="en-US" sz="2200" i="1" dirty="0">
                <a:solidFill>
                  <a:srgbClr val="3333FF"/>
                </a:solidFill>
                <a:latin typeface="Comic Sans MS"/>
                <a:ea typeface="Comic Sans MS"/>
                <a:cs typeface="Comic Sans MS"/>
                <a:sym typeface="Comic Sans MS"/>
              </a:rPr>
              <a:t> p </a:t>
            </a: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PERSON</a:t>
            </a:r>
            <a:r>
              <a:rPr lang="en-US" sz="2200" dirty="0">
                <a:solidFill>
                  <a:srgbClr val="3333FF"/>
                </a:solidFill>
                <a:latin typeface="Comic Sans MS"/>
                <a:ea typeface="Comic Sans MS"/>
                <a:cs typeface="Comic Sans MS"/>
                <a:sym typeface="Comic Sans MS"/>
              </a:rPr>
              <a:t/>
            </a:r>
            <a:br>
              <a:rPr lang="en-US" sz="2200" dirty="0">
                <a:solidFill>
                  <a:srgbClr val="3333FF"/>
                </a:solidFill>
                <a:latin typeface="Comic Sans MS"/>
                <a:ea typeface="Comic Sans MS"/>
                <a:cs typeface="Comic Sans MS"/>
                <a:sym typeface="Comic Sans MS"/>
              </a:rPr>
            </a:b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cities </a:t>
            </a: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LIST</a:t>
            </a:r>
            <a:r>
              <a:rPr lang="en-US" sz="2200" dirty="0">
                <a:solidFill>
                  <a:srgbClr val="3333FF"/>
                </a:solidFill>
                <a:latin typeface="Comic Sans MS"/>
                <a:ea typeface="Comic Sans MS"/>
                <a:cs typeface="Comic Sans MS"/>
                <a:sym typeface="Comic Sans MS"/>
              </a:rPr>
              <a:t> ... </a:t>
            </a:r>
          </a:p>
          <a:p>
            <a:pPr marL="0" indent="0">
              <a:spcBef>
                <a:spcPts val="440"/>
              </a:spcBef>
              <a:buSzPct val="25000"/>
              <a:buNone/>
            </a:pP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people </a:t>
            </a: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LIST</a:t>
            </a:r>
            <a:r>
              <a:rPr lang="en-US" sz="2200" dirty="0">
                <a:solidFill>
                  <a:srgbClr val="3333FF"/>
                </a:solidFill>
                <a:latin typeface="Comic Sans MS"/>
                <a:ea typeface="Comic Sans MS"/>
                <a:cs typeface="Comic Sans MS"/>
                <a:sym typeface="Comic Sans MS"/>
              </a:rPr>
              <a:t> ... </a:t>
            </a:r>
          </a:p>
          <a:p>
            <a:pPr marL="0" indent="0">
              <a:spcBef>
                <a:spcPts val="440"/>
              </a:spcBef>
              <a:buSzPct val="25000"/>
              <a:buNone/>
            </a:pPr>
            <a:r>
              <a:rPr lang="en-US" sz="2200" dirty="0">
                <a:solidFill>
                  <a:schemeClr val="dk1"/>
                </a:solidFill>
                <a:latin typeface="Comic Sans MS"/>
                <a:ea typeface="Comic Sans MS"/>
                <a:cs typeface="Comic Sans MS"/>
                <a:sym typeface="Comic Sans MS"/>
              </a:rPr>
              <a:t>	---------------------------------------------------------</a:t>
            </a:r>
          </a:p>
          <a:p>
            <a:pPr marL="0" indent="0">
              <a:lnSpc>
                <a:spcPct val="75000"/>
              </a:lnSpc>
              <a:spcBef>
                <a:spcPts val="640"/>
              </a:spcBef>
              <a:buSzPct val="25000"/>
              <a:buNone/>
            </a:pPr>
            <a:r>
              <a:rPr lang="en-US" sz="2400" i="1" dirty="0">
                <a:solidFill>
                  <a:srgbClr val="990000"/>
                </a:solidFill>
                <a:latin typeface="Comic Sans MS"/>
                <a:ea typeface="Comic Sans MS"/>
                <a:cs typeface="Comic Sans MS"/>
                <a:sym typeface="Comic Sans MS"/>
              </a:rPr>
              <a:t>	</a:t>
            </a:r>
            <a:r>
              <a:rPr lang="en-US" sz="2400" i="1" dirty="0" err="1">
                <a:solidFill>
                  <a:srgbClr val="990000"/>
                </a:solidFill>
                <a:latin typeface="Comic Sans MS"/>
                <a:ea typeface="Comic Sans MS"/>
                <a:cs typeface="Comic Sans MS"/>
                <a:sym typeface="Comic Sans MS"/>
              </a:rPr>
              <a:t>people</a:t>
            </a:r>
            <a:r>
              <a:rPr lang="en-US" sz="3200" i="1" dirty="0" err="1">
                <a:solidFill>
                  <a:srgbClr val="990000"/>
                </a:solidFill>
                <a:latin typeface="Comic Sans MS"/>
                <a:ea typeface="Comic Sans MS"/>
                <a:cs typeface="Comic Sans MS"/>
                <a:sym typeface="Comic Sans MS"/>
              </a:rPr>
              <a:t>.</a:t>
            </a:r>
            <a:r>
              <a:rPr lang="en-US" sz="2400" i="1" dirty="0" err="1">
                <a:solidFill>
                  <a:srgbClr val="990000"/>
                </a:solidFill>
                <a:latin typeface="Comic Sans MS"/>
                <a:ea typeface="Comic Sans MS"/>
                <a:cs typeface="Comic Sans MS"/>
                <a:sym typeface="Comic Sans MS"/>
              </a:rPr>
              <a:t>extend</a:t>
            </a:r>
            <a:r>
              <a:rPr lang="en-US" sz="2400" dirty="0">
                <a:solidFill>
                  <a:srgbClr val="990000"/>
                </a:solidFill>
                <a:latin typeface="Comic Sans MS"/>
                <a:ea typeface="Comic Sans MS"/>
                <a:cs typeface="Comic Sans MS"/>
                <a:sym typeface="Comic Sans MS"/>
              </a:rPr>
              <a:t>  (</a:t>
            </a:r>
            <a:r>
              <a:rPr lang="en-US" sz="2400" i="1" dirty="0">
                <a:solidFill>
                  <a:srgbClr val="990000"/>
                </a:solidFill>
                <a:latin typeface="Comic Sans MS"/>
                <a:ea typeface="Comic Sans MS"/>
                <a:cs typeface="Comic Sans MS"/>
                <a:sym typeface="Comic Sans MS"/>
              </a:rPr>
              <a:t> c </a:t>
            </a:r>
            <a:r>
              <a:rPr lang="en-US" sz="2400" dirty="0">
                <a:solidFill>
                  <a:srgbClr val="990000"/>
                </a:solidFill>
                <a:latin typeface="Comic Sans MS"/>
                <a:ea typeface="Comic Sans MS"/>
                <a:cs typeface="Comic Sans MS"/>
                <a:sym typeface="Comic Sans MS"/>
              </a:rPr>
              <a:t>)</a:t>
            </a:r>
          </a:p>
          <a:p>
            <a:pPr marL="0" indent="0">
              <a:spcBef>
                <a:spcPts val="640"/>
              </a:spcBef>
              <a:buSzPct val="25000"/>
              <a:buNone/>
            </a:pPr>
            <a:r>
              <a:rPr lang="en-US" sz="2400" i="1" dirty="0">
                <a:solidFill>
                  <a:srgbClr val="006400"/>
                </a:solidFill>
                <a:latin typeface="Comic Sans MS"/>
                <a:ea typeface="Comic Sans MS"/>
                <a:cs typeface="Comic Sans MS"/>
                <a:sym typeface="Comic Sans MS"/>
              </a:rPr>
              <a:t>	</a:t>
            </a:r>
            <a:r>
              <a:rPr lang="en-US" sz="2400" i="1" dirty="0" err="1">
                <a:solidFill>
                  <a:srgbClr val="3333FF"/>
                </a:solidFill>
                <a:latin typeface="Comic Sans MS"/>
                <a:ea typeface="Comic Sans MS"/>
                <a:cs typeface="Comic Sans MS"/>
                <a:sym typeface="Comic Sans MS"/>
              </a:rPr>
              <a:t>cities</a:t>
            </a:r>
            <a:r>
              <a:rPr lang="en-US" sz="32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extend</a:t>
            </a:r>
            <a:r>
              <a:rPr lang="en-US" sz="2400" dirty="0">
                <a:solidFill>
                  <a:srgbClr val="3333FF"/>
                </a:solidFill>
                <a:latin typeface="Comic Sans MS"/>
                <a:ea typeface="Comic Sans MS"/>
                <a:cs typeface="Comic Sans MS"/>
                <a:sym typeface="Comic Sans MS"/>
              </a:rPr>
              <a:t>    ( p )</a:t>
            </a:r>
          </a:p>
          <a:p>
            <a:pPr marL="0" indent="0">
              <a:spcBef>
                <a:spcPts val="440"/>
              </a:spcBef>
              <a:buNone/>
            </a:pPr>
            <a:endParaRPr sz="2200" dirty="0">
              <a:solidFill>
                <a:srgbClr val="3333FF"/>
              </a:solidFill>
              <a:latin typeface="Comic Sans MS"/>
              <a:ea typeface="Comic Sans MS"/>
              <a:cs typeface="Comic Sans MS"/>
              <a:sym typeface="Comic Sans MS"/>
            </a:endParaRPr>
          </a:p>
          <a:p>
            <a:pPr marL="0" indent="0">
              <a:lnSpc>
                <a:spcPct val="75000"/>
              </a:lnSpc>
              <a:spcBef>
                <a:spcPts val="640"/>
              </a:spcBef>
              <a:buSzPct val="25000"/>
              <a:buNone/>
            </a:pP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c</a:t>
            </a:r>
            <a:r>
              <a:rPr lang="en-US" sz="2200" dirty="0">
                <a:solidFill>
                  <a:srgbClr val="3333FF"/>
                </a:solidFill>
                <a:latin typeface="Comic Sans MS"/>
                <a:ea typeface="Comic Sans MS"/>
                <a:cs typeface="Comic Sans MS"/>
                <a:sym typeface="Comic Sans MS"/>
              </a:rPr>
              <a:t> := </a:t>
            </a:r>
            <a:r>
              <a:rPr lang="en-US" sz="2200" i="1" dirty="0" err="1">
                <a:solidFill>
                  <a:srgbClr val="3333FF"/>
                </a:solidFill>
                <a:latin typeface="Comic Sans MS"/>
                <a:ea typeface="Comic Sans MS"/>
                <a:cs typeface="Comic Sans MS"/>
                <a:sym typeface="Comic Sans MS"/>
              </a:rPr>
              <a:t>cities</a:t>
            </a:r>
            <a:r>
              <a:rPr lang="en-US" sz="3200" dirty="0" err="1">
                <a:solidFill>
                  <a:srgbClr val="3333FF"/>
                </a:solidFill>
                <a:latin typeface="Comic Sans MS"/>
                <a:ea typeface="Comic Sans MS"/>
                <a:cs typeface="Comic Sans MS"/>
                <a:sym typeface="Comic Sans MS"/>
              </a:rPr>
              <a:t>.</a:t>
            </a:r>
            <a:r>
              <a:rPr lang="en-US" sz="2200" i="1" dirty="0" err="1">
                <a:solidFill>
                  <a:srgbClr val="3333FF"/>
                </a:solidFill>
                <a:latin typeface="Comic Sans MS"/>
                <a:ea typeface="Comic Sans MS"/>
                <a:cs typeface="Comic Sans MS"/>
                <a:sym typeface="Comic Sans MS"/>
              </a:rPr>
              <a:t>last</a:t>
            </a:r>
            <a:endParaRPr lang="en-US" sz="2200" i="1" dirty="0">
              <a:solidFill>
                <a:srgbClr val="3333FF"/>
              </a:solidFill>
              <a:latin typeface="Comic Sans MS"/>
              <a:ea typeface="Comic Sans MS"/>
              <a:cs typeface="Comic Sans MS"/>
              <a:sym typeface="Comic Sans MS"/>
            </a:endParaRPr>
          </a:p>
          <a:p>
            <a:pPr marL="0" indent="0">
              <a:lnSpc>
                <a:spcPct val="75000"/>
              </a:lnSpc>
              <a:spcBef>
                <a:spcPts val="640"/>
              </a:spcBef>
              <a:buSzPct val="25000"/>
              <a:buNone/>
            </a:pPr>
            <a:r>
              <a:rPr lang="en-US" sz="2200" dirty="0">
                <a:solidFill>
                  <a:srgbClr val="3333FF"/>
                </a:solidFill>
                <a:latin typeface="Comic Sans MS"/>
                <a:ea typeface="Comic Sans MS"/>
                <a:cs typeface="Comic Sans MS"/>
                <a:sym typeface="Comic Sans MS"/>
              </a:rPr>
              <a:t>	</a:t>
            </a:r>
            <a:r>
              <a:rPr lang="en-US" sz="2200" i="1" dirty="0">
                <a:solidFill>
                  <a:srgbClr val="3333FF"/>
                </a:solidFill>
                <a:latin typeface="Comic Sans MS"/>
                <a:ea typeface="Comic Sans MS"/>
                <a:cs typeface="Comic Sans MS"/>
                <a:sym typeface="Comic Sans MS"/>
              </a:rPr>
              <a:t/>
            </a:r>
            <a:br>
              <a:rPr lang="en-US" sz="2200" i="1" dirty="0">
                <a:solidFill>
                  <a:srgbClr val="3333FF"/>
                </a:solidFill>
                <a:latin typeface="Comic Sans MS"/>
                <a:ea typeface="Comic Sans MS"/>
                <a:cs typeface="Comic Sans MS"/>
                <a:sym typeface="Comic Sans MS"/>
              </a:rPr>
            </a:br>
            <a:r>
              <a:rPr lang="en-US" sz="2200" i="1" dirty="0">
                <a:solidFill>
                  <a:srgbClr val="3333FF"/>
                </a:solidFill>
                <a:latin typeface="Comic Sans MS"/>
                <a:ea typeface="Comic Sans MS"/>
                <a:cs typeface="Comic Sans MS"/>
                <a:sym typeface="Comic Sans MS"/>
              </a:rPr>
              <a:t>	</a:t>
            </a:r>
            <a:r>
              <a:rPr lang="en-US" sz="2200" i="1" dirty="0" err="1">
                <a:solidFill>
                  <a:srgbClr val="3333FF"/>
                </a:solidFill>
                <a:latin typeface="Comic Sans MS"/>
                <a:ea typeface="Comic Sans MS"/>
                <a:cs typeface="Comic Sans MS"/>
                <a:sym typeface="Comic Sans MS"/>
              </a:rPr>
              <a:t>c</a:t>
            </a:r>
            <a:r>
              <a:rPr lang="en-US" sz="32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some_city_operation</a:t>
            </a:r>
            <a:endParaRPr lang="en-US" sz="2400" i="1" dirty="0">
              <a:solidFill>
                <a:srgbClr val="3333FF"/>
              </a:solidFill>
              <a:latin typeface="Comic Sans MS"/>
              <a:ea typeface="Comic Sans MS"/>
              <a:cs typeface="Comic Sans MS"/>
              <a:sym typeface="Comic Sans MS"/>
            </a:endParaRPr>
          </a:p>
        </p:txBody>
      </p:sp>
      <p:sp>
        <p:nvSpPr>
          <p:cNvPr id="653" name="Shape 653"/>
          <p:cNvSpPr txBox="1"/>
          <p:nvPr/>
        </p:nvSpPr>
        <p:spPr>
          <a:xfrm>
            <a:off x="8737601" y="1778001"/>
            <a:ext cx="1333499" cy="701699"/>
          </a:xfrm>
          <a:prstGeom prst="rect">
            <a:avLst/>
          </a:prstGeom>
          <a:noFill/>
          <a:ln>
            <a:noFill/>
          </a:ln>
        </p:spPr>
        <p:txBody>
          <a:bodyPr lIns="91425" tIns="45700" rIns="91425" bIns="45700" anchor="t" anchorCtr="0">
            <a:noAutofit/>
          </a:bodyPr>
          <a:lstStyle/>
          <a:p>
            <a:pPr>
              <a:buSzPct val="25000"/>
            </a:pPr>
            <a:r>
              <a:rPr lang="en-US" sz="2000">
                <a:solidFill>
                  <a:schemeClr val="dk1"/>
                </a:solidFill>
                <a:latin typeface="Comic Sans MS"/>
                <a:ea typeface="Comic Sans MS"/>
                <a:cs typeface="Comic Sans MS"/>
                <a:sym typeface="Comic Sans MS"/>
              </a:rPr>
              <a:t>What if wrong?</a:t>
            </a:r>
          </a:p>
        </p:txBody>
      </p:sp>
      <p:sp>
        <p:nvSpPr>
          <p:cNvPr id="654" name="Shape 654"/>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59</a:t>
            </a:fld>
            <a:endParaRPr lang="en-US"/>
          </a:p>
        </p:txBody>
      </p:sp>
    </p:spTree>
    <p:extLst>
      <p:ext uri="{BB962C8B-B14F-4D97-AF65-F5344CB8AC3E}">
        <p14:creationId xmlns:p14="http://schemas.microsoft.com/office/powerpoint/2010/main" val="14092843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1"/>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cxnSp>
        <p:nvCxnSpPr>
          <p:cNvPr id="343" name="Shape 343"/>
          <p:cNvCxnSpPr/>
          <p:nvPr/>
        </p:nvCxnSpPr>
        <p:spPr>
          <a:xfrm rot="10800000" flipH="1">
            <a:off x="6170428" y="2768671"/>
            <a:ext cx="1455900" cy="1728900"/>
          </a:xfrm>
          <a:prstGeom prst="straightConnector1">
            <a:avLst/>
          </a:prstGeom>
          <a:noFill/>
          <a:ln w="38100" cap="flat" cmpd="sng">
            <a:solidFill>
              <a:srgbClr val="990000"/>
            </a:solidFill>
            <a:prstDash val="solid"/>
            <a:round/>
            <a:headEnd type="none" w="med" len="med"/>
            <a:tailEnd type="stealth" w="lg" len="lg"/>
          </a:ln>
        </p:spPr>
      </p:cxnSp>
      <p:cxnSp>
        <p:nvCxnSpPr>
          <p:cNvPr id="344" name="Shape 344"/>
          <p:cNvCxnSpPr/>
          <p:nvPr/>
        </p:nvCxnSpPr>
        <p:spPr>
          <a:xfrm rot="10800000">
            <a:off x="4886426" y="2681371"/>
            <a:ext cx="1284000" cy="1816200"/>
          </a:xfrm>
          <a:prstGeom prst="straightConnector1">
            <a:avLst/>
          </a:prstGeom>
          <a:noFill/>
          <a:ln w="38100" cap="flat" cmpd="sng">
            <a:solidFill>
              <a:srgbClr val="990000"/>
            </a:solidFill>
            <a:prstDash val="solid"/>
            <a:round/>
            <a:headEnd type="none" w="med" len="med"/>
            <a:tailEnd type="stealth" w="lg" len="lg"/>
          </a:ln>
        </p:spPr>
      </p:cxnSp>
      <p:sp>
        <p:nvSpPr>
          <p:cNvPr id="345" name="Shape 345"/>
          <p:cNvSpPr/>
          <p:nvPr/>
        </p:nvSpPr>
        <p:spPr>
          <a:xfrm>
            <a:off x="5024437" y="4494953"/>
            <a:ext cx="2264400" cy="11358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46" name="Shape 346"/>
          <p:cNvSpPr txBox="1">
            <a:spLocks noGrp="1"/>
          </p:cNvSpPr>
          <p:nvPr>
            <p:ph type="title"/>
          </p:nvPr>
        </p:nvSpPr>
        <p:spPr>
          <a:xfrm>
            <a:off x="1772401" y="115889"/>
            <a:ext cx="8515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Defining the notion of composite figure</a:t>
            </a:r>
          </a:p>
        </p:txBody>
      </p:sp>
      <p:sp>
        <p:nvSpPr>
          <p:cNvPr id="347" name="Shape 347"/>
          <p:cNvSpPr txBox="1"/>
          <p:nvPr/>
        </p:nvSpPr>
        <p:spPr>
          <a:xfrm>
            <a:off x="5040313" y="4697412"/>
            <a:ext cx="2279699" cy="822300"/>
          </a:xfrm>
          <a:prstGeom prst="rect">
            <a:avLst/>
          </a:prstGeom>
          <a:noFill/>
          <a:ln>
            <a:noFill/>
          </a:ln>
        </p:spPr>
        <p:txBody>
          <a:bodyPr lIns="91425" tIns="45700" rIns="91425" bIns="45700" anchor="t" anchorCtr="0">
            <a:noAutofit/>
          </a:bodyPr>
          <a:lstStyle/>
          <a:p>
            <a:pPr algn="ctr">
              <a:buClr>
                <a:srgbClr val="3333FF"/>
              </a:buClr>
              <a:buSzPct val="25000"/>
            </a:pPr>
            <a:r>
              <a:rPr lang="en-US" sz="2400" i="1">
                <a:solidFill>
                  <a:srgbClr val="3333FF"/>
                </a:solidFill>
                <a:latin typeface="Comic Sans MS"/>
                <a:ea typeface="Comic Sans MS"/>
                <a:cs typeface="Comic Sans MS"/>
                <a:sym typeface="Comic Sans MS"/>
              </a:rPr>
              <a:t>COMPOSITE_FIGURE</a:t>
            </a:r>
          </a:p>
        </p:txBody>
      </p:sp>
      <p:sp>
        <p:nvSpPr>
          <p:cNvPr id="348" name="Shape 348"/>
          <p:cNvSpPr txBox="1"/>
          <p:nvPr/>
        </p:nvSpPr>
        <p:spPr>
          <a:xfrm>
            <a:off x="1790701" y="1657351"/>
            <a:ext cx="1158899" cy="1646099"/>
          </a:xfrm>
          <a:prstGeom prst="rect">
            <a:avLst/>
          </a:prstGeom>
          <a:noFill/>
          <a:ln>
            <a:noFill/>
          </a:ln>
        </p:spPr>
        <p:txBody>
          <a:bodyPr lIns="91425" tIns="45700" rIns="91425" bIns="45700" anchor="t" anchorCtr="0">
            <a:noAutofit/>
          </a:bodyPr>
          <a:lstStyle/>
          <a:p>
            <a:pPr>
              <a:lnSpc>
                <a:spcPct val="75000"/>
              </a:lnSpc>
              <a:buClr>
                <a:srgbClr val="006400"/>
              </a:buClr>
              <a:buSzPct val="25000"/>
            </a:pPr>
            <a:r>
              <a:rPr lang="en-US" sz="2000" i="1">
                <a:solidFill>
                  <a:srgbClr val="006400"/>
                </a:solidFill>
                <a:latin typeface="Comic Sans MS"/>
                <a:ea typeface="Comic Sans MS"/>
                <a:cs typeface="Comic Sans MS"/>
                <a:sym typeface="Comic Sans MS"/>
              </a:rPr>
              <a:t>center</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display</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hide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rotate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move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a:t>
            </a:r>
          </a:p>
        </p:txBody>
      </p:sp>
      <p:sp>
        <p:nvSpPr>
          <p:cNvPr id="349" name="Shape 349"/>
          <p:cNvSpPr txBox="1"/>
          <p:nvPr/>
        </p:nvSpPr>
        <p:spPr>
          <a:xfrm>
            <a:off x="9186864" y="2116139"/>
            <a:ext cx="1158899" cy="1158899"/>
          </a:xfrm>
          <a:prstGeom prst="rect">
            <a:avLst/>
          </a:prstGeom>
          <a:noFill/>
          <a:ln>
            <a:noFill/>
          </a:ln>
        </p:spPr>
        <p:txBody>
          <a:bodyPr lIns="91425" tIns="45700" rIns="91425" bIns="45700" anchor="t" anchorCtr="0">
            <a:noAutofit/>
          </a:bodyPr>
          <a:lstStyle/>
          <a:p>
            <a:pPr>
              <a:lnSpc>
                <a:spcPct val="75000"/>
              </a:lnSpc>
              <a:buClr>
                <a:srgbClr val="006400"/>
              </a:buClr>
              <a:buSzPct val="25000"/>
            </a:pPr>
            <a:r>
              <a:rPr lang="en-US" sz="2000" i="1">
                <a:solidFill>
                  <a:srgbClr val="006400"/>
                </a:solidFill>
                <a:latin typeface="Comic Sans MS"/>
                <a:ea typeface="Comic Sans MS"/>
                <a:cs typeface="Comic Sans MS"/>
                <a:sym typeface="Comic Sans MS"/>
              </a:rPr>
              <a:t>count</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put</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remove</a:t>
            </a:r>
          </a:p>
          <a:p>
            <a:pPr>
              <a:lnSpc>
                <a:spcPct val="75000"/>
              </a:lnSpc>
              <a:spcBef>
                <a:spcPts val="1000"/>
              </a:spcBef>
              <a:buClr>
                <a:srgbClr val="006400"/>
              </a:buClr>
              <a:buSzPct val="25000"/>
            </a:pPr>
            <a:r>
              <a:rPr lang="en-US" sz="2000" i="1">
                <a:solidFill>
                  <a:srgbClr val="006400"/>
                </a:solidFill>
                <a:latin typeface="Comic Sans MS"/>
                <a:ea typeface="Comic Sans MS"/>
                <a:cs typeface="Comic Sans MS"/>
                <a:sym typeface="Comic Sans MS"/>
              </a:rPr>
              <a:t>…</a:t>
            </a:r>
          </a:p>
        </p:txBody>
      </p:sp>
      <p:sp>
        <p:nvSpPr>
          <p:cNvPr id="350" name="Shape 350"/>
          <p:cNvSpPr/>
          <p:nvPr/>
        </p:nvSpPr>
        <p:spPr>
          <a:xfrm>
            <a:off x="3065462" y="1559666"/>
            <a:ext cx="2264400" cy="1135800"/>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51" name="Shape 351"/>
          <p:cNvSpPr txBox="1"/>
          <p:nvPr/>
        </p:nvSpPr>
        <p:spPr>
          <a:xfrm>
            <a:off x="3466919" y="1911350"/>
            <a:ext cx="1571699" cy="457200"/>
          </a:xfrm>
          <a:prstGeom prst="rect">
            <a:avLst/>
          </a:prstGeom>
          <a:noFill/>
          <a:ln>
            <a:noFill/>
          </a:ln>
        </p:spPr>
        <p:txBody>
          <a:bodyPr lIns="91425" tIns="45700" rIns="91425" bIns="45700" anchor="t" anchorCtr="0">
            <a:noAutofit/>
          </a:bodyPr>
          <a:lstStyle/>
          <a:p>
            <a:pPr>
              <a:buClr>
                <a:srgbClr val="3333FF"/>
              </a:buClr>
              <a:buSzPct val="25000"/>
            </a:pPr>
            <a:r>
              <a:rPr lang="en-US" sz="2400" i="1">
                <a:solidFill>
                  <a:srgbClr val="3333FF"/>
                </a:solidFill>
                <a:latin typeface="Comic Sans MS"/>
                <a:ea typeface="Comic Sans MS"/>
                <a:cs typeface="Comic Sans MS"/>
                <a:sym typeface="Comic Sans MS"/>
              </a:rPr>
              <a:t>FIGURE</a:t>
            </a:r>
          </a:p>
        </p:txBody>
      </p:sp>
      <p:sp>
        <p:nvSpPr>
          <p:cNvPr id="352" name="Shape 352"/>
          <p:cNvSpPr/>
          <p:nvPr/>
        </p:nvSpPr>
        <p:spPr>
          <a:xfrm>
            <a:off x="6897688" y="1619434"/>
            <a:ext cx="2228099" cy="10553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53" name="Shape 353"/>
          <p:cNvSpPr txBox="1"/>
          <p:nvPr/>
        </p:nvSpPr>
        <p:spPr>
          <a:xfrm>
            <a:off x="7158038" y="1682750"/>
            <a:ext cx="1652699" cy="822300"/>
          </a:xfrm>
          <a:prstGeom prst="rect">
            <a:avLst/>
          </a:prstGeom>
          <a:noFill/>
          <a:ln>
            <a:noFill/>
          </a:ln>
        </p:spPr>
        <p:txBody>
          <a:bodyPr lIns="91425" tIns="45700" rIns="91425" bIns="45700" anchor="t" anchorCtr="0">
            <a:noAutofit/>
          </a:bodyPr>
          <a:lstStyle/>
          <a:p>
            <a:pPr algn="ctr">
              <a:buClr>
                <a:srgbClr val="3333FF"/>
              </a:buClr>
              <a:buSzPct val="25000"/>
            </a:pPr>
            <a:r>
              <a:rPr lang="en-US" sz="2400" i="1">
                <a:solidFill>
                  <a:srgbClr val="3333FF"/>
                </a:solidFill>
                <a:latin typeface="Comic Sans MS"/>
                <a:ea typeface="Comic Sans MS"/>
                <a:cs typeface="Comic Sans MS"/>
                <a:sym typeface="Comic Sans MS"/>
              </a:rPr>
              <a:t>LIST </a:t>
            </a:r>
            <a:r>
              <a:rPr lang="en-US" sz="2400">
                <a:solidFill>
                  <a:srgbClr val="3333FF"/>
                </a:solidFill>
                <a:latin typeface="Comic Sans MS"/>
                <a:ea typeface="Comic Sans MS"/>
                <a:cs typeface="Comic Sans MS"/>
                <a:sym typeface="Comic Sans MS"/>
              </a:rPr>
              <a:t>[</a:t>
            </a:r>
            <a:r>
              <a:rPr lang="en-US" sz="2400" i="1">
                <a:solidFill>
                  <a:srgbClr val="3333FF"/>
                </a:solidFill>
                <a:latin typeface="Comic Sans MS"/>
                <a:ea typeface="Comic Sans MS"/>
                <a:cs typeface="Comic Sans MS"/>
                <a:sym typeface="Comic Sans MS"/>
              </a:rPr>
              <a:t>FIGURE</a:t>
            </a:r>
            <a:r>
              <a:rPr lang="en-US" sz="1200" i="1">
                <a:solidFill>
                  <a:srgbClr val="3333FF"/>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a:t>
            </a:r>
          </a:p>
        </p:txBody>
      </p:sp>
    </p:spTree>
    <p:extLst>
      <p:ext uri="{BB962C8B-B14F-4D97-AF65-F5344CB8AC3E}">
        <p14:creationId xmlns:p14="http://schemas.microsoft.com/office/powerpoint/2010/main" val="13664993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1000"/>
                                        <p:tgtEl>
                                          <p:spTgt spid="3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8"/>
                                        </p:tgtEl>
                                        <p:attrNameLst>
                                          <p:attrName>style.visibility</p:attrName>
                                        </p:attrNameLst>
                                      </p:cBhvr>
                                      <p:to>
                                        <p:strVal val="visible"/>
                                      </p:to>
                                    </p:set>
                                    <p:animEffect transition="in" filter="fade">
                                      <p:cBhvr>
                                        <p:cTn id="11" dur="1"/>
                                        <p:tgtEl>
                                          <p:spTgt spid="348"/>
                                        </p:tgtEl>
                                      </p:cBhvr>
                                    </p:animEffect>
                                  </p:childTnLst>
                                </p:cTn>
                              </p:par>
                            </p:childTnLst>
                          </p:cTn>
                        </p:par>
                        <p:par>
                          <p:cTn id="12" fill="hold">
                            <p:stCondLst>
                              <p:cond delay="1001"/>
                            </p:stCondLst>
                            <p:childTnLst>
                              <p:par>
                                <p:cTn id="13" presetID="10" presetClass="entr" presetSubtype="0" fill="hold" nodeType="afterEffect">
                                  <p:stCondLst>
                                    <p:cond delay="0"/>
                                  </p:stCondLst>
                                  <p:childTnLst>
                                    <p:set>
                                      <p:cBhvr>
                                        <p:cTn id="14" dur="1" fill="hold">
                                          <p:stCondLst>
                                            <p:cond delay="0"/>
                                          </p:stCondLst>
                                        </p:cTn>
                                        <p:tgtEl>
                                          <p:spTgt spid="351"/>
                                        </p:tgtEl>
                                        <p:attrNameLst>
                                          <p:attrName>style.visibility</p:attrName>
                                        </p:attrNameLst>
                                      </p:cBhvr>
                                      <p:to>
                                        <p:strVal val="visible"/>
                                      </p:to>
                                    </p:set>
                                    <p:animEffect transition="in" filter="fade">
                                      <p:cBhvr>
                                        <p:cTn id="15" dur="1"/>
                                        <p:tgtEl>
                                          <p:spTgt spid="351"/>
                                        </p:tgtEl>
                                      </p:cBhvr>
                                    </p:animEffect>
                                  </p:childTnLst>
                                </p:cTn>
                              </p:par>
                              <p:par>
                                <p:cTn id="16" presetID="10" presetClass="entr" presetSubtype="0" fill="hold" nodeType="withEffect">
                                  <p:stCondLst>
                                    <p:cond delay="0"/>
                                  </p:stCondLst>
                                  <p:childTnLst>
                                    <p:set>
                                      <p:cBhvr>
                                        <p:cTn id="17" dur="1" fill="hold">
                                          <p:stCondLst>
                                            <p:cond delay="0"/>
                                          </p:stCondLst>
                                        </p:cTn>
                                        <p:tgtEl>
                                          <p:spTgt spid="350"/>
                                        </p:tgtEl>
                                        <p:attrNameLst>
                                          <p:attrName>style.visibility</p:attrName>
                                        </p:attrNameLst>
                                      </p:cBhvr>
                                      <p:to>
                                        <p:strVal val="visible"/>
                                      </p:to>
                                    </p:set>
                                    <p:animEffect transition="in" filter="fade">
                                      <p:cBhvr>
                                        <p:cTn id="18" dur="1"/>
                                        <p:tgtEl>
                                          <p:spTgt spid="35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3"/>
                                        </p:tgtEl>
                                        <p:attrNameLst>
                                          <p:attrName>style.visibility</p:attrName>
                                        </p:attrNameLst>
                                      </p:cBhvr>
                                      <p:to>
                                        <p:strVal val="visible"/>
                                      </p:to>
                                    </p:set>
                                    <p:animEffect transition="in" filter="fade">
                                      <p:cBhvr>
                                        <p:cTn id="23" dur="1000"/>
                                        <p:tgtEl>
                                          <p:spTgt spid="34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43"/>
                                        </p:tgtEl>
                                        <p:attrNameLst>
                                          <p:attrName>style.visibility</p:attrName>
                                        </p:attrNameLst>
                                      </p:cBhvr>
                                      <p:to>
                                        <p:strVal val="visible"/>
                                      </p:to>
                                    </p:set>
                                    <p:animEffect transition="in" filter="fade">
                                      <p:cBhvr>
                                        <p:cTn id="27" dur="1"/>
                                        <p:tgtEl>
                                          <p:spTgt spid="343"/>
                                        </p:tgtEl>
                                      </p:cBhvr>
                                    </p:animEffect>
                                  </p:childTnLst>
                                </p:cTn>
                              </p:par>
                              <p:par>
                                <p:cTn id="28" presetID="10" presetClass="entr" presetSubtype="0" fill="hold" nodeType="withEffect">
                                  <p:stCondLst>
                                    <p:cond delay="0"/>
                                  </p:stCondLst>
                                  <p:childTnLst>
                                    <p:set>
                                      <p:cBhvr>
                                        <p:cTn id="29" dur="1" fill="hold">
                                          <p:stCondLst>
                                            <p:cond delay="0"/>
                                          </p:stCondLst>
                                        </p:cTn>
                                        <p:tgtEl>
                                          <p:spTgt spid="349"/>
                                        </p:tgtEl>
                                        <p:attrNameLst>
                                          <p:attrName>style.visibility</p:attrName>
                                        </p:attrNameLst>
                                      </p:cBhvr>
                                      <p:to>
                                        <p:strVal val="visible"/>
                                      </p:to>
                                    </p:set>
                                    <p:animEffect transition="in" filter="fade">
                                      <p:cBhvr>
                                        <p:cTn id="30" dur="1"/>
                                        <p:tgtEl>
                                          <p:spTgt spid="349"/>
                                        </p:tgtEl>
                                      </p:cBhvr>
                                    </p:animEffect>
                                  </p:childTnLst>
                                </p:cTn>
                              </p:par>
                              <p:par>
                                <p:cTn id="31" presetID="10" presetClass="entr" presetSubtype="0" fill="hold" nodeType="withEffect">
                                  <p:stCondLst>
                                    <p:cond delay="0"/>
                                  </p:stCondLst>
                                  <p:childTnLst>
                                    <p:set>
                                      <p:cBhvr>
                                        <p:cTn id="32" dur="1" fill="hold">
                                          <p:stCondLst>
                                            <p:cond delay="0"/>
                                          </p:stCondLst>
                                        </p:cTn>
                                        <p:tgtEl>
                                          <p:spTgt spid="353"/>
                                        </p:tgtEl>
                                        <p:attrNameLst>
                                          <p:attrName>style.visibility</p:attrName>
                                        </p:attrNameLst>
                                      </p:cBhvr>
                                      <p:to>
                                        <p:strVal val="visible"/>
                                      </p:to>
                                    </p:set>
                                    <p:animEffect transition="in" filter="fade">
                                      <p:cBhvr>
                                        <p:cTn id="33" dur="1"/>
                                        <p:tgtEl>
                                          <p:spTgt spid="353"/>
                                        </p:tgtEl>
                                      </p:cBhvr>
                                    </p:animEffect>
                                  </p:childTnLst>
                                </p:cTn>
                              </p:par>
                              <p:par>
                                <p:cTn id="34" presetID="10" presetClass="entr" presetSubtype="0" fill="hold" nodeType="withEffect">
                                  <p:stCondLst>
                                    <p:cond delay="0"/>
                                  </p:stCondLst>
                                  <p:childTnLst>
                                    <p:set>
                                      <p:cBhvr>
                                        <p:cTn id="35" dur="1" fill="hold">
                                          <p:stCondLst>
                                            <p:cond delay="0"/>
                                          </p:stCondLst>
                                        </p:cTn>
                                        <p:tgtEl>
                                          <p:spTgt spid="352"/>
                                        </p:tgtEl>
                                        <p:attrNameLst>
                                          <p:attrName>style.visibility</p:attrName>
                                        </p:attrNameLst>
                                      </p:cBhvr>
                                      <p:to>
                                        <p:strVal val="visible"/>
                                      </p:to>
                                    </p:set>
                                    <p:animEffect transition="in" filter="fade">
                                      <p:cBhvr>
                                        <p:cTn id="36" dur="1"/>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771618" y="115442"/>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Possible approaches</a:t>
            </a:r>
          </a:p>
        </p:txBody>
      </p:sp>
      <p:sp>
        <p:nvSpPr>
          <p:cNvPr id="661" name="Shape 661"/>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263525" indent="-263525">
              <a:spcBef>
                <a:spcPts val="0"/>
              </a:spcBef>
              <a:buSzPct val="25000"/>
              <a:buNone/>
            </a:pPr>
            <a:r>
              <a:rPr lang="en-US" sz="2400" dirty="0">
                <a:solidFill>
                  <a:schemeClr val="dk1"/>
                </a:solidFill>
                <a:latin typeface="Comic Sans MS"/>
                <a:ea typeface="Comic Sans MS"/>
                <a:cs typeface="Comic Sans MS"/>
                <a:sym typeface="Comic Sans MS"/>
              </a:rPr>
              <a:t>1. </a:t>
            </a:r>
            <a:r>
              <a:rPr lang="en-US" sz="2400" i="1" dirty="0">
                <a:solidFill>
                  <a:srgbClr val="990000"/>
                </a:solidFill>
                <a:latin typeface="Comic Sans MS"/>
                <a:ea typeface="Comic Sans MS"/>
                <a:cs typeface="Comic Sans MS"/>
                <a:sym typeface="Comic Sans MS"/>
              </a:rPr>
              <a:t>Duplicate code</a:t>
            </a:r>
            <a:r>
              <a:rPr lang="en-US" sz="2400" dirty="0">
                <a:solidFill>
                  <a:schemeClr val="dk1"/>
                </a:solidFill>
                <a:latin typeface="Comic Sans MS"/>
                <a:ea typeface="Comic Sans MS"/>
                <a:cs typeface="Comic Sans MS"/>
                <a:sym typeface="Comic Sans MS"/>
              </a:rPr>
              <a:t>, manually or with help of macro processor</a:t>
            </a:r>
          </a:p>
          <a:p>
            <a:pPr marL="263525" indent="-263525">
              <a:spcBef>
                <a:spcPts val="480"/>
              </a:spcBef>
              <a:buNone/>
            </a:pPr>
            <a:endParaRPr sz="2400" dirty="0">
              <a:solidFill>
                <a:schemeClr val="dk1"/>
              </a:solidFill>
              <a:latin typeface="Comic Sans MS"/>
              <a:ea typeface="Comic Sans MS"/>
              <a:cs typeface="Comic Sans MS"/>
              <a:sym typeface="Comic Sans MS"/>
            </a:endParaRPr>
          </a:p>
          <a:p>
            <a:pPr marL="263525" indent="-263525">
              <a:spcBef>
                <a:spcPts val="480"/>
              </a:spcBef>
              <a:buSzPct val="25000"/>
              <a:buNone/>
            </a:pPr>
            <a:r>
              <a:rPr lang="en-US" sz="2400" dirty="0">
                <a:solidFill>
                  <a:schemeClr val="dk1"/>
                </a:solidFill>
                <a:latin typeface="Comic Sans MS"/>
                <a:ea typeface="Comic Sans MS"/>
                <a:cs typeface="Comic Sans MS"/>
                <a:sym typeface="Comic Sans MS"/>
              </a:rPr>
              <a:t>2. </a:t>
            </a:r>
            <a:r>
              <a:rPr lang="en-US" sz="2400" i="1" dirty="0">
                <a:solidFill>
                  <a:srgbClr val="990000"/>
                </a:solidFill>
                <a:latin typeface="Comic Sans MS"/>
                <a:ea typeface="Comic Sans MS"/>
                <a:cs typeface="Comic Sans MS"/>
                <a:sym typeface="Comic Sans MS"/>
              </a:rPr>
              <a:t>Wait until run time</a:t>
            </a:r>
            <a:r>
              <a:rPr lang="en-US" sz="2400" dirty="0">
                <a:solidFill>
                  <a:schemeClr val="dk1"/>
                </a:solidFill>
                <a:latin typeface="Comic Sans MS"/>
                <a:ea typeface="Comic Sans MS"/>
                <a:cs typeface="Comic Sans MS"/>
                <a:sym typeface="Comic Sans MS"/>
              </a:rPr>
              <a:t>; if types don’t match, trigger a run-time failure (Smalltalk)</a:t>
            </a:r>
          </a:p>
          <a:p>
            <a:pPr marL="263525" indent="-263525">
              <a:spcBef>
                <a:spcPts val="480"/>
              </a:spcBef>
              <a:buNone/>
            </a:pPr>
            <a:endParaRPr sz="2400" dirty="0">
              <a:solidFill>
                <a:schemeClr val="dk1"/>
              </a:solidFill>
              <a:latin typeface="Comic Sans MS"/>
              <a:ea typeface="Comic Sans MS"/>
              <a:cs typeface="Comic Sans MS"/>
              <a:sym typeface="Comic Sans MS"/>
            </a:endParaRPr>
          </a:p>
          <a:p>
            <a:pPr marL="263525" indent="-263525">
              <a:spcBef>
                <a:spcPts val="480"/>
              </a:spcBef>
              <a:buSzPct val="25000"/>
              <a:buNone/>
            </a:pPr>
            <a:r>
              <a:rPr lang="en-US" sz="2400" dirty="0">
                <a:solidFill>
                  <a:schemeClr val="dk1"/>
                </a:solidFill>
                <a:latin typeface="Comic Sans MS"/>
                <a:ea typeface="Comic Sans MS"/>
                <a:cs typeface="Comic Sans MS"/>
                <a:sym typeface="Comic Sans MS"/>
              </a:rPr>
              <a:t>3. Convert (“</a:t>
            </a:r>
            <a:r>
              <a:rPr lang="en-US" sz="2400" i="1" dirty="0">
                <a:solidFill>
                  <a:srgbClr val="990000"/>
                </a:solidFill>
                <a:latin typeface="Comic Sans MS"/>
                <a:ea typeface="Comic Sans MS"/>
                <a:cs typeface="Comic Sans MS"/>
                <a:sym typeface="Comic Sans MS"/>
              </a:rPr>
              <a:t>cast</a:t>
            </a:r>
            <a:r>
              <a:rPr lang="en-US" sz="2400" dirty="0">
                <a:solidFill>
                  <a:schemeClr val="dk1"/>
                </a:solidFill>
                <a:latin typeface="Comic Sans MS"/>
                <a:ea typeface="Comic Sans MS"/>
                <a:cs typeface="Comic Sans MS"/>
                <a:sym typeface="Comic Sans MS"/>
              </a:rPr>
              <a:t>”) all values to a universal type, such as “pointer to void” in C</a:t>
            </a:r>
          </a:p>
          <a:p>
            <a:pPr marL="263525" indent="-263525">
              <a:spcBef>
                <a:spcPts val="480"/>
              </a:spcBef>
              <a:buNone/>
            </a:pPr>
            <a:endParaRPr sz="2400" dirty="0">
              <a:solidFill>
                <a:schemeClr val="dk1"/>
              </a:solidFill>
              <a:latin typeface="Comic Sans MS"/>
              <a:ea typeface="Comic Sans MS"/>
              <a:cs typeface="Comic Sans MS"/>
              <a:sym typeface="Comic Sans MS"/>
            </a:endParaRPr>
          </a:p>
          <a:p>
            <a:pPr marL="263525" indent="-263525">
              <a:spcBef>
                <a:spcPts val="480"/>
              </a:spcBef>
              <a:buSzPct val="25000"/>
              <a:buNone/>
            </a:pPr>
            <a:r>
              <a:rPr lang="en-US" sz="2400" dirty="0">
                <a:solidFill>
                  <a:schemeClr val="dk1"/>
                </a:solidFill>
                <a:latin typeface="Comic Sans MS"/>
                <a:ea typeface="Comic Sans MS"/>
                <a:cs typeface="Comic Sans MS"/>
                <a:sym typeface="Comic Sans MS"/>
              </a:rPr>
              <a:t>4. </a:t>
            </a:r>
            <a:r>
              <a:rPr lang="en-US" sz="2400" i="1" dirty="0">
                <a:solidFill>
                  <a:srgbClr val="990000"/>
                </a:solidFill>
                <a:latin typeface="Comic Sans MS"/>
                <a:ea typeface="Comic Sans MS"/>
                <a:cs typeface="Comic Sans MS"/>
                <a:sym typeface="Comic Sans MS"/>
              </a:rPr>
              <a:t>Parameterize the class</a:t>
            </a:r>
            <a:r>
              <a:rPr lang="en-US" sz="2400" dirty="0">
                <a:solidFill>
                  <a:schemeClr val="dk1"/>
                </a:solidFill>
                <a:latin typeface="Comic Sans MS"/>
                <a:ea typeface="Comic Sans MS"/>
                <a:cs typeface="Comic Sans MS"/>
                <a:sym typeface="Comic Sans MS"/>
              </a:rPr>
              <a:t>, giving an explicit name </a:t>
            </a:r>
            <a:r>
              <a:rPr lang="en-US" sz="2400" i="1" dirty="0">
                <a:solidFill>
                  <a:srgbClr val="990000"/>
                </a:solidFill>
                <a:latin typeface="Comic Sans MS"/>
                <a:ea typeface="Comic Sans MS"/>
                <a:cs typeface="Comic Sans MS"/>
                <a:sym typeface="Comic Sans MS"/>
              </a:rPr>
              <a:t>G</a:t>
            </a:r>
            <a:r>
              <a:rPr lang="en-US" sz="2400" dirty="0">
                <a:solidFill>
                  <a:schemeClr val="dk1"/>
                </a:solidFill>
                <a:latin typeface="Comic Sans MS"/>
                <a:ea typeface="Comic Sans MS"/>
                <a:cs typeface="Comic Sans MS"/>
                <a:sym typeface="Comic Sans MS"/>
              </a:rPr>
              <a:t> to the type of container elements. This is the Eiffel approach, also found in recent versions of Java, .NET and others.</a:t>
            </a:r>
          </a:p>
        </p:txBody>
      </p:sp>
      <p:sp>
        <p:nvSpPr>
          <p:cNvPr id="662" name="Shape 662"/>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60</a:t>
            </a:fld>
            <a:endParaRPr lang="en-US"/>
          </a:p>
        </p:txBody>
      </p:sp>
    </p:spTree>
    <p:extLst>
      <p:ext uri="{BB962C8B-B14F-4D97-AF65-F5344CB8AC3E}">
        <p14:creationId xmlns:p14="http://schemas.microsoft.com/office/powerpoint/2010/main" val="4203908306"/>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Shape 66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In a sad world</a:t>
            </a:r>
          </a:p>
        </p:txBody>
      </p:sp>
      <p:sp>
        <p:nvSpPr>
          <p:cNvPr id="669" name="Shape 669"/>
          <p:cNvSpPr txBox="1">
            <a:spLocks noGrp="1"/>
          </p:cNvSpPr>
          <p:nvPr>
            <p:ph type="body" idx="1"/>
          </p:nvPr>
        </p:nvSpPr>
        <p:spPr>
          <a:xfrm>
            <a:off x="1773237" y="878115"/>
            <a:ext cx="8594700" cy="8772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Imagine we wanted to represent a list of cities and a list of people, we’d have to write this:</a:t>
            </a:r>
          </a:p>
          <a:p>
            <a:pPr marL="0" indent="0">
              <a:spcBef>
                <a:spcPts val="480"/>
              </a:spcBef>
              <a:buNone/>
            </a:pPr>
            <a:endParaRPr sz="2400">
              <a:solidFill>
                <a:schemeClr val="dk1"/>
              </a:solidFill>
              <a:latin typeface="Comic Sans MS"/>
              <a:ea typeface="Comic Sans MS"/>
              <a:cs typeface="Comic Sans MS"/>
              <a:sym typeface="Comic Sans MS"/>
            </a:endParaRPr>
          </a:p>
        </p:txBody>
      </p:sp>
      <p:sp>
        <p:nvSpPr>
          <p:cNvPr id="670" name="Shape 670"/>
          <p:cNvSpPr txBox="1"/>
          <p:nvPr/>
        </p:nvSpPr>
        <p:spPr>
          <a:xfrm>
            <a:off x="1773238" y="1755228"/>
            <a:ext cx="3971099" cy="3616800"/>
          </a:xfrm>
          <a:prstGeom prst="rect">
            <a:avLst/>
          </a:prstGeom>
          <a:noFill/>
          <a:ln>
            <a:noFill/>
          </a:ln>
        </p:spPr>
        <p:txBody>
          <a:bodyPr lIns="91425" tIns="45700" rIns="91425" bIns="45700" anchor="t" anchorCtr="0">
            <a:noAutofit/>
          </a:bodyPr>
          <a:lstStyle/>
          <a:p>
            <a:pPr>
              <a:buSzPct val="25000"/>
            </a:pPr>
            <a:r>
              <a:rPr lang="en-US" sz="2400">
                <a:solidFill>
                  <a:srgbClr val="000099"/>
                </a:solidFill>
                <a:latin typeface="Comic Sans MS"/>
                <a:ea typeface="Comic Sans MS"/>
                <a:cs typeface="Comic Sans MS"/>
                <a:sym typeface="Comic Sans MS"/>
              </a:rPr>
              <a:t>class</a:t>
            </a:r>
            <a:r>
              <a:rPr lang="en-US" sz="2400">
                <a:solidFill>
                  <a:srgbClr val="3333FF"/>
                </a:solidFill>
                <a:latin typeface="Comic Sans MS"/>
                <a:ea typeface="Comic Sans MS"/>
                <a:cs typeface="Comic Sans MS"/>
                <a:sym typeface="Comic Sans MS"/>
              </a:rPr>
              <a:t> CITY_LIST</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000099"/>
                </a:solidFill>
                <a:latin typeface="Comic Sans MS"/>
                <a:ea typeface="Comic Sans MS"/>
                <a:cs typeface="Comic Sans MS"/>
                <a:sym typeface="Comic Sans MS"/>
              </a:rPr>
              <a:t>feature</a:t>
            </a:r>
          </a:p>
          <a:p>
            <a:pPr>
              <a:spcBef>
                <a:spcPts val="480"/>
              </a:spcBef>
              <a:buSzPct val="25000"/>
            </a:pPr>
            <a:r>
              <a:rPr lang="en-US" sz="2400">
                <a:solidFill>
                  <a:srgbClr val="3333FF"/>
                </a:solidFill>
                <a:latin typeface="Comic Sans MS"/>
                <a:ea typeface="Comic Sans MS"/>
                <a:cs typeface="Comic Sans MS"/>
                <a:sym typeface="Comic Sans MS"/>
              </a:rPr>
              <a:t>  extend (x: CITY)</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  item (i: INTEGER): CITY</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p:txBody>
      </p:sp>
      <p:sp>
        <p:nvSpPr>
          <p:cNvPr id="671" name="Shape 671"/>
          <p:cNvSpPr txBox="1"/>
          <p:nvPr/>
        </p:nvSpPr>
        <p:spPr>
          <a:xfrm>
            <a:off x="5744369" y="1755228"/>
            <a:ext cx="4623600" cy="3616800"/>
          </a:xfrm>
          <a:prstGeom prst="rect">
            <a:avLst/>
          </a:prstGeom>
          <a:noFill/>
          <a:ln>
            <a:noFill/>
          </a:ln>
        </p:spPr>
        <p:txBody>
          <a:bodyPr lIns="91425" tIns="45700" rIns="91425" bIns="45700" anchor="t" anchorCtr="0">
            <a:noAutofit/>
          </a:bodyPr>
          <a:lstStyle/>
          <a:p>
            <a:pPr>
              <a:buSzPct val="25000"/>
            </a:pPr>
            <a:r>
              <a:rPr lang="en-US" sz="2400">
                <a:solidFill>
                  <a:srgbClr val="000099"/>
                </a:solidFill>
                <a:latin typeface="Comic Sans MS"/>
                <a:ea typeface="Comic Sans MS"/>
                <a:cs typeface="Comic Sans MS"/>
                <a:sym typeface="Comic Sans MS"/>
              </a:rPr>
              <a:t>class</a:t>
            </a:r>
            <a:r>
              <a:rPr lang="en-US" sz="2400">
                <a:solidFill>
                  <a:srgbClr val="3333FF"/>
                </a:solidFill>
                <a:latin typeface="Comic Sans MS"/>
                <a:ea typeface="Comic Sans MS"/>
                <a:cs typeface="Comic Sans MS"/>
                <a:sym typeface="Comic Sans MS"/>
              </a:rPr>
              <a:t> PERSON_LIST</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000099"/>
                </a:solidFill>
                <a:latin typeface="Comic Sans MS"/>
                <a:ea typeface="Comic Sans MS"/>
                <a:cs typeface="Comic Sans MS"/>
                <a:sym typeface="Comic Sans MS"/>
              </a:rPr>
              <a:t>feature</a:t>
            </a:r>
          </a:p>
          <a:p>
            <a:pPr>
              <a:spcBef>
                <a:spcPts val="480"/>
              </a:spcBef>
              <a:buSzPct val="25000"/>
            </a:pPr>
            <a:r>
              <a:rPr lang="en-US" sz="2400">
                <a:solidFill>
                  <a:srgbClr val="3333FF"/>
                </a:solidFill>
                <a:latin typeface="Comic Sans MS"/>
                <a:ea typeface="Comic Sans MS"/>
                <a:cs typeface="Comic Sans MS"/>
                <a:sym typeface="Comic Sans MS"/>
              </a:rPr>
              <a:t>  extend (x: PERSON)</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  item (i: INTEGER): PERSON</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p:txBody>
      </p:sp>
      <p:sp>
        <p:nvSpPr>
          <p:cNvPr id="672" name="Shape 672"/>
          <p:cNvSpPr txBox="1"/>
          <p:nvPr/>
        </p:nvSpPr>
        <p:spPr>
          <a:xfrm>
            <a:off x="3352801" y="5676064"/>
            <a:ext cx="4604950" cy="573077"/>
          </a:xfrm>
          <a:prstGeom prst="rect">
            <a:avLst/>
          </a:prstGeom>
          <a:solidFill>
            <a:srgbClr val="99FF99"/>
          </a:solidFill>
          <a:ln w="9525" cap="flat" cmpd="sng">
            <a:solidFill>
              <a:srgbClr val="990000"/>
            </a:solidFill>
            <a:prstDash val="solid"/>
            <a:round/>
            <a:headEnd type="none" w="med" len="med"/>
            <a:tailEnd type="none" w="med" len="med"/>
          </a:ln>
        </p:spPr>
        <p:txBody>
          <a:bodyPr lIns="0" tIns="0" rIns="0" bIns="45700" anchor="t" anchorCtr="0">
            <a:noAutofit/>
          </a:bodyPr>
          <a:lstStyle/>
          <a:p>
            <a:pPr>
              <a:buSzPct val="25000"/>
            </a:pPr>
            <a:r>
              <a:rPr lang="en-US" sz="4000" dirty="0" smtClean="0">
                <a:solidFill>
                  <a:schemeClr val="dk1"/>
                </a:solidFill>
                <a:latin typeface="Comic Sans MS"/>
                <a:ea typeface="Comic Sans MS"/>
                <a:cs typeface="Comic Sans MS"/>
                <a:sym typeface="Comic Sans MS"/>
              </a:rPr>
              <a:t> Can we do better?</a:t>
            </a:r>
            <a:endParaRPr lang="en-US" sz="4000" dirty="0">
              <a:solidFill>
                <a:schemeClr val="dk1"/>
              </a:solidFill>
              <a:latin typeface="Comic Sans MS"/>
              <a:ea typeface="Comic Sans MS"/>
              <a:cs typeface="Comic Sans MS"/>
              <a:sym typeface="Comic Sans MS"/>
            </a:endParaRPr>
          </a:p>
        </p:txBody>
      </p:sp>
      <p:sp>
        <p:nvSpPr>
          <p:cNvPr id="673" name="Shape 673"/>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61</a:t>
            </a:fld>
            <a:endParaRPr lang="en-US"/>
          </a:p>
        </p:txBody>
      </p:sp>
    </p:spTree>
    <p:extLst>
      <p:ext uri="{BB962C8B-B14F-4D97-AF65-F5344CB8AC3E}">
        <p14:creationId xmlns:p14="http://schemas.microsoft.com/office/powerpoint/2010/main" val="104398070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0"/>
                                        </p:tgtEl>
                                        <p:attrNameLst>
                                          <p:attrName>style.visibility</p:attrName>
                                        </p:attrNameLst>
                                      </p:cBhvr>
                                      <p:to>
                                        <p:strVal val="visible"/>
                                      </p:to>
                                    </p:set>
                                    <p:animEffect transition="in" filter="fade">
                                      <p:cBhvr>
                                        <p:cTn id="7" dur="1"/>
                                        <p:tgtEl>
                                          <p:spTgt spid="6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1"/>
                                        </p:tgtEl>
                                        <p:attrNameLst>
                                          <p:attrName>style.visibility</p:attrName>
                                        </p:attrNameLst>
                                      </p:cBhvr>
                                      <p:to>
                                        <p:strVal val="visible"/>
                                      </p:to>
                                    </p:set>
                                    <p:animEffect transition="in" filter="fade">
                                      <p:cBhvr>
                                        <p:cTn id="12" dur="1"/>
                                        <p:tgtEl>
                                          <p:spTgt spid="6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2"/>
                                        </p:tgtEl>
                                        <p:attrNameLst>
                                          <p:attrName>style.visibility</p:attrName>
                                        </p:attrNameLst>
                                      </p:cBhvr>
                                      <p:to>
                                        <p:strVal val="visible"/>
                                      </p:to>
                                    </p:set>
                                    <p:animEffect transition="in" filter="fade">
                                      <p:cBhvr>
                                        <p:cTn id="17" dur="1"/>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Shape 690"/>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What we would like to do</a:t>
            </a:r>
          </a:p>
        </p:txBody>
      </p:sp>
      <p:sp>
        <p:nvSpPr>
          <p:cNvPr id="691" name="Shape 691"/>
          <p:cNvSpPr txBox="1">
            <a:spLocks noGrp="1"/>
          </p:cNvSpPr>
          <p:nvPr>
            <p:ph type="body" idx="1"/>
          </p:nvPr>
        </p:nvSpPr>
        <p:spPr>
          <a:xfrm>
            <a:off x="1773237" y="878114"/>
            <a:ext cx="8594700" cy="923999"/>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This shouldn’t be so hard! Let’s look again at what we really want:</a:t>
            </a:r>
          </a:p>
        </p:txBody>
      </p:sp>
      <p:sp>
        <p:nvSpPr>
          <p:cNvPr id="692" name="Shape 692"/>
          <p:cNvSpPr txBox="1"/>
          <p:nvPr/>
        </p:nvSpPr>
        <p:spPr>
          <a:xfrm>
            <a:off x="1960275" y="1802079"/>
            <a:ext cx="3971099" cy="4609199"/>
          </a:xfrm>
          <a:prstGeom prst="rect">
            <a:avLst/>
          </a:prstGeom>
          <a:noFill/>
          <a:ln>
            <a:noFill/>
          </a:ln>
        </p:spPr>
        <p:txBody>
          <a:bodyPr lIns="91425" tIns="45700" rIns="91425" bIns="45700" anchor="t" anchorCtr="0">
            <a:noAutofit/>
          </a:bodyPr>
          <a:lstStyle/>
          <a:p>
            <a:pPr>
              <a:buSzPct val="25000"/>
            </a:pPr>
            <a:r>
              <a:rPr lang="en-US" sz="2400">
                <a:solidFill>
                  <a:srgbClr val="000099"/>
                </a:solidFill>
                <a:latin typeface="Comic Sans MS"/>
                <a:ea typeface="Comic Sans MS"/>
                <a:cs typeface="Comic Sans MS"/>
                <a:sym typeface="Comic Sans MS"/>
              </a:rPr>
              <a:t>class</a:t>
            </a:r>
            <a:r>
              <a:rPr lang="en-US" sz="2400">
                <a:solidFill>
                  <a:srgbClr val="3333FF"/>
                </a:solidFill>
                <a:latin typeface="Comic Sans MS"/>
                <a:ea typeface="Comic Sans MS"/>
                <a:cs typeface="Comic Sans MS"/>
                <a:sym typeface="Comic Sans MS"/>
              </a:rPr>
              <a:t>     _LIST</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000099"/>
                </a:solidFill>
                <a:latin typeface="Comic Sans MS"/>
                <a:ea typeface="Comic Sans MS"/>
                <a:cs typeface="Comic Sans MS"/>
                <a:sym typeface="Comic Sans MS"/>
              </a:rPr>
              <a:t>feature</a:t>
            </a:r>
          </a:p>
          <a:p>
            <a:pPr>
              <a:spcBef>
                <a:spcPts val="480"/>
              </a:spcBef>
              <a:buSzPct val="25000"/>
            </a:pPr>
            <a:r>
              <a:rPr lang="en-US" sz="2400">
                <a:solidFill>
                  <a:srgbClr val="3333FF"/>
                </a:solidFill>
                <a:latin typeface="Comic Sans MS"/>
                <a:ea typeface="Comic Sans MS"/>
                <a:cs typeface="Comic Sans MS"/>
                <a:sym typeface="Comic Sans MS"/>
              </a:rPr>
              <a:t>  extend (x:   )</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  item (i: INTEGER):   </a:t>
            </a:r>
          </a:p>
          <a:p>
            <a:pPr>
              <a:spcBef>
                <a:spcPts val="480"/>
              </a:spcBef>
              <a:buSzPct val="25000"/>
            </a:pPr>
            <a:r>
              <a:rPr lang="en-US" sz="2400">
                <a:solidFill>
                  <a:srgbClr val="3333FF"/>
                </a:solidFill>
                <a:latin typeface="Comic Sans MS"/>
                <a:ea typeface="Comic Sans MS"/>
                <a:cs typeface="Comic Sans MS"/>
                <a:sym typeface="Comic Sans MS"/>
              </a:rPr>
              <a:t>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p:txBody>
      </p:sp>
      <p:sp>
        <p:nvSpPr>
          <p:cNvPr id="693" name="Shape 693"/>
          <p:cNvSpPr txBox="1"/>
          <p:nvPr/>
        </p:nvSpPr>
        <p:spPr>
          <a:xfrm>
            <a:off x="5931406" y="2342901"/>
            <a:ext cx="3971099" cy="2032199"/>
          </a:xfrm>
          <a:prstGeom prst="rect">
            <a:avLst/>
          </a:prstGeom>
          <a:noFill/>
          <a:ln>
            <a:noFill/>
          </a:ln>
        </p:spPr>
        <p:txBody>
          <a:bodyPr lIns="91425" tIns="45700" rIns="91425" bIns="45700" anchor="t" anchorCtr="0">
            <a:noAutofit/>
          </a:bodyPr>
          <a:lstStyle/>
          <a:p>
            <a:pPr>
              <a:buSzPct val="25000"/>
            </a:pPr>
            <a:r>
              <a:rPr lang="en-US" sz="2400" dirty="0">
                <a:solidFill>
                  <a:schemeClr val="dk1"/>
                </a:solidFill>
                <a:latin typeface="Comic Sans MS"/>
                <a:ea typeface="Comic Sans MS"/>
                <a:cs typeface="Comic Sans MS"/>
                <a:sym typeface="Comic Sans MS"/>
              </a:rPr>
              <a:t>We just want to have a class that has some “</a:t>
            </a:r>
            <a:r>
              <a:rPr lang="en-US" sz="2400" dirty="0">
                <a:solidFill>
                  <a:srgbClr val="FF0000"/>
                </a:solidFill>
                <a:latin typeface="Comic Sans MS"/>
                <a:ea typeface="Comic Sans MS"/>
                <a:cs typeface="Comic Sans MS"/>
                <a:sym typeface="Comic Sans MS"/>
              </a:rPr>
              <a:t>holes</a:t>
            </a:r>
            <a:r>
              <a:rPr lang="en-US" sz="2400" dirty="0">
                <a:solidFill>
                  <a:schemeClr val="dk1"/>
                </a:solidFill>
                <a:latin typeface="Comic Sans MS"/>
                <a:ea typeface="Comic Sans MS"/>
                <a:cs typeface="Comic Sans MS"/>
                <a:sym typeface="Comic Sans MS"/>
              </a:rPr>
              <a:t>” in it that we can fill in </a:t>
            </a:r>
            <a:r>
              <a:rPr lang="en-US" sz="2400" b="1" dirty="0">
                <a:solidFill>
                  <a:schemeClr val="dk1"/>
                </a:solidFill>
                <a:latin typeface="Comic Sans MS"/>
                <a:ea typeface="Comic Sans MS"/>
                <a:cs typeface="Comic Sans MS"/>
                <a:sym typeface="Comic Sans MS"/>
              </a:rPr>
              <a:t>later</a:t>
            </a:r>
            <a:r>
              <a:rPr lang="en-US" sz="2400" dirty="0">
                <a:solidFill>
                  <a:schemeClr val="dk1"/>
                </a:solidFill>
                <a:latin typeface="Comic Sans MS"/>
                <a:ea typeface="Comic Sans MS"/>
                <a:cs typeface="Comic Sans MS"/>
                <a:sym typeface="Comic Sans MS"/>
              </a:rPr>
              <a:t> with whatever type we like!</a:t>
            </a:r>
          </a:p>
        </p:txBody>
      </p:sp>
      <p:sp>
        <p:nvSpPr>
          <p:cNvPr id="694" name="Shape 694"/>
          <p:cNvSpPr/>
          <p:nvPr/>
        </p:nvSpPr>
        <p:spPr>
          <a:xfrm>
            <a:off x="2916383" y="1931966"/>
            <a:ext cx="218100" cy="206400"/>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695" name="Shape 695"/>
          <p:cNvSpPr/>
          <p:nvPr/>
        </p:nvSpPr>
        <p:spPr>
          <a:xfrm>
            <a:off x="5011882" y="4558144"/>
            <a:ext cx="218100" cy="206400"/>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696" name="Shape 696"/>
          <p:cNvSpPr/>
          <p:nvPr/>
        </p:nvSpPr>
        <p:spPr>
          <a:xfrm>
            <a:off x="3727630" y="3255817"/>
            <a:ext cx="218100" cy="206400"/>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697" name="Shape 69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62</a:t>
            </a:fld>
            <a:endParaRPr lang="en-US"/>
          </a:p>
        </p:txBody>
      </p:sp>
    </p:spTree>
    <p:extLst>
      <p:ext uri="{BB962C8B-B14F-4D97-AF65-F5344CB8AC3E}">
        <p14:creationId xmlns:p14="http://schemas.microsoft.com/office/powerpoint/2010/main" val="326389803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fade">
                                      <p:cBhvr>
                                        <p:cTn id="7" dur="1"/>
                                        <p:tgtEl>
                                          <p:spTgt spid="694"/>
                                        </p:tgtEl>
                                      </p:cBhvr>
                                    </p:animEffect>
                                  </p:childTnLst>
                                </p:cTn>
                              </p:par>
                              <p:par>
                                <p:cTn id="8" presetID="10" presetClass="entr" presetSubtype="0" fill="hold" nodeType="withEffect">
                                  <p:stCondLst>
                                    <p:cond delay="0"/>
                                  </p:stCondLst>
                                  <p:childTnLst>
                                    <p:set>
                                      <p:cBhvr>
                                        <p:cTn id="9" dur="1" fill="hold">
                                          <p:stCondLst>
                                            <p:cond delay="0"/>
                                          </p:stCondLst>
                                        </p:cTn>
                                        <p:tgtEl>
                                          <p:spTgt spid="695"/>
                                        </p:tgtEl>
                                        <p:attrNameLst>
                                          <p:attrName>style.visibility</p:attrName>
                                        </p:attrNameLst>
                                      </p:cBhvr>
                                      <p:to>
                                        <p:strVal val="visible"/>
                                      </p:to>
                                    </p:set>
                                    <p:animEffect transition="in" filter="fade">
                                      <p:cBhvr>
                                        <p:cTn id="10" dur="1"/>
                                        <p:tgtEl>
                                          <p:spTgt spid="695"/>
                                        </p:tgtEl>
                                      </p:cBhvr>
                                    </p:animEffect>
                                  </p:childTnLst>
                                </p:cTn>
                              </p:par>
                              <p:par>
                                <p:cTn id="11" presetID="10" presetClass="entr" presetSubtype="0" fill="hold" nodeType="withEffect">
                                  <p:stCondLst>
                                    <p:cond delay="0"/>
                                  </p:stCondLst>
                                  <p:childTnLst>
                                    <p:set>
                                      <p:cBhvr>
                                        <p:cTn id="12" dur="1" fill="hold">
                                          <p:stCondLst>
                                            <p:cond delay="0"/>
                                          </p:stCondLst>
                                        </p:cTn>
                                        <p:tgtEl>
                                          <p:spTgt spid="696"/>
                                        </p:tgtEl>
                                        <p:attrNameLst>
                                          <p:attrName>style.visibility</p:attrName>
                                        </p:attrNameLst>
                                      </p:cBhvr>
                                      <p:to>
                                        <p:strVal val="visible"/>
                                      </p:to>
                                    </p:set>
                                    <p:animEffect transition="in" filter="fade">
                                      <p:cBhvr>
                                        <p:cTn id="13" dur="1"/>
                                        <p:tgtEl>
                                          <p:spTgt spid="696"/>
                                        </p:tgtEl>
                                      </p:cBhvr>
                                    </p:animEffect>
                                  </p:childTnLst>
                                </p:cTn>
                              </p:par>
                              <p:par>
                                <p:cTn id="14" presetID="10" presetClass="entr" presetSubtype="0" fill="hold" nodeType="withEffect">
                                  <p:stCondLst>
                                    <p:cond delay="0"/>
                                  </p:stCondLst>
                                  <p:childTnLst>
                                    <p:set>
                                      <p:cBhvr>
                                        <p:cTn id="15" dur="1" fill="hold">
                                          <p:stCondLst>
                                            <p:cond delay="0"/>
                                          </p:stCondLst>
                                        </p:cTn>
                                        <p:tgtEl>
                                          <p:spTgt spid="692"/>
                                        </p:tgtEl>
                                        <p:attrNameLst>
                                          <p:attrName>style.visibility</p:attrName>
                                        </p:attrNameLst>
                                      </p:cBhvr>
                                      <p:to>
                                        <p:strVal val="visible"/>
                                      </p:to>
                                    </p:set>
                                    <p:animEffect transition="in" filter="fade">
                                      <p:cBhvr>
                                        <p:cTn id="16" dur="1"/>
                                        <p:tgtEl>
                                          <p:spTgt spid="69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3"/>
                                        </p:tgtEl>
                                        <p:attrNameLst>
                                          <p:attrName>style.visibility</p:attrName>
                                        </p:attrNameLst>
                                      </p:cBhvr>
                                      <p:to>
                                        <p:strVal val="visible"/>
                                      </p:to>
                                    </p:set>
                                    <p:animEffect transition="in" filter="fade">
                                      <p:cBhvr>
                                        <p:cTn id="21" dur="1"/>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p:nvPr/>
        </p:nvSpPr>
        <p:spPr>
          <a:xfrm>
            <a:off x="4621742" y="4399674"/>
            <a:ext cx="293099" cy="326700"/>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704" name="Shape 704"/>
          <p:cNvSpPr/>
          <p:nvPr/>
        </p:nvSpPr>
        <p:spPr>
          <a:xfrm>
            <a:off x="8848726" y="3160336"/>
            <a:ext cx="304799" cy="332399"/>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705" name="Shape 705"/>
          <p:cNvSpPr/>
          <p:nvPr/>
        </p:nvSpPr>
        <p:spPr>
          <a:xfrm>
            <a:off x="3643744" y="2210737"/>
            <a:ext cx="322200" cy="332399"/>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706" name="Shape 706"/>
          <p:cNvSpPr/>
          <p:nvPr/>
        </p:nvSpPr>
        <p:spPr>
          <a:xfrm>
            <a:off x="8170986" y="3160336"/>
            <a:ext cx="418799" cy="332399"/>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endParaRPr sz="2400">
              <a:solidFill>
                <a:schemeClr val="dk1"/>
              </a:solidFill>
              <a:latin typeface="Comic Sans MS"/>
              <a:ea typeface="Comic Sans MS"/>
              <a:cs typeface="Comic Sans MS"/>
              <a:sym typeface="Comic Sans MS"/>
            </a:endParaRPr>
          </a:p>
        </p:txBody>
      </p:sp>
      <p:sp>
        <p:nvSpPr>
          <p:cNvPr id="707" name="Shape 707"/>
          <p:cNvSpPr txBox="1"/>
          <p:nvPr/>
        </p:nvSpPr>
        <p:spPr>
          <a:xfrm>
            <a:off x="2091529" y="2137828"/>
            <a:ext cx="4037107" cy="4135594"/>
          </a:xfrm>
          <a:prstGeom prst="rect">
            <a:avLst/>
          </a:prstGeom>
          <a:noFill/>
          <a:ln>
            <a:noFill/>
          </a:ln>
        </p:spPr>
        <p:txBody>
          <a:bodyPr lIns="91425" tIns="45700" rIns="91425" bIns="45700" anchor="t" anchorCtr="0">
            <a:noAutofit/>
          </a:bodyPr>
          <a:lstStyle/>
          <a:p>
            <a:pPr>
              <a:buSzPct val="25000"/>
            </a:pPr>
            <a:r>
              <a:rPr lang="en-US" sz="2000" dirty="0">
                <a:solidFill>
                  <a:srgbClr val="000099"/>
                </a:solidFill>
                <a:latin typeface="Comic Sans MS"/>
                <a:ea typeface="Comic Sans MS"/>
                <a:cs typeface="Comic Sans MS"/>
                <a:sym typeface="Comic Sans MS"/>
              </a:rPr>
              <a:t>class</a:t>
            </a:r>
            <a:r>
              <a:rPr lang="en-US" sz="2000" dirty="0">
                <a:solidFill>
                  <a:srgbClr val="3333FF"/>
                </a:solidFill>
                <a:latin typeface="Comic Sans MS"/>
                <a:ea typeface="Comic Sans MS"/>
                <a:cs typeface="Comic Sans MS"/>
                <a:sym typeface="Comic Sans MS"/>
              </a:rPr>
              <a:t>  LIST [G]</a:t>
            </a:r>
          </a:p>
          <a:p>
            <a:pPr>
              <a:spcBef>
                <a:spcPts val="480"/>
              </a:spcBef>
            </a:pPr>
            <a:endParaRPr sz="2000" dirty="0">
              <a:solidFill>
                <a:srgbClr val="3333FF"/>
              </a:solidFill>
              <a:latin typeface="Comic Sans MS"/>
              <a:ea typeface="Comic Sans MS"/>
              <a:cs typeface="Comic Sans MS"/>
              <a:sym typeface="Comic Sans MS"/>
            </a:endParaRPr>
          </a:p>
          <a:p>
            <a:pPr>
              <a:spcBef>
                <a:spcPts val="480"/>
              </a:spcBef>
              <a:buSzPct val="25000"/>
            </a:pPr>
            <a:r>
              <a:rPr lang="en-US" sz="2000" dirty="0">
                <a:solidFill>
                  <a:srgbClr val="000099"/>
                </a:solidFill>
                <a:latin typeface="Comic Sans MS"/>
                <a:ea typeface="Comic Sans MS"/>
                <a:cs typeface="Comic Sans MS"/>
                <a:sym typeface="Comic Sans MS"/>
              </a:rPr>
              <a:t>feature</a:t>
            </a:r>
          </a:p>
          <a:p>
            <a:pPr>
              <a:spcBef>
                <a:spcPts val="480"/>
              </a:spcBef>
              <a:buSzPct val="25000"/>
            </a:pPr>
            <a:r>
              <a:rPr lang="en-US" sz="2000" dirty="0">
                <a:solidFill>
                  <a:srgbClr val="3333FF"/>
                </a:solidFill>
                <a:latin typeface="Comic Sans MS"/>
                <a:ea typeface="Comic Sans MS"/>
                <a:cs typeface="Comic Sans MS"/>
                <a:sym typeface="Comic Sans MS"/>
              </a:rPr>
              <a:t>  extend (x: G)</a:t>
            </a:r>
          </a:p>
          <a:p>
            <a:pPr>
              <a:spcBef>
                <a:spcPts val="480"/>
              </a:spcBef>
              <a:buSzPct val="25000"/>
            </a:pPr>
            <a:r>
              <a:rPr lang="en-US" sz="2000" dirty="0">
                <a:solidFill>
                  <a:srgbClr val="3333FF"/>
                </a:solidFill>
                <a:latin typeface="Comic Sans MS"/>
                <a:ea typeface="Comic Sans MS"/>
                <a:cs typeface="Comic Sans MS"/>
                <a:sym typeface="Comic Sans MS"/>
              </a:rPr>
              <a:t>     </a:t>
            </a:r>
            <a:r>
              <a:rPr lang="en-US" sz="2000" dirty="0">
                <a:solidFill>
                  <a:srgbClr val="000099"/>
                </a:solidFill>
                <a:latin typeface="Comic Sans MS"/>
                <a:ea typeface="Comic Sans MS"/>
                <a:cs typeface="Comic Sans MS"/>
                <a:sym typeface="Comic Sans MS"/>
              </a:rPr>
              <a:t>do</a:t>
            </a:r>
            <a:r>
              <a:rPr lang="en-US" sz="2000" dirty="0">
                <a:solidFill>
                  <a:srgbClr val="3333FF"/>
                </a:solidFill>
                <a:latin typeface="Comic Sans MS"/>
                <a:ea typeface="Comic Sans MS"/>
                <a:cs typeface="Comic Sans MS"/>
                <a:sym typeface="Comic Sans MS"/>
              </a:rPr>
              <a:t> …  </a:t>
            </a:r>
            <a:r>
              <a:rPr lang="en-US" sz="2000" dirty="0">
                <a:solidFill>
                  <a:srgbClr val="000099"/>
                </a:solidFill>
                <a:latin typeface="Comic Sans MS"/>
                <a:ea typeface="Comic Sans MS"/>
                <a:cs typeface="Comic Sans MS"/>
                <a:sym typeface="Comic Sans MS"/>
              </a:rPr>
              <a:t>end</a:t>
            </a:r>
          </a:p>
          <a:p>
            <a:pPr>
              <a:spcBef>
                <a:spcPts val="480"/>
              </a:spcBef>
            </a:pPr>
            <a:endParaRPr sz="2000" dirty="0">
              <a:solidFill>
                <a:srgbClr val="3333FF"/>
              </a:solidFill>
              <a:latin typeface="Comic Sans MS"/>
              <a:ea typeface="Comic Sans MS"/>
              <a:cs typeface="Comic Sans MS"/>
              <a:sym typeface="Comic Sans MS"/>
            </a:endParaRPr>
          </a:p>
          <a:p>
            <a:pPr>
              <a:spcBef>
                <a:spcPts val="480"/>
              </a:spcBef>
              <a:buSzPct val="25000"/>
            </a:pPr>
            <a:r>
              <a:rPr lang="en-US" sz="2000" dirty="0">
                <a:solidFill>
                  <a:srgbClr val="3333FF"/>
                </a:solidFill>
                <a:latin typeface="Comic Sans MS"/>
                <a:ea typeface="Comic Sans MS"/>
                <a:cs typeface="Comic Sans MS"/>
                <a:sym typeface="Comic Sans MS"/>
              </a:rPr>
              <a:t>  item (</a:t>
            </a:r>
            <a:r>
              <a:rPr lang="en-US" sz="2000" dirty="0" err="1">
                <a:solidFill>
                  <a:srgbClr val="3333FF"/>
                </a:solidFill>
                <a:latin typeface="Comic Sans MS"/>
                <a:ea typeface="Comic Sans MS"/>
                <a:cs typeface="Comic Sans MS"/>
                <a:sym typeface="Comic Sans MS"/>
              </a:rPr>
              <a:t>i</a:t>
            </a:r>
            <a:r>
              <a:rPr lang="en-US" sz="2000" dirty="0">
                <a:solidFill>
                  <a:srgbClr val="3333FF"/>
                </a:solidFill>
                <a:latin typeface="Comic Sans MS"/>
                <a:ea typeface="Comic Sans MS"/>
                <a:cs typeface="Comic Sans MS"/>
                <a:sym typeface="Comic Sans MS"/>
              </a:rPr>
              <a:t>: INTEGER): G</a:t>
            </a:r>
          </a:p>
          <a:p>
            <a:pPr>
              <a:spcBef>
                <a:spcPts val="480"/>
              </a:spcBef>
              <a:buSzPct val="25000"/>
            </a:pPr>
            <a:r>
              <a:rPr lang="en-US" sz="2000" dirty="0">
                <a:solidFill>
                  <a:srgbClr val="3333FF"/>
                </a:solidFill>
                <a:latin typeface="Comic Sans MS"/>
                <a:ea typeface="Comic Sans MS"/>
                <a:cs typeface="Comic Sans MS"/>
                <a:sym typeface="Comic Sans MS"/>
              </a:rPr>
              <a:t>     </a:t>
            </a:r>
            <a:r>
              <a:rPr lang="en-US" sz="2000" dirty="0">
                <a:solidFill>
                  <a:srgbClr val="000099"/>
                </a:solidFill>
                <a:latin typeface="Comic Sans MS"/>
                <a:ea typeface="Comic Sans MS"/>
                <a:cs typeface="Comic Sans MS"/>
                <a:sym typeface="Comic Sans MS"/>
              </a:rPr>
              <a:t>do</a:t>
            </a:r>
            <a:r>
              <a:rPr lang="en-US" sz="2000" dirty="0">
                <a:solidFill>
                  <a:srgbClr val="3333FF"/>
                </a:solidFill>
                <a:latin typeface="Comic Sans MS"/>
                <a:ea typeface="Comic Sans MS"/>
                <a:cs typeface="Comic Sans MS"/>
                <a:sym typeface="Comic Sans MS"/>
              </a:rPr>
              <a:t> … </a:t>
            </a:r>
            <a:r>
              <a:rPr lang="en-US" sz="2000" dirty="0">
                <a:solidFill>
                  <a:srgbClr val="000099"/>
                </a:solidFill>
                <a:latin typeface="Comic Sans MS"/>
                <a:ea typeface="Comic Sans MS"/>
                <a:cs typeface="Comic Sans MS"/>
                <a:sym typeface="Comic Sans MS"/>
              </a:rPr>
              <a:t>end</a:t>
            </a:r>
          </a:p>
        </p:txBody>
      </p:sp>
      <p:sp>
        <p:nvSpPr>
          <p:cNvPr id="708" name="Shape 708"/>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How it looks in Eiffel</a:t>
            </a:r>
          </a:p>
        </p:txBody>
      </p:sp>
      <p:sp>
        <p:nvSpPr>
          <p:cNvPr id="709" name="Shape 709"/>
          <p:cNvSpPr txBox="1">
            <a:spLocks noGrp="1"/>
          </p:cNvSpPr>
          <p:nvPr>
            <p:ph type="body" idx="1"/>
          </p:nvPr>
        </p:nvSpPr>
        <p:spPr>
          <a:xfrm>
            <a:off x="1773237" y="878115"/>
            <a:ext cx="8594700" cy="12000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Let’s not despair: we know how to do this, we’ve done it for years! We just use a </a:t>
            </a:r>
            <a:r>
              <a:rPr lang="en-US" sz="2400" b="1" dirty="0">
                <a:solidFill>
                  <a:srgbClr val="FF0000"/>
                </a:solidFill>
                <a:latin typeface="Comic Sans MS"/>
                <a:ea typeface="Comic Sans MS"/>
                <a:cs typeface="Comic Sans MS"/>
                <a:sym typeface="Comic Sans MS"/>
              </a:rPr>
              <a:t>parameter</a:t>
            </a:r>
            <a:r>
              <a:rPr lang="en-US" sz="2400" dirty="0">
                <a:solidFill>
                  <a:schemeClr val="dk1"/>
                </a:solidFill>
                <a:latin typeface="Comic Sans MS"/>
                <a:ea typeface="Comic Sans MS"/>
                <a:cs typeface="Comic Sans MS"/>
                <a:sym typeface="Comic Sans MS"/>
              </a:rPr>
              <a:t>, as we would in any other function. Eiffel calls this the </a:t>
            </a:r>
            <a:r>
              <a:rPr lang="en-US" sz="2400" b="1" dirty="0">
                <a:solidFill>
                  <a:srgbClr val="FF0000"/>
                </a:solidFill>
                <a:latin typeface="Comic Sans MS"/>
                <a:ea typeface="Comic Sans MS"/>
                <a:cs typeface="Comic Sans MS"/>
                <a:sym typeface="Comic Sans MS"/>
              </a:rPr>
              <a:t>formal generic parameter</a:t>
            </a:r>
            <a:r>
              <a:rPr lang="en-US" sz="2400" dirty="0">
                <a:solidFill>
                  <a:schemeClr val="dk1"/>
                </a:solidFill>
                <a:latin typeface="Comic Sans MS"/>
                <a:ea typeface="Comic Sans MS"/>
                <a:cs typeface="Comic Sans MS"/>
                <a:sym typeface="Comic Sans MS"/>
              </a:rPr>
              <a:t>.</a:t>
            </a:r>
          </a:p>
          <a:p>
            <a:pPr marL="0" indent="0">
              <a:spcBef>
                <a:spcPts val="480"/>
              </a:spcBef>
              <a:buNone/>
            </a:pPr>
            <a:endParaRPr lang="it-IT"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a:p>
            <a:pPr marL="0" indent="0">
              <a:spcBef>
                <a:spcPts val="480"/>
              </a:spcBef>
              <a:buNone/>
            </a:pPr>
            <a:endParaRPr sz="2400" dirty="0">
              <a:solidFill>
                <a:schemeClr val="dk1"/>
              </a:solidFill>
              <a:latin typeface="Comic Sans MS"/>
              <a:ea typeface="Comic Sans MS"/>
              <a:cs typeface="Comic Sans MS"/>
              <a:sym typeface="Comic Sans MS"/>
            </a:endParaRPr>
          </a:p>
        </p:txBody>
      </p:sp>
      <p:sp>
        <p:nvSpPr>
          <p:cNvPr id="710" name="Shape 710"/>
          <p:cNvSpPr txBox="1"/>
          <p:nvPr/>
        </p:nvSpPr>
        <p:spPr>
          <a:xfrm>
            <a:off x="7924942" y="3075321"/>
            <a:ext cx="2206200" cy="561000"/>
          </a:xfrm>
          <a:prstGeom prst="rect">
            <a:avLst/>
          </a:prstGeom>
          <a:noFill/>
          <a:ln>
            <a:noFill/>
          </a:ln>
        </p:spPr>
        <p:txBody>
          <a:bodyPr lIns="91425" tIns="45700" rIns="91425" bIns="45700" anchor="t" anchorCtr="0">
            <a:noAutofit/>
          </a:bodyPr>
          <a:lstStyle/>
          <a:p>
            <a:pPr>
              <a:buSzPct val="25000"/>
            </a:pPr>
            <a:r>
              <a:rPr lang="en-US" sz="2400" dirty="0">
                <a:solidFill>
                  <a:schemeClr val="dk1"/>
                </a:solidFill>
                <a:latin typeface="Comic Sans MS"/>
                <a:ea typeface="Comic Sans MS"/>
                <a:cs typeface="Comic Sans MS"/>
                <a:sym typeface="Comic Sans MS"/>
              </a:rPr>
              <a:t>f(x) = x + 1</a:t>
            </a:r>
          </a:p>
        </p:txBody>
      </p:sp>
      <p:sp>
        <p:nvSpPr>
          <p:cNvPr id="711" name="Shape 711"/>
          <p:cNvSpPr/>
          <p:nvPr/>
        </p:nvSpPr>
        <p:spPr>
          <a:xfrm>
            <a:off x="4923514" y="2110046"/>
            <a:ext cx="3938100" cy="535799"/>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buSzPct val="25000"/>
            </a:pPr>
            <a:r>
              <a:rPr lang="en-US" sz="2400" dirty="0">
                <a:solidFill>
                  <a:schemeClr val="dk1"/>
                </a:solidFill>
                <a:latin typeface="Comic Sans MS"/>
                <a:ea typeface="Comic Sans MS"/>
                <a:cs typeface="Comic Sans MS"/>
                <a:sym typeface="Comic Sans MS"/>
              </a:rPr>
              <a:t>Introducing the parameter</a:t>
            </a:r>
          </a:p>
        </p:txBody>
      </p:sp>
      <p:cxnSp>
        <p:nvCxnSpPr>
          <p:cNvPr id="712" name="Shape 712"/>
          <p:cNvCxnSpPr>
            <a:stCxn id="711" idx="1"/>
            <a:endCxn id="705" idx="3"/>
          </p:cNvCxnSpPr>
          <p:nvPr/>
        </p:nvCxnSpPr>
        <p:spPr>
          <a:xfrm flipH="1" flipV="1">
            <a:off x="3965944" y="2376937"/>
            <a:ext cx="957570" cy="1009"/>
          </a:xfrm>
          <a:prstGeom prst="straightConnector1">
            <a:avLst/>
          </a:prstGeom>
          <a:noFill/>
          <a:ln w="28575" cap="flat" cmpd="sng">
            <a:solidFill>
              <a:schemeClr val="dk1"/>
            </a:solidFill>
            <a:prstDash val="solid"/>
            <a:round/>
            <a:headEnd type="none" w="med" len="med"/>
            <a:tailEnd type="triangle" w="lg" len="lg"/>
          </a:ln>
        </p:spPr>
      </p:cxnSp>
      <p:cxnSp>
        <p:nvCxnSpPr>
          <p:cNvPr id="713" name="Shape 713"/>
          <p:cNvCxnSpPr/>
          <p:nvPr/>
        </p:nvCxnSpPr>
        <p:spPr>
          <a:xfrm>
            <a:off x="8369191" y="2729168"/>
            <a:ext cx="11195" cy="406454"/>
          </a:xfrm>
          <a:prstGeom prst="straightConnector1">
            <a:avLst/>
          </a:prstGeom>
          <a:noFill/>
          <a:ln w="28575" cap="flat" cmpd="sng">
            <a:solidFill>
              <a:schemeClr val="dk1"/>
            </a:solidFill>
            <a:prstDash val="solid"/>
            <a:round/>
            <a:headEnd type="none" w="med" len="med"/>
            <a:tailEnd type="triangle" w="lg" len="lg"/>
          </a:ln>
        </p:spPr>
      </p:cxnSp>
      <p:sp>
        <p:nvSpPr>
          <p:cNvPr id="714" name="Shape 714"/>
          <p:cNvSpPr/>
          <p:nvPr/>
        </p:nvSpPr>
        <p:spPr>
          <a:xfrm>
            <a:off x="6189703" y="4299294"/>
            <a:ext cx="3352799" cy="515700"/>
          </a:xfrm>
          <a:prstGeom prst="rect">
            <a:avLst/>
          </a:prstGeom>
          <a:solidFill>
            <a:srgbClr val="66FF99"/>
          </a:solidFill>
          <a:ln w="12700" cap="flat" cmpd="sng">
            <a:solidFill>
              <a:srgbClr val="C00000"/>
            </a:solidFill>
            <a:prstDash val="solid"/>
            <a:round/>
            <a:headEnd type="none" w="med" len="med"/>
            <a:tailEnd type="none" w="med" len="med"/>
          </a:ln>
        </p:spPr>
        <p:txBody>
          <a:bodyPr lIns="36000" tIns="36000" rIns="36000" bIns="36000" anchor="ctr" anchorCtr="0">
            <a:noAutofit/>
          </a:bodyPr>
          <a:lstStyle/>
          <a:p>
            <a:pPr algn="ctr">
              <a:buSzPct val="25000"/>
            </a:pPr>
            <a:r>
              <a:rPr lang="en-US" sz="2400">
                <a:solidFill>
                  <a:schemeClr val="dk1"/>
                </a:solidFill>
                <a:latin typeface="Comic Sans MS"/>
                <a:ea typeface="Comic Sans MS"/>
                <a:cs typeface="Comic Sans MS"/>
                <a:sym typeface="Comic Sans MS"/>
              </a:rPr>
              <a:t>Using the parameter</a:t>
            </a:r>
          </a:p>
        </p:txBody>
      </p:sp>
      <p:cxnSp>
        <p:nvCxnSpPr>
          <p:cNvPr id="715" name="Shape 715"/>
          <p:cNvCxnSpPr/>
          <p:nvPr/>
        </p:nvCxnSpPr>
        <p:spPr>
          <a:xfrm flipV="1">
            <a:off x="9001125" y="3478367"/>
            <a:ext cx="1" cy="778794"/>
          </a:xfrm>
          <a:prstGeom prst="straightConnector1">
            <a:avLst/>
          </a:prstGeom>
          <a:noFill/>
          <a:ln w="28575" cap="flat" cmpd="sng">
            <a:solidFill>
              <a:schemeClr val="dk1"/>
            </a:solidFill>
            <a:prstDash val="solid"/>
            <a:round/>
            <a:headEnd type="none" w="med" len="med"/>
            <a:tailEnd type="triangle" w="lg" len="lg"/>
          </a:ln>
        </p:spPr>
      </p:cxnSp>
      <p:cxnSp>
        <p:nvCxnSpPr>
          <p:cNvPr id="716" name="Shape 716"/>
          <p:cNvCxnSpPr/>
          <p:nvPr/>
        </p:nvCxnSpPr>
        <p:spPr>
          <a:xfrm flipH="1">
            <a:off x="4914702" y="4557144"/>
            <a:ext cx="1275000" cy="6000"/>
          </a:xfrm>
          <a:prstGeom prst="straightConnector1">
            <a:avLst/>
          </a:prstGeom>
          <a:noFill/>
          <a:ln w="28575" cap="flat" cmpd="sng">
            <a:solidFill>
              <a:schemeClr val="dk1"/>
            </a:solidFill>
            <a:prstDash val="solid"/>
            <a:round/>
            <a:headEnd type="none" w="med" len="med"/>
            <a:tailEnd type="triangle" w="lg" len="lg"/>
          </a:ln>
        </p:spPr>
      </p:cxnSp>
      <p:sp>
        <p:nvSpPr>
          <p:cNvPr id="717" name="Shape 717"/>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63</a:t>
            </a:fld>
            <a:endParaRPr lang="en-US"/>
          </a:p>
        </p:txBody>
      </p:sp>
    </p:spTree>
    <p:extLst>
      <p:ext uri="{BB962C8B-B14F-4D97-AF65-F5344CB8AC3E}">
        <p14:creationId xmlns:p14="http://schemas.microsoft.com/office/powerpoint/2010/main" val="16158676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7"/>
                                        </p:tgtEl>
                                        <p:attrNameLst>
                                          <p:attrName>style.visibility</p:attrName>
                                        </p:attrNameLst>
                                      </p:cBhvr>
                                      <p:to>
                                        <p:strVal val="visible"/>
                                      </p:to>
                                    </p:set>
                                    <p:animEffect transition="in" filter="fade">
                                      <p:cBhvr>
                                        <p:cTn id="7" dur="1"/>
                                        <p:tgtEl>
                                          <p:spTgt spid="7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0"/>
                                        </p:tgtEl>
                                        <p:attrNameLst>
                                          <p:attrName>style.visibility</p:attrName>
                                        </p:attrNameLst>
                                      </p:cBhvr>
                                      <p:to>
                                        <p:strVal val="visible"/>
                                      </p:to>
                                    </p:set>
                                    <p:animEffect transition="in" filter="fade">
                                      <p:cBhvr>
                                        <p:cTn id="12" dur="1"/>
                                        <p:tgtEl>
                                          <p:spTgt spid="7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6"/>
                                        </p:tgtEl>
                                        <p:attrNameLst>
                                          <p:attrName>style.visibility</p:attrName>
                                        </p:attrNameLst>
                                      </p:cBhvr>
                                      <p:to>
                                        <p:strVal val="visible"/>
                                      </p:to>
                                    </p:set>
                                    <p:animEffect transition="in" filter="fade">
                                      <p:cBhvr>
                                        <p:cTn id="17" dur="1"/>
                                        <p:tgtEl>
                                          <p:spTgt spid="706"/>
                                        </p:tgtEl>
                                      </p:cBhvr>
                                    </p:animEffect>
                                  </p:childTnLst>
                                </p:cTn>
                              </p:par>
                              <p:par>
                                <p:cTn id="18" presetID="10" presetClass="entr" presetSubtype="0" fill="hold" nodeType="withEffect">
                                  <p:stCondLst>
                                    <p:cond delay="0"/>
                                  </p:stCondLst>
                                  <p:childTnLst>
                                    <p:set>
                                      <p:cBhvr>
                                        <p:cTn id="19" dur="1" fill="hold">
                                          <p:stCondLst>
                                            <p:cond delay="0"/>
                                          </p:stCondLst>
                                        </p:cTn>
                                        <p:tgtEl>
                                          <p:spTgt spid="713"/>
                                        </p:tgtEl>
                                        <p:attrNameLst>
                                          <p:attrName>style.visibility</p:attrName>
                                        </p:attrNameLst>
                                      </p:cBhvr>
                                      <p:to>
                                        <p:strVal val="visible"/>
                                      </p:to>
                                    </p:set>
                                    <p:animEffect transition="in" filter="fade">
                                      <p:cBhvr>
                                        <p:cTn id="20" dur="1"/>
                                        <p:tgtEl>
                                          <p:spTgt spid="713"/>
                                        </p:tgtEl>
                                      </p:cBhvr>
                                    </p:animEffect>
                                  </p:childTnLst>
                                </p:cTn>
                              </p:par>
                              <p:par>
                                <p:cTn id="21" presetID="10" presetClass="entr" presetSubtype="0" fill="hold" nodeType="withEffect">
                                  <p:stCondLst>
                                    <p:cond delay="0"/>
                                  </p:stCondLst>
                                  <p:childTnLst>
                                    <p:set>
                                      <p:cBhvr>
                                        <p:cTn id="22" dur="1" fill="hold">
                                          <p:stCondLst>
                                            <p:cond delay="0"/>
                                          </p:stCondLst>
                                        </p:cTn>
                                        <p:tgtEl>
                                          <p:spTgt spid="711"/>
                                        </p:tgtEl>
                                        <p:attrNameLst>
                                          <p:attrName>style.visibility</p:attrName>
                                        </p:attrNameLst>
                                      </p:cBhvr>
                                      <p:to>
                                        <p:strVal val="visible"/>
                                      </p:to>
                                    </p:set>
                                    <p:animEffect transition="in" filter="fade">
                                      <p:cBhvr>
                                        <p:cTn id="23" dur="1"/>
                                        <p:tgtEl>
                                          <p:spTgt spid="711"/>
                                        </p:tgtEl>
                                      </p:cBhvr>
                                    </p:animEffect>
                                  </p:childTnLst>
                                </p:cTn>
                              </p:par>
                              <p:par>
                                <p:cTn id="24" presetID="10" presetClass="entr" presetSubtype="0" fill="hold" nodeType="withEffect">
                                  <p:stCondLst>
                                    <p:cond delay="0"/>
                                  </p:stCondLst>
                                  <p:childTnLst>
                                    <p:set>
                                      <p:cBhvr>
                                        <p:cTn id="25" dur="1" fill="hold">
                                          <p:stCondLst>
                                            <p:cond delay="0"/>
                                          </p:stCondLst>
                                        </p:cTn>
                                        <p:tgtEl>
                                          <p:spTgt spid="712"/>
                                        </p:tgtEl>
                                        <p:attrNameLst>
                                          <p:attrName>style.visibility</p:attrName>
                                        </p:attrNameLst>
                                      </p:cBhvr>
                                      <p:to>
                                        <p:strVal val="visible"/>
                                      </p:to>
                                    </p:set>
                                    <p:animEffect transition="in" filter="fade">
                                      <p:cBhvr>
                                        <p:cTn id="26" dur="1"/>
                                        <p:tgtEl>
                                          <p:spTgt spid="712"/>
                                        </p:tgtEl>
                                      </p:cBhvr>
                                    </p:animEffect>
                                  </p:childTnLst>
                                </p:cTn>
                              </p:par>
                              <p:par>
                                <p:cTn id="27" presetID="10" presetClass="entr" presetSubtype="0" fill="hold" nodeType="withEffect">
                                  <p:stCondLst>
                                    <p:cond delay="0"/>
                                  </p:stCondLst>
                                  <p:childTnLst>
                                    <p:set>
                                      <p:cBhvr>
                                        <p:cTn id="28" dur="1" fill="hold">
                                          <p:stCondLst>
                                            <p:cond delay="0"/>
                                          </p:stCondLst>
                                        </p:cTn>
                                        <p:tgtEl>
                                          <p:spTgt spid="705"/>
                                        </p:tgtEl>
                                        <p:attrNameLst>
                                          <p:attrName>style.visibility</p:attrName>
                                        </p:attrNameLst>
                                      </p:cBhvr>
                                      <p:to>
                                        <p:strVal val="visible"/>
                                      </p:to>
                                    </p:set>
                                    <p:animEffect transition="in" filter="fade">
                                      <p:cBhvr>
                                        <p:cTn id="29" dur="1"/>
                                        <p:tgtEl>
                                          <p:spTgt spid="70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14"/>
                                        </p:tgtEl>
                                        <p:attrNameLst>
                                          <p:attrName>style.visibility</p:attrName>
                                        </p:attrNameLst>
                                      </p:cBhvr>
                                      <p:to>
                                        <p:strVal val="visible"/>
                                      </p:to>
                                    </p:set>
                                    <p:animEffect transition="in" filter="fade">
                                      <p:cBhvr>
                                        <p:cTn id="34" dur="1"/>
                                        <p:tgtEl>
                                          <p:spTgt spid="714"/>
                                        </p:tgtEl>
                                      </p:cBhvr>
                                    </p:animEffect>
                                  </p:childTnLst>
                                </p:cTn>
                              </p:par>
                              <p:par>
                                <p:cTn id="35" presetID="10" presetClass="entr" presetSubtype="0" fill="hold" nodeType="withEffect">
                                  <p:stCondLst>
                                    <p:cond delay="0"/>
                                  </p:stCondLst>
                                  <p:childTnLst>
                                    <p:set>
                                      <p:cBhvr>
                                        <p:cTn id="36" dur="1" fill="hold">
                                          <p:stCondLst>
                                            <p:cond delay="0"/>
                                          </p:stCondLst>
                                        </p:cTn>
                                        <p:tgtEl>
                                          <p:spTgt spid="716"/>
                                        </p:tgtEl>
                                        <p:attrNameLst>
                                          <p:attrName>style.visibility</p:attrName>
                                        </p:attrNameLst>
                                      </p:cBhvr>
                                      <p:to>
                                        <p:strVal val="visible"/>
                                      </p:to>
                                    </p:set>
                                    <p:animEffect transition="in" filter="fade">
                                      <p:cBhvr>
                                        <p:cTn id="37" dur="1"/>
                                        <p:tgtEl>
                                          <p:spTgt spid="716"/>
                                        </p:tgtEl>
                                      </p:cBhvr>
                                    </p:animEffect>
                                  </p:childTnLst>
                                </p:cTn>
                              </p:par>
                              <p:par>
                                <p:cTn id="38" presetID="10" presetClass="entr" presetSubtype="0" fill="hold" nodeType="withEffect">
                                  <p:stCondLst>
                                    <p:cond delay="0"/>
                                  </p:stCondLst>
                                  <p:childTnLst>
                                    <p:set>
                                      <p:cBhvr>
                                        <p:cTn id="39" dur="1" fill="hold">
                                          <p:stCondLst>
                                            <p:cond delay="0"/>
                                          </p:stCondLst>
                                        </p:cTn>
                                        <p:tgtEl>
                                          <p:spTgt spid="715"/>
                                        </p:tgtEl>
                                        <p:attrNameLst>
                                          <p:attrName>style.visibility</p:attrName>
                                        </p:attrNameLst>
                                      </p:cBhvr>
                                      <p:to>
                                        <p:strVal val="visible"/>
                                      </p:to>
                                    </p:set>
                                    <p:animEffect transition="in" filter="fade">
                                      <p:cBhvr>
                                        <p:cTn id="40" dur="1"/>
                                        <p:tgtEl>
                                          <p:spTgt spid="715"/>
                                        </p:tgtEl>
                                      </p:cBhvr>
                                    </p:animEffect>
                                  </p:childTnLst>
                                </p:cTn>
                              </p:par>
                              <p:par>
                                <p:cTn id="41" presetID="10" presetClass="entr" presetSubtype="0" fill="hold" nodeType="withEffect">
                                  <p:stCondLst>
                                    <p:cond delay="0"/>
                                  </p:stCondLst>
                                  <p:childTnLst>
                                    <p:set>
                                      <p:cBhvr>
                                        <p:cTn id="42" dur="1" fill="hold">
                                          <p:stCondLst>
                                            <p:cond delay="0"/>
                                          </p:stCondLst>
                                        </p:cTn>
                                        <p:tgtEl>
                                          <p:spTgt spid="704"/>
                                        </p:tgtEl>
                                        <p:attrNameLst>
                                          <p:attrName>style.visibility</p:attrName>
                                        </p:attrNameLst>
                                      </p:cBhvr>
                                      <p:to>
                                        <p:strVal val="visible"/>
                                      </p:to>
                                    </p:set>
                                    <p:animEffect transition="in" filter="fade">
                                      <p:cBhvr>
                                        <p:cTn id="43" dur="1"/>
                                        <p:tgtEl>
                                          <p:spTgt spid="704"/>
                                        </p:tgtEl>
                                      </p:cBhvr>
                                    </p:animEffect>
                                  </p:childTnLst>
                                </p:cTn>
                              </p:par>
                              <p:par>
                                <p:cTn id="44" presetID="10" presetClass="entr" presetSubtype="0" fill="hold" nodeType="withEffect">
                                  <p:stCondLst>
                                    <p:cond delay="0"/>
                                  </p:stCondLst>
                                  <p:childTnLst>
                                    <p:set>
                                      <p:cBhvr>
                                        <p:cTn id="45" dur="1" fill="hold">
                                          <p:stCondLst>
                                            <p:cond delay="0"/>
                                          </p:stCondLst>
                                        </p:cTn>
                                        <p:tgtEl>
                                          <p:spTgt spid="703"/>
                                        </p:tgtEl>
                                        <p:attrNameLst>
                                          <p:attrName>style.visibility</p:attrName>
                                        </p:attrNameLst>
                                      </p:cBhvr>
                                      <p:to>
                                        <p:strVal val="visible"/>
                                      </p:to>
                                    </p:set>
                                    <p:animEffect transition="in" filter="fade">
                                      <p:cBhvr>
                                        <p:cTn id="46" dur="1"/>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Generics in practice</a:t>
            </a:r>
          </a:p>
        </p:txBody>
      </p:sp>
      <p:sp>
        <p:nvSpPr>
          <p:cNvPr id="724" name="Shape 724"/>
          <p:cNvSpPr txBox="1">
            <a:spLocks noGrp="1"/>
          </p:cNvSpPr>
          <p:nvPr>
            <p:ph type="body" idx="1"/>
          </p:nvPr>
        </p:nvSpPr>
        <p:spPr>
          <a:xfrm>
            <a:off x="1773237" y="878113"/>
            <a:ext cx="8594700" cy="6927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a:solidFill>
                  <a:schemeClr val="dk1"/>
                </a:solidFill>
                <a:latin typeface="Comic Sans MS"/>
                <a:ea typeface="Comic Sans MS"/>
                <a:cs typeface="Comic Sans MS"/>
                <a:sym typeface="Comic Sans MS"/>
              </a:rPr>
              <a:t>Finally, we can do what wanted to begin with, substituting the </a:t>
            </a:r>
            <a:r>
              <a:rPr lang="en-US" sz="2400" b="1">
                <a:solidFill>
                  <a:schemeClr val="dk1"/>
                </a:solidFill>
                <a:latin typeface="Comic Sans MS"/>
                <a:ea typeface="Comic Sans MS"/>
                <a:cs typeface="Comic Sans MS"/>
                <a:sym typeface="Comic Sans MS"/>
              </a:rPr>
              <a:t>actual generic parameter</a:t>
            </a:r>
            <a:r>
              <a:rPr lang="en-US" sz="2400">
                <a:solidFill>
                  <a:schemeClr val="dk1"/>
                </a:solidFill>
                <a:latin typeface="Comic Sans MS"/>
                <a:ea typeface="Comic Sans MS"/>
                <a:cs typeface="Comic Sans MS"/>
                <a:sym typeface="Comic Sans MS"/>
              </a:rPr>
              <a:t> for the formal one:</a:t>
            </a:r>
          </a:p>
        </p:txBody>
      </p:sp>
      <p:sp>
        <p:nvSpPr>
          <p:cNvPr id="725" name="Shape 725"/>
          <p:cNvSpPr txBox="1"/>
          <p:nvPr/>
        </p:nvSpPr>
        <p:spPr>
          <a:xfrm>
            <a:off x="1773237" y="1711567"/>
            <a:ext cx="4393200" cy="4595400"/>
          </a:xfrm>
          <a:prstGeom prst="rect">
            <a:avLst/>
          </a:prstGeom>
          <a:noFill/>
          <a:ln>
            <a:noFill/>
          </a:ln>
        </p:spPr>
        <p:txBody>
          <a:bodyPr lIns="91425" tIns="45700" rIns="91425" bIns="45700" anchor="t" anchorCtr="0">
            <a:noAutofit/>
          </a:bodyPr>
          <a:lstStyle/>
          <a:p>
            <a:pPr>
              <a:buSzPct val="25000"/>
            </a:pPr>
            <a:r>
              <a:rPr lang="en-US" sz="2400">
                <a:solidFill>
                  <a:srgbClr val="3333FF"/>
                </a:solidFill>
                <a:latin typeface="Comic Sans MS"/>
                <a:ea typeface="Comic Sans MS"/>
                <a:cs typeface="Comic Sans MS"/>
                <a:sym typeface="Comic Sans MS"/>
              </a:rPr>
              <a:t>cities: LIST [CITY]</a:t>
            </a:r>
          </a:p>
          <a:p>
            <a:pPr>
              <a:spcBef>
                <a:spcPts val="480"/>
              </a:spcBef>
              <a:buSzPct val="25000"/>
            </a:pPr>
            <a:r>
              <a:rPr lang="en-US" sz="2400">
                <a:solidFill>
                  <a:srgbClr val="3333FF"/>
                </a:solidFill>
                <a:latin typeface="Comic Sans MS"/>
                <a:ea typeface="Comic Sans MS"/>
                <a:cs typeface="Comic Sans MS"/>
                <a:sym typeface="Comic Sans MS"/>
              </a:rPr>
              <a:t>people: LIST [PERSON]</a:t>
            </a:r>
          </a:p>
          <a:p>
            <a:pPr>
              <a:spcBef>
                <a:spcPts val="480"/>
              </a:spcBef>
              <a:buSzPct val="25000"/>
            </a:pPr>
            <a:r>
              <a:rPr lang="en-US" sz="2400">
                <a:solidFill>
                  <a:srgbClr val="3333FF"/>
                </a:solidFill>
                <a:latin typeface="Comic Sans MS"/>
                <a:ea typeface="Comic Sans MS"/>
                <a:cs typeface="Comic Sans MS"/>
                <a:sym typeface="Comic Sans MS"/>
              </a:rPr>
              <a:t>bern: CITY</a:t>
            </a:r>
          </a:p>
          <a:p>
            <a:pPr>
              <a:spcBef>
                <a:spcPts val="480"/>
              </a:spcBef>
              <a:buSzPct val="25000"/>
            </a:pPr>
            <a:r>
              <a:rPr lang="en-US" sz="2400">
                <a:solidFill>
                  <a:srgbClr val="3333FF"/>
                </a:solidFill>
                <a:latin typeface="Comic Sans MS"/>
                <a:ea typeface="Comic Sans MS"/>
                <a:cs typeface="Comic Sans MS"/>
                <a:sym typeface="Comic Sans MS"/>
              </a:rPr>
              <a:t>fred: PERSON</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cities.extend (bern)</a:t>
            </a:r>
          </a:p>
          <a:p>
            <a:pPr>
              <a:spcBef>
                <a:spcPts val="480"/>
              </a:spcBef>
              <a:buSzPct val="25000"/>
            </a:pPr>
            <a:r>
              <a:rPr lang="en-US" sz="2400">
                <a:solidFill>
                  <a:srgbClr val="3333FF"/>
                </a:solidFill>
                <a:latin typeface="Comic Sans MS"/>
                <a:ea typeface="Comic Sans MS"/>
                <a:cs typeface="Comic Sans MS"/>
                <a:sym typeface="Comic Sans MS"/>
              </a:rPr>
              <a:t>people.extend (fred)</a:t>
            </a:r>
          </a:p>
        </p:txBody>
      </p:sp>
      <p:sp>
        <p:nvSpPr>
          <p:cNvPr id="726" name="Shape 726"/>
          <p:cNvSpPr txBox="1"/>
          <p:nvPr/>
        </p:nvSpPr>
        <p:spPr>
          <a:xfrm>
            <a:off x="5974862" y="1711568"/>
            <a:ext cx="4393200" cy="3645899"/>
          </a:xfrm>
          <a:prstGeom prst="rect">
            <a:avLst/>
          </a:prstGeom>
          <a:noFill/>
          <a:ln>
            <a:noFill/>
          </a:ln>
        </p:spPr>
        <p:txBody>
          <a:bodyPr lIns="91425" tIns="45700" rIns="91425" bIns="45700" anchor="t" anchorCtr="0">
            <a:noAutofit/>
          </a:bodyPr>
          <a:lstStyle/>
          <a:p>
            <a:pPr>
              <a:buSzPct val="25000"/>
            </a:pPr>
            <a:r>
              <a:rPr lang="en-US" sz="2400" dirty="0">
                <a:solidFill>
                  <a:schemeClr val="dk1"/>
                </a:solidFill>
                <a:latin typeface="Comic Sans MS"/>
                <a:ea typeface="Comic Sans MS"/>
                <a:cs typeface="Comic Sans MS"/>
                <a:sym typeface="Comic Sans MS"/>
              </a:rPr>
              <a:t>Now:</a:t>
            </a:r>
          </a:p>
          <a:p>
            <a:pPr marL="342900" indent="-342900">
              <a:spcBef>
                <a:spcPts val="480"/>
              </a:spcBef>
              <a:buClr>
                <a:srgbClr val="8B0000"/>
              </a:buClr>
              <a:buSzPct val="100000"/>
              <a:buFont typeface="Noto Symbol"/>
              <a:buChar char="➢"/>
            </a:pPr>
            <a:r>
              <a:rPr lang="en-US" sz="2400" dirty="0">
                <a:solidFill>
                  <a:schemeClr val="dk1"/>
                </a:solidFill>
                <a:latin typeface="Comic Sans MS"/>
                <a:ea typeface="Comic Sans MS"/>
                <a:cs typeface="Comic Sans MS"/>
                <a:sym typeface="Comic Sans MS"/>
              </a:rPr>
              <a:t>We have </a:t>
            </a:r>
            <a:r>
              <a:rPr lang="en-US" sz="2400" dirty="0">
                <a:solidFill>
                  <a:srgbClr val="FF0000"/>
                </a:solidFill>
                <a:latin typeface="Comic Sans MS"/>
                <a:ea typeface="Comic Sans MS"/>
                <a:cs typeface="Comic Sans MS"/>
                <a:sym typeface="Comic Sans MS"/>
              </a:rPr>
              <a:t>type safety </a:t>
            </a:r>
            <a:r>
              <a:rPr lang="en-US" sz="2400" dirty="0">
                <a:solidFill>
                  <a:schemeClr val="dk1"/>
                </a:solidFill>
                <a:latin typeface="Comic Sans MS"/>
                <a:ea typeface="Comic Sans MS"/>
                <a:cs typeface="Comic Sans MS"/>
                <a:sym typeface="Comic Sans MS"/>
              </a:rPr>
              <a:t>(we </a:t>
            </a:r>
            <a:r>
              <a:rPr lang="en-US" sz="2400" dirty="0" smtClean="0">
                <a:solidFill>
                  <a:schemeClr val="dk1"/>
                </a:solidFill>
                <a:latin typeface="Comic Sans MS"/>
                <a:ea typeface="Comic Sans MS"/>
                <a:cs typeface="Comic Sans MS"/>
                <a:sym typeface="Comic Sans MS"/>
              </a:rPr>
              <a:t>cannot </a:t>
            </a:r>
            <a:r>
              <a:rPr lang="en-US" sz="2400" dirty="0">
                <a:solidFill>
                  <a:schemeClr val="dk1"/>
                </a:solidFill>
                <a:latin typeface="Comic Sans MS"/>
                <a:ea typeface="Comic Sans MS"/>
                <a:cs typeface="Comic Sans MS"/>
                <a:sym typeface="Comic Sans MS"/>
              </a:rPr>
              <a:t>put a city into the list of people and vice versa)</a:t>
            </a:r>
          </a:p>
          <a:p>
            <a:pPr marL="342900" indent="-342900">
              <a:spcBef>
                <a:spcPts val="480"/>
              </a:spcBef>
              <a:buClr>
                <a:srgbClr val="8B0000"/>
              </a:buClr>
              <a:buSzPct val="100000"/>
              <a:buFont typeface="Noto Symbol"/>
              <a:buChar char="➢"/>
            </a:pPr>
            <a:r>
              <a:rPr lang="en-US" sz="2400" dirty="0">
                <a:solidFill>
                  <a:schemeClr val="dk1"/>
                </a:solidFill>
                <a:latin typeface="Comic Sans MS"/>
                <a:ea typeface="Comic Sans MS"/>
                <a:cs typeface="Comic Sans MS"/>
                <a:sym typeface="Comic Sans MS"/>
              </a:rPr>
              <a:t>We don’t have to write a new </a:t>
            </a:r>
            <a:r>
              <a:rPr lang="en-US" sz="2400" dirty="0">
                <a:solidFill>
                  <a:srgbClr val="3333FF"/>
                </a:solidFill>
                <a:latin typeface="Comic Sans MS"/>
                <a:ea typeface="Comic Sans MS"/>
                <a:cs typeface="Comic Sans MS"/>
                <a:sym typeface="Comic Sans MS"/>
              </a:rPr>
              <a:t>LIST</a:t>
            </a:r>
            <a:r>
              <a:rPr lang="en-US" sz="2400" dirty="0">
                <a:solidFill>
                  <a:schemeClr val="dk1"/>
                </a:solidFill>
                <a:latin typeface="Comic Sans MS"/>
                <a:ea typeface="Comic Sans MS"/>
                <a:cs typeface="Comic Sans MS"/>
                <a:sym typeface="Comic Sans MS"/>
              </a:rPr>
              <a:t> implementation for every type of thing we want to put in it.</a:t>
            </a:r>
          </a:p>
        </p:txBody>
      </p:sp>
      <p:sp>
        <p:nvSpPr>
          <p:cNvPr id="728" name="Shape 72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64</a:t>
            </a:fld>
            <a:endParaRPr lang="en-US"/>
          </a:p>
        </p:txBody>
      </p:sp>
    </p:spTree>
    <p:extLst>
      <p:ext uri="{BB962C8B-B14F-4D97-AF65-F5344CB8AC3E}">
        <p14:creationId xmlns:p14="http://schemas.microsoft.com/office/powerpoint/2010/main" val="127545435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animEffect transition="in" filter="fade">
                                      <p:cBhvr>
                                        <p:cTn id="7" dur="1"/>
                                        <p:tgtEl>
                                          <p:spTgt spid="7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6"/>
                                        </p:tgtEl>
                                        <p:attrNameLst>
                                          <p:attrName>style.visibility</p:attrName>
                                        </p:attrNameLst>
                                      </p:cBhvr>
                                      <p:to>
                                        <p:strVal val="visible"/>
                                      </p:to>
                                    </p:set>
                                    <p:animEffect transition="in" filter="fade">
                                      <p:cBhvr>
                                        <p:cTn id="12" dur="1"/>
                                        <p:tgtEl>
                                          <p:spTgt spid="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Constrained </a:t>
            </a:r>
            <a:r>
              <a:rPr lang="en-US" sz="2800" b="1" dirty="0" smtClean="0">
                <a:solidFill>
                  <a:srgbClr val="006699"/>
                </a:solidFill>
                <a:latin typeface="Nunito"/>
                <a:ea typeface="Nunito"/>
                <a:cs typeface="Nunito"/>
                <a:sym typeface="Nunito"/>
              </a:rPr>
              <a:t>genericity (1)</a:t>
            </a:r>
            <a:endParaRPr lang="en-US" sz="2800" b="1" dirty="0">
              <a:solidFill>
                <a:srgbClr val="006699"/>
              </a:solidFill>
              <a:latin typeface="Nunito"/>
              <a:ea typeface="Nunito"/>
              <a:cs typeface="Nunito"/>
              <a:sym typeface="Nunito"/>
            </a:endParaRPr>
          </a:p>
        </p:txBody>
      </p:sp>
      <p:sp>
        <p:nvSpPr>
          <p:cNvPr id="735" name="Shape 735"/>
          <p:cNvSpPr txBox="1">
            <a:spLocks noGrp="1"/>
          </p:cNvSpPr>
          <p:nvPr>
            <p:ph type="body" idx="1"/>
          </p:nvPr>
        </p:nvSpPr>
        <p:spPr>
          <a:xfrm>
            <a:off x="1773237" y="878113"/>
            <a:ext cx="8594700" cy="12000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chemeClr val="dk1"/>
                </a:solidFill>
                <a:latin typeface="Comic Sans MS"/>
                <a:ea typeface="Comic Sans MS"/>
                <a:cs typeface="Comic Sans MS"/>
                <a:sym typeface="Comic Sans MS"/>
              </a:rPr>
              <a:t>Previously we just had G and it could be anything. Sometimes we only want </a:t>
            </a:r>
            <a:r>
              <a:rPr lang="en-US" sz="2400" dirty="0">
                <a:solidFill>
                  <a:srgbClr val="FF0000"/>
                </a:solidFill>
                <a:latin typeface="Comic Sans MS"/>
                <a:ea typeface="Comic Sans MS"/>
                <a:cs typeface="Comic Sans MS"/>
                <a:sym typeface="Comic Sans MS"/>
              </a:rPr>
              <a:t>certain kinds of types to fill that hole</a:t>
            </a:r>
            <a:r>
              <a:rPr lang="en-US" sz="2400" dirty="0">
                <a:solidFill>
                  <a:schemeClr val="dk1"/>
                </a:solidFill>
                <a:latin typeface="Comic Sans MS"/>
                <a:ea typeface="Comic Sans MS"/>
                <a:cs typeface="Comic Sans MS"/>
                <a:sym typeface="Comic Sans MS"/>
              </a:rPr>
              <a:t>.</a:t>
            </a:r>
          </a:p>
        </p:txBody>
      </p:sp>
      <p:sp>
        <p:nvSpPr>
          <p:cNvPr id="736" name="Shape 736"/>
          <p:cNvSpPr txBox="1"/>
          <p:nvPr/>
        </p:nvSpPr>
        <p:spPr>
          <a:xfrm>
            <a:off x="1773239" y="2078183"/>
            <a:ext cx="4815000" cy="4052400"/>
          </a:xfrm>
          <a:prstGeom prst="rect">
            <a:avLst/>
          </a:prstGeom>
          <a:noFill/>
          <a:ln>
            <a:noFill/>
          </a:ln>
        </p:spPr>
        <p:txBody>
          <a:bodyPr lIns="91425" tIns="45700" rIns="91425" bIns="45700" anchor="t" anchorCtr="0">
            <a:noAutofit/>
          </a:bodyPr>
          <a:lstStyle/>
          <a:p>
            <a:pPr>
              <a:buSzPct val="25000"/>
            </a:pPr>
            <a:r>
              <a:rPr lang="en-US" sz="2400">
                <a:solidFill>
                  <a:srgbClr val="000099"/>
                </a:solidFill>
                <a:latin typeface="Comic Sans MS"/>
                <a:ea typeface="Comic Sans MS"/>
                <a:cs typeface="Comic Sans MS"/>
                <a:sym typeface="Comic Sans MS"/>
              </a:rPr>
              <a:t>class</a:t>
            </a:r>
            <a:r>
              <a:rPr lang="en-US" sz="2400">
                <a:solidFill>
                  <a:srgbClr val="3333FF"/>
                </a:solidFill>
                <a:latin typeface="Comic Sans MS"/>
                <a:ea typeface="Comic Sans MS"/>
                <a:cs typeface="Comic Sans MS"/>
                <a:sym typeface="Comic Sans MS"/>
              </a:rPr>
              <a:t>  SORTED_LIST</a:t>
            </a:r>
          </a:p>
          <a:p>
            <a:pPr>
              <a:spcBef>
                <a:spcPts val="480"/>
              </a:spcBef>
              <a:buSzPct val="25000"/>
            </a:pPr>
            <a:r>
              <a:rPr lang="en-US" sz="2400">
                <a:solidFill>
                  <a:srgbClr val="3333FF"/>
                </a:solidFill>
                <a:latin typeface="Comic Sans MS"/>
                <a:ea typeface="Comic Sans MS"/>
                <a:cs typeface="Comic Sans MS"/>
                <a:sym typeface="Comic Sans MS"/>
              </a:rPr>
              <a:t>      [G -&gt; COMPARABLE]</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000099"/>
                </a:solidFill>
                <a:latin typeface="Comic Sans MS"/>
                <a:ea typeface="Comic Sans MS"/>
                <a:cs typeface="Comic Sans MS"/>
                <a:sym typeface="Comic Sans MS"/>
              </a:rPr>
              <a:t>feature</a:t>
            </a:r>
          </a:p>
          <a:p>
            <a:pPr>
              <a:spcBef>
                <a:spcPts val="480"/>
              </a:spcBef>
              <a:buSzPct val="25000"/>
            </a:pPr>
            <a:r>
              <a:rPr lang="en-US" sz="2400">
                <a:solidFill>
                  <a:srgbClr val="3333FF"/>
                </a:solidFill>
                <a:latin typeface="Comic Sans MS"/>
                <a:ea typeface="Comic Sans MS"/>
                <a:cs typeface="Comic Sans MS"/>
                <a:sym typeface="Comic Sans MS"/>
              </a:rPr>
              <a:t>  extend (x: G)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a:p>
            <a:pPr>
              <a:spcBef>
                <a:spcPts val="480"/>
              </a:spcBef>
            </a:pPr>
            <a:endParaRPr sz="2400">
              <a:solidFill>
                <a:srgbClr val="3333FF"/>
              </a:solidFill>
              <a:latin typeface="Comic Sans MS"/>
              <a:ea typeface="Comic Sans MS"/>
              <a:cs typeface="Comic Sans MS"/>
              <a:sym typeface="Comic Sans MS"/>
            </a:endParaRPr>
          </a:p>
          <a:p>
            <a:pPr>
              <a:spcBef>
                <a:spcPts val="480"/>
              </a:spcBef>
              <a:buSzPct val="25000"/>
            </a:pPr>
            <a:r>
              <a:rPr lang="en-US" sz="2400">
                <a:solidFill>
                  <a:srgbClr val="3333FF"/>
                </a:solidFill>
                <a:latin typeface="Comic Sans MS"/>
                <a:ea typeface="Comic Sans MS"/>
                <a:cs typeface="Comic Sans MS"/>
                <a:sym typeface="Comic Sans MS"/>
              </a:rPr>
              <a:t>  item (i: INTEGER): G </a:t>
            </a:r>
            <a:r>
              <a:rPr lang="en-US" sz="2400">
                <a:solidFill>
                  <a:srgbClr val="000099"/>
                </a:solidFill>
                <a:latin typeface="Comic Sans MS"/>
                <a:ea typeface="Comic Sans MS"/>
                <a:cs typeface="Comic Sans MS"/>
                <a:sym typeface="Comic Sans MS"/>
              </a:rPr>
              <a:t>do</a:t>
            </a:r>
            <a:r>
              <a:rPr lang="en-US" sz="2400">
                <a:solidFill>
                  <a:srgbClr val="3333FF"/>
                </a:solidFill>
                <a:latin typeface="Comic Sans MS"/>
                <a:ea typeface="Comic Sans MS"/>
                <a:cs typeface="Comic Sans MS"/>
                <a:sym typeface="Comic Sans MS"/>
              </a:rPr>
              <a:t> … </a:t>
            </a:r>
            <a:r>
              <a:rPr lang="en-US" sz="2400">
                <a:solidFill>
                  <a:srgbClr val="000099"/>
                </a:solidFill>
                <a:latin typeface="Comic Sans MS"/>
                <a:ea typeface="Comic Sans MS"/>
                <a:cs typeface="Comic Sans MS"/>
                <a:sym typeface="Comic Sans MS"/>
              </a:rPr>
              <a:t>end</a:t>
            </a:r>
          </a:p>
          <a:p>
            <a:pPr>
              <a:spcBef>
                <a:spcPts val="480"/>
              </a:spcBef>
            </a:pPr>
            <a:endParaRPr sz="2400">
              <a:solidFill>
                <a:srgbClr val="000099"/>
              </a:solidFill>
              <a:latin typeface="Comic Sans MS"/>
              <a:ea typeface="Comic Sans MS"/>
              <a:cs typeface="Comic Sans MS"/>
              <a:sym typeface="Comic Sans MS"/>
            </a:endParaRPr>
          </a:p>
          <a:p>
            <a:pPr>
              <a:spcBef>
                <a:spcPts val="480"/>
              </a:spcBef>
              <a:buSzPct val="25000"/>
            </a:pPr>
            <a:r>
              <a:rPr lang="en-US" sz="2400">
                <a:solidFill>
                  <a:srgbClr val="000099"/>
                </a:solidFill>
                <a:latin typeface="Comic Sans MS"/>
                <a:ea typeface="Comic Sans MS"/>
                <a:cs typeface="Comic Sans MS"/>
                <a:sym typeface="Comic Sans MS"/>
              </a:rPr>
              <a:t>  </a:t>
            </a:r>
            <a:r>
              <a:rPr lang="en-US" sz="2400">
                <a:solidFill>
                  <a:srgbClr val="3333FF"/>
                </a:solidFill>
                <a:latin typeface="Comic Sans MS"/>
                <a:ea typeface="Comic Sans MS"/>
                <a:cs typeface="Comic Sans MS"/>
                <a:sym typeface="Comic Sans MS"/>
              </a:rPr>
              <a:t>sort </a:t>
            </a:r>
            <a:r>
              <a:rPr lang="en-US" sz="2400">
                <a:solidFill>
                  <a:srgbClr val="000099"/>
                </a:solidFill>
                <a:latin typeface="Comic Sans MS"/>
                <a:ea typeface="Comic Sans MS"/>
                <a:cs typeface="Comic Sans MS"/>
                <a:sym typeface="Comic Sans MS"/>
              </a:rPr>
              <a:t>do … end</a:t>
            </a:r>
          </a:p>
        </p:txBody>
      </p:sp>
      <p:sp>
        <p:nvSpPr>
          <p:cNvPr id="737" name="Shape 737"/>
          <p:cNvSpPr txBox="1"/>
          <p:nvPr/>
        </p:nvSpPr>
        <p:spPr>
          <a:xfrm>
            <a:off x="6588370" y="2078183"/>
            <a:ext cx="3779699" cy="4052400"/>
          </a:xfrm>
          <a:prstGeom prst="rect">
            <a:avLst/>
          </a:prstGeom>
          <a:noFill/>
          <a:ln>
            <a:noFill/>
          </a:ln>
        </p:spPr>
        <p:txBody>
          <a:bodyPr lIns="91425" tIns="45700" rIns="91425" bIns="45700" anchor="t" anchorCtr="0">
            <a:noAutofit/>
          </a:bodyPr>
          <a:lstStyle/>
          <a:p>
            <a:pPr>
              <a:buSzPct val="25000"/>
            </a:pPr>
            <a:r>
              <a:rPr lang="en-US" sz="2400">
                <a:solidFill>
                  <a:schemeClr val="dk1"/>
                </a:solidFill>
                <a:latin typeface="Comic Sans MS"/>
                <a:ea typeface="Comic Sans MS"/>
                <a:cs typeface="Comic Sans MS"/>
                <a:sym typeface="Comic Sans MS"/>
              </a:rPr>
              <a:t>This can only be instantiated with a </a:t>
            </a:r>
            <a:r>
              <a:rPr lang="en-US" sz="2400">
                <a:solidFill>
                  <a:srgbClr val="3333FF"/>
                </a:solidFill>
                <a:latin typeface="Comic Sans MS"/>
                <a:ea typeface="Comic Sans MS"/>
                <a:cs typeface="Comic Sans MS"/>
                <a:sym typeface="Comic Sans MS"/>
              </a:rPr>
              <a:t>G</a:t>
            </a:r>
            <a:r>
              <a:rPr lang="en-US" sz="2400">
                <a:solidFill>
                  <a:schemeClr val="dk1"/>
                </a:solidFill>
                <a:latin typeface="Comic Sans MS"/>
                <a:ea typeface="Comic Sans MS"/>
                <a:cs typeface="Comic Sans MS"/>
                <a:sym typeface="Comic Sans MS"/>
              </a:rPr>
              <a:t> that is also </a:t>
            </a:r>
            <a:r>
              <a:rPr lang="en-US" sz="2400">
                <a:solidFill>
                  <a:srgbClr val="3333FF"/>
                </a:solidFill>
                <a:latin typeface="Comic Sans MS"/>
                <a:ea typeface="Comic Sans MS"/>
                <a:cs typeface="Comic Sans MS"/>
                <a:sym typeface="Comic Sans MS"/>
              </a:rPr>
              <a:t>COMPARABLE</a:t>
            </a:r>
            <a:r>
              <a:rPr lang="en-US" sz="2400">
                <a:solidFill>
                  <a:schemeClr val="dk1"/>
                </a:solidFill>
                <a:latin typeface="Comic Sans MS"/>
                <a:ea typeface="Comic Sans MS"/>
                <a:cs typeface="Comic Sans MS"/>
                <a:sym typeface="Comic Sans MS"/>
              </a:rPr>
              <a:t>, because this is necessary to implement the </a:t>
            </a:r>
            <a:r>
              <a:rPr lang="en-US" sz="2400">
                <a:solidFill>
                  <a:srgbClr val="3333FF"/>
                </a:solidFill>
                <a:latin typeface="Comic Sans MS"/>
                <a:ea typeface="Comic Sans MS"/>
                <a:cs typeface="Comic Sans MS"/>
                <a:sym typeface="Comic Sans MS"/>
              </a:rPr>
              <a:t>sort</a:t>
            </a:r>
            <a:r>
              <a:rPr lang="en-US" sz="2400">
                <a:solidFill>
                  <a:schemeClr val="dk1"/>
                </a:solidFill>
                <a:latin typeface="Comic Sans MS"/>
                <a:ea typeface="Comic Sans MS"/>
                <a:cs typeface="Comic Sans MS"/>
                <a:sym typeface="Comic Sans MS"/>
              </a:rPr>
              <a:t> routine.</a:t>
            </a:r>
          </a:p>
        </p:txBody>
      </p:sp>
      <p:sp>
        <p:nvSpPr>
          <p:cNvPr id="738" name="Shape 738"/>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65</a:t>
            </a:fld>
            <a:endParaRPr lang="en-US"/>
          </a:p>
        </p:txBody>
      </p:sp>
    </p:spTree>
    <p:extLst>
      <p:ext uri="{BB962C8B-B14F-4D97-AF65-F5344CB8AC3E}">
        <p14:creationId xmlns:p14="http://schemas.microsoft.com/office/powerpoint/2010/main" val="422371543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6"/>
                                        </p:tgtEl>
                                        <p:attrNameLst>
                                          <p:attrName>style.visibility</p:attrName>
                                        </p:attrNameLst>
                                      </p:cBhvr>
                                      <p:to>
                                        <p:strVal val="visible"/>
                                      </p:to>
                                    </p:set>
                                    <p:animEffect transition="in" filter="fade">
                                      <p:cBhvr>
                                        <p:cTn id="7" dur="1"/>
                                        <p:tgtEl>
                                          <p:spTgt spid="7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
                                        </p:tgtEl>
                                        <p:attrNameLst>
                                          <p:attrName>style.visibility</p:attrName>
                                        </p:attrNameLst>
                                      </p:cBhvr>
                                      <p:to>
                                        <p:strVal val="visible"/>
                                      </p:to>
                                    </p:set>
                                    <p:animEffect transition="in" filter="fade">
                                      <p:cBhvr>
                                        <p:cTn id="12" dur="1"/>
                                        <p:tgtEl>
                                          <p:spTgt spid="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7998"/>
          </a:xfrm>
        </p:spPr>
        <p:txBody>
          <a:bodyPr>
            <a:normAutofit/>
          </a:bodyPr>
          <a:lstStyle/>
          <a:p>
            <a:r>
              <a:rPr lang="en-US" sz="2800" b="1" dirty="0">
                <a:solidFill>
                  <a:srgbClr val="006699"/>
                </a:solidFill>
                <a:latin typeface="Nunito"/>
                <a:ea typeface="Nunito"/>
                <a:cs typeface="Nunito"/>
                <a:sym typeface="Nunito"/>
              </a:rPr>
              <a:t>Constrained genericity (2)</a:t>
            </a:r>
            <a:endParaRPr lang="it-IT" sz="2800" b="1" dirty="0">
              <a:solidFill>
                <a:srgbClr val="006699"/>
              </a:solidFill>
              <a:latin typeface="Nunito"/>
              <a:ea typeface="Nunito"/>
              <a:cs typeface="Nunito"/>
            </a:endParaRPr>
          </a:p>
        </p:txBody>
      </p:sp>
      <p:sp>
        <p:nvSpPr>
          <p:cNvPr id="4" name="Rectangle 1"/>
          <p:cNvSpPr>
            <a:spLocks noGrp="1" noChangeArrowheads="1"/>
          </p:cNvSpPr>
          <p:nvPr>
            <p:ph idx="1"/>
          </p:nvPr>
        </p:nvSpPr>
        <p:spPr bwMode="auto">
          <a:xfrm>
            <a:off x="838200" y="1528072"/>
            <a:ext cx="968975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dk1"/>
                </a:solidFill>
                <a:latin typeface="Comic Sans MS"/>
                <a:ea typeface="Comic Sans MS"/>
                <a:cs typeface="Comic Sans MS"/>
              </a:rPr>
              <a:t>C</a:t>
            </a:r>
            <a:r>
              <a:rPr lang="en-US" sz="2400" dirty="0" smtClean="0">
                <a:solidFill>
                  <a:schemeClr val="dk1"/>
                </a:solidFill>
                <a:latin typeface="Comic Sans MS"/>
                <a:ea typeface="Comic Sans MS"/>
                <a:cs typeface="Comic Sans MS"/>
              </a:rPr>
              <a:t>onstrained </a:t>
            </a:r>
            <a:r>
              <a:rPr lang="en-US" sz="2400" dirty="0">
                <a:solidFill>
                  <a:schemeClr val="dk1"/>
                </a:solidFill>
                <a:latin typeface="Comic Sans MS"/>
                <a:ea typeface="Comic Sans MS"/>
                <a:cs typeface="Comic Sans MS"/>
              </a:rPr>
              <a:t>genericity does two things for </a:t>
            </a:r>
            <a:r>
              <a:rPr lang="en-US" sz="2400" dirty="0" smtClean="0">
                <a:solidFill>
                  <a:schemeClr val="dk1"/>
                </a:solidFill>
                <a:latin typeface="Comic Sans MS"/>
                <a:ea typeface="Comic Sans MS"/>
                <a:cs typeface="Comic Sans MS"/>
              </a:rPr>
              <a:t>us:</a:t>
            </a:r>
          </a:p>
          <a:p>
            <a:pPr marL="0" lvl="0" indent="0" eaLnBrk="0" fontAlgn="base" hangingPunct="0">
              <a:lnSpc>
                <a:spcPct val="100000"/>
              </a:lnSpc>
              <a:spcBef>
                <a:spcPct val="0"/>
              </a:spcBef>
              <a:spcAft>
                <a:spcPct val="0"/>
              </a:spcAft>
              <a:buNone/>
            </a:pPr>
            <a:endParaRPr lang="en-US" sz="2400" dirty="0">
              <a:solidFill>
                <a:schemeClr val="dk1"/>
              </a:solidFill>
              <a:latin typeface="Comic Sans MS"/>
              <a:ea typeface="Comic Sans MS"/>
              <a:cs typeface="Comic Sans M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altLang="it-IT" sz="2400" dirty="0" smtClean="0">
                <a:solidFill>
                  <a:schemeClr val="dk1"/>
                </a:solidFill>
                <a:latin typeface="Comic Sans MS"/>
                <a:ea typeface="Comic Sans MS"/>
                <a:cs typeface="Comic Sans MS"/>
              </a:rPr>
              <a:t> It </a:t>
            </a:r>
            <a:r>
              <a:rPr lang="it-IT" altLang="it-IT" sz="2400" dirty="0">
                <a:solidFill>
                  <a:schemeClr val="dk1"/>
                </a:solidFill>
                <a:latin typeface="Comic Sans MS"/>
                <a:ea typeface="Comic Sans MS"/>
                <a:cs typeface="Comic Sans MS"/>
              </a:rPr>
              <a:t>states that any candidate for substitution for G must </a:t>
            </a:r>
            <a:r>
              <a:rPr lang="it-IT" altLang="it-IT" sz="2400" dirty="0">
                <a:solidFill>
                  <a:srgbClr val="FF0000"/>
                </a:solidFill>
                <a:latin typeface="Comic Sans MS"/>
                <a:ea typeface="Comic Sans MS"/>
                <a:cs typeface="Comic Sans MS"/>
              </a:rPr>
              <a:t>conform</a:t>
            </a:r>
            <a:r>
              <a:rPr lang="it-IT" altLang="it-IT" sz="2400" dirty="0">
                <a:solidFill>
                  <a:schemeClr val="dk1"/>
                </a:solidFill>
                <a:latin typeface="Comic Sans MS"/>
                <a:ea typeface="Comic Sans MS"/>
                <a:cs typeface="Comic Sans MS"/>
              </a:rPr>
              <a:t> to </a:t>
            </a:r>
            <a:r>
              <a:rPr lang="it-IT" altLang="it-IT" sz="2400" dirty="0" smtClean="0">
                <a:solidFill>
                  <a:schemeClr val="dk1"/>
                </a:solidFill>
                <a:latin typeface="Comic Sans MS"/>
                <a:ea typeface="Comic Sans MS"/>
                <a:cs typeface="Comic Sans MS"/>
              </a:rPr>
              <a:t>class</a:t>
            </a:r>
            <a:r>
              <a:rPr lang="it-IT" altLang="it-IT" sz="2400" dirty="0">
                <a:solidFill>
                  <a:schemeClr val="dk1"/>
                </a:solidFill>
                <a:latin typeface="Comic Sans MS"/>
                <a:ea typeface="Comic Sans MS"/>
                <a:cs typeface="Comic Sans MS"/>
              </a:rPr>
              <a:t> </a:t>
            </a:r>
            <a:r>
              <a:rPr lang="it-IT" altLang="it-IT" sz="2400" dirty="0">
                <a:solidFill>
                  <a:schemeClr val="dk1"/>
                </a:solidFill>
                <a:latin typeface="Comic Sans MS"/>
                <a:ea typeface="Comic Sans MS"/>
                <a:cs typeface="Comic Sans MS"/>
                <a:hlinkClick r:id="rId2"/>
              </a:rPr>
              <a:t>COMPARABLE</a:t>
            </a:r>
            <a:r>
              <a:rPr lang="it-IT" altLang="it-IT" sz="2400" dirty="0">
                <a:solidFill>
                  <a:schemeClr val="dk1"/>
                </a:solidFill>
                <a:latin typeface="Comic Sans MS"/>
                <a:ea typeface="Comic Sans MS"/>
                <a:cs typeface="Comic Sans MS"/>
              </a:rPr>
              <a:t>. Typically this means it must </a:t>
            </a:r>
            <a:r>
              <a:rPr lang="it-IT" altLang="it-IT" sz="2400" dirty="0">
                <a:solidFill>
                  <a:srgbClr val="FF0000"/>
                </a:solidFill>
                <a:latin typeface="Comic Sans MS"/>
                <a:ea typeface="Comic Sans MS"/>
                <a:cs typeface="Comic Sans MS"/>
              </a:rPr>
              <a:t>inherit</a:t>
            </a:r>
            <a:r>
              <a:rPr lang="it-IT" altLang="it-IT" sz="2400" dirty="0">
                <a:solidFill>
                  <a:schemeClr val="dk1"/>
                </a:solidFill>
                <a:latin typeface="Comic Sans MS"/>
                <a:ea typeface="Comic Sans MS"/>
                <a:cs typeface="Comic Sans MS"/>
              </a:rPr>
              <a:t> from </a:t>
            </a:r>
            <a:r>
              <a:rPr lang="it-IT" altLang="it-IT" sz="2400" dirty="0" smtClean="0">
                <a:solidFill>
                  <a:schemeClr val="dk1"/>
                </a:solidFill>
                <a:latin typeface="Comic Sans MS"/>
                <a:ea typeface="Comic Sans MS"/>
                <a:cs typeface="Comic Sans MS"/>
                <a:hlinkClick r:id="rId2"/>
              </a:rPr>
              <a:t>COMPARABLE</a:t>
            </a:r>
            <a:endParaRPr lang="it-IT" altLang="it-IT" sz="2400" dirty="0" smtClean="0">
              <a:solidFill>
                <a:schemeClr val="dk1"/>
              </a:solidFill>
              <a:latin typeface="Comic Sans MS"/>
              <a:ea typeface="Comic Sans MS"/>
              <a:cs typeface="Comic Sans MS"/>
            </a:endParaRPr>
          </a:p>
          <a:p>
            <a:pPr marL="0" marR="0" lvl="0" indent="0" algn="l" defTabSz="914400" rtl="0" eaLnBrk="0" fontAlgn="base" latinLnBrk="0" hangingPunct="0">
              <a:lnSpc>
                <a:spcPct val="100000"/>
              </a:lnSpc>
              <a:spcBef>
                <a:spcPct val="0"/>
              </a:spcBef>
              <a:spcAft>
                <a:spcPct val="0"/>
              </a:spcAft>
              <a:buClrTx/>
              <a:buSzTx/>
              <a:buNone/>
              <a:tabLst/>
            </a:pPr>
            <a:endParaRPr lang="it-IT" altLang="it-IT" sz="2400" dirty="0">
              <a:solidFill>
                <a:schemeClr val="dk1"/>
              </a:solidFill>
              <a:latin typeface="Comic Sans MS"/>
              <a:ea typeface="Comic Sans MS"/>
              <a:cs typeface="Comic Sans MS"/>
            </a:endParaRPr>
          </a:p>
          <a:p>
            <a:pPr eaLnBrk="0" fontAlgn="base" hangingPunct="0">
              <a:lnSpc>
                <a:spcPct val="100000"/>
              </a:lnSpc>
              <a:spcBef>
                <a:spcPct val="0"/>
              </a:spcBef>
              <a:spcAft>
                <a:spcPct val="0"/>
              </a:spcAft>
              <a:buFont typeface="Wingdings" panose="05000000000000000000" pitchFamily="2" charset="2"/>
              <a:buChar char="Ø"/>
            </a:pPr>
            <a:r>
              <a:rPr lang="it-IT" altLang="it-IT" sz="2400" dirty="0" smtClean="0">
                <a:solidFill>
                  <a:schemeClr val="dk1"/>
                </a:solidFill>
                <a:latin typeface="Comic Sans MS"/>
                <a:ea typeface="Comic Sans MS"/>
                <a:cs typeface="Comic Sans MS"/>
              </a:rPr>
              <a:t> It </a:t>
            </a:r>
            <a:r>
              <a:rPr lang="it-IT" altLang="it-IT" sz="2400" dirty="0">
                <a:solidFill>
                  <a:schemeClr val="dk1"/>
                </a:solidFill>
                <a:latin typeface="Comic Sans MS"/>
                <a:ea typeface="Comic Sans MS"/>
                <a:cs typeface="Comic Sans MS"/>
              </a:rPr>
              <a:t>allows, within the features of </a:t>
            </a:r>
            <a:r>
              <a:rPr lang="it-IT" altLang="it-IT" sz="2400" dirty="0">
                <a:solidFill>
                  <a:schemeClr val="dk1"/>
                </a:solidFill>
                <a:latin typeface="Comic Sans MS"/>
                <a:ea typeface="Comic Sans MS"/>
                <a:cs typeface="Comic Sans MS"/>
                <a:hlinkClick r:id="rId3"/>
              </a:rPr>
              <a:t>SORTED_LIST</a:t>
            </a:r>
            <a:r>
              <a:rPr lang="it-IT" altLang="it-IT" sz="2400" dirty="0">
                <a:solidFill>
                  <a:schemeClr val="dk1"/>
                </a:solidFill>
                <a:latin typeface="Comic Sans MS"/>
                <a:ea typeface="Comic Sans MS"/>
                <a:cs typeface="Comic Sans MS"/>
              </a:rPr>
              <a:t>, the features of </a:t>
            </a:r>
            <a:r>
              <a:rPr lang="it-IT" altLang="it-IT" sz="2400" dirty="0" smtClean="0">
                <a:solidFill>
                  <a:schemeClr val="dk1"/>
                </a:solidFill>
                <a:latin typeface="Comic Sans MS"/>
                <a:ea typeface="Comic Sans MS"/>
                <a:cs typeface="Comic Sans MS"/>
                <a:hlinkClick r:id="rId2"/>
              </a:rPr>
              <a:t>COMPARABLE</a:t>
            </a:r>
            <a:r>
              <a:rPr lang="it-IT" altLang="it-IT" sz="2400" dirty="0">
                <a:solidFill>
                  <a:schemeClr val="dk1"/>
                </a:solidFill>
                <a:latin typeface="Comic Sans MS"/>
                <a:ea typeface="Comic Sans MS"/>
                <a:cs typeface="Comic Sans MS"/>
              </a:rPr>
              <a:t> to be applied to any item which has a type of G.</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chemeClr val="dk1"/>
              </a:solidFill>
              <a:latin typeface="Comic Sans MS"/>
              <a:ea typeface="Comic Sans MS"/>
              <a:cs typeface="Comic Sans MS"/>
            </a:endParaRPr>
          </a:p>
        </p:txBody>
      </p:sp>
    </p:spTree>
    <p:extLst>
      <p:ext uri="{BB962C8B-B14F-4D97-AF65-F5344CB8AC3E}">
        <p14:creationId xmlns:p14="http://schemas.microsoft.com/office/powerpoint/2010/main" val="25007417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What we have seen</a:t>
            </a:r>
          </a:p>
        </p:txBody>
      </p:sp>
      <p:sp>
        <p:nvSpPr>
          <p:cNvPr id="745" name="Shape 745"/>
          <p:cNvSpPr txBox="1">
            <a:spLocks noGrp="1"/>
          </p:cNvSpPr>
          <p:nvPr>
            <p:ph type="body" idx="1"/>
          </p:nvPr>
        </p:nvSpPr>
        <p:spPr>
          <a:xfrm>
            <a:off x="1773237" y="878113"/>
            <a:ext cx="8594700" cy="56448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dirty="0">
                <a:solidFill>
                  <a:srgbClr val="FF0000"/>
                </a:solidFill>
                <a:latin typeface="Comic Sans MS"/>
                <a:ea typeface="Comic Sans MS"/>
                <a:cs typeface="Comic Sans MS"/>
                <a:sym typeface="Comic Sans MS"/>
              </a:rPr>
              <a:t>Basic container </a:t>
            </a:r>
            <a:r>
              <a:rPr lang="en-US" sz="2400" dirty="0">
                <a:solidFill>
                  <a:schemeClr val="dk1"/>
                </a:solidFill>
                <a:latin typeface="Comic Sans MS"/>
                <a:ea typeface="Comic Sans MS"/>
                <a:cs typeface="Comic Sans MS"/>
                <a:sym typeface="Comic Sans MS"/>
              </a:rPr>
              <a:t>data structures</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arrays and lists</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stacks a</a:t>
            </a:r>
            <a:r>
              <a:rPr lang="en-US" dirty="0">
                <a:latin typeface="Comic Sans MS"/>
                <a:ea typeface="Comic Sans MS"/>
                <a:cs typeface="Comic Sans MS"/>
                <a:sym typeface="Comic Sans MS"/>
              </a:rPr>
              <a:t>nd </a:t>
            </a:r>
            <a:r>
              <a:rPr lang="en-US" dirty="0">
                <a:solidFill>
                  <a:schemeClr val="dk1"/>
                </a:solidFill>
                <a:latin typeface="Comic Sans MS"/>
                <a:ea typeface="Comic Sans MS"/>
                <a:cs typeface="Comic Sans MS"/>
                <a:sym typeface="Comic Sans MS"/>
              </a:rPr>
              <a:t>queues</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tables</a:t>
            </a:r>
          </a:p>
          <a:p>
            <a:pPr marL="0" indent="0">
              <a:spcBef>
                <a:spcPts val="480"/>
              </a:spcBef>
              <a:buSzPct val="25000"/>
              <a:buNone/>
            </a:pPr>
            <a:r>
              <a:rPr lang="en-US" sz="2400" dirty="0">
                <a:solidFill>
                  <a:schemeClr val="dk1"/>
                </a:solidFill>
                <a:latin typeface="Comic Sans MS"/>
                <a:ea typeface="Comic Sans MS"/>
                <a:cs typeface="Comic Sans MS"/>
                <a:sym typeface="Comic Sans MS"/>
              </a:rPr>
              <a:t>For each data structure:</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Which </a:t>
            </a:r>
            <a:r>
              <a:rPr lang="en-US" dirty="0">
                <a:solidFill>
                  <a:srgbClr val="FF0000"/>
                </a:solidFill>
                <a:latin typeface="Comic Sans MS"/>
                <a:ea typeface="Comic Sans MS"/>
                <a:cs typeface="Comic Sans MS"/>
                <a:sym typeface="Comic Sans MS"/>
              </a:rPr>
              <a:t>operations</a:t>
            </a:r>
            <a:r>
              <a:rPr lang="en-US" dirty="0">
                <a:solidFill>
                  <a:schemeClr val="dk1"/>
                </a:solidFill>
                <a:latin typeface="Comic Sans MS"/>
                <a:ea typeface="Comic Sans MS"/>
                <a:cs typeface="Comic Sans MS"/>
                <a:sym typeface="Comic Sans MS"/>
              </a:rPr>
              <a:t> does it support?</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Which operations are </a:t>
            </a:r>
            <a:r>
              <a:rPr lang="en-US" dirty="0">
                <a:solidFill>
                  <a:srgbClr val="FF0000"/>
                </a:solidFill>
                <a:latin typeface="Comic Sans MS"/>
                <a:ea typeface="Comic Sans MS"/>
                <a:cs typeface="Comic Sans MS"/>
                <a:sym typeface="Comic Sans MS"/>
              </a:rPr>
              <a:t>efficient</a:t>
            </a:r>
            <a:r>
              <a:rPr lang="en-US" dirty="0">
                <a:solidFill>
                  <a:schemeClr val="dk1"/>
                </a:solidFill>
                <a:latin typeface="Comic Sans MS"/>
                <a:ea typeface="Comic Sans MS"/>
                <a:cs typeface="Comic Sans MS"/>
                <a:sym typeface="Comic Sans MS"/>
              </a:rPr>
              <a:t> and which are slow?</a:t>
            </a:r>
          </a:p>
          <a:p>
            <a:pPr marL="896937" lvl="1" indent="-363537">
              <a:spcBef>
                <a:spcPts val="480"/>
              </a:spcBef>
              <a:buClr>
                <a:srgbClr val="8B0000"/>
              </a:buClr>
              <a:buSzPct val="80000"/>
              <a:buFont typeface="Noto Symbol"/>
              <a:buChar char="➢"/>
            </a:pPr>
            <a:r>
              <a:rPr lang="en-US" dirty="0">
                <a:solidFill>
                  <a:schemeClr val="dk1"/>
                </a:solidFill>
                <a:latin typeface="Comic Sans MS"/>
                <a:ea typeface="Comic Sans MS"/>
                <a:cs typeface="Comic Sans MS"/>
                <a:sym typeface="Comic Sans MS"/>
              </a:rPr>
              <a:t>Implementation in a nutshell</a:t>
            </a:r>
          </a:p>
          <a:p>
            <a:pPr marL="0" indent="0">
              <a:spcBef>
                <a:spcPts val="480"/>
              </a:spcBef>
              <a:buSzPct val="25000"/>
              <a:buNone/>
            </a:pPr>
            <a:endParaRPr lang="en-US" sz="2400" dirty="0" smtClean="0">
              <a:solidFill>
                <a:schemeClr val="dk1"/>
              </a:solidFill>
              <a:latin typeface="Comic Sans MS"/>
              <a:ea typeface="Comic Sans MS"/>
              <a:cs typeface="Comic Sans MS"/>
              <a:sym typeface="Comic Sans MS"/>
            </a:endParaRPr>
          </a:p>
          <a:p>
            <a:pPr marL="0" indent="0">
              <a:spcBef>
                <a:spcPts val="480"/>
              </a:spcBef>
              <a:buSzPct val="25000"/>
              <a:buNone/>
            </a:pPr>
            <a:r>
              <a:rPr lang="en-US" sz="2400" dirty="0" smtClean="0">
                <a:solidFill>
                  <a:schemeClr val="dk1"/>
                </a:solidFill>
                <a:latin typeface="Comic Sans MS"/>
                <a:ea typeface="Comic Sans MS"/>
                <a:cs typeface="Comic Sans MS"/>
                <a:sym typeface="Comic Sans MS"/>
              </a:rPr>
              <a:t>There </a:t>
            </a:r>
            <a:r>
              <a:rPr lang="en-US" sz="2400" dirty="0">
                <a:solidFill>
                  <a:schemeClr val="dk1"/>
                </a:solidFill>
                <a:latin typeface="Comic Sans MS"/>
                <a:ea typeface="Comic Sans MS"/>
                <a:cs typeface="Comic Sans MS"/>
                <a:sym typeface="Comic Sans MS"/>
              </a:rPr>
              <a:t>is no one best container: choose the one that matches your problem!</a:t>
            </a:r>
          </a:p>
          <a:p>
            <a:pPr marL="0" indent="0">
              <a:spcBef>
                <a:spcPts val="480"/>
              </a:spcBef>
              <a:buNone/>
            </a:pPr>
            <a:endParaRPr sz="2400" dirty="0">
              <a:latin typeface="Comic Sans MS"/>
              <a:ea typeface="Comic Sans MS"/>
              <a:cs typeface="Comic Sans MS"/>
              <a:sym typeface="Comic Sans MS"/>
            </a:endParaRPr>
          </a:p>
          <a:p>
            <a:pPr>
              <a:spcBef>
                <a:spcPts val="480"/>
              </a:spcBef>
              <a:buNone/>
            </a:pPr>
            <a:r>
              <a:rPr lang="en-US" sz="2400" dirty="0">
                <a:latin typeface="Comic Sans MS"/>
                <a:ea typeface="Comic Sans MS"/>
                <a:cs typeface="Comic Sans MS"/>
                <a:sym typeface="Comic Sans MS"/>
              </a:rPr>
              <a:t>Containers and </a:t>
            </a:r>
            <a:r>
              <a:rPr lang="en-US" sz="2400" dirty="0">
                <a:solidFill>
                  <a:srgbClr val="FF0000"/>
                </a:solidFill>
                <a:latin typeface="Comic Sans MS"/>
                <a:ea typeface="Comic Sans MS"/>
                <a:cs typeface="Comic Sans MS"/>
                <a:sym typeface="Comic Sans MS"/>
              </a:rPr>
              <a:t>genericity</a:t>
            </a:r>
          </a:p>
        </p:txBody>
      </p:sp>
      <p:sp>
        <p:nvSpPr>
          <p:cNvPr id="746" name="Shape 746"/>
          <p:cNvSpPr txBox="1">
            <a:spLocks noGrp="1"/>
          </p:cNvSpPr>
          <p:nvPr>
            <p:ph type="sldNum" idx="12"/>
          </p:nvPr>
        </p:nvSpPr>
        <p:spPr>
          <a:xfrm>
            <a:off x="10080784" y="6333135"/>
            <a:ext cx="548699" cy="524999"/>
          </a:xfrm>
          <a:prstGeom prst="rect">
            <a:avLst/>
          </a:prstGeom>
        </p:spPr>
        <p:txBody>
          <a:bodyPr vert="horz" lIns="91425" tIns="91425" rIns="91425" bIns="91425" rtlCol="0" anchor="ctr" anchorCtr="0">
            <a:noAutofit/>
          </a:bodyPr>
          <a:lstStyle/>
          <a:p>
            <a:fld id="{00000000-1234-1234-1234-123412341234}" type="slidenum">
              <a:rPr lang="en-US"/>
              <a:pPr/>
              <a:t>67</a:t>
            </a:fld>
            <a:endParaRPr lang="en-US"/>
          </a:p>
        </p:txBody>
      </p:sp>
    </p:spTree>
    <p:extLst>
      <p:ext uri="{BB962C8B-B14F-4D97-AF65-F5344CB8AC3E}">
        <p14:creationId xmlns:p14="http://schemas.microsoft.com/office/powerpoint/2010/main" val="1302158814"/>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idx="4294967295"/>
          </p:nvPr>
        </p:nvSpPr>
        <p:spPr>
          <a:xfrm>
            <a:off x="1772401" y="115889"/>
            <a:ext cx="8515199" cy="435599"/>
          </a:xfrm>
          <a:prstGeom prst="rect">
            <a:avLst/>
          </a:prstGeom>
          <a:noFill/>
          <a:ln>
            <a:noFill/>
          </a:ln>
        </p:spPr>
        <p:txBody>
          <a:bodyPr vert="horz" lIns="0" tIns="0" rIns="0" bIns="0" rtlCol="0" anchor="ctr" anchorCtr="0">
            <a:noAutofit/>
          </a:bodyPr>
          <a:lstStyle/>
          <a:p>
            <a:pPr>
              <a:spcBef>
                <a:spcPts val="0"/>
              </a:spcBef>
              <a:buSzPct val="25000"/>
            </a:pPr>
            <a:r>
              <a:rPr lang="en-US" sz="2800" b="1" dirty="0">
                <a:solidFill>
                  <a:srgbClr val="006699"/>
                </a:solidFill>
                <a:latin typeface="Nunito"/>
                <a:ea typeface="Nunito"/>
                <a:cs typeface="Nunito"/>
                <a:sym typeface="Nunito"/>
              </a:rPr>
              <a:t>In the overall structure</a:t>
            </a:r>
          </a:p>
        </p:txBody>
      </p:sp>
      <p:grpSp>
        <p:nvGrpSpPr>
          <p:cNvPr id="360" name="Shape 360"/>
          <p:cNvGrpSpPr/>
          <p:nvPr/>
        </p:nvGrpSpPr>
        <p:grpSpPr>
          <a:xfrm>
            <a:off x="8501265" y="3174910"/>
            <a:ext cx="2335650" cy="1389509"/>
            <a:chOff x="2204" y="2830"/>
            <a:chExt cx="1510" cy="728"/>
          </a:xfrm>
        </p:grpSpPr>
        <p:sp>
          <p:nvSpPr>
            <p:cNvPr id="361" name="Shape 361"/>
            <p:cNvSpPr/>
            <p:nvPr/>
          </p:nvSpPr>
          <p:spPr>
            <a:xfrm>
              <a:off x="2204" y="2830"/>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2" name="Shape 362"/>
            <p:cNvSpPr txBox="1"/>
            <p:nvPr/>
          </p:nvSpPr>
          <p:spPr>
            <a:xfrm>
              <a:off x="2214" y="2959"/>
              <a:ext cx="1500" cy="5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COMPOSITE_FIGURE</a:t>
              </a:r>
            </a:p>
          </p:txBody>
        </p:sp>
      </p:grpSp>
      <p:cxnSp>
        <p:nvCxnSpPr>
          <p:cNvPr id="363" name="Shape 363"/>
          <p:cNvCxnSpPr/>
          <p:nvPr/>
        </p:nvCxnSpPr>
        <p:spPr>
          <a:xfrm flipH="1" flipV="1">
            <a:off x="9607275" y="1941383"/>
            <a:ext cx="10609" cy="1208295"/>
          </a:xfrm>
          <a:prstGeom prst="straightConnector1">
            <a:avLst/>
          </a:prstGeom>
          <a:noFill/>
          <a:ln w="38100" cap="flat" cmpd="sng">
            <a:solidFill>
              <a:srgbClr val="990000"/>
            </a:solidFill>
            <a:prstDash val="solid"/>
            <a:round/>
            <a:headEnd type="none" w="med" len="med"/>
            <a:tailEnd type="stealth" w="lg" len="lg"/>
          </a:ln>
        </p:spPr>
      </p:cxnSp>
      <p:grpSp>
        <p:nvGrpSpPr>
          <p:cNvPr id="364" name="Shape 364"/>
          <p:cNvGrpSpPr/>
          <p:nvPr/>
        </p:nvGrpSpPr>
        <p:grpSpPr>
          <a:xfrm>
            <a:off x="4418012" y="1008061"/>
            <a:ext cx="2381250" cy="952499"/>
            <a:chOff x="971" y="981"/>
            <a:chExt cx="1500" cy="599"/>
          </a:xfrm>
        </p:grpSpPr>
        <p:sp>
          <p:nvSpPr>
            <p:cNvPr id="365" name="Shape 365"/>
            <p:cNvSpPr/>
            <p:nvPr/>
          </p:nvSpPr>
          <p:spPr>
            <a:xfrm>
              <a:off x="971" y="981"/>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6" name="Shape 366"/>
            <p:cNvSpPr txBox="1"/>
            <p:nvPr/>
          </p:nvSpPr>
          <p:spPr>
            <a:xfrm>
              <a:off x="1249" y="1152"/>
              <a:ext cx="900" cy="299"/>
            </a:xfrm>
            <a:prstGeom prst="rect">
              <a:avLst/>
            </a:prstGeom>
            <a:noFill/>
            <a:ln>
              <a:noFill/>
            </a:ln>
          </p:spPr>
          <p:txBody>
            <a:bodyPr lIns="91425" tIns="45700" rIns="91425" bIns="45700" anchor="t" anchorCtr="0">
              <a:noAutofit/>
            </a:bodyPr>
            <a:lstStyle/>
            <a:p>
              <a:pPr>
                <a:buClr>
                  <a:srgbClr val="3333FF"/>
                </a:buClr>
                <a:buSzPct val="25000"/>
              </a:pPr>
              <a:r>
                <a:rPr lang="en-US" sz="2400" i="1" dirty="0">
                  <a:solidFill>
                    <a:srgbClr val="3333FF"/>
                  </a:solidFill>
                  <a:latin typeface="Comic Sans MS"/>
                  <a:ea typeface="Comic Sans MS"/>
                  <a:cs typeface="Comic Sans MS"/>
                  <a:sym typeface="Comic Sans MS"/>
                </a:rPr>
                <a:t>FIGURE</a:t>
              </a:r>
            </a:p>
          </p:txBody>
        </p:sp>
      </p:grpSp>
      <p:grpSp>
        <p:nvGrpSpPr>
          <p:cNvPr id="367" name="Shape 367"/>
          <p:cNvGrpSpPr/>
          <p:nvPr/>
        </p:nvGrpSpPr>
        <p:grpSpPr>
          <a:xfrm>
            <a:off x="8149436" y="941269"/>
            <a:ext cx="2865411" cy="998538"/>
            <a:chOff x="3384" y="1019"/>
            <a:chExt cx="1500" cy="629"/>
          </a:xfrm>
        </p:grpSpPr>
        <p:sp>
          <p:nvSpPr>
            <p:cNvPr id="368" name="Shape 368"/>
            <p:cNvSpPr/>
            <p:nvPr/>
          </p:nvSpPr>
          <p:spPr>
            <a:xfrm>
              <a:off x="3384" y="1019"/>
              <a:ext cx="1500" cy="5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369" name="Shape 369"/>
            <p:cNvSpPr txBox="1"/>
            <p:nvPr/>
          </p:nvSpPr>
          <p:spPr>
            <a:xfrm>
              <a:off x="3684" y="1049"/>
              <a:ext cx="900" cy="599"/>
            </a:xfrm>
            <a:prstGeom prst="rect">
              <a:avLst/>
            </a:prstGeom>
            <a:noFill/>
            <a:ln>
              <a:noFill/>
            </a:ln>
          </p:spPr>
          <p:txBody>
            <a:bodyPr lIns="91425" tIns="45700" rIns="91425" bIns="45700" anchor="t" anchorCtr="0">
              <a:noAutofit/>
            </a:bodyPr>
            <a:lstStyle/>
            <a:p>
              <a:pPr algn="ctr">
                <a:buClr>
                  <a:srgbClr val="3333FF"/>
                </a:buClr>
                <a:buSzPct val="25000"/>
              </a:pPr>
              <a:r>
                <a:rPr lang="en-US" sz="2400" i="1" dirty="0">
                  <a:solidFill>
                    <a:srgbClr val="3333FF"/>
                  </a:solidFill>
                  <a:latin typeface="Comic Sans MS"/>
                  <a:ea typeface="Comic Sans MS"/>
                  <a:cs typeface="Comic Sans MS"/>
                  <a:sym typeface="Comic Sans MS"/>
                </a:rPr>
                <a:t>LIST </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FIGURE</a:t>
              </a:r>
              <a:r>
                <a:rPr lang="en-US" sz="1200" i="1" dirty="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t>
              </a:r>
            </a:p>
          </p:txBody>
        </p:sp>
      </p:grpSp>
      <p:cxnSp>
        <p:nvCxnSpPr>
          <p:cNvPr id="370" name="Shape 370"/>
          <p:cNvCxnSpPr/>
          <p:nvPr/>
        </p:nvCxnSpPr>
        <p:spPr>
          <a:xfrm rot="10800000">
            <a:off x="5943861" y="2028858"/>
            <a:ext cx="3088500" cy="1175099"/>
          </a:xfrm>
          <a:prstGeom prst="straightConnector1">
            <a:avLst/>
          </a:prstGeom>
          <a:noFill/>
          <a:ln w="38100" cap="flat" cmpd="sng">
            <a:solidFill>
              <a:srgbClr val="990000"/>
            </a:solidFill>
            <a:prstDash val="solid"/>
            <a:round/>
            <a:headEnd type="none" w="med" len="med"/>
            <a:tailEnd type="stealth" w="lg" len="lg"/>
          </a:ln>
        </p:spPr>
      </p:cxnSp>
      <p:grpSp>
        <p:nvGrpSpPr>
          <p:cNvPr id="371" name="Shape 371"/>
          <p:cNvGrpSpPr/>
          <p:nvPr/>
        </p:nvGrpSpPr>
        <p:grpSpPr>
          <a:xfrm>
            <a:off x="272163" y="2233225"/>
            <a:ext cx="8021516" cy="4398590"/>
            <a:chOff x="-550" y="1507"/>
            <a:chExt cx="5005" cy="2790"/>
          </a:xfrm>
        </p:grpSpPr>
        <p:sp>
          <p:nvSpPr>
            <p:cNvPr id="372" name="Shape 372"/>
            <p:cNvSpPr/>
            <p:nvPr/>
          </p:nvSpPr>
          <p:spPr>
            <a:xfrm>
              <a:off x="-550" y="1507"/>
              <a:ext cx="5005" cy="2790"/>
            </a:xfrm>
            <a:custGeom>
              <a:avLst/>
              <a:gdLst/>
              <a:ahLst/>
              <a:cxnLst/>
              <a:rect l="0" t="0" r="0" b="0"/>
              <a:pathLst>
                <a:path w="2629" h="1692" extrusionOk="0">
                  <a:moveTo>
                    <a:pt x="2114" y="227"/>
                  </a:moveTo>
                  <a:cubicBezTo>
                    <a:pt x="2087" y="197"/>
                    <a:pt x="2046" y="188"/>
                    <a:pt x="2011" y="170"/>
                  </a:cubicBezTo>
                  <a:cubicBezTo>
                    <a:pt x="1912" y="120"/>
                    <a:pt x="1828" y="78"/>
                    <a:pt x="1718" y="57"/>
                  </a:cubicBezTo>
                  <a:cubicBezTo>
                    <a:pt x="1653" y="31"/>
                    <a:pt x="1566" y="29"/>
                    <a:pt x="1497" y="21"/>
                  </a:cubicBezTo>
                  <a:cubicBezTo>
                    <a:pt x="1424" y="3"/>
                    <a:pt x="1346" y="6"/>
                    <a:pt x="1271" y="0"/>
                  </a:cubicBezTo>
                  <a:cubicBezTo>
                    <a:pt x="1122" y="4"/>
                    <a:pt x="972" y="9"/>
                    <a:pt x="823" y="16"/>
                  </a:cubicBezTo>
                  <a:cubicBezTo>
                    <a:pt x="770" y="22"/>
                    <a:pt x="664" y="31"/>
                    <a:pt x="664" y="31"/>
                  </a:cubicBezTo>
                  <a:cubicBezTo>
                    <a:pt x="629" y="38"/>
                    <a:pt x="600" y="54"/>
                    <a:pt x="566" y="62"/>
                  </a:cubicBezTo>
                  <a:cubicBezTo>
                    <a:pt x="532" y="84"/>
                    <a:pt x="494" y="102"/>
                    <a:pt x="463" y="129"/>
                  </a:cubicBezTo>
                  <a:cubicBezTo>
                    <a:pt x="424" y="164"/>
                    <a:pt x="392" y="207"/>
                    <a:pt x="345" y="232"/>
                  </a:cubicBezTo>
                  <a:cubicBezTo>
                    <a:pt x="328" y="257"/>
                    <a:pt x="301" y="274"/>
                    <a:pt x="278" y="293"/>
                  </a:cubicBezTo>
                  <a:cubicBezTo>
                    <a:pt x="260" y="307"/>
                    <a:pt x="251" y="326"/>
                    <a:pt x="232" y="340"/>
                  </a:cubicBezTo>
                  <a:cubicBezTo>
                    <a:pt x="217" y="363"/>
                    <a:pt x="200" y="386"/>
                    <a:pt x="181" y="407"/>
                  </a:cubicBezTo>
                  <a:cubicBezTo>
                    <a:pt x="162" y="455"/>
                    <a:pt x="193" y="383"/>
                    <a:pt x="160" y="437"/>
                  </a:cubicBezTo>
                  <a:cubicBezTo>
                    <a:pt x="139" y="471"/>
                    <a:pt x="132" y="522"/>
                    <a:pt x="103" y="551"/>
                  </a:cubicBezTo>
                  <a:cubicBezTo>
                    <a:pt x="97" y="583"/>
                    <a:pt x="89" y="611"/>
                    <a:pt x="83" y="643"/>
                  </a:cubicBezTo>
                  <a:cubicBezTo>
                    <a:pt x="80" y="657"/>
                    <a:pt x="73" y="684"/>
                    <a:pt x="73" y="684"/>
                  </a:cubicBezTo>
                  <a:cubicBezTo>
                    <a:pt x="57" y="873"/>
                    <a:pt x="0" y="1111"/>
                    <a:pt x="114" y="1276"/>
                  </a:cubicBezTo>
                  <a:cubicBezTo>
                    <a:pt x="123" y="1302"/>
                    <a:pt x="141" y="1310"/>
                    <a:pt x="160" y="1327"/>
                  </a:cubicBezTo>
                  <a:cubicBezTo>
                    <a:pt x="178" y="1342"/>
                    <a:pt x="187" y="1359"/>
                    <a:pt x="206" y="1373"/>
                  </a:cubicBezTo>
                  <a:cubicBezTo>
                    <a:pt x="241" y="1429"/>
                    <a:pt x="287" y="1474"/>
                    <a:pt x="340" y="1512"/>
                  </a:cubicBezTo>
                  <a:cubicBezTo>
                    <a:pt x="360" y="1544"/>
                    <a:pt x="337" y="1514"/>
                    <a:pt x="376" y="1538"/>
                  </a:cubicBezTo>
                  <a:cubicBezTo>
                    <a:pt x="382" y="1542"/>
                    <a:pt x="385" y="1549"/>
                    <a:pt x="391" y="1553"/>
                  </a:cubicBezTo>
                  <a:cubicBezTo>
                    <a:pt x="399" y="1559"/>
                    <a:pt x="408" y="1564"/>
                    <a:pt x="417" y="1569"/>
                  </a:cubicBezTo>
                  <a:cubicBezTo>
                    <a:pt x="459" y="1590"/>
                    <a:pt x="510" y="1613"/>
                    <a:pt x="556" y="1620"/>
                  </a:cubicBezTo>
                  <a:cubicBezTo>
                    <a:pt x="599" y="1635"/>
                    <a:pt x="633" y="1642"/>
                    <a:pt x="679" y="1646"/>
                  </a:cubicBezTo>
                  <a:cubicBezTo>
                    <a:pt x="767" y="1667"/>
                    <a:pt x="850" y="1673"/>
                    <a:pt x="942" y="1677"/>
                  </a:cubicBezTo>
                  <a:cubicBezTo>
                    <a:pt x="992" y="1683"/>
                    <a:pt x="1041" y="1688"/>
                    <a:pt x="1091" y="1692"/>
                  </a:cubicBezTo>
                  <a:cubicBezTo>
                    <a:pt x="1275" y="1686"/>
                    <a:pt x="1457" y="1676"/>
                    <a:pt x="1641" y="1672"/>
                  </a:cubicBezTo>
                  <a:cubicBezTo>
                    <a:pt x="1786" y="1677"/>
                    <a:pt x="1940" y="1691"/>
                    <a:pt x="2083" y="1667"/>
                  </a:cubicBezTo>
                  <a:cubicBezTo>
                    <a:pt x="2105" y="1658"/>
                    <a:pt x="2129" y="1656"/>
                    <a:pt x="2150" y="1646"/>
                  </a:cubicBezTo>
                  <a:cubicBezTo>
                    <a:pt x="2196" y="1624"/>
                    <a:pt x="2236" y="1601"/>
                    <a:pt x="2279" y="1574"/>
                  </a:cubicBezTo>
                  <a:cubicBezTo>
                    <a:pt x="2301" y="1560"/>
                    <a:pt x="2324" y="1531"/>
                    <a:pt x="2341" y="1512"/>
                  </a:cubicBezTo>
                  <a:cubicBezTo>
                    <a:pt x="2351" y="1501"/>
                    <a:pt x="2371" y="1481"/>
                    <a:pt x="2371" y="1481"/>
                  </a:cubicBezTo>
                  <a:cubicBezTo>
                    <a:pt x="2388" y="1426"/>
                    <a:pt x="2431" y="1380"/>
                    <a:pt x="2454" y="1327"/>
                  </a:cubicBezTo>
                  <a:cubicBezTo>
                    <a:pt x="2509" y="1201"/>
                    <a:pt x="2562" y="1075"/>
                    <a:pt x="2613" y="947"/>
                  </a:cubicBezTo>
                  <a:cubicBezTo>
                    <a:pt x="2615" y="938"/>
                    <a:pt x="2616" y="930"/>
                    <a:pt x="2618" y="921"/>
                  </a:cubicBezTo>
                  <a:cubicBezTo>
                    <a:pt x="2621" y="906"/>
                    <a:pt x="2629" y="875"/>
                    <a:pt x="2629" y="875"/>
                  </a:cubicBezTo>
                  <a:cubicBezTo>
                    <a:pt x="2624" y="827"/>
                    <a:pt x="2624" y="764"/>
                    <a:pt x="2603" y="720"/>
                  </a:cubicBezTo>
                  <a:cubicBezTo>
                    <a:pt x="2594" y="677"/>
                    <a:pt x="2577" y="636"/>
                    <a:pt x="2557" y="597"/>
                  </a:cubicBezTo>
                  <a:cubicBezTo>
                    <a:pt x="2541" y="566"/>
                    <a:pt x="2536" y="539"/>
                    <a:pt x="2510" y="515"/>
                  </a:cubicBezTo>
                  <a:cubicBezTo>
                    <a:pt x="2501" y="485"/>
                    <a:pt x="2477" y="468"/>
                    <a:pt x="2459" y="443"/>
                  </a:cubicBezTo>
                  <a:cubicBezTo>
                    <a:pt x="2434" y="407"/>
                    <a:pt x="2393" y="371"/>
                    <a:pt x="2356" y="345"/>
                  </a:cubicBezTo>
                  <a:cubicBezTo>
                    <a:pt x="2334" y="329"/>
                    <a:pt x="2338" y="340"/>
                    <a:pt x="2315" y="329"/>
                  </a:cubicBezTo>
                  <a:cubicBezTo>
                    <a:pt x="2263" y="305"/>
                    <a:pt x="2216" y="270"/>
                    <a:pt x="2161" y="252"/>
                  </a:cubicBezTo>
                  <a:cubicBezTo>
                    <a:pt x="2146" y="239"/>
                    <a:pt x="2127" y="240"/>
                    <a:pt x="2114" y="227"/>
                  </a:cubicBezTo>
                  <a:close/>
                </a:path>
              </a:pathLst>
            </a:custGeom>
            <a:solidFill>
              <a:srgbClr val="FFFF66"/>
            </a:solidFill>
            <a:ln>
              <a:noFill/>
            </a:ln>
          </p:spPr>
          <p:txBody>
            <a:bodyPr lIns="91425" tIns="45700" rIns="91425" bIns="45700" anchor="t" anchorCtr="0">
              <a:noAutofit/>
            </a:bodyPr>
            <a:lstStyle/>
            <a:p>
              <a:pPr>
                <a:buClr>
                  <a:schemeClr val="dk1"/>
                </a:buClr>
              </a:pPr>
              <a:endParaRPr sz="1600">
                <a:solidFill>
                  <a:schemeClr val="dk1"/>
                </a:solidFill>
                <a:latin typeface="Comic Sans MS"/>
                <a:ea typeface="Comic Sans MS"/>
                <a:cs typeface="Comic Sans MS"/>
                <a:sym typeface="Comic Sans MS"/>
              </a:endParaRPr>
            </a:p>
          </p:txBody>
        </p:sp>
        <p:sp>
          <p:nvSpPr>
            <p:cNvPr id="373" name="Shape 373"/>
            <p:cNvSpPr/>
            <p:nvPr/>
          </p:nvSpPr>
          <p:spPr>
            <a:xfrm>
              <a:off x="667" y="1737"/>
              <a:ext cx="900" cy="34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OPEN_</a:t>
              </a:r>
              <a:br>
                <a:rPr lang="en-US" sz="1600" i="1" dirty="0">
                  <a:solidFill>
                    <a:srgbClr val="3333FF"/>
                  </a:solidFill>
                  <a:latin typeface="Comic Sans MS"/>
                  <a:ea typeface="Comic Sans MS"/>
                  <a:cs typeface="Comic Sans MS"/>
                  <a:sym typeface="Comic Sans MS"/>
                </a:rPr>
              </a:br>
              <a:r>
                <a:rPr lang="en-US" sz="1600" i="1" dirty="0">
                  <a:solidFill>
                    <a:srgbClr val="3333FF"/>
                  </a:solidFill>
                  <a:latin typeface="Comic Sans MS"/>
                  <a:ea typeface="Comic Sans MS"/>
                  <a:cs typeface="Comic Sans MS"/>
                  <a:sym typeface="Comic Sans MS"/>
                </a:rPr>
                <a:t>FIGURE</a:t>
              </a:r>
            </a:p>
          </p:txBody>
        </p:sp>
        <p:sp>
          <p:nvSpPr>
            <p:cNvPr id="374" name="Shape 374"/>
            <p:cNvSpPr/>
            <p:nvPr/>
          </p:nvSpPr>
          <p:spPr>
            <a:xfrm>
              <a:off x="1979" y="1803"/>
              <a:ext cx="1108"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CLOSED_</a:t>
              </a:r>
              <a:br>
                <a:rPr lang="en-US" sz="1600" i="1" dirty="0">
                  <a:solidFill>
                    <a:srgbClr val="3333FF"/>
                  </a:solidFill>
                  <a:latin typeface="Comic Sans MS"/>
                  <a:ea typeface="Comic Sans MS"/>
                  <a:cs typeface="Comic Sans MS"/>
                  <a:sym typeface="Comic Sans MS"/>
                </a:rPr>
              </a:br>
              <a:r>
                <a:rPr lang="en-US" sz="1600" i="1" dirty="0">
                  <a:solidFill>
                    <a:srgbClr val="3333FF"/>
                  </a:solidFill>
                  <a:latin typeface="Comic Sans MS"/>
                  <a:ea typeface="Comic Sans MS"/>
                  <a:cs typeface="Comic Sans MS"/>
                  <a:sym typeface="Comic Sans MS"/>
                </a:rPr>
                <a:t>FIGURE</a:t>
              </a:r>
            </a:p>
          </p:txBody>
        </p:sp>
        <p:sp>
          <p:nvSpPr>
            <p:cNvPr id="375" name="Shape 375"/>
            <p:cNvSpPr/>
            <p:nvPr/>
          </p:nvSpPr>
          <p:spPr>
            <a:xfrm>
              <a:off x="-175" y="2187"/>
              <a:ext cx="1067" cy="318"/>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SEGMENT</a:t>
              </a:r>
            </a:p>
          </p:txBody>
        </p:sp>
        <p:sp>
          <p:nvSpPr>
            <p:cNvPr id="376" name="Shape 376"/>
            <p:cNvSpPr/>
            <p:nvPr/>
          </p:nvSpPr>
          <p:spPr>
            <a:xfrm>
              <a:off x="1091" y="2183"/>
              <a:ext cx="755"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smtClean="0">
                  <a:solidFill>
                    <a:srgbClr val="3333FF"/>
                  </a:solidFill>
                  <a:latin typeface="Comic Sans MS"/>
                  <a:ea typeface="Comic Sans MS"/>
                  <a:cs typeface="Comic Sans MS"/>
                  <a:sym typeface="Comic Sans MS"/>
                </a:rPr>
                <a:t>POLY</a:t>
              </a:r>
            </a:p>
            <a:p>
              <a:pPr algn="ctr">
                <a:buClr>
                  <a:srgbClr val="3333FF"/>
                </a:buClr>
                <a:buSzPct val="25000"/>
              </a:pPr>
              <a:r>
                <a:rPr lang="en-US" sz="1600" i="1" dirty="0" smtClean="0">
                  <a:solidFill>
                    <a:srgbClr val="3333FF"/>
                  </a:solidFill>
                  <a:latin typeface="Comic Sans MS"/>
                  <a:ea typeface="Comic Sans MS"/>
                  <a:cs typeface="Comic Sans MS"/>
                  <a:sym typeface="Comic Sans MS"/>
                </a:rPr>
                <a:t>LINE</a:t>
              </a:r>
              <a:endParaRPr lang="en-US" sz="1600" i="1" dirty="0">
                <a:solidFill>
                  <a:srgbClr val="3333FF"/>
                </a:solidFill>
                <a:latin typeface="Comic Sans MS"/>
                <a:ea typeface="Comic Sans MS"/>
                <a:cs typeface="Comic Sans MS"/>
                <a:sym typeface="Comic Sans MS"/>
              </a:endParaRPr>
            </a:p>
          </p:txBody>
        </p:sp>
        <p:sp>
          <p:nvSpPr>
            <p:cNvPr id="377" name="Shape 377"/>
            <p:cNvSpPr/>
            <p:nvPr/>
          </p:nvSpPr>
          <p:spPr>
            <a:xfrm>
              <a:off x="1736" y="2448"/>
              <a:ext cx="1068" cy="317"/>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smtClean="0">
                  <a:solidFill>
                    <a:srgbClr val="3333FF"/>
                  </a:solidFill>
                  <a:latin typeface="Comic Sans MS"/>
                  <a:ea typeface="Comic Sans MS"/>
                  <a:cs typeface="Comic Sans MS"/>
                  <a:sym typeface="Comic Sans MS"/>
                </a:rPr>
                <a:t>POLYGON</a:t>
              </a:r>
              <a:endParaRPr lang="en-US" sz="1600" i="1" dirty="0">
                <a:solidFill>
                  <a:srgbClr val="3333FF"/>
                </a:solidFill>
                <a:latin typeface="Comic Sans MS"/>
                <a:ea typeface="Comic Sans MS"/>
                <a:cs typeface="Comic Sans MS"/>
                <a:sym typeface="Comic Sans MS"/>
              </a:endParaRPr>
            </a:p>
          </p:txBody>
        </p:sp>
        <p:sp>
          <p:nvSpPr>
            <p:cNvPr id="378" name="Shape 378"/>
            <p:cNvSpPr/>
            <p:nvPr/>
          </p:nvSpPr>
          <p:spPr>
            <a:xfrm>
              <a:off x="2867" y="2430"/>
              <a:ext cx="928" cy="347"/>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ELLIPSE</a:t>
              </a:r>
            </a:p>
          </p:txBody>
        </p:sp>
        <p:sp>
          <p:nvSpPr>
            <p:cNvPr id="379" name="Shape 379"/>
            <p:cNvSpPr/>
            <p:nvPr/>
          </p:nvSpPr>
          <p:spPr>
            <a:xfrm>
              <a:off x="1513" y="3134"/>
              <a:ext cx="1500"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RECTANGLE</a:t>
              </a:r>
            </a:p>
          </p:txBody>
        </p:sp>
        <p:sp>
          <p:nvSpPr>
            <p:cNvPr id="380" name="Shape 380"/>
            <p:cNvSpPr/>
            <p:nvPr/>
          </p:nvSpPr>
          <p:spPr>
            <a:xfrm>
              <a:off x="1726" y="3759"/>
              <a:ext cx="983"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dirty="0">
                  <a:solidFill>
                    <a:srgbClr val="3333FF"/>
                  </a:solidFill>
                  <a:latin typeface="Comic Sans MS"/>
                  <a:ea typeface="Comic Sans MS"/>
                  <a:cs typeface="Comic Sans MS"/>
                  <a:sym typeface="Comic Sans MS"/>
                </a:rPr>
                <a:t>SQUARE</a:t>
              </a:r>
            </a:p>
          </p:txBody>
        </p:sp>
        <p:sp>
          <p:nvSpPr>
            <p:cNvPr id="381" name="Shape 381"/>
            <p:cNvSpPr/>
            <p:nvPr/>
          </p:nvSpPr>
          <p:spPr>
            <a:xfrm>
              <a:off x="3268" y="3127"/>
              <a:ext cx="900"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CIRCLE</a:t>
              </a:r>
            </a:p>
          </p:txBody>
        </p:sp>
        <p:sp>
          <p:nvSpPr>
            <p:cNvPr id="382" name="Shape 382"/>
            <p:cNvSpPr/>
            <p:nvPr/>
          </p:nvSpPr>
          <p:spPr>
            <a:xfrm>
              <a:off x="286" y="3370"/>
              <a:ext cx="1199" cy="299"/>
            </a:xfrm>
            <a:prstGeom prst="ellipse">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lgn="ctr">
                <a:buClr>
                  <a:srgbClr val="3333FF"/>
                </a:buClr>
                <a:buSzPct val="25000"/>
              </a:pPr>
              <a:r>
                <a:rPr lang="en-US" sz="1600" i="1">
                  <a:solidFill>
                    <a:srgbClr val="3333FF"/>
                  </a:solidFill>
                  <a:latin typeface="Comic Sans MS"/>
                  <a:ea typeface="Comic Sans MS"/>
                  <a:cs typeface="Comic Sans MS"/>
                  <a:sym typeface="Comic Sans MS"/>
                </a:rPr>
                <a:t>TRIANGLE</a:t>
              </a:r>
            </a:p>
          </p:txBody>
        </p:sp>
        <p:sp>
          <p:nvSpPr>
            <p:cNvPr id="383" name="Shape 383"/>
            <p:cNvSpPr txBox="1"/>
            <p:nvPr/>
          </p:nvSpPr>
          <p:spPr>
            <a:xfrm>
              <a:off x="3548" y="2723"/>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84" name="Shape 384"/>
            <p:cNvSpPr txBox="1"/>
            <p:nvPr/>
          </p:nvSpPr>
          <p:spPr>
            <a:xfrm>
              <a:off x="2920" y="2008"/>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1600" dirty="0">
                  <a:solidFill>
                    <a:srgbClr val="006400"/>
                  </a:solidFill>
                  <a:latin typeface="Comic Sans MS"/>
                  <a:ea typeface="Comic Sans MS"/>
                  <a:cs typeface="Comic Sans MS"/>
                  <a:sym typeface="Comic Sans MS"/>
                </a:rPr>
                <a:t>*</a:t>
              </a:r>
            </a:p>
          </p:txBody>
        </p:sp>
        <p:sp>
          <p:nvSpPr>
            <p:cNvPr id="385" name="Shape 385"/>
            <p:cNvSpPr txBox="1"/>
            <p:nvPr/>
          </p:nvSpPr>
          <p:spPr>
            <a:xfrm>
              <a:off x="3465" y="3428"/>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86" name="Shape 386"/>
            <p:cNvSpPr txBox="1"/>
            <p:nvPr/>
          </p:nvSpPr>
          <p:spPr>
            <a:xfrm>
              <a:off x="2282" y="3537"/>
              <a:ext cx="599"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diagonal</a:t>
              </a:r>
            </a:p>
          </p:txBody>
        </p:sp>
        <p:cxnSp>
          <p:nvCxnSpPr>
            <p:cNvPr id="387" name="Shape 387"/>
            <p:cNvCxnSpPr>
              <a:stCxn id="378" idx="0"/>
              <a:endCxn id="374" idx="4"/>
            </p:cNvCxnSpPr>
            <p:nvPr/>
          </p:nvCxnSpPr>
          <p:spPr>
            <a:xfrm flipH="1" flipV="1">
              <a:off x="2533" y="2102"/>
              <a:ext cx="798" cy="328"/>
            </a:xfrm>
            <a:prstGeom prst="straightConnector1">
              <a:avLst/>
            </a:prstGeom>
            <a:noFill/>
            <a:ln w="19050" cap="flat" cmpd="sng">
              <a:solidFill>
                <a:srgbClr val="990000"/>
              </a:solidFill>
              <a:prstDash val="solid"/>
              <a:round/>
              <a:headEnd type="none" w="med" len="med"/>
              <a:tailEnd type="stealth" w="lg" len="lg"/>
            </a:ln>
          </p:spPr>
        </p:cxnSp>
        <p:cxnSp>
          <p:nvCxnSpPr>
            <p:cNvPr id="388" name="Shape 388"/>
            <p:cNvCxnSpPr>
              <a:stCxn id="377" idx="0"/>
              <a:endCxn id="374" idx="4"/>
            </p:cNvCxnSpPr>
            <p:nvPr/>
          </p:nvCxnSpPr>
          <p:spPr>
            <a:xfrm flipV="1">
              <a:off x="2270" y="2102"/>
              <a:ext cx="263" cy="346"/>
            </a:xfrm>
            <a:prstGeom prst="straightConnector1">
              <a:avLst/>
            </a:prstGeom>
            <a:noFill/>
            <a:ln w="19050" cap="flat" cmpd="sng">
              <a:solidFill>
                <a:srgbClr val="990000"/>
              </a:solidFill>
              <a:prstDash val="solid"/>
              <a:round/>
              <a:headEnd type="none" w="med" len="med"/>
              <a:tailEnd type="stealth" w="lg" len="lg"/>
            </a:ln>
          </p:spPr>
        </p:cxnSp>
        <p:cxnSp>
          <p:nvCxnSpPr>
            <p:cNvPr id="389" name="Shape 389"/>
            <p:cNvCxnSpPr>
              <a:stCxn id="381" idx="0"/>
              <a:endCxn id="378" idx="4"/>
            </p:cNvCxnSpPr>
            <p:nvPr/>
          </p:nvCxnSpPr>
          <p:spPr>
            <a:xfrm flipH="1" flipV="1">
              <a:off x="3331" y="2777"/>
              <a:ext cx="387" cy="350"/>
            </a:xfrm>
            <a:prstGeom prst="straightConnector1">
              <a:avLst/>
            </a:prstGeom>
            <a:noFill/>
            <a:ln w="19050" cap="flat" cmpd="sng">
              <a:solidFill>
                <a:srgbClr val="990000"/>
              </a:solidFill>
              <a:prstDash val="solid"/>
              <a:round/>
              <a:headEnd type="none" w="med" len="med"/>
              <a:tailEnd type="stealth" w="lg" len="lg"/>
            </a:ln>
          </p:spPr>
        </p:cxnSp>
        <p:cxnSp>
          <p:nvCxnSpPr>
            <p:cNvPr id="390" name="Shape 390"/>
            <p:cNvCxnSpPr>
              <a:stCxn id="382" idx="0"/>
            </p:cNvCxnSpPr>
            <p:nvPr/>
          </p:nvCxnSpPr>
          <p:spPr>
            <a:xfrm flipV="1">
              <a:off x="886" y="2804"/>
              <a:ext cx="855" cy="566"/>
            </a:xfrm>
            <a:prstGeom prst="straightConnector1">
              <a:avLst/>
            </a:prstGeom>
            <a:noFill/>
            <a:ln w="19050" cap="flat" cmpd="sng">
              <a:solidFill>
                <a:srgbClr val="990000"/>
              </a:solidFill>
              <a:prstDash val="solid"/>
              <a:round/>
              <a:headEnd type="none" w="med" len="med"/>
              <a:tailEnd type="stealth" w="lg" len="lg"/>
            </a:ln>
          </p:spPr>
        </p:cxnSp>
        <p:cxnSp>
          <p:nvCxnSpPr>
            <p:cNvPr id="392" name="Shape 392"/>
            <p:cNvCxnSpPr>
              <a:stCxn id="379" idx="0"/>
              <a:endCxn id="377" idx="4"/>
            </p:cNvCxnSpPr>
            <p:nvPr/>
          </p:nvCxnSpPr>
          <p:spPr>
            <a:xfrm flipV="1">
              <a:off x="2263" y="2765"/>
              <a:ext cx="7" cy="369"/>
            </a:xfrm>
            <a:prstGeom prst="straightConnector1">
              <a:avLst/>
            </a:prstGeom>
            <a:noFill/>
            <a:ln w="19050" cap="flat" cmpd="sng">
              <a:solidFill>
                <a:srgbClr val="990000"/>
              </a:solidFill>
              <a:prstDash val="solid"/>
              <a:round/>
              <a:headEnd type="none" w="med" len="med"/>
              <a:tailEnd type="stealth" w="lg" len="lg"/>
            </a:ln>
          </p:spPr>
        </p:cxnSp>
        <p:cxnSp>
          <p:nvCxnSpPr>
            <p:cNvPr id="393" name="Shape 393"/>
            <p:cNvCxnSpPr>
              <a:stCxn id="380" idx="0"/>
              <a:endCxn id="379" idx="4"/>
            </p:cNvCxnSpPr>
            <p:nvPr/>
          </p:nvCxnSpPr>
          <p:spPr>
            <a:xfrm flipV="1">
              <a:off x="2217" y="3433"/>
              <a:ext cx="46" cy="326"/>
            </a:xfrm>
            <a:prstGeom prst="straightConnector1">
              <a:avLst/>
            </a:prstGeom>
            <a:noFill/>
            <a:ln w="19050" cap="flat" cmpd="sng">
              <a:solidFill>
                <a:srgbClr val="990000"/>
              </a:solidFill>
              <a:prstDash val="solid"/>
              <a:round/>
              <a:headEnd type="none" w="med" len="med"/>
              <a:tailEnd type="stealth" w="lg" len="lg"/>
            </a:ln>
          </p:spPr>
        </p:cxnSp>
        <p:cxnSp>
          <p:nvCxnSpPr>
            <p:cNvPr id="394" name="Shape 394"/>
            <p:cNvCxnSpPr>
              <a:stCxn id="375" idx="0"/>
              <a:endCxn id="373" idx="4"/>
            </p:cNvCxnSpPr>
            <p:nvPr/>
          </p:nvCxnSpPr>
          <p:spPr>
            <a:xfrm flipV="1">
              <a:off x="359" y="2086"/>
              <a:ext cx="758" cy="101"/>
            </a:xfrm>
            <a:prstGeom prst="straightConnector1">
              <a:avLst/>
            </a:prstGeom>
            <a:noFill/>
            <a:ln w="19050" cap="flat" cmpd="sng">
              <a:solidFill>
                <a:srgbClr val="990000"/>
              </a:solidFill>
              <a:prstDash val="solid"/>
              <a:round/>
              <a:headEnd type="none" w="med" len="med"/>
              <a:tailEnd type="stealth" w="lg" len="lg"/>
            </a:ln>
          </p:spPr>
        </p:cxnSp>
        <p:cxnSp>
          <p:nvCxnSpPr>
            <p:cNvPr id="395" name="Shape 395"/>
            <p:cNvCxnSpPr>
              <a:stCxn id="376" idx="0"/>
              <a:endCxn id="373" idx="4"/>
            </p:cNvCxnSpPr>
            <p:nvPr/>
          </p:nvCxnSpPr>
          <p:spPr>
            <a:xfrm flipH="1" flipV="1">
              <a:off x="1117" y="2086"/>
              <a:ext cx="352" cy="97"/>
            </a:xfrm>
            <a:prstGeom prst="straightConnector1">
              <a:avLst/>
            </a:prstGeom>
            <a:noFill/>
            <a:ln w="19050" cap="flat" cmpd="sng">
              <a:solidFill>
                <a:srgbClr val="990000"/>
              </a:solidFill>
              <a:prstDash val="solid"/>
              <a:round/>
              <a:headEnd type="none" w="med" len="med"/>
              <a:tailEnd type="stealth" w="lg" len="lg"/>
            </a:ln>
          </p:spPr>
        </p:cxnSp>
        <p:sp>
          <p:nvSpPr>
            <p:cNvPr id="396" name="Shape 396"/>
            <p:cNvSpPr txBox="1"/>
            <p:nvPr/>
          </p:nvSpPr>
          <p:spPr>
            <a:xfrm>
              <a:off x="2431" y="3979"/>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97" name="Shape 397"/>
            <p:cNvSpPr txBox="1"/>
            <p:nvPr/>
          </p:nvSpPr>
          <p:spPr>
            <a:xfrm>
              <a:off x="2296" y="3395"/>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sp>
          <p:nvSpPr>
            <p:cNvPr id="391" name="Shape 391"/>
            <p:cNvSpPr txBox="1"/>
            <p:nvPr/>
          </p:nvSpPr>
          <p:spPr>
            <a:xfrm>
              <a:off x="2268" y="2754"/>
              <a:ext cx="900" cy="299"/>
            </a:xfrm>
            <a:prstGeom prst="rect">
              <a:avLst/>
            </a:prstGeom>
            <a:noFill/>
            <a:ln>
              <a:noFill/>
            </a:ln>
          </p:spPr>
          <p:txBody>
            <a:bodyPr lIns="91425" tIns="45700" rIns="91425" bIns="45700" anchor="t" anchorCtr="0">
              <a:noAutofit/>
            </a:bodyPr>
            <a:lstStyle/>
            <a:p>
              <a:pPr>
                <a:buClr>
                  <a:srgbClr val="006400"/>
                </a:buClr>
                <a:buSzPct val="25000"/>
              </a:pPr>
              <a:r>
                <a:rPr lang="en-US" sz="1600" i="1" dirty="0">
                  <a:solidFill>
                    <a:srgbClr val="006400"/>
                  </a:solidFill>
                  <a:latin typeface="Comic Sans MS"/>
                  <a:ea typeface="Comic Sans MS"/>
                  <a:cs typeface="Comic Sans MS"/>
                  <a:sym typeface="Comic Sans MS"/>
                </a:rPr>
                <a:t>perimeter</a:t>
              </a:r>
              <a:r>
                <a:rPr lang="en-US" sz="2000" baseline="30000" dirty="0">
                  <a:solidFill>
                    <a:srgbClr val="006400"/>
                  </a:solidFill>
                  <a:latin typeface="Comic Sans MS"/>
                  <a:ea typeface="Comic Sans MS"/>
                  <a:cs typeface="Comic Sans MS"/>
                  <a:sym typeface="Comic Sans MS"/>
                </a:rPr>
                <a:t>+</a:t>
              </a:r>
            </a:p>
          </p:txBody>
        </p:sp>
      </p:grpSp>
      <p:cxnSp>
        <p:nvCxnSpPr>
          <p:cNvPr id="398" name="Shape 398"/>
          <p:cNvCxnSpPr/>
          <p:nvPr/>
        </p:nvCxnSpPr>
        <p:spPr>
          <a:xfrm rot="10800000" flipH="1">
            <a:off x="5408567" y="2038704"/>
            <a:ext cx="86399" cy="632699"/>
          </a:xfrm>
          <a:prstGeom prst="straightConnector1">
            <a:avLst/>
          </a:prstGeom>
          <a:noFill/>
          <a:ln w="28575" cap="flat" cmpd="sng">
            <a:solidFill>
              <a:srgbClr val="990000"/>
            </a:solidFill>
            <a:prstDash val="solid"/>
            <a:round/>
            <a:headEnd type="none" w="med" len="med"/>
            <a:tailEnd type="stealth" w="lg" len="lg"/>
          </a:ln>
        </p:spPr>
      </p:cxnSp>
      <p:cxnSp>
        <p:nvCxnSpPr>
          <p:cNvPr id="399" name="Shape 399"/>
          <p:cNvCxnSpPr/>
          <p:nvPr/>
        </p:nvCxnSpPr>
        <p:spPr>
          <a:xfrm rot="10800000" flipH="1">
            <a:off x="3384699" y="2011024"/>
            <a:ext cx="1952399" cy="635999"/>
          </a:xfrm>
          <a:prstGeom prst="straightConnector1">
            <a:avLst/>
          </a:prstGeom>
          <a:noFill/>
          <a:ln w="28575" cap="flat" cmpd="sng">
            <a:solidFill>
              <a:srgbClr val="990000"/>
            </a:solidFill>
            <a:prstDash val="solid"/>
            <a:round/>
            <a:headEnd type="none" w="med" len="med"/>
            <a:tailEnd type="stealth" w="lg" len="lg"/>
          </a:ln>
        </p:spPr>
      </p:cxnSp>
    </p:spTree>
    <p:extLst>
      <p:ext uri="{BB962C8B-B14F-4D97-AF65-F5344CB8AC3E}">
        <p14:creationId xmlns:p14="http://schemas.microsoft.com/office/powerpoint/2010/main" val="29025766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additive="base">
                                        <p:cTn id="7" dur="2000"/>
                                        <p:tgtEl>
                                          <p:spTgt spid="371"/>
                                        </p:tgtEl>
                                        <p:attrNameLst>
                                          <p:attrName>ppt_w</p:attrName>
                                        </p:attrNameLst>
                                      </p:cBhvr>
                                      <p:tavLst>
                                        <p:tav tm="0">
                                          <p:val>
                                            <p:strVal val="0"/>
                                          </p:val>
                                        </p:tav>
                                        <p:tav tm="100000">
                                          <p:val>
                                            <p:strVal val="#ppt_w"/>
                                          </p:val>
                                        </p:tav>
                                      </p:tavLst>
                                    </p:anim>
                                    <p:anim calcmode="lin" valueType="num">
                                      <p:cBhvr additive="base">
                                        <p:cTn id="8" dur="2000"/>
                                        <p:tgtEl>
                                          <p:spTgt spid="371"/>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1000"/>
                                        <p:tgtEl>
                                          <p:spTgt spid="399"/>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398"/>
                                        </p:tgtEl>
                                        <p:attrNameLst>
                                          <p:attrName>style.visibility</p:attrName>
                                        </p:attrNameLst>
                                      </p:cBhvr>
                                      <p:to>
                                        <p:strVal val="visible"/>
                                      </p:to>
                                    </p:set>
                                    <p:animEffect transition="in" filter="fade">
                                      <p:cBhvr>
                                        <p:cTn id="16"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cxnSp>
        <p:nvCxnSpPr>
          <p:cNvPr id="405" name="Shape 405"/>
          <p:cNvCxnSpPr/>
          <p:nvPr/>
        </p:nvCxnSpPr>
        <p:spPr>
          <a:xfrm rot="10800000" flipH="1">
            <a:off x="2271713" y="4022688"/>
            <a:ext cx="7672499" cy="42899"/>
          </a:xfrm>
          <a:prstGeom prst="straightConnector1">
            <a:avLst/>
          </a:prstGeom>
          <a:noFill/>
          <a:ln w="28575" cap="flat" cmpd="sng">
            <a:solidFill>
              <a:schemeClr val="dk1"/>
            </a:solidFill>
            <a:prstDash val="solid"/>
            <a:round/>
            <a:headEnd type="none" w="med" len="med"/>
            <a:tailEnd type="stealth" w="lg" len="lg"/>
          </a:ln>
        </p:spPr>
      </p:cxnSp>
      <p:sp>
        <p:nvSpPr>
          <p:cNvPr id="406" name="Shape 406"/>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A composite figure as a list</a:t>
            </a:r>
          </a:p>
        </p:txBody>
      </p:sp>
      <p:sp>
        <p:nvSpPr>
          <p:cNvPr id="407" name="Shape 407"/>
          <p:cNvSpPr/>
          <p:nvPr/>
        </p:nvSpPr>
        <p:spPr>
          <a:xfrm>
            <a:off x="2674937" y="3694113"/>
            <a:ext cx="9969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8" name="Shape 408"/>
          <p:cNvSpPr/>
          <p:nvPr/>
        </p:nvSpPr>
        <p:spPr>
          <a:xfrm>
            <a:off x="6357937" y="3694113"/>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09" name="Shape 409"/>
          <p:cNvSpPr/>
          <p:nvPr/>
        </p:nvSpPr>
        <p:spPr>
          <a:xfrm>
            <a:off x="8201025" y="3694113"/>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10" name="Shape 410"/>
          <p:cNvCxnSpPr/>
          <p:nvPr/>
        </p:nvCxnSpPr>
        <p:spPr>
          <a:xfrm rot="10800000">
            <a:off x="3117838" y="2673424"/>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1" name="Shape 411"/>
          <p:cNvCxnSpPr/>
          <p:nvPr/>
        </p:nvCxnSpPr>
        <p:spPr>
          <a:xfrm rot="10800000">
            <a:off x="6827826" y="2668662"/>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2" name="Shape 412"/>
          <p:cNvCxnSpPr/>
          <p:nvPr/>
        </p:nvCxnSpPr>
        <p:spPr>
          <a:xfrm rot="10800000">
            <a:off x="8731149" y="2677976"/>
            <a:ext cx="25500" cy="1173299"/>
          </a:xfrm>
          <a:prstGeom prst="straightConnector1">
            <a:avLst/>
          </a:prstGeom>
          <a:noFill/>
          <a:ln w="38100" cap="flat" cmpd="sng">
            <a:solidFill>
              <a:srgbClr val="00CC66"/>
            </a:solidFill>
            <a:prstDash val="solid"/>
            <a:round/>
            <a:headEnd type="none" w="med" len="med"/>
            <a:tailEnd type="triangle" w="lg" len="lg"/>
          </a:ln>
        </p:spPr>
      </p:cxnSp>
      <p:cxnSp>
        <p:nvCxnSpPr>
          <p:cNvPr id="413" name="Shape 413"/>
          <p:cNvCxnSpPr/>
          <p:nvPr/>
        </p:nvCxnSpPr>
        <p:spPr>
          <a:xfrm rot="10800000" flipH="1">
            <a:off x="2644776" y="2489063"/>
            <a:ext cx="1009499" cy="144600"/>
          </a:xfrm>
          <a:prstGeom prst="straightConnector1">
            <a:avLst/>
          </a:prstGeom>
          <a:noFill/>
          <a:ln w="19050" cap="flat" cmpd="sng">
            <a:solidFill>
              <a:schemeClr val="accent2"/>
            </a:solidFill>
            <a:prstDash val="solid"/>
            <a:round/>
            <a:headEnd type="none" w="med" len="med"/>
            <a:tailEnd type="none" w="med" len="med"/>
          </a:ln>
        </p:spPr>
      </p:cxnSp>
      <p:sp>
        <p:nvSpPr>
          <p:cNvPr id="414" name="Shape 414"/>
          <p:cNvSpPr/>
          <p:nvPr/>
        </p:nvSpPr>
        <p:spPr>
          <a:xfrm>
            <a:off x="4630738" y="1966914"/>
            <a:ext cx="790500" cy="720599"/>
          </a:xfrm>
          <a:prstGeom prst="ellipse">
            <a:avLst/>
          </a:prstGeom>
          <a:noFill/>
          <a:ln w="19050" cap="flat" cmpd="sng">
            <a:solidFill>
              <a:schemeClr val="accent2"/>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cxnSp>
        <p:nvCxnSpPr>
          <p:cNvPr id="415" name="Shape 415"/>
          <p:cNvCxnSpPr/>
          <p:nvPr/>
        </p:nvCxnSpPr>
        <p:spPr>
          <a:xfrm>
            <a:off x="6542088" y="2382838"/>
            <a:ext cx="720599" cy="431700"/>
          </a:xfrm>
          <a:prstGeom prst="straightConnector1">
            <a:avLst/>
          </a:prstGeom>
          <a:noFill/>
          <a:ln w="28575" cap="flat" cmpd="sng">
            <a:solidFill>
              <a:schemeClr val="accent2"/>
            </a:solidFill>
            <a:prstDash val="solid"/>
            <a:round/>
            <a:headEnd type="none" w="med" len="med"/>
            <a:tailEnd type="none" w="med" len="med"/>
          </a:ln>
        </p:spPr>
      </p:cxnSp>
      <p:sp>
        <p:nvSpPr>
          <p:cNvPr id="416" name="Shape 416"/>
          <p:cNvSpPr/>
          <p:nvPr/>
        </p:nvSpPr>
        <p:spPr>
          <a:xfrm>
            <a:off x="8293100" y="1895476"/>
            <a:ext cx="790500" cy="720599"/>
          </a:xfrm>
          <a:prstGeom prst="rect">
            <a:avLst/>
          </a:prstGeom>
          <a:noFill/>
          <a:ln w="19050" cap="flat" cmpd="sng">
            <a:solidFill>
              <a:schemeClr val="accent2"/>
            </a:solidFill>
            <a:prstDash val="solid"/>
            <a:miter/>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417" name="Shape 417"/>
          <p:cNvSpPr/>
          <p:nvPr/>
        </p:nvSpPr>
        <p:spPr>
          <a:xfrm>
            <a:off x="4514850" y="3695701"/>
            <a:ext cx="998400" cy="653999"/>
          </a:xfrm>
          <a:prstGeom prst="roundRect">
            <a:avLst>
              <a:gd name="adj" fmla="val 16667"/>
            </a:avLst>
          </a:prstGeom>
          <a:gradFill>
            <a:gsLst>
              <a:gs pos="0">
                <a:srgbClr val="FF9933"/>
              </a:gs>
              <a:gs pos="100000">
                <a:srgbClr val="CC6600"/>
              </a:gs>
            </a:gsLst>
            <a:lin ang="5400012" scaled="0"/>
          </a:gradFill>
          <a:ln>
            <a:noFill/>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cxnSp>
        <p:nvCxnSpPr>
          <p:cNvPr id="418" name="Shape 418"/>
          <p:cNvCxnSpPr/>
          <p:nvPr/>
        </p:nvCxnSpPr>
        <p:spPr>
          <a:xfrm rot="10800000">
            <a:off x="4999026" y="2751212"/>
            <a:ext cx="26999" cy="1171500"/>
          </a:xfrm>
          <a:prstGeom prst="straightConnector1">
            <a:avLst/>
          </a:prstGeom>
          <a:noFill/>
          <a:ln w="38100" cap="flat" cmpd="sng">
            <a:solidFill>
              <a:srgbClr val="00CC66"/>
            </a:solidFill>
            <a:prstDash val="solid"/>
            <a:round/>
            <a:headEnd type="none" w="med" len="med"/>
            <a:tailEnd type="triangle" w="lg" len="lg"/>
          </a:ln>
        </p:spPr>
      </p:cxnSp>
      <p:cxnSp>
        <p:nvCxnSpPr>
          <p:cNvPr id="419" name="Shape 419"/>
          <p:cNvCxnSpPr/>
          <p:nvPr/>
        </p:nvCxnSpPr>
        <p:spPr>
          <a:xfrm rot="10800000">
            <a:off x="5081587" y="4597449"/>
            <a:ext cx="0" cy="539700"/>
          </a:xfrm>
          <a:prstGeom prst="straightConnector1">
            <a:avLst/>
          </a:prstGeom>
          <a:noFill/>
          <a:ln w="38100" cap="flat" cmpd="sng">
            <a:solidFill>
              <a:srgbClr val="990000"/>
            </a:solidFill>
            <a:prstDash val="solid"/>
            <a:round/>
            <a:headEnd type="none" w="med" len="med"/>
            <a:tailEnd type="triangle" w="lg" len="lg"/>
          </a:ln>
        </p:spPr>
      </p:cxnSp>
      <p:sp>
        <p:nvSpPr>
          <p:cNvPr id="420" name="Shape 420"/>
          <p:cNvSpPr txBox="1"/>
          <p:nvPr/>
        </p:nvSpPr>
        <p:spPr>
          <a:xfrm>
            <a:off x="4252914" y="5100637"/>
            <a:ext cx="1538399" cy="457200"/>
          </a:xfrm>
          <a:prstGeom prst="rect">
            <a:avLst/>
          </a:prstGeom>
          <a:noFill/>
          <a:ln>
            <a:noFill/>
          </a:ln>
        </p:spPr>
        <p:txBody>
          <a:bodyPr lIns="91425" tIns="45700" rIns="91425" bIns="45700" anchor="t" anchorCtr="0">
            <a:noAutofit/>
          </a:bodyPr>
          <a:lstStyle/>
          <a:p>
            <a:pPr algn="ctr">
              <a:buClr>
                <a:srgbClr val="990000"/>
              </a:buClr>
              <a:buSzPct val="25000"/>
            </a:pPr>
            <a:r>
              <a:rPr lang="en-US" sz="2400">
                <a:solidFill>
                  <a:srgbClr val="990000"/>
                </a:solidFill>
                <a:latin typeface="Comic Sans MS"/>
                <a:ea typeface="Comic Sans MS"/>
                <a:cs typeface="Comic Sans MS"/>
                <a:sym typeface="Comic Sans MS"/>
              </a:rPr>
              <a:t>Cursor</a:t>
            </a:r>
          </a:p>
        </p:txBody>
      </p:sp>
      <p:sp>
        <p:nvSpPr>
          <p:cNvPr id="421" name="Shape 421"/>
          <p:cNvSpPr txBox="1"/>
          <p:nvPr/>
        </p:nvSpPr>
        <p:spPr>
          <a:xfrm>
            <a:off x="4576764" y="3814762"/>
            <a:ext cx="838199"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item</a:t>
            </a:r>
          </a:p>
        </p:txBody>
      </p:sp>
      <p:cxnSp>
        <p:nvCxnSpPr>
          <p:cNvPr id="422" name="Shape 422"/>
          <p:cNvCxnSpPr/>
          <p:nvPr/>
        </p:nvCxnSpPr>
        <p:spPr>
          <a:xfrm>
            <a:off x="5219701" y="4637087"/>
            <a:ext cx="1522499" cy="0"/>
          </a:xfrm>
          <a:prstGeom prst="straightConnector1">
            <a:avLst/>
          </a:prstGeom>
          <a:noFill/>
          <a:ln w="25400" cap="flat" cmpd="sng">
            <a:solidFill>
              <a:schemeClr val="dk1"/>
            </a:solidFill>
            <a:prstDash val="solid"/>
            <a:round/>
            <a:headEnd type="none" w="med" len="med"/>
            <a:tailEnd type="stealth" w="lg" len="lg"/>
          </a:ln>
        </p:spPr>
      </p:cxnSp>
      <p:sp>
        <p:nvSpPr>
          <p:cNvPr id="423" name="Shape 423"/>
          <p:cNvSpPr txBox="1"/>
          <p:nvPr/>
        </p:nvSpPr>
        <p:spPr>
          <a:xfrm>
            <a:off x="5294312" y="4708525"/>
            <a:ext cx="1349400"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forth</a:t>
            </a:r>
          </a:p>
        </p:txBody>
      </p:sp>
      <p:sp>
        <p:nvSpPr>
          <p:cNvPr id="424" name="Shape 424"/>
          <p:cNvSpPr/>
          <p:nvPr/>
        </p:nvSpPr>
        <p:spPr>
          <a:xfrm rot="10800000" flipH="1">
            <a:off x="9112250" y="3181323"/>
            <a:ext cx="966762" cy="584226"/>
          </a:xfrm>
          <a:custGeom>
            <a:avLst/>
            <a:gdLst/>
            <a:ahLst/>
            <a:cxnLst/>
            <a:rect l="0" t="0" r="0" b="0"/>
            <a:pathLst>
              <a:path w="21600" h="21600" extrusionOk="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0080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endParaRPr sz="2400">
              <a:solidFill>
                <a:schemeClr val="dk1"/>
              </a:solidFill>
              <a:latin typeface="Comic Sans MS"/>
              <a:ea typeface="Comic Sans MS"/>
              <a:cs typeface="Comic Sans MS"/>
              <a:sym typeface="Comic Sans MS"/>
            </a:endParaRPr>
          </a:p>
        </p:txBody>
      </p:sp>
      <p:sp>
        <p:nvSpPr>
          <p:cNvPr id="425" name="Shape 425"/>
          <p:cNvSpPr txBox="1"/>
          <p:nvPr/>
        </p:nvSpPr>
        <p:spPr>
          <a:xfrm>
            <a:off x="8824913" y="2717800"/>
            <a:ext cx="1087500" cy="457200"/>
          </a:xfrm>
          <a:prstGeom prst="rect">
            <a:avLst/>
          </a:prstGeom>
          <a:noFill/>
          <a:ln>
            <a:noFill/>
          </a:ln>
        </p:spPr>
        <p:txBody>
          <a:bodyPr lIns="91425" tIns="45700" rIns="91425" bIns="45700" anchor="t" anchorCtr="0">
            <a:noAutofit/>
          </a:bodyPr>
          <a:lstStyle/>
          <a:p>
            <a:pPr algn="ctr">
              <a:buClr>
                <a:srgbClr val="0033CC"/>
              </a:buClr>
              <a:buSzPct val="25000"/>
            </a:pPr>
            <a:r>
              <a:rPr lang="en-US" sz="2400" i="1">
                <a:solidFill>
                  <a:srgbClr val="0033CC"/>
                </a:solidFill>
                <a:latin typeface="Comic Sans MS"/>
                <a:ea typeface="Comic Sans MS"/>
                <a:cs typeface="Comic Sans MS"/>
                <a:sym typeface="Comic Sans MS"/>
              </a:rPr>
              <a:t>after</a:t>
            </a:r>
          </a:p>
        </p:txBody>
      </p:sp>
    </p:spTree>
    <p:extLst>
      <p:ext uri="{BB962C8B-B14F-4D97-AF65-F5344CB8AC3E}">
        <p14:creationId xmlns:p14="http://schemas.microsoft.com/office/powerpoint/2010/main" val="22343740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
                                        <p:tgtEl>
                                          <p:spTgt spid="423"/>
                                        </p:tgtEl>
                                      </p:cBhvr>
                                    </p:animEffect>
                                  </p:childTnLst>
                                </p:cTn>
                              </p:par>
                              <p:par>
                                <p:cTn id="8" presetID="10" presetClass="entr" presetSubtype="0" fill="hold" nodeType="withEffect">
                                  <p:stCondLst>
                                    <p:cond delay="0"/>
                                  </p:stCondLst>
                                  <p:childTnLst>
                                    <p:set>
                                      <p:cBhvr>
                                        <p:cTn id="9" dur="1" fill="hold">
                                          <p:stCondLst>
                                            <p:cond delay="0"/>
                                          </p:stCondLst>
                                        </p:cTn>
                                        <p:tgtEl>
                                          <p:spTgt spid="422"/>
                                        </p:tgtEl>
                                        <p:attrNameLst>
                                          <p:attrName>style.visibility</p:attrName>
                                        </p:attrNameLst>
                                      </p:cBhvr>
                                      <p:to>
                                        <p:strVal val="visible"/>
                                      </p:to>
                                    </p:set>
                                    <p:animEffect transition="in" filter="fade">
                                      <p:cBhvr>
                                        <p:cTn id="10" dur="2000"/>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7707268" y="5053777"/>
            <a:ext cx="2330399" cy="733499"/>
          </a:xfrm>
          <a:prstGeom prst="wedgeRoundRectCallout">
            <a:avLst>
              <a:gd name="adj1" fmla="val -62276"/>
              <a:gd name="adj2" fmla="val -101086"/>
              <a:gd name="adj3" fmla="val 16667"/>
            </a:avLst>
          </a:prstGeom>
          <a:solidFill>
            <a:srgbClr val="99FF99"/>
          </a:solidFill>
          <a:ln w="9525" cap="flat" cmpd="sng">
            <a:solidFill>
              <a:srgbClr val="990000">
                <a:alpha val="33730"/>
              </a:srgbClr>
            </a:solidFill>
            <a:prstDash val="solid"/>
            <a:miter/>
            <a:headEnd type="none" w="med" len="med"/>
            <a:tailEnd type="none" w="med" len="med"/>
          </a:ln>
        </p:spPr>
        <p:txBody>
          <a:bodyPr lIns="91425" tIns="45700" rIns="91425" bIns="45700" anchor="t" anchorCtr="0">
            <a:noAutofit/>
          </a:bodyPr>
          <a:lstStyle/>
          <a:p>
            <a:pPr algn="ctr">
              <a:buClr>
                <a:schemeClr val="dk1"/>
              </a:buClr>
              <a:buSzPct val="25000"/>
            </a:pPr>
            <a:r>
              <a:rPr lang="en-US" sz="2000" dirty="0">
                <a:solidFill>
                  <a:schemeClr val="dk1"/>
                </a:solidFill>
                <a:latin typeface="Comic Sans MS"/>
                <a:ea typeface="Comic Sans MS"/>
                <a:cs typeface="Comic Sans MS"/>
                <a:sym typeface="Comic Sans MS"/>
              </a:rPr>
              <a:t>Requires dynamic binding</a:t>
            </a:r>
          </a:p>
        </p:txBody>
      </p:sp>
      <p:sp>
        <p:nvSpPr>
          <p:cNvPr id="431" name="Shape 431"/>
          <p:cNvSpPr/>
          <p:nvPr/>
        </p:nvSpPr>
        <p:spPr>
          <a:xfrm>
            <a:off x="5377784" y="4216460"/>
            <a:ext cx="2052599" cy="569999"/>
          </a:xfrm>
          <a:prstGeom prst="roundRect">
            <a:avLst>
              <a:gd name="adj" fmla="val 16667"/>
            </a:avLst>
          </a:prstGeom>
          <a:solidFill>
            <a:srgbClr val="99FF99"/>
          </a:solidFill>
          <a:ln w="9525" cap="flat" cmpd="sng">
            <a:solidFill>
              <a:srgbClr val="990000">
                <a:alpha val="33730"/>
              </a:srgbClr>
            </a:solidFill>
            <a:prstDash val="solid"/>
            <a:round/>
            <a:headEnd type="none" w="med" len="med"/>
            <a:tailEnd type="none" w="med" len="med"/>
          </a:ln>
        </p:spPr>
        <p:txBody>
          <a:bodyPr lIns="91425" tIns="45700" rIns="91425" bIns="45700" anchor="ctr" anchorCtr="0">
            <a:noAutofit/>
          </a:bodyPr>
          <a:lstStyle/>
          <a:p>
            <a:pPr>
              <a:buClr>
                <a:schemeClr val="dk1"/>
              </a:buClr>
            </a:pPr>
            <a:endParaRPr>
              <a:solidFill>
                <a:schemeClr val="dk1"/>
              </a:solidFill>
              <a:latin typeface="Arial"/>
              <a:ea typeface="Arial"/>
              <a:cs typeface="Arial"/>
              <a:sym typeface="Arial"/>
            </a:endParaRPr>
          </a:p>
        </p:txBody>
      </p:sp>
      <p:sp>
        <p:nvSpPr>
          <p:cNvPr id="432" name="Shape 432"/>
          <p:cNvSpPr txBox="1">
            <a:spLocks noGrp="1"/>
          </p:cNvSpPr>
          <p:nvPr>
            <p:ph type="body" idx="1"/>
          </p:nvPr>
        </p:nvSpPr>
        <p:spPr>
          <a:xfrm>
            <a:off x="1669667" y="1010514"/>
            <a:ext cx="8848500" cy="5543400"/>
          </a:xfrm>
          <a:prstGeom prst="rect">
            <a:avLst/>
          </a:prstGeom>
          <a:noFill/>
          <a:ln>
            <a:noFill/>
          </a:ln>
        </p:spPr>
        <p:txBody>
          <a:bodyPr vert="horz" lIns="91425" tIns="45700" rIns="91425" bIns="45700" rtlCol="0" anchor="t" anchorCtr="0">
            <a:noAutofit/>
          </a:bodyPr>
          <a:lstStyle/>
          <a:p>
            <a:pPr marL="0" indent="0">
              <a:spcBef>
                <a:spcPts val="0"/>
              </a:spcBef>
              <a:buSzPct val="25000"/>
              <a:buNone/>
            </a:pPr>
            <a:r>
              <a:rPr lang="en-US" sz="2400" b="1" dirty="0">
                <a:solidFill>
                  <a:schemeClr val="accent2"/>
                </a:solidFill>
                <a:latin typeface="Comic Sans MS"/>
                <a:ea typeface="Comic Sans MS"/>
                <a:cs typeface="Comic Sans MS"/>
                <a:sym typeface="Comic Sans MS"/>
              </a:rPr>
              <a:t>class </a:t>
            </a:r>
            <a:r>
              <a:rPr lang="en-US" sz="2400" i="1" dirty="0">
                <a:solidFill>
                  <a:srgbClr val="3333FF"/>
                </a:solidFill>
                <a:latin typeface="Comic Sans MS"/>
                <a:ea typeface="Comic Sans MS"/>
                <a:cs typeface="Comic Sans MS"/>
                <a:sym typeface="Comic Sans MS"/>
              </a:rPr>
              <a:t>COMPOSITE_FIGURE</a:t>
            </a: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inherit</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FIGURE</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smtClean="0">
                <a:solidFill>
                  <a:schemeClr val="dk1"/>
                </a:solidFill>
                <a:latin typeface="Comic Sans MS"/>
                <a:ea typeface="Comic Sans MS"/>
                <a:cs typeface="Comic Sans MS"/>
                <a:sym typeface="Comic Sans MS"/>
              </a:rPr>
              <a:t>	</a:t>
            </a:r>
          </a:p>
          <a:p>
            <a:pPr marL="0" indent="0">
              <a:lnSpc>
                <a:spcPct val="75000"/>
              </a:lnSpc>
              <a:spcBef>
                <a:spcPts val="1100"/>
              </a:spcBef>
              <a:buSzPct val="25000"/>
              <a:buNone/>
            </a:pPr>
            <a:r>
              <a:rPr lang="en-US" sz="2400" i="1" dirty="0">
                <a:solidFill>
                  <a:schemeClr val="dk1"/>
                </a:solidFill>
                <a:latin typeface="Comic Sans MS"/>
                <a:ea typeface="Comic Sans MS"/>
                <a:cs typeface="Comic Sans MS"/>
                <a:sym typeface="Comic Sans MS"/>
              </a:rPr>
              <a:t>	</a:t>
            </a:r>
            <a:r>
              <a:rPr lang="en-US" sz="2400" i="1" dirty="0" smtClean="0">
                <a:solidFill>
                  <a:srgbClr val="3333FF"/>
                </a:solidFill>
                <a:latin typeface="Comic Sans MS"/>
                <a:ea typeface="Comic Sans MS"/>
                <a:cs typeface="Comic Sans MS"/>
                <a:sym typeface="Comic Sans MS"/>
              </a:rPr>
              <a:t>LIST</a:t>
            </a:r>
            <a:r>
              <a:rPr lang="en-US" sz="2400" dirty="0" smtClean="0">
                <a:solidFill>
                  <a:srgbClr val="3333FF"/>
                </a:solidFill>
                <a:latin typeface="Comic Sans MS"/>
                <a:ea typeface="Comic Sans MS"/>
                <a:cs typeface="Comic Sans MS"/>
                <a:sym typeface="Comic Sans MS"/>
              </a:rPr>
              <a:t> </a:t>
            </a:r>
            <a:r>
              <a:rPr lang="en-US" sz="2400" dirty="0">
                <a:solidFill>
                  <a:srgbClr val="3333FF"/>
                </a:solidFill>
                <a:latin typeface="Comic Sans MS"/>
                <a:ea typeface="Comic Sans MS"/>
                <a:cs typeface="Comic Sans MS"/>
                <a:sym typeface="Comic Sans MS"/>
              </a:rPr>
              <a:t>[</a:t>
            </a:r>
            <a:r>
              <a:rPr lang="en-US" sz="2400" i="1" dirty="0">
                <a:solidFill>
                  <a:srgbClr val="3333FF"/>
                </a:solidFill>
                <a:latin typeface="Comic Sans MS"/>
                <a:ea typeface="Comic Sans MS"/>
                <a:cs typeface="Comic Sans MS"/>
                <a:sym typeface="Comic Sans MS"/>
              </a:rPr>
              <a:t>FIGURE</a:t>
            </a:r>
            <a:r>
              <a:rPr lang="en-US" sz="2400" dirty="0">
                <a:solidFill>
                  <a:srgbClr val="3333FF"/>
                </a:solidFill>
                <a:latin typeface="Comic Sans MS"/>
                <a:ea typeface="Comic Sans MS"/>
                <a:cs typeface="Comic Sans MS"/>
                <a:sym typeface="Comic Sans MS"/>
              </a:rPr>
              <a:t>]</a:t>
            </a:r>
          </a:p>
          <a:p>
            <a:pPr marL="0" indent="0">
              <a:lnSpc>
                <a:spcPct val="75000"/>
              </a:lnSpc>
              <a:spcBef>
                <a:spcPts val="1100"/>
              </a:spcBef>
              <a:buSzPct val="25000"/>
              <a:buNone/>
            </a:pPr>
            <a:r>
              <a:rPr lang="en-US" sz="2400" b="1" dirty="0">
                <a:solidFill>
                  <a:schemeClr val="accent2"/>
                </a:solidFill>
                <a:latin typeface="Comic Sans MS"/>
                <a:ea typeface="Comic Sans MS"/>
                <a:cs typeface="Comic Sans MS"/>
                <a:sym typeface="Comic Sans MS"/>
              </a:rPr>
              <a:t>feature</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display</a:t>
            </a: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dirty="0">
                <a:solidFill>
                  <a:srgbClr val="990000"/>
                </a:solidFill>
                <a:latin typeface="Comic Sans MS"/>
                <a:ea typeface="Comic Sans MS"/>
                <a:cs typeface="Comic Sans MS"/>
                <a:sym typeface="Comic Sans MS"/>
              </a:rPr>
              <a:t>-- Display each constituent figure in turn.</a:t>
            </a:r>
            <a:r>
              <a:rPr lang="en-US" sz="2400" dirty="0">
                <a:solidFill>
                  <a:srgbClr val="FF0000"/>
                </a:solidFill>
                <a:latin typeface="Comic Sans MS"/>
                <a:ea typeface="Comic Sans MS"/>
                <a:cs typeface="Comic Sans MS"/>
                <a:sym typeface="Comic Sans MS"/>
              </a:rPr>
              <a:t/>
            </a:r>
            <a:br>
              <a:rPr lang="en-US" sz="2400" dirty="0">
                <a:solidFill>
                  <a:srgbClr val="FF0000"/>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do</a:t>
            </a:r>
            <a:br>
              <a:rPr lang="en-US" sz="2400" b="1" dirty="0">
                <a:solidFill>
                  <a:schemeClr val="accent2"/>
                </a:solidFill>
                <a:latin typeface="Comic Sans MS"/>
                <a:ea typeface="Comic Sans MS"/>
                <a:cs typeface="Comic Sans MS"/>
                <a:sym typeface="Comic Sans MS"/>
              </a:rPr>
            </a:br>
            <a:r>
              <a:rPr lang="en-US" sz="2400" b="1" dirty="0">
                <a:solidFill>
                  <a:schemeClr val="accent2"/>
                </a:solidFill>
                <a:latin typeface="Comic Sans MS"/>
                <a:ea typeface="Comic Sans MS"/>
                <a:cs typeface="Comic Sans MS"/>
                <a:sym typeface="Comic Sans MS"/>
              </a:rPr>
              <a:t>			from </a:t>
            </a:r>
            <a:r>
              <a:rPr lang="en-US" sz="2400" i="1" dirty="0">
                <a:solidFill>
                  <a:srgbClr val="3333FF"/>
                </a:solidFill>
                <a:latin typeface="Comic Sans MS"/>
                <a:ea typeface="Comic Sans MS"/>
                <a:cs typeface="Comic Sans MS"/>
                <a:sym typeface="Comic Sans MS"/>
              </a:rPr>
              <a:t>start</a:t>
            </a:r>
            <a:r>
              <a:rPr lang="en-US" sz="2400" i="1" dirty="0">
                <a:solidFill>
                  <a:srgbClr val="006400"/>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until </a:t>
            </a:r>
            <a:r>
              <a:rPr lang="en-US" sz="2400" i="1" dirty="0">
                <a:solidFill>
                  <a:srgbClr val="3333FF"/>
                </a:solidFill>
                <a:latin typeface="Comic Sans MS"/>
                <a:ea typeface="Comic Sans MS"/>
                <a:cs typeface="Comic Sans MS"/>
                <a:sym typeface="Comic Sans MS"/>
              </a:rPr>
              <a:t>after</a:t>
            </a:r>
            <a:r>
              <a:rPr lang="en-US" sz="2400" i="1" dirty="0">
                <a:solidFill>
                  <a:srgbClr val="006400"/>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loop</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i="1" dirty="0" err="1">
                <a:solidFill>
                  <a:srgbClr val="3333FF"/>
                </a:solidFill>
                <a:latin typeface="Comic Sans MS"/>
                <a:ea typeface="Comic Sans MS"/>
                <a:cs typeface="Comic Sans MS"/>
                <a:sym typeface="Comic Sans MS"/>
              </a:rPr>
              <a:t>item</a:t>
            </a:r>
            <a:r>
              <a:rPr lang="en-US" sz="4000" dirty="0" err="1">
                <a:solidFill>
                  <a:srgbClr val="3333FF"/>
                </a:solidFill>
                <a:latin typeface="Comic Sans MS"/>
                <a:ea typeface="Comic Sans MS"/>
                <a:cs typeface="Comic Sans MS"/>
                <a:sym typeface="Comic Sans MS"/>
              </a:rPr>
              <a:t>.</a:t>
            </a:r>
            <a:r>
              <a:rPr lang="en-US" sz="2400" i="1" dirty="0" err="1">
                <a:solidFill>
                  <a:srgbClr val="3333FF"/>
                </a:solidFill>
                <a:latin typeface="Comic Sans MS"/>
                <a:ea typeface="Comic Sans MS"/>
                <a:cs typeface="Comic Sans MS"/>
                <a:sym typeface="Comic Sans MS"/>
              </a:rPr>
              <a:t>display</a:t>
            </a:r>
            <a:endParaRPr lang="en-US" sz="2400" i="1" dirty="0">
              <a:solidFill>
                <a:srgbClr val="3333FF"/>
              </a:solidFill>
              <a:latin typeface="Comic Sans MS"/>
              <a:ea typeface="Comic Sans MS"/>
              <a:cs typeface="Comic Sans MS"/>
              <a:sym typeface="Comic Sans MS"/>
            </a:endParaRPr>
          </a:p>
          <a:p>
            <a:pPr marL="0" indent="0">
              <a:lnSpc>
                <a:spcPct val="75000"/>
              </a:lnSpc>
              <a:spcBef>
                <a:spcPts val="1100"/>
              </a:spcBef>
              <a:buSzPct val="25000"/>
              <a:buNone/>
            </a:pPr>
            <a:r>
              <a:rPr lang="en-US" sz="2400" dirty="0">
                <a:solidFill>
                  <a:schemeClr val="dk1"/>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forth</a:t>
            </a:r>
            <a:r>
              <a:rPr lang="en-US" sz="2400" dirty="0">
                <a:solidFill>
                  <a:schemeClr val="dk1"/>
                </a:solidFill>
                <a:latin typeface="Comic Sans MS"/>
                <a:ea typeface="Comic Sans MS"/>
                <a:cs typeface="Comic Sans MS"/>
                <a:sym typeface="Comic Sans MS"/>
              </a:rPr>
              <a:t/>
            </a:r>
            <a:br>
              <a:rPr lang="en-US" sz="2400" dirty="0">
                <a:solidFill>
                  <a:schemeClr val="dk1"/>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end</a:t>
            </a:r>
            <a:br>
              <a:rPr lang="en-US" sz="2400" b="1" dirty="0">
                <a:solidFill>
                  <a:schemeClr val="accent2"/>
                </a:solidFill>
                <a:latin typeface="Comic Sans MS"/>
                <a:ea typeface="Comic Sans MS"/>
                <a:cs typeface="Comic Sans MS"/>
                <a:sym typeface="Comic Sans MS"/>
              </a:rPr>
            </a:br>
            <a:r>
              <a:rPr lang="en-US" sz="2400" dirty="0">
                <a:solidFill>
                  <a:schemeClr val="dk1"/>
                </a:solidFill>
                <a:latin typeface="Comic Sans MS"/>
                <a:ea typeface="Comic Sans MS"/>
                <a:cs typeface="Comic Sans MS"/>
                <a:sym typeface="Comic Sans MS"/>
              </a:rPr>
              <a:t>		</a:t>
            </a:r>
            <a:r>
              <a:rPr lang="en-US" sz="2400" b="1" dirty="0">
                <a:solidFill>
                  <a:schemeClr val="accent2"/>
                </a:solidFill>
                <a:latin typeface="Comic Sans MS"/>
                <a:ea typeface="Comic Sans MS"/>
                <a:cs typeface="Comic Sans MS"/>
                <a:sym typeface="Comic Sans MS"/>
              </a:rPr>
              <a:t>end</a:t>
            </a:r>
          </a:p>
          <a:p>
            <a:pPr marL="0" indent="0">
              <a:lnSpc>
                <a:spcPct val="75000"/>
              </a:lnSpc>
              <a:spcBef>
                <a:spcPts val="1100"/>
              </a:spcBef>
              <a:buSzPct val="25000"/>
              <a:buNone/>
            </a:pPr>
            <a:r>
              <a:rPr lang="en-US" sz="2400" dirty="0">
                <a:solidFill>
                  <a:srgbClr val="FF3300"/>
                </a:solidFill>
                <a:latin typeface="Comic Sans MS"/>
                <a:ea typeface="Comic Sans MS"/>
                <a:cs typeface="Comic Sans MS"/>
                <a:sym typeface="Comic Sans MS"/>
              </a:rPr>
              <a:t>	</a:t>
            </a:r>
            <a:r>
              <a:rPr lang="en-US" sz="2400" dirty="0">
                <a:solidFill>
                  <a:srgbClr val="990000"/>
                </a:solidFill>
                <a:latin typeface="Comic Sans MS"/>
                <a:ea typeface="Comic Sans MS"/>
                <a:cs typeface="Comic Sans MS"/>
                <a:sym typeface="Comic Sans MS"/>
              </a:rPr>
              <a:t>... Similarly for </a:t>
            </a:r>
            <a:r>
              <a:rPr lang="en-US" sz="2400" i="1" dirty="0">
                <a:solidFill>
                  <a:srgbClr val="3333FF"/>
                </a:solidFill>
                <a:latin typeface="Comic Sans MS"/>
                <a:ea typeface="Comic Sans MS"/>
                <a:cs typeface="Comic Sans MS"/>
                <a:sym typeface="Comic Sans MS"/>
              </a:rPr>
              <a:t>move</a:t>
            </a:r>
            <a:r>
              <a:rPr lang="en-US" sz="2400" dirty="0">
                <a:solidFill>
                  <a:srgbClr val="990000"/>
                </a:solidFill>
                <a:latin typeface="Comic Sans MS"/>
                <a:ea typeface="Comic Sans MS"/>
                <a:cs typeface="Comic Sans MS"/>
                <a:sym typeface="Comic Sans MS"/>
              </a:rPr>
              <a:t>, </a:t>
            </a:r>
            <a:r>
              <a:rPr lang="en-US" sz="2400" i="1" dirty="0">
                <a:solidFill>
                  <a:srgbClr val="3333FF"/>
                </a:solidFill>
                <a:latin typeface="Comic Sans MS"/>
                <a:ea typeface="Comic Sans MS"/>
                <a:cs typeface="Comic Sans MS"/>
                <a:sym typeface="Comic Sans MS"/>
              </a:rPr>
              <a:t>rotate</a:t>
            </a:r>
            <a:r>
              <a:rPr lang="en-US" sz="2400" dirty="0">
                <a:solidFill>
                  <a:srgbClr val="990000"/>
                </a:solidFill>
                <a:latin typeface="Comic Sans MS"/>
                <a:ea typeface="Comic Sans MS"/>
                <a:cs typeface="Comic Sans MS"/>
                <a:sym typeface="Comic Sans MS"/>
              </a:rPr>
              <a:t> etc. ...</a:t>
            </a:r>
          </a:p>
          <a:p>
            <a:pPr marL="0" indent="0">
              <a:lnSpc>
                <a:spcPct val="75000"/>
              </a:lnSpc>
              <a:spcBef>
                <a:spcPts val="1100"/>
              </a:spcBef>
              <a:buSzPct val="25000"/>
              <a:buNone/>
            </a:pPr>
            <a:r>
              <a:rPr lang="en-US" sz="2400" b="1" dirty="0">
                <a:solidFill>
                  <a:schemeClr val="accent2"/>
                </a:solidFill>
                <a:latin typeface="Comic Sans MS"/>
                <a:ea typeface="Comic Sans MS"/>
                <a:cs typeface="Comic Sans MS"/>
                <a:sym typeface="Comic Sans MS"/>
              </a:rPr>
              <a:t>end</a:t>
            </a:r>
          </a:p>
        </p:txBody>
      </p:sp>
      <p:sp>
        <p:nvSpPr>
          <p:cNvPr id="433" name="Shape 433"/>
          <p:cNvSpPr txBox="1">
            <a:spLocks noGrp="1"/>
          </p:cNvSpPr>
          <p:nvPr>
            <p:ph type="title"/>
          </p:nvPr>
        </p:nvSpPr>
        <p:spPr>
          <a:xfrm>
            <a:off x="1773238" y="115889"/>
            <a:ext cx="7942199" cy="435599"/>
          </a:xfrm>
          <a:prstGeom prst="rect">
            <a:avLst/>
          </a:prstGeom>
          <a:noFill/>
          <a:ln>
            <a:noFill/>
          </a:ln>
        </p:spPr>
        <p:txBody>
          <a:bodyPr vert="horz" lIns="0" tIns="0" rIns="0" bIns="0" rtlCol="0" anchor="ctr" anchorCtr="0">
            <a:noAutofit/>
          </a:bodyPr>
          <a:lstStyle/>
          <a:p>
            <a:pPr>
              <a:spcBef>
                <a:spcPts val="0"/>
              </a:spcBef>
              <a:buSzPct val="25000"/>
            </a:pPr>
            <a:r>
              <a:rPr lang="en-US" sz="2800" b="1">
                <a:solidFill>
                  <a:srgbClr val="006699"/>
                </a:solidFill>
                <a:latin typeface="Nunito"/>
                <a:ea typeface="Nunito"/>
                <a:cs typeface="Nunito"/>
                <a:sym typeface="Nunito"/>
              </a:rPr>
              <a:t>Composite figures</a:t>
            </a:r>
          </a:p>
        </p:txBody>
      </p:sp>
      <p:sp>
        <p:nvSpPr>
          <p:cNvPr id="434" name="Shape 434"/>
          <p:cNvSpPr txBox="1"/>
          <p:nvPr/>
        </p:nvSpPr>
        <p:spPr>
          <a:xfrm>
            <a:off x="8066006" y="797371"/>
            <a:ext cx="3648299" cy="1249500"/>
          </a:xfrm>
          <a:prstGeom prst="rect">
            <a:avLst/>
          </a:prstGeom>
          <a:solidFill>
            <a:srgbClr val="FFFF00"/>
          </a:solidFill>
          <a:ln>
            <a:noFill/>
          </a:ln>
        </p:spPr>
        <p:txBody>
          <a:bodyPr lIns="91425" tIns="91425" rIns="91425" bIns="91425" anchor="t" anchorCtr="0">
            <a:noAutofit/>
          </a:bodyPr>
          <a:lstStyle/>
          <a:p>
            <a:r>
              <a:rPr lang="en-US" sz="2400" dirty="0">
                <a:latin typeface="Comic Sans MS"/>
                <a:ea typeface="Comic Sans MS"/>
                <a:cs typeface="Comic Sans MS"/>
                <a:sym typeface="Comic Sans MS"/>
              </a:rPr>
              <a:t>Not necessarily the same function (i.e., no recursion)</a:t>
            </a:r>
          </a:p>
        </p:txBody>
      </p:sp>
      <p:sp>
        <p:nvSpPr>
          <p:cNvPr id="435" name="Shape 435"/>
          <p:cNvSpPr/>
          <p:nvPr/>
        </p:nvSpPr>
        <p:spPr>
          <a:xfrm>
            <a:off x="2479737" y="2908278"/>
            <a:ext cx="1393500" cy="435599"/>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endParaRPr/>
          </a:p>
        </p:txBody>
      </p:sp>
      <p:sp>
        <p:nvSpPr>
          <p:cNvPr id="436" name="Shape 436"/>
          <p:cNvSpPr/>
          <p:nvPr/>
        </p:nvSpPr>
        <p:spPr>
          <a:xfrm>
            <a:off x="6023109" y="4283661"/>
            <a:ext cx="1331756" cy="435599"/>
          </a:xfrm>
          <a:prstGeom prst="ellipse">
            <a:avLst/>
          </a:prstGeom>
          <a:noFill/>
          <a:ln w="28575" cap="flat" cmpd="sng">
            <a:solidFill>
              <a:srgbClr val="38761D"/>
            </a:solidFill>
            <a:prstDash val="solid"/>
            <a:round/>
            <a:headEnd type="none" w="med" len="med"/>
            <a:tailEnd type="none" w="med" len="med"/>
          </a:ln>
        </p:spPr>
        <p:txBody>
          <a:bodyPr lIns="91425" tIns="91425" rIns="91425" bIns="91425" anchor="ctr" anchorCtr="0">
            <a:noAutofit/>
          </a:bodyPr>
          <a:lstStyle/>
          <a:p>
            <a:endParaRPr/>
          </a:p>
        </p:txBody>
      </p:sp>
      <p:cxnSp>
        <p:nvCxnSpPr>
          <p:cNvPr id="437" name="Shape 437"/>
          <p:cNvCxnSpPr>
            <a:stCxn id="434" idx="1"/>
            <a:endCxn id="435" idx="6"/>
          </p:cNvCxnSpPr>
          <p:nvPr/>
        </p:nvCxnSpPr>
        <p:spPr>
          <a:xfrm flipH="1">
            <a:off x="3873237" y="1422121"/>
            <a:ext cx="4192769" cy="1703957"/>
          </a:xfrm>
          <a:prstGeom prst="straightConnector1">
            <a:avLst/>
          </a:prstGeom>
          <a:noFill/>
          <a:ln w="19050" cap="flat" cmpd="sng">
            <a:solidFill>
              <a:schemeClr val="dk2"/>
            </a:solidFill>
            <a:prstDash val="solid"/>
            <a:round/>
            <a:headEnd type="none" w="lg" len="lg"/>
            <a:tailEnd type="triangle" w="lg" len="lg"/>
          </a:ln>
        </p:spPr>
      </p:cxnSp>
      <p:cxnSp>
        <p:nvCxnSpPr>
          <p:cNvPr id="438" name="Shape 438"/>
          <p:cNvCxnSpPr/>
          <p:nvPr/>
        </p:nvCxnSpPr>
        <p:spPr>
          <a:xfrm flipH="1">
            <a:off x="7596279" y="2043229"/>
            <a:ext cx="2988314" cy="1870104"/>
          </a:xfrm>
          <a:prstGeom prst="straightConnector1">
            <a:avLst/>
          </a:prstGeom>
          <a:noFill/>
          <a:ln w="1905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1194317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1000"/>
                                        <p:tgtEl>
                                          <p:spTgt spid="435"/>
                                        </p:tgtEl>
                                      </p:cBhvr>
                                    </p:animEffect>
                                  </p:childTnLst>
                                </p:cTn>
                              </p:par>
                              <p:par>
                                <p:cTn id="8" presetID="10" presetClass="entr" presetSubtype="0" fill="hold" nodeType="withEffect">
                                  <p:stCondLst>
                                    <p:cond delay="0"/>
                                  </p:stCondLst>
                                  <p:childTnLst>
                                    <p:set>
                                      <p:cBhvr>
                                        <p:cTn id="9" dur="1" fill="hold">
                                          <p:stCondLst>
                                            <p:cond delay="0"/>
                                          </p:stCondLst>
                                        </p:cTn>
                                        <p:tgtEl>
                                          <p:spTgt spid="436"/>
                                        </p:tgtEl>
                                        <p:attrNameLst>
                                          <p:attrName>style.visibility</p:attrName>
                                        </p:attrNameLst>
                                      </p:cBhvr>
                                      <p:to>
                                        <p:strVal val="visible"/>
                                      </p:to>
                                    </p:set>
                                    <p:animEffect transition="in" filter="fade">
                                      <p:cBhvr>
                                        <p:cTn id="10" dur="1000"/>
                                        <p:tgtEl>
                                          <p:spTgt spid="436"/>
                                        </p:tgtEl>
                                      </p:cBhvr>
                                    </p:animEffect>
                                  </p:childTnLst>
                                </p:cTn>
                              </p:par>
                              <p:par>
                                <p:cTn id="11" presetID="10" presetClass="entr" presetSubtype="0" fill="hold" nodeType="withEffect">
                                  <p:stCondLst>
                                    <p:cond delay="0"/>
                                  </p:stCondLst>
                                  <p:childTnLst>
                                    <p:set>
                                      <p:cBhvr>
                                        <p:cTn id="12" dur="1" fill="hold">
                                          <p:stCondLst>
                                            <p:cond delay="0"/>
                                          </p:stCondLst>
                                        </p:cTn>
                                        <p:tgtEl>
                                          <p:spTgt spid="434"/>
                                        </p:tgtEl>
                                        <p:attrNameLst>
                                          <p:attrName>style.visibility</p:attrName>
                                        </p:attrNameLst>
                                      </p:cBhvr>
                                      <p:to>
                                        <p:strVal val="visible"/>
                                      </p:to>
                                    </p:set>
                                    <p:animEffect transition="in" filter="fade">
                                      <p:cBhvr>
                                        <p:cTn id="13" dur="1000"/>
                                        <p:tgtEl>
                                          <p:spTgt spid="434"/>
                                        </p:tgtEl>
                                      </p:cBhvr>
                                    </p:animEffect>
                                  </p:childTnLst>
                                </p:cTn>
                              </p:par>
                              <p:par>
                                <p:cTn id="14" presetID="10" presetClass="entr" presetSubtype="0" fill="hold" nodeType="withEffect">
                                  <p:stCondLst>
                                    <p:cond delay="0"/>
                                  </p:stCondLst>
                                  <p:childTnLst>
                                    <p:set>
                                      <p:cBhvr>
                                        <p:cTn id="15" dur="1" fill="hold">
                                          <p:stCondLst>
                                            <p:cond delay="0"/>
                                          </p:stCondLst>
                                        </p:cTn>
                                        <p:tgtEl>
                                          <p:spTgt spid="438"/>
                                        </p:tgtEl>
                                        <p:attrNameLst>
                                          <p:attrName>style.visibility</p:attrName>
                                        </p:attrNameLst>
                                      </p:cBhvr>
                                      <p:to>
                                        <p:strVal val="visible"/>
                                      </p:to>
                                    </p:set>
                                    <p:animEffect transition="in" filter="fade">
                                      <p:cBhvr>
                                        <p:cTn id="16" dur="1000"/>
                                        <p:tgtEl>
                                          <p:spTgt spid="438"/>
                                        </p:tgtEl>
                                      </p:cBhvr>
                                    </p:animEffect>
                                  </p:childTnLst>
                                </p:cTn>
                              </p:par>
                              <p:par>
                                <p:cTn id="17" presetID="10" presetClass="entr" presetSubtype="0" fill="hold" nodeType="withEffect">
                                  <p:stCondLst>
                                    <p:cond delay="0"/>
                                  </p:stCondLst>
                                  <p:childTnLst>
                                    <p:set>
                                      <p:cBhvr>
                                        <p:cTn id="18" dur="1" fill="hold">
                                          <p:stCondLst>
                                            <p:cond delay="0"/>
                                          </p:stCondLst>
                                        </p:cTn>
                                        <p:tgtEl>
                                          <p:spTgt spid="437"/>
                                        </p:tgtEl>
                                        <p:attrNameLst>
                                          <p:attrName>style.visibility</p:attrName>
                                        </p:attrNameLst>
                                      </p:cBhvr>
                                      <p:to>
                                        <p:strVal val="visible"/>
                                      </p:to>
                                    </p:set>
                                    <p:animEffect transition="in" filter="fade">
                                      <p:cBhvr>
                                        <p:cTn id="19" dur="1000"/>
                                        <p:tgtEl>
                                          <p:spTgt spid="43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1"/>
                                        </p:tgtEl>
                                        <p:attrNameLst>
                                          <p:attrName>style.visibility</p:attrName>
                                        </p:attrNameLst>
                                      </p:cBhvr>
                                      <p:to>
                                        <p:strVal val="visible"/>
                                      </p:to>
                                    </p:set>
                                    <p:animEffect transition="in" filter="fade">
                                      <p:cBhvr>
                                        <p:cTn id="24" dur="1000"/>
                                        <p:tgtEl>
                                          <p:spTgt spid="431"/>
                                        </p:tgtEl>
                                      </p:cBhvr>
                                    </p:animEffect>
                                  </p:childTnLst>
                                </p:cTn>
                              </p:par>
                              <p:par>
                                <p:cTn id="25" presetID="10" presetClass="entr" presetSubtype="0" fill="hold" nodeType="withEffect">
                                  <p:stCondLst>
                                    <p:cond delay="0"/>
                                  </p:stCondLst>
                                  <p:childTnLst>
                                    <p:set>
                                      <p:cBhvr>
                                        <p:cTn id="26" dur="1" fill="hold">
                                          <p:stCondLst>
                                            <p:cond delay="0"/>
                                          </p:stCondLst>
                                        </p:cTn>
                                        <p:tgtEl>
                                          <p:spTgt spid="430"/>
                                        </p:tgtEl>
                                        <p:attrNameLst>
                                          <p:attrName>style.visibility</p:attrName>
                                        </p:attrNameLst>
                                      </p:cBhvr>
                                      <p:to>
                                        <p:strVal val="visible"/>
                                      </p:to>
                                    </p:set>
                                    <p:animEffect transition="in" filter="fade">
                                      <p:cBhvr>
                                        <p:cTn id="27"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3373</Words>
  <Application>Microsoft Office PowerPoint</Application>
  <PresentationFormat>Widescreen</PresentationFormat>
  <Paragraphs>983</Paragraphs>
  <Slides>67</Slides>
  <Notes>66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Comic Sans MS</vt:lpstr>
      <vt:lpstr>Noto Symbol</vt:lpstr>
      <vt:lpstr>Nunito</vt:lpstr>
      <vt:lpstr>Verdana</vt:lpstr>
      <vt:lpstr>Wingdings</vt:lpstr>
      <vt:lpstr>Office Theme</vt:lpstr>
      <vt:lpstr>Object Oriented Programming (Introduction to Programming)  Manuel Mazzara</vt:lpstr>
      <vt:lpstr>Introduction</vt:lpstr>
      <vt:lpstr>Examples of multiple inheritance</vt:lpstr>
      <vt:lpstr>Composite figures</vt:lpstr>
      <vt:lpstr>Multiple inheritance: Composite figures</vt:lpstr>
      <vt:lpstr>Defining the notion of composite figure</vt:lpstr>
      <vt:lpstr>In the overall structure</vt:lpstr>
      <vt:lpstr>A composite figure as a list</vt:lpstr>
      <vt:lpstr>Composite figures</vt:lpstr>
      <vt:lpstr>Multiple inheritance: name clashes</vt:lpstr>
      <vt:lpstr>The mapping</vt:lpstr>
      <vt:lpstr>Multiple inheritance: name clashes</vt:lpstr>
      <vt:lpstr>Resolving name clashes</vt:lpstr>
      <vt:lpstr>Consequences of renaming</vt:lpstr>
      <vt:lpstr>Renaming and redefinition</vt:lpstr>
      <vt:lpstr>What we have seen</vt:lpstr>
      <vt:lpstr>The mapping</vt:lpstr>
      <vt:lpstr>Feature merging</vt:lpstr>
      <vt:lpstr>Feature merging: with different names</vt:lpstr>
      <vt:lpstr>Feature merging: effective features</vt:lpstr>
      <vt:lpstr>Undefinition</vt:lpstr>
      <vt:lpstr>Merging through undefinition</vt:lpstr>
      <vt:lpstr>Merging effective features with different names</vt:lpstr>
      <vt:lpstr>Acceptable name clashes</vt:lpstr>
      <vt:lpstr>Feature merging: effective features</vt:lpstr>
      <vt:lpstr>Sharing and replication</vt:lpstr>
      <vt:lpstr>What we have seen so far</vt:lpstr>
      <vt:lpstr>Object Oriented Programming (Introduction to Programming)  Manuel Mazzara</vt:lpstr>
      <vt:lpstr>Container data structures</vt:lpstr>
      <vt:lpstr>Basic containers</vt:lpstr>
      <vt:lpstr>Arrays</vt:lpstr>
      <vt:lpstr>Caveat</vt:lpstr>
      <vt:lpstr>Resizing an array</vt:lpstr>
      <vt:lpstr>Array operations</vt:lpstr>
      <vt:lpstr>Lists</vt:lpstr>
      <vt:lpstr>Arrayed list</vt:lpstr>
      <vt:lpstr>Arrayed list operations</vt:lpstr>
      <vt:lpstr>(Singly) Linked list</vt:lpstr>
      <vt:lpstr>Singly-linked list operations</vt:lpstr>
      <vt:lpstr>Linked or arrayed list?</vt:lpstr>
      <vt:lpstr>How fast is an algorithm?</vt:lpstr>
      <vt:lpstr>Basic containers</vt:lpstr>
      <vt:lpstr>Stacks</vt:lpstr>
      <vt:lpstr>Applications of stacks</vt:lpstr>
      <vt:lpstr>The run-time stack</vt:lpstr>
      <vt:lpstr>Stack operations</vt:lpstr>
      <vt:lpstr>Queues</vt:lpstr>
      <vt:lpstr>Queue operations</vt:lpstr>
      <vt:lpstr>Basic containers</vt:lpstr>
      <vt:lpstr>Tables</vt:lpstr>
      <vt:lpstr>Hash table</vt:lpstr>
      <vt:lpstr>A mapping structure</vt:lpstr>
      <vt:lpstr>Collision handling I: Open Hashing</vt:lpstr>
      <vt:lpstr>Collision handling II: Closed Hashing</vt:lpstr>
      <vt:lpstr>Hash table operations</vt:lpstr>
      <vt:lpstr>Choosing between data structures</vt:lpstr>
      <vt:lpstr>Extending the basic notion of class</vt:lpstr>
      <vt:lpstr>Extending the basic notion of class</vt:lpstr>
      <vt:lpstr>Genericity: ensuring type safety</vt:lpstr>
      <vt:lpstr>Possible approaches</vt:lpstr>
      <vt:lpstr>In a sad world</vt:lpstr>
      <vt:lpstr>What we would like to do</vt:lpstr>
      <vt:lpstr>How it looks in Eiffel</vt:lpstr>
      <vt:lpstr>Generics in practice</vt:lpstr>
      <vt:lpstr>Constrained genericity (1)</vt:lpstr>
      <vt:lpstr>Constrained genericity (2)</vt:lpstr>
      <vt:lpstr>What we have seen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(Introduction to Programming)  Manuel Mazzara</dc:title>
  <dc:creator>Innopolis University35</dc:creator>
  <cp:lastModifiedBy>Innopolis University35</cp:lastModifiedBy>
  <cp:revision>99</cp:revision>
  <dcterms:created xsi:type="dcterms:W3CDTF">2015-10-20T13:28:03Z</dcterms:created>
  <dcterms:modified xsi:type="dcterms:W3CDTF">2015-10-27T16:40:22Z</dcterms:modified>
</cp:coreProperties>
</file>