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92" r:id="rId2"/>
    <p:sldId id="367" r:id="rId3"/>
    <p:sldId id="393" r:id="rId4"/>
    <p:sldId id="329" r:id="rId5"/>
    <p:sldId id="330" r:id="rId6"/>
    <p:sldId id="331" r:id="rId7"/>
    <p:sldId id="394" r:id="rId8"/>
    <p:sldId id="395" r:id="rId9"/>
    <p:sldId id="332" r:id="rId10"/>
    <p:sldId id="333" r:id="rId11"/>
    <p:sldId id="335" r:id="rId12"/>
    <p:sldId id="336" r:id="rId13"/>
    <p:sldId id="337" r:id="rId14"/>
    <p:sldId id="397" r:id="rId15"/>
    <p:sldId id="398" r:id="rId16"/>
    <p:sldId id="396" r:id="rId17"/>
    <p:sldId id="338" r:id="rId18"/>
    <p:sldId id="368" r:id="rId19"/>
    <p:sldId id="399" r:id="rId20"/>
    <p:sldId id="339" r:id="rId21"/>
    <p:sldId id="391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9" r:id="rId40"/>
    <p:sldId id="390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4AF-4B59-47FE-B878-4B4F0A8FEC4B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65D2-362E-4256-B166-F61ED24DA3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88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1487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573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dirty="0">
                <a:solidFill>
                  <a:schemeClr val="dk1"/>
                </a:solidFill>
              </a:rPr>
              <a:t>C is in theory statically typed, but in practice it is possible to bypass the typing system</a:t>
            </a:r>
          </a:p>
        </p:txBody>
      </p:sp>
    </p:spTree>
    <p:extLst>
      <p:ext uri="{BB962C8B-B14F-4D97-AF65-F5344CB8AC3E}">
        <p14:creationId xmlns:p14="http://schemas.microsoft.com/office/powerpoint/2010/main" val="65238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Shape 74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711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Genericity lets us:</a:t>
            </a:r>
          </a:p>
          <a:p>
            <a:pPr marL="342900" lvl="0" indent="-279400" rtl="0">
              <a:spcBef>
                <a:spcPts val="480"/>
              </a:spcBef>
              <a:buClr>
                <a:srgbClr val="8B0000"/>
              </a:buClr>
              <a:buSzPct val="100000"/>
              <a:buFont typeface="Noto Symbol"/>
              <a:buChar char="➢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Have classes that are parameterized by type(s). I.e., we put </a:t>
            </a:r>
            <a:r>
              <a:rPr lang="en-US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CITY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a </a:t>
            </a:r>
            <a:r>
              <a:rPr lang="en-US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[CITY] 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type system tells us we get a </a:t>
            </a:r>
            <a:r>
              <a:rPr lang="en-US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CITY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back out. If we upcast everything to </a:t>
            </a:r>
            <a:r>
              <a:rPr lang="en-US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ANY, 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ironically, we know </a:t>
            </a:r>
            <a:r>
              <a:rPr lang="en-US" i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nothing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342900" lvl="0" indent="-279400" rtl="0">
              <a:spcBef>
                <a:spcPts val="480"/>
              </a:spcBef>
              <a:buClr>
                <a:srgbClr val="8B0000"/>
              </a:buClr>
              <a:buSzPct val="100000"/>
              <a:buFont typeface="Noto Symbol"/>
              <a:buChar char="➢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only one class to get the benefits of the above point. We just have to write a single class with a </a:t>
            </a:r>
            <a:r>
              <a:rPr lang="en-US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formal generic parameter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(“hole”) that we will instantiate with the </a:t>
            </a:r>
            <a:r>
              <a:rPr lang="en-US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actual generic parameter 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later.</a:t>
            </a:r>
          </a:p>
        </p:txBody>
      </p:sp>
    </p:spTree>
    <p:extLst>
      <p:ext uri="{BB962C8B-B14F-4D97-AF65-F5344CB8AC3E}">
        <p14:creationId xmlns:p14="http://schemas.microsoft.com/office/powerpoint/2010/main" val="985006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726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3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31520" y="4561398"/>
            <a:ext cx="5852159" cy="431982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296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083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520" y="4561398"/>
            <a:ext cx="5852159" cy="431982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154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27863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5476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318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31520" y="4561398"/>
            <a:ext cx="5852159" cy="431982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83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29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443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244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977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213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018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332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763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558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4143017" y="9119639"/>
            <a:ext cx="3170400" cy="479999"/>
          </a:xfrm>
          <a:prstGeom prst="rect">
            <a:avLst/>
          </a:prstGeom>
          <a:noFill/>
          <a:ln>
            <a:noFill/>
          </a:ln>
        </p:spPr>
        <p:txBody>
          <a:bodyPr lIns="91975" tIns="45975" rIns="91975" bIns="459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737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547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8913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3671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408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4143017" y="9119639"/>
            <a:ext cx="3170400" cy="479999"/>
          </a:xfrm>
          <a:prstGeom prst="rect">
            <a:avLst/>
          </a:prstGeom>
          <a:noFill/>
          <a:ln>
            <a:noFill/>
          </a:ln>
        </p:spPr>
        <p:txBody>
          <a:bodyPr lIns="91975" tIns="45975" rIns="91975" bIns="459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92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412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55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31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Shape 70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12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71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0247-5563-4250-BF67-8827D9FE5C48}" type="datetime1">
              <a:rPr lang="it-IT" smtClean="0"/>
              <a:t>10/11/2015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79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D6F-4B69-4720-9121-41C29042A668}" type="datetime1">
              <a:rPr lang="it-IT" smtClean="0"/>
              <a:t>10/11/2015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79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E03E-81C5-4954-AC1B-3BCEB1B34BF4}" type="datetime1">
              <a:rPr lang="it-IT" smtClean="0"/>
              <a:t>10/11/2015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4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759-A766-4F2A-8C4B-3C8980AC0076}" type="datetime1">
              <a:rPr lang="it-IT" smtClean="0"/>
              <a:t>10/11/2015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88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FB54-B8AF-401A-9FDF-B377F10EB6AF}" type="datetime1">
              <a:rPr lang="it-IT" smtClean="0"/>
              <a:t>10/11/2015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65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E83F-04E3-479E-87CD-4B5BDB360ACF}" type="datetime1">
              <a:rPr lang="it-IT" smtClean="0"/>
              <a:t>10/11/2015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44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9781-FB58-415C-837E-1DA7E1A54BB1}" type="datetime1">
              <a:rPr lang="it-IT" smtClean="0"/>
              <a:t>10/11/2015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2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D2A-0BCA-4564-8835-1B9BDAE1316C}" type="datetime1">
              <a:rPr lang="it-IT" smtClean="0"/>
              <a:t>10/11/2015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9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669A-4C7D-428B-8988-316E6B049EE7}" type="datetime1">
              <a:rPr lang="it-IT" smtClean="0"/>
              <a:t>10/11/2015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98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32C-D72B-41EC-9855-58DB9D306C8C}" type="datetime1">
              <a:rPr lang="it-IT" smtClean="0"/>
              <a:t>10/11/2015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50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649-B442-4EF2-9CD8-D0C1BBF6C2CF}" type="datetime1">
              <a:rPr lang="it-IT" smtClean="0"/>
              <a:t>10/11/2015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79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CBE0-E9EF-4CF9-BD93-BEC61F3FF822}" type="datetime1">
              <a:rPr lang="it-IT" smtClean="0"/>
              <a:t>10/11/2015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45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site:http://docs.eiffel.com/static/libraries+sorted_list&amp;btnI=I'm+Feeling+Lucky" TargetMode="External"/><Relationship Id="rId2" Type="http://schemas.openxmlformats.org/officeDocument/2006/relationships/hyperlink" Target="http://www.google.com/search?q=site:http://docs.eiffel.com/static/libraries+comparable&amp;btnI=I'm+Feeling+Luck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223654" y="1700933"/>
            <a:ext cx="7772400" cy="2366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lvl="0">
              <a:buClr>
                <a:srgbClr val="990000"/>
              </a:buClr>
              <a:buSzPct val="25000"/>
            </a:pPr>
            <a: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Object Oriented Programming</a:t>
            </a:r>
            <a:b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</a:br>
            <a: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(Introduction to Programming)</a:t>
            </a:r>
            <a: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dirty="0">
                <a:latin typeface="Comic Sans MS"/>
                <a:ea typeface="Comic Sans MS"/>
                <a:cs typeface="Comic Sans MS"/>
                <a:sym typeface="Comic Sans MS"/>
              </a:rPr>
              <a:t>Manuel Mazzara</a:t>
            </a:r>
            <a:endParaRPr lang="en-US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306595" y="4879615"/>
            <a:ext cx="8047056" cy="103515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E609E"/>
              </a:buClr>
              <a:buSzPct val="25000"/>
            </a:pPr>
            <a:r>
              <a:rPr lang="it-IT" sz="2950" b="1" dirty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Lecture 13a: </a:t>
            </a:r>
            <a:r>
              <a:rPr lang="en-US" sz="2950" b="1" dirty="0">
                <a:solidFill>
                  <a:srgbClr val="3E609E"/>
                </a:solidFill>
                <a:latin typeface="Verdana"/>
                <a:ea typeface="Verdana"/>
                <a:cs typeface="Verdana"/>
                <a:sym typeface="Nunito"/>
              </a:rPr>
              <a:t>Genericity</a:t>
            </a:r>
            <a:endParaRPr lang="en-US" sz="2950" b="1" dirty="0">
              <a:solidFill>
                <a:srgbClr val="3E60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fontAlgn="base"/>
            <a:endParaRPr lang="it-IT" sz="2950" dirty="0">
              <a:solidFill>
                <a:srgbClr val="3E609E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110444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1773238" y="115889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In a sad world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1773237" y="878115"/>
            <a:ext cx="8594700" cy="87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Imagine we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want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represent a list of cities and a list of people,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would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have to write this: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1773238" y="1755228"/>
            <a:ext cx="3971099" cy="361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CITY_LIST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extend (x: CITY)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item (i: INTEGER): CITY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5744369" y="1755228"/>
            <a:ext cx="4623600" cy="361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PERSON_LIST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extend (x: PERSON)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item (i: INTEGER): PERSON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3352801" y="5676064"/>
            <a:ext cx="4604950" cy="573077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45700" anchor="t" anchorCtr="0">
            <a:noAutofit/>
          </a:bodyPr>
          <a:lstStyle/>
          <a:p>
            <a:pPr>
              <a:buSzPct val="25000"/>
            </a:pPr>
            <a:r>
              <a:rPr lang="en-US" sz="4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we do better?</a:t>
            </a:r>
            <a:endParaRPr lang="en-US" sz="4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3" name="Shape 673"/>
          <p:cNvSpPr txBox="1">
            <a:spLocks noGrp="1"/>
          </p:cNvSpPr>
          <p:nvPr>
            <p:ph type="sldNum" idx="12"/>
          </p:nvPr>
        </p:nvSpPr>
        <p:spPr>
          <a:xfrm>
            <a:off x="11480959" y="6281354"/>
            <a:ext cx="548699" cy="52499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80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1773238" y="115889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we would like to do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1773237" y="878114"/>
            <a:ext cx="8594700" cy="9239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shouldn’t be so hard! Let’s look again at what we really want: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1960275" y="1802079"/>
            <a:ext cx="3971099" cy="460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_LIST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extend (x:   )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item (i: INTEGER):   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5931406" y="2342902"/>
            <a:ext cx="5505033" cy="1276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just want to have a class that has some “</a:t>
            </a:r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holes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in it that we can fill in </a:t>
            </a:r>
            <a:r>
              <a:rPr lang="en-US" sz="24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later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whatever type we like!</a:t>
            </a:r>
          </a:p>
        </p:txBody>
      </p:sp>
      <p:sp>
        <p:nvSpPr>
          <p:cNvPr id="694" name="Shape 694"/>
          <p:cNvSpPr/>
          <p:nvPr/>
        </p:nvSpPr>
        <p:spPr>
          <a:xfrm>
            <a:off x="2916383" y="1931966"/>
            <a:ext cx="218100" cy="206400"/>
          </a:xfrm>
          <a:prstGeom prst="rect">
            <a:avLst/>
          </a:prstGeom>
          <a:solidFill>
            <a:srgbClr val="66FF99"/>
          </a:solidFill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5011882" y="4558144"/>
            <a:ext cx="218100" cy="206400"/>
          </a:xfrm>
          <a:prstGeom prst="rect">
            <a:avLst/>
          </a:prstGeom>
          <a:solidFill>
            <a:srgbClr val="66FF99"/>
          </a:solidFill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3727630" y="3255817"/>
            <a:ext cx="218100" cy="206400"/>
          </a:xfrm>
          <a:prstGeom prst="rect">
            <a:avLst/>
          </a:prstGeom>
          <a:solidFill>
            <a:srgbClr val="66FF99"/>
          </a:solidFill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7" name="Shape 697"/>
          <p:cNvSpPr txBox="1">
            <a:spLocks noGrp="1"/>
          </p:cNvSpPr>
          <p:nvPr>
            <p:ph type="sldNum" idx="12"/>
          </p:nvPr>
        </p:nvSpPr>
        <p:spPr>
          <a:xfrm>
            <a:off x="11436439" y="6148778"/>
            <a:ext cx="548699" cy="52499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980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/>
        </p:nvSpPr>
        <p:spPr>
          <a:xfrm>
            <a:off x="4621742" y="4399674"/>
            <a:ext cx="293099" cy="326700"/>
          </a:xfrm>
          <a:prstGeom prst="rect">
            <a:avLst/>
          </a:prstGeom>
          <a:solidFill>
            <a:srgbClr val="66FF99"/>
          </a:solidFill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8848726" y="3160336"/>
            <a:ext cx="304799" cy="332399"/>
          </a:xfrm>
          <a:prstGeom prst="rect">
            <a:avLst/>
          </a:prstGeom>
          <a:solidFill>
            <a:srgbClr val="66FF99"/>
          </a:solidFill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3643744" y="2210737"/>
            <a:ext cx="322200" cy="332399"/>
          </a:xfrm>
          <a:prstGeom prst="rect">
            <a:avLst/>
          </a:prstGeom>
          <a:solidFill>
            <a:srgbClr val="66FF99"/>
          </a:solidFill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8170986" y="3160336"/>
            <a:ext cx="418799" cy="332399"/>
          </a:xfrm>
          <a:prstGeom prst="rect">
            <a:avLst/>
          </a:prstGeom>
          <a:solidFill>
            <a:srgbClr val="66FF99"/>
          </a:solidFill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2091529" y="2137828"/>
            <a:ext cx="4037107" cy="41355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LIST [G]</a:t>
            </a:r>
          </a:p>
          <a:p>
            <a:pPr>
              <a:spcBef>
                <a:spcPts val="480"/>
              </a:spcBef>
            </a:pPr>
            <a:endParaRPr sz="20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000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extend (x: G)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2000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 </a:t>
            </a:r>
            <a:r>
              <a:rPr lang="en-US" sz="2000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>
              <a:spcBef>
                <a:spcPts val="480"/>
              </a:spcBef>
            </a:pPr>
            <a:endParaRPr sz="20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item (</a:t>
            </a:r>
            <a:r>
              <a:rPr lang="en-US" sz="200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INTEGER): G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2000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</a:t>
            </a:r>
            <a:r>
              <a:rPr lang="en-US" sz="2000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708" name="Shape 708"/>
          <p:cNvSpPr txBox="1">
            <a:spLocks noGrp="1"/>
          </p:cNvSpPr>
          <p:nvPr>
            <p:ph type="title"/>
          </p:nvPr>
        </p:nvSpPr>
        <p:spPr>
          <a:xfrm>
            <a:off x="1773238" y="115889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How it looks in Eiffel</a:t>
            </a:r>
          </a:p>
        </p:txBody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1773237" y="878115"/>
            <a:ext cx="8594700" cy="1200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not despair: we know how to do this, we’ve done it for years! We just use a </a:t>
            </a:r>
            <a:r>
              <a:rPr lang="en-US" sz="2400" b="1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parameter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as we would in any other function. Eiffel calls this the </a:t>
            </a:r>
            <a:r>
              <a:rPr lang="en-US" sz="2400" b="1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formal generic parameter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0" indent="0">
              <a:spcBef>
                <a:spcPts val="480"/>
              </a:spcBef>
              <a:buNone/>
            </a:pPr>
            <a:endParaRPr lang="it-IT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0" name="Shape 710"/>
          <p:cNvSpPr txBox="1"/>
          <p:nvPr/>
        </p:nvSpPr>
        <p:spPr>
          <a:xfrm>
            <a:off x="7924942" y="3075321"/>
            <a:ext cx="2206200" cy="56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x + 1</a:t>
            </a:r>
          </a:p>
        </p:txBody>
      </p:sp>
      <p:sp>
        <p:nvSpPr>
          <p:cNvPr id="711" name="Shape 711"/>
          <p:cNvSpPr/>
          <p:nvPr/>
        </p:nvSpPr>
        <p:spPr>
          <a:xfrm>
            <a:off x="4923514" y="2110046"/>
            <a:ext cx="3938100" cy="535799"/>
          </a:xfrm>
          <a:prstGeom prst="rect">
            <a:avLst/>
          </a:prstGeom>
          <a:solidFill>
            <a:srgbClr val="66FF99"/>
          </a:solidFill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Introducing the parameter</a:t>
            </a:r>
          </a:p>
        </p:txBody>
      </p:sp>
      <p:cxnSp>
        <p:nvCxnSpPr>
          <p:cNvPr id="712" name="Shape 712"/>
          <p:cNvCxnSpPr>
            <a:stCxn id="711" idx="1"/>
            <a:endCxn id="705" idx="3"/>
          </p:cNvCxnSpPr>
          <p:nvPr/>
        </p:nvCxnSpPr>
        <p:spPr>
          <a:xfrm flipH="1" flipV="1">
            <a:off x="3965944" y="2376937"/>
            <a:ext cx="957570" cy="100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3" name="Shape 713"/>
          <p:cNvCxnSpPr/>
          <p:nvPr/>
        </p:nvCxnSpPr>
        <p:spPr>
          <a:xfrm>
            <a:off x="8369191" y="2729168"/>
            <a:ext cx="11195" cy="40645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14" name="Shape 714"/>
          <p:cNvSpPr/>
          <p:nvPr/>
        </p:nvSpPr>
        <p:spPr>
          <a:xfrm>
            <a:off x="6189703" y="4299294"/>
            <a:ext cx="3352799" cy="515700"/>
          </a:xfrm>
          <a:prstGeom prst="rect">
            <a:avLst/>
          </a:prstGeom>
          <a:solidFill>
            <a:srgbClr val="66FF99"/>
          </a:solidFill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the parameter</a:t>
            </a:r>
          </a:p>
        </p:txBody>
      </p:sp>
      <p:cxnSp>
        <p:nvCxnSpPr>
          <p:cNvPr id="715" name="Shape 715"/>
          <p:cNvCxnSpPr/>
          <p:nvPr/>
        </p:nvCxnSpPr>
        <p:spPr>
          <a:xfrm flipV="1">
            <a:off x="9001125" y="3478367"/>
            <a:ext cx="1" cy="77879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6" name="Shape 716"/>
          <p:cNvCxnSpPr/>
          <p:nvPr/>
        </p:nvCxnSpPr>
        <p:spPr>
          <a:xfrm flipH="1">
            <a:off x="4914702" y="4557144"/>
            <a:ext cx="1275000" cy="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11380946" y="6273422"/>
            <a:ext cx="548699" cy="52499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67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1773238" y="115889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Generics in practice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1773237" y="878113"/>
            <a:ext cx="8594700" cy="6927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Finally, we can do what wanted to begin with, substituting the </a:t>
            </a:r>
            <a:r>
              <a:rPr lang="en-US" sz="2400" b="1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actual generic parameter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the formal one: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1773237" y="1711567"/>
            <a:ext cx="4393200" cy="45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cities: LIST [CITY]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people: LIST [PERSON]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bern: CITY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fred: PERSON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cities.extend (bern)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people.extend (fred)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5974862" y="1711568"/>
            <a:ext cx="4393200" cy="364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Now:</a:t>
            </a:r>
          </a:p>
          <a:p>
            <a:pPr marL="342900" indent="-342900">
              <a:spcBef>
                <a:spcPts val="480"/>
              </a:spcBef>
              <a:buClr>
                <a:srgbClr val="8B0000"/>
              </a:buClr>
              <a:buSzPct val="100000"/>
              <a:buFont typeface="Noto Symbol"/>
              <a:buChar char="➢"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 </a:t>
            </a:r>
            <a:r>
              <a:rPr lang="en-US" sz="2400" b="1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 safety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(we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cannot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put a city into the list of people and vice versa)</a:t>
            </a:r>
          </a:p>
          <a:p>
            <a:pPr marL="342900" indent="-342900">
              <a:spcBef>
                <a:spcPts val="480"/>
              </a:spcBef>
              <a:buClr>
                <a:srgbClr val="8B0000"/>
              </a:buClr>
              <a:buSzPct val="100000"/>
              <a:buFont typeface="Noto Symbol"/>
              <a:buChar char="➢"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don’t have to write a new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implementation for every type of thing we want to put in it.</a:t>
            </a: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11266647" y="6306967"/>
            <a:ext cx="548699" cy="52499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543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197" y="233319"/>
            <a:ext cx="10515600" cy="5410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it-IT" sz="2800" b="1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Using generic derivations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97" y="1144850"/>
            <a:ext cx="9085714" cy="51428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90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858838" y="417876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Static typing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858838" y="1105334"/>
            <a:ext cx="8221800" cy="5490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Type-safe call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(during execution):</a:t>
            </a:r>
          </a:p>
          <a:p>
            <a:pPr marL="896937" lvl="1" indent="-363537" algn="just">
              <a:spcBef>
                <a:spcPts val="640"/>
              </a:spcBef>
              <a:buClr>
                <a:srgbClr val="8B0000"/>
              </a:buClr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feature 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call </a:t>
            </a:r>
            <a:r>
              <a:rPr lang="en-US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320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such that the object attached to </a:t>
            </a:r>
            <a:r>
              <a:rPr lang="en-US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a feature corresponding to </a:t>
            </a:r>
            <a:r>
              <a:rPr lang="en-US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</a:p>
          <a:p>
            <a:pPr marL="896937" lvl="1" indent="-363537" algn="just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[Generalizes to calls with	 arguments, </a:t>
            </a:r>
            <a:r>
              <a:rPr lang="en-US" sz="1800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1800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-US" sz="18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18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a, b</a:t>
            </a:r>
            <a:r>
              <a:rPr lang="en-US" sz="18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</a:p>
          <a:p>
            <a:pPr marL="0" indent="0" algn="just">
              <a:spcBef>
                <a:spcPts val="360"/>
              </a:spcBef>
              <a:buNone/>
            </a:pP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 algn="just">
              <a:spcBef>
                <a:spcPts val="480"/>
              </a:spcBef>
              <a:buSzPct val="25000"/>
              <a:buNone/>
            </a:pP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type checker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896937" lvl="1" indent="-363537" algn="just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A program-processing tool (such as a compiler) that guarantees, for any program it accepts, that any call in any execution will be </a:t>
            </a:r>
            <a:r>
              <a:rPr lang="en-US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type-safe</a:t>
            </a:r>
          </a:p>
          <a:p>
            <a:pPr marL="0" indent="0" algn="just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 algn="just">
              <a:spcBef>
                <a:spcPts val="480"/>
              </a:spcBef>
              <a:buSzPct val="25000"/>
              <a:buNone/>
            </a:pP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Statically typed language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896937" lvl="1" indent="-363537" algn="just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A programming language for which it is possible to write a </a:t>
            </a:r>
            <a:r>
              <a:rPr lang="en-US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type checker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1095196" y="6333001"/>
            <a:ext cx="548699" cy="52499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6024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082"/>
            <a:ext cx="10515600" cy="45042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it-IT" sz="2800" b="1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Genericity solution to LIST_OF_...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9279"/>
            <a:ext cx="8676190" cy="51619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05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title"/>
          </p:nvPr>
        </p:nvSpPr>
        <p:spPr>
          <a:xfrm>
            <a:off x="511109" y="286792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Constrained </a:t>
            </a:r>
            <a:r>
              <a:rPr lang="en-US" sz="2800" b="1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genericity (1)</a:t>
            </a:r>
            <a:endParaRPr lang="en-US" sz="2800" b="1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511109" y="947261"/>
            <a:ext cx="8980622" cy="1200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Previously we just had G and it could be anything. Sometimes we only want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certain kinds of types to fill that hole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1773239" y="2078183"/>
            <a:ext cx="4815000" cy="405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SORTED_LIST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[G -&gt; COMPARABLE]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extend (x: G)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item (i: INTEGER): G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>
              <a:spcBef>
                <a:spcPts val="480"/>
              </a:spcBef>
            </a:pPr>
            <a:endParaRPr sz="24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SzPct val="25000"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 </a:t>
            </a: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… end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6768674" y="2825157"/>
            <a:ext cx="5131405" cy="1759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can only be instantiated with a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is also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COMPARABLE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because this is necessary to implement the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routine.</a:t>
            </a:r>
          </a:p>
        </p:txBody>
      </p:sp>
      <p:sp>
        <p:nvSpPr>
          <p:cNvPr id="738" name="Shape 738"/>
          <p:cNvSpPr txBox="1">
            <a:spLocks noGrp="1"/>
          </p:cNvSpPr>
          <p:nvPr>
            <p:ph type="sldNum" idx="12"/>
          </p:nvPr>
        </p:nvSpPr>
        <p:spPr>
          <a:xfrm>
            <a:off x="10909459" y="6314941"/>
            <a:ext cx="548699" cy="54305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15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Genericity + inheritance </a:t>
            </a:r>
            <a:r>
              <a:rPr lang="en-US" sz="2800" b="1" dirty="0" smtClean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: </a:t>
            </a: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Constrained genericity</a:t>
            </a:r>
            <a:endParaRPr lang="it-IT" sz="2800" b="1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28072"/>
            <a:ext cx="968975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C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onstrained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genericity does two things for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us: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it-IT" altLang="it-I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 It </a:t>
            </a:r>
            <a:r>
              <a:rPr lang="it-IT" alt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states that any candidate for substitution for G must </a:t>
            </a:r>
            <a:r>
              <a:rPr lang="it-IT" altLang="it-IT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conform</a:t>
            </a:r>
            <a:r>
              <a:rPr lang="it-IT" alt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 to </a:t>
            </a:r>
            <a:r>
              <a:rPr lang="it-IT" altLang="it-I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class</a:t>
            </a:r>
            <a:r>
              <a:rPr lang="it-IT" alt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 </a:t>
            </a:r>
            <a:r>
              <a:rPr lang="it-IT" alt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hlinkClick r:id="rId2"/>
              </a:rPr>
              <a:t>COMPARABLE</a:t>
            </a:r>
            <a:r>
              <a:rPr lang="it-IT" alt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. Typically this means it must </a:t>
            </a:r>
            <a:r>
              <a:rPr lang="it-IT" altLang="it-IT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inherit</a:t>
            </a:r>
            <a:r>
              <a:rPr lang="it-IT" alt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 from </a:t>
            </a:r>
            <a:r>
              <a:rPr lang="it-IT" altLang="it-I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hlinkClick r:id="rId2"/>
              </a:rPr>
              <a:t>COMPARABLE</a:t>
            </a:r>
            <a:endParaRPr lang="it-IT" altLang="it-IT" sz="24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it-IT" altLang="it-IT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it-IT" altLang="it-I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 It </a:t>
            </a:r>
            <a:r>
              <a:rPr lang="it-IT" alt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allows, within the features of </a:t>
            </a:r>
            <a:r>
              <a:rPr lang="it-IT" alt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hlinkClick r:id="rId3"/>
              </a:rPr>
              <a:t>SORTED_LIST</a:t>
            </a:r>
            <a:r>
              <a:rPr lang="it-IT" alt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, the features of </a:t>
            </a:r>
            <a:r>
              <a:rPr lang="it-IT" altLang="it-IT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hlinkClick r:id="rId2"/>
              </a:rPr>
              <a:t>COMPARABLE</a:t>
            </a:r>
            <a:r>
              <a:rPr lang="it-IT" alt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 to be applied to any item which has a type of 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74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Genericity: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076"/>
            <a:ext cx="10515600" cy="2372888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Type extension </a:t>
            </a:r>
            <a:r>
              <a:rPr 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mechanism</a:t>
            </a:r>
          </a:p>
          <a:p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Reconciles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flexibility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 with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type safety</a:t>
            </a:r>
          </a:p>
          <a:p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Enables us to have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parameterized classes</a:t>
            </a:r>
          </a:p>
          <a:p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Useful for container data structures: lists, arrays, trees,</a:t>
            </a:r>
          </a:p>
          <a:p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“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Type” now a bit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more general than “class”</a:t>
            </a:r>
            <a:endParaRPr lang="it-IT" sz="2400" b="1" dirty="0">
              <a:solidFill>
                <a:srgbClr val="990000"/>
              </a:solidFill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92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1773238" y="115889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Recap on Data Structures</a:t>
            </a:r>
            <a:endParaRPr lang="en-US" sz="2800" b="1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1772401" y="935354"/>
            <a:ext cx="4105199" cy="5472000"/>
          </a:xfrm>
          <a:prstGeom prst="roundRect">
            <a:avLst>
              <a:gd name="adj" fmla="val 7333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72000" tIns="72000" rIns="72000" bIns="720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a </a:t>
            </a:r>
            <a:r>
              <a:rPr lang="en-US" sz="2000" b="1" u="sng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 list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if:</a:t>
            </a:r>
          </a:p>
          <a:p>
            <a:pPr marL="360362" lvl="1" indent="-182562">
              <a:spcBef>
                <a:spcPts val="40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between items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matters</a:t>
            </a:r>
          </a:p>
          <a:p>
            <a:pPr marL="360362" lvl="1" indent="-182562">
              <a:spcBef>
                <a:spcPts val="40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main way to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them is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that order</a:t>
            </a:r>
          </a:p>
          <a:p>
            <a:pPr marL="360362" lvl="1" indent="-182562">
              <a:spcBef>
                <a:spcPts val="40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(Bonus condition)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hardwired size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limit</a:t>
            </a:r>
          </a:p>
          <a:p>
            <a:pPr marL="0" indent="0">
              <a:spcBef>
                <a:spcPts val="400"/>
              </a:spcBef>
              <a:buNone/>
            </a:pPr>
            <a:endParaRPr sz="2000" dirty="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an </a:t>
            </a:r>
            <a:r>
              <a:rPr lang="en-US" sz="2000" b="1" u="sng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if:</a:t>
            </a:r>
          </a:p>
          <a:p>
            <a:pPr marL="360362" lvl="1" indent="-182562">
              <a:spcBef>
                <a:spcPts val="40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item can </a:t>
            </a:r>
            <a:r>
              <a:rPr lang="en-US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 </a:t>
            </a:r>
            <a:r>
              <a:rPr lang="en-US" sz="200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identified by an integer index</a:t>
            </a:r>
            <a:endParaRPr lang="en-US" sz="2000" dirty="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0362" lvl="1" indent="-182562">
              <a:spcBef>
                <a:spcPts val="40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-US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way to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 items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through that index</a:t>
            </a:r>
          </a:p>
          <a:p>
            <a:pPr marL="360362" lvl="1" indent="-182562">
              <a:spcBef>
                <a:spcPts val="40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Hardwired size limit 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(at least for long spans of execution)</a:t>
            </a:r>
          </a:p>
          <a:p>
            <a:pPr marL="360362" lvl="1" indent="-182562">
              <a:spcBef>
                <a:spcPts val="400"/>
              </a:spcBef>
              <a:buClr>
                <a:srgbClr val="8B0000"/>
              </a:buClr>
              <a:buNone/>
            </a:pPr>
            <a:endParaRPr sz="2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0362" lvl="1" indent="-80962">
              <a:spcBef>
                <a:spcPts val="400"/>
              </a:spcBef>
              <a:buClr>
                <a:srgbClr val="8B0000"/>
              </a:buClr>
              <a:buNone/>
            </a:pPr>
            <a:endParaRPr sz="2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6096001" y="935998"/>
            <a:ext cx="4332000" cy="5472000"/>
          </a:xfrm>
          <a:prstGeom prst="roundRect">
            <a:avLst>
              <a:gd name="adj" fmla="val 6519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72000" rIns="72000" bIns="7200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990000"/>
              </a:buClr>
              <a:buSzPct val="25000"/>
            </a:pP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a </a:t>
            </a:r>
            <a:r>
              <a:rPr lang="en-US" sz="2000" b="1" u="sng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hash table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if:</a:t>
            </a:r>
          </a:p>
          <a:p>
            <a:pPr marL="360362" lvl="1" indent="-182562">
              <a:lnSpc>
                <a:spcPct val="80000"/>
              </a:lnSpc>
              <a:spcBef>
                <a:spcPts val="400"/>
              </a:spcBef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item has an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associated key</a:t>
            </a:r>
          </a:p>
          <a:p>
            <a:pPr marL="360362" lvl="1" indent="-182562">
              <a:lnSpc>
                <a:spcPct val="80000"/>
              </a:lnSpc>
              <a:spcBef>
                <a:spcPts val="400"/>
              </a:spcBef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main way to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 them 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through these keys</a:t>
            </a:r>
          </a:p>
          <a:p>
            <a:pPr marL="360362" lvl="1" indent="-182562">
              <a:lnSpc>
                <a:spcPct val="80000"/>
              </a:lnSpc>
              <a:spcBef>
                <a:spcPts val="400"/>
              </a:spcBef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structure is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bounded</a:t>
            </a:r>
          </a:p>
          <a:p>
            <a:pPr marL="360362" lvl="1" indent="-80962">
              <a:lnSpc>
                <a:spcPct val="80000"/>
              </a:lnSpc>
              <a:spcBef>
                <a:spcPts val="400"/>
              </a:spcBef>
              <a:buClr>
                <a:srgbClr val="990000"/>
              </a:buClr>
            </a:pPr>
            <a:endParaRPr sz="2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>
                <a:srgbClr val="990000"/>
              </a:buClr>
              <a:buSzPct val="25000"/>
            </a:pP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a </a:t>
            </a:r>
            <a:r>
              <a:rPr lang="en-US" sz="2000" b="1" u="sng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360362" lvl="1" indent="-182562">
              <a:lnSpc>
                <a:spcPct val="80000"/>
              </a:lnSpc>
              <a:spcBef>
                <a:spcPts val="400"/>
              </a:spcBef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LIFO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policy</a:t>
            </a:r>
          </a:p>
          <a:p>
            <a:pPr marL="360362" lvl="1" indent="-182562">
              <a:lnSpc>
                <a:spcPct val="80000"/>
              </a:lnSpc>
              <a:spcBef>
                <a:spcPts val="400"/>
              </a:spcBef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traversal of nested structures such as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trees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</a:pPr>
            <a:endParaRPr sz="2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>
                <a:srgbClr val="990000"/>
              </a:buClr>
              <a:buSzPct val="25000"/>
            </a:pP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a </a:t>
            </a:r>
            <a:r>
              <a:rPr lang="en-US" sz="2000" b="1" u="sng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360362" lvl="1" indent="-182562">
              <a:lnSpc>
                <a:spcPct val="80000"/>
              </a:lnSpc>
              <a:spcBef>
                <a:spcPts val="400"/>
              </a:spcBef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 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FIFO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policy</a:t>
            </a:r>
          </a:p>
          <a:p>
            <a:pPr marL="360362" lvl="1" indent="-182562">
              <a:lnSpc>
                <a:spcPct val="80000"/>
              </a:lnSpc>
              <a:spcBef>
                <a:spcPts val="400"/>
              </a:spcBef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simulation of FIFO phenomenon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</a:pPr>
            <a:endParaRPr sz="2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3" name="Shape 563"/>
          <p:cNvSpPr txBox="1">
            <a:spLocks noGrp="1"/>
          </p:cNvSpPr>
          <p:nvPr>
            <p:ph type="sldNum" idx="12"/>
          </p:nvPr>
        </p:nvSpPr>
        <p:spPr>
          <a:xfrm>
            <a:off x="11643301" y="6407354"/>
            <a:ext cx="548699" cy="52499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32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1773238" y="115889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we have seen</a:t>
            </a:r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1773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container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structures</a:t>
            </a:r>
          </a:p>
          <a:p>
            <a:pPr marL="896937" lvl="1" indent="-363537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and lists</a:t>
            </a:r>
          </a:p>
          <a:p>
            <a:pPr marL="896937" lvl="1" indent="-363537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stacks a</a:t>
            </a:r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nd 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queues</a:t>
            </a:r>
          </a:p>
          <a:p>
            <a:pPr marL="896937" lvl="1" indent="-363537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tables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each data structure:</a:t>
            </a:r>
          </a:p>
          <a:p>
            <a:pPr marL="896937" lvl="1" indent="-363537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</a:t>
            </a:r>
            <a:r>
              <a:rPr lang="en-US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does it support?</a:t>
            </a:r>
          </a:p>
          <a:p>
            <a:pPr marL="896937" lvl="1" indent="-363537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operations are </a:t>
            </a:r>
            <a:r>
              <a:rPr lang="en-US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efficient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which are slow?</a:t>
            </a:r>
          </a:p>
          <a:p>
            <a:pPr marL="896937" lvl="1" indent="-363537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 in a nutshell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endParaRPr lang="en-US" sz="24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no one best container: choose the one that matches your problem!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480"/>
              </a:spcBef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Containers and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genericity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sldNum" idx="12"/>
          </p:nvPr>
        </p:nvSpPr>
        <p:spPr>
          <a:xfrm>
            <a:off x="11123772" y="6252026"/>
            <a:ext cx="548699" cy="54177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58814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223654" y="1700933"/>
            <a:ext cx="7772400" cy="2366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lvl="0">
              <a:buClr>
                <a:srgbClr val="990000"/>
              </a:buClr>
              <a:buSzPct val="25000"/>
            </a:pPr>
            <a: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Object Oriented Programming</a:t>
            </a:r>
            <a:b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</a:br>
            <a: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(Introduction to Programming)</a:t>
            </a:r>
            <a: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dirty="0">
                <a:latin typeface="Comic Sans MS"/>
                <a:ea typeface="Comic Sans MS"/>
                <a:cs typeface="Comic Sans MS"/>
                <a:sym typeface="Comic Sans MS"/>
              </a:rPr>
              <a:t>Manuel Mazzara</a:t>
            </a:r>
            <a:endParaRPr lang="en-US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306595" y="4879615"/>
            <a:ext cx="8047056" cy="103515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E609E"/>
              </a:buClr>
              <a:buSzPct val="25000"/>
            </a:pPr>
            <a:r>
              <a:rPr lang="it-IT" sz="2950" b="1" dirty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Lecture 13b: </a:t>
            </a:r>
            <a:r>
              <a:rPr lang="en-US" sz="2950" b="1" dirty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Selective exports </a:t>
            </a:r>
            <a:endParaRPr lang="en-US" sz="2950" b="1" dirty="0" smtClean="0">
              <a:solidFill>
                <a:srgbClr val="3E60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Clr>
                <a:srgbClr val="3E609E"/>
              </a:buClr>
              <a:buSzPct val="25000"/>
            </a:pPr>
            <a:r>
              <a:rPr lang="en-US" sz="2950" b="1" dirty="0" smtClean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2950" b="1" dirty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deferred classes</a:t>
            </a:r>
          </a:p>
          <a:p>
            <a:pPr lvl="0" fontAlgn="base"/>
            <a:endParaRPr lang="en-US" sz="2950" dirty="0">
              <a:solidFill>
                <a:srgbClr val="3E60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fontAlgn="base"/>
            <a:endParaRPr lang="it-IT" sz="2950" dirty="0">
              <a:solidFill>
                <a:srgbClr val="3E609E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59240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67116" y="189283"/>
            <a:ext cx="8129586" cy="72072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Abstraction and client privileges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942095" y="3744173"/>
            <a:ext cx="8859837" cy="260508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 access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attribute is exported</a:t>
            </a:r>
          </a:p>
          <a:p>
            <a:pPr marL="539750" lvl="1" indent="-184150">
              <a:spcBef>
                <a:spcPts val="800"/>
              </a:spcBef>
              <a:buClr>
                <a:srgbClr val="8B0000"/>
              </a:buClr>
              <a:buSzPct val="133333"/>
              <a:buFont typeface="Noto Symbol"/>
              <a:buChar char="➢"/>
            </a:pP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4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expression! </a:t>
            </a:r>
          </a:p>
          <a:p>
            <a:pPr marL="539750" lvl="1" indent="-138430">
              <a:spcBef>
                <a:spcPts val="180"/>
              </a:spcBef>
              <a:buClr>
                <a:srgbClr val="8B0000"/>
              </a:buClr>
              <a:buNone/>
            </a:pPr>
            <a:endParaRPr sz="9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9750" lvl="1" indent="-184150">
              <a:lnSpc>
                <a:spcPct val="75000"/>
              </a:lnSpc>
              <a:spcBef>
                <a:spcPts val="800"/>
              </a:spcBef>
              <a:buClr>
                <a:srgbClr val="8B0000"/>
              </a:buClr>
              <a:buSzPct val="133333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assignment  </a:t>
            </a: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4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would be </a:t>
            </a:r>
            <a:r>
              <a:rPr lang="en-US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syntactically illegal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would assign to an expression, like 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 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 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grpSp>
        <p:nvGrpSpPr>
          <p:cNvPr id="46" name="Shape 46"/>
          <p:cNvGrpSpPr/>
          <p:nvPr/>
        </p:nvGrpSpPr>
        <p:grpSpPr>
          <a:xfrm>
            <a:off x="4962314" y="5046716"/>
            <a:ext cx="1409699" cy="411161"/>
            <a:chOff x="4031" y="2500"/>
            <a:chExt cx="972" cy="259"/>
          </a:xfrm>
        </p:grpSpPr>
        <p:cxnSp>
          <p:nvCxnSpPr>
            <p:cNvPr id="47" name="Shape 47"/>
            <p:cNvCxnSpPr/>
            <p:nvPr/>
          </p:nvCxnSpPr>
          <p:spPr>
            <a:xfrm rot="10800000" flipH="1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10800000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" name="Shape 49"/>
          <p:cNvGrpSpPr/>
          <p:nvPr/>
        </p:nvGrpSpPr>
        <p:grpSpPr>
          <a:xfrm>
            <a:off x="7392772" y="5859072"/>
            <a:ext cx="1389062" cy="411161"/>
            <a:chOff x="4031" y="2500"/>
            <a:chExt cx="972" cy="259"/>
          </a:xfrm>
        </p:grpSpPr>
        <p:cxnSp>
          <p:nvCxnSpPr>
            <p:cNvPr id="50" name="Shape 50"/>
            <p:cNvCxnSpPr/>
            <p:nvPr/>
          </p:nvCxnSpPr>
          <p:spPr>
            <a:xfrm rot="10800000" flipH="1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10800000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Shape 52"/>
          <p:cNvSpPr/>
          <p:nvPr/>
        </p:nvSpPr>
        <p:spPr>
          <a:xfrm>
            <a:off x="961412" y="1404797"/>
            <a:ext cx="5519168" cy="1585868"/>
          </a:xfrm>
          <a:prstGeom prst="roundRect">
            <a:avLst>
              <a:gd name="adj" fmla="val 16667"/>
            </a:avLst>
          </a:prstGeom>
          <a:noFill/>
          <a:ln w="222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0" rIns="0" bIns="0" anchor="ctr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class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an attribute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br>
              <a:rPr lang="en-US" sz="2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may a client class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with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4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2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type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</p:txBody>
      </p:sp>
      <p:cxnSp>
        <p:nvCxnSpPr>
          <p:cNvPr id="53" name="Shape 53"/>
          <p:cNvCxnSpPr/>
          <p:nvPr/>
        </p:nvCxnSpPr>
        <p:spPr>
          <a:xfrm rot="10800000" flipH="1">
            <a:off x="8257542" y="1109708"/>
            <a:ext cx="981056" cy="12929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" name="Shape 54"/>
          <p:cNvSpPr txBox="1"/>
          <p:nvPr/>
        </p:nvSpPr>
        <p:spPr>
          <a:xfrm>
            <a:off x="7008782" y="1524383"/>
            <a:ext cx="10858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16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8537268" y="1235308"/>
            <a:ext cx="4891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</a:p>
        </p:txBody>
      </p:sp>
      <p:sp>
        <p:nvSpPr>
          <p:cNvPr id="56" name="Shape 56"/>
          <p:cNvSpPr/>
          <p:nvPr/>
        </p:nvSpPr>
        <p:spPr>
          <a:xfrm>
            <a:off x="7031427" y="888990"/>
            <a:ext cx="1138877" cy="560838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884282" y="910007"/>
            <a:ext cx="1315946" cy="713508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algn="ctr">
              <a:buSzPct val="25000"/>
            </a:pPr>
            <a:r>
              <a:rPr lang="en-US" sz="2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</a:p>
        </p:txBody>
      </p:sp>
      <p:sp>
        <p:nvSpPr>
          <p:cNvPr id="58" name="Shape 58"/>
          <p:cNvSpPr/>
          <p:nvPr/>
        </p:nvSpPr>
        <p:spPr>
          <a:xfrm>
            <a:off x="9243847" y="841695"/>
            <a:ext cx="1138877" cy="560838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endParaRPr sz="240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9096702" y="862712"/>
            <a:ext cx="1315946" cy="50359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algn="ctr">
              <a:buSzPct val="25000"/>
            </a:pPr>
            <a:r>
              <a:rPr lang="en-US" sz="2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60" name="Shape 60"/>
          <p:cNvSpPr/>
          <p:nvPr/>
        </p:nvSpPr>
        <p:spPr>
          <a:xfrm>
            <a:off x="6988768" y="2399338"/>
            <a:ext cx="692149" cy="576262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7680917" y="2399338"/>
            <a:ext cx="503236" cy="576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8115092" y="2693988"/>
            <a:ext cx="776286" cy="0"/>
          </a:xfrm>
          <a:prstGeom prst="straightConnector1">
            <a:avLst/>
          </a:prstGeom>
          <a:noFill/>
          <a:ln w="19050" cap="flat" cmpd="sng">
            <a:solidFill>
              <a:srgbClr val="0066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3" name="Shape 63"/>
          <p:cNvSpPr txBox="1"/>
          <p:nvPr/>
        </p:nvSpPr>
        <p:spPr>
          <a:xfrm>
            <a:off x="7701043" y="2479763"/>
            <a:ext cx="8556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</a:p>
        </p:txBody>
      </p:sp>
      <p:sp>
        <p:nvSpPr>
          <p:cNvPr id="64" name="Shape 64"/>
          <p:cNvSpPr/>
          <p:nvPr/>
        </p:nvSpPr>
        <p:spPr>
          <a:xfrm>
            <a:off x="8944020" y="2393338"/>
            <a:ext cx="1080462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26267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9148801" y="3088711"/>
            <a:ext cx="1005849" cy="50359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algn="ctr">
              <a:buSzPct val="25000"/>
            </a:pPr>
            <a:r>
              <a:rPr lang="en-US" sz="28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8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982801" y="3046711"/>
            <a:ext cx="1005849" cy="50359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algn="ctr">
              <a:buSzPct val="25000"/>
            </a:pPr>
            <a:r>
              <a:rPr lang="en-US" sz="28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9949125" y="1542983"/>
            <a:ext cx="4891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68" name="Shape 68"/>
          <p:cNvSpPr/>
          <p:nvPr/>
        </p:nvSpPr>
        <p:spPr>
          <a:xfrm>
            <a:off x="10061245" y="2392088"/>
            <a:ext cx="503236" cy="576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10053879" y="2476888"/>
            <a:ext cx="4761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020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077779" y="218919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Applying abstraction principles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077779" y="813718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8B0000"/>
              </a:buClr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provide clients with writing privileges: define a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setter procedure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such as </a:t>
            </a:r>
          </a:p>
          <a:p>
            <a:pPr marL="0" indent="0">
              <a:spcBef>
                <a:spcPts val="480"/>
              </a:spcBef>
              <a:buClr>
                <a:srgbClr val="8B0000"/>
              </a:buClr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180"/>
              </a:spcBef>
              <a:buClr>
                <a:srgbClr val="8B0000"/>
              </a:buClr>
              <a:buNone/>
            </a:pPr>
            <a:endParaRPr sz="9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set_temperature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8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Set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value to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ensure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40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temperature_set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indent="0">
              <a:spcBef>
                <a:spcPts val="360"/>
              </a:spcBef>
              <a:buClr>
                <a:srgbClr val="8B0000"/>
              </a:buClr>
              <a:buNone/>
            </a:pP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75000"/>
              </a:lnSpc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Clients will use calls such as</a:t>
            </a:r>
          </a:p>
          <a:p>
            <a:pPr marL="0" indent="0">
              <a:lnSpc>
                <a:spcPct val="75000"/>
              </a:lnSpc>
              <a:spcBef>
                <a:spcPts val="480"/>
              </a:spcBef>
              <a:buClr>
                <a:srgbClr val="8B0000"/>
              </a:buClr>
              <a:buNone/>
            </a:pPr>
            <a:endParaRPr sz="2400" i="1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75000"/>
              </a:lnSpc>
              <a:spcBef>
                <a:spcPts val="800"/>
              </a:spcBef>
              <a:buClr>
                <a:srgbClr val="8B0000"/>
              </a:buClr>
              <a:buSzPct val="25000"/>
              <a:buNone/>
            </a:pP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400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set_temperature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(21.5)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246923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701729" y="3255243"/>
            <a:ext cx="2607000" cy="349799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677955" y="4360867"/>
            <a:ext cx="6120599" cy="875399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677955" y="1793810"/>
            <a:ext cx="5776200" cy="1161425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42286" y="227539"/>
            <a:ext cx="8339138" cy="6119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Taking full advantage of a setter command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42286" y="996975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i="1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set_temperature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 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b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Set temperature value to 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not_under_minimum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&gt;= -273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not_above_maximum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&lt;= 2000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i="1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update_database</a:t>
            </a:r>
            <a:endParaRPr lang="en-US" sz="2400" i="1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None/>
            </a:pPr>
            <a:endParaRPr sz="2400" i="1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ensure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temperature_set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end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859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39569" y="274914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Exporting (making public) an attribute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39568" y="802968"/>
            <a:ext cx="11134379" cy="564492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endParaRPr lang="en-US" sz="24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Eiffel, exporting an attribute means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exporting it read-only</a:t>
            </a:r>
          </a:p>
          <a:p>
            <a:pPr marL="0" indent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the outside, it is not shown as an attribute, just as a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query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it could be a function</a:t>
            </a:r>
          </a:p>
          <a:p>
            <a:pPr marL="0" indent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C++, Java &amp; C#, if you make public an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</a:t>
            </a:r>
            <a:r>
              <a:rPr lang="en-US" sz="2400" dirty="0" smtClean="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it is available for both read and write: </a:t>
            </a:r>
          </a:p>
          <a:p>
            <a:pPr marL="896938" lvl="1" indent="-363538">
              <a:spcBef>
                <a:spcPts val="0"/>
              </a:spcBef>
              <a:buClr>
                <a:srgbClr val="8B0000"/>
              </a:buClr>
              <a:buSzPct val="119999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 </a:t>
            </a: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36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  <a:p>
            <a:pPr marL="896938" lvl="1" indent="-241618">
              <a:spcBef>
                <a:spcPts val="0"/>
              </a:spcBef>
              <a:buClr>
                <a:srgbClr val="8B0000"/>
              </a:buClr>
              <a:buNone/>
            </a:pPr>
            <a:endParaRPr i="1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8" lvl="1" indent="-363538">
              <a:lnSpc>
                <a:spcPct val="75000"/>
              </a:lnSpc>
              <a:spcBef>
                <a:spcPts val="0"/>
              </a:spcBef>
              <a:buClr>
                <a:srgbClr val="8B0000"/>
              </a:buClr>
              <a:buSzPct val="119999"/>
              <a:buFont typeface="Noto Symbol"/>
              <a:buChar char="➢"/>
            </a:pP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36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 </a:t>
            </a:r>
            <a:r>
              <a:rPr lang="en-US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 result, it is almost always a bad idea to export an attribute.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670195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73308" y="235157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Getter functions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73307" y="878113"/>
            <a:ext cx="11107875" cy="564492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C++, Java &amp; C#,  the standard technique, if </a:t>
            </a:r>
            <a:r>
              <a:rPr lang="en-US" sz="2400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private_x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secret, is to export an associated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getter function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16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400" b="1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private_x</a:t>
            </a:r>
            <a:endParaRPr lang="en-US" sz="2400" i="1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Eiffel needs no getter functions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just export the attribute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safe: the attribute is exported</a:t>
            </a:r>
          </a:p>
          <a:p>
            <a:pPr marL="896938" lvl="1" indent="-363538">
              <a:spcBef>
                <a:spcPts val="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for reading</a:t>
            </a:r>
          </a:p>
          <a:p>
            <a:pPr marL="896938" lvl="1" indent="-241618">
              <a:spcBef>
                <a:spcPts val="0"/>
              </a:spcBef>
              <a:buClr>
                <a:srgbClr val="8B0000"/>
              </a:buClr>
              <a:buNone/>
            </a:pPr>
            <a:endParaRPr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8" lvl="1" indent="-363538">
              <a:spcBef>
                <a:spcPts val="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 the information that it is an attribute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it could be a function (Uniform Access principle)</a:t>
            </a:r>
          </a:p>
          <a:p>
            <a:pPr marL="0" indent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187615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496708" y="2857711"/>
            <a:ext cx="3350399" cy="504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509789" y="1567334"/>
            <a:ext cx="3678619" cy="5048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49745" y="245772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Having it both ways  (Eiffel syntax)</a:t>
            </a:r>
          </a:p>
        </p:txBody>
      </p:sp>
      <p:sp>
        <p:nvSpPr>
          <p:cNvPr id="108" name="Shape 108"/>
          <p:cNvSpPr/>
          <p:nvPr/>
        </p:nvSpPr>
        <p:spPr>
          <a:xfrm>
            <a:off x="6107669" y="2285162"/>
            <a:ext cx="3205200" cy="730199"/>
          </a:xfrm>
          <a:prstGeom prst="wedgeRoundRectCallout">
            <a:avLst>
              <a:gd name="adj1" fmla="val -83205"/>
              <a:gd name="adj2" fmla="val 47048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an assignment, but a procedure call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49744" y="989230"/>
            <a:ext cx="9122289" cy="564492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possible to define a query as</a:t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temperature: REAL</a:t>
            </a:r>
            <a:r>
              <a:rPr lang="en-US" sz="2400" i="1" dirty="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24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assign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set_temperature</a:t>
            </a:r>
            <a:endParaRPr lang="en-US" sz="2400" i="1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the syntax</a:t>
            </a:r>
          </a:p>
          <a:p>
            <a:pPr marL="0" indent="0">
              <a:lnSpc>
                <a:spcPct val="75000"/>
              </a:lnSpc>
              <a:spcBef>
                <a:spcPts val="80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4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i="1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21.5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75000"/>
              </a:lnSpc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accepted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an abbreviation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75000"/>
              </a:lnSpc>
              <a:spcBef>
                <a:spcPts val="80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4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i="1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set_temperature</a:t>
            </a:r>
            <a:r>
              <a:rPr lang="en-US" sz="2400" i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(21.5)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rgbClr val="3366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Retains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contracts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any other supplementary operations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C# has a notion of “</a:t>
            </a:r>
            <a:r>
              <a:rPr lang="en-US" sz="2400" b="1" u="sng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property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which pursues the same goal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5594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030345" y="1022049"/>
            <a:ext cx="5460520" cy="474453"/>
          </a:xfrm>
          <a:prstGeom prst="roundRect">
            <a:avLst>
              <a:gd name="adj" fmla="val 16667"/>
            </a:avLst>
          </a:prstGeom>
          <a:solidFill>
            <a:srgbClr val="FF9900">
              <a:alpha val="69803"/>
            </a:srgbClr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spcAft>
                <a:spcPts val="1200"/>
              </a:spcAft>
              <a:buSzPct val="25000"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of calls in a client with</a:t>
            </a:r>
            <a:r>
              <a:rPr lang="en-US" sz="2400" i="1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A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</p:txBody>
      </p:sp>
      <p:sp>
        <p:nvSpPr>
          <p:cNvPr id="116" name="Shape 116"/>
          <p:cNvSpPr/>
          <p:nvPr/>
        </p:nvSpPr>
        <p:spPr>
          <a:xfrm>
            <a:off x="726102" y="4893845"/>
            <a:ext cx="2071686" cy="965199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29010" y="3878323"/>
            <a:ext cx="2071687" cy="965199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20863" y="2838988"/>
            <a:ext cx="2071687" cy="965199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727213" y="1749963"/>
            <a:ext cx="2071687" cy="965199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27019" y="220756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Information </a:t>
            </a:r>
            <a:r>
              <a:rPr lang="en-US" sz="2800" b="1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hiding</a:t>
            </a:r>
            <a:endParaRPr lang="en-US" sz="2800" b="1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63713" y="1013363"/>
            <a:ext cx="2252663" cy="5240337"/>
          </a:xfrm>
          <a:prstGeom prst="rect">
            <a:avLst/>
          </a:pr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8B0000"/>
              </a:buClr>
              <a:buSzPct val="25000"/>
              <a:buNone/>
            </a:pPr>
            <a:r>
              <a:rPr lang="en-US" sz="1800" b="1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r>
              <a:rPr lang="en-US" sz="1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1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1800" i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1800" i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US" sz="1800" i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SzPct val="25000"/>
              <a:buNone/>
            </a:pPr>
            <a:r>
              <a:rPr lang="en-US" sz="1800" b="1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...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...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SzPct val="25000"/>
              <a:buNone/>
            </a:pPr>
            <a:r>
              <a:rPr lang="en-US" sz="1800" b="1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  <a:r>
              <a:rPr lang="en-US" sz="1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h, i</a:t>
            </a:r>
            <a:r>
              <a:rPr lang="en-US" sz="18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	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SzPct val="25000"/>
              <a:buNone/>
            </a:pPr>
            <a:r>
              <a:rPr lang="en-US" sz="1800" b="1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  <a:r>
              <a:rPr lang="en-US" sz="1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j, k, l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SzPct val="25000"/>
              <a:buNone/>
            </a:pPr>
            <a:r>
              <a:rPr lang="en-US" sz="1800" b="1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  <a:r>
              <a:rPr lang="en-US" sz="1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360"/>
              </a:spcBef>
              <a:buSzPct val="25000"/>
              <a:buNone/>
            </a:pPr>
            <a:r>
              <a:rPr lang="en-US" sz="1800" i="1">
                <a:solidFill>
                  <a:srgbClr val="0064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m, 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...</a:t>
            </a:r>
          </a:p>
          <a:p>
            <a:pPr marL="0" indent="0">
              <a:lnSpc>
                <a:spcPct val="80000"/>
              </a:lnSpc>
              <a:spcBef>
                <a:spcPts val="360"/>
              </a:spcBef>
              <a:buClr>
                <a:srgbClr val="8B0000"/>
              </a:buClr>
              <a:buSzPct val="25000"/>
              <a:buNone/>
            </a:pPr>
            <a:r>
              <a:rPr lang="en-US" sz="1800" b="1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700598" y="1722976"/>
            <a:ext cx="6422195" cy="4411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8B0000"/>
              </a:buClr>
              <a:buSzPct val="133333"/>
              <a:buFont typeface="Noto Symbol"/>
              <a:buChar char="➢"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32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32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valid in </a:t>
            </a:r>
            <a:r>
              <a:rPr lang="en-US" sz="20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client</a:t>
            </a:r>
          </a:p>
          <a:p>
            <a:pPr>
              <a:spcBef>
                <a:spcPts val="1600"/>
              </a:spcBef>
              <a:buClr>
                <a:srgbClr val="8B0000"/>
              </a:buClr>
              <a:buSzPct val="16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32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0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invalid everywhere </a:t>
            </a:r>
            <a:endParaRPr lang="en-US" sz="2000" b="1" dirty="0" smtClean="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1000"/>
              </a:spcBef>
              <a:buClr>
                <a:srgbClr val="8B0000"/>
              </a:buClr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(including in </a:t>
            </a:r>
            <a:r>
              <a:rPr lang="en-US" sz="2000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own text!)</a:t>
            </a:r>
          </a:p>
          <a:p>
            <a:pPr>
              <a:spcBef>
                <a:spcPts val="1600"/>
              </a:spcBef>
              <a:buClr>
                <a:srgbClr val="8B0000"/>
              </a:buClr>
              <a:buSzPct val="160000"/>
              <a:buFont typeface="Noto Symbol"/>
              <a:buChar char="➢"/>
            </a:pPr>
            <a:r>
              <a:rPr lang="en-US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3200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000" b="1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 only in B, C and their descendants</a:t>
            </a:r>
          </a:p>
          <a:p>
            <a:pPr>
              <a:spcBef>
                <a:spcPts val="1000"/>
              </a:spcBef>
              <a:buClr>
                <a:srgbClr val="8B0000"/>
              </a:buClr>
              <a:buSzPct val="25000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(not valid in 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!)</a:t>
            </a:r>
          </a:p>
          <a:p>
            <a:pPr>
              <a:spcBef>
                <a:spcPts val="1200"/>
              </a:spcBef>
              <a:buClr>
                <a:srgbClr val="8B0000"/>
              </a:buClr>
              <a:buSzPct val="160000"/>
              <a:buFont typeface="Noto Symbol"/>
              <a:buChar char="➢"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32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valid in 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their descendants,</a:t>
            </a:r>
            <a:b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as well as in 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its descendants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645037" y="1078449"/>
            <a:ext cx="431323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3518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861175" y="4899025"/>
            <a:ext cx="317500" cy="300038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94444" y="23179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Information </a:t>
            </a:r>
            <a:r>
              <a:rPr lang="en-US" sz="2800" b="1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hiding (2)</a:t>
            </a:r>
            <a:endParaRPr lang="en-US" sz="2800" b="1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94444" y="927256"/>
            <a:ext cx="8615482" cy="509587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8B0000"/>
              </a:buClr>
              <a:buSzPct val="25000"/>
              <a:buNone/>
            </a:pP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hiding only applies to use by clients, using dot notation or infix notation, as with </a:t>
            </a:r>
            <a:r>
              <a:rPr lang="en-US" sz="22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3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2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(</a:t>
            </a:r>
            <a:r>
              <a:rPr lang="en-US" sz="2200" b="1" i="1" dirty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Qualified</a:t>
            </a: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calls).</a:t>
            </a:r>
          </a:p>
          <a:p>
            <a:pPr marL="0" indent="0">
              <a:lnSpc>
                <a:spcPct val="80000"/>
              </a:lnSpc>
              <a:spcBef>
                <a:spcPts val="440"/>
              </a:spcBef>
              <a:buClr>
                <a:srgbClr val="8B0000"/>
              </a:buClr>
              <a:buNone/>
            </a:pPr>
            <a:endParaRPr sz="22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440"/>
              </a:spcBef>
              <a:buClr>
                <a:srgbClr val="8B0000"/>
              </a:buClr>
              <a:buSzPct val="25000"/>
              <a:buNone/>
            </a:pPr>
            <a:r>
              <a:rPr lang="en-US" sz="2200" b="1" i="1" dirty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Unqualified</a:t>
            </a: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calls (within class) not subject to information hiding:</a:t>
            </a:r>
          </a:p>
          <a:p>
            <a:pPr marL="0" indent="0">
              <a:lnSpc>
                <a:spcPct val="80000"/>
              </a:lnSpc>
              <a:spcBef>
                <a:spcPts val="440"/>
              </a:spcBef>
              <a:buClr>
                <a:srgbClr val="8B0000"/>
              </a:buClr>
              <a:buNone/>
            </a:pPr>
            <a:endParaRPr sz="22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40"/>
              </a:spcBef>
              <a:buClr>
                <a:srgbClr val="8B0000"/>
              </a:buClr>
              <a:buSzPct val="25000"/>
              <a:buNone/>
            </a:pP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2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2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{</a:t>
            </a:r>
            <a:r>
              <a:rPr lang="en-US" sz="22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NONE</a:t>
            </a:r>
            <a:r>
              <a:rPr lang="en-US" sz="18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marL="0" indent="0">
              <a:spcBef>
                <a:spcPts val="440"/>
              </a:spcBef>
              <a:buClr>
                <a:srgbClr val="8B0000"/>
              </a:buClr>
              <a:buSzPct val="25000"/>
              <a:buNone/>
            </a:pP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</a:t>
            </a:r>
            <a:r>
              <a:rPr lang="en-US" sz="22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... </a:t>
            </a:r>
            <a:r>
              <a:rPr lang="en-US" sz="22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indent="0">
              <a:spcBef>
                <a:spcPts val="440"/>
              </a:spcBef>
              <a:buClr>
                <a:srgbClr val="8B0000"/>
              </a:buClr>
              <a:buSzPct val="25000"/>
              <a:buNone/>
            </a:pP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2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  <a:p>
            <a:pPr marL="0" indent="0">
              <a:spcBef>
                <a:spcPts val="440"/>
              </a:spcBef>
              <a:buClr>
                <a:srgbClr val="8B0000"/>
              </a:buClr>
              <a:buNone/>
            </a:pPr>
            <a:endParaRPr sz="22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40"/>
              </a:spcBef>
              <a:buClr>
                <a:srgbClr val="8B0000"/>
              </a:buClr>
              <a:buSzPct val="25000"/>
              <a:buNone/>
            </a:pP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</a:t>
            </a:r>
            <a:r>
              <a:rPr lang="en-US" sz="22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-US" sz="22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2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2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22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br>
              <a:rPr lang="en-US" sz="22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			 ...;  </a:t>
            </a:r>
            <a:r>
              <a:rPr lang="en-US" sz="22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-US" sz="2200" i="1" dirty="0">
                <a:solidFill>
                  <a:srgbClr val="0064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i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...</a:t>
            </a: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22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indent="0">
              <a:spcBef>
                <a:spcPts val="440"/>
              </a:spcBef>
              <a:buClr>
                <a:srgbClr val="8B0000"/>
              </a:buClr>
              <a:buSzPct val="25000"/>
              <a:buNone/>
            </a:pP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2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lang="en-US" sz="22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01447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05" y="241558"/>
            <a:ext cx="10515600" cy="5245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Generic programming</a:t>
            </a:r>
            <a:endParaRPr lang="it-IT" sz="2800" b="1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205" y="1108932"/>
            <a:ext cx="10515600" cy="50776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Algorithms are written in terms of </a:t>
            </a:r>
            <a:r>
              <a:rPr lang="en-US" sz="2400" i="1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”types</a:t>
            </a:r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 </a:t>
            </a:r>
            <a:r>
              <a:rPr lang="en-US" sz="2400" i="1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to-be-specified-later”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Instantiated when needed for </a:t>
            </a:r>
            <a:r>
              <a:rPr lang="en-US" sz="2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</a:rPr>
              <a:t>specific types provided as parameters</a:t>
            </a:r>
          </a:p>
          <a:p>
            <a:endParaRPr lang="en-US" sz="24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Allows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writing common functions or types </a:t>
            </a:r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differing only in the set of types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 on which they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operate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It </a:t>
            </a:r>
            <a:r>
              <a:rPr lang="en-US" sz="2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</a:rPr>
              <a:t>reduces duplication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 </a:t>
            </a:r>
            <a:endParaRPr lang="en-US" sz="24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ML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 in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1973</a:t>
            </a: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Generics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 in Ada, Delphi, Eiffel, Java, C#, F#, Objective-C, Swift, and Visual Basic .NET</a:t>
            </a:r>
          </a:p>
          <a:p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Templates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 in C++ and D</a:t>
            </a:r>
          </a:p>
          <a:p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Parametric polymorphism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 in ML, Scala and Haskell </a:t>
            </a:r>
            <a:endParaRPr lang="it-IT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96400" y="6346865"/>
            <a:ext cx="2743200" cy="365125"/>
          </a:xfrm>
        </p:spPr>
        <p:txBody>
          <a:bodyPr/>
          <a:lstStyle/>
          <a:p>
            <a:fld id="{F44C5851-D875-49F7-9B11-E3086444064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06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98275" y="255046"/>
            <a:ext cx="7913658" cy="4707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An example of selective export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68499" y="86755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8B0000"/>
              </a:buClr>
              <a:buSzPct val="25000"/>
              <a:buNone/>
            </a:pP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LINKABLE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exports its features to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LINKED_LIST</a:t>
            </a:r>
          </a:p>
          <a:p>
            <a:pPr marL="896938" lvl="1" indent="-363538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export them to the rest of the world</a:t>
            </a:r>
          </a:p>
          <a:p>
            <a:pPr marL="896938" lvl="1" indent="-363538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Clients of </a:t>
            </a:r>
            <a:r>
              <a:rPr lang="en-US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LINKED_LIST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don’t need to know about </a:t>
            </a:r>
            <a:r>
              <a:rPr lang="en-US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LINKABLE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cells.</a:t>
            </a:r>
          </a:p>
          <a:p>
            <a:pPr marL="0" indent="0">
              <a:spcBef>
                <a:spcPts val="480"/>
              </a:spcBef>
              <a:buClr>
                <a:srgbClr val="8B0000"/>
              </a:buClr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9" name="Shape 139"/>
          <p:cNvGrpSpPr/>
          <p:nvPr/>
        </p:nvGrpSpPr>
        <p:grpSpPr>
          <a:xfrm>
            <a:off x="3792537" y="2924176"/>
            <a:ext cx="6337300" cy="2809875"/>
            <a:chOff x="162" y="981"/>
            <a:chExt cx="4699" cy="2084"/>
          </a:xfrm>
        </p:grpSpPr>
        <p:sp>
          <p:nvSpPr>
            <p:cNvPr id="140" name="Shape 140"/>
            <p:cNvSpPr/>
            <p:nvPr/>
          </p:nvSpPr>
          <p:spPr>
            <a:xfrm>
              <a:off x="162" y="2354"/>
              <a:ext cx="861" cy="362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882" y="981"/>
              <a:ext cx="544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62" y="2398"/>
              <a:ext cx="906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Haldenegg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1023" y="2354"/>
              <a:ext cx="316" cy="36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4" name="Shape 144"/>
            <p:cNvCxnSpPr/>
            <p:nvPr/>
          </p:nvCxnSpPr>
          <p:spPr>
            <a:xfrm>
              <a:off x="1214" y="2535"/>
              <a:ext cx="48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45" name="Shape 145"/>
            <p:cNvSpPr txBox="1"/>
            <p:nvPr/>
          </p:nvSpPr>
          <p:spPr>
            <a:xfrm>
              <a:off x="299" y="2806"/>
              <a:ext cx="45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item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1032" y="2803"/>
              <a:ext cx="581" cy="2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right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1738" y="2362"/>
              <a:ext cx="861" cy="362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845" y="2404"/>
              <a:ext cx="907" cy="2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Central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601" y="2362"/>
              <a:ext cx="316" cy="36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1876" y="2817"/>
              <a:ext cx="453" cy="2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item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2610" y="2811"/>
              <a:ext cx="629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right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374" y="2361"/>
              <a:ext cx="861" cy="362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3490" y="2331"/>
              <a:ext cx="906" cy="4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Haupt-</a:t>
              </a:r>
              <a:br>
                <a:rPr lang="en-US" sz="16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en-US" sz="16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bahnhof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36" y="2361"/>
              <a:ext cx="316" cy="36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509" y="2814"/>
              <a:ext cx="453" cy="2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item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4245" y="2809"/>
              <a:ext cx="611" cy="2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right</a:t>
              </a:r>
            </a:p>
          </p:txBody>
        </p:sp>
        <p:cxnSp>
          <p:nvCxnSpPr>
            <p:cNvPr id="157" name="Shape 157"/>
            <p:cNvCxnSpPr/>
            <p:nvPr/>
          </p:nvCxnSpPr>
          <p:spPr>
            <a:xfrm>
              <a:off x="2811" y="2535"/>
              <a:ext cx="48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58" name="Shape 158"/>
            <p:cNvCxnSpPr/>
            <p:nvPr/>
          </p:nvCxnSpPr>
          <p:spPr>
            <a:xfrm>
              <a:off x="4461" y="2535"/>
              <a:ext cx="27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Shape 159"/>
            <p:cNvCxnSpPr/>
            <p:nvPr/>
          </p:nvCxnSpPr>
          <p:spPr>
            <a:xfrm flipH="1">
              <a:off x="4649" y="2388"/>
              <a:ext cx="212" cy="318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1882" y="1253"/>
              <a:ext cx="544" cy="27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884" y="1525"/>
              <a:ext cx="544" cy="27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62" name="Shape 162"/>
            <p:cNvCxnSpPr/>
            <p:nvPr/>
          </p:nvCxnSpPr>
          <p:spPr>
            <a:xfrm>
              <a:off x="2110" y="1705"/>
              <a:ext cx="0" cy="544"/>
            </a:xfrm>
            <a:prstGeom prst="straightConnector1">
              <a:avLst/>
            </a:prstGeom>
            <a:noFill/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63" name="Shape 163"/>
            <p:cNvSpPr txBox="1"/>
            <p:nvPr/>
          </p:nvSpPr>
          <p:spPr>
            <a:xfrm>
              <a:off x="667" y="1425"/>
              <a:ext cx="1587" cy="2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first_element</a:t>
              </a: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1571" y="1844"/>
              <a:ext cx="591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active</a:t>
              </a:r>
            </a:p>
          </p:txBody>
        </p:sp>
        <p:cxnSp>
          <p:nvCxnSpPr>
            <p:cNvPr id="165" name="Shape 165"/>
            <p:cNvCxnSpPr/>
            <p:nvPr/>
          </p:nvCxnSpPr>
          <p:spPr>
            <a:xfrm rot="10800000">
              <a:off x="566" y="1435"/>
              <a:ext cx="1405" cy="0"/>
            </a:xfrm>
            <a:prstGeom prst="straightConnector1">
              <a:avLst/>
            </a:prstGeom>
            <a:noFill/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567" y="1434"/>
              <a:ext cx="0" cy="906"/>
            </a:xfrm>
            <a:prstGeom prst="straightConnector1">
              <a:avLst/>
            </a:prstGeom>
            <a:noFill/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67" name="Shape 167"/>
            <p:cNvSpPr txBox="1"/>
            <p:nvPr/>
          </p:nvSpPr>
          <p:spPr>
            <a:xfrm>
              <a:off x="1347" y="981"/>
              <a:ext cx="589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count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2019" y="981"/>
              <a:ext cx="589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>
                  <a:solidFill>
                    <a:srgbClr val="99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284065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1795754" y="2556483"/>
            <a:ext cx="2518912" cy="50895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spcAft>
                <a:spcPts val="1200"/>
              </a:spcAft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58364" y="1043242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endParaRPr lang="en-US" sz="2400" b="1" dirty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Clr>
                <a:srgbClr val="8B0000"/>
              </a:buClr>
              <a:buNone/>
            </a:pPr>
            <a:endParaRPr sz="2400" b="1" dirty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8" lvl="1" indent="-363538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LINKABLE</a:t>
            </a:r>
            <a:r>
              <a:rPr lang="en-US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[</a:t>
            </a:r>
            <a:r>
              <a:rPr lang="en-US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US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</a:p>
          <a:p>
            <a:pPr marL="0" indent="0">
              <a:spcBef>
                <a:spcPts val="480"/>
              </a:spcBef>
              <a:buClr>
                <a:srgbClr val="8B0000"/>
              </a:buClr>
              <a:buNone/>
            </a:pPr>
            <a:endParaRPr sz="2400" b="1" dirty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  <a:r>
              <a:rPr lang="en-US" sz="2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LINKED_LIST</a:t>
            </a:r>
            <a:r>
              <a:rPr lang="en-US" sz="18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marL="0" indent="0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sz="2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  <a:p>
            <a:pPr marL="0" indent="0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sz="2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put_right</a:t>
            </a:r>
            <a:r>
              <a:rPr lang="en-US" sz="2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(...)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</a:t>
            </a:r>
            <a:r>
              <a:rPr lang="en-US" sz="2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... 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indent="0">
              <a:spcBef>
                <a:spcPts val="480"/>
              </a:spcBef>
              <a:buClr>
                <a:srgbClr val="8B0000"/>
              </a:buClr>
              <a:buNone/>
            </a:pPr>
            <a:endParaRPr sz="2400" dirty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sz="2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</a:t>
            </a:r>
            <a:r>
              <a:rPr lang="en-US" sz="16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US" sz="2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... 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indent="0">
              <a:spcBef>
                <a:spcPts val="480"/>
              </a:spcBef>
              <a:buClr>
                <a:srgbClr val="8B0000"/>
              </a:buClr>
              <a:buNone/>
            </a:pPr>
            <a:endParaRPr sz="2400" dirty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sz="2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...</a:t>
            </a:r>
          </a:p>
          <a:p>
            <a:pPr marL="0" indent="0">
              <a:spcBef>
                <a:spcPts val="480"/>
              </a:spcBef>
              <a:buClr>
                <a:srgbClr val="8B0000"/>
              </a:buClr>
              <a:buSzPct val="25000"/>
              <a:buNone/>
            </a:pP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176" name="Shape 176"/>
          <p:cNvSpPr/>
          <p:nvPr/>
        </p:nvSpPr>
        <p:spPr>
          <a:xfrm>
            <a:off x="5071672" y="905084"/>
            <a:ext cx="4441372" cy="1093425"/>
          </a:xfrm>
          <a:prstGeom prst="wedgeRoundRectCallout">
            <a:avLst>
              <a:gd name="adj1" fmla="val -62405"/>
              <a:gd name="adj2" fmla="val 117303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features are selectively exported to </a:t>
            </a:r>
            <a:r>
              <a:rPr lang="en-US" sz="20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LINKED_LIST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its descendants (and no other classes)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558364" y="320682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Exporting selectively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265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7019" y="247310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LINKABLE 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27019" y="1097057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LINKABLE </a:t>
            </a:r>
            <a:r>
              <a:rPr lang="en-US" sz="20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 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LINKED_LIST</a:t>
            </a:r>
            <a:r>
              <a:rPr lang="en-US" sz="1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item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STRING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Value in this cell</a:t>
            </a:r>
          </a:p>
          <a:p>
            <a:pPr marL="0" indent="0">
              <a:spcBef>
                <a:spcPts val="400"/>
              </a:spcBef>
              <a:buNone/>
            </a:pPr>
            <a:endParaRPr sz="2000" dirty="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right</a:t>
            </a:r>
            <a:r>
              <a:rPr lang="en-US" sz="9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LINKABLE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Cell, if any, to which this one is chained</a:t>
            </a:r>
          </a:p>
          <a:p>
            <a:pPr marL="0" indent="0">
              <a:spcBef>
                <a:spcPts val="400"/>
              </a:spcBef>
              <a:buNone/>
            </a:pPr>
            <a:endParaRPr sz="20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000" i="1" dirty="0" err="1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put_right</a:t>
            </a:r>
            <a:r>
              <a:rPr lang="en-US" sz="2000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</a:t>
            </a:r>
            <a:r>
              <a:rPr lang="en-US" sz="900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-US" sz="2000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like</a:t>
            </a:r>
            <a:r>
              <a:rPr lang="en-US" sz="2000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Current</a:t>
            </a:r>
            <a:r>
              <a:rPr lang="en-US" sz="2000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00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Put </a:t>
            </a:r>
            <a:r>
              <a:rPr lang="en-US" sz="2000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</a:t>
            </a:r>
            <a:r>
              <a:rPr lang="en-US" sz="200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the right of current cell.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0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right 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other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0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ensure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chained</a:t>
            </a:r>
            <a:r>
              <a:rPr lang="en-US" sz="16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right = other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0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185" name="Shape 185"/>
          <p:cNvSpPr/>
          <p:nvPr/>
        </p:nvSpPr>
        <p:spPr>
          <a:xfrm>
            <a:off x="9284345" y="1268412"/>
            <a:ext cx="1368425" cy="576262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284344" y="1339850"/>
            <a:ext cx="1439862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Haldenegg</a:t>
            </a:r>
          </a:p>
        </p:txBody>
      </p:sp>
      <p:sp>
        <p:nvSpPr>
          <p:cNvPr id="187" name="Shape 187"/>
          <p:cNvSpPr/>
          <p:nvPr/>
        </p:nvSpPr>
        <p:spPr>
          <a:xfrm>
            <a:off x="10652770" y="1268412"/>
            <a:ext cx="503236" cy="576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8" name="Shape 188"/>
          <p:cNvCxnSpPr/>
          <p:nvPr/>
        </p:nvCxnSpPr>
        <p:spPr>
          <a:xfrm>
            <a:off x="10955983" y="1555750"/>
            <a:ext cx="776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9500244" y="1923821"/>
            <a:ext cx="7207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0667057" y="1914296"/>
            <a:ext cx="7207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7172325" y="4896961"/>
            <a:ext cx="4600875" cy="1546702"/>
          </a:xfrm>
          <a:prstGeom prst="wedgeRectCallout">
            <a:avLst>
              <a:gd name="adj1" fmla="val -88040"/>
              <a:gd name="adj2" fmla="val -10788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</a:rPr>
              <a:t>like Current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 denotes a type based on the current class (with the same generic parameters if any)</a:t>
            </a:r>
            <a:endParaRPr lang="it-IT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847373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30226" y="215902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role of deferred classes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530226" y="1006701"/>
            <a:ext cx="11028362" cy="5644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Express abstract concepts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independently of implementation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Express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 elements of various implementations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Terminology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Effective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non-deferred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(i.e.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fully implemented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251891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15950" y="356789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Applications of deferred classes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15950" y="111976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538162" lvl="1" indent="-538162">
              <a:spcBef>
                <a:spcPts val="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</a:t>
            </a:r>
          </a:p>
          <a:p>
            <a:pPr marL="538162" lvl="1" indent="-416242">
              <a:spcBef>
                <a:spcPts val="480"/>
              </a:spcBef>
              <a:buClr>
                <a:srgbClr val="8B0000"/>
              </a:buClr>
              <a:buNone/>
            </a:pPr>
            <a:endParaRPr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8162" lvl="1" indent="-538162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Taxonomy</a:t>
            </a:r>
          </a:p>
          <a:p>
            <a:pPr marL="0" lvl="1" indent="0">
              <a:spcBef>
                <a:spcPts val="480"/>
              </a:spcBef>
              <a:buClr>
                <a:srgbClr val="8B0000"/>
              </a:buClr>
              <a:buNone/>
            </a:pPr>
            <a:endParaRPr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8162" lvl="1" indent="-538162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Capturing common behaviors</a:t>
            </a:r>
          </a:p>
          <a:p>
            <a:pPr marL="538162" lvl="1" indent="-416242">
              <a:spcBef>
                <a:spcPts val="480"/>
              </a:spcBef>
              <a:buClr>
                <a:srgbClr val="8B0000"/>
              </a:buClr>
              <a:buNone/>
            </a:pPr>
            <a:endParaRPr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8162" lvl="1" indent="-538162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High-level modeling, analysis and </a:t>
            </a:r>
            <a:r>
              <a:rPr lang="en-US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</a:t>
            </a:r>
            <a:endParaRPr lang="en-US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228227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24716" y="962880"/>
            <a:ext cx="8713799" cy="541424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forth</a:t>
            </a:r>
            <a:endParaRPr lang="en-US" sz="2400" i="1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dirty="0" smtClean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deferred</a:t>
            </a:r>
            <a:endParaRPr lang="en-US" sz="2400" b="1" dirty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None/>
            </a:pPr>
            <a:endParaRPr sz="2400" i="1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None/>
            </a:pPr>
            <a:endParaRPr sz="2400" i="1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b="1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b="1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1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dirty="0" smtClean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endParaRPr lang="en-US" sz="2400" b="1" dirty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924716" y="228151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deferred feature</a:t>
            </a:r>
          </a:p>
        </p:txBody>
      </p:sp>
      <p:sp>
        <p:nvSpPr>
          <p:cNvPr id="212" name="Shape 212"/>
          <p:cNvSpPr/>
          <p:nvPr/>
        </p:nvSpPr>
        <p:spPr>
          <a:xfrm>
            <a:off x="2724716" y="3420616"/>
            <a:ext cx="4185600" cy="8805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24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ensure</a:t>
            </a:r>
          </a:p>
          <a:p>
            <a:pPr>
              <a:buSzPct val="25000"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r>
              <a:rPr lang="en-US" sz="24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old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 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+ 1</a:t>
            </a:r>
          </a:p>
        </p:txBody>
      </p:sp>
      <p:sp>
        <p:nvSpPr>
          <p:cNvPr id="213" name="Shape 213"/>
          <p:cNvSpPr/>
          <p:nvPr/>
        </p:nvSpPr>
        <p:spPr>
          <a:xfrm>
            <a:off x="2724716" y="2025088"/>
            <a:ext cx="2556899" cy="7922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</a:t>
            </a:r>
          </a:p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</a:t>
            </a:r>
          </a:p>
        </p:txBody>
      </p:sp>
      <p:sp>
        <p:nvSpPr>
          <p:cNvPr id="214" name="Shape 214"/>
          <p:cNvSpPr/>
          <p:nvPr/>
        </p:nvSpPr>
        <p:spPr>
          <a:xfrm>
            <a:off x="8034306" y="4978715"/>
            <a:ext cx="720599" cy="692100"/>
          </a:xfrm>
          <a:prstGeom prst="roundRect">
            <a:avLst>
              <a:gd name="adj" fmla="val 16667"/>
            </a:avLst>
          </a:prstGeom>
          <a:solidFill>
            <a:srgbClr val="99FF99">
              <a:alpha val="78820"/>
            </a:srgbClr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8930903" y="4978715"/>
            <a:ext cx="720599" cy="692100"/>
          </a:xfrm>
          <a:prstGeom prst="roundRect">
            <a:avLst>
              <a:gd name="adj" fmla="val 16667"/>
            </a:avLst>
          </a:prstGeom>
          <a:solidFill>
            <a:srgbClr val="99FF99">
              <a:alpha val="78820"/>
            </a:srgbClr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9855112" y="4978715"/>
            <a:ext cx="720599" cy="692100"/>
          </a:xfrm>
          <a:prstGeom prst="roundRect">
            <a:avLst>
              <a:gd name="adj" fmla="val 16667"/>
            </a:avLst>
          </a:prstGeom>
          <a:solidFill>
            <a:srgbClr val="99FF99">
              <a:alpha val="78820"/>
            </a:srgbClr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7" name="Shape 217"/>
          <p:cNvGrpSpPr/>
          <p:nvPr/>
        </p:nvGrpSpPr>
        <p:grpSpPr>
          <a:xfrm>
            <a:off x="11086206" y="4756464"/>
            <a:ext cx="647699" cy="326999"/>
            <a:chOff x="4713" y="1343"/>
            <a:chExt cx="407" cy="299"/>
          </a:xfrm>
        </p:grpSpPr>
        <p:cxnSp>
          <p:nvCxnSpPr>
            <p:cNvPr id="218" name="Shape 218"/>
            <p:cNvCxnSpPr/>
            <p:nvPr/>
          </p:nvCxnSpPr>
          <p:spPr>
            <a:xfrm>
              <a:off x="4713" y="1343"/>
              <a:ext cx="299" cy="0"/>
            </a:xfrm>
            <a:prstGeom prst="straightConnector1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5120" y="1343"/>
              <a:ext cx="0" cy="299"/>
            </a:xfrm>
            <a:prstGeom prst="straightConnector1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cxnSp>
        <p:nvCxnSpPr>
          <p:cNvPr id="220" name="Shape 220"/>
          <p:cNvCxnSpPr/>
          <p:nvPr/>
        </p:nvCxnSpPr>
        <p:spPr>
          <a:xfrm rot="10800000">
            <a:off x="9375400" y="5766440"/>
            <a:ext cx="0" cy="669599"/>
          </a:xfrm>
          <a:prstGeom prst="straightConnector1">
            <a:avLst/>
          </a:prstGeom>
          <a:noFill/>
          <a:ln w="5715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9554970" y="6194738"/>
            <a:ext cx="647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2" name="Shape 222"/>
          <p:cNvSpPr txBox="1"/>
          <p:nvPr/>
        </p:nvSpPr>
        <p:spPr>
          <a:xfrm>
            <a:off x="8907089" y="5226741"/>
            <a:ext cx="936600" cy="33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lnSpc>
                <a:spcPct val="80000"/>
              </a:lnSpc>
              <a:buClr>
                <a:srgbClr val="0000FF"/>
              </a:buClr>
              <a:buSzPct val="25000"/>
            </a:pPr>
            <a:r>
              <a:rPr lang="en-US" sz="20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0713139" y="4396102"/>
            <a:ext cx="936600" cy="34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lnSpc>
                <a:spcPct val="80000"/>
              </a:lnSpc>
              <a:buClr>
                <a:srgbClr val="3333FF"/>
              </a:buClr>
              <a:buSzPct val="25000"/>
            </a:pPr>
            <a:r>
              <a:rPr lang="en-US" sz="20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0725465" y="5769854"/>
            <a:ext cx="936600" cy="33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lnSpc>
                <a:spcPct val="80000"/>
              </a:lnSpc>
              <a:buClr>
                <a:srgbClr val="0000FF"/>
              </a:buClr>
              <a:buSzPct val="25000"/>
            </a:pPr>
            <a:r>
              <a:rPr lang="en-US" sz="20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9481945" y="6267764"/>
            <a:ext cx="936600" cy="33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2000" i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forth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8484427" y="5791514"/>
            <a:ext cx="936600" cy="33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lnSpc>
                <a:spcPct val="80000"/>
              </a:lnSpc>
              <a:buClr>
                <a:srgbClr val="0000FF"/>
              </a:buClr>
              <a:buSzPct val="25000"/>
            </a:pPr>
            <a:r>
              <a:rPr lang="en-US" sz="20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</a:t>
            </a:r>
          </a:p>
        </p:txBody>
      </p:sp>
      <p:sp>
        <p:nvSpPr>
          <p:cNvPr id="227" name="Shape 227"/>
          <p:cNvSpPr/>
          <p:nvPr/>
        </p:nvSpPr>
        <p:spPr>
          <a:xfrm>
            <a:off x="10753297" y="4978715"/>
            <a:ext cx="720599" cy="692100"/>
          </a:xfrm>
          <a:prstGeom prst="roundRect">
            <a:avLst>
              <a:gd name="adj" fmla="val 16667"/>
            </a:avLst>
          </a:prstGeom>
          <a:solidFill>
            <a:srgbClr val="99FF99">
              <a:alpha val="78820"/>
            </a:srgbClr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28" name="Shape 228"/>
          <p:cNvGrpSpPr/>
          <p:nvPr/>
        </p:nvGrpSpPr>
        <p:grpSpPr>
          <a:xfrm>
            <a:off x="7747719" y="4776617"/>
            <a:ext cx="952499" cy="326999"/>
            <a:chOff x="576" y="1343"/>
            <a:chExt cx="599" cy="299"/>
          </a:xfrm>
        </p:grpSpPr>
        <p:cxnSp>
          <p:nvCxnSpPr>
            <p:cNvPr id="229" name="Shape 229"/>
            <p:cNvCxnSpPr/>
            <p:nvPr/>
          </p:nvCxnSpPr>
          <p:spPr>
            <a:xfrm>
              <a:off x="576" y="1343"/>
              <a:ext cx="0" cy="299"/>
            </a:xfrm>
            <a:prstGeom prst="straightConnector1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576" y="1343"/>
              <a:ext cx="599" cy="0"/>
            </a:xfrm>
            <a:prstGeom prst="straightConnector1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1" name="Shape 231"/>
          <p:cNvSpPr txBox="1"/>
          <p:nvPr/>
        </p:nvSpPr>
        <p:spPr>
          <a:xfrm>
            <a:off x="7747719" y="4416256"/>
            <a:ext cx="1081199" cy="34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lnSpc>
                <a:spcPct val="80000"/>
              </a:lnSpc>
              <a:buClr>
                <a:srgbClr val="3333FF"/>
              </a:buClr>
              <a:buSzPct val="25000"/>
            </a:pPr>
            <a:r>
              <a:rPr lang="en-US" sz="20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8287371" y="5790284"/>
            <a:ext cx="468300" cy="3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759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730250" y="257864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Deferred classes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30250" y="1059840"/>
            <a:ext cx="10856913" cy="5644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class is deferred if it has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least one deferred feature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so:</a:t>
            </a:r>
          </a:p>
          <a:p>
            <a:pPr marL="896937" lvl="1" indent="-363537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must be </a:t>
            </a:r>
            <a:r>
              <a:rPr lang="en-US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declared as deferred </a:t>
            </a:r>
            <a:r>
              <a:rPr lang="en-US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endParaRPr b="1" dirty="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7" lvl="1" indent="-363537">
              <a:spcBef>
                <a:spcPts val="48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</a:t>
            </a:r>
            <a:r>
              <a:rPr lang="en-US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cannot be instantiated</a:t>
            </a:r>
          </a:p>
          <a:p>
            <a:pPr marL="536575" lvl="1" indent="-3175">
              <a:spcBef>
                <a:spcPts val="480"/>
              </a:spcBef>
              <a:buClr>
                <a:srgbClr val="8B0000"/>
              </a:buClr>
              <a:buNone/>
            </a:pPr>
            <a:endParaRPr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not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possible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(but only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 </a:t>
            </a:r>
            <a:r>
              <a:rPr lang="en-US" sz="2400" b="1" dirty="0" smtClean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</a:t>
            </a:r>
            <a:r>
              <a:rPr lang="en-US" sz="2400" dirty="0" smtClean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y.make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(…)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of type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ARRAYED_LIST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240" name="Shape 240"/>
          <p:cNvSpPr/>
          <p:nvPr/>
        </p:nvSpPr>
        <p:spPr>
          <a:xfrm>
            <a:off x="8445381" y="3360072"/>
            <a:ext cx="1649699" cy="588299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rgbClr val="C00000">
                <a:alpha val="3373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535217" y="3420453"/>
            <a:ext cx="15186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LIST*</a:t>
            </a:r>
          </a:p>
        </p:txBody>
      </p:sp>
      <p:sp>
        <p:nvSpPr>
          <p:cNvPr id="242" name="Shape 242"/>
          <p:cNvSpPr/>
          <p:nvPr/>
        </p:nvSpPr>
        <p:spPr>
          <a:xfrm>
            <a:off x="6793110" y="5668512"/>
            <a:ext cx="1820100" cy="891300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rgbClr val="C00000">
                <a:alpha val="3373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6156806" y="5728894"/>
            <a:ext cx="3137699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LINKED_</a:t>
            </a:r>
            <a:b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</a:t>
            </a:r>
            <a:r>
              <a:rPr lang="en-US" sz="2800" baseline="30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</a:p>
        </p:txBody>
      </p:sp>
      <p:sp>
        <p:nvSpPr>
          <p:cNvPr id="244" name="Shape 244"/>
          <p:cNvSpPr/>
          <p:nvPr/>
        </p:nvSpPr>
        <p:spPr>
          <a:xfrm>
            <a:off x="9527233" y="5720690"/>
            <a:ext cx="1820100" cy="891300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rgbClr val="C00000">
                <a:alpha val="3373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8908859" y="5781072"/>
            <a:ext cx="3137699" cy="89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ARRAYED_</a:t>
            </a:r>
            <a:b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</a:t>
            </a:r>
            <a:r>
              <a:rPr lang="en-US" sz="2800" baseline="30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7725628" y="5668512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7" name="Shape 247"/>
          <p:cNvCxnSpPr/>
          <p:nvPr/>
        </p:nvCxnSpPr>
        <p:spPr>
          <a:xfrm rot="10800000" flipH="1">
            <a:off x="7904918" y="4046927"/>
            <a:ext cx="1335599" cy="15677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8" name="Shape 248"/>
          <p:cNvCxnSpPr/>
          <p:nvPr/>
        </p:nvCxnSpPr>
        <p:spPr>
          <a:xfrm rot="10800000">
            <a:off x="9366263" y="4046927"/>
            <a:ext cx="1142699" cy="15677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32643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1504742" y="1637675"/>
            <a:ext cx="1125000" cy="495299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rgbClr val="C00000">
                <a:alpha val="3373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33CC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344334" y="3200104"/>
            <a:ext cx="865199" cy="431700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rgbClr val="C00000">
                <a:alpha val="3373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000">
              <a:solidFill>
                <a:srgbClr val="33CC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378025" y="3602999"/>
            <a:ext cx="984899" cy="431700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rgbClr val="C00000">
                <a:alpha val="3373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000">
              <a:solidFill>
                <a:srgbClr val="33CC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4115720" y="4014567"/>
            <a:ext cx="1627200" cy="828599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7" name="Shape 257"/>
          <p:cNvCxnSpPr/>
          <p:nvPr/>
        </p:nvCxnSpPr>
        <p:spPr>
          <a:xfrm rot="10800000">
            <a:off x="4807809" y="3673093"/>
            <a:ext cx="923999" cy="1141499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8" name="Shape 258"/>
          <p:cNvSpPr txBox="1"/>
          <p:nvPr/>
        </p:nvSpPr>
        <p:spPr>
          <a:xfrm>
            <a:off x="5671484" y="4716166"/>
            <a:ext cx="1528799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Deferred!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553855" y="907880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the same class</a:t>
            </a: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search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(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16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US" sz="240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Move to first position after current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where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appears, or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none.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or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= x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400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forth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indent="0">
              <a:spcBef>
                <a:spcPts val="480"/>
              </a:spcBef>
              <a:buNone/>
            </a:pPr>
            <a:endParaRPr sz="2400" b="1" dirty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endParaRPr lang="en-US" sz="2400" b="1" dirty="0" smtClean="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SzPct val="25000"/>
              <a:buNone/>
            </a:pPr>
            <a:r>
              <a:rPr lang="en-US" sz="2400" b="1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Programs with </a:t>
            </a:r>
            <a:r>
              <a:rPr lang="en-US" sz="2400" b="1" u="sng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holes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553855" y="247730"/>
            <a:ext cx="8504100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Mixing deferred and effective features</a:t>
            </a:r>
          </a:p>
        </p:txBody>
      </p:sp>
      <p:cxnSp>
        <p:nvCxnSpPr>
          <p:cNvPr id="261" name="Shape 261"/>
          <p:cNvCxnSpPr/>
          <p:nvPr/>
        </p:nvCxnSpPr>
        <p:spPr>
          <a:xfrm flipH="1">
            <a:off x="1994111" y="1179365"/>
            <a:ext cx="2744700" cy="3888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2" name="Shape 262"/>
          <p:cNvSpPr txBox="1"/>
          <p:nvPr/>
        </p:nvSpPr>
        <p:spPr>
          <a:xfrm>
            <a:off x="4702298" y="977753"/>
            <a:ext cx="1528799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Effective!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436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715962" y="273052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480"/>
              </a:spcBef>
              <a:buSzPct val="25000"/>
            </a:pPr>
            <a:r>
              <a:rPr lang="en-US" sz="2800" b="1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Comic Sans MS"/>
              </a:rPr>
              <a:t>Programs </a:t>
            </a: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Comic Sans MS"/>
              </a:rPr>
              <a:t>with </a:t>
            </a:r>
            <a:r>
              <a:rPr lang="en-US" sz="2800" b="1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Comic Sans MS"/>
              </a:rPr>
              <a:t>“holes</a:t>
            </a: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Comic Sans MS"/>
              </a:rPr>
              <a:t>”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15962" y="963838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powerful form of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reuse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7" lvl="1" indent="-363537">
              <a:spcBef>
                <a:spcPts val="96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reusable element defines a general scheme</a:t>
            </a:r>
          </a:p>
          <a:p>
            <a:pPr marL="896937" lvl="1" indent="-363537">
              <a:spcBef>
                <a:spcPts val="96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endParaRPr lang="en-US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7" lvl="1" indent="-363537">
              <a:spcBef>
                <a:spcPts val="960"/>
              </a:spcBef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Specific 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cases fill in the holes in that </a:t>
            </a:r>
            <a:r>
              <a:rPr lang="en-US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scheme</a:t>
            </a:r>
            <a:endParaRPr lang="en-US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609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515938" y="230189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Abstract modeling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808663"/>
            <a:ext cx="9371012" cy="59908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9402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 idx="4294967295"/>
          </p:nvPr>
        </p:nvSpPr>
        <p:spPr>
          <a:xfrm>
            <a:off x="554499" y="166939"/>
            <a:ext cx="7777200" cy="720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Extending the basic notion of class</a:t>
            </a:r>
          </a:p>
        </p:txBody>
      </p:sp>
      <p:sp>
        <p:nvSpPr>
          <p:cNvPr id="570" name="Shape 570"/>
          <p:cNvSpPr/>
          <p:nvPr/>
        </p:nvSpPr>
        <p:spPr>
          <a:xfrm>
            <a:off x="4713288" y="955676"/>
            <a:ext cx="2775000" cy="5468999"/>
          </a:xfrm>
          <a:prstGeom prst="roundRect">
            <a:avLst>
              <a:gd name="adj" fmla="val 16667"/>
            </a:avLst>
          </a:prstGeom>
          <a:solidFill>
            <a:srgbClr val="FFFF00">
              <a:alpha val="4863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1646238" y="2800351"/>
            <a:ext cx="8923200" cy="1558799"/>
          </a:xfrm>
          <a:prstGeom prst="roundRect">
            <a:avLst>
              <a:gd name="adj" fmla="val 16667"/>
            </a:avLst>
          </a:prstGeom>
          <a:solidFill>
            <a:srgbClr val="99FF99">
              <a:alpha val="3176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087937" y="3357562"/>
            <a:ext cx="1584300" cy="64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5175248" y="3387851"/>
            <a:ext cx="1434145" cy="6111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333FF"/>
              </a:buClr>
              <a:buSzPct val="25000"/>
            </a:pPr>
            <a:r>
              <a:rPr lang="en-US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LIST_OF_CARS</a:t>
            </a:r>
          </a:p>
        </p:txBody>
      </p:sp>
      <p:grpSp>
        <p:nvGrpSpPr>
          <p:cNvPr id="574" name="Shape 574"/>
          <p:cNvGrpSpPr/>
          <p:nvPr/>
        </p:nvGrpSpPr>
        <p:grpSpPr>
          <a:xfrm>
            <a:off x="4930860" y="1844674"/>
            <a:ext cx="2209001" cy="957901"/>
            <a:chOff x="2245" y="1161"/>
            <a:chExt cx="922" cy="372"/>
          </a:xfrm>
        </p:grpSpPr>
        <p:sp>
          <p:nvSpPr>
            <p:cNvPr id="575" name="Shape 575"/>
            <p:cNvSpPr/>
            <p:nvPr/>
          </p:nvSpPr>
          <p:spPr>
            <a:xfrm>
              <a:off x="2245" y="1161"/>
              <a:ext cx="900" cy="299"/>
            </a:xfrm>
            <a:prstGeom prst="ellipse">
              <a:avLst/>
            </a:prstGeom>
            <a:solidFill>
              <a:srgbClr val="FF9999">
                <a:alpha val="6157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2267" y="1234"/>
              <a:ext cx="900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990000"/>
                </a:buClr>
                <a:buSzPct val="25000"/>
              </a:pPr>
              <a:r>
                <a:rPr lang="en-US" b="1" i="1" dirty="0">
                  <a:solidFill>
                    <a:srgbClr val="99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SET</a:t>
              </a:r>
              <a:r>
                <a:rPr lang="en-US" i="1" dirty="0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_OF_CARS</a:t>
              </a:r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4890435" y="4726726"/>
            <a:ext cx="2147289" cy="922870"/>
            <a:chOff x="2078" y="3067"/>
            <a:chExt cx="1199" cy="342"/>
          </a:xfrm>
        </p:grpSpPr>
        <p:sp>
          <p:nvSpPr>
            <p:cNvPr id="578" name="Shape 578"/>
            <p:cNvSpPr/>
            <p:nvPr/>
          </p:nvSpPr>
          <p:spPr>
            <a:xfrm>
              <a:off x="2078" y="3067"/>
              <a:ext cx="1199" cy="299"/>
            </a:xfrm>
            <a:prstGeom prst="ellipse">
              <a:avLst/>
            </a:prstGeom>
            <a:solidFill>
              <a:srgbClr val="FF9999">
                <a:alpha val="6157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2161" y="3110"/>
              <a:ext cx="1106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990000"/>
                </a:buClr>
                <a:buSzPct val="25000"/>
              </a:pPr>
              <a:r>
                <a:rPr lang="en-US" sz="1700" b="1" i="1" dirty="0">
                  <a:solidFill>
                    <a:srgbClr val="99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LINKED_LIST</a:t>
              </a:r>
              <a:r>
                <a:rPr lang="en-US" sz="1700" i="1" dirty="0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_OF_CARS</a:t>
              </a:r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2573339" y="3300388"/>
            <a:ext cx="1719374" cy="689023"/>
            <a:chOff x="563" y="2085"/>
            <a:chExt cx="1199" cy="299"/>
          </a:xfrm>
        </p:grpSpPr>
        <p:sp>
          <p:nvSpPr>
            <p:cNvPr id="581" name="Shape 581"/>
            <p:cNvSpPr/>
            <p:nvPr/>
          </p:nvSpPr>
          <p:spPr>
            <a:xfrm>
              <a:off x="563" y="2085"/>
              <a:ext cx="1199" cy="299"/>
            </a:xfrm>
            <a:prstGeom prst="ellipse">
              <a:avLst/>
            </a:prstGeom>
            <a:solidFill>
              <a:srgbClr val="99FF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2" name="Shape 582"/>
            <p:cNvSpPr txBox="1"/>
            <p:nvPr/>
          </p:nvSpPr>
          <p:spPr>
            <a:xfrm>
              <a:off x="671" y="2090"/>
              <a:ext cx="964" cy="2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3333FF"/>
                </a:buClr>
                <a:buSzPct val="25000"/>
              </a:pPr>
              <a:r>
                <a:rPr lang="en-US" sz="1700" i="1" dirty="0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LIST_OF_</a:t>
              </a:r>
              <a:br>
                <a:rPr lang="en-US" sz="1700" i="1" dirty="0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en-US" sz="1700" b="1" i="1" dirty="0">
                  <a:solidFill>
                    <a:srgbClr val="006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CITIES</a:t>
              </a:r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7853362" y="3327068"/>
            <a:ext cx="1663701" cy="923656"/>
            <a:chOff x="3786" y="2114"/>
            <a:chExt cx="957" cy="467"/>
          </a:xfrm>
        </p:grpSpPr>
        <p:sp>
          <p:nvSpPr>
            <p:cNvPr id="584" name="Shape 584"/>
            <p:cNvSpPr/>
            <p:nvPr/>
          </p:nvSpPr>
          <p:spPr>
            <a:xfrm>
              <a:off x="3786" y="2114"/>
              <a:ext cx="900" cy="403"/>
            </a:xfrm>
            <a:prstGeom prst="ellipse">
              <a:avLst/>
            </a:prstGeom>
            <a:solidFill>
              <a:srgbClr val="99FF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 txBox="1"/>
            <p:nvPr/>
          </p:nvSpPr>
          <p:spPr>
            <a:xfrm>
              <a:off x="3843" y="2151"/>
              <a:ext cx="900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3333FF"/>
                </a:buClr>
                <a:buSzPct val="25000"/>
              </a:pPr>
              <a:r>
                <a:rPr lang="en-US" i="1" dirty="0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LIST_OF_</a:t>
              </a:r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3815" y="2282"/>
              <a:ext cx="900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006600"/>
                </a:buClr>
                <a:buSzPct val="25000"/>
              </a:pPr>
              <a:r>
                <a:rPr lang="en-US" b="1" i="1" dirty="0">
                  <a:solidFill>
                    <a:srgbClr val="006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PERSONS</a:t>
              </a:r>
            </a:p>
          </p:txBody>
        </p:sp>
      </p:grpSp>
      <p:cxnSp>
        <p:nvCxnSpPr>
          <p:cNvPr id="587" name="Shape 587"/>
          <p:cNvCxnSpPr/>
          <p:nvPr/>
        </p:nvCxnSpPr>
        <p:spPr>
          <a:xfrm rot="10800000">
            <a:off x="1758976" y="3644900"/>
            <a:ext cx="669899" cy="0"/>
          </a:xfrm>
          <a:prstGeom prst="straightConnector1">
            <a:avLst/>
          </a:prstGeom>
          <a:noFill/>
          <a:ln w="57150" cap="flat" cmpd="sng">
            <a:solidFill>
              <a:srgbClr val="006600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588" name="Shape 588"/>
          <p:cNvCxnSpPr/>
          <p:nvPr/>
        </p:nvCxnSpPr>
        <p:spPr>
          <a:xfrm rot="10800000">
            <a:off x="5880100" y="2492363"/>
            <a:ext cx="0" cy="865199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9" name="Shape 589"/>
          <p:cNvCxnSpPr/>
          <p:nvPr/>
        </p:nvCxnSpPr>
        <p:spPr>
          <a:xfrm rot="10800000">
            <a:off x="4364037" y="3644900"/>
            <a:ext cx="723900" cy="0"/>
          </a:xfrm>
          <a:prstGeom prst="straightConnector1">
            <a:avLst/>
          </a:prstGeom>
          <a:noFill/>
          <a:ln w="57150" cap="flat" cmpd="sng">
            <a:solidFill>
              <a:srgbClr val="0066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0" name="Shape 590"/>
          <p:cNvCxnSpPr/>
          <p:nvPr/>
        </p:nvCxnSpPr>
        <p:spPr>
          <a:xfrm>
            <a:off x="9517063" y="3644900"/>
            <a:ext cx="900000" cy="0"/>
          </a:xfrm>
          <a:prstGeom prst="straightConnector1">
            <a:avLst/>
          </a:prstGeom>
          <a:noFill/>
          <a:ln w="57150" cap="flat" cmpd="sng">
            <a:solidFill>
              <a:srgbClr val="006600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591" name="Shape 591"/>
          <p:cNvCxnSpPr/>
          <p:nvPr/>
        </p:nvCxnSpPr>
        <p:spPr>
          <a:xfrm>
            <a:off x="5880100" y="4005263"/>
            <a:ext cx="0" cy="865199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stealth" w="med" len="med"/>
            <a:tailEnd type="none" w="med" len="med"/>
          </a:ln>
        </p:spPr>
      </p:cxnSp>
      <p:cxnSp>
        <p:nvCxnSpPr>
          <p:cNvPr id="592" name="Shape 592"/>
          <p:cNvCxnSpPr/>
          <p:nvPr/>
        </p:nvCxnSpPr>
        <p:spPr>
          <a:xfrm rot="10800000">
            <a:off x="6672288" y="3644900"/>
            <a:ext cx="1165199" cy="0"/>
          </a:xfrm>
          <a:prstGeom prst="straightConnector1">
            <a:avLst/>
          </a:prstGeom>
          <a:noFill/>
          <a:ln w="57150" cap="flat" cmpd="sng">
            <a:solidFill>
              <a:srgbClr val="0066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3" name="Shape 593"/>
          <p:cNvCxnSpPr/>
          <p:nvPr/>
        </p:nvCxnSpPr>
        <p:spPr>
          <a:xfrm>
            <a:off x="5880100" y="5516562"/>
            <a:ext cx="0" cy="757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4" name="Shape 594"/>
          <p:cNvCxnSpPr/>
          <p:nvPr/>
        </p:nvCxnSpPr>
        <p:spPr>
          <a:xfrm rot="10800000">
            <a:off x="5880100" y="1122276"/>
            <a:ext cx="0" cy="722399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triangle" w="lg" len="lg"/>
          </a:ln>
        </p:spPr>
      </p:cxnSp>
      <p:sp>
        <p:nvSpPr>
          <p:cNvPr id="595" name="Shape 595"/>
          <p:cNvSpPr txBox="1"/>
          <p:nvPr/>
        </p:nvSpPr>
        <p:spPr>
          <a:xfrm>
            <a:off x="6011653" y="1091951"/>
            <a:ext cx="1512899" cy="33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990000"/>
              </a:buClr>
              <a:buSzPct val="25000"/>
            </a:pPr>
            <a:r>
              <a:rPr lang="en-US" sz="16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5939352" y="5908409"/>
            <a:ext cx="1657500" cy="33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990000"/>
              </a:buClr>
              <a:buSzPct val="25000"/>
            </a:pPr>
            <a:r>
              <a:rPr lang="en-US" sz="16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Specialization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736340" y="2857155"/>
            <a:ext cx="2376600" cy="33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006600"/>
              </a:buClr>
              <a:buSzPct val="25000"/>
            </a:pPr>
            <a:r>
              <a:rPr lang="en-US" sz="1600" dirty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 parameterization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8217371" y="2873631"/>
            <a:ext cx="2376600" cy="33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6600"/>
              </a:buClr>
              <a:buSzPct val="25000"/>
            </a:pPr>
            <a:r>
              <a:rPr lang="en-US" sz="1600" dirty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 parameterization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9007476" y="2439989"/>
            <a:ext cx="1495499" cy="36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6600"/>
              </a:buClr>
              <a:buSzPct val="25000"/>
            </a:pPr>
            <a:r>
              <a:rPr lang="en-US" b="1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Genericity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7386638" y="873126"/>
            <a:ext cx="1495499" cy="36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990000"/>
              </a:buClr>
              <a:buSzPct val="25000"/>
            </a:pPr>
            <a:r>
              <a:rPr lang="en-US" b="1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Inheritance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sldNum" idx="12"/>
          </p:nvPr>
        </p:nvSpPr>
        <p:spPr>
          <a:xfrm>
            <a:off x="11409529" y="6333301"/>
            <a:ext cx="548699" cy="52469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802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1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673100" y="187325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we have seen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73100" y="892401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Classes define the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export status of their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indent="-381000">
              <a:spcBef>
                <a:spcPts val="0"/>
              </a:spcBef>
              <a:buClr>
                <a:srgbClr val="800000"/>
              </a:buClr>
              <a:buSzPct val="100000"/>
              <a:buFont typeface="Comic Sans MS"/>
              <a:buChar char="➢"/>
            </a:pP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Queries can be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exported</a:t>
            </a:r>
          </a:p>
          <a:p>
            <a:pPr marL="457200" indent="-381000">
              <a:spcBef>
                <a:spcPts val="0"/>
              </a:spcBef>
              <a:buClr>
                <a:srgbClr val="800000"/>
              </a:buClr>
              <a:buSzPct val="100000"/>
              <a:buFont typeface="Comic Sans MS"/>
              <a:buChar char="➢"/>
            </a:pP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indent="-381000">
              <a:spcBef>
                <a:spcPts val="0"/>
              </a:spcBef>
              <a:buClr>
                <a:srgbClr val="800000"/>
              </a:buClr>
              <a:buSzPct val="100000"/>
              <a:buFont typeface="Comic Sans MS"/>
              <a:buChar char="➢"/>
            </a:pP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Commands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including setters,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be exported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</a:t>
            </a:r>
          </a:p>
          <a:p>
            <a:pPr marL="914400" lvl="1" indent="-457200">
              <a:spcBef>
                <a:spcPts val="0"/>
              </a:spcBef>
              <a:buClr>
                <a:srgbClr val="800000"/>
              </a:buClr>
              <a:buSzPct val="100000"/>
              <a:buFont typeface="Comic Sans MS"/>
              <a:buChar char="➢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Assigner commands give us assignment-like syntax in such cases</a:t>
            </a:r>
          </a:p>
          <a:p>
            <a:pPr marL="457200" indent="-381000">
              <a:spcBef>
                <a:spcPts val="0"/>
              </a:spcBef>
              <a:buClr>
                <a:srgbClr val="800000"/>
              </a:buClr>
              <a:buSzPct val="100000"/>
              <a:buFont typeface="Comic Sans MS"/>
              <a:buChar char="➢"/>
            </a:pPr>
            <a:endParaRPr lang="en-US" sz="24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indent="-381000">
              <a:spcBef>
                <a:spcPts val="0"/>
              </a:spcBef>
              <a:buClr>
                <a:srgbClr val="800000"/>
              </a:buClr>
              <a:buSzPct val="100000"/>
              <a:buFont typeface="Comic Sans MS"/>
              <a:buChar char="➢"/>
            </a:pP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Exports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be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selective</a:t>
            </a: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Deferred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classes and features</a:t>
            </a:r>
          </a:p>
          <a:p>
            <a:pPr marL="457200" indent="-381000">
              <a:spcBef>
                <a:spcPts val="0"/>
              </a:spcBef>
              <a:buClr>
                <a:srgbClr val="800000"/>
              </a:buClr>
              <a:buSzPct val="100000"/>
              <a:buFont typeface="Comic Sans MS"/>
              <a:buChar char="➢"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powerful mechanism for expressing concepts and their </a:t>
            </a:r>
            <a:r>
              <a:rPr lang="en-US" sz="2400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 properties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independently of any implementation concern</a:t>
            </a: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3852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 idx="4294967295"/>
          </p:nvPr>
        </p:nvSpPr>
        <p:spPr>
          <a:xfrm>
            <a:off x="445582" y="256378"/>
            <a:ext cx="7777200" cy="569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Extending the basic notion of class</a:t>
            </a:r>
          </a:p>
        </p:txBody>
      </p:sp>
      <p:sp>
        <p:nvSpPr>
          <p:cNvPr id="609" name="Shape 609"/>
          <p:cNvSpPr/>
          <p:nvPr/>
        </p:nvSpPr>
        <p:spPr>
          <a:xfrm>
            <a:off x="4902577" y="3372435"/>
            <a:ext cx="1584300" cy="64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4982196" y="3397840"/>
            <a:ext cx="1451399" cy="64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333FF"/>
              </a:buClr>
              <a:buSzPct val="25000"/>
            </a:pPr>
            <a:r>
              <a:rPr lang="en-US" i="1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LIST_OF_CARS</a:t>
            </a:r>
          </a:p>
        </p:txBody>
      </p:sp>
      <p:grpSp>
        <p:nvGrpSpPr>
          <p:cNvPr id="614" name="Shape 614"/>
          <p:cNvGrpSpPr/>
          <p:nvPr/>
        </p:nvGrpSpPr>
        <p:grpSpPr>
          <a:xfrm>
            <a:off x="4822824" y="5107764"/>
            <a:ext cx="2064007" cy="647699"/>
            <a:chOff x="2078" y="3067"/>
            <a:chExt cx="1258" cy="313"/>
          </a:xfrm>
        </p:grpSpPr>
        <p:sp>
          <p:nvSpPr>
            <p:cNvPr id="615" name="Shape 615"/>
            <p:cNvSpPr/>
            <p:nvPr/>
          </p:nvSpPr>
          <p:spPr>
            <a:xfrm>
              <a:off x="2078" y="3067"/>
              <a:ext cx="1199" cy="299"/>
            </a:xfrm>
            <a:prstGeom prst="ellipse">
              <a:avLst/>
            </a:prstGeom>
            <a:solidFill>
              <a:srgbClr val="FF9999">
                <a:alpha val="6157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6" name="Shape 616"/>
            <p:cNvSpPr txBox="1"/>
            <p:nvPr/>
          </p:nvSpPr>
          <p:spPr>
            <a:xfrm>
              <a:off x="2137" y="3080"/>
              <a:ext cx="1199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990000"/>
                </a:buClr>
                <a:buSzPct val="25000"/>
              </a:pPr>
              <a:r>
                <a:rPr lang="en-US" sz="1700" b="1" i="1" dirty="0">
                  <a:solidFill>
                    <a:srgbClr val="99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LINKED_LIST</a:t>
              </a:r>
              <a:r>
                <a:rPr lang="en-US" sz="1700" i="1" dirty="0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_OF_CARS</a:t>
              </a:r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2134763" y="3408061"/>
            <a:ext cx="2017588" cy="621215"/>
            <a:chOff x="563" y="2085"/>
            <a:chExt cx="1199" cy="305"/>
          </a:xfrm>
        </p:grpSpPr>
        <p:sp>
          <p:nvSpPr>
            <p:cNvPr id="618" name="Shape 618"/>
            <p:cNvSpPr/>
            <p:nvPr/>
          </p:nvSpPr>
          <p:spPr>
            <a:xfrm>
              <a:off x="563" y="2085"/>
              <a:ext cx="1199" cy="299"/>
            </a:xfrm>
            <a:prstGeom prst="ellipse">
              <a:avLst/>
            </a:prstGeom>
            <a:solidFill>
              <a:srgbClr val="99FF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671" y="2090"/>
              <a:ext cx="900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3333FF"/>
                </a:buClr>
                <a:buSzPct val="25000"/>
              </a:pPr>
              <a:r>
                <a:rPr lang="en-US" sz="17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LIST_OF_</a:t>
              </a:r>
              <a:br>
                <a:rPr lang="en-US" sz="17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en-US" sz="1700" b="1" i="1">
                  <a:solidFill>
                    <a:srgbClr val="006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CITIES</a:t>
              </a: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7738632" y="3402234"/>
            <a:ext cx="1652172" cy="806039"/>
            <a:chOff x="3786" y="2114"/>
            <a:chExt cx="970" cy="415"/>
          </a:xfrm>
        </p:grpSpPr>
        <p:sp>
          <p:nvSpPr>
            <p:cNvPr id="621" name="Shape 621"/>
            <p:cNvSpPr/>
            <p:nvPr/>
          </p:nvSpPr>
          <p:spPr>
            <a:xfrm>
              <a:off x="3786" y="2114"/>
              <a:ext cx="900" cy="299"/>
            </a:xfrm>
            <a:prstGeom prst="ellipse">
              <a:avLst/>
            </a:prstGeom>
            <a:solidFill>
              <a:srgbClr val="99FF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2" name="Shape 622"/>
            <p:cNvSpPr txBox="1"/>
            <p:nvPr/>
          </p:nvSpPr>
          <p:spPr>
            <a:xfrm>
              <a:off x="3856" y="2117"/>
              <a:ext cx="900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3333FF"/>
                </a:buClr>
                <a:buSzPct val="25000"/>
              </a:pPr>
              <a:r>
                <a:rPr lang="en-US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LIST_OF_</a:t>
              </a:r>
            </a:p>
          </p:txBody>
        </p:sp>
        <p:sp>
          <p:nvSpPr>
            <p:cNvPr id="623" name="Shape 623"/>
            <p:cNvSpPr txBox="1"/>
            <p:nvPr/>
          </p:nvSpPr>
          <p:spPr>
            <a:xfrm>
              <a:off x="3796" y="2230"/>
              <a:ext cx="900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006600"/>
                </a:buClr>
                <a:buSzPct val="25000"/>
              </a:pPr>
              <a:r>
                <a:rPr lang="en-US" b="1" i="1" dirty="0">
                  <a:solidFill>
                    <a:srgbClr val="006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PERSONS</a:t>
              </a:r>
            </a:p>
          </p:txBody>
        </p:sp>
      </p:grpSp>
      <p:cxnSp>
        <p:nvCxnSpPr>
          <p:cNvPr id="624" name="Shape 624"/>
          <p:cNvCxnSpPr/>
          <p:nvPr/>
        </p:nvCxnSpPr>
        <p:spPr>
          <a:xfrm rot="10800000">
            <a:off x="1388242" y="3712521"/>
            <a:ext cx="669899" cy="0"/>
          </a:xfrm>
          <a:prstGeom prst="straightConnector1">
            <a:avLst/>
          </a:prstGeom>
          <a:noFill/>
          <a:ln w="57150" cap="flat" cmpd="sng">
            <a:solidFill>
              <a:srgbClr val="006600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625" name="Shape 625"/>
          <p:cNvCxnSpPr/>
          <p:nvPr/>
        </p:nvCxnSpPr>
        <p:spPr>
          <a:xfrm rot="10800000">
            <a:off x="5707895" y="2399489"/>
            <a:ext cx="0" cy="865199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26" name="Shape 626"/>
          <p:cNvCxnSpPr/>
          <p:nvPr/>
        </p:nvCxnSpPr>
        <p:spPr>
          <a:xfrm rot="10800000">
            <a:off x="4178677" y="3692602"/>
            <a:ext cx="723900" cy="0"/>
          </a:xfrm>
          <a:prstGeom prst="straightConnector1">
            <a:avLst/>
          </a:prstGeom>
          <a:noFill/>
          <a:ln w="57150" cap="flat" cmpd="sng">
            <a:solidFill>
              <a:srgbClr val="0066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27" name="Shape 627"/>
          <p:cNvCxnSpPr/>
          <p:nvPr/>
        </p:nvCxnSpPr>
        <p:spPr>
          <a:xfrm>
            <a:off x="9390804" y="3696378"/>
            <a:ext cx="900000" cy="0"/>
          </a:xfrm>
          <a:prstGeom prst="straightConnector1">
            <a:avLst/>
          </a:prstGeom>
          <a:noFill/>
          <a:ln w="57150" cap="flat" cmpd="sng">
            <a:solidFill>
              <a:srgbClr val="006600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628" name="Shape 628"/>
          <p:cNvCxnSpPr/>
          <p:nvPr/>
        </p:nvCxnSpPr>
        <p:spPr>
          <a:xfrm>
            <a:off x="5707895" y="4156842"/>
            <a:ext cx="0" cy="865199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stealth" w="med" len="med"/>
            <a:tailEnd type="none" w="med" len="med"/>
          </a:ln>
        </p:spPr>
      </p:cxnSp>
      <p:cxnSp>
        <p:nvCxnSpPr>
          <p:cNvPr id="629" name="Shape 629"/>
          <p:cNvCxnSpPr/>
          <p:nvPr/>
        </p:nvCxnSpPr>
        <p:spPr>
          <a:xfrm rot="10800000">
            <a:off x="6515729" y="3692602"/>
            <a:ext cx="1165199" cy="0"/>
          </a:xfrm>
          <a:prstGeom prst="straightConnector1">
            <a:avLst/>
          </a:prstGeom>
          <a:noFill/>
          <a:ln w="57150" cap="flat" cmpd="sng">
            <a:solidFill>
              <a:srgbClr val="0066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30" name="Shape 630"/>
          <p:cNvCxnSpPr/>
          <p:nvPr/>
        </p:nvCxnSpPr>
        <p:spPr>
          <a:xfrm>
            <a:off x="5687192" y="5814837"/>
            <a:ext cx="0" cy="757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31" name="Shape 631"/>
          <p:cNvCxnSpPr/>
          <p:nvPr/>
        </p:nvCxnSpPr>
        <p:spPr>
          <a:xfrm rot="10800000">
            <a:off x="5688908" y="934127"/>
            <a:ext cx="0" cy="722399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triangle" w="lg" len="lg"/>
          </a:ln>
        </p:spPr>
      </p:cxnSp>
      <p:grpSp>
        <p:nvGrpSpPr>
          <p:cNvPr id="632" name="Shape 632"/>
          <p:cNvGrpSpPr/>
          <p:nvPr/>
        </p:nvGrpSpPr>
        <p:grpSpPr>
          <a:xfrm>
            <a:off x="1952932" y="5018378"/>
            <a:ext cx="2381250" cy="952499"/>
            <a:chOff x="432" y="3028"/>
            <a:chExt cx="1500" cy="599"/>
          </a:xfrm>
        </p:grpSpPr>
        <p:sp>
          <p:nvSpPr>
            <p:cNvPr id="633" name="Shape 633"/>
            <p:cNvSpPr/>
            <p:nvPr/>
          </p:nvSpPr>
          <p:spPr>
            <a:xfrm>
              <a:off x="432" y="3028"/>
              <a:ext cx="1500" cy="599"/>
            </a:xfrm>
            <a:prstGeom prst="ellipse">
              <a:avLst/>
            </a:prstGeom>
            <a:solidFill>
              <a:schemeClr val="accent1">
                <a:alpha val="6157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4" name="Shape 634"/>
            <p:cNvSpPr txBox="1"/>
            <p:nvPr/>
          </p:nvSpPr>
          <p:spPr>
            <a:xfrm>
              <a:off x="560" y="3146"/>
              <a:ext cx="1199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3333FF"/>
                </a:buClr>
                <a:buSzPct val="25000"/>
              </a:pPr>
              <a:r>
                <a:rPr lang="en-US" sz="1700" i="1" dirty="0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LINKED_LIST_</a:t>
              </a:r>
              <a:br>
                <a:rPr lang="en-US" sz="1700" i="1" dirty="0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en-US" sz="1700" i="1" dirty="0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OF_CITIES</a:t>
              </a:r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7471719" y="1761598"/>
            <a:ext cx="2071211" cy="633085"/>
            <a:chOff x="3577" y="1157"/>
            <a:chExt cx="1199" cy="301"/>
          </a:xfrm>
        </p:grpSpPr>
        <p:sp>
          <p:nvSpPr>
            <p:cNvPr id="636" name="Shape 636"/>
            <p:cNvSpPr/>
            <p:nvPr/>
          </p:nvSpPr>
          <p:spPr>
            <a:xfrm>
              <a:off x="3684" y="1159"/>
              <a:ext cx="900" cy="299"/>
            </a:xfrm>
            <a:prstGeom prst="ellipse">
              <a:avLst/>
            </a:prstGeom>
            <a:solidFill>
              <a:schemeClr val="accent1">
                <a:alpha val="6157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7" name="Shape 637"/>
            <p:cNvSpPr txBox="1"/>
            <p:nvPr/>
          </p:nvSpPr>
          <p:spPr>
            <a:xfrm>
              <a:off x="3577" y="1157"/>
              <a:ext cx="1199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3333FF"/>
                </a:buClr>
                <a:buSzPct val="25000"/>
              </a:pPr>
              <a:r>
                <a:rPr lang="en-US" sz="17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SET_OF_</a:t>
              </a:r>
              <a:br>
                <a:rPr lang="en-US" sz="17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en-US" sz="1700" i="1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PERSONS</a:t>
              </a:r>
            </a:p>
          </p:txBody>
        </p:sp>
      </p:grpSp>
      <p:sp>
        <p:nvSpPr>
          <p:cNvPr id="638" name="Shape 638"/>
          <p:cNvSpPr txBox="1"/>
          <p:nvPr/>
        </p:nvSpPr>
        <p:spPr>
          <a:xfrm>
            <a:off x="9007476" y="2678891"/>
            <a:ext cx="1495499" cy="36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006600"/>
              </a:buClr>
              <a:buSzPct val="25000"/>
            </a:pPr>
            <a:r>
              <a:rPr lang="en-US" b="1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Genericity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7738632" y="1078730"/>
            <a:ext cx="1495499" cy="36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990000"/>
              </a:buClr>
              <a:buSzPct val="25000"/>
            </a:pPr>
            <a:r>
              <a:rPr lang="en-US" b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Inheritance</a:t>
            </a:r>
          </a:p>
        </p:txBody>
      </p:sp>
      <p:cxnSp>
        <p:nvCxnSpPr>
          <p:cNvPr id="640" name="Shape 640"/>
          <p:cNvCxnSpPr/>
          <p:nvPr/>
        </p:nvCxnSpPr>
        <p:spPr>
          <a:xfrm>
            <a:off x="8462319" y="2503638"/>
            <a:ext cx="0" cy="8000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Shape 643"/>
          <p:cNvCxnSpPr/>
          <p:nvPr/>
        </p:nvCxnSpPr>
        <p:spPr>
          <a:xfrm>
            <a:off x="3143557" y="4122759"/>
            <a:ext cx="0" cy="8000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Shape 644"/>
          <p:cNvSpPr txBox="1">
            <a:spLocks noGrp="1"/>
          </p:cNvSpPr>
          <p:nvPr>
            <p:ph type="sldNum" idx="12"/>
          </p:nvPr>
        </p:nvSpPr>
        <p:spPr>
          <a:xfrm>
            <a:off x="11409530" y="6333301"/>
            <a:ext cx="548699" cy="52469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 lang="en-US" dirty="0"/>
          </a:p>
        </p:txBody>
      </p:sp>
      <p:grpSp>
        <p:nvGrpSpPr>
          <p:cNvPr id="611" name="Shape 611"/>
          <p:cNvGrpSpPr/>
          <p:nvPr/>
        </p:nvGrpSpPr>
        <p:grpSpPr>
          <a:xfrm>
            <a:off x="4672774" y="1722772"/>
            <a:ext cx="2101609" cy="1058591"/>
            <a:chOff x="2182" y="1161"/>
            <a:chExt cx="1025" cy="372"/>
          </a:xfrm>
        </p:grpSpPr>
        <p:sp>
          <p:nvSpPr>
            <p:cNvPr id="612" name="Shape 612"/>
            <p:cNvSpPr/>
            <p:nvPr/>
          </p:nvSpPr>
          <p:spPr>
            <a:xfrm>
              <a:off x="2245" y="1161"/>
              <a:ext cx="900" cy="299"/>
            </a:xfrm>
            <a:prstGeom prst="ellipse">
              <a:avLst/>
            </a:prstGeom>
            <a:solidFill>
              <a:srgbClr val="FF9999">
                <a:alpha val="6157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3" name="Shape 613"/>
            <p:cNvSpPr txBox="1"/>
            <p:nvPr/>
          </p:nvSpPr>
          <p:spPr>
            <a:xfrm>
              <a:off x="2182" y="1234"/>
              <a:ext cx="1025" cy="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990000"/>
                </a:buClr>
                <a:buSzPct val="25000"/>
              </a:pPr>
              <a:r>
                <a:rPr lang="en-US" b="1" i="1" dirty="0">
                  <a:solidFill>
                    <a:srgbClr val="99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SET</a:t>
              </a:r>
              <a:r>
                <a:rPr lang="en-US" i="1" dirty="0">
                  <a:solidFill>
                    <a:srgbClr val="3333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_OF_CARS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2596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1080586" y="330073"/>
            <a:ext cx="72722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Genericity: ensuring type safety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1080586" y="1102927"/>
            <a:ext cx="8594700" cy="51131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can we define </a:t>
            </a:r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consistent “container”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structures, e.g. list of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cars,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of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cities?</a:t>
            </a: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spcBef>
                <a:spcPts val="440"/>
              </a:spcBef>
              <a:buSzPct val="25000"/>
              <a:buNone/>
            </a:pP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indent="0">
              <a:spcBef>
                <a:spcPts val="44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genericity we </a:t>
            </a:r>
            <a:r>
              <a:rPr lang="en-US" sz="24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hav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something 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like what appears  in the next couple of slides.</a:t>
            </a: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110000"/>
              </a:lnSpc>
              <a:spcBef>
                <a:spcPts val="440"/>
              </a:spcBef>
              <a:buSzPct val="25000"/>
              <a:buNone/>
            </a:pPr>
            <a:r>
              <a:rPr lang="en-US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 lang="en-US" sz="2400" i="1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11352371" y="6216126"/>
            <a:ext cx="548699" cy="52499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84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352886"/>
            <a:ext cx="5352381" cy="5371429"/>
          </a:xfrm>
          <a:prstGeom prst="rect">
            <a:avLst/>
          </a:prstGeom>
        </p:spPr>
      </p:pic>
      <p:sp>
        <p:nvSpPr>
          <p:cNvPr id="6" name="Shape 66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is wrong with this code (1)?</a:t>
            </a:r>
            <a:endParaRPr lang="en-US" sz="2800" b="1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3537" y="6359190"/>
            <a:ext cx="2743200" cy="365125"/>
          </a:xfrm>
        </p:spPr>
        <p:txBody>
          <a:bodyPr/>
          <a:lstStyle/>
          <a:p>
            <a:fld id="{F44C5851-D875-49F7-9B11-E3086444064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18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8370"/>
            <a:ext cx="8866667" cy="5323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is wrong with this code (2)?</a:t>
            </a:r>
            <a:endParaRPr lang="it-IT" sz="2800" b="1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10688" y="6318642"/>
            <a:ext cx="2743200" cy="365125"/>
          </a:xfrm>
        </p:spPr>
        <p:txBody>
          <a:bodyPr/>
          <a:lstStyle/>
          <a:p>
            <a:fld id="{F44C5851-D875-49F7-9B11-E3086444064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04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18794" y="387291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800" b="1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Possible approaches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718794" y="1298242"/>
            <a:ext cx="8594700" cy="441881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263525" indent="-263525" algn="just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Duplicate code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manually or with help of macro processor</a:t>
            </a:r>
          </a:p>
          <a:p>
            <a:pPr marL="263525" indent="-263525" algn="just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63525" indent="-263525" algn="just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</a:t>
            </a:r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Wait until run time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if types don’t match, trigger a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run-time failure (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Smalltalk, </a:t>
            </a:r>
            <a:r>
              <a:rPr lang="it-IT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dynamic type-checking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63525" indent="-263525" algn="just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63525" indent="-263525" algn="just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Convert (“</a:t>
            </a:r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cast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”) all values to a universal type, such as “pointer to void” in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(</a:t>
            </a:r>
            <a:r>
              <a:rPr lang="it-IT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General Purpose Pointer in C</a:t>
            </a:r>
            <a:r>
              <a:rPr 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: </a:t>
            </a:r>
            <a:r>
              <a:rPr 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void Pointer</a:t>
            </a:r>
            <a:r>
              <a:rPr lang="it-IT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)</a:t>
            </a:r>
            <a:endParaRPr lang="en-US"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63525" indent="-263525" algn="just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63525" indent="-263525" algn="just">
              <a:spcBef>
                <a:spcPts val="48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</a:t>
            </a:r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Parameterize the class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giving an explicit name </a:t>
            </a:r>
            <a:r>
              <a:rPr lang="en-US" sz="2400" i="1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the type of container elements. This is the Eiffel approach, also found in recent versions of Java, .NET and others.</a:t>
            </a:r>
          </a:p>
        </p:txBody>
      </p:sp>
      <p:sp>
        <p:nvSpPr>
          <p:cNvPr id="662" name="Shape 662"/>
          <p:cNvSpPr txBox="1">
            <a:spLocks noGrp="1"/>
          </p:cNvSpPr>
          <p:nvPr>
            <p:ph type="sldNum" idx="12"/>
          </p:nvPr>
        </p:nvSpPr>
        <p:spPr>
          <a:xfrm>
            <a:off x="11509534" y="6190260"/>
            <a:ext cx="548699" cy="524999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83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1642</Words>
  <Application>Microsoft Office PowerPoint</Application>
  <PresentationFormat>Widescreen</PresentationFormat>
  <Paragraphs>502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Comic Sans MS</vt:lpstr>
      <vt:lpstr>Noto Symbol</vt:lpstr>
      <vt:lpstr>Nunito</vt:lpstr>
      <vt:lpstr>Verdana</vt:lpstr>
      <vt:lpstr>Wingdings</vt:lpstr>
      <vt:lpstr>Office Theme</vt:lpstr>
      <vt:lpstr>Object Oriented Programming (Introduction to Programming)  Manuel Mazzara</vt:lpstr>
      <vt:lpstr>Recap on Data Structures</vt:lpstr>
      <vt:lpstr>Generic programming</vt:lpstr>
      <vt:lpstr>Extending the basic notion of class</vt:lpstr>
      <vt:lpstr>Extending the basic notion of class</vt:lpstr>
      <vt:lpstr>Genericity: ensuring type safety</vt:lpstr>
      <vt:lpstr>What is wrong with this code (1)?</vt:lpstr>
      <vt:lpstr>What is wrong with this code (2)?</vt:lpstr>
      <vt:lpstr>Possible approaches</vt:lpstr>
      <vt:lpstr>In a sad world</vt:lpstr>
      <vt:lpstr>What we would like to do</vt:lpstr>
      <vt:lpstr>How it looks in Eiffel</vt:lpstr>
      <vt:lpstr>Generics in practice</vt:lpstr>
      <vt:lpstr>Using generic derivations</vt:lpstr>
      <vt:lpstr>Static typing</vt:lpstr>
      <vt:lpstr>Genericity solution to LIST_OF_...</vt:lpstr>
      <vt:lpstr>Constrained genericity (1)</vt:lpstr>
      <vt:lpstr>Genericity + inheritance : Constrained genericity</vt:lpstr>
      <vt:lpstr>Genericity: summary</vt:lpstr>
      <vt:lpstr>What we have seen</vt:lpstr>
      <vt:lpstr>Object Oriented Programming (Introduction to Programming)  Manuel Mazzara</vt:lpstr>
      <vt:lpstr>Abstraction and client privileges</vt:lpstr>
      <vt:lpstr>Applying abstraction principles</vt:lpstr>
      <vt:lpstr>Taking full advantage of a setter command</vt:lpstr>
      <vt:lpstr>Exporting (making public) an attribute</vt:lpstr>
      <vt:lpstr>Getter functions</vt:lpstr>
      <vt:lpstr>Having it both ways  (Eiffel syntax)</vt:lpstr>
      <vt:lpstr>Information hiding</vt:lpstr>
      <vt:lpstr>Information hiding (2)</vt:lpstr>
      <vt:lpstr>An example of selective export</vt:lpstr>
      <vt:lpstr>Exporting selectively</vt:lpstr>
      <vt:lpstr>LINKABLE </vt:lpstr>
      <vt:lpstr>The role of deferred classes</vt:lpstr>
      <vt:lpstr>Applications of deferred classes</vt:lpstr>
      <vt:lpstr>A deferred feature</vt:lpstr>
      <vt:lpstr>Deferred classes</vt:lpstr>
      <vt:lpstr>Mixing deferred and effective features</vt:lpstr>
      <vt:lpstr>Programs with “holes”</vt:lpstr>
      <vt:lpstr>Abstract modeling</vt:lpstr>
      <vt:lpstr>What we have seen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(Introduction to Programming)  Manuel Mazzara</dc:title>
  <dc:creator>Innopolis University35</dc:creator>
  <cp:lastModifiedBy>Innopolis University35</cp:lastModifiedBy>
  <cp:revision>165</cp:revision>
  <dcterms:created xsi:type="dcterms:W3CDTF">2015-10-20T13:28:03Z</dcterms:created>
  <dcterms:modified xsi:type="dcterms:W3CDTF">2015-11-10T19:51:54Z</dcterms:modified>
</cp:coreProperties>
</file>