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92" r:id="rId2"/>
    <p:sldId id="432" r:id="rId3"/>
    <p:sldId id="431" r:id="rId4"/>
    <p:sldId id="393" r:id="rId5"/>
    <p:sldId id="394" r:id="rId6"/>
    <p:sldId id="396" r:id="rId7"/>
    <p:sldId id="398" r:id="rId8"/>
    <p:sldId id="399" r:id="rId9"/>
    <p:sldId id="397" r:id="rId10"/>
    <p:sldId id="400" r:id="rId11"/>
    <p:sldId id="401" r:id="rId12"/>
    <p:sldId id="402" r:id="rId13"/>
    <p:sldId id="403" r:id="rId14"/>
    <p:sldId id="404" r:id="rId15"/>
    <p:sldId id="406" r:id="rId16"/>
    <p:sldId id="407" r:id="rId17"/>
    <p:sldId id="408" r:id="rId18"/>
    <p:sldId id="409" r:id="rId19"/>
    <p:sldId id="405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4" r:id="rId34"/>
    <p:sldId id="425" r:id="rId35"/>
    <p:sldId id="426" r:id="rId36"/>
    <p:sldId id="427" r:id="rId37"/>
    <p:sldId id="428" r:id="rId38"/>
    <p:sldId id="423" r:id="rId39"/>
    <p:sldId id="429" r:id="rId40"/>
    <p:sldId id="430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A4AF-4B59-47FE-B878-4B4F0A8FEC4B}" type="datetimeFigureOut">
              <a:rPr lang="it-IT" smtClean="0"/>
              <a:t>24/11/2015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65D2-362E-4256-B166-F61ED24DA3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88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2148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016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0247-5563-4250-BF67-8827D9FE5C48}" type="datetime1">
              <a:rPr lang="it-IT" smtClean="0"/>
              <a:t>24/11/2015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79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D6F-4B69-4720-9121-41C29042A668}" type="datetime1">
              <a:rPr lang="it-IT" smtClean="0"/>
              <a:t>24/11/2015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79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E03E-81C5-4954-AC1B-3BCEB1B34BF4}" type="datetime1">
              <a:rPr lang="it-IT" smtClean="0"/>
              <a:t>24/11/2015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47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759-A766-4F2A-8C4B-3C8980AC0076}" type="datetime1">
              <a:rPr lang="it-IT" smtClean="0"/>
              <a:t>24/11/2015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88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FB54-B8AF-401A-9FDF-B377F10EB6AF}" type="datetime1">
              <a:rPr lang="it-IT" smtClean="0"/>
              <a:t>24/11/2015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65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E83F-04E3-479E-87CD-4B5BDB360ACF}" type="datetime1">
              <a:rPr lang="it-IT" smtClean="0"/>
              <a:t>24/11/2015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44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9781-FB58-415C-837E-1DA7E1A54BB1}" type="datetime1">
              <a:rPr lang="it-IT" smtClean="0"/>
              <a:t>24/11/2015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2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D2A-0BCA-4564-8835-1B9BDAE1316C}" type="datetime1">
              <a:rPr lang="it-IT" smtClean="0"/>
              <a:t>24/11/2015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09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669A-4C7D-428B-8988-316E6B049EE7}" type="datetime1">
              <a:rPr lang="it-IT" smtClean="0"/>
              <a:t>24/11/2015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98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32C-D72B-41EC-9855-58DB9D306C8C}" type="datetime1">
              <a:rPr lang="it-IT" smtClean="0"/>
              <a:t>24/11/2015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50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649-B442-4EF2-9CD8-D0C1BBF6C2CF}" type="datetime1">
              <a:rPr lang="it-IT" smtClean="0"/>
              <a:t>24/11/2015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79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CBE0-E9EF-4CF9-BD93-BEC61F3FF822}" type="datetime1">
              <a:rPr lang="it-IT" smtClean="0"/>
              <a:t>24/11/2015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5851-D875-49F7-9B11-E30864440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45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223654" y="1700933"/>
            <a:ext cx="7772400" cy="2366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lvl="0">
              <a:buClr>
                <a:srgbClr val="990000"/>
              </a:buClr>
              <a:buSzPct val="25000"/>
            </a:pPr>
            <a: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Object Oriented Programming</a:t>
            </a:r>
            <a:b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</a:br>
            <a:r>
              <a:rPr lang="en-US" sz="28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(Introduction to Programming)</a:t>
            </a:r>
            <a:r>
              <a:rPr lang="en-US" sz="28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dirty="0">
                <a:latin typeface="Comic Sans MS"/>
                <a:ea typeface="Comic Sans MS"/>
                <a:cs typeface="Comic Sans MS"/>
                <a:sym typeface="Comic Sans MS"/>
              </a:rPr>
              <a:t>Manuel Mazzara</a:t>
            </a:r>
            <a:endParaRPr lang="en-US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306595" y="4879615"/>
            <a:ext cx="8047056" cy="103515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E609E"/>
              </a:buClr>
              <a:buSzPct val="25000"/>
            </a:pPr>
            <a:r>
              <a:rPr lang="it-IT" sz="2950" b="1" dirty="0" smtClean="0">
                <a:solidFill>
                  <a:srgbClr val="3E609E"/>
                </a:solidFill>
                <a:latin typeface="Verdana"/>
                <a:ea typeface="Verdana"/>
                <a:cs typeface="Verdana"/>
              </a:rPr>
              <a:t>Organizational Information</a:t>
            </a:r>
            <a:endParaRPr lang="it-IT" sz="2950" b="1" dirty="0">
              <a:solidFill>
                <a:srgbClr val="3E609E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110444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solidFill>
                  <a:srgbClr val="00659A"/>
                </a:solidFill>
                <a:latin typeface="Constantia"/>
                <a:cs typeface="Constantia"/>
              </a:rPr>
              <a:t>How to obtain</a:t>
            </a:r>
            <a:r>
              <a:rPr lang="en-US" spc="-30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en-US" spc="-5" dirty="0" smtClean="0">
                <a:solidFill>
                  <a:srgbClr val="00659A"/>
                </a:solidFill>
                <a:latin typeface="Constantia"/>
                <a:cs typeface="Constantia"/>
              </a:rPr>
              <a:t>theorems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0380" cy="4351338"/>
          </a:xfrm>
        </p:spPr>
        <p:txBody>
          <a:bodyPr>
            <a:normAutofit/>
          </a:bodyPr>
          <a:lstStyle/>
          <a:p>
            <a:pPr marL="0" marR="584835" indent="0" algn="just">
              <a:lnSpc>
                <a:spcPct val="100000"/>
              </a:lnSpc>
              <a:buNone/>
            </a:pPr>
            <a:r>
              <a:rPr lang="en-US" sz="2600" dirty="0">
                <a:solidFill>
                  <a:srgbClr val="9A3300"/>
                </a:solidFill>
                <a:latin typeface="Constantia"/>
                <a:cs typeface="Constantia"/>
              </a:rPr>
              <a:t>Theorems</a:t>
            </a:r>
            <a:r>
              <a:rPr lang="en-US" spc="-5" dirty="0"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are obtained from the axioms by zero or </a:t>
            </a:r>
            <a:r>
              <a:rPr lang="en-US" spc="-5" dirty="0" smtClean="0">
                <a:latin typeface="Constantia"/>
                <a:cs typeface="Constantia"/>
              </a:rPr>
              <a:t>more* </a:t>
            </a:r>
            <a:r>
              <a:rPr lang="en-US" sz="2600" dirty="0">
                <a:solidFill>
                  <a:srgbClr val="9A3300"/>
                </a:solidFill>
                <a:latin typeface="Constantia"/>
                <a:cs typeface="Constantia"/>
              </a:rPr>
              <a:t>applications </a:t>
            </a:r>
            <a:r>
              <a:rPr lang="en-US" sz="2600" dirty="0">
                <a:solidFill>
                  <a:srgbClr val="9A3300"/>
                </a:solidFill>
                <a:latin typeface="Constantia"/>
                <a:cs typeface="Constantia"/>
              </a:rPr>
              <a:t>of the inference rules</a:t>
            </a:r>
            <a:r>
              <a:rPr lang="en-US" spc="-5" dirty="0">
                <a:latin typeface="Constantia"/>
                <a:cs typeface="Constantia"/>
              </a:rPr>
              <a:t>.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pc="-5" dirty="0">
                <a:latin typeface="Constantia"/>
                <a:cs typeface="Constantia"/>
              </a:rPr>
              <a:t>*Finite of </a:t>
            </a:r>
            <a:r>
              <a:rPr lang="en-US" spc="-5" dirty="0" smtClean="0">
                <a:latin typeface="Constantia"/>
                <a:cs typeface="Constantia"/>
              </a:rPr>
              <a:t>course. Why? You may want to be able to compute in your lifetime.</a:t>
            </a:r>
            <a:endParaRPr lang="en-US" spc="-5" dirty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74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solidFill>
                  <a:srgbClr val="00659A"/>
                </a:solidFill>
                <a:latin typeface="Constantia"/>
                <a:cs typeface="Constantia"/>
              </a:rPr>
              <a:t>Example: a </a:t>
            </a:r>
            <a:r>
              <a:rPr lang="en-US" spc="-10" dirty="0">
                <a:solidFill>
                  <a:srgbClr val="00659A"/>
                </a:solidFill>
                <a:latin typeface="Constantia"/>
                <a:cs typeface="Constantia"/>
              </a:rPr>
              <a:t>simple theory </a:t>
            </a:r>
            <a:r>
              <a:rPr lang="en-US" spc="-5" dirty="0">
                <a:solidFill>
                  <a:srgbClr val="00659A"/>
                </a:solidFill>
                <a:latin typeface="Constantia"/>
                <a:cs typeface="Constantia"/>
              </a:rPr>
              <a:t>of</a:t>
            </a:r>
            <a:r>
              <a:rPr lang="en-US" spc="6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en-US" spc="-10" dirty="0" smtClean="0">
                <a:solidFill>
                  <a:srgbClr val="00659A"/>
                </a:solidFill>
                <a:latin typeface="Constantia"/>
                <a:cs typeface="Constantia"/>
              </a:rPr>
              <a:t>integers (1)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9"/>
              </a:spcBef>
              <a:buNone/>
            </a:pP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Grammar</a:t>
            </a:r>
            <a:r>
              <a:rPr lang="en-US" dirty="0">
                <a:latin typeface="Constantia"/>
                <a:cs typeface="Constantia"/>
              </a:rPr>
              <a:t>: </a:t>
            </a:r>
            <a:r>
              <a:rPr lang="en-US" spc="-5" dirty="0">
                <a:latin typeface="Constantia"/>
                <a:cs typeface="Constantia"/>
              </a:rPr>
              <a:t>Well‐Formed </a:t>
            </a:r>
            <a:r>
              <a:rPr lang="en-US" dirty="0">
                <a:latin typeface="Constantia"/>
                <a:cs typeface="Constantia"/>
              </a:rPr>
              <a:t>Formulae are </a:t>
            </a:r>
            <a:r>
              <a:rPr lang="en-US" spc="-5" dirty="0" err="1">
                <a:latin typeface="Constantia"/>
                <a:cs typeface="Constantia"/>
              </a:rPr>
              <a:t>boolean</a:t>
            </a:r>
            <a:r>
              <a:rPr lang="en-US" spc="-45" dirty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expressions</a:t>
            </a:r>
          </a:p>
          <a:p>
            <a:pPr marL="197484" indent="0">
              <a:lnSpc>
                <a:spcPct val="100000"/>
              </a:lnSpc>
              <a:spcBef>
                <a:spcPts val="155"/>
              </a:spcBef>
              <a:buNone/>
            </a:pPr>
            <a:endParaRPr lang="nn-NO" dirty="0" smtClean="0">
              <a:solidFill>
                <a:srgbClr val="0033CC"/>
              </a:solidFill>
              <a:latin typeface="Constantia"/>
              <a:cs typeface="Constantia"/>
            </a:endParaRPr>
          </a:p>
          <a:p>
            <a:pPr marL="197484" indent="0">
              <a:lnSpc>
                <a:spcPct val="100000"/>
              </a:lnSpc>
              <a:spcBef>
                <a:spcPts val="155"/>
              </a:spcBef>
              <a:buNone/>
            </a:pPr>
            <a:r>
              <a:rPr lang="nn-NO" dirty="0" smtClean="0">
                <a:solidFill>
                  <a:srgbClr val="0033CC"/>
                </a:solidFill>
                <a:latin typeface="Constantia"/>
                <a:cs typeface="Constantia"/>
              </a:rPr>
              <a:t>i</a:t>
            </a:r>
            <a:r>
              <a:rPr lang="nn-NO" dirty="0" smtClean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lang="nn-NO" dirty="0">
                <a:solidFill>
                  <a:srgbClr val="0033CC"/>
                </a:solidFill>
                <a:latin typeface="Constantia"/>
                <a:cs typeface="Constantia"/>
              </a:rPr>
              <a:t>=</a:t>
            </a:r>
            <a:r>
              <a:rPr lang="nn-NO" spc="-17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nn-NO" dirty="0">
                <a:solidFill>
                  <a:srgbClr val="0033CC"/>
                </a:solidFill>
                <a:latin typeface="Constantia"/>
                <a:cs typeface="Constantia"/>
              </a:rPr>
              <a:t>i</a:t>
            </a:r>
            <a:r>
              <a:rPr lang="nn-NO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nn-NO" dirty="0">
              <a:latin typeface="Arial"/>
              <a:cs typeface="Arial"/>
            </a:endParaRPr>
          </a:p>
          <a:p>
            <a:pPr marL="197484" indent="0">
              <a:lnSpc>
                <a:spcPct val="100000"/>
              </a:lnSpc>
              <a:spcBef>
                <a:spcPts val="145"/>
              </a:spcBef>
              <a:buNone/>
            </a:pPr>
            <a:r>
              <a:rPr lang="nn-NO" dirty="0" smtClean="0">
                <a:solidFill>
                  <a:srgbClr val="0033CC"/>
                </a:solidFill>
                <a:latin typeface="Constantia"/>
                <a:cs typeface="Constantia"/>
              </a:rPr>
              <a:t>i</a:t>
            </a:r>
            <a:r>
              <a:rPr lang="nn-NO" dirty="0" smtClean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lang="nn-NO" dirty="0">
                <a:solidFill>
                  <a:srgbClr val="0033CC"/>
                </a:solidFill>
                <a:latin typeface="Constantia"/>
                <a:cs typeface="Constantia"/>
              </a:rPr>
              <a:t>&lt;</a:t>
            </a:r>
            <a:r>
              <a:rPr lang="nn-NO" spc="-17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nn-NO" dirty="0">
                <a:solidFill>
                  <a:srgbClr val="0033CC"/>
                </a:solidFill>
                <a:latin typeface="Constantia"/>
                <a:cs typeface="Constantia"/>
              </a:rPr>
              <a:t>i</a:t>
            </a:r>
            <a:r>
              <a:rPr lang="nn-NO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nn-NO" dirty="0">
              <a:latin typeface="Arial"/>
              <a:cs typeface="Arial"/>
            </a:endParaRPr>
          </a:p>
          <a:p>
            <a:pPr marL="197484" indent="0">
              <a:lnSpc>
                <a:spcPct val="100000"/>
              </a:lnSpc>
              <a:spcBef>
                <a:spcPts val="140"/>
              </a:spcBef>
              <a:buNone/>
            </a:pPr>
            <a:r>
              <a:rPr lang="nn-NO" dirty="0" smtClean="0">
                <a:solidFill>
                  <a:srgbClr val="0033CC"/>
                </a:solidFill>
                <a:latin typeface="Constantia"/>
                <a:cs typeface="Constantia"/>
              </a:rPr>
              <a:t>¬</a:t>
            </a:r>
            <a:r>
              <a:rPr lang="nn-NO" spc="-130" dirty="0" smtClean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nn-NO" spc="-5" dirty="0">
                <a:solidFill>
                  <a:srgbClr val="0033CC"/>
                </a:solidFill>
                <a:latin typeface="Constantia"/>
                <a:cs typeface="Constantia"/>
              </a:rPr>
              <a:t>b</a:t>
            </a:r>
            <a:r>
              <a:rPr lang="nn-NO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lang="nn-NO" dirty="0">
              <a:latin typeface="Arial"/>
              <a:cs typeface="Arial"/>
            </a:endParaRPr>
          </a:p>
          <a:p>
            <a:pPr marL="197484" indent="0">
              <a:lnSpc>
                <a:spcPct val="100000"/>
              </a:lnSpc>
              <a:spcBef>
                <a:spcPts val="145"/>
              </a:spcBef>
              <a:buNone/>
            </a:pPr>
            <a:r>
              <a:rPr lang="nn-NO" spc="-5" dirty="0" smtClean="0">
                <a:solidFill>
                  <a:srgbClr val="0033CC"/>
                </a:solidFill>
                <a:latin typeface="Constantia"/>
                <a:cs typeface="Constantia"/>
              </a:rPr>
              <a:t>b</a:t>
            </a:r>
            <a:r>
              <a:rPr lang="nn-NO" spc="-5" dirty="0" smtClean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lang="nn-NO" dirty="0">
                <a:solidFill>
                  <a:srgbClr val="0033CC"/>
                </a:solidFill>
                <a:latin typeface="Cambria"/>
                <a:cs typeface="Cambria"/>
              </a:rPr>
              <a:t>⇒</a:t>
            </a:r>
            <a:r>
              <a:rPr lang="nn-NO" spc="-114" dirty="0">
                <a:solidFill>
                  <a:srgbClr val="0033CC"/>
                </a:solidFill>
                <a:latin typeface="Cambria"/>
                <a:cs typeface="Cambria"/>
              </a:rPr>
              <a:t> </a:t>
            </a:r>
            <a:r>
              <a:rPr lang="nn-NO" spc="-5" dirty="0" smtClean="0">
                <a:solidFill>
                  <a:srgbClr val="0033CC"/>
                </a:solidFill>
                <a:latin typeface="Constantia"/>
                <a:cs typeface="Constantia"/>
              </a:rPr>
              <a:t>b</a:t>
            </a:r>
            <a:r>
              <a:rPr lang="nn-NO" spc="-5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</a:p>
          <a:p>
            <a:pPr marL="197484" indent="0">
              <a:lnSpc>
                <a:spcPct val="100000"/>
              </a:lnSpc>
              <a:spcBef>
                <a:spcPts val="145"/>
              </a:spcBef>
              <a:buNone/>
            </a:pPr>
            <a:endParaRPr lang="nn-NO" spc="-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97484" indent="0" algn="just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dirty="0" smtClean="0">
                <a:latin typeface="Constantia"/>
                <a:cs typeface="Constantia"/>
              </a:rPr>
              <a:t>where </a:t>
            </a:r>
            <a:r>
              <a:rPr lang="en-US" spc="-5" dirty="0">
                <a:solidFill>
                  <a:srgbClr val="0033CC"/>
                </a:solidFill>
                <a:latin typeface="Constantia"/>
                <a:cs typeface="Constantia"/>
              </a:rPr>
              <a:t>b</a:t>
            </a:r>
            <a:r>
              <a:rPr lang="en-US" spc="-5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lang="en-US" spc="-5" dirty="0">
                <a:latin typeface="Constantia"/>
                <a:cs typeface="Constantia"/>
              </a:rPr>
              <a:t>and </a:t>
            </a:r>
            <a:r>
              <a:rPr lang="en-US" spc="-5" dirty="0">
                <a:solidFill>
                  <a:srgbClr val="0033CC"/>
                </a:solidFill>
                <a:latin typeface="Constantia"/>
                <a:cs typeface="Constantia"/>
              </a:rPr>
              <a:t>b</a:t>
            </a:r>
            <a:r>
              <a:rPr lang="en-US" spc="-5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lang="en-US" dirty="0">
                <a:latin typeface="Constantia"/>
                <a:cs typeface="Constantia"/>
              </a:rPr>
              <a:t>are </a:t>
            </a:r>
            <a:r>
              <a:rPr lang="en-US" spc="-5" dirty="0" err="1">
                <a:latin typeface="Constantia"/>
                <a:cs typeface="Constantia"/>
              </a:rPr>
              <a:t>boolean</a:t>
            </a:r>
            <a:r>
              <a:rPr lang="en-US" spc="-5" dirty="0">
                <a:latin typeface="Constantia"/>
                <a:cs typeface="Constantia"/>
              </a:rPr>
              <a:t> expressions, </a:t>
            </a: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i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lang="en-US" spc="-5" dirty="0">
                <a:latin typeface="Constantia"/>
                <a:cs typeface="Constantia"/>
              </a:rPr>
              <a:t>and </a:t>
            </a: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i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lang="en-US" dirty="0">
                <a:latin typeface="Constantia"/>
                <a:cs typeface="Constantia"/>
              </a:rPr>
              <a:t>integer  expressions</a:t>
            </a:r>
          </a:p>
          <a:p>
            <a:pPr marL="197484" indent="0">
              <a:lnSpc>
                <a:spcPct val="100000"/>
              </a:lnSpc>
              <a:spcBef>
                <a:spcPts val="145"/>
              </a:spcBef>
              <a:buNone/>
            </a:pPr>
            <a:endParaRPr lang="nn-NO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29"/>
              </a:spcBef>
              <a:buNone/>
            </a:pPr>
            <a:endParaRPr lang="en-US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lang="en-US" dirty="0">
              <a:latin typeface="Times New Roman"/>
              <a:cs typeface="Times New Roman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62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solidFill>
                  <a:srgbClr val="00659A"/>
                </a:solidFill>
                <a:latin typeface="Constantia"/>
                <a:cs typeface="Constantia"/>
              </a:rPr>
              <a:t>Example: a </a:t>
            </a:r>
            <a:r>
              <a:rPr lang="en-US" spc="-10" dirty="0">
                <a:solidFill>
                  <a:srgbClr val="00659A"/>
                </a:solidFill>
                <a:latin typeface="Constantia"/>
                <a:cs typeface="Constantia"/>
              </a:rPr>
              <a:t>simple theory </a:t>
            </a:r>
            <a:r>
              <a:rPr lang="en-US" spc="-5" dirty="0">
                <a:solidFill>
                  <a:srgbClr val="00659A"/>
                </a:solidFill>
                <a:latin typeface="Constantia"/>
                <a:cs typeface="Constantia"/>
              </a:rPr>
              <a:t>of</a:t>
            </a:r>
            <a:r>
              <a:rPr lang="en-US" spc="6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en-US" spc="-10" dirty="0">
                <a:solidFill>
                  <a:srgbClr val="00659A"/>
                </a:solidFill>
                <a:latin typeface="Constantia"/>
                <a:cs typeface="Constantia"/>
              </a:rPr>
              <a:t>integers </a:t>
            </a:r>
            <a:r>
              <a:rPr lang="en-US" spc="-10" dirty="0" smtClean="0">
                <a:solidFill>
                  <a:srgbClr val="00659A"/>
                </a:solidFill>
                <a:latin typeface="Constantia"/>
                <a:cs typeface="Constantia"/>
              </a:rPr>
              <a:t>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tantia"/>
                <a:cs typeface="Constantia"/>
              </a:rPr>
              <a:t>An integer expression is </a:t>
            </a:r>
            <a:r>
              <a:rPr lang="en-US" spc="-5" dirty="0">
                <a:latin typeface="Constantia"/>
                <a:cs typeface="Constantia"/>
              </a:rPr>
              <a:t>one</a:t>
            </a:r>
            <a:r>
              <a:rPr lang="en-US" spc="-11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of</a:t>
            </a:r>
          </a:p>
          <a:p>
            <a:pPr marL="654684" indent="-457200">
              <a:lnSpc>
                <a:spcPct val="100000"/>
              </a:lnSpc>
              <a:spcBef>
                <a:spcPts val="155"/>
              </a:spcBef>
            </a:pPr>
            <a:endParaRPr lang="en-US" spc="-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654684" indent="-457200">
              <a:lnSpc>
                <a:spcPct val="100000"/>
              </a:lnSpc>
              <a:spcBef>
                <a:spcPts val="155"/>
              </a:spcBef>
            </a:pPr>
            <a:r>
              <a:rPr lang="en-US" spc="-5" dirty="0" smtClean="0">
                <a:solidFill>
                  <a:srgbClr val="0000FF"/>
                </a:solidFill>
                <a:latin typeface="Arial"/>
                <a:cs typeface="Arial"/>
              </a:rPr>
              <a:t>0</a:t>
            </a:r>
          </a:p>
          <a:p>
            <a:pPr marL="654684" indent="-457200">
              <a:lnSpc>
                <a:spcPct val="100000"/>
              </a:lnSpc>
              <a:spcBef>
                <a:spcPts val="155"/>
              </a:spcBef>
            </a:pPr>
            <a:r>
              <a:rPr lang="en-US" dirty="0">
                <a:latin typeface="Constantia"/>
                <a:cs typeface="Constantia"/>
              </a:rPr>
              <a:t>a</a:t>
            </a:r>
            <a:r>
              <a:rPr lang="en-US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variable </a:t>
            </a:r>
            <a:r>
              <a:rPr lang="en-US" dirty="0" smtClean="0">
                <a:solidFill>
                  <a:srgbClr val="0033CC"/>
                </a:solidFill>
                <a:latin typeface="Constantia"/>
                <a:cs typeface="Constantia"/>
              </a:rPr>
              <a:t>n </a:t>
            </a:r>
          </a:p>
          <a:p>
            <a:pPr marL="654684" indent="-457200">
              <a:lnSpc>
                <a:spcPct val="100000"/>
              </a:lnSpc>
              <a:spcBef>
                <a:spcPts val="155"/>
              </a:spcBef>
            </a:pPr>
            <a:r>
              <a:rPr lang="en-US" dirty="0" smtClean="0">
                <a:solidFill>
                  <a:srgbClr val="0033CC"/>
                </a:solidFill>
                <a:latin typeface="Constantia"/>
                <a:cs typeface="Constantia"/>
              </a:rPr>
              <a:t>f</a:t>
            </a: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’ </a:t>
            </a:r>
            <a:r>
              <a:rPr lang="en-US" dirty="0">
                <a:latin typeface="Constantia"/>
                <a:cs typeface="Constantia"/>
              </a:rPr>
              <a:t>where </a:t>
            </a: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f </a:t>
            </a:r>
            <a:r>
              <a:rPr lang="en-US" dirty="0">
                <a:latin typeface="Constantia"/>
                <a:cs typeface="Constantia"/>
              </a:rPr>
              <a:t>is an integer</a:t>
            </a:r>
            <a:r>
              <a:rPr lang="en-US" spc="-130" dirty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expression</a:t>
            </a:r>
          </a:p>
          <a:p>
            <a:pPr marL="426085" indent="0">
              <a:lnSpc>
                <a:spcPts val="1370"/>
              </a:lnSpc>
              <a:spcBef>
                <a:spcPts val="145"/>
              </a:spcBef>
              <a:buClr>
                <a:srgbClr val="8B0000"/>
              </a:buClr>
              <a:buSzPct val="62500"/>
              <a:buNone/>
              <a:tabLst>
                <a:tab pos="607060" algn="l"/>
              </a:tabLst>
            </a:pPr>
            <a:endParaRPr lang="en-US" dirty="0">
              <a:latin typeface="Constantia"/>
              <a:cs typeface="Constantia"/>
            </a:endParaRPr>
          </a:p>
          <a:p>
            <a:pPr marL="1301115" indent="0">
              <a:lnSpc>
                <a:spcPts val="1370"/>
              </a:lnSpc>
              <a:buNone/>
            </a:pPr>
            <a:r>
              <a:rPr lang="en-US" dirty="0">
                <a:latin typeface="Constantia"/>
                <a:cs typeface="Constantia"/>
              </a:rPr>
              <a:t>(represents</a:t>
            </a:r>
            <a:r>
              <a:rPr lang="en-US" spc="-10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“successor”)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39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An axiom and axiom</a:t>
            </a:r>
            <a:r>
              <a:rPr lang="it-IT" spc="-1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schema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lang="it-IT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4400" dirty="0">
                <a:solidFill>
                  <a:srgbClr val="0033CC"/>
                </a:solidFill>
                <a:latin typeface="Cambria"/>
                <a:cs typeface="Cambria"/>
              </a:rPr>
              <a:t>⊢ </a:t>
            </a:r>
            <a:r>
              <a:rPr lang="it-IT" sz="4400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lang="it-IT" sz="4400" spc="-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it-IT" sz="4400" dirty="0">
                <a:solidFill>
                  <a:srgbClr val="0033CC"/>
                </a:solidFill>
                <a:latin typeface="Constantia"/>
                <a:cs typeface="Constantia"/>
              </a:rPr>
              <a:t>&lt; </a:t>
            </a:r>
            <a:r>
              <a:rPr lang="it-IT" sz="4400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lang="it-IT" sz="4400" spc="-5" dirty="0">
                <a:solidFill>
                  <a:srgbClr val="0033CC"/>
                </a:solidFill>
                <a:latin typeface="Constantia"/>
                <a:cs typeface="Constantia"/>
              </a:rPr>
              <a:t>’</a:t>
            </a:r>
            <a:endParaRPr lang="it-IT" sz="4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lang="it-IT" sz="44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4400" dirty="0">
                <a:solidFill>
                  <a:srgbClr val="0033CC"/>
                </a:solidFill>
                <a:latin typeface="Cambria"/>
                <a:cs typeface="Cambria"/>
              </a:rPr>
              <a:t>⊢ </a:t>
            </a:r>
            <a:r>
              <a:rPr lang="it-IT" sz="4400" dirty="0">
                <a:solidFill>
                  <a:srgbClr val="0033CC"/>
                </a:solidFill>
                <a:latin typeface="Constantia"/>
                <a:cs typeface="Constantia"/>
              </a:rPr>
              <a:t>f &lt; g </a:t>
            </a:r>
            <a:r>
              <a:rPr lang="it-IT" sz="4400" dirty="0">
                <a:solidFill>
                  <a:srgbClr val="0033CC"/>
                </a:solidFill>
                <a:latin typeface="Cambria"/>
                <a:cs typeface="Cambria"/>
              </a:rPr>
              <a:t>⇒ </a:t>
            </a:r>
            <a:r>
              <a:rPr lang="it-IT" sz="4400" dirty="0">
                <a:solidFill>
                  <a:srgbClr val="0033CC"/>
                </a:solidFill>
                <a:latin typeface="Constantia"/>
                <a:cs typeface="Constantia"/>
              </a:rPr>
              <a:t>f’ &lt;</a:t>
            </a:r>
            <a:r>
              <a:rPr lang="it-IT" sz="4400" spc="-18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it-IT" sz="4400" dirty="0">
                <a:solidFill>
                  <a:srgbClr val="0033CC"/>
                </a:solidFill>
                <a:latin typeface="Constantia"/>
                <a:cs typeface="Constantia"/>
              </a:rPr>
              <a:t>g</a:t>
            </a:r>
            <a:r>
              <a:rPr lang="it-IT" sz="2400" dirty="0">
                <a:solidFill>
                  <a:srgbClr val="0033CC"/>
                </a:solidFill>
                <a:latin typeface="Constantia"/>
                <a:cs typeface="Constantia"/>
              </a:rPr>
              <a:t>’</a:t>
            </a:r>
            <a:endParaRPr lang="it-IT" sz="2400" dirty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39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An inference</a:t>
            </a:r>
            <a:r>
              <a:rPr lang="it-IT" spc="-6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10" dirty="0" smtClean="0">
                <a:solidFill>
                  <a:srgbClr val="00659A"/>
                </a:solidFill>
                <a:latin typeface="Constantia"/>
                <a:cs typeface="Constantia"/>
              </a:rPr>
              <a:t>rule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0027"/>
            <a:ext cx="10515600" cy="1915951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>
                <a:solidFill>
                  <a:srgbClr val="0033CC"/>
                </a:solidFill>
                <a:latin typeface="Constantia"/>
                <a:cs typeface="Constantia"/>
              </a:rPr>
              <a:t>P  </a:t>
            </a:r>
            <a:r>
              <a:rPr lang="it-IT" spc="18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(</a:t>
            </a:r>
            <a:r>
              <a:rPr lang="it-IT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lang="it-IT" spc="-5" dirty="0" smtClean="0">
                <a:solidFill>
                  <a:srgbClr val="0033CC"/>
                </a:solidFill>
                <a:latin typeface="Constantia"/>
                <a:cs typeface="Constantia"/>
              </a:rPr>
              <a:t>), </a:t>
            </a:r>
            <a:r>
              <a:rPr lang="it-IT" dirty="0" smtClean="0">
                <a:solidFill>
                  <a:srgbClr val="0033CC"/>
                </a:solidFill>
                <a:latin typeface="Constantia"/>
                <a:cs typeface="Constantia"/>
              </a:rPr>
              <a:t>P </a:t>
            </a:r>
            <a:r>
              <a:rPr lang="it-IT" dirty="0">
                <a:solidFill>
                  <a:srgbClr val="0033CC"/>
                </a:solidFill>
                <a:latin typeface="Constantia"/>
                <a:cs typeface="Constantia"/>
              </a:rPr>
              <a:t>(f) </a:t>
            </a:r>
            <a:r>
              <a:rPr lang="it-IT" dirty="0">
                <a:solidFill>
                  <a:srgbClr val="0033CC"/>
                </a:solidFill>
                <a:latin typeface="Symbol"/>
                <a:cs typeface="Symbol"/>
              </a:rPr>
              <a:t></a:t>
            </a:r>
            <a:r>
              <a:rPr lang="it-IT" spc="-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it-IT" dirty="0">
                <a:solidFill>
                  <a:srgbClr val="0033CC"/>
                </a:solidFill>
                <a:latin typeface="Constantia"/>
                <a:cs typeface="Constantia"/>
              </a:rPr>
              <a:t>P</a:t>
            </a:r>
            <a:r>
              <a:rPr lang="it-IT" spc="-3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(f’)  </a:t>
            </a:r>
            <a:endParaRPr lang="it-IT" spc="-5" dirty="0" smtClean="0">
              <a:solidFill>
                <a:srgbClr val="0033CC"/>
              </a:solidFill>
              <a:latin typeface="Constantia"/>
              <a:cs typeface="Constantia"/>
            </a:endParaRPr>
          </a:p>
          <a:p>
            <a:pPr marL="0" indent="0" algn="ctr">
              <a:buNone/>
            </a:pPr>
            <a:endParaRPr lang="it-IT" spc="-5" dirty="0" smtClean="0">
              <a:solidFill>
                <a:srgbClr val="0033CC"/>
              </a:solidFill>
              <a:latin typeface="Constantia"/>
              <a:cs typeface="Constantia"/>
            </a:endParaRPr>
          </a:p>
          <a:p>
            <a:pPr marL="0" indent="0" algn="ctr">
              <a:buNone/>
            </a:pPr>
            <a:r>
              <a:rPr lang="it-IT" dirty="0" smtClean="0">
                <a:solidFill>
                  <a:srgbClr val="9A3300"/>
                </a:solidFill>
                <a:latin typeface="Constantia"/>
                <a:cs typeface="Constantia"/>
              </a:rPr>
              <a:t>P</a:t>
            </a:r>
            <a:r>
              <a:rPr lang="it-IT" spc="-100" dirty="0" smtClean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it-IT" dirty="0">
                <a:solidFill>
                  <a:srgbClr val="9A3300"/>
                </a:solidFill>
                <a:latin typeface="Constantia"/>
                <a:cs typeface="Constantia"/>
              </a:rPr>
              <a:t>(f)</a:t>
            </a:r>
            <a:endParaRPr lang="it-IT" dirty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14</a:t>
            </a:fld>
            <a:endParaRPr lang="it-IT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528457" y="3461663"/>
            <a:ext cx="3113314" cy="264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25643" y="5029110"/>
            <a:ext cx="65189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onstantia"/>
                <a:cs typeface="Constantia"/>
              </a:rPr>
              <a:t>This is </a:t>
            </a:r>
            <a:r>
              <a:rPr lang="en-US" sz="2600" dirty="0">
                <a:solidFill>
                  <a:srgbClr val="9A3300"/>
                </a:solidFill>
                <a:latin typeface="Constantia"/>
                <a:cs typeface="Constantia"/>
              </a:rPr>
              <a:t>mathematical </a:t>
            </a:r>
            <a:r>
              <a:rPr lang="en-US" sz="2600" dirty="0">
                <a:solidFill>
                  <a:srgbClr val="9A3300"/>
                </a:solidFill>
                <a:latin typeface="Constantia"/>
                <a:cs typeface="Constantia"/>
              </a:rPr>
              <a:t>induction </a:t>
            </a:r>
            <a:r>
              <a:rPr lang="en-US" sz="2800" dirty="0" smtClean="0">
                <a:latin typeface="Constantia"/>
                <a:cs typeface="Constantia"/>
              </a:rPr>
              <a:t>and </a:t>
            </a:r>
            <a:r>
              <a:rPr lang="en-US" sz="2800" dirty="0">
                <a:latin typeface="Constantia"/>
                <a:cs typeface="Constantia"/>
              </a:rPr>
              <a:t>theory of number is formulated </a:t>
            </a:r>
            <a:r>
              <a:rPr lang="en-US" sz="2800" dirty="0" smtClean="0">
                <a:latin typeface="Constantia"/>
                <a:cs typeface="Constantia"/>
              </a:rPr>
              <a:t>in </a:t>
            </a:r>
            <a:r>
              <a:rPr lang="en-US" sz="2600" dirty="0" err="1">
                <a:solidFill>
                  <a:srgbClr val="9A3300"/>
                </a:solidFill>
                <a:latin typeface="Constantia"/>
                <a:cs typeface="Constantia"/>
              </a:rPr>
              <a:t>Peano’s</a:t>
            </a:r>
            <a:r>
              <a:rPr lang="en-US" sz="2600" dirty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sz="2600" dirty="0" smtClean="0">
                <a:solidFill>
                  <a:srgbClr val="9A3300"/>
                </a:solidFill>
                <a:latin typeface="Constantia"/>
                <a:cs typeface="Constantia"/>
              </a:rPr>
              <a:t>axioms</a:t>
            </a:r>
            <a:endParaRPr lang="en-US" sz="2600" dirty="0">
              <a:solidFill>
                <a:srgbClr val="9A3300"/>
              </a:solidFill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2129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>
                <a:solidFill>
                  <a:srgbClr val="00659A"/>
                </a:solidFill>
                <a:latin typeface="Constantia"/>
                <a:cs typeface="Constantia"/>
              </a:rPr>
              <a:t>Hoare triple</a:t>
            </a:r>
            <a:endParaRPr lang="it-IT" spc="-5" dirty="0">
              <a:solidFill>
                <a:srgbClr val="00659A"/>
              </a:solidFill>
              <a:latin typeface="Constantia"/>
              <a:cs typeface="Constant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9A3300"/>
                </a:solidFill>
                <a:latin typeface="Constantia"/>
                <a:cs typeface="Constantia"/>
              </a:rPr>
              <a:t>Grammar</a:t>
            </a:r>
            <a:r>
              <a:rPr lang="en-US" dirty="0">
                <a:latin typeface="Constantia"/>
                <a:cs typeface="Constantia"/>
              </a:rPr>
              <a:t>: a well‐formed formula is a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“Hoare triple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tantia"/>
              <a:cs typeface="Constantia"/>
            </a:endParaRPr>
          </a:p>
          <a:p>
            <a:pPr marL="0" indent="0" algn="ctr">
              <a:buNone/>
            </a:pPr>
            <a:endParaRPr lang="it-IT" spc="-5" dirty="0" smtClean="0">
              <a:solidFill>
                <a:srgbClr val="0033CC"/>
              </a:solidFill>
              <a:latin typeface="Constantia"/>
              <a:cs typeface="Constantia"/>
            </a:endParaRPr>
          </a:p>
          <a:p>
            <a:pPr marL="0" indent="0" algn="ctr">
              <a:buNone/>
            </a:pPr>
            <a:endParaRPr lang="it-IT" spc="-5" dirty="0">
              <a:solidFill>
                <a:srgbClr val="0033CC"/>
              </a:solidFill>
              <a:latin typeface="Constantia"/>
              <a:cs typeface="Constantia"/>
            </a:endParaRPr>
          </a:p>
          <a:p>
            <a:pPr marL="0" indent="0" algn="ctr">
              <a:buNone/>
            </a:pPr>
            <a:r>
              <a:rPr lang="it-IT" spc="-5" dirty="0" smtClean="0">
                <a:latin typeface="Constantia"/>
                <a:cs typeface="Constantia"/>
              </a:rPr>
              <a:t>			{</a:t>
            </a:r>
            <a:r>
              <a:rPr lang="it-IT" spc="-5" dirty="0">
                <a:latin typeface="Constantia"/>
                <a:cs typeface="Constantia"/>
              </a:rPr>
              <a:t>P}	</a:t>
            </a:r>
            <a:r>
              <a:rPr lang="it-IT" spc="-5" dirty="0" smtClean="0">
                <a:latin typeface="Constantia"/>
                <a:cs typeface="Constantia"/>
              </a:rPr>
              <a:t> </a:t>
            </a:r>
            <a:r>
              <a:rPr lang="it-IT" dirty="0" smtClean="0">
                <a:latin typeface="Constantia"/>
                <a:cs typeface="Constantia"/>
              </a:rPr>
              <a:t>A</a:t>
            </a:r>
            <a:r>
              <a:rPr lang="it-IT" dirty="0">
                <a:latin typeface="Constantia"/>
                <a:cs typeface="Constantia"/>
              </a:rPr>
              <a:t>	{Q}</a:t>
            </a:r>
          </a:p>
          <a:p>
            <a:pPr marL="0" indent="0">
              <a:buNone/>
            </a:pPr>
            <a:endParaRPr lang="en-US" dirty="0">
              <a:latin typeface="Constantia"/>
              <a:cs typeface="Constantia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15</a:t>
            </a:fld>
            <a:endParaRPr lang="it-IT"/>
          </a:p>
        </p:txBody>
      </p:sp>
      <p:sp>
        <p:nvSpPr>
          <p:cNvPr id="19" name="Rectangular Callout 18"/>
          <p:cNvSpPr/>
          <p:nvPr/>
        </p:nvSpPr>
        <p:spPr>
          <a:xfrm>
            <a:off x="6777133" y="2603241"/>
            <a:ext cx="2086947" cy="612648"/>
          </a:xfrm>
          <a:prstGeom prst="wedgeRectCallout">
            <a:avLst>
              <a:gd name="adj1" fmla="val -19492"/>
              <a:gd name="adj2" fmla="val 153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Instructions</a:t>
            </a:r>
            <a:endParaRPr lang="it-IT" dirty="0"/>
          </a:p>
        </p:txBody>
      </p:sp>
      <p:sp>
        <p:nvSpPr>
          <p:cNvPr id="20" name="Rectangular Callout 19"/>
          <p:cNvSpPr/>
          <p:nvPr/>
        </p:nvSpPr>
        <p:spPr>
          <a:xfrm>
            <a:off x="4372945" y="5347685"/>
            <a:ext cx="2086947" cy="612648"/>
          </a:xfrm>
          <a:prstGeom prst="wedgeRectCallout">
            <a:avLst>
              <a:gd name="adj1" fmla="val 51596"/>
              <a:gd name="adj2" fmla="val -222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Assertion</a:t>
            </a:r>
            <a:endParaRPr lang="it-IT" dirty="0"/>
          </a:p>
        </p:txBody>
      </p:sp>
      <p:sp>
        <p:nvSpPr>
          <p:cNvPr id="21" name="Rectangular Callout 20"/>
          <p:cNvSpPr/>
          <p:nvPr/>
        </p:nvSpPr>
        <p:spPr>
          <a:xfrm>
            <a:off x="8929393" y="5347685"/>
            <a:ext cx="2086947" cy="612648"/>
          </a:xfrm>
          <a:prstGeom prst="wedgeRectCallout">
            <a:avLst>
              <a:gd name="adj1" fmla="val -68225"/>
              <a:gd name="adj2" fmla="val -208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Assertion</a:t>
            </a:r>
            <a:endParaRPr lang="it-IT" dirty="0"/>
          </a:p>
        </p:txBody>
      </p:sp>
      <p:sp>
        <p:nvSpPr>
          <p:cNvPr id="23" name="Rectangle 22"/>
          <p:cNvSpPr/>
          <p:nvPr/>
        </p:nvSpPr>
        <p:spPr>
          <a:xfrm>
            <a:off x="838200" y="2909565"/>
            <a:ext cx="44522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>
                <a:solidFill>
                  <a:srgbClr val="9A3300"/>
                </a:solidFill>
                <a:latin typeface="Constantia"/>
                <a:cs typeface="Constantia"/>
              </a:rPr>
              <a:t>Informal meaning</a:t>
            </a:r>
            <a:r>
              <a:rPr lang="en-US" sz="2800" spc="-5" dirty="0">
                <a:latin typeface="Constantia"/>
                <a:cs typeface="Constantia"/>
              </a:rPr>
              <a:t>: </a:t>
            </a:r>
            <a:r>
              <a:rPr lang="en-US" sz="2800" dirty="0">
                <a:solidFill>
                  <a:srgbClr val="0033CC"/>
                </a:solidFill>
                <a:latin typeface="Constantia"/>
                <a:cs typeface="Constantia"/>
              </a:rPr>
              <a:t>A</a:t>
            </a:r>
            <a:r>
              <a:rPr lang="en-US" sz="2800" dirty="0">
                <a:latin typeface="Constantia"/>
                <a:cs typeface="Constantia"/>
              </a:rPr>
              <a:t>,</a:t>
            </a:r>
            <a:r>
              <a:rPr lang="en-US" sz="2800" spc="-100" dirty="0">
                <a:latin typeface="Constantia"/>
                <a:cs typeface="Constantia"/>
              </a:rPr>
              <a:t> </a:t>
            </a:r>
            <a:r>
              <a:rPr lang="en-US" sz="2800" spc="-5" dirty="0">
                <a:latin typeface="Constantia"/>
                <a:cs typeface="Constantia"/>
              </a:rPr>
              <a:t>started  </a:t>
            </a:r>
            <a:r>
              <a:rPr lang="en-US" sz="2800" dirty="0">
                <a:latin typeface="Constantia"/>
                <a:cs typeface="Constantia"/>
              </a:rPr>
              <a:t>in </a:t>
            </a:r>
            <a:r>
              <a:rPr lang="en-US" sz="2800" spc="-10" dirty="0" smtClean="0">
                <a:latin typeface="Constantia"/>
                <a:cs typeface="Constantia"/>
              </a:rPr>
              <a:t>any </a:t>
            </a:r>
            <a:r>
              <a:rPr lang="en-US" sz="2800" spc="-5" dirty="0" smtClean="0">
                <a:latin typeface="Constantia"/>
                <a:cs typeface="Constantia"/>
              </a:rPr>
              <a:t>state </a:t>
            </a:r>
            <a:r>
              <a:rPr lang="en-US" sz="2800" dirty="0">
                <a:latin typeface="Constantia"/>
                <a:cs typeface="Constantia"/>
              </a:rPr>
              <a:t>satisfying </a:t>
            </a:r>
            <a:r>
              <a:rPr lang="en-US" sz="2800" spc="-75" dirty="0">
                <a:solidFill>
                  <a:srgbClr val="0033CC"/>
                </a:solidFill>
                <a:latin typeface="Constantia"/>
                <a:cs typeface="Constantia"/>
              </a:rPr>
              <a:t>P</a:t>
            </a:r>
            <a:r>
              <a:rPr lang="en-US" sz="2800" spc="-75" dirty="0">
                <a:latin typeface="Constantia"/>
                <a:cs typeface="Constantia"/>
              </a:rPr>
              <a:t>, </a:t>
            </a:r>
            <a:r>
              <a:rPr lang="en-US" sz="2800" spc="-5" dirty="0">
                <a:latin typeface="Constantia"/>
                <a:cs typeface="Constantia"/>
              </a:rPr>
              <a:t>will  </a:t>
            </a:r>
            <a:r>
              <a:rPr lang="en-US" sz="2800" spc="5" dirty="0">
                <a:latin typeface="Constantia"/>
                <a:cs typeface="Constantia"/>
              </a:rPr>
              <a:t>satisfy </a:t>
            </a:r>
            <a:r>
              <a:rPr lang="en-US" sz="2800" dirty="0">
                <a:solidFill>
                  <a:srgbClr val="0033CC"/>
                </a:solidFill>
                <a:latin typeface="Constantia"/>
                <a:cs typeface="Constantia"/>
              </a:rPr>
              <a:t>Q </a:t>
            </a:r>
            <a:r>
              <a:rPr lang="en-US" sz="2800" dirty="0" smtClean="0">
                <a:latin typeface="Constantia"/>
                <a:cs typeface="Constantia"/>
              </a:rPr>
              <a:t>on</a:t>
            </a:r>
            <a:r>
              <a:rPr lang="en-US" sz="2800" spc="-175" dirty="0" smtClean="0">
                <a:latin typeface="Constantia"/>
                <a:cs typeface="Constantia"/>
              </a:rPr>
              <a:t> </a:t>
            </a:r>
            <a:r>
              <a:rPr lang="en-US" sz="2800" spc="-5" dirty="0">
                <a:latin typeface="Constantia"/>
                <a:cs typeface="Constantia"/>
              </a:rPr>
              <a:t>termination</a:t>
            </a:r>
            <a:endParaRPr lang="en-US" sz="28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40107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Partial vs total</a:t>
            </a:r>
            <a:r>
              <a:rPr lang="it-IT" spc="10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correctness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pc="-5" dirty="0">
                <a:solidFill>
                  <a:srgbClr val="3333FF"/>
                </a:solidFill>
                <a:latin typeface="Constantia"/>
                <a:cs typeface="Constantia"/>
              </a:rPr>
              <a:t>{</a:t>
            </a:r>
            <a:r>
              <a:rPr lang="it-IT" spc="-5" dirty="0" smtClean="0">
                <a:solidFill>
                  <a:srgbClr val="9A3300"/>
                </a:solidFill>
                <a:latin typeface="Constantia"/>
                <a:cs typeface="Constantia"/>
              </a:rPr>
              <a:t>P</a:t>
            </a:r>
            <a:r>
              <a:rPr lang="it-IT" spc="-5" dirty="0" smtClean="0">
                <a:solidFill>
                  <a:srgbClr val="3333FF"/>
                </a:solidFill>
                <a:latin typeface="Constantia"/>
                <a:cs typeface="Constantia"/>
              </a:rPr>
              <a:t>}	 </a:t>
            </a:r>
            <a:r>
              <a:rPr lang="it-IT" dirty="0" smtClean="0">
                <a:solidFill>
                  <a:srgbClr val="3333FF"/>
                </a:solidFill>
                <a:latin typeface="Constantia"/>
                <a:cs typeface="Constantia"/>
              </a:rPr>
              <a:t>A	{</a:t>
            </a:r>
            <a:r>
              <a:rPr lang="it-IT" dirty="0" smtClean="0">
                <a:solidFill>
                  <a:srgbClr val="9A3300"/>
                </a:solidFill>
                <a:latin typeface="Constantia"/>
                <a:cs typeface="Constantia"/>
              </a:rPr>
              <a:t>Q</a:t>
            </a:r>
            <a:r>
              <a:rPr lang="it-IT" dirty="0">
                <a:solidFill>
                  <a:srgbClr val="3333FF"/>
                </a:solidFill>
                <a:latin typeface="Constantia"/>
                <a:cs typeface="Constantia"/>
              </a:rPr>
              <a:t>}</a:t>
            </a:r>
            <a:endParaRPr lang="it-IT" dirty="0">
              <a:latin typeface="Constantia"/>
              <a:cs typeface="Constantia"/>
            </a:endParaRPr>
          </a:p>
          <a:p>
            <a:endParaRPr lang="en-US" dirty="0" smtClean="0"/>
          </a:p>
          <a:p>
            <a:pPr marL="158115">
              <a:lnSpc>
                <a:spcPct val="100000"/>
              </a:lnSpc>
            </a:pP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Total</a:t>
            </a:r>
            <a:r>
              <a:rPr lang="en-US" spc="-105" dirty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spc="-5" dirty="0">
                <a:solidFill>
                  <a:srgbClr val="9A3300"/>
                </a:solidFill>
                <a:latin typeface="Constantia"/>
                <a:cs typeface="Constantia"/>
              </a:rPr>
              <a:t>correctness:</a:t>
            </a:r>
            <a:endParaRPr lang="en-US" dirty="0">
              <a:latin typeface="Constantia"/>
              <a:cs typeface="Constantia"/>
            </a:endParaRPr>
          </a:p>
          <a:p>
            <a:pPr marL="606425" marR="410845" indent="-180340">
              <a:lnSpc>
                <a:spcPct val="100000"/>
              </a:lnSpc>
              <a:spcBef>
                <a:spcPts val="285"/>
              </a:spcBef>
              <a:buClr>
                <a:srgbClr val="8B0000"/>
              </a:buClr>
              <a:buSzPct val="62500"/>
              <a:buFont typeface="Wingdings"/>
              <a:buChar char=""/>
              <a:tabLst>
                <a:tab pos="615315" algn="l"/>
              </a:tabLst>
            </a:pP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A</a:t>
            </a:r>
            <a:r>
              <a:rPr lang="en-US" dirty="0">
                <a:latin typeface="Constantia"/>
                <a:cs typeface="Constantia"/>
              </a:rPr>
              <a:t>, started in </a:t>
            </a:r>
            <a:r>
              <a:rPr lang="en-US" spc="-5" dirty="0">
                <a:latin typeface="Constantia"/>
                <a:cs typeface="Constantia"/>
              </a:rPr>
              <a:t>any </a:t>
            </a:r>
            <a:r>
              <a:rPr lang="en-US" dirty="0">
                <a:latin typeface="Constantia"/>
                <a:cs typeface="Constantia"/>
              </a:rPr>
              <a:t>state satisfying </a:t>
            </a:r>
            <a:r>
              <a:rPr lang="en-US" spc="-5" dirty="0">
                <a:solidFill>
                  <a:srgbClr val="9A3300"/>
                </a:solidFill>
                <a:latin typeface="Constantia"/>
                <a:cs typeface="Constantia"/>
              </a:rPr>
              <a:t>P</a:t>
            </a:r>
            <a:r>
              <a:rPr lang="en-US" spc="-5" dirty="0">
                <a:latin typeface="Constantia"/>
                <a:cs typeface="Constantia"/>
              </a:rPr>
              <a:t>, will </a:t>
            </a:r>
            <a:r>
              <a:rPr lang="en-US" dirty="0">
                <a:latin typeface="Constantia"/>
                <a:cs typeface="Constantia"/>
              </a:rPr>
              <a:t>terminate in a  state satisfying</a:t>
            </a:r>
            <a:r>
              <a:rPr lang="en-US" spc="-120" dirty="0">
                <a:latin typeface="Constantia"/>
                <a:cs typeface="Constantia"/>
              </a:rPr>
              <a:t> </a:t>
            </a:r>
            <a:r>
              <a:rPr lang="en-US" dirty="0" smtClean="0">
                <a:solidFill>
                  <a:srgbClr val="9A3300"/>
                </a:solidFill>
                <a:latin typeface="Constantia"/>
                <a:cs typeface="Constantia"/>
              </a:rPr>
              <a:t>Q</a:t>
            </a:r>
          </a:p>
          <a:p>
            <a:pPr marL="606425" marR="410845" indent="-180340">
              <a:lnSpc>
                <a:spcPct val="100000"/>
              </a:lnSpc>
              <a:spcBef>
                <a:spcPts val="285"/>
              </a:spcBef>
              <a:buClr>
                <a:srgbClr val="8B0000"/>
              </a:buClr>
              <a:buSzPct val="62500"/>
              <a:buFont typeface="Wingdings"/>
              <a:buChar char=""/>
              <a:tabLst>
                <a:tab pos="615315" algn="l"/>
              </a:tabLst>
            </a:pPr>
            <a:endParaRPr lang="en-US" dirty="0">
              <a:solidFill>
                <a:srgbClr val="9A3300"/>
              </a:solidFill>
              <a:latin typeface="Constantia"/>
              <a:cs typeface="Constantia"/>
            </a:endParaRPr>
          </a:p>
          <a:p>
            <a:pPr marL="158115">
              <a:lnSpc>
                <a:spcPct val="100000"/>
              </a:lnSpc>
            </a:pP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Partial</a:t>
            </a:r>
            <a:r>
              <a:rPr lang="en-US" spc="-110" dirty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spc="-5" dirty="0">
                <a:solidFill>
                  <a:srgbClr val="9A3300"/>
                </a:solidFill>
                <a:latin typeface="Constantia"/>
                <a:cs typeface="Constantia"/>
              </a:rPr>
              <a:t>correctness:</a:t>
            </a:r>
            <a:endParaRPr lang="en-US" dirty="0">
              <a:latin typeface="Constantia"/>
              <a:cs typeface="Constantia"/>
            </a:endParaRPr>
          </a:p>
          <a:p>
            <a:pPr marL="606425" marR="308610" indent="-180340">
              <a:lnSpc>
                <a:spcPct val="100000"/>
              </a:lnSpc>
              <a:spcBef>
                <a:spcPts val="285"/>
              </a:spcBef>
              <a:buClr>
                <a:srgbClr val="8B0000"/>
              </a:buClr>
              <a:buSzPct val="62500"/>
              <a:buFont typeface="Wingdings"/>
              <a:buChar char=""/>
              <a:tabLst>
                <a:tab pos="615315" algn="l"/>
              </a:tabLst>
            </a:pP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A</a:t>
            </a:r>
            <a:r>
              <a:rPr lang="en-US" dirty="0">
                <a:latin typeface="Constantia"/>
                <a:cs typeface="Constantia"/>
              </a:rPr>
              <a:t>, started in </a:t>
            </a:r>
            <a:r>
              <a:rPr lang="en-US" spc="-5" dirty="0">
                <a:latin typeface="Constantia"/>
                <a:cs typeface="Constantia"/>
              </a:rPr>
              <a:t>any </a:t>
            </a:r>
            <a:r>
              <a:rPr lang="en-US" dirty="0">
                <a:latin typeface="Constantia"/>
                <a:cs typeface="Constantia"/>
              </a:rPr>
              <a:t>state satisfying </a:t>
            </a:r>
            <a:r>
              <a:rPr lang="en-US" spc="-5" dirty="0">
                <a:solidFill>
                  <a:srgbClr val="9A3300"/>
                </a:solidFill>
                <a:latin typeface="Constantia"/>
                <a:cs typeface="Constantia"/>
              </a:rPr>
              <a:t>P</a:t>
            </a:r>
            <a:r>
              <a:rPr lang="en-US" spc="-5" dirty="0">
                <a:latin typeface="Constantia"/>
                <a:cs typeface="Constantia"/>
              </a:rPr>
              <a:t>, will, </a:t>
            </a:r>
            <a:r>
              <a:rPr lang="en-US" i="1" spc="-5" dirty="0">
                <a:latin typeface="Constantia"/>
                <a:cs typeface="Constantia"/>
              </a:rPr>
              <a:t>if it terminates</a:t>
            </a:r>
            <a:r>
              <a:rPr lang="en-US" spc="-5" dirty="0">
                <a:latin typeface="Constantia"/>
                <a:cs typeface="Constantia"/>
              </a:rPr>
              <a:t>,  yield </a:t>
            </a:r>
            <a:r>
              <a:rPr lang="en-US" dirty="0">
                <a:latin typeface="Constantia"/>
                <a:cs typeface="Constantia"/>
              </a:rPr>
              <a:t>a state satisfying</a:t>
            </a:r>
            <a:r>
              <a:rPr lang="en-US" spc="-114" dirty="0"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Q</a:t>
            </a:r>
            <a:endParaRPr lang="en-US" dirty="0">
              <a:latin typeface="Constantia"/>
              <a:cs typeface="Constantia"/>
            </a:endParaRPr>
          </a:p>
          <a:p>
            <a:pPr marL="606425" marR="410845" indent="-180340">
              <a:lnSpc>
                <a:spcPct val="100000"/>
              </a:lnSpc>
              <a:spcBef>
                <a:spcPts val="285"/>
              </a:spcBef>
              <a:buClr>
                <a:srgbClr val="8B0000"/>
              </a:buClr>
              <a:buSzPct val="62500"/>
              <a:buFont typeface="Wingdings"/>
              <a:buChar char=""/>
              <a:tabLst>
                <a:tab pos="615315" algn="l"/>
              </a:tabLst>
            </a:pPr>
            <a:endParaRPr lang="en-US" dirty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29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10" dirty="0">
                <a:solidFill>
                  <a:srgbClr val="00659A"/>
                </a:solidFill>
                <a:latin typeface="Constantia"/>
                <a:cs typeface="Constantia"/>
              </a:rPr>
              <a:t>Axiomatic</a:t>
            </a:r>
            <a:r>
              <a:rPr lang="it-IT" spc="-20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semantics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“Hoare semantics” </a:t>
            </a:r>
            <a:r>
              <a:rPr lang="en-US" dirty="0">
                <a:latin typeface="Constantia"/>
                <a:cs typeface="Constantia"/>
              </a:rPr>
              <a:t>or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“Hoare logic”: </a:t>
            </a:r>
            <a:r>
              <a:rPr lang="en-US" dirty="0">
                <a:latin typeface="Constantia"/>
                <a:cs typeface="Constantia"/>
              </a:rPr>
              <a:t>a theory describing the 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partial correctness of programs</a:t>
            </a:r>
            <a:r>
              <a:rPr lang="en-US" dirty="0">
                <a:latin typeface="Constantia"/>
                <a:cs typeface="Constantia"/>
              </a:rPr>
              <a:t>, plus termination rules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93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What is an</a:t>
            </a:r>
            <a:r>
              <a:rPr lang="it-IT" spc="-3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assertion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311"/>
            <a:ext cx="10515600" cy="87624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Constantia"/>
                <a:cs typeface="Constantia"/>
              </a:rPr>
              <a:t>Predicate </a:t>
            </a:r>
            <a:r>
              <a:rPr lang="en-US" spc="-5" dirty="0" smtClean="0">
                <a:latin typeface="Constantia"/>
                <a:cs typeface="Constantia"/>
              </a:rPr>
              <a:t>(</a:t>
            </a:r>
            <a:r>
              <a:rPr lang="en-US" spc="-5" dirty="0" err="1" smtClean="0">
                <a:latin typeface="Constantia"/>
                <a:cs typeface="Constantia"/>
              </a:rPr>
              <a:t>boolean</a:t>
            </a:r>
            <a:r>
              <a:rPr lang="en-US" spc="-5" dirty="0" smtClean="0">
                <a:latin typeface="Constantia"/>
                <a:cs typeface="Constantia"/>
              </a:rPr>
              <a:t>‐valued </a:t>
            </a:r>
            <a:r>
              <a:rPr lang="en-US" dirty="0" smtClean="0">
                <a:latin typeface="Constantia"/>
                <a:cs typeface="Constantia"/>
              </a:rPr>
              <a:t>function) on the set of </a:t>
            </a:r>
            <a:r>
              <a:rPr lang="en-US" spc="-5" dirty="0" smtClean="0">
                <a:latin typeface="Constantia"/>
                <a:cs typeface="Constantia"/>
              </a:rPr>
              <a:t>computation  </a:t>
            </a:r>
            <a:r>
              <a:rPr lang="en-US" dirty="0" smtClean="0">
                <a:latin typeface="Constantia"/>
                <a:cs typeface="Constantia"/>
              </a:rPr>
              <a:t>states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18</a:t>
            </a:fld>
            <a:endParaRPr lang="it-IT"/>
          </a:p>
        </p:txBody>
      </p:sp>
      <p:sp>
        <p:nvSpPr>
          <p:cNvPr id="5" name="object 12"/>
          <p:cNvSpPr/>
          <p:nvPr/>
        </p:nvSpPr>
        <p:spPr>
          <a:xfrm>
            <a:off x="5129286" y="2951320"/>
            <a:ext cx="810260" cy="1085850"/>
          </a:xfrm>
          <a:custGeom>
            <a:avLst/>
            <a:gdLst/>
            <a:ahLst/>
            <a:cxnLst/>
            <a:rect l="l" t="t" r="r" b="b"/>
            <a:pathLst>
              <a:path w="810260" h="1085850">
                <a:moveTo>
                  <a:pt x="9905" y="542544"/>
                </a:moveTo>
                <a:lnTo>
                  <a:pt x="761" y="544830"/>
                </a:lnTo>
                <a:lnTo>
                  <a:pt x="761" y="570738"/>
                </a:lnTo>
                <a:lnTo>
                  <a:pt x="5333" y="624840"/>
                </a:lnTo>
                <a:lnTo>
                  <a:pt x="11555" y="670715"/>
                </a:lnTo>
                <a:lnTo>
                  <a:pt x="21492" y="717003"/>
                </a:lnTo>
                <a:lnTo>
                  <a:pt x="35076" y="763102"/>
                </a:lnTo>
                <a:lnTo>
                  <a:pt x="52236" y="808410"/>
                </a:lnTo>
                <a:lnTo>
                  <a:pt x="72905" y="852328"/>
                </a:lnTo>
                <a:lnTo>
                  <a:pt x="97013" y="894254"/>
                </a:lnTo>
                <a:lnTo>
                  <a:pt x="124491" y="933588"/>
                </a:lnTo>
                <a:lnTo>
                  <a:pt x="155270" y="969727"/>
                </a:lnTo>
                <a:lnTo>
                  <a:pt x="189280" y="1002073"/>
                </a:lnTo>
                <a:lnTo>
                  <a:pt x="226452" y="1030022"/>
                </a:lnTo>
                <a:lnTo>
                  <a:pt x="266718" y="1052976"/>
                </a:lnTo>
                <a:lnTo>
                  <a:pt x="310069" y="1070347"/>
                </a:lnTo>
                <a:lnTo>
                  <a:pt x="356253" y="1081490"/>
                </a:lnTo>
                <a:lnTo>
                  <a:pt x="405384" y="1085850"/>
                </a:lnTo>
                <a:lnTo>
                  <a:pt x="416052" y="1085088"/>
                </a:lnTo>
                <a:lnTo>
                  <a:pt x="425958" y="1085088"/>
                </a:lnTo>
                <a:lnTo>
                  <a:pt x="475016" y="1077244"/>
                </a:lnTo>
                <a:lnTo>
                  <a:pt x="479175" y="1075944"/>
                </a:lnTo>
                <a:lnTo>
                  <a:pt x="395478" y="1075944"/>
                </a:lnTo>
                <a:lnTo>
                  <a:pt x="348383" y="1070332"/>
                </a:lnTo>
                <a:lnTo>
                  <a:pt x="304272" y="1058368"/>
                </a:lnTo>
                <a:lnTo>
                  <a:pt x="263025" y="1040575"/>
                </a:lnTo>
                <a:lnTo>
                  <a:pt x="224741" y="1017538"/>
                </a:lnTo>
                <a:lnTo>
                  <a:pt x="189463" y="989828"/>
                </a:lnTo>
                <a:lnTo>
                  <a:pt x="157235" y="958013"/>
                </a:lnTo>
                <a:lnTo>
                  <a:pt x="128101" y="922662"/>
                </a:lnTo>
                <a:lnTo>
                  <a:pt x="102105" y="884347"/>
                </a:lnTo>
                <a:lnTo>
                  <a:pt x="79291" y="843636"/>
                </a:lnTo>
                <a:lnTo>
                  <a:pt x="59702" y="801098"/>
                </a:lnTo>
                <a:lnTo>
                  <a:pt x="43382" y="757304"/>
                </a:lnTo>
                <a:lnTo>
                  <a:pt x="30376" y="712823"/>
                </a:lnTo>
                <a:lnTo>
                  <a:pt x="20726" y="668224"/>
                </a:lnTo>
                <a:lnTo>
                  <a:pt x="14477" y="624078"/>
                </a:lnTo>
                <a:lnTo>
                  <a:pt x="10667" y="569976"/>
                </a:lnTo>
                <a:lnTo>
                  <a:pt x="10054" y="547878"/>
                </a:lnTo>
                <a:lnTo>
                  <a:pt x="4571" y="547878"/>
                </a:lnTo>
                <a:lnTo>
                  <a:pt x="2285" y="547116"/>
                </a:lnTo>
                <a:lnTo>
                  <a:pt x="1523" y="544830"/>
                </a:lnTo>
                <a:lnTo>
                  <a:pt x="9905" y="544830"/>
                </a:lnTo>
                <a:lnTo>
                  <a:pt x="9905" y="542544"/>
                </a:lnTo>
                <a:close/>
              </a:path>
              <a:path w="810260" h="1085850">
                <a:moveTo>
                  <a:pt x="476695" y="9144"/>
                </a:moveTo>
                <a:lnTo>
                  <a:pt x="415290" y="9144"/>
                </a:lnTo>
                <a:lnTo>
                  <a:pt x="425958" y="9906"/>
                </a:lnTo>
                <a:lnTo>
                  <a:pt x="473728" y="17526"/>
                </a:lnTo>
                <a:lnTo>
                  <a:pt x="518378" y="31613"/>
                </a:lnTo>
                <a:lnTo>
                  <a:pt x="559873" y="51568"/>
                </a:lnTo>
                <a:lnTo>
                  <a:pt x="598179" y="76796"/>
                </a:lnTo>
                <a:lnTo>
                  <a:pt x="633265" y="106699"/>
                </a:lnTo>
                <a:lnTo>
                  <a:pt x="665096" y="140679"/>
                </a:lnTo>
                <a:lnTo>
                  <a:pt x="693639" y="178141"/>
                </a:lnTo>
                <a:lnTo>
                  <a:pt x="718860" y="218486"/>
                </a:lnTo>
                <a:lnTo>
                  <a:pt x="740727" y="261118"/>
                </a:lnTo>
                <a:lnTo>
                  <a:pt x="759206" y="305439"/>
                </a:lnTo>
                <a:lnTo>
                  <a:pt x="774264" y="350853"/>
                </a:lnTo>
                <a:lnTo>
                  <a:pt x="785867" y="396763"/>
                </a:lnTo>
                <a:lnTo>
                  <a:pt x="793982" y="442570"/>
                </a:lnTo>
                <a:lnTo>
                  <a:pt x="798576" y="487680"/>
                </a:lnTo>
                <a:lnTo>
                  <a:pt x="800713" y="537210"/>
                </a:lnTo>
                <a:lnTo>
                  <a:pt x="800798" y="544830"/>
                </a:lnTo>
                <a:lnTo>
                  <a:pt x="800100" y="569976"/>
                </a:lnTo>
                <a:lnTo>
                  <a:pt x="794424" y="640228"/>
                </a:lnTo>
                <a:lnTo>
                  <a:pt x="787037" y="683719"/>
                </a:lnTo>
                <a:lnTo>
                  <a:pt x="776454" y="727366"/>
                </a:lnTo>
                <a:lnTo>
                  <a:pt x="762719" y="770653"/>
                </a:lnTo>
                <a:lnTo>
                  <a:pt x="745871" y="813068"/>
                </a:lnTo>
                <a:lnTo>
                  <a:pt x="725951" y="854094"/>
                </a:lnTo>
                <a:lnTo>
                  <a:pt x="703003" y="893217"/>
                </a:lnTo>
                <a:lnTo>
                  <a:pt x="677065" y="929922"/>
                </a:lnTo>
                <a:lnTo>
                  <a:pt x="648180" y="963696"/>
                </a:lnTo>
                <a:lnTo>
                  <a:pt x="616390" y="994023"/>
                </a:lnTo>
                <a:lnTo>
                  <a:pt x="581734" y="1020388"/>
                </a:lnTo>
                <a:lnTo>
                  <a:pt x="544255" y="1042278"/>
                </a:lnTo>
                <a:lnTo>
                  <a:pt x="503994" y="1059176"/>
                </a:lnTo>
                <a:lnTo>
                  <a:pt x="460992" y="1070570"/>
                </a:lnTo>
                <a:lnTo>
                  <a:pt x="415290" y="1075944"/>
                </a:lnTo>
                <a:lnTo>
                  <a:pt x="479175" y="1075944"/>
                </a:lnTo>
                <a:lnTo>
                  <a:pt x="520823" y="1062921"/>
                </a:lnTo>
                <a:lnTo>
                  <a:pt x="563356" y="1042701"/>
                </a:lnTo>
                <a:lnTo>
                  <a:pt x="602592" y="1017170"/>
                </a:lnTo>
                <a:lnTo>
                  <a:pt x="638507" y="986910"/>
                </a:lnTo>
                <a:lnTo>
                  <a:pt x="671078" y="952506"/>
                </a:lnTo>
                <a:lnTo>
                  <a:pt x="700282" y="914542"/>
                </a:lnTo>
                <a:lnTo>
                  <a:pt x="726096" y="873603"/>
                </a:lnTo>
                <a:lnTo>
                  <a:pt x="748497" y="830271"/>
                </a:lnTo>
                <a:lnTo>
                  <a:pt x="767460" y="785131"/>
                </a:lnTo>
                <a:lnTo>
                  <a:pt x="782964" y="738766"/>
                </a:lnTo>
                <a:lnTo>
                  <a:pt x="794984" y="691762"/>
                </a:lnTo>
                <a:lnTo>
                  <a:pt x="803498" y="644702"/>
                </a:lnTo>
                <a:lnTo>
                  <a:pt x="808482" y="598170"/>
                </a:lnTo>
                <a:lnTo>
                  <a:pt x="810006" y="570738"/>
                </a:lnTo>
                <a:lnTo>
                  <a:pt x="810006" y="514350"/>
                </a:lnTo>
                <a:lnTo>
                  <a:pt x="803937" y="443058"/>
                </a:lnTo>
                <a:lnTo>
                  <a:pt x="796162" y="398603"/>
                </a:lnTo>
                <a:lnTo>
                  <a:pt x="785190" y="354066"/>
                </a:lnTo>
                <a:lnTo>
                  <a:pt x="771053" y="309960"/>
                </a:lnTo>
                <a:lnTo>
                  <a:pt x="753784" y="266798"/>
                </a:lnTo>
                <a:lnTo>
                  <a:pt x="733416" y="225094"/>
                </a:lnTo>
                <a:lnTo>
                  <a:pt x="709982" y="185360"/>
                </a:lnTo>
                <a:lnTo>
                  <a:pt x="683514" y="148109"/>
                </a:lnTo>
                <a:lnTo>
                  <a:pt x="654045" y="113855"/>
                </a:lnTo>
                <a:lnTo>
                  <a:pt x="621608" y="83111"/>
                </a:lnTo>
                <a:lnTo>
                  <a:pt x="586236" y="56390"/>
                </a:lnTo>
                <a:lnTo>
                  <a:pt x="547962" y="34205"/>
                </a:lnTo>
                <a:lnTo>
                  <a:pt x="506818" y="17070"/>
                </a:lnTo>
                <a:lnTo>
                  <a:pt x="476695" y="9144"/>
                </a:lnTo>
                <a:close/>
              </a:path>
              <a:path w="810260" h="1085850">
                <a:moveTo>
                  <a:pt x="9905" y="544830"/>
                </a:moveTo>
                <a:lnTo>
                  <a:pt x="1523" y="544830"/>
                </a:lnTo>
                <a:lnTo>
                  <a:pt x="2285" y="547116"/>
                </a:lnTo>
                <a:lnTo>
                  <a:pt x="4571" y="547878"/>
                </a:lnTo>
                <a:lnTo>
                  <a:pt x="6857" y="547116"/>
                </a:lnTo>
                <a:lnTo>
                  <a:pt x="8381" y="547116"/>
                </a:lnTo>
                <a:lnTo>
                  <a:pt x="9905" y="544830"/>
                </a:lnTo>
                <a:close/>
              </a:path>
              <a:path w="810260" h="1085850">
                <a:moveTo>
                  <a:pt x="9905" y="542544"/>
                </a:moveTo>
                <a:lnTo>
                  <a:pt x="9905" y="544830"/>
                </a:lnTo>
                <a:lnTo>
                  <a:pt x="8381" y="547116"/>
                </a:lnTo>
                <a:lnTo>
                  <a:pt x="6857" y="547116"/>
                </a:lnTo>
                <a:lnTo>
                  <a:pt x="4571" y="547878"/>
                </a:lnTo>
                <a:lnTo>
                  <a:pt x="10054" y="547878"/>
                </a:lnTo>
                <a:lnTo>
                  <a:pt x="9905" y="542544"/>
                </a:lnTo>
                <a:close/>
              </a:path>
              <a:path w="810260" h="1085850">
                <a:moveTo>
                  <a:pt x="10054" y="537210"/>
                </a:moveTo>
                <a:lnTo>
                  <a:pt x="6095" y="537210"/>
                </a:lnTo>
                <a:lnTo>
                  <a:pt x="8381" y="537972"/>
                </a:lnTo>
                <a:lnTo>
                  <a:pt x="9143" y="540258"/>
                </a:lnTo>
                <a:lnTo>
                  <a:pt x="761" y="542544"/>
                </a:lnTo>
                <a:lnTo>
                  <a:pt x="761" y="544830"/>
                </a:lnTo>
                <a:lnTo>
                  <a:pt x="9905" y="542544"/>
                </a:lnTo>
                <a:lnTo>
                  <a:pt x="10054" y="537210"/>
                </a:lnTo>
                <a:close/>
              </a:path>
              <a:path w="810260" h="1085850">
                <a:moveTo>
                  <a:pt x="761" y="539496"/>
                </a:moveTo>
                <a:lnTo>
                  <a:pt x="0" y="540258"/>
                </a:lnTo>
                <a:lnTo>
                  <a:pt x="761" y="542544"/>
                </a:lnTo>
                <a:lnTo>
                  <a:pt x="761" y="539496"/>
                </a:lnTo>
                <a:close/>
              </a:path>
              <a:path w="810260" h="1085850">
                <a:moveTo>
                  <a:pt x="6095" y="537210"/>
                </a:moveTo>
                <a:lnTo>
                  <a:pt x="1523" y="538734"/>
                </a:lnTo>
                <a:lnTo>
                  <a:pt x="761" y="539496"/>
                </a:lnTo>
                <a:lnTo>
                  <a:pt x="761" y="542544"/>
                </a:lnTo>
                <a:lnTo>
                  <a:pt x="9143" y="540258"/>
                </a:lnTo>
                <a:lnTo>
                  <a:pt x="8381" y="537972"/>
                </a:lnTo>
                <a:lnTo>
                  <a:pt x="6095" y="537210"/>
                </a:lnTo>
                <a:close/>
              </a:path>
              <a:path w="810260" h="1085850">
                <a:moveTo>
                  <a:pt x="416052" y="0"/>
                </a:moveTo>
                <a:lnTo>
                  <a:pt x="394716" y="0"/>
                </a:lnTo>
                <a:lnTo>
                  <a:pt x="346787" y="5533"/>
                </a:lnTo>
                <a:lnTo>
                  <a:pt x="301710" y="17642"/>
                </a:lnTo>
                <a:lnTo>
                  <a:pt x="259545" y="35733"/>
                </a:lnTo>
                <a:lnTo>
                  <a:pt x="220353" y="59214"/>
                </a:lnTo>
                <a:lnTo>
                  <a:pt x="184195" y="87494"/>
                </a:lnTo>
                <a:lnTo>
                  <a:pt x="151132" y="119981"/>
                </a:lnTo>
                <a:lnTo>
                  <a:pt x="121224" y="156081"/>
                </a:lnTo>
                <a:lnTo>
                  <a:pt x="94533" y="195203"/>
                </a:lnTo>
                <a:lnTo>
                  <a:pt x="71119" y="236756"/>
                </a:lnTo>
                <a:lnTo>
                  <a:pt x="51042" y="280147"/>
                </a:lnTo>
                <a:lnTo>
                  <a:pt x="34365" y="324783"/>
                </a:lnTo>
                <a:lnTo>
                  <a:pt x="21147" y="370074"/>
                </a:lnTo>
                <a:lnTo>
                  <a:pt x="11450" y="415426"/>
                </a:lnTo>
                <a:lnTo>
                  <a:pt x="5333" y="460248"/>
                </a:lnTo>
                <a:lnTo>
                  <a:pt x="804" y="514350"/>
                </a:lnTo>
                <a:lnTo>
                  <a:pt x="761" y="539496"/>
                </a:lnTo>
                <a:lnTo>
                  <a:pt x="1523" y="538734"/>
                </a:lnTo>
                <a:lnTo>
                  <a:pt x="6095" y="537210"/>
                </a:lnTo>
                <a:lnTo>
                  <a:pt x="10054" y="537210"/>
                </a:lnTo>
                <a:lnTo>
                  <a:pt x="10667" y="515112"/>
                </a:lnTo>
                <a:lnTo>
                  <a:pt x="12191" y="487680"/>
                </a:lnTo>
                <a:lnTo>
                  <a:pt x="20893" y="416126"/>
                </a:lnTo>
                <a:lnTo>
                  <a:pt x="30820" y="370811"/>
                </a:lnTo>
                <a:lnTo>
                  <a:pt x="44208" y="325659"/>
                </a:lnTo>
                <a:lnTo>
                  <a:pt x="61006" y="281261"/>
                </a:lnTo>
                <a:lnTo>
                  <a:pt x="81164" y="238210"/>
                </a:lnTo>
                <a:lnTo>
                  <a:pt x="104630" y="197098"/>
                </a:lnTo>
                <a:lnTo>
                  <a:pt x="131354" y="158519"/>
                </a:lnTo>
                <a:lnTo>
                  <a:pt x="161285" y="123065"/>
                </a:lnTo>
                <a:lnTo>
                  <a:pt x="194373" y="91328"/>
                </a:lnTo>
                <a:lnTo>
                  <a:pt x="230567" y="63901"/>
                </a:lnTo>
                <a:lnTo>
                  <a:pt x="269815" y="41376"/>
                </a:lnTo>
                <a:lnTo>
                  <a:pt x="312068" y="24347"/>
                </a:lnTo>
                <a:lnTo>
                  <a:pt x="357274" y="13405"/>
                </a:lnTo>
                <a:lnTo>
                  <a:pt x="405384" y="9144"/>
                </a:lnTo>
                <a:lnTo>
                  <a:pt x="476695" y="9144"/>
                </a:lnTo>
                <a:lnTo>
                  <a:pt x="462837" y="5497"/>
                </a:lnTo>
                <a:lnTo>
                  <a:pt x="416052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/>
          <p:cNvSpPr/>
          <p:nvPr/>
        </p:nvSpPr>
        <p:spPr>
          <a:xfrm>
            <a:off x="6406398" y="326069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47244" y="0"/>
                </a:moveTo>
                <a:lnTo>
                  <a:pt x="28932" y="3738"/>
                </a:lnTo>
                <a:lnTo>
                  <a:pt x="13906" y="13906"/>
                </a:lnTo>
                <a:lnTo>
                  <a:pt x="3738" y="28932"/>
                </a:lnTo>
                <a:lnTo>
                  <a:pt x="0" y="47244"/>
                </a:lnTo>
                <a:lnTo>
                  <a:pt x="3738" y="65996"/>
                </a:lnTo>
                <a:lnTo>
                  <a:pt x="13906" y="81248"/>
                </a:lnTo>
                <a:lnTo>
                  <a:pt x="28932" y="91499"/>
                </a:lnTo>
                <a:lnTo>
                  <a:pt x="47244" y="95250"/>
                </a:lnTo>
                <a:lnTo>
                  <a:pt x="65996" y="91499"/>
                </a:lnTo>
                <a:lnTo>
                  <a:pt x="81248" y="81248"/>
                </a:lnTo>
                <a:lnTo>
                  <a:pt x="91499" y="65996"/>
                </a:lnTo>
                <a:lnTo>
                  <a:pt x="95250" y="47244"/>
                </a:lnTo>
                <a:lnTo>
                  <a:pt x="91499" y="28932"/>
                </a:lnTo>
                <a:lnTo>
                  <a:pt x="81248" y="13906"/>
                </a:lnTo>
                <a:lnTo>
                  <a:pt x="65996" y="3738"/>
                </a:lnTo>
                <a:lnTo>
                  <a:pt x="47244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/>
          <p:cNvSpPr/>
          <p:nvPr/>
        </p:nvSpPr>
        <p:spPr>
          <a:xfrm>
            <a:off x="6404113" y="3258506"/>
            <a:ext cx="100330" cy="99695"/>
          </a:xfrm>
          <a:custGeom>
            <a:avLst/>
            <a:gdLst/>
            <a:ahLst/>
            <a:cxnLst/>
            <a:rect l="l" t="t" r="r" b="b"/>
            <a:pathLst>
              <a:path w="100329" h="99695">
                <a:moveTo>
                  <a:pt x="49749" y="0"/>
                </a:moveTo>
                <a:lnTo>
                  <a:pt x="19255" y="9904"/>
                </a:lnTo>
                <a:lnTo>
                  <a:pt x="762" y="39523"/>
                </a:lnTo>
                <a:lnTo>
                  <a:pt x="0" y="44857"/>
                </a:lnTo>
                <a:lnTo>
                  <a:pt x="0" y="54763"/>
                </a:lnTo>
                <a:lnTo>
                  <a:pt x="762" y="60097"/>
                </a:lnTo>
                <a:lnTo>
                  <a:pt x="2286" y="64669"/>
                </a:lnTo>
                <a:lnTo>
                  <a:pt x="25237" y="93444"/>
                </a:lnTo>
                <a:lnTo>
                  <a:pt x="57654" y="99098"/>
                </a:lnTo>
                <a:lnTo>
                  <a:pt x="65711" y="94845"/>
                </a:lnTo>
                <a:lnTo>
                  <a:pt x="53940" y="94845"/>
                </a:lnTo>
                <a:lnTo>
                  <a:pt x="25861" y="88453"/>
                </a:lnTo>
                <a:lnTo>
                  <a:pt x="6096" y="63145"/>
                </a:lnTo>
                <a:lnTo>
                  <a:pt x="4572" y="54001"/>
                </a:lnTo>
                <a:lnTo>
                  <a:pt x="4572" y="44857"/>
                </a:lnTo>
                <a:lnTo>
                  <a:pt x="5334" y="40285"/>
                </a:lnTo>
                <a:lnTo>
                  <a:pt x="23979" y="12442"/>
                </a:lnTo>
                <a:lnTo>
                  <a:pt x="52587" y="4571"/>
                </a:lnTo>
                <a:lnTo>
                  <a:pt x="63840" y="4571"/>
                </a:lnTo>
                <a:lnTo>
                  <a:pt x="49749" y="0"/>
                </a:lnTo>
                <a:close/>
              </a:path>
              <a:path w="100329" h="99695">
                <a:moveTo>
                  <a:pt x="63840" y="4571"/>
                </a:moveTo>
                <a:lnTo>
                  <a:pt x="52587" y="4571"/>
                </a:lnTo>
                <a:lnTo>
                  <a:pt x="79857" y="15891"/>
                </a:lnTo>
                <a:lnTo>
                  <a:pt x="94488" y="45619"/>
                </a:lnTo>
                <a:lnTo>
                  <a:pt x="95250" y="50191"/>
                </a:lnTo>
                <a:lnTo>
                  <a:pt x="94488" y="54763"/>
                </a:lnTo>
                <a:lnTo>
                  <a:pt x="80194" y="83291"/>
                </a:lnTo>
                <a:lnTo>
                  <a:pt x="53940" y="94845"/>
                </a:lnTo>
                <a:lnTo>
                  <a:pt x="65711" y="94845"/>
                </a:lnTo>
                <a:lnTo>
                  <a:pt x="86771" y="83727"/>
                </a:lnTo>
                <a:lnTo>
                  <a:pt x="99822" y="49429"/>
                </a:lnTo>
                <a:lnTo>
                  <a:pt x="99060" y="44857"/>
                </a:lnTo>
                <a:lnTo>
                  <a:pt x="98298" y="39523"/>
                </a:lnTo>
                <a:lnTo>
                  <a:pt x="80132" y="9857"/>
                </a:lnTo>
                <a:lnTo>
                  <a:pt x="6384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/>
          <p:cNvSpPr/>
          <p:nvPr/>
        </p:nvSpPr>
        <p:spPr>
          <a:xfrm>
            <a:off x="6414019" y="355406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48006" y="0"/>
                </a:moveTo>
                <a:lnTo>
                  <a:pt x="29253" y="3750"/>
                </a:lnTo>
                <a:lnTo>
                  <a:pt x="14001" y="14001"/>
                </a:lnTo>
                <a:lnTo>
                  <a:pt x="3750" y="29253"/>
                </a:lnTo>
                <a:lnTo>
                  <a:pt x="0" y="48005"/>
                </a:lnTo>
                <a:lnTo>
                  <a:pt x="3750" y="66317"/>
                </a:lnTo>
                <a:lnTo>
                  <a:pt x="14001" y="81343"/>
                </a:lnTo>
                <a:lnTo>
                  <a:pt x="29253" y="91511"/>
                </a:lnTo>
                <a:lnTo>
                  <a:pt x="48006" y="95249"/>
                </a:lnTo>
                <a:lnTo>
                  <a:pt x="66317" y="91511"/>
                </a:lnTo>
                <a:lnTo>
                  <a:pt x="81343" y="81343"/>
                </a:lnTo>
                <a:lnTo>
                  <a:pt x="91511" y="66317"/>
                </a:lnTo>
                <a:lnTo>
                  <a:pt x="95250" y="48005"/>
                </a:lnTo>
                <a:lnTo>
                  <a:pt x="91511" y="29253"/>
                </a:lnTo>
                <a:lnTo>
                  <a:pt x="81343" y="14001"/>
                </a:lnTo>
                <a:lnTo>
                  <a:pt x="66317" y="3750"/>
                </a:lnTo>
                <a:lnTo>
                  <a:pt x="48006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/>
          <p:cNvSpPr/>
          <p:nvPr/>
        </p:nvSpPr>
        <p:spPr>
          <a:xfrm>
            <a:off x="6411733" y="3552104"/>
            <a:ext cx="100330" cy="99695"/>
          </a:xfrm>
          <a:custGeom>
            <a:avLst/>
            <a:gdLst/>
            <a:ahLst/>
            <a:cxnLst/>
            <a:rect l="l" t="t" r="r" b="b"/>
            <a:pathLst>
              <a:path w="100329" h="99695">
                <a:moveTo>
                  <a:pt x="49996" y="0"/>
                </a:moveTo>
                <a:lnTo>
                  <a:pt x="19667" y="10144"/>
                </a:lnTo>
                <a:lnTo>
                  <a:pt x="762" y="40057"/>
                </a:lnTo>
                <a:lnTo>
                  <a:pt x="0" y="44629"/>
                </a:lnTo>
                <a:lnTo>
                  <a:pt x="0" y="55297"/>
                </a:lnTo>
                <a:lnTo>
                  <a:pt x="762" y="59869"/>
                </a:lnTo>
                <a:lnTo>
                  <a:pt x="2286" y="65203"/>
                </a:lnTo>
                <a:lnTo>
                  <a:pt x="25376" y="93627"/>
                </a:lnTo>
                <a:lnTo>
                  <a:pt x="57492" y="99155"/>
                </a:lnTo>
                <a:lnTo>
                  <a:pt x="65474" y="94940"/>
                </a:lnTo>
                <a:lnTo>
                  <a:pt x="54125" y="94940"/>
                </a:lnTo>
                <a:lnTo>
                  <a:pt x="26053" y="88507"/>
                </a:lnTo>
                <a:lnTo>
                  <a:pt x="6858" y="62917"/>
                </a:lnTo>
                <a:lnTo>
                  <a:pt x="5334" y="59107"/>
                </a:lnTo>
                <a:lnTo>
                  <a:pt x="5334" y="54535"/>
                </a:lnTo>
                <a:lnTo>
                  <a:pt x="4572" y="49963"/>
                </a:lnTo>
                <a:lnTo>
                  <a:pt x="5334" y="45391"/>
                </a:lnTo>
                <a:lnTo>
                  <a:pt x="5334" y="40819"/>
                </a:lnTo>
                <a:lnTo>
                  <a:pt x="23887" y="13090"/>
                </a:lnTo>
                <a:lnTo>
                  <a:pt x="52368" y="4824"/>
                </a:lnTo>
                <a:lnTo>
                  <a:pt x="64779" y="4824"/>
                </a:lnTo>
                <a:lnTo>
                  <a:pt x="49996" y="0"/>
                </a:lnTo>
                <a:close/>
              </a:path>
              <a:path w="100329" h="99695">
                <a:moveTo>
                  <a:pt x="64779" y="4824"/>
                </a:moveTo>
                <a:lnTo>
                  <a:pt x="52368" y="4824"/>
                </a:lnTo>
                <a:lnTo>
                  <a:pt x="79811" y="15698"/>
                </a:lnTo>
                <a:lnTo>
                  <a:pt x="95250" y="45391"/>
                </a:lnTo>
                <a:lnTo>
                  <a:pt x="95250" y="54535"/>
                </a:lnTo>
                <a:lnTo>
                  <a:pt x="80661" y="83266"/>
                </a:lnTo>
                <a:lnTo>
                  <a:pt x="54125" y="94940"/>
                </a:lnTo>
                <a:lnTo>
                  <a:pt x="65474" y="94940"/>
                </a:lnTo>
                <a:lnTo>
                  <a:pt x="86389" y="83896"/>
                </a:lnTo>
                <a:lnTo>
                  <a:pt x="99822" y="49963"/>
                </a:lnTo>
                <a:lnTo>
                  <a:pt x="99822" y="44629"/>
                </a:lnTo>
                <a:lnTo>
                  <a:pt x="99060" y="40057"/>
                </a:lnTo>
                <a:lnTo>
                  <a:pt x="80282" y="9883"/>
                </a:lnTo>
                <a:lnTo>
                  <a:pt x="64779" y="4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7"/>
          <p:cNvSpPr/>
          <p:nvPr/>
        </p:nvSpPr>
        <p:spPr>
          <a:xfrm>
            <a:off x="5558292" y="3198970"/>
            <a:ext cx="833755" cy="111760"/>
          </a:xfrm>
          <a:custGeom>
            <a:avLst/>
            <a:gdLst/>
            <a:ahLst/>
            <a:cxnLst/>
            <a:rect l="l" t="t" r="r" b="b"/>
            <a:pathLst>
              <a:path w="833754" h="111759">
                <a:moveTo>
                  <a:pt x="790896" y="86415"/>
                </a:moveTo>
                <a:lnTo>
                  <a:pt x="767334" y="111252"/>
                </a:lnTo>
                <a:lnTo>
                  <a:pt x="829728" y="86868"/>
                </a:lnTo>
                <a:lnTo>
                  <a:pt x="795528" y="86868"/>
                </a:lnTo>
                <a:lnTo>
                  <a:pt x="790896" y="86415"/>
                </a:lnTo>
                <a:close/>
              </a:path>
              <a:path w="833754" h="111759">
                <a:moveTo>
                  <a:pt x="792257" y="76571"/>
                </a:moveTo>
                <a:lnTo>
                  <a:pt x="795528" y="81534"/>
                </a:lnTo>
                <a:lnTo>
                  <a:pt x="790896" y="86415"/>
                </a:lnTo>
                <a:lnTo>
                  <a:pt x="795528" y="86868"/>
                </a:lnTo>
                <a:lnTo>
                  <a:pt x="796290" y="76962"/>
                </a:lnTo>
                <a:lnTo>
                  <a:pt x="792257" y="76571"/>
                </a:lnTo>
                <a:close/>
              </a:path>
              <a:path w="833754" h="111759">
                <a:moveTo>
                  <a:pt x="773430" y="48006"/>
                </a:moveTo>
                <a:lnTo>
                  <a:pt x="792257" y="76571"/>
                </a:lnTo>
                <a:lnTo>
                  <a:pt x="796290" y="76962"/>
                </a:lnTo>
                <a:lnTo>
                  <a:pt x="795528" y="86868"/>
                </a:lnTo>
                <a:lnTo>
                  <a:pt x="829728" y="86868"/>
                </a:lnTo>
                <a:lnTo>
                  <a:pt x="833628" y="85344"/>
                </a:lnTo>
                <a:lnTo>
                  <a:pt x="773430" y="48006"/>
                </a:lnTo>
                <a:close/>
              </a:path>
              <a:path w="833754" h="111759">
                <a:moveTo>
                  <a:pt x="762" y="0"/>
                </a:moveTo>
                <a:lnTo>
                  <a:pt x="0" y="9144"/>
                </a:lnTo>
                <a:lnTo>
                  <a:pt x="790896" y="86415"/>
                </a:lnTo>
                <a:lnTo>
                  <a:pt x="795528" y="81534"/>
                </a:lnTo>
                <a:lnTo>
                  <a:pt x="792257" y="76571"/>
                </a:lnTo>
                <a:lnTo>
                  <a:pt x="762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8"/>
          <p:cNvSpPr/>
          <p:nvPr/>
        </p:nvSpPr>
        <p:spPr>
          <a:xfrm>
            <a:off x="5593345" y="3641692"/>
            <a:ext cx="821055" cy="255270"/>
          </a:xfrm>
          <a:custGeom>
            <a:avLst/>
            <a:gdLst/>
            <a:ahLst/>
            <a:cxnLst/>
            <a:rect l="l" t="t" r="r" b="b"/>
            <a:pathLst>
              <a:path w="821054" h="255270">
                <a:moveTo>
                  <a:pt x="779057" y="20070"/>
                </a:moveTo>
                <a:lnTo>
                  <a:pt x="0" y="246125"/>
                </a:lnTo>
                <a:lnTo>
                  <a:pt x="3048" y="255269"/>
                </a:lnTo>
                <a:lnTo>
                  <a:pt x="781776" y="29309"/>
                </a:lnTo>
                <a:lnTo>
                  <a:pt x="784098" y="23621"/>
                </a:lnTo>
                <a:lnTo>
                  <a:pt x="779057" y="20070"/>
                </a:lnTo>
                <a:close/>
              </a:path>
              <a:path w="821054" h="255270">
                <a:moveTo>
                  <a:pt x="814094" y="19049"/>
                </a:moveTo>
                <a:lnTo>
                  <a:pt x="782574" y="19049"/>
                </a:lnTo>
                <a:lnTo>
                  <a:pt x="785622" y="28193"/>
                </a:lnTo>
                <a:lnTo>
                  <a:pt x="781776" y="29309"/>
                </a:lnTo>
                <a:lnTo>
                  <a:pt x="768858" y="60959"/>
                </a:lnTo>
                <a:lnTo>
                  <a:pt x="814094" y="19049"/>
                </a:lnTo>
                <a:close/>
              </a:path>
              <a:path w="821054" h="255270">
                <a:moveTo>
                  <a:pt x="784098" y="23621"/>
                </a:moveTo>
                <a:lnTo>
                  <a:pt x="781776" y="29309"/>
                </a:lnTo>
                <a:lnTo>
                  <a:pt x="785622" y="28193"/>
                </a:lnTo>
                <a:lnTo>
                  <a:pt x="784098" y="23621"/>
                </a:lnTo>
                <a:close/>
              </a:path>
              <a:path w="821054" h="255270">
                <a:moveTo>
                  <a:pt x="782574" y="19049"/>
                </a:moveTo>
                <a:lnTo>
                  <a:pt x="779057" y="20070"/>
                </a:lnTo>
                <a:lnTo>
                  <a:pt x="784098" y="23621"/>
                </a:lnTo>
                <a:lnTo>
                  <a:pt x="782574" y="19049"/>
                </a:lnTo>
                <a:close/>
              </a:path>
              <a:path w="821054" h="255270">
                <a:moveTo>
                  <a:pt x="750570" y="0"/>
                </a:moveTo>
                <a:lnTo>
                  <a:pt x="779057" y="20070"/>
                </a:lnTo>
                <a:lnTo>
                  <a:pt x="782574" y="19049"/>
                </a:lnTo>
                <a:lnTo>
                  <a:pt x="814094" y="19049"/>
                </a:lnTo>
                <a:lnTo>
                  <a:pt x="820674" y="12953"/>
                </a:lnTo>
                <a:lnTo>
                  <a:pt x="75057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/>
          <p:cNvSpPr/>
          <p:nvPr/>
        </p:nvSpPr>
        <p:spPr>
          <a:xfrm>
            <a:off x="5558292" y="3552537"/>
            <a:ext cx="836930" cy="105410"/>
          </a:xfrm>
          <a:custGeom>
            <a:avLst/>
            <a:gdLst/>
            <a:ahLst/>
            <a:cxnLst/>
            <a:rect l="l" t="t" r="r" b="b"/>
            <a:pathLst>
              <a:path w="836929" h="105409">
                <a:moveTo>
                  <a:pt x="794478" y="24747"/>
                </a:moveTo>
                <a:lnTo>
                  <a:pt x="0" y="95249"/>
                </a:lnTo>
                <a:lnTo>
                  <a:pt x="762" y="105155"/>
                </a:lnTo>
                <a:lnTo>
                  <a:pt x="795402" y="33881"/>
                </a:lnTo>
                <a:lnTo>
                  <a:pt x="798576" y="28955"/>
                </a:lnTo>
                <a:lnTo>
                  <a:pt x="794478" y="24747"/>
                </a:lnTo>
                <a:close/>
              </a:path>
              <a:path w="836929" h="105409">
                <a:moveTo>
                  <a:pt x="832776" y="24383"/>
                </a:moveTo>
                <a:lnTo>
                  <a:pt x="798576" y="24383"/>
                </a:lnTo>
                <a:lnTo>
                  <a:pt x="799338" y="33527"/>
                </a:lnTo>
                <a:lnTo>
                  <a:pt x="795402" y="33881"/>
                </a:lnTo>
                <a:lnTo>
                  <a:pt x="776478" y="63245"/>
                </a:lnTo>
                <a:lnTo>
                  <a:pt x="836676" y="25907"/>
                </a:lnTo>
                <a:lnTo>
                  <a:pt x="832776" y="24383"/>
                </a:lnTo>
                <a:close/>
              </a:path>
              <a:path w="836929" h="105409">
                <a:moveTo>
                  <a:pt x="798576" y="24383"/>
                </a:moveTo>
                <a:lnTo>
                  <a:pt x="794478" y="24747"/>
                </a:lnTo>
                <a:lnTo>
                  <a:pt x="798576" y="28955"/>
                </a:lnTo>
                <a:lnTo>
                  <a:pt x="795402" y="33881"/>
                </a:lnTo>
                <a:lnTo>
                  <a:pt x="799338" y="33527"/>
                </a:lnTo>
                <a:lnTo>
                  <a:pt x="798576" y="24383"/>
                </a:lnTo>
                <a:close/>
              </a:path>
              <a:path w="836929" h="105409">
                <a:moveTo>
                  <a:pt x="770382" y="0"/>
                </a:moveTo>
                <a:lnTo>
                  <a:pt x="794478" y="24747"/>
                </a:lnTo>
                <a:lnTo>
                  <a:pt x="798576" y="24383"/>
                </a:lnTo>
                <a:lnTo>
                  <a:pt x="832776" y="24383"/>
                </a:lnTo>
                <a:lnTo>
                  <a:pt x="770382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0"/>
          <p:cNvSpPr/>
          <p:nvPr/>
        </p:nvSpPr>
        <p:spPr>
          <a:xfrm>
            <a:off x="5652780" y="3606639"/>
            <a:ext cx="657225" cy="149860"/>
          </a:xfrm>
          <a:custGeom>
            <a:avLst/>
            <a:gdLst/>
            <a:ahLst/>
            <a:cxnLst/>
            <a:rect l="l" t="t" r="r" b="b"/>
            <a:pathLst>
              <a:path w="657225" h="149859">
                <a:moveTo>
                  <a:pt x="614126" y="22077"/>
                </a:moveTo>
                <a:lnTo>
                  <a:pt x="0" y="140207"/>
                </a:lnTo>
                <a:lnTo>
                  <a:pt x="1524" y="149351"/>
                </a:lnTo>
                <a:lnTo>
                  <a:pt x="616713" y="31920"/>
                </a:lnTo>
                <a:lnTo>
                  <a:pt x="619301" y="27054"/>
                </a:lnTo>
                <a:lnTo>
                  <a:pt x="619141" y="26358"/>
                </a:lnTo>
                <a:lnTo>
                  <a:pt x="614126" y="22077"/>
                </a:lnTo>
                <a:close/>
              </a:path>
              <a:path w="657225" h="149859">
                <a:moveTo>
                  <a:pt x="653876" y="21335"/>
                </a:moveTo>
                <a:lnTo>
                  <a:pt x="617982" y="21335"/>
                </a:lnTo>
                <a:lnTo>
                  <a:pt x="619141" y="26358"/>
                </a:lnTo>
                <a:lnTo>
                  <a:pt x="619506" y="26669"/>
                </a:lnTo>
                <a:lnTo>
                  <a:pt x="619301" y="27054"/>
                </a:lnTo>
                <a:lnTo>
                  <a:pt x="620268" y="31241"/>
                </a:lnTo>
                <a:lnTo>
                  <a:pt x="616713" y="31920"/>
                </a:lnTo>
                <a:lnTo>
                  <a:pt x="600456" y="62483"/>
                </a:lnTo>
                <a:lnTo>
                  <a:pt x="653876" y="21335"/>
                </a:lnTo>
                <a:close/>
              </a:path>
              <a:path w="657225" h="149859">
                <a:moveTo>
                  <a:pt x="619301" y="27054"/>
                </a:moveTo>
                <a:lnTo>
                  <a:pt x="616713" y="31920"/>
                </a:lnTo>
                <a:lnTo>
                  <a:pt x="620268" y="31241"/>
                </a:lnTo>
                <a:lnTo>
                  <a:pt x="619301" y="27054"/>
                </a:lnTo>
                <a:close/>
              </a:path>
              <a:path w="657225" h="149859">
                <a:moveTo>
                  <a:pt x="617982" y="21335"/>
                </a:moveTo>
                <a:lnTo>
                  <a:pt x="614126" y="22077"/>
                </a:lnTo>
                <a:lnTo>
                  <a:pt x="619141" y="26358"/>
                </a:lnTo>
                <a:lnTo>
                  <a:pt x="617982" y="21335"/>
                </a:lnTo>
                <a:close/>
              </a:path>
              <a:path w="657225" h="149859">
                <a:moveTo>
                  <a:pt x="588264" y="0"/>
                </a:moveTo>
                <a:lnTo>
                  <a:pt x="614126" y="22077"/>
                </a:lnTo>
                <a:lnTo>
                  <a:pt x="617982" y="21335"/>
                </a:lnTo>
                <a:lnTo>
                  <a:pt x="653876" y="21335"/>
                </a:lnTo>
                <a:lnTo>
                  <a:pt x="656844" y="19049"/>
                </a:lnTo>
                <a:lnTo>
                  <a:pt x="588264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1"/>
          <p:cNvSpPr txBox="1"/>
          <p:nvPr/>
        </p:nvSpPr>
        <p:spPr>
          <a:xfrm>
            <a:off x="5429805" y="3031216"/>
            <a:ext cx="6476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i="1" spc="-10" dirty="0">
                <a:solidFill>
                  <a:srgbClr val="3333FF"/>
                </a:solidFill>
                <a:latin typeface="Constantia"/>
                <a:cs typeface="Constantia"/>
              </a:rPr>
              <a:t>s</a:t>
            </a:r>
          </a:p>
        </p:txBody>
      </p:sp>
      <p:sp>
        <p:nvSpPr>
          <p:cNvPr id="15" name="object 23"/>
          <p:cNvSpPr txBox="1"/>
          <p:nvPr/>
        </p:nvSpPr>
        <p:spPr>
          <a:xfrm>
            <a:off x="6553465" y="3108962"/>
            <a:ext cx="97790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 indent="-11430">
              <a:lnSpc>
                <a:spcPct val="158800"/>
              </a:lnSpc>
            </a:pPr>
            <a:r>
              <a:rPr sz="1200" b="1" dirty="0">
                <a:solidFill>
                  <a:srgbClr val="9A3300"/>
                </a:solidFill>
                <a:latin typeface="Constantia"/>
                <a:cs typeface="Constantia"/>
              </a:rPr>
              <a:t>T  F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16" name="object 24"/>
          <p:cNvSpPr/>
          <p:nvPr/>
        </p:nvSpPr>
        <p:spPr>
          <a:xfrm>
            <a:off x="5594869" y="3322413"/>
            <a:ext cx="819150" cy="63500"/>
          </a:xfrm>
          <a:custGeom>
            <a:avLst/>
            <a:gdLst/>
            <a:ahLst/>
            <a:cxnLst/>
            <a:rect l="l" t="t" r="r" b="b"/>
            <a:pathLst>
              <a:path w="819150" h="63500">
                <a:moveTo>
                  <a:pt x="755904" y="0"/>
                </a:moveTo>
                <a:lnTo>
                  <a:pt x="776846" y="26653"/>
                </a:lnTo>
                <a:lnTo>
                  <a:pt x="781050" y="26670"/>
                </a:lnTo>
                <a:lnTo>
                  <a:pt x="781050" y="36576"/>
                </a:lnTo>
                <a:lnTo>
                  <a:pt x="777370" y="36576"/>
                </a:lnTo>
                <a:lnTo>
                  <a:pt x="755904" y="63246"/>
                </a:lnTo>
                <a:lnTo>
                  <a:pt x="809894" y="36576"/>
                </a:lnTo>
                <a:lnTo>
                  <a:pt x="781050" y="36576"/>
                </a:lnTo>
                <a:lnTo>
                  <a:pt x="809930" y="36558"/>
                </a:lnTo>
                <a:lnTo>
                  <a:pt x="819150" y="32004"/>
                </a:lnTo>
                <a:lnTo>
                  <a:pt x="755904" y="0"/>
                </a:lnTo>
                <a:close/>
              </a:path>
              <a:path w="819150" h="63500">
                <a:moveTo>
                  <a:pt x="781050" y="32004"/>
                </a:moveTo>
                <a:lnTo>
                  <a:pt x="777384" y="36558"/>
                </a:lnTo>
                <a:lnTo>
                  <a:pt x="781050" y="36576"/>
                </a:lnTo>
                <a:lnTo>
                  <a:pt x="781050" y="32004"/>
                </a:lnTo>
                <a:close/>
              </a:path>
              <a:path w="819150" h="63500">
                <a:moveTo>
                  <a:pt x="0" y="23622"/>
                </a:moveTo>
                <a:lnTo>
                  <a:pt x="0" y="32766"/>
                </a:lnTo>
                <a:lnTo>
                  <a:pt x="777384" y="36558"/>
                </a:lnTo>
                <a:lnTo>
                  <a:pt x="781050" y="32004"/>
                </a:lnTo>
                <a:lnTo>
                  <a:pt x="776846" y="26653"/>
                </a:lnTo>
                <a:lnTo>
                  <a:pt x="0" y="23622"/>
                </a:lnTo>
                <a:close/>
              </a:path>
              <a:path w="819150" h="63500">
                <a:moveTo>
                  <a:pt x="776846" y="26653"/>
                </a:moveTo>
                <a:lnTo>
                  <a:pt x="781050" y="32004"/>
                </a:lnTo>
                <a:lnTo>
                  <a:pt x="781050" y="26670"/>
                </a:lnTo>
                <a:lnTo>
                  <a:pt x="776846" y="26653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5739542" y="3949456"/>
            <a:ext cx="67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spc="-10" dirty="0" smtClean="0">
                <a:solidFill>
                  <a:srgbClr val="3333FF"/>
                </a:solidFill>
                <a:latin typeface="Constantia"/>
                <a:cs typeface="Constantia"/>
              </a:rPr>
              <a:t>State</a:t>
            </a:r>
            <a:endParaRPr lang="it-IT" dirty="0"/>
          </a:p>
        </p:txBody>
      </p:sp>
      <p:sp>
        <p:nvSpPr>
          <p:cNvPr id="18" name="Rectangle 17"/>
          <p:cNvSpPr/>
          <p:nvPr/>
        </p:nvSpPr>
        <p:spPr>
          <a:xfrm>
            <a:off x="838200" y="4616445"/>
            <a:ext cx="10515600" cy="138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lang="en-US" b="1" spc="-20" dirty="0">
                <a:solidFill>
                  <a:srgbClr val="33339A"/>
                </a:solidFill>
                <a:latin typeface="Constantia"/>
                <a:cs typeface="Constantia"/>
              </a:rPr>
              <a:t>True</a:t>
            </a:r>
            <a:r>
              <a:rPr lang="en-US" b="1" spc="-30" dirty="0">
                <a:solidFill>
                  <a:srgbClr val="33339A"/>
                </a:solidFill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means</a:t>
            </a:r>
            <a:r>
              <a:rPr lang="en-US" spc="-4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the</a:t>
            </a:r>
            <a:r>
              <a:rPr lang="en-US" spc="-5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function</a:t>
            </a:r>
            <a:r>
              <a:rPr lang="en-US" spc="-4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that</a:t>
            </a:r>
            <a:r>
              <a:rPr lang="en-US" spc="-80" dirty="0"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yields</a:t>
            </a:r>
            <a:r>
              <a:rPr lang="en-US" spc="-35" dirty="0">
                <a:latin typeface="Constantia"/>
                <a:cs typeface="Constantia"/>
              </a:rPr>
              <a:t> </a:t>
            </a:r>
            <a:r>
              <a:rPr lang="en-US" b="1" dirty="0">
                <a:solidFill>
                  <a:srgbClr val="9A3300"/>
                </a:solidFill>
                <a:latin typeface="Constantia"/>
                <a:cs typeface="Constantia"/>
              </a:rPr>
              <a:t>T</a:t>
            </a:r>
            <a:r>
              <a:rPr lang="en-US" b="1" spc="-35" dirty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for</a:t>
            </a:r>
            <a:r>
              <a:rPr lang="en-US" spc="-85" dirty="0"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all</a:t>
            </a:r>
            <a:r>
              <a:rPr lang="en-US" spc="-40" dirty="0"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states</a:t>
            </a:r>
            <a:endParaRPr lang="en-US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lang="en-US" b="1" spc="-15" dirty="0">
                <a:solidFill>
                  <a:srgbClr val="33339A"/>
                </a:solidFill>
                <a:latin typeface="Constantia"/>
                <a:cs typeface="Constantia"/>
              </a:rPr>
              <a:t>False</a:t>
            </a:r>
            <a:r>
              <a:rPr lang="en-US" b="1" spc="-5" dirty="0">
                <a:solidFill>
                  <a:srgbClr val="33339A"/>
                </a:solidFill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means</a:t>
            </a:r>
            <a:r>
              <a:rPr lang="en-US" spc="-4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the</a:t>
            </a:r>
            <a:r>
              <a:rPr lang="en-US" spc="-5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function</a:t>
            </a:r>
            <a:r>
              <a:rPr lang="en-US" spc="-4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that</a:t>
            </a:r>
            <a:r>
              <a:rPr lang="en-US" spc="-80" dirty="0"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yields</a:t>
            </a:r>
            <a:r>
              <a:rPr lang="en-US" spc="-35" dirty="0">
                <a:latin typeface="Constantia"/>
                <a:cs typeface="Constantia"/>
              </a:rPr>
              <a:t> </a:t>
            </a:r>
            <a:r>
              <a:rPr lang="en-US" b="1" dirty="0">
                <a:solidFill>
                  <a:srgbClr val="9A3300"/>
                </a:solidFill>
                <a:latin typeface="Constantia"/>
                <a:cs typeface="Constantia"/>
              </a:rPr>
              <a:t>F</a:t>
            </a:r>
            <a:r>
              <a:rPr lang="en-US" b="1" spc="-15" dirty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for</a:t>
            </a:r>
            <a:r>
              <a:rPr lang="en-US" spc="-85" dirty="0"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all</a:t>
            </a:r>
            <a:r>
              <a:rPr lang="en-US" spc="-30" dirty="0"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states</a:t>
            </a:r>
            <a:endParaRPr lang="en-US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R="320675">
              <a:lnSpc>
                <a:spcPct val="119200"/>
              </a:lnSpc>
            </a:pP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P </a:t>
            </a:r>
            <a:r>
              <a:rPr lang="en-US" b="1" dirty="0">
                <a:solidFill>
                  <a:srgbClr val="33339A"/>
                </a:solidFill>
                <a:latin typeface="Constantia"/>
                <a:cs typeface="Constantia"/>
              </a:rPr>
              <a:t>implies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Q </a:t>
            </a:r>
            <a:r>
              <a:rPr lang="en-US" spc="-5" dirty="0">
                <a:latin typeface="Constantia"/>
                <a:cs typeface="Constantia"/>
              </a:rPr>
              <a:t>means </a:t>
            </a:r>
            <a:r>
              <a:rPr lang="en-US" dirty="0">
                <a:solidFill>
                  <a:srgbClr val="3333FF"/>
                </a:solidFill>
                <a:latin typeface="Symbol"/>
                <a:cs typeface="Symbol"/>
              </a:rPr>
              <a:t></a:t>
            </a:r>
            <a:r>
              <a:rPr lang="en-US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3333FF"/>
                </a:solidFill>
                <a:latin typeface="Constantia"/>
                <a:cs typeface="Constantia"/>
              </a:rPr>
              <a:t>s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: </a:t>
            </a:r>
            <a:r>
              <a:rPr lang="en-US" i="1" spc="-10" dirty="0">
                <a:solidFill>
                  <a:srgbClr val="3333FF"/>
                </a:solidFill>
                <a:latin typeface="Constantia"/>
                <a:cs typeface="Constantia"/>
              </a:rPr>
              <a:t>State</a:t>
            </a:r>
            <a:r>
              <a:rPr lang="en-US" spc="-10" dirty="0">
                <a:solidFill>
                  <a:srgbClr val="3333FF"/>
                </a:solidFill>
                <a:latin typeface="Constantia"/>
                <a:cs typeface="Constantia"/>
              </a:rPr>
              <a:t>,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P (</a:t>
            </a:r>
            <a:r>
              <a:rPr lang="en-US" i="1" dirty="0">
                <a:solidFill>
                  <a:srgbClr val="3333FF"/>
                </a:solidFill>
                <a:latin typeface="Constantia"/>
                <a:cs typeface="Constantia"/>
              </a:rPr>
              <a:t>s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) </a:t>
            </a:r>
            <a:r>
              <a:rPr lang="en-US" dirty="0">
                <a:solidFill>
                  <a:srgbClr val="3333FF"/>
                </a:solidFill>
                <a:latin typeface="Symbol"/>
                <a:cs typeface="Symbol"/>
              </a:rPr>
              <a:t></a:t>
            </a:r>
            <a:r>
              <a:rPr lang="en-US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Q (</a:t>
            </a:r>
            <a:r>
              <a:rPr lang="en-US" i="1" dirty="0">
                <a:solidFill>
                  <a:srgbClr val="3333FF"/>
                </a:solidFill>
                <a:latin typeface="Constantia"/>
                <a:cs typeface="Constantia"/>
              </a:rPr>
              <a:t>s</a:t>
            </a:r>
            <a:r>
              <a:rPr lang="en-US" i="1" spc="-8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)  </a:t>
            </a:r>
            <a:r>
              <a:rPr lang="en-US" spc="-5" dirty="0">
                <a:latin typeface="Constantia"/>
                <a:cs typeface="Constantia"/>
              </a:rPr>
              <a:t>and</a:t>
            </a:r>
            <a:r>
              <a:rPr lang="en-US" spc="-4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so</a:t>
            </a:r>
            <a:r>
              <a:rPr lang="en-US" spc="-7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on</a:t>
            </a:r>
            <a:r>
              <a:rPr lang="en-US" spc="-40" dirty="0"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for</a:t>
            </a:r>
            <a:r>
              <a:rPr lang="en-US" spc="-9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other</a:t>
            </a:r>
            <a:r>
              <a:rPr lang="en-US" spc="-60" dirty="0">
                <a:latin typeface="Constantia"/>
                <a:cs typeface="Constantia"/>
              </a:rPr>
              <a:t> </a:t>
            </a:r>
            <a:r>
              <a:rPr lang="en-US" spc="-5" dirty="0" err="1">
                <a:latin typeface="Constantia"/>
                <a:cs typeface="Constantia"/>
              </a:rPr>
              <a:t>boolean</a:t>
            </a:r>
            <a:r>
              <a:rPr lang="en-US" spc="-55" dirty="0"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operators</a:t>
            </a:r>
            <a:endParaRPr lang="en-US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25890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solidFill>
                  <a:srgbClr val="00659A"/>
                </a:solidFill>
                <a:latin typeface="Constantia"/>
                <a:cs typeface="Constantia"/>
              </a:rPr>
              <a:t>What is an assertion? An equivalent</a:t>
            </a:r>
            <a:r>
              <a:rPr lang="en-US" spc="2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en-US" spc="-5" dirty="0" smtClean="0">
                <a:solidFill>
                  <a:srgbClr val="00659A"/>
                </a:solidFill>
                <a:latin typeface="Constantia"/>
                <a:cs typeface="Constantia"/>
              </a:rPr>
              <a:t>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6906"/>
          </a:xfrm>
        </p:spPr>
        <p:txBody>
          <a:bodyPr/>
          <a:lstStyle/>
          <a:p>
            <a:r>
              <a:rPr lang="en-US" dirty="0">
                <a:latin typeface="Constantia"/>
                <a:cs typeface="Constantia"/>
              </a:rPr>
              <a:t>We </a:t>
            </a:r>
            <a:r>
              <a:rPr lang="en-US" spc="-5" dirty="0">
                <a:latin typeface="Constantia"/>
                <a:cs typeface="Constantia"/>
              </a:rPr>
              <a:t>may </a:t>
            </a:r>
            <a:r>
              <a:rPr lang="en-US" dirty="0">
                <a:latin typeface="Constantia"/>
                <a:cs typeface="Constantia"/>
              </a:rPr>
              <a:t>also view an assertion </a:t>
            </a:r>
            <a:r>
              <a:rPr lang="en-US" i="1" dirty="0">
                <a:solidFill>
                  <a:srgbClr val="3333FF"/>
                </a:solidFill>
                <a:latin typeface="Constantia"/>
                <a:cs typeface="Constantia"/>
              </a:rPr>
              <a:t>P </a:t>
            </a:r>
            <a:r>
              <a:rPr lang="en-US" dirty="0">
                <a:latin typeface="Constantia"/>
                <a:cs typeface="Constantia"/>
              </a:rPr>
              <a:t>as a subset of the set of</a:t>
            </a:r>
            <a:r>
              <a:rPr lang="en-US" spc="-13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states:  the subset where the assertion </a:t>
            </a:r>
            <a:r>
              <a:rPr lang="en-US" spc="-5" dirty="0">
                <a:latin typeface="Constantia"/>
                <a:cs typeface="Constantia"/>
              </a:rPr>
              <a:t>yields</a:t>
            </a:r>
            <a:r>
              <a:rPr lang="en-US" spc="-120" dirty="0">
                <a:latin typeface="Constantia"/>
                <a:cs typeface="Constantia"/>
              </a:rPr>
              <a:t> </a:t>
            </a:r>
            <a:r>
              <a:rPr lang="en-US" b="1" dirty="0">
                <a:solidFill>
                  <a:srgbClr val="9A3300"/>
                </a:solidFill>
                <a:latin typeface="Constantia"/>
                <a:cs typeface="Constantia"/>
              </a:rPr>
              <a:t>T</a:t>
            </a:r>
            <a:endParaRPr lang="en-US" dirty="0">
              <a:latin typeface="Constantia"/>
              <a:cs typeface="Constantia"/>
            </a:endParaRPr>
          </a:p>
          <a:p>
            <a:endParaRPr lang="en-US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19</a:t>
            </a:fld>
            <a:endParaRPr lang="it-IT"/>
          </a:p>
        </p:txBody>
      </p:sp>
      <p:sp>
        <p:nvSpPr>
          <p:cNvPr id="13" name="object 6"/>
          <p:cNvSpPr/>
          <p:nvPr/>
        </p:nvSpPr>
        <p:spPr>
          <a:xfrm>
            <a:off x="5223353" y="2956514"/>
            <a:ext cx="800099" cy="1076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/>
          <p:nvPr/>
        </p:nvSpPr>
        <p:spPr>
          <a:xfrm>
            <a:off x="4913219" y="2951180"/>
            <a:ext cx="1691640" cy="1086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 txBox="1"/>
          <p:nvPr/>
        </p:nvSpPr>
        <p:spPr>
          <a:xfrm>
            <a:off x="4710528" y="3183590"/>
            <a:ext cx="876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i="1" dirty="0">
                <a:solidFill>
                  <a:srgbClr val="3333FF"/>
                </a:solidFill>
                <a:latin typeface="Constantia"/>
                <a:cs typeface="Constantia"/>
              </a:rPr>
              <a:t>P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6646770" y="3109006"/>
            <a:ext cx="97790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 indent="-11430">
              <a:lnSpc>
                <a:spcPct val="158700"/>
              </a:lnSpc>
            </a:pPr>
            <a:r>
              <a:rPr sz="1200" b="1" dirty="0">
                <a:solidFill>
                  <a:srgbClr val="9A3300"/>
                </a:solidFill>
                <a:latin typeface="Constantia"/>
                <a:cs typeface="Constantia"/>
              </a:rPr>
              <a:t>T  F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5574046" y="3097920"/>
            <a:ext cx="6476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i="1" dirty="0">
                <a:solidFill>
                  <a:srgbClr val="3333FF"/>
                </a:solidFill>
                <a:latin typeface="Constantia"/>
                <a:cs typeface="Constantia"/>
              </a:rPr>
              <a:t>s</a:t>
            </a:r>
            <a:endParaRPr sz="1200" dirty="0">
              <a:latin typeface="Constantia"/>
              <a:cs typeface="Constantia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4392774" y="3627075"/>
            <a:ext cx="3721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solidFill>
                  <a:srgbClr val="002060"/>
                </a:solidFill>
                <a:latin typeface="Constantia"/>
                <a:cs typeface="Constantia"/>
              </a:rPr>
              <a:t>not</a:t>
            </a:r>
            <a:r>
              <a:rPr sz="1200" b="1" spc="-110" dirty="0">
                <a:solidFill>
                  <a:srgbClr val="002060"/>
                </a:solidFill>
                <a:latin typeface="Constantia"/>
                <a:cs typeface="Constantia"/>
              </a:rPr>
              <a:t> </a:t>
            </a:r>
            <a:r>
              <a:rPr sz="1200" i="1" dirty="0">
                <a:solidFill>
                  <a:srgbClr val="3333FF"/>
                </a:solidFill>
                <a:latin typeface="Constantia"/>
                <a:cs typeface="Constantia"/>
              </a:rPr>
              <a:t>P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0766" y="4000442"/>
            <a:ext cx="67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spc="-10" dirty="0" smtClean="0">
                <a:solidFill>
                  <a:srgbClr val="3333FF"/>
                </a:solidFill>
                <a:latin typeface="Constantia"/>
                <a:cs typeface="Constantia"/>
              </a:rPr>
              <a:t>State</a:t>
            </a:r>
            <a:endParaRPr lang="it-IT" dirty="0"/>
          </a:p>
        </p:txBody>
      </p:sp>
      <p:sp>
        <p:nvSpPr>
          <p:cNvPr id="21" name="Rectangle 20"/>
          <p:cNvSpPr/>
          <p:nvPr/>
        </p:nvSpPr>
        <p:spPr>
          <a:xfrm>
            <a:off x="838200" y="4692119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r>
              <a:rPr lang="en-US" b="1" spc="-20" dirty="0">
                <a:solidFill>
                  <a:srgbClr val="33339A"/>
                </a:solidFill>
                <a:latin typeface="Constantia"/>
                <a:cs typeface="Constantia"/>
              </a:rPr>
              <a:t>True </a:t>
            </a:r>
            <a:r>
              <a:rPr lang="en-US" spc="-5" dirty="0">
                <a:latin typeface="Constantia"/>
                <a:cs typeface="Constantia"/>
              </a:rPr>
              <a:t>means </a:t>
            </a:r>
            <a:r>
              <a:rPr lang="en-US" dirty="0">
                <a:latin typeface="Constantia"/>
                <a:cs typeface="Constantia"/>
              </a:rPr>
              <a:t>the full </a:t>
            </a:r>
            <a:r>
              <a:rPr lang="en-US" i="1" spc="-10" dirty="0">
                <a:solidFill>
                  <a:srgbClr val="3333FF"/>
                </a:solidFill>
                <a:latin typeface="Constantia"/>
                <a:cs typeface="Constantia"/>
              </a:rPr>
              <a:t>State</a:t>
            </a:r>
            <a:r>
              <a:rPr lang="en-US" i="1" spc="-15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set</a:t>
            </a: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lang="en-US" b="1" spc="-15" dirty="0">
                <a:solidFill>
                  <a:srgbClr val="33339A"/>
                </a:solidFill>
                <a:latin typeface="Constantia"/>
                <a:cs typeface="Constantia"/>
              </a:rPr>
              <a:t>False </a:t>
            </a:r>
            <a:r>
              <a:rPr lang="en-US" spc="-5" dirty="0">
                <a:latin typeface="Constantia"/>
                <a:cs typeface="Constantia"/>
              </a:rPr>
              <a:t>means </a:t>
            </a:r>
            <a:r>
              <a:rPr lang="en-US" dirty="0">
                <a:latin typeface="Constantia"/>
                <a:cs typeface="Constantia"/>
              </a:rPr>
              <a:t>the empty</a:t>
            </a:r>
            <a:r>
              <a:rPr lang="en-US" spc="-22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subset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P </a:t>
            </a:r>
            <a:r>
              <a:rPr lang="en-US" b="1" dirty="0">
                <a:solidFill>
                  <a:srgbClr val="33339A"/>
                </a:solidFill>
                <a:latin typeface="Constantia"/>
                <a:cs typeface="Constantia"/>
              </a:rPr>
              <a:t>implies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Q  </a:t>
            </a:r>
            <a:r>
              <a:rPr lang="en-US" spc="-5" dirty="0">
                <a:latin typeface="Constantia"/>
                <a:cs typeface="Constantia"/>
              </a:rPr>
              <a:t>means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P </a:t>
            </a:r>
            <a:r>
              <a:rPr lang="en-US" dirty="0">
                <a:solidFill>
                  <a:srgbClr val="0000FF"/>
                </a:solidFill>
                <a:latin typeface="Symbol"/>
                <a:cs typeface="Symbol"/>
              </a:rPr>
              <a:t></a:t>
            </a:r>
            <a:r>
              <a:rPr lang="en-US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Q</a:t>
            </a:r>
            <a:endParaRPr lang="en-US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tabLst>
                <a:tab pos="1480185" algn="l"/>
              </a:tabLst>
            </a:pPr>
            <a:r>
              <a:rPr lang="en-US" b="1" spc="-5" dirty="0">
                <a:solidFill>
                  <a:srgbClr val="33339A"/>
                </a:solidFill>
                <a:latin typeface="Constantia"/>
                <a:cs typeface="Constantia"/>
              </a:rPr>
              <a:t>and</a:t>
            </a:r>
            <a:r>
              <a:rPr lang="en-US" spc="-5" dirty="0">
                <a:latin typeface="Constantia"/>
                <a:cs typeface="Constantia"/>
              </a:rPr>
              <a:t>:  </a:t>
            </a:r>
            <a:r>
              <a:rPr lang="en-US" spc="190" dirty="0"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intersection	</a:t>
            </a:r>
            <a:r>
              <a:rPr lang="en-US" b="1" dirty="0">
                <a:solidFill>
                  <a:srgbClr val="33339A"/>
                </a:solidFill>
                <a:latin typeface="Constantia"/>
                <a:cs typeface="Constantia"/>
              </a:rPr>
              <a:t>or</a:t>
            </a:r>
            <a:r>
              <a:rPr lang="en-US" dirty="0">
                <a:latin typeface="Constantia"/>
                <a:cs typeface="Constantia"/>
              </a:rPr>
              <a:t>:</a:t>
            </a:r>
            <a:r>
              <a:rPr lang="en-US" spc="-125" dirty="0"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union</a:t>
            </a:r>
            <a:endParaRPr lang="en-US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1608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00659A"/>
                </a:solidFill>
                <a:latin typeface="Constantia"/>
                <a:cs typeface="Constantia"/>
              </a:rPr>
              <a:t>Mock and final exam</a:t>
            </a:r>
            <a:endParaRPr lang="it-IT" spc="-10" dirty="0">
              <a:solidFill>
                <a:srgbClr val="00659A"/>
              </a:solidFill>
              <a:latin typeface="Constantia"/>
              <a:cs typeface="Constant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pc="-5" dirty="0">
                <a:latin typeface="Constantia"/>
                <a:cs typeface="Constantia"/>
              </a:rPr>
              <a:t>Mock exam is </a:t>
            </a:r>
            <a:r>
              <a:rPr lang="en-US" spc="-5" dirty="0" smtClean="0">
                <a:latin typeface="Constantia"/>
                <a:cs typeface="Constantia"/>
              </a:rPr>
              <a:t>today</a:t>
            </a:r>
          </a:p>
          <a:p>
            <a:pPr lvl="1"/>
            <a:r>
              <a:rPr lang="en-US" spc="-5" dirty="0" smtClean="0">
                <a:latin typeface="Constantia"/>
                <a:cs typeface="Constantia"/>
              </a:rPr>
              <a:t>Will not be graded</a:t>
            </a:r>
          </a:p>
          <a:p>
            <a:endParaRPr lang="en-US" spc="-5" dirty="0">
              <a:latin typeface="Constantia"/>
              <a:cs typeface="Constantia"/>
            </a:endParaRPr>
          </a:p>
          <a:p>
            <a:r>
              <a:rPr lang="en-US" spc="-5" dirty="0">
                <a:latin typeface="Constantia"/>
                <a:cs typeface="Constantia"/>
              </a:rPr>
              <a:t>Final exam on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8.12.2016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at 9am</a:t>
            </a:r>
          </a:p>
          <a:p>
            <a:pPr lvl="1"/>
            <a:r>
              <a:rPr lang="en-US" sz="2800" spc="-5" dirty="0">
                <a:latin typeface="Constantia"/>
                <a:cs typeface="Constantia"/>
              </a:rPr>
              <a:t>In several rooms, you will be </a:t>
            </a:r>
            <a:r>
              <a:rPr lang="en-US" sz="2800" spc="-5" dirty="0" smtClean="0">
                <a:latin typeface="Constantia"/>
                <a:cs typeface="Constantia"/>
              </a:rPr>
              <a:t>informed</a:t>
            </a:r>
          </a:p>
          <a:p>
            <a:pPr lvl="1"/>
            <a:endParaRPr lang="en-US" sz="2800" spc="-5" dirty="0">
              <a:latin typeface="Constantia"/>
              <a:cs typeface="Constantia"/>
            </a:endParaRPr>
          </a:p>
          <a:p>
            <a:r>
              <a:rPr lang="en-US" spc="-5" dirty="0">
                <a:latin typeface="Constantia"/>
                <a:cs typeface="Constantia"/>
              </a:rPr>
              <a:t>Do not forget office hours, also for feedback on mock exam</a:t>
            </a:r>
            <a:r>
              <a:rPr lang="en-US" sz="3200" spc="-5" dirty="0" smtClean="0">
                <a:latin typeface="Constantia"/>
                <a:cs typeface="Constantia"/>
              </a:rPr>
              <a:t>!</a:t>
            </a:r>
            <a:endParaRPr lang="it-IT" sz="3200" spc="-5" dirty="0">
              <a:latin typeface="Constantia"/>
              <a:cs typeface="Constant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584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170782" y="5392345"/>
            <a:ext cx="615821" cy="422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The case of</a:t>
            </a:r>
            <a:r>
              <a:rPr lang="it-IT" spc="-30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postconditions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27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9A3300"/>
                </a:solidFill>
                <a:latin typeface="Constantia"/>
                <a:cs typeface="Constantia"/>
              </a:rPr>
              <a:t>Postconditions</a:t>
            </a:r>
            <a:r>
              <a:rPr lang="en-US" dirty="0">
                <a:latin typeface="Constantia"/>
                <a:cs typeface="Constantia"/>
              </a:rPr>
              <a:t> are often predicates on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two</a:t>
            </a:r>
            <a:r>
              <a:rPr lang="en-US" spc="-120" dirty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states</a:t>
            </a:r>
          </a:p>
          <a:p>
            <a:pPr marL="0" indent="0">
              <a:buNone/>
            </a:pPr>
            <a:endParaRPr lang="en-US" dirty="0" smtClean="0">
              <a:latin typeface="Constantia"/>
              <a:cs typeface="Constantia"/>
            </a:endParaRPr>
          </a:p>
          <a:p>
            <a:pPr marL="0" indent="0">
              <a:buNone/>
            </a:pPr>
            <a:r>
              <a:rPr lang="en-US" dirty="0" smtClean="0">
                <a:latin typeface="Constantia"/>
                <a:cs typeface="Constantia"/>
              </a:rPr>
              <a:t>Example </a:t>
            </a:r>
            <a:r>
              <a:rPr lang="en-US" dirty="0">
                <a:latin typeface="Constantia"/>
                <a:cs typeface="Constantia"/>
              </a:rPr>
              <a:t>(Eiffel, in a </a:t>
            </a:r>
            <a:r>
              <a:rPr lang="en-US" spc="-5" dirty="0">
                <a:latin typeface="Constantia"/>
                <a:cs typeface="Constantia"/>
              </a:rPr>
              <a:t>class </a:t>
            </a:r>
            <a:r>
              <a:rPr lang="en-US" i="1" spc="-5" dirty="0">
                <a:solidFill>
                  <a:srgbClr val="3333FF"/>
                </a:solidFill>
                <a:latin typeface="Constantia"/>
                <a:cs typeface="Constantia"/>
              </a:rPr>
              <a:t>COUNTER</a:t>
            </a:r>
            <a:r>
              <a:rPr lang="en-US" spc="-5" dirty="0">
                <a:latin typeface="Constantia"/>
                <a:cs typeface="Constantia"/>
              </a:rPr>
              <a:t>):  </a:t>
            </a:r>
            <a:endParaRPr lang="en-US" spc="-5" dirty="0" smtClean="0">
              <a:latin typeface="Constantia"/>
              <a:cs typeface="Constantia"/>
            </a:endParaRPr>
          </a:p>
          <a:p>
            <a:pPr marL="0" indent="0">
              <a:buNone/>
            </a:pPr>
            <a:endParaRPr lang="en-US" i="1" spc="-5" dirty="0">
              <a:solidFill>
                <a:srgbClr val="3333FF"/>
              </a:solidFill>
              <a:latin typeface="Constantia"/>
              <a:cs typeface="Constantia"/>
            </a:endParaRPr>
          </a:p>
          <a:p>
            <a:pPr marL="0" indent="0">
              <a:buNone/>
            </a:pPr>
            <a:r>
              <a:rPr lang="en-US" i="1" spc="-5" dirty="0" smtClean="0">
                <a:solidFill>
                  <a:srgbClr val="3333FF"/>
                </a:solidFill>
                <a:latin typeface="Constantia"/>
                <a:cs typeface="Constantia"/>
              </a:rPr>
              <a:t>increment</a:t>
            </a:r>
            <a:endParaRPr lang="en-US" dirty="0">
              <a:latin typeface="Constantia"/>
              <a:cs typeface="Constantia"/>
            </a:endParaRPr>
          </a:p>
          <a:p>
            <a:pPr marL="843915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r</a:t>
            </a:r>
            <a:r>
              <a:rPr lang="en-US" b="1" dirty="0" smtClean="0">
                <a:solidFill>
                  <a:srgbClr val="002060"/>
                </a:solidFill>
                <a:latin typeface="Constantia"/>
                <a:cs typeface="Constantia"/>
              </a:rPr>
              <a:t>equire</a:t>
            </a:r>
            <a:endParaRPr lang="en-US" dirty="0" smtClean="0">
              <a:latin typeface="Constantia"/>
              <a:cs typeface="Constantia"/>
            </a:endParaRPr>
          </a:p>
          <a:p>
            <a:pPr marL="843915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en-US" i="1" dirty="0">
                <a:solidFill>
                  <a:srgbClr val="3333FF"/>
                </a:solidFill>
                <a:latin typeface="Constantia"/>
                <a:cs typeface="Constantia"/>
              </a:rPr>
              <a:t>	</a:t>
            </a:r>
            <a:r>
              <a:rPr lang="en-US" i="1" dirty="0" smtClean="0">
                <a:solidFill>
                  <a:srgbClr val="3333FF"/>
                </a:solidFill>
                <a:latin typeface="Constantia"/>
                <a:cs typeface="Constantia"/>
              </a:rPr>
              <a:t>	count </a:t>
            </a:r>
            <a:r>
              <a:rPr lang="en-US" spc="-5" dirty="0">
                <a:solidFill>
                  <a:srgbClr val="3333FF"/>
                </a:solidFill>
                <a:latin typeface="Constantia"/>
                <a:cs typeface="Constantia"/>
              </a:rPr>
              <a:t>&gt;=</a:t>
            </a:r>
            <a:r>
              <a:rPr lang="en-US" spc="-8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0</a:t>
            </a:r>
            <a:endParaRPr lang="en-US" dirty="0">
              <a:latin typeface="Constantia"/>
              <a:cs typeface="Constantia"/>
            </a:endParaRPr>
          </a:p>
          <a:p>
            <a:pPr marL="843915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…</a:t>
            </a:r>
            <a:endParaRPr lang="en-US" dirty="0">
              <a:latin typeface="Constantia"/>
              <a:cs typeface="Constantia"/>
            </a:endParaRPr>
          </a:p>
          <a:p>
            <a:pPr marL="843915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e</a:t>
            </a:r>
            <a:r>
              <a:rPr lang="en-US" b="1" dirty="0" smtClean="0">
                <a:solidFill>
                  <a:srgbClr val="002060"/>
                </a:solidFill>
                <a:latin typeface="Constantia"/>
                <a:cs typeface="Constantia"/>
              </a:rPr>
              <a:t>nsure</a:t>
            </a:r>
            <a:endParaRPr lang="en-US" dirty="0" smtClean="0">
              <a:latin typeface="Constantia"/>
              <a:cs typeface="Constantia"/>
            </a:endParaRPr>
          </a:p>
          <a:p>
            <a:pPr marL="843915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en-US" i="1" dirty="0" smtClean="0">
                <a:solidFill>
                  <a:srgbClr val="3333FF"/>
                </a:solidFill>
                <a:latin typeface="Constantia"/>
                <a:cs typeface="Constantia"/>
              </a:rPr>
              <a:t>		count  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=   </a:t>
            </a: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old </a:t>
            </a:r>
            <a:r>
              <a:rPr lang="en-US" i="1" dirty="0">
                <a:solidFill>
                  <a:srgbClr val="3333FF"/>
                </a:solidFill>
                <a:latin typeface="Constantia"/>
                <a:cs typeface="Constantia"/>
              </a:rPr>
              <a:t>count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+</a:t>
            </a:r>
            <a:r>
              <a:rPr lang="en-US" spc="-3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1</a:t>
            </a:r>
            <a:endParaRPr lang="en-US" dirty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74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Elementary</a:t>
            </a:r>
            <a:r>
              <a:rPr lang="it-IT" spc="-20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mathematics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06742"/>
          </a:xfrm>
        </p:spPr>
        <p:txBody>
          <a:bodyPr/>
          <a:lstStyle/>
          <a:p>
            <a:pPr marL="0" indent="0">
              <a:buNone/>
            </a:pPr>
            <a:r>
              <a:rPr lang="en-US" spc="-5" dirty="0" smtClean="0">
                <a:latin typeface="Constantia"/>
                <a:cs typeface="Constantia"/>
              </a:rPr>
              <a:t>Assume </a:t>
            </a:r>
            <a:r>
              <a:rPr lang="en-US" spc="-5" dirty="0">
                <a:latin typeface="Constantia"/>
                <a:cs typeface="Constantia"/>
              </a:rPr>
              <a:t>we want </a:t>
            </a:r>
            <a:r>
              <a:rPr lang="en-US" dirty="0">
                <a:latin typeface="Constantia"/>
                <a:cs typeface="Constantia"/>
              </a:rPr>
              <a:t>to prove, on</a:t>
            </a:r>
            <a:r>
              <a:rPr lang="en-US" spc="-80" dirty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integers</a:t>
            </a:r>
          </a:p>
          <a:p>
            <a:pPr marL="0" indent="0">
              <a:buNone/>
            </a:pPr>
            <a:endParaRPr lang="en-US" dirty="0" smtClean="0">
              <a:latin typeface="Constantia"/>
              <a:cs typeface="Constantia"/>
            </a:endParaRPr>
          </a:p>
          <a:p>
            <a:pPr marL="0" indent="0">
              <a:buNone/>
            </a:pPr>
            <a:endParaRPr lang="en-US" dirty="0">
              <a:latin typeface="Constantia"/>
              <a:cs typeface="Constantia"/>
            </a:endParaRPr>
          </a:p>
          <a:p>
            <a:pPr marL="0" indent="0">
              <a:buNone/>
            </a:pPr>
            <a:endParaRPr lang="en-US" dirty="0">
              <a:latin typeface="Constantia"/>
              <a:cs typeface="Constantia"/>
            </a:endParaRPr>
          </a:p>
          <a:p>
            <a:pPr marL="0" indent="0">
              <a:buNone/>
            </a:pPr>
            <a:endParaRPr lang="en-US" dirty="0">
              <a:latin typeface="Constantia"/>
              <a:cs typeface="Constant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21</a:t>
            </a:fld>
            <a:endParaRPr lang="it-IT"/>
          </a:p>
        </p:txBody>
      </p:sp>
      <p:sp>
        <p:nvSpPr>
          <p:cNvPr id="5" name="object 7"/>
          <p:cNvSpPr txBox="1"/>
          <p:nvPr/>
        </p:nvSpPr>
        <p:spPr>
          <a:xfrm>
            <a:off x="3314201" y="2677697"/>
            <a:ext cx="480343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1000"/>
              </a:spcBef>
            </a:pPr>
            <a:r>
              <a:rPr sz="4400" dirty="0">
                <a:solidFill>
                  <a:srgbClr val="0033CC"/>
                </a:solidFill>
                <a:latin typeface="Cambria"/>
                <a:cs typeface="Cambria"/>
              </a:rPr>
              <a:t>{x &gt; 0}  A  {y </a:t>
            </a:r>
            <a:r>
              <a:rPr lang="en-US" sz="4400" dirty="0" smtClean="0">
                <a:solidFill>
                  <a:srgbClr val="0033CC"/>
                </a:solidFill>
                <a:latin typeface="Cambria"/>
                <a:cs typeface="Cambria"/>
              </a:rPr>
              <a:t>&gt;=</a:t>
            </a:r>
            <a:r>
              <a:rPr sz="4400" dirty="0" smtClean="0">
                <a:solidFill>
                  <a:srgbClr val="0033CC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033CC"/>
                </a:solidFill>
                <a:latin typeface="Cambria"/>
                <a:cs typeface="Cambria"/>
              </a:rPr>
              <a:t>0}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846758"/>
            <a:ext cx="391485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800" spc="-5" dirty="0">
                <a:latin typeface="Constantia"/>
                <a:cs typeface="Constantia"/>
              </a:rPr>
              <a:t>but have actually proved</a:t>
            </a:r>
          </a:p>
        </p:txBody>
      </p:sp>
      <p:sp>
        <p:nvSpPr>
          <p:cNvPr id="7" name="object 10"/>
          <p:cNvSpPr txBox="1"/>
          <p:nvPr/>
        </p:nvSpPr>
        <p:spPr>
          <a:xfrm>
            <a:off x="3056883" y="4904133"/>
            <a:ext cx="622707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4400" dirty="0" smtClean="0">
                <a:solidFill>
                  <a:srgbClr val="0033CC"/>
                </a:solidFill>
                <a:latin typeface="Cambria"/>
                <a:cs typeface="Cambria"/>
              </a:rPr>
              <a:t>{x &gt; 0}  A  {y = z ^ 2}</a:t>
            </a:r>
            <a:endParaRPr sz="4400" dirty="0">
              <a:solidFill>
                <a:srgbClr val="0033CC"/>
              </a:solidFill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5987018"/>
            <a:ext cx="86375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spc="-5" dirty="0">
                <a:latin typeface="Constantia"/>
                <a:cs typeface="Constantia"/>
              </a:rPr>
              <a:t>We need properties from other theories, e.g. arithmetic</a:t>
            </a:r>
          </a:p>
        </p:txBody>
      </p:sp>
    </p:spTree>
    <p:extLst>
      <p:ext uri="{BB962C8B-B14F-4D97-AF65-F5344CB8AC3E}">
        <p14:creationId xmlns:p14="http://schemas.microsoft.com/office/powerpoint/2010/main" val="362800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“EM”: Elementary 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Mathematics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32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tantia"/>
                <a:cs typeface="Constantia"/>
              </a:rPr>
              <a:t>The mark </a:t>
            </a:r>
            <a:r>
              <a:rPr lang="en-US" spc="-5" dirty="0" smtClean="0">
                <a:solidFill>
                  <a:srgbClr val="0033CC"/>
                </a:solidFill>
                <a:latin typeface="Constantia"/>
                <a:cs typeface="Constantia"/>
              </a:rPr>
              <a:t>[EM] </a:t>
            </a:r>
            <a:r>
              <a:rPr lang="en-US" spc="-5" dirty="0" smtClean="0">
                <a:latin typeface="Constantia"/>
                <a:cs typeface="Constantia"/>
              </a:rPr>
              <a:t>will denote </a:t>
            </a:r>
            <a:r>
              <a:rPr lang="en-US" dirty="0" smtClean="0">
                <a:latin typeface="Constantia"/>
                <a:cs typeface="Constantia"/>
              </a:rPr>
              <a:t>results from other theories,</a:t>
            </a:r>
            <a:r>
              <a:rPr lang="en-US" spc="-1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taken for brevity (in this </a:t>
            </a:r>
            <a:r>
              <a:rPr lang="en-US" spc="-5" dirty="0" smtClean="0">
                <a:latin typeface="Constantia"/>
                <a:cs typeface="Constantia"/>
              </a:rPr>
              <a:t>discussion) </a:t>
            </a:r>
            <a:r>
              <a:rPr lang="en-US" dirty="0" smtClean="0">
                <a:latin typeface="Constantia"/>
                <a:cs typeface="Constantia"/>
              </a:rPr>
              <a:t>without</a:t>
            </a:r>
            <a:r>
              <a:rPr lang="en-US" spc="-10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proof</a:t>
            </a:r>
          </a:p>
          <a:p>
            <a:endParaRPr lang="en-US" dirty="0">
              <a:latin typeface="Constantia"/>
              <a:cs typeface="Constantia"/>
            </a:endParaRPr>
          </a:p>
          <a:p>
            <a:pPr marL="0" indent="0">
              <a:buNone/>
            </a:pPr>
            <a:r>
              <a:rPr lang="it-IT" dirty="0">
                <a:latin typeface="Constantia"/>
                <a:cs typeface="Constantia"/>
              </a:rPr>
              <a:t>Example:</a:t>
            </a:r>
          </a:p>
          <a:p>
            <a:endParaRPr lang="en-US" dirty="0">
              <a:latin typeface="Constantia"/>
              <a:cs typeface="Constant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22</a:t>
            </a:fld>
            <a:endParaRPr lang="it-IT"/>
          </a:p>
        </p:txBody>
      </p:sp>
      <p:sp>
        <p:nvSpPr>
          <p:cNvPr id="5" name="object 20"/>
          <p:cNvSpPr txBox="1"/>
          <p:nvPr/>
        </p:nvSpPr>
        <p:spPr>
          <a:xfrm>
            <a:off x="1924718" y="4031749"/>
            <a:ext cx="737790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703580" algn="l"/>
                <a:tab pos="1395095" algn="l"/>
              </a:tabLst>
            </a:pPr>
            <a:r>
              <a:rPr sz="4400" dirty="0">
                <a:solidFill>
                  <a:srgbClr val="0033CC"/>
                </a:solidFill>
                <a:latin typeface="Cambria"/>
                <a:cs typeface="Cambria"/>
              </a:rPr>
              <a:t>y  =  z ^ 2	</a:t>
            </a:r>
            <a:r>
              <a:rPr sz="4400" b="1" dirty="0">
                <a:solidFill>
                  <a:srgbClr val="0033CC"/>
                </a:solidFill>
                <a:latin typeface="Cambria"/>
                <a:cs typeface="Cambria"/>
              </a:rPr>
              <a:t>implies</a:t>
            </a:r>
            <a:r>
              <a:rPr sz="4400" dirty="0">
                <a:solidFill>
                  <a:srgbClr val="0033CC"/>
                </a:solidFill>
                <a:latin typeface="Cambria"/>
                <a:cs typeface="Cambria"/>
              </a:rPr>
              <a:t>	y </a:t>
            </a:r>
            <a:r>
              <a:rPr lang="en-US" sz="4400" dirty="0" smtClean="0">
                <a:solidFill>
                  <a:srgbClr val="0033CC"/>
                </a:solidFill>
                <a:latin typeface="Cambria"/>
                <a:cs typeface="Cambria"/>
              </a:rPr>
              <a:t>&gt;=</a:t>
            </a:r>
            <a:r>
              <a:rPr sz="4400" dirty="0" smtClean="0">
                <a:solidFill>
                  <a:srgbClr val="0033CC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033CC"/>
                </a:solidFill>
                <a:latin typeface="Cambria"/>
                <a:cs typeface="Cambria"/>
              </a:rPr>
              <a:t>0</a:t>
            </a:r>
          </a:p>
        </p:txBody>
      </p:sp>
      <p:sp>
        <p:nvSpPr>
          <p:cNvPr id="6" name="object 21"/>
          <p:cNvSpPr txBox="1"/>
          <p:nvPr/>
        </p:nvSpPr>
        <p:spPr>
          <a:xfrm flipH="1">
            <a:off x="9979602" y="4014012"/>
            <a:ext cx="137419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solidFill>
                  <a:srgbClr val="0033CC"/>
                </a:solidFill>
                <a:latin typeface="Cambria"/>
                <a:cs typeface="Cambria"/>
              </a:rPr>
              <a:t>[EM]</a:t>
            </a:r>
          </a:p>
        </p:txBody>
      </p:sp>
    </p:spTree>
    <p:extLst>
      <p:ext uri="{BB962C8B-B14F-4D97-AF65-F5344CB8AC3E}">
        <p14:creationId xmlns:p14="http://schemas.microsoft.com/office/powerpoint/2010/main" val="407183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Rule of</a:t>
            </a:r>
            <a:r>
              <a:rPr lang="it-IT" spc="-4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consequence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602615" indent="0" algn="ctr">
              <a:lnSpc>
                <a:spcPct val="100000"/>
              </a:lnSpc>
              <a:buNone/>
              <a:tabLst>
                <a:tab pos="796925" algn="l"/>
                <a:tab pos="1812289" algn="l"/>
              </a:tabLst>
            </a:pPr>
            <a:r>
              <a:rPr lang="it-IT" spc="-5" dirty="0">
                <a:solidFill>
                  <a:srgbClr val="3333FF"/>
                </a:solidFill>
                <a:latin typeface="Constantia"/>
                <a:cs typeface="Constantia"/>
              </a:rPr>
              <a:t>{P} </a:t>
            </a:r>
            <a:r>
              <a:rPr lang="it-IT" spc="85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it-IT" dirty="0">
                <a:solidFill>
                  <a:srgbClr val="3333FF"/>
                </a:solidFill>
                <a:latin typeface="Constantia"/>
                <a:cs typeface="Constantia"/>
              </a:rPr>
              <a:t>A </a:t>
            </a:r>
            <a:r>
              <a:rPr lang="it-IT" spc="55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3333FF"/>
                </a:solidFill>
                <a:latin typeface="Constantia"/>
                <a:cs typeface="Constantia"/>
              </a:rPr>
              <a:t>{Q},	</a:t>
            </a:r>
            <a:r>
              <a:rPr lang="it-IT" spc="-5" dirty="0" smtClean="0">
                <a:solidFill>
                  <a:srgbClr val="3333FF"/>
                </a:solidFill>
                <a:latin typeface="Constantia"/>
                <a:cs typeface="Constantia"/>
              </a:rPr>
              <a:t>    </a:t>
            </a:r>
            <a:r>
              <a:rPr lang="it-IT" spc="-5" dirty="0" smtClean="0">
                <a:solidFill>
                  <a:srgbClr val="9A3300"/>
                </a:solidFill>
                <a:latin typeface="Constantia"/>
                <a:cs typeface="Constantia"/>
              </a:rPr>
              <a:t>P</a:t>
            </a:r>
            <a:r>
              <a:rPr lang="it-IT" spc="-5" dirty="0">
                <a:solidFill>
                  <a:srgbClr val="9A3300"/>
                </a:solidFill>
                <a:latin typeface="Constantia"/>
                <a:cs typeface="Constantia"/>
              </a:rPr>
              <a:t>’ </a:t>
            </a:r>
            <a:r>
              <a:rPr lang="it-IT" spc="75" dirty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it-IT" b="1" dirty="0">
                <a:solidFill>
                  <a:srgbClr val="33339A"/>
                </a:solidFill>
                <a:latin typeface="Constantia"/>
                <a:cs typeface="Constantia"/>
              </a:rPr>
              <a:t>implies </a:t>
            </a:r>
            <a:r>
              <a:rPr lang="it-IT" b="1" spc="90" dirty="0">
                <a:solidFill>
                  <a:srgbClr val="33339A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3333FF"/>
                </a:solidFill>
                <a:latin typeface="Constantia"/>
                <a:cs typeface="Constantia"/>
              </a:rPr>
              <a:t>P</a:t>
            </a: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,	</a:t>
            </a:r>
            <a:r>
              <a:rPr lang="it-IT" dirty="0">
                <a:solidFill>
                  <a:srgbClr val="3333FF"/>
                </a:solidFill>
                <a:latin typeface="Constantia"/>
                <a:cs typeface="Constantia"/>
              </a:rPr>
              <a:t>Q </a:t>
            </a:r>
            <a:r>
              <a:rPr lang="it-IT" b="1" dirty="0">
                <a:solidFill>
                  <a:srgbClr val="33339A"/>
                </a:solidFill>
                <a:latin typeface="Constantia"/>
                <a:cs typeface="Constantia"/>
              </a:rPr>
              <a:t>implies</a:t>
            </a:r>
            <a:r>
              <a:rPr lang="it-IT" b="1" spc="-95" dirty="0">
                <a:solidFill>
                  <a:srgbClr val="33339A"/>
                </a:solidFill>
                <a:latin typeface="Constantia"/>
                <a:cs typeface="Constantia"/>
              </a:rPr>
              <a:t> </a:t>
            </a:r>
            <a:r>
              <a:rPr lang="it-IT" dirty="0">
                <a:solidFill>
                  <a:srgbClr val="9A3300"/>
                </a:solidFill>
                <a:latin typeface="Constantia"/>
                <a:cs typeface="Constantia"/>
              </a:rPr>
              <a:t>Q’</a:t>
            </a:r>
            <a:endParaRPr lang="it-IT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it-IT" dirty="0">
              <a:latin typeface="Times New Roman"/>
              <a:cs typeface="Times New Roman"/>
            </a:endParaRPr>
          </a:p>
          <a:p>
            <a:pPr marL="0" marR="582295" indent="0" algn="ctr">
              <a:lnSpc>
                <a:spcPct val="100000"/>
              </a:lnSpc>
              <a:buNone/>
            </a:pPr>
            <a:r>
              <a:rPr lang="it-IT" spc="-5" dirty="0">
                <a:solidFill>
                  <a:srgbClr val="9A3300"/>
                </a:solidFill>
                <a:latin typeface="Constantia"/>
                <a:cs typeface="Constantia"/>
              </a:rPr>
              <a:t>{P’}   </a:t>
            </a:r>
            <a:r>
              <a:rPr lang="it-IT" dirty="0">
                <a:solidFill>
                  <a:srgbClr val="3333FF"/>
                </a:solidFill>
                <a:latin typeface="Constantia"/>
                <a:cs typeface="Constantia"/>
              </a:rPr>
              <a:t>A </a:t>
            </a:r>
            <a:r>
              <a:rPr lang="it-IT" spc="22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9A3300"/>
                </a:solidFill>
                <a:latin typeface="Constantia"/>
                <a:cs typeface="Constantia"/>
              </a:rPr>
              <a:t>{Q’}</a:t>
            </a:r>
            <a:endParaRPr lang="it-IT" dirty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23</a:t>
            </a:fld>
            <a:endParaRPr lang="it-IT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94383" y="2584580"/>
            <a:ext cx="6556311" cy="26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45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Rule of</a:t>
            </a:r>
            <a:r>
              <a:rPr lang="it-IT" spc="-4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conjunction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873885" indent="0" algn="ctr">
              <a:lnSpc>
                <a:spcPct val="100000"/>
              </a:lnSpc>
              <a:buNone/>
              <a:tabLst>
                <a:tab pos="796925" algn="l"/>
              </a:tabLst>
            </a:pP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{P} </a:t>
            </a:r>
            <a:r>
              <a:rPr lang="it-IT" spc="8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it-IT" dirty="0">
                <a:solidFill>
                  <a:srgbClr val="0033CC"/>
                </a:solidFill>
                <a:latin typeface="Constantia"/>
                <a:cs typeface="Constantia"/>
              </a:rPr>
              <a:t>A </a:t>
            </a:r>
            <a:r>
              <a:rPr lang="it-IT" spc="6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{</a:t>
            </a:r>
            <a:r>
              <a:rPr lang="it-IT" spc="-5" dirty="0">
                <a:solidFill>
                  <a:srgbClr val="9A3300"/>
                </a:solidFill>
                <a:latin typeface="Constantia"/>
                <a:cs typeface="Constantia"/>
              </a:rPr>
              <a:t>Q</a:t>
            </a: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},	{P} </a:t>
            </a:r>
            <a:r>
              <a:rPr lang="it-IT" dirty="0">
                <a:solidFill>
                  <a:srgbClr val="0033CC"/>
                </a:solidFill>
                <a:latin typeface="Constantia"/>
                <a:cs typeface="Constantia"/>
              </a:rPr>
              <a:t>A</a:t>
            </a:r>
            <a:r>
              <a:rPr lang="it-IT" spc="-8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{</a:t>
            </a:r>
            <a:r>
              <a:rPr lang="it-IT" spc="-5" dirty="0">
                <a:solidFill>
                  <a:srgbClr val="9A3300"/>
                </a:solidFill>
                <a:latin typeface="Constantia"/>
                <a:cs typeface="Constantia"/>
              </a:rPr>
              <a:t>Q’</a:t>
            </a: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}</a:t>
            </a:r>
            <a:endParaRPr lang="it-IT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it-IT" dirty="0">
              <a:latin typeface="Times New Roman"/>
              <a:cs typeface="Times New Roman"/>
            </a:endParaRPr>
          </a:p>
          <a:p>
            <a:pPr marL="0" marR="1817370" indent="0" algn="ctr">
              <a:lnSpc>
                <a:spcPct val="100000"/>
              </a:lnSpc>
              <a:buNone/>
            </a:pPr>
            <a:r>
              <a:rPr lang="it-IT" spc="-5" dirty="0">
                <a:solidFill>
                  <a:srgbClr val="3333FF"/>
                </a:solidFill>
                <a:latin typeface="Constantia"/>
                <a:cs typeface="Constantia"/>
              </a:rPr>
              <a:t>{P}   </a:t>
            </a:r>
            <a:r>
              <a:rPr lang="it-IT" dirty="0">
                <a:solidFill>
                  <a:srgbClr val="3333FF"/>
                </a:solidFill>
                <a:latin typeface="Constantia"/>
                <a:cs typeface="Constantia"/>
              </a:rPr>
              <a:t>A   </a:t>
            </a:r>
            <a:r>
              <a:rPr lang="it-IT" spc="-5" dirty="0">
                <a:solidFill>
                  <a:srgbClr val="3333FF"/>
                </a:solidFill>
                <a:latin typeface="Constantia"/>
                <a:cs typeface="Constantia"/>
              </a:rPr>
              <a:t>{</a:t>
            </a:r>
            <a:r>
              <a:rPr lang="it-IT" spc="-5" dirty="0">
                <a:solidFill>
                  <a:srgbClr val="9A3300"/>
                </a:solidFill>
                <a:latin typeface="Constantia"/>
                <a:cs typeface="Constantia"/>
              </a:rPr>
              <a:t>Q </a:t>
            </a:r>
            <a:r>
              <a:rPr lang="it-IT" b="1" dirty="0">
                <a:solidFill>
                  <a:srgbClr val="33339A"/>
                </a:solidFill>
                <a:latin typeface="Constantia"/>
                <a:cs typeface="Constantia"/>
              </a:rPr>
              <a:t>and</a:t>
            </a:r>
            <a:r>
              <a:rPr lang="it-IT" b="1" spc="-55" dirty="0">
                <a:solidFill>
                  <a:srgbClr val="33339A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9A3300"/>
                </a:solidFill>
                <a:latin typeface="Constantia"/>
                <a:cs typeface="Constantia"/>
              </a:rPr>
              <a:t>Q‘</a:t>
            </a:r>
            <a:r>
              <a:rPr lang="it-IT" spc="-5" dirty="0">
                <a:solidFill>
                  <a:srgbClr val="3333FF"/>
                </a:solidFill>
                <a:latin typeface="Constantia"/>
                <a:cs typeface="Constantia"/>
              </a:rPr>
              <a:t>}</a:t>
            </a:r>
            <a:endParaRPr lang="it-IT" dirty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24</a:t>
            </a:fld>
            <a:endParaRPr lang="it-IT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424335" y="2565918"/>
            <a:ext cx="3732245" cy="27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75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10" dirty="0">
                <a:solidFill>
                  <a:srgbClr val="00659A"/>
                </a:solidFill>
                <a:latin typeface="Constantia"/>
                <a:cs typeface="Constantia"/>
              </a:rPr>
              <a:t>Axiomatic </a:t>
            </a:r>
            <a:r>
              <a:rPr lang="en-US" sz="3600" spc="-5" dirty="0">
                <a:solidFill>
                  <a:srgbClr val="00659A"/>
                </a:solidFill>
                <a:latin typeface="Constantia"/>
                <a:cs typeface="Constantia"/>
              </a:rPr>
              <a:t>semantics for a programming</a:t>
            </a:r>
            <a:r>
              <a:rPr lang="en-US" sz="3600" spc="110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en-US" sz="3600" spc="-5" dirty="0" smtClean="0">
                <a:solidFill>
                  <a:srgbClr val="00659A"/>
                </a:solidFill>
                <a:latin typeface="Constantia"/>
                <a:cs typeface="Constantia"/>
              </a:rPr>
              <a:t>language</a:t>
            </a:r>
            <a:endParaRPr lang="it-I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42595" indent="0" algn="just">
              <a:lnSpc>
                <a:spcPct val="100000"/>
              </a:lnSpc>
              <a:buNone/>
            </a:pPr>
            <a:r>
              <a:rPr lang="en-US" spc="-5" dirty="0">
                <a:latin typeface="Constantia"/>
                <a:cs typeface="Constantia"/>
              </a:rPr>
              <a:t>Example language: </a:t>
            </a:r>
            <a:r>
              <a:rPr lang="en-US" spc="-5" dirty="0" err="1">
                <a:latin typeface="Constantia"/>
                <a:cs typeface="Constantia"/>
              </a:rPr>
              <a:t>Graal</a:t>
            </a:r>
            <a:r>
              <a:rPr lang="en-US" spc="-5" dirty="0">
                <a:latin typeface="Constantia"/>
                <a:cs typeface="Constantia"/>
              </a:rPr>
              <a:t> (from Introduction to the theory of  Programming </a:t>
            </a:r>
            <a:r>
              <a:rPr lang="en-US" spc="-5" dirty="0">
                <a:latin typeface="Constantia"/>
                <a:cs typeface="Constantia"/>
              </a:rPr>
              <a:t>Languages by </a:t>
            </a:r>
            <a:r>
              <a:rPr lang="it-IT" spc="-5" dirty="0">
                <a:latin typeface="Constantia"/>
                <a:cs typeface="Constantia"/>
              </a:rPr>
              <a:t>Bertrand </a:t>
            </a:r>
            <a:r>
              <a:rPr lang="it-IT" spc="-5" dirty="0">
                <a:latin typeface="Constantia"/>
                <a:cs typeface="Constantia"/>
              </a:rPr>
              <a:t>Meyer</a:t>
            </a:r>
            <a:r>
              <a:rPr lang="en-US" spc="-5" dirty="0">
                <a:latin typeface="Constantia"/>
                <a:cs typeface="Constantia"/>
              </a:rPr>
              <a:t>)</a:t>
            </a:r>
            <a:endParaRPr lang="en-US" spc="-5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lang="en-US" spc="-5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lang="en-US" spc="-5" dirty="0">
              <a:latin typeface="Constantia"/>
              <a:cs typeface="Constantia"/>
            </a:endParaRPr>
          </a:p>
          <a:p>
            <a:pPr marL="0" marR="499109" indent="0" algn="just">
              <a:lnSpc>
                <a:spcPct val="100000"/>
              </a:lnSpc>
              <a:spcBef>
                <a:spcPts val="985"/>
              </a:spcBef>
              <a:buNone/>
            </a:pPr>
            <a:r>
              <a:rPr lang="en-US" spc="-5" dirty="0" smtClean="0">
                <a:latin typeface="Constantia"/>
                <a:cs typeface="Constantia"/>
              </a:rPr>
              <a:t>Objective: </a:t>
            </a:r>
            <a:r>
              <a:rPr lang="en-US" spc="-5" dirty="0">
                <a:latin typeface="Constantia"/>
                <a:cs typeface="Constantia"/>
              </a:rPr>
              <a:t>give an </a:t>
            </a:r>
            <a:r>
              <a:rPr lang="en-US" sz="2600" dirty="0">
                <a:solidFill>
                  <a:srgbClr val="9A3300"/>
                </a:solidFill>
                <a:latin typeface="Constantia"/>
                <a:cs typeface="Constantia"/>
              </a:rPr>
              <a:t>axiom or inference rule for every language  construct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451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Skip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6013"/>
            <a:ext cx="10515600" cy="563012"/>
          </a:xfrm>
        </p:spPr>
        <p:txBody>
          <a:bodyPr/>
          <a:lstStyle/>
          <a:p>
            <a:pPr marL="0" indent="0" algn="ctr">
              <a:buNone/>
            </a:pP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{P}   </a:t>
            </a:r>
            <a:r>
              <a:rPr lang="it-IT" b="1" spc="-5" dirty="0">
                <a:solidFill>
                  <a:srgbClr val="33339A"/>
                </a:solidFill>
                <a:latin typeface="Constantia"/>
                <a:cs typeface="Constantia"/>
              </a:rPr>
              <a:t>skip </a:t>
            </a:r>
            <a:r>
              <a:rPr lang="it-IT" b="1" spc="260" dirty="0">
                <a:solidFill>
                  <a:srgbClr val="33339A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{P}</a:t>
            </a:r>
            <a:endParaRPr lang="it-IT" dirty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26</a:t>
            </a:fld>
            <a:endParaRPr lang="it-IT"/>
          </a:p>
        </p:txBody>
      </p:sp>
      <p:sp>
        <p:nvSpPr>
          <p:cNvPr id="5" name="TextBox 4"/>
          <p:cNvSpPr txBox="1"/>
          <p:nvPr/>
        </p:nvSpPr>
        <p:spPr>
          <a:xfrm>
            <a:off x="3902995" y="5010538"/>
            <a:ext cx="438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-5" dirty="0">
                <a:latin typeface="Constantia"/>
                <a:cs typeface="Constantia"/>
              </a:rPr>
              <a:t>“Leaving things as they are”</a:t>
            </a:r>
            <a:endParaRPr lang="it-IT" sz="2800" spc="-5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5818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10" dirty="0" smtClean="0">
                <a:solidFill>
                  <a:srgbClr val="00659A"/>
                </a:solidFill>
                <a:latin typeface="Constantia"/>
                <a:cs typeface="Constantia"/>
              </a:rPr>
              <a:t>Abort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6681"/>
            <a:ext cx="10515600" cy="553681"/>
          </a:xfrm>
        </p:spPr>
        <p:txBody>
          <a:bodyPr/>
          <a:lstStyle/>
          <a:p>
            <a:pPr marL="0" indent="0" algn="ctr">
              <a:buNone/>
            </a:pP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{</a:t>
            </a:r>
            <a:r>
              <a:rPr lang="it-IT" b="1" spc="-5" dirty="0">
                <a:solidFill>
                  <a:srgbClr val="33339A"/>
                </a:solidFill>
                <a:latin typeface="Constantia"/>
                <a:cs typeface="Constantia"/>
              </a:rPr>
              <a:t>False</a:t>
            </a: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} </a:t>
            </a:r>
            <a:r>
              <a:rPr lang="it-IT" b="1" dirty="0" smtClean="0">
                <a:solidFill>
                  <a:srgbClr val="33339A"/>
                </a:solidFill>
                <a:latin typeface="Constantia"/>
                <a:cs typeface="Constantia"/>
              </a:rPr>
              <a:t>abort </a:t>
            </a:r>
            <a:r>
              <a:rPr lang="it-IT" b="1" spc="265" dirty="0" smtClean="0">
                <a:solidFill>
                  <a:srgbClr val="33339A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0033CC"/>
                </a:solidFill>
                <a:latin typeface="Constantia"/>
                <a:cs typeface="Constantia"/>
              </a:rPr>
              <a:t>{P}</a:t>
            </a:r>
            <a:endParaRPr lang="it-IT" dirty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27</a:t>
            </a:fld>
            <a:endParaRPr lang="it-IT"/>
          </a:p>
        </p:txBody>
      </p:sp>
      <p:sp>
        <p:nvSpPr>
          <p:cNvPr id="5" name="TextBox 4"/>
          <p:cNvSpPr txBox="1"/>
          <p:nvPr/>
        </p:nvSpPr>
        <p:spPr>
          <a:xfrm>
            <a:off x="838199" y="5069866"/>
            <a:ext cx="10515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spc="-5" dirty="0" smtClean="0">
                <a:latin typeface="Constantia"/>
                <a:cs typeface="Constantia"/>
              </a:rPr>
              <a:t>It cannot “leave </a:t>
            </a:r>
            <a:r>
              <a:rPr lang="en-US" sz="2800" spc="-5" dirty="0">
                <a:latin typeface="Constantia"/>
                <a:cs typeface="Constantia"/>
              </a:rPr>
              <a:t>things as they are</a:t>
            </a:r>
            <a:r>
              <a:rPr lang="en-US" sz="2800" spc="-5" dirty="0" smtClean="0">
                <a:latin typeface="Constantia"/>
                <a:cs typeface="Constantia"/>
              </a:rPr>
              <a:t>”. Like a non-terminating loop. It is impossible </a:t>
            </a:r>
            <a:r>
              <a:rPr lang="en-US" sz="2800" spc="-5" dirty="0">
                <a:latin typeface="Constantia"/>
                <a:cs typeface="Constantia"/>
              </a:rPr>
              <a:t>t</a:t>
            </a:r>
            <a:r>
              <a:rPr lang="en-US" sz="2800" spc="-5" dirty="0" smtClean="0">
                <a:latin typeface="Constantia"/>
                <a:cs typeface="Constantia"/>
              </a:rPr>
              <a:t>o prove anything interesting, this is what the rules express. Irrelevant to the theory.</a:t>
            </a:r>
            <a:endParaRPr lang="it-IT" sz="2800" spc="-5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44013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Sequential</a:t>
            </a:r>
            <a:r>
              <a:rPr lang="it-IT" spc="-2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10" dirty="0" smtClean="0">
                <a:solidFill>
                  <a:srgbClr val="00659A"/>
                </a:solidFill>
                <a:latin typeface="Constantia"/>
                <a:cs typeface="Constantia"/>
              </a:rPr>
              <a:t>composition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8647"/>
            <a:ext cx="10515600" cy="1682685"/>
          </a:xfrm>
        </p:spPr>
        <p:txBody>
          <a:bodyPr/>
          <a:lstStyle/>
          <a:p>
            <a:pPr marL="0" marR="16510" indent="0" algn="ctr">
              <a:lnSpc>
                <a:spcPct val="100000"/>
              </a:lnSpc>
              <a:buNone/>
              <a:tabLst>
                <a:tab pos="1111885" algn="l"/>
              </a:tabLst>
            </a:pPr>
            <a:r>
              <a:rPr lang="it-IT" dirty="0">
                <a:solidFill>
                  <a:srgbClr val="3333FF"/>
                </a:solidFill>
                <a:latin typeface="Constantia"/>
                <a:cs typeface="Constantia"/>
              </a:rPr>
              <a:t>{P} </a:t>
            </a:r>
            <a:r>
              <a:rPr lang="it-IT" spc="7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it-IT" dirty="0">
                <a:solidFill>
                  <a:srgbClr val="3333FF"/>
                </a:solidFill>
                <a:latin typeface="Constantia"/>
                <a:cs typeface="Constantia"/>
              </a:rPr>
              <a:t>A </a:t>
            </a:r>
            <a:r>
              <a:rPr lang="it-IT" spc="95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it-IT" dirty="0">
                <a:solidFill>
                  <a:srgbClr val="3333FF"/>
                </a:solidFill>
                <a:latin typeface="Constantia"/>
                <a:cs typeface="Constantia"/>
              </a:rPr>
              <a:t>{Q},	{Q} </a:t>
            </a:r>
            <a:r>
              <a:rPr lang="it-IT" dirty="0" smtClean="0">
                <a:solidFill>
                  <a:srgbClr val="3333FF"/>
                </a:solidFill>
                <a:latin typeface="Constantia"/>
                <a:cs typeface="Constantia"/>
              </a:rPr>
              <a:t> B</a:t>
            </a:r>
            <a:r>
              <a:rPr lang="it-IT" spc="-110" dirty="0" smtClean="0">
                <a:solidFill>
                  <a:srgbClr val="3333FF"/>
                </a:solidFill>
                <a:latin typeface="Constantia"/>
                <a:cs typeface="Constantia"/>
              </a:rPr>
              <a:t>  </a:t>
            </a:r>
            <a:r>
              <a:rPr lang="it-IT" dirty="0" smtClean="0">
                <a:solidFill>
                  <a:srgbClr val="3333FF"/>
                </a:solidFill>
                <a:latin typeface="Constantia"/>
                <a:cs typeface="Constantia"/>
              </a:rPr>
              <a:t>{</a:t>
            </a:r>
            <a:r>
              <a:rPr lang="it-IT" dirty="0">
                <a:solidFill>
                  <a:srgbClr val="3333FF"/>
                </a:solidFill>
                <a:latin typeface="Constantia"/>
                <a:cs typeface="Constantia"/>
              </a:rPr>
              <a:t>R}</a:t>
            </a:r>
            <a:endParaRPr lang="it-IT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lang="it-IT" dirty="0">
              <a:latin typeface="Times New Roman"/>
              <a:cs typeface="Times New Roman"/>
            </a:endParaRPr>
          </a:p>
          <a:p>
            <a:pPr marL="0" marR="15875" indent="0" algn="ctr">
              <a:lnSpc>
                <a:spcPct val="100000"/>
              </a:lnSpc>
              <a:buNone/>
              <a:tabLst>
                <a:tab pos="413384" algn="l"/>
              </a:tabLst>
            </a:pPr>
            <a:r>
              <a:rPr lang="it-IT" dirty="0">
                <a:solidFill>
                  <a:srgbClr val="3333FF"/>
                </a:solidFill>
                <a:latin typeface="Constantia"/>
                <a:cs typeface="Constantia"/>
              </a:rPr>
              <a:t>{</a:t>
            </a:r>
            <a:r>
              <a:rPr lang="it-IT" dirty="0" smtClean="0">
                <a:solidFill>
                  <a:srgbClr val="3333FF"/>
                </a:solidFill>
                <a:latin typeface="Constantia"/>
                <a:cs typeface="Constantia"/>
              </a:rPr>
              <a:t>P}	A </a:t>
            </a:r>
            <a:r>
              <a:rPr lang="it-IT" dirty="0">
                <a:solidFill>
                  <a:srgbClr val="3333FF"/>
                </a:solidFill>
                <a:latin typeface="Constantia"/>
                <a:cs typeface="Constantia"/>
              </a:rPr>
              <a:t>; B</a:t>
            </a:r>
            <a:r>
              <a:rPr lang="it-IT" spc="295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it-IT" spc="295" dirty="0" smtClean="0">
                <a:solidFill>
                  <a:srgbClr val="3333FF"/>
                </a:solidFill>
                <a:latin typeface="Constantia"/>
                <a:cs typeface="Constantia"/>
              </a:rPr>
              <a:t>   </a:t>
            </a:r>
            <a:r>
              <a:rPr lang="it-IT" dirty="0" smtClean="0">
                <a:solidFill>
                  <a:srgbClr val="3333FF"/>
                </a:solidFill>
                <a:latin typeface="Constantia"/>
                <a:cs typeface="Constantia"/>
              </a:rPr>
              <a:t>{</a:t>
            </a:r>
            <a:r>
              <a:rPr lang="it-IT" dirty="0">
                <a:solidFill>
                  <a:srgbClr val="3333FF"/>
                </a:solidFill>
                <a:latin typeface="Constantia"/>
                <a:cs typeface="Constantia"/>
              </a:rPr>
              <a:t>R}</a:t>
            </a:r>
            <a:endParaRPr lang="it-IT" dirty="0">
              <a:latin typeface="Constantia"/>
              <a:cs typeface="Constantia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28</a:t>
            </a:fld>
            <a:endParaRPr lang="it-IT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114802" y="3666931"/>
            <a:ext cx="3732245" cy="27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467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Assignment axiom (schema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29</a:t>
            </a:fld>
            <a:endParaRPr lang="it-IT"/>
          </a:p>
        </p:txBody>
      </p:sp>
      <p:sp>
        <p:nvSpPr>
          <p:cNvPr id="5" name="object 7"/>
          <p:cNvSpPr txBox="1"/>
          <p:nvPr/>
        </p:nvSpPr>
        <p:spPr>
          <a:xfrm>
            <a:off x="3355568" y="2181209"/>
            <a:ext cx="167363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3333FF"/>
                </a:solidFill>
                <a:latin typeface="Constantia"/>
                <a:cs typeface="Constantia"/>
              </a:rPr>
              <a:t>{P [e / x]}</a:t>
            </a:r>
          </a:p>
        </p:txBody>
      </p:sp>
      <p:sp>
        <p:nvSpPr>
          <p:cNvPr id="6" name="object 8"/>
          <p:cNvSpPr txBox="1"/>
          <p:nvPr/>
        </p:nvSpPr>
        <p:spPr>
          <a:xfrm>
            <a:off x="4970276" y="2181208"/>
            <a:ext cx="225144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715010" algn="l"/>
              </a:tabLst>
            </a:pPr>
            <a:r>
              <a:rPr sz="2800" dirty="0">
                <a:solidFill>
                  <a:srgbClr val="3333FF"/>
                </a:solidFill>
                <a:latin typeface="Constantia"/>
                <a:cs typeface="Constantia"/>
              </a:rPr>
              <a:t>x := e	{P}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764" y="4869321"/>
            <a:ext cx="10582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P [e/x] </a:t>
            </a:r>
            <a:r>
              <a:rPr lang="en-US" sz="2800" dirty="0">
                <a:latin typeface="Constantia"/>
                <a:cs typeface="Constantia"/>
              </a:rPr>
              <a:t>is the expression obtained from </a:t>
            </a: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P </a:t>
            </a:r>
            <a:r>
              <a:rPr lang="en-US" sz="2800" spc="-5" dirty="0">
                <a:latin typeface="Constantia"/>
                <a:cs typeface="Constantia"/>
              </a:rPr>
              <a:t>by</a:t>
            </a:r>
            <a:r>
              <a:rPr lang="en-US" sz="2800" spc="-150" dirty="0">
                <a:latin typeface="Constantia"/>
                <a:cs typeface="Constantia"/>
              </a:rPr>
              <a:t> </a:t>
            </a:r>
            <a:r>
              <a:rPr lang="en-US" sz="2800" spc="-5" dirty="0">
                <a:latin typeface="Constantia"/>
                <a:cs typeface="Constantia"/>
              </a:rPr>
              <a:t>replacing  </a:t>
            </a:r>
            <a:r>
              <a:rPr lang="en-US" sz="2800" dirty="0">
                <a:latin typeface="Constantia"/>
                <a:cs typeface="Constantia"/>
              </a:rPr>
              <a:t>(substituting) every occurrence of </a:t>
            </a: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x </a:t>
            </a:r>
            <a:r>
              <a:rPr lang="en-US" sz="2800" spc="-5" dirty="0">
                <a:latin typeface="Constantia"/>
                <a:cs typeface="Constantia"/>
              </a:rPr>
              <a:t>by</a:t>
            </a:r>
            <a:r>
              <a:rPr lang="en-US" sz="2800" spc="-125" dirty="0">
                <a:latin typeface="Constantia"/>
                <a:cs typeface="Constantia"/>
              </a:rPr>
              <a:t> </a:t>
            </a: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e</a:t>
            </a:r>
            <a:r>
              <a:rPr lang="en-US" sz="2800" dirty="0">
                <a:solidFill>
                  <a:srgbClr val="0033CC"/>
                </a:solidFill>
                <a:latin typeface="Constantia"/>
                <a:cs typeface="Constantia"/>
              </a:rPr>
              <a:t>.</a:t>
            </a:r>
            <a:endParaRPr lang="en-US" sz="28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30889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223654" y="1700933"/>
            <a:ext cx="7772400" cy="2366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lvl="0">
              <a:buClr>
                <a:srgbClr val="990000"/>
              </a:buClr>
              <a:buSzPct val="25000"/>
            </a:pPr>
            <a: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Object Oriented Programming</a:t>
            </a:r>
            <a:b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</a:br>
            <a:r>
              <a:rPr lang="en-US" sz="28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(Introduction to Programming)</a:t>
            </a:r>
            <a:r>
              <a:rPr lang="en-US" sz="28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325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dirty="0">
                <a:latin typeface="Comic Sans MS"/>
                <a:ea typeface="Comic Sans MS"/>
                <a:cs typeface="Comic Sans MS"/>
                <a:sym typeface="Comic Sans MS"/>
              </a:rPr>
              <a:t>Manuel Mazzara</a:t>
            </a:r>
            <a:endParaRPr lang="en-US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306595" y="4879615"/>
            <a:ext cx="8047056" cy="103515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E609E"/>
              </a:buClr>
              <a:buSzPct val="25000"/>
            </a:pPr>
            <a:r>
              <a:rPr lang="it-IT" sz="2950" b="1" dirty="0">
                <a:solidFill>
                  <a:srgbClr val="3E609E"/>
                </a:solidFill>
                <a:latin typeface="Verdana"/>
                <a:ea typeface="Verdana"/>
                <a:cs typeface="Verdana"/>
              </a:rPr>
              <a:t>Lecture </a:t>
            </a:r>
            <a:r>
              <a:rPr lang="it-IT" sz="2950" b="1" dirty="0">
                <a:solidFill>
                  <a:srgbClr val="3E609E"/>
                </a:solidFill>
                <a:latin typeface="Verdana"/>
                <a:ea typeface="Verdana"/>
                <a:cs typeface="Verdana"/>
              </a:rPr>
              <a:t>15: </a:t>
            </a:r>
            <a:r>
              <a:rPr lang="it-IT" sz="2950" b="1" dirty="0">
                <a:solidFill>
                  <a:srgbClr val="3E609E"/>
                </a:solidFill>
                <a:latin typeface="Verdana"/>
                <a:ea typeface="Verdana"/>
                <a:cs typeface="Verdana"/>
              </a:rPr>
              <a:t>Axiomatic semantics</a:t>
            </a:r>
          </a:p>
        </p:txBody>
      </p:sp>
    </p:spTree>
    <p:extLst>
      <p:ext uri="{BB962C8B-B14F-4D97-AF65-F5344CB8AC3E}">
        <p14:creationId xmlns:p14="http://schemas.microsoft.com/office/powerpoint/2010/main" val="33082861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10" dirty="0">
                <a:solidFill>
                  <a:srgbClr val="00659A"/>
                </a:solidFill>
                <a:latin typeface="Constantia"/>
                <a:cs typeface="Constantia"/>
              </a:rPr>
              <a:t>Applying </a:t>
            </a:r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the assignment</a:t>
            </a:r>
            <a:r>
              <a:rPr lang="it-IT" spc="1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axiom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30</a:t>
            </a:fld>
            <a:endParaRPr lang="it-IT"/>
          </a:p>
        </p:txBody>
      </p:sp>
      <p:sp>
        <p:nvSpPr>
          <p:cNvPr id="27" name="object 7"/>
          <p:cNvSpPr txBox="1"/>
          <p:nvPr/>
        </p:nvSpPr>
        <p:spPr>
          <a:xfrm>
            <a:off x="1700782" y="2118256"/>
            <a:ext cx="75726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76300" algn="l"/>
                <a:tab pos="1790700" algn="l"/>
              </a:tabLst>
            </a:pP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		</a:t>
            </a:r>
            <a:r>
              <a:rPr lang="en-US" sz="3200" dirty="0" smtClean="0">
                <a:solidFill>
                  <a:srgbClr val="3333FF"/>
                </a:solidFill>
                <a:latin typeface="Constantia"/>
                <a:cs typeface="Constantia"/>
              </a:rPr>
              <a:t>        </a:t>
            </a:r>
            <a:r>
              <a:rPr sz="3200" dirty="0" smtClean="0">
                <a:solidFill>
                  <a:srgbClr val="3333FF"/>
                </a:solidFill>
                <a:latin typeface="Constantia"/>
                <a:cs typeface="Constantia"/>
              </a:rPr>
              <a:t>x </a:t>
            </a:r>
            <a:r>
              <a:rPr sz="3200" spc="-5" dirty="0">
                <a:solidFill>
                  <a:srgbClr val="3333FF"/>
                </a:solidFill>
                <a:latin typeface="Constantia"/>
                <a:cs typeface="Constantia"/>
              </a:rPr>
              <a:t>:= </a:t>
            </a: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x +</a:t>
            </a:r>
            <a:r>
              <a:rPr sz="3200" spc="-105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1</a:t>
            </a:r>
            <a:endParaRPr sz="3200" dirty="0">
              <a:latin typeface="Constantia"/>
              <a:cs typeface="Constantia"/>
            </a:endParaRPr>
          </a:p>
        </p:txBody>
      </p:sp>
      <p:sp>
        <p:nvSpPr>
          <p:cNvPr id="28" name="object 8"/>
          <p:cNvSpPr txBox="1"/>
          <p:nvPr/>
        </p:nvSpPr>
        <p:spPr>
          <a:xfrm>
            <a:off x="7038145" y="2122464"/>
            <a:ext cx="20695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-5" dirty="0">
                <a:solidFill>
                  <a:srgbClr val="3333FF"/>
                </a:solidFill>
                <a:latin typeface="Constantia"/>
                <a:cs typeface="Constantia"/>
              </a:rPr>
              <a:t>{y </a:t>
            </a: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&gt; z –</a:t>
            </a:r>
            <a:r>
              <a:rPr sz="3200" spc="-105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2}</a:t>
            </a:r>
            <a:endParaRPr sz="3200" dirty="0">
              <a:latin typeface="Constantia"/>
              <a:cs typeface="Constantia"/>
            </a:endParaRPr>
          </a:p>
        </p:txBody>
      </p:sp>
      <p:sp>
        <p:nvSpPr>
          <p:cNvPr id="30" name="object 27"/>
          <p:cNvSpPr txBox="1"/>
          <p:nvPr/>
        </p:nvSpPr>
        <p:spPr>
          <a:xfrm>
            <a:off x="1566291" y="2114048"/>
            <a:ext cx="18439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dirty="0">
                <a:solidFill>
                  <a:srgbClr val="3333FF"/>
                </a:solidFill>
                <a:latin typeface="Constantia"/>
                <a:cs typeface="Constantia"/>
              </a:rPr>
              <a:t>{ </a:t>
            </a:r>
            <a:r>
              <a:rPr sz="3200" dirty="0" smtClean="0">
                <a:solidFill>
                  <a:srgbClr val="3333FF"/>
                </a:solidFill>
                <a:latin typeface="Constantia"/>
                <a:cs typeface="Constantia"/>
              </a:rPr>
              <a:t>y </a:t>
            </a: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&gt; z</a:t>
            </a:r>
            <a:r>
              <a:rPr sz="3200" spc="-114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sz="3200" spc="150" dirty="0">
                <a:solidFill>
                  <a:srgbClr val="3333FF"/>
                </a:solidFill>
                <a:latin typeface="Constantia"/>
                <a:cs typeface="Constantia"/>
              </a:rPr>
              <a:t>–</a:t>
            </a:r>
            <a:r>
              <a:rPr sz="3200" spc="150" dirty="0" smtClean="0">
                <a:solidFill>
                  <a:srgbClr val="3333FF"/>
                </a:solidFill>
                <a:latin typeface="Constantia"/>
                <a:cs typeface="Constantia"/>
              </a:rPr>
              <a:t>2</a:t>
            </a:r>
            <a:r>
              <a:rPr lang="it-IT" sz="3200" dirty="0">
                <a:solidFill>
                  <a:srgbClr val="3333FF"/>
                </a:solidFill>
                <a:latin typeface="Constantia"/>
                <a:cs typeface="Constantia"/>
              </a:rPr>
              <a:t> }</a:t>
            </a:r>
            <a:r>
              <a:rPr sz="3200" spc="-5" dirty="0" smtClean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endParaRPr sz="3200" dirty="0">
              <a:latin typeface="Constantia"/>
              <a:cs typeface="Constantia"/>
            </a:endParaRPr>
          </a:p>
        </p:txBody>
      </p:sp>
      <p:sp>
        <p:nvSpPr>
          <p:cNvPr id="33" name="object 11"/>
          <p:cNvSpPr txBox="1"/>
          <p:nvPr/>
        </p:nvSpPr>
        <p:spPr>
          <a:xfrm>
            <a:off x="4325019" y="3038266"/>
            <a:ext cx="17709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x := x + 1</a:t>
            </a:r>
          </a:p>
        </p:txBody>
      </p:sp>
      <p:sp>
        <p:nvSpPr>
          <p:cNvPr id="34" name="object 12"/>
          <p:cNvSpPr txBox="1"/>
          <p:nvPr/>
        </p:nvSpPr>
        <p:spPr>
          <a:xfrm>
            <a:off x="7038145" y="3038266"/>
            <a:ext cx="23028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{2 + 2 = 5}</a:t>
            </a:r>
          </a:p>
        </p:txBody>
      </p:sp>
      <p:sp>
        <p:nvSpPr>
          <p:cNvPr id="36" name="object 25"/>
          <p:cNvSpPr txBox="1"/>
          <p:nvPr/>
        </p:nvSpPr>
        <p:spPr>
          <a:xfrm>
            <a:off x="1545019" y="3038266"/>
            <a:ext cx="179164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it-IT" sz="3200" dirty="0">
                <a:solidFill>
                  <a:srgbClr val="3333FF"/>
                </a:solidFill>
                <a:latin typeface="Constantia"/>
                <a:cs typeface="Constantia"/>
              </a:rPr>
              <a:t>{</a:t>
            </a: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2 </a:t>
            </a: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+ 2 = </a:t>
            </a: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5</a:t>
            </a:r>
            <a:r>
              <a:rPr lang="it-IT" sz="3200" dirty="0">
                <a:solidFill>
                  <a:srgbClr val="3333FF"/>
                </a:solidFill>
                <a:latin typeface="Constantia"/>
                <a:cs typeface="Constantia"/>
              </a:rPr>
              <a:t>}</a:t>
            </a:r>
          </a:p>
          <a:p>
            <a:pPr>
              <a:lnSpc>
                <a:spcPct val="100000"/>
              </a:lnSpc>
            </a:pPr>
            <a:endParaRPr sz="1200" dirty="0">
              <a:latin typeface="Constantia"/>
              <a:cs typeface="Constantia"/>
            </a:endParaRPr>
          </a:p>
        </p:txBody>
      </p:sp>
      <p:sp>
        <p:nvSpPr>
          <p:cNvPr id="38" name="object 14"/>
          <p:cNvSpPr txBox="1"/>
          <p:nvPr/>
        </p:nvSpPr>
        <p:spPr>
          <a:xfrm>
            <a:off x="4325019" y="3965104"/>
            <a:ext cx="108051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x := y</a:t>
            </a:r>
          </a:p>
        </p:txBody>
      </p:sp>
      <p:sp>
        <p:nvSpPr>
          <p:cNvPr id="39" name="object 15"/>
          <p:cNvSpPr txBox="1"/>
          <p:nvPr/>
        </p:nvSpPr>
        <p:spPr>
          <a:xfrm>
            <a:off x="7038145" y="3970191"/>
            <a:ext cx="115360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92100" algn="l"/>
              </a:tabLst>
            </a:pP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{x &gt; 0}</a:t>
            </a:r>
          </a:p>
        </p:txBody>
      </p:sp>
      <p:sp>
        <p:nvSpPr>
          <p:cNvPr id="41" name="object 23"/>
          <p:cNvSpPr txBox="1"/>
          <p:nvPr/>
        </p:nvSpPr>
        <p:spPr>
          <a:xfrm>
            <a:off x="1503729" y="3964234"/>
            <a:ext cx="118868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92100" algn="l"/>
              </a:tabLst>
            </a:pP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{y </a:t>
            </a: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&gt; </a:t>
            </a: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0</a:t>
            </a:r>
            <a:r>
              <a:rPr lang="it-IT" sz="3200" dirty="0">
                <a:solidFill>
                  <a:srgbClr val="3333FF"/>
                </a:solidFill>
                <a:latin typeface="Constantia"/>
                <a:cs typeface="Constantia"/>
              </a:rPr>
              <a:t>}</a:t>
            </a:r>
          </a:p>
          <a:p>
            <a:pPr>
              <a:lnSpc>
                <a:spcPct val="100000"/>
              </a:lnSpc>
              <a:tabLst>
                <a:tab pos="292100" algn="l"/>
              </a:tabLst>
            </a:pPr>
            <a:endParaRPr sz="1200" dirty="0">
              <a:latin typeface="Constantia"/>
              <a:cs typeface="Constantia"/>
            </a:endParaRPr>
          </a:p>
        </p:txBody>
      </p:sp>
      <p:sp>
        <p:nvSpPr>
          <p:cNvPr id="42" name="object 16"/>
          <p:cNvSpPr txBox="1"/>
          <p:nvPr/>
        </p:nvSpPr>
        <p:spPr>
          <a:xfrm>
            <a:off x="4325019" y="4882099"/>
            <a:ext cx="150039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92100" algn="l"/>
              </a:tabLst>
            </a:pP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x := x + 1</a:t>
            </a:r>
          </a:p>
        </p:txBody>
      </p:sp>
      <p:sp>
        <p:nvSpPr>
          <p:cNvPr id="43" name="object 17"/>
          <p:cNvSpPr txBox="1"/>
          <p:nvPr/>
        </p:nvSpPr>
        <p:spPr>
          <a:xfrm>
            <a:off x="7065109" y="4890202"/>
            <a:ext cx="191094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{x &gt; 0}</a:t>
            </a:r>
          </a:p>
        </p:txBody>
      </p:sp>
      <p:sp>
        <p:nvSpPr>
          <p:cNvPr id="45" name="object 21"/>
          <p:cNvSpPr txBox="1"/>
          <p:nvPr/>
        </p:nvSpPr>
        <p:spPr>
          <a:xfrm>
            <a:off x="1503729" y="4890202"/>
            <a:ext cx="220144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sz="3200" dirty="0">
                <a:solidFill>
                  <a:srgbClr val="3333FF"/>
                </a:solidFill>
                <a:latin typeface="Constantia"/>
                <a:cs typeface="Constantia"/>
              </a:rPr>
              <a:t>{	x + 1 &gt; 0	}</a:t>
            </a:r>
          </a:p>
        </p:txBody>
      </p:sp>
    </p:spTree>
    <p:extLst>
      <p:ext uri="{BB962C8B-B14F-4D97-AF65-F5344CB8AC3E}">
        <p14:creationId xmlns:p14="http://schemas.microsoft.com/office/powerpoint/2010/main" val="1761286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Conditional</a:t>
            </a:r>
            <a:r>
              <a:rPr lang="it-IT" spc="-4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10" dirty="0" smtClean="0">
                <a:solidFill>
                  <a:srgbClr val="00659A"/>
                </a:solidFill>
                <a:latin typeface="Constantia"/>
                <a:cs typeface="Constantia"/>
              </a:rPr>
              <a:t>rule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pPr marL="0" marR="15875" indent="0" algn="ctr">
              <a:lnSpc>
                <a:spcPct val="100000"/>
              </a:lnSpc>
              <a:buNone/>
              <a:tabLst>
                <a:tab pos="1673225" algn="l"/>
              </a:tabLst>
            </a:pP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{P  </a:t>
            </a: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and  </a:t>
            </a:r>
            <a:r>
              <a:rPr lang="en-US" spc="-5" dirty="0">
                <a:solidFill>
                  <a:srgbClr val="3333FF"/>
                </a:solidFill>
                <a:latin typeface="Constantia"/>
                <a:cs typeface="Constantia"/>
              </a:rPr>
              <a:t>c}</a:t>
            </a:r>
            <a:r>
              <a:rPr lang="en-US" spc="-45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A</a:t>
            </a:r>
            <a:r>
              <a:rPr lang="en-US" spc="25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{Q},	</a:t>
            </a:r>
            <a:r>
              <a:rPr lang="en-US" dirty="0" smtClean="0">
                <a:solidFill>
                  <a:srgbClr val="3333FF"/>
                </a:solidFill>
                <a:latin typeface="Constantia"/>
                <a:cs typeface="Constantia"/>
              </a:rPr>
              <a:t>  {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P </a:t>
            </a: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and not </a:t>
            </a:r>
            <a:r>
              <a:rPr lang="en-US" spc="-5" dirty="0">
                <a:solidFill>
                  <a:srgbClr val="3333FF"/>
                </a:solidFill>
                <a:latin typeface="Constantia"/>
                <a:cs typeface="Constantia"/>
              </a:rPr>
              <a:t>c}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B</a:t>
            </a:r>
            <a:r>
              <a:rPr lang="en-US" spc="-7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{Q}</a:t>
            </a:r>
            <a:endParaRPr lang="en-US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0" marR="16510" indent="0" algn="ctr">
              <a:lnSpc>
                <a:spcPct val="100000"/>
              </a:lnSpc>
              <a:buNone/>
              <a:tabLst>
                <a:tab pos="413384" algn="l"/>
              </a:tabLst>
            </a:pP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{</a:t>
            </a:r>
            <a:r>
              <a:rPr lang="en-US" dirty="0" smtClean="0">
                <a:solidFill>
                  <a:srgbClr val="3333FF"/>
                </a:solidFill>
                <a:latin typeface="Constantia"/>
                <a:cs typeface="Constantia"/>
              </a:rPr>
              <a:t>P} </a:t>
            </a:r>
            <a:r>
              <a:rPr lang="en-US" b="1" dirty="0" smtClean="0">
                <a:solidFill>
                  <a:srgbClr val="002060"/>
                </a:solidFill>
                <a:latin typeface="Constantia"/>
                <a:cs typeface="Constantia"/>
              </a:rPr>
              <a:t>if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c </a:t>
            </a: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then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else 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B  </a:t>
            </a: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end</a:t>
            </a:r>
            <a:r>
              <a:rPr lang="en-US" b="1" spc="-45" dirty="0">
                <a:solidFill>
                  <a:srgbClr val="00206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{Q}</a:t>
            </a:r>
            <a:endParaRPr lang="en-US" dirty="0">
              <a:latin typeface="Constantia"/>
              <a:cs typeface="Constantia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31</a:t>
            </a:fld>
            <a:endParaRPr lang="it-IT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72409" y="2920482"/>
            <a:ext cx="5831632" cy="373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0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Loop rule (partial</a:t>
            </a:r>
            <a:r>
              <a:rPr lang="it-IT" spc="1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10" dirty="0">
                <a:solidFill>
                  <a:srgbClr val="00659A"/>
                </a:solidFill>
                <a:latin typeface="Constantia"/>
                <a:cs typeface="Constantia"/>
              </a:rPr>
              <a:t>correctness</a:t>
            </a:r>
            <a:r>
              <a:rPr lang="it-IT" spc="-10" dirty="0" smtClean="0">
                <a:solidFill>
                  <a:srgbClr val="00659A"/>
                </a:solidFill>
                <a:latin typeface="Constantia"/>
                <a:cs typeface="Constantia"/>
              </a:rPr>
              <a:t>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32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391890" y="3741576"/>
            <a:ext cx="6686796" cy="279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8"/>
          <p:cNvSpPr txBox="1"/>
          <p:nvPr/>
        </p:nvSpPr>
        <p:spPr>
          <a:xfrm>
            <a:off x="2391890" y="3962497"/>
            <a:ext cx="740821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361315" algn="l"/>
              </a:tabLst>
            </a:pP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{P}	</a:t>
            </a:r>
            <a:r>
              <a:rPr sz="2800" b="1" spc="-5" dirty="0">
                <a:solidFill>
                  <a:srgbClr val="002060"/>
                </a:solidFill>
                <a:latin typeface="Constantia"/>
                <a:cs typeface="Constantia"/>
              </a:rPr>
              <a:t>from </a:t>
            </a: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A </a:t>
            </a:r>
            <a:r>
              <a:rPr sz="2800" b="1" spc="-5" dirty="0">
                <a:solidFill>
                  <a:srgbClr val="002060"/>
                </a:solidFill>
                <a:latin typeface="Constantia"/>
                <a:cs typeface="Constantia"/>
              </a:rPr>
              <a:t>until </a:t>
            </a: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c </a:t>
            </a:r>
            <a:r>
              <a:rPr sz="2800" b="1" spc="-5" dirty="0">
                <a:solidFill>
                  <a:srgbClr val="002060"/>
                </a:solidFill>
                <a:latin typeface="Constantia"/>
                <a:cs typeface="Constantia"/>
              </a:rPr>
              <a:t>loop </a:t>
            </a: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B  </a:t>
            </a:r>
            <a:r>
              <a:rPr sz="2800" b="1" spc="-5" dirty="0">
                <a:solidFill>
                  <a:srgbClr val="002060"/>
                </a:solidFill>
                <a:latin typeface="Constantia"/>
                <a:cs typeface="Constantia"/>
              </a:rPr>
              <a:t>end </a:t>
            </a: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{I </a:t>
            </a:r>
            <a:r>
              <a:rPr sz="2800" b="1" spc="-5" dirty="0">
                <a:solidFill>
                  <a:srgbClr val="002060"/>
                </a:solidFill>
                <a:latin typeface="Constantia"/>
                <a:cs typeface="Constantia"/>
              </a:rPr>
              <a:t>and</a:t>
            </a:r>
            <a:r>
              <a:rPr sz="2800" b="1" spc="10" dirty="0">
                <a:solidFill>
                  <a:srgbClr val="00206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c}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22110" y="3121893"/>
            <a:ext cx="1517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spc="-5" dirty="0">
                <a:solidFill>
                  <a:srgbClr val="3333FF"/>
                </a:solidFill>
                <a:latin typeface="Constantia"/>
                <a:cs typeface="Constantia"/>
              </a:rPr>
              <a:t>{P} A {I},</a:t>
            </a:r>
          </a:p>
        </p:txBody>
      </p:sp>
      <p:sp>
        <p:nvSpPr>
          <p:cNvPr id="15" name="object 10"/>
          <p:cNvSpPr txBox="1"/>
          <p:nvPr/>
        </p:nvSpPr>
        <p:spPr>
          <a:xfrm>
            <a:off x="5439577" y="3168059"/>
            <a:ext cx="318476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{I  </a:t>
            </a:r>
            <a:r>
              <a:rPr sz="3200" b="1" spc="-7" baseline="1984" dirty="0">
                <a:solidFill>
                  <a:srgbClr val="002060"/>
                </a:solidFill>
                <a:latin typeface="Constantia"/>
                <a:cs typeface="Constantia"/>
              </a:rPr>
              <a:t>and not </a:t>
            </a:r>
            <a:r>
              <a:rPr sz="2800" spc="-5" dirty="0" smtClean="0">
                <a:solidFill>
                  <a:srgbClr val="3333FF"/>
                </a:solidFill>
                <a:latin typeface="Constantia"/>
                <a:cs typeface="Constantia"/>
              </a:rPr>
              <a:t>c</a:t>
            </a:r>
            <a:r>
              <a:rPr sz="2800" spc="-5" dirty="0" smtClean="0">
                <a:solidFill>
                  <a:srgbClr val="3333FF"/>
                </a:solidFill>
                <a:latin typeface="Constantia"/>
                <a:cs typeface="Constantia"/>
              </a:rPr>
              <a:t>} </a:t>
            </a: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B</a:t>
            </a:r>
            <a:r>
              <a:rPr sz="2800" spc="165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{I</a:t>
            </a:r>
            <a:r>
              <a:rPr sz="2800" spc="-5" dirty="0" smtClean="0">
                <a:solidFill>
                  <a:srgbClr val="3333FF"/>
                </a:solidFill>
                <a:latin typeface="Constantia"/>
                <a:cs typeface="Constantia"/>
              </a:rPr>
              <a:t>}</a:t>
            </a:r>
            <a:endParaRPr sz="28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1804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Slight variant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33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884784" y="3741576"/>
            <a:ext cx="7576457" cy="279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8"/>
          <p:cNvSpPr txBox="1"/>
          <p:nvPr/>
        </p:nvSpPr>
        <p:spPr>
          <a:xfrm>
            <a:off x="2774445" y="3962497"/>
            <a:ext cx="740821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361315" algn="l"/>
              </a:tabLst>
            </a:pP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{</a:t>
            </a:r>
            <a:r>
              <a:rPr sz="2800" spc="-5" dirty="0" smtClean="0">
                <a:solidFill>
                  <a:srgbClr val="3333FF"/>
                </a:solidFill>
                <a:latin typeface="Constantia"/>
                <a:cs typeface="Constantia"/>
              </a:rPr>
              <a:t>P}</a:t>
            </a:r>
            <a:r>
              <a:rPr sz="2800" b="1" spc="-5" dirty="0" smtClean="0">
                <a:solidFill>
                  <a:srgbClr val="002060"/>
                </a:solidFill>
                <a:latin typeface="Constantia"/>
                <a:cs typeface="Constantia"/>
              </a:rPr>
              <a:t>from </a:t>
            </a: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A </a:t>
            </a:r>
            <a:r>
              <a:rPr sz="2800" b="1" spc="-5" dirty="0">
                <a:solidFill>
                  <a:srgbClr val="002060"/>
                </a:solidFill>
                <a:latin typeface="Constantia"/>
                <a:cs typeface="Constantia"/>
              </a:rPr>
              <a:t>until </a:t>
            </a: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c </a:t>
            </a:r>
            <a:r>
              <a:rPr sz="2800" b="1" spc="-5" dirty="0">
                <a:solidFill>
                  <a:srgbClr val="002060"/>
                </a:solidFill>
                <a:latin typeface="Constantia"/>
                <a:cs typeface="Constantia"/>
              </a:rPr>
              <a:t>loop </a:t>
            </a: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B  </a:t>
            </a:r>
            <a:r>
              <a:rPr sz="2800" b="1" spc="-5" dirty="0">
                <a:solidFill>
                  <a:srgbClr val="002060"/>
                </a:solidFill>
                <a:latin typeface="Constantia"/>
                <a:cs typeface="Constantia"/>
              </a:rPr>
              <a:t>end </a:t>
            </a:r>
            <a:r>
              <a:rPr sz="2800" spc="-5" dirty="0" smtClean="0">
                <a:solidFill>
                  <a:srgbClr val="3333FF"/>
                </a:solidFill>
                <a:latin typeface="Constantia"/>
                <a:cs typeface="Constantia"/>
              </a:rPr>
              <a:t>{</a:t>
            </a:r>
            <a:r>
              <a:rPr lang="en-US" sz="2800" spc="-5" dirty="0" smtClean="0">
                <a:solidFill>
                  <a:srgbClr val="3333FF"/>
                </a:solidFill>
                <a:latin typeface="Constantia"/>
                <a:cs typeface="Constantia"/>
              </a:rPr>
              <a:t>Q</a:t>
            </a:r>
            <a:r>
              <a:rPr sz="2800" spc="-5" dirty="0" smtClean="0">
                <a:solidFill>
                  <a:srgbClr val="3333FF"/>
                </a:solidFill>
                <a:latin typeface="Constantia"/>
                <a:cs typeface="Constantia"/>
              </a:rPr>
              <a:t>}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16025" y="3121893"/>
            <a:ext cx="1517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spc="-5" dirty="0">
                <a:solidFill>
                  <a:srgbClr val="3333FF"/>
                </a:solidFill>
                <a:latin typeface="Constantia"/>
                <a:cs typeface="Constantia"/>
              </a:rPr>
              <a:t>{P} A {I},</a:t>
            </a:r>
          </a:p>
        </p:txBody>
      </p:sp>
      <p:sp>
        <p:nvSpPr>
          <p:cNvPr id="15" name="object 10"/>
          <p:cNvSpPr txBox="1"/>
          <p:nvPr/>
        </p:nvSpPr>
        <p:spPr>
          <a:xfrm>
            <a:off x="3554791" y="3121893"/>
            <a:ext cx="616770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{I  </a:t>
            </a:r>
            <a:r>
              <a:rPr sz="3200" b="1" spc="-7" baseline="1984" dirty="0">
                <a:solidFill>
                  <a:srgbClr val="002060"/>
                </a:solidFill>
                <a:latin typeface="Constantia"/>
                <a:cs typeface="Constantia"/>
              </a:rPr>
              <a:t>and not </a:t>
            </a:r>
            <a:r>
              <a:rPr sz="2800" spc="-5" dirty="0" smtClean="0">
                <a:solidFill>
                  <a:srgbClr val="3333FF"/>
                </a:solidFill>
                <a:latin typeface="Constantia"/>
                <a:cs typeface="Constantia"/>
              </a:rPr>
              <a:t>c</a:t>
            </a:r>
            <a:r>
              <a:rPr sz="2800" spc="-5" dirty="0" smtClean="0">
                <a:solidFill>
                  <a:srgbClr val="3333FF"/>
                </a:solidFill>
                <a:latin typeface="Constantia"/>
                <a:cs typeface="Constantia"/>
              </a:rPr>
              <a:t>} </a:t>
            </a: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B</a:t>
            </a:r>
            <a:r>
              <a:rPr sz="2800" spc="165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Constantia"/>
                <a:cs typeface="Constantia"/>
              </a:rPr>
              <a:t>{I</a:t>
            </a:r>
            <a:r>
              <a:rPr sz="2800" spc="-5" dirty="0" smtClean="0">
                <a:solidFill>
                  <a:srgbClr val="3333FF"/>
                </a:solidFill>
                <a:latin typeface="Constantia"/>
                <a:cs typeface="Constantia"/>
              </a:rPr>
              <a:t>}</a:t>
            </a:r>
            <a:r>
              <a:rPr lang="en-US" sz="2800" spc="-5" dirty="0">
                <a:solidFill>
                  <a:srgbClr val="3333FF"/>
                </a:solidFill>
                <a:latin typeface="Constantia"/>
                <a:cs typeface="Constantia"/>
              </a:rPr>
              <a:t> , (I </a:t>
            </a:r>
            <a:r>
              <a:rPr lang="en-US" sz="2800" b="1" spc="-5" dirty="0">
                <a:solidFill>
                  <a:srgbClr val="002060"/>
                </a:solidFill>
                <a:latin typeface="Constantia"/>
                <a:cs typeface="Constantia"/>
              </a:rPr>
              <a:t>and </a:t>
            </a:r>
            <a:r>
              <a:rPr lang="en-US" sz="2800" spc="-5" dirty="0">
                <a:solidFill>
                  <a:srgbClr val="3333FF"/>
                </a:solidFill>
                <a:latin typeface="Constantia"/>
                <a:cs typeface="Constantia"/>
              </a:rPr>
              <a:t>c) </a:t>
            </a:r>
            <a:r>
              <a:rPr lang="en-US" sz="2800" b="1" spc="-10" dirty="0">
                <a:solidFill>
                  <a:srgbClr val="002060"/>
                </a:solidFill>
                <a:latin typeface="Constantia"/>
                <a:cs typeface="Constantia"/>
              </a:rPr>
              <a:t>implies</a:t>
            </a:r>
            <a:r>
              <a:rPr lang="en-US" sz="2800" b="1" spc="-20" dirty="0">
                <a:solidFill>
                  <a:srgbClr val="002060"/>
                </a:solidFill>
                <a:latin typeface="Constantia"/>
                <a:cs typeface="Constantia"/>
              </a:rPr>
              <a:t> </a:t>
            </a:r>
            <a:r>
              <a:rPr lang="en-US" sz="2800" spc="-5" dirty="0">
                <a:solidFill>
                  <a:srgbClr val="3333FF"/>
                </a:solidFill>
                <a:latin typeface="Constantia"/>
                <a:cs typeface="Constantia"/>
              </a:rPr>
              <a:t>Q</a:t>
            </a:r>
            <a:endParaRPr lang="en-US" sz="2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8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277487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Loop</a:t>
            </a:r>
            <a:r>
              <a:rPr lang="it-IT" spc="-4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termination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tantia"/>
                <a:cs typeface="Constantia"/>
              </a:rPr>
              <a:t>Must show there is a</a:t>
            </a:r>
            <a:r>
              <a:rPr lang="en-US" spc="-120" dirty="0"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variant</a:t>
            </a:r>
            <a:r>
              <a:rPr lang="en-US" dirty="0">
                <a:latin typeface="Constantia"/>
                <a:cs typeface="Constantia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nstantia"/>
                <a:cs typeface="Constantia"/>
              </a:rPr>
              <a:t>Expression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v </a:t>
            </a:r>
            <a:r>
              <a:rPr lang="en-US" dirty="0">
                <a:latin typeface="Constantia"/>
                <a:cs typeface="Constantia"/>
              </a:rPr>
              <a:t>of type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INTEGER </a:t>
            </a:r>
            <a:r>
              <a:rPr lang="en-US" spc="-5" dirty="0">
                <a:latin typeface="Constantia"/>
                <a:cs typeface="Constantia"/>
              </a:rPr>
              <a:t>such</a:t>
            </a:r>
            <a:r>
              <a:rPr lang="en-US" spc="-13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that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tantia"/>
                <a:cs typeface="Constantia"/>
              </a:rPr>
              <a:t>(for a </a:t>
            </a:r>
            <a:r>
              <a:rPr lang="en-US" spc="-5" dirty="0">
                <a:latin typeface="Constantia"/>
                <a:cs typeface="Constantia"/>
              </a:rPr>
              <a:t>loop </a:t>
            </a: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from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A </a:t>
            </a:r>
            <a:r>
              <a:rPr lang="en-US" b="1" spc="-5" dirty="0">
                <a:solidFill>
                  <a:srgbClr val="002060"/>
                </a:solidFill>
                <a:latin typeface="Constantia"/>
                <a:cs typeface="Constantia"/>
              </a:rPr>
              <a:t>until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c </a:t>
            </a: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loop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B  </a:t>
            </a: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end </a:t>
            </a:r>
            <a:r>
              <a:rPr lang="en-US" dirty="0">
                <a:latin typeface="Constantia"/>
                <a:cs typeface="Constantia"/>
              </a:rPr>
              <a:t>with precondition</a:t>
            </a:r>
            <a:r>
              <a:rPr lang="en-US" spc="-95" dirty="0">
                <a:latin typeface="Constantia"/>
                <a:cs typeface="Constantia"/>
              </a:rPr>
              <a:t> </a:t>
            </a:r>
            <a:r>
              <a:rPr lang="en-US" spc="-5" dirty="0">
                <a:solidFill>
                  <a:srgbClr val="3333FF"/>
                </a:solidFill>
                <a:latin typeface="Constantia"/>
                <a:cs typeface="Constantia"/>
              </a:rPr>
              <a:t>P</a:t>
            </a:r>
            <a:r>
              <a:rPr lang="en-US" spc="-5" dirty="0">
                <a:latin typeface="Constantia"/>
                <a:cs typeface="Constantia"/>
              </a:rPr>
              <a:t>):</a:t>
            </a:r>
            <a:endParaRPr lang="en-US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200025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0033CC"/>
                </a:solidFill>
                <a:latin typeface="Constantia"/>
                <a:cs typeface="Constantia"/>
              </a:rPr>
              <a:t>1</a:t>
            </a: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. </a:t>
            </a:r>
            <a:r>
              <a:rPr lang="en-US" spc="-5" dirty="0">
                <a:solidFill>
                  <a:srgbClr val="3333FF"/>
                </a:solidFill>
                <a:latin typeface="Constantia"/>
                <a:cs typeface="Constantia"/>
              </a:rPr>
              <a:t>{P} 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A  </a:t>
            </a:r>
            <a:r>
              <a:rPr lang="en-US" spc="-5" dirty="0">
                <a:solidFill>
                  <a:srgbClr val="3333FF"/>
                </a:solidFill>
                <a:latin typeface="Constantia"/>
                <a:cs typeface="Constantia"/>
              </a:rPr>
              <a:t>{v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≥</a:t>
            </a:r>
            <a:r>
              <a:rPr lang="en-US" spc="-85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spc="-85" dirty="0" smtClean="0">
                <a:solidFill>
                  <a:srgbClr val="3333FF"/>
                </a:solidFill>
                <a:latin typeface="Constantia"/>
                <a:cs typeface="Constantia"/>
              </a:rPr>
              <a:t>0</a:t>
            </a:r>
            <a:r>
              <a:rPr lang="en-US" dirty="0" smtClean="0">
                <a:solidFill>
                  <a:srgbClr val="3333FF"/>
                </a:solidFill>
                <a:latin typeface="Constantia"/>
                <a:cs typeface="Constantia"/>
              </a:rPr>
              <a:t>}</a:t>
            </a:r>
            <a:endParaRPr lang="en-US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200025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2.  </a:t>
            </a:r>
            <a:r>
              <a:rPr lang="en-US" dirty="0">
                <a:solidFill>
                  <a:srgbClr val="3333FF"/>
                </a:solidFill>
                <a:latin typeface="Symbol"/>
                <a:cs typeface="Symbol"/>
              </a:rPr>
              <a:t></a:t>
            </a:r>
            <a:r>
              <a:rPr lang="en-US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v0 ≥</a:t>
            </a:r>
            <a:r>
              <a:rPr lang="en-US" spc="-12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0:</a:t>
            </a:r>
            <a:endParaRPr lang="en-US" dirty="0">
              <a:latin typeface="Constantia"/>
              <a:cs typeface="Constantia"/>
            </a:endParaRPr>
          </a:p>
          <a:p>
            <a:pPr marL="471170" indent="0">
              <a:lnSpc>
                <a:spcPct val="100000"/>
              </a:lnSpc>
              <a:spcBef>
                <a:spcPts val="275"/>
              </a:spcBef>
              <a:buNone/>
            </a:pPr>
            <a:r>
              <a:rPr lang="en-US" spc="-5" dirty="0">
                <a:solidFill>
                  <a:srgbClr val="3333FF"/>
                </a:solidFill>
                <a:latin typeface="Constantia"/>
                <a:cs typeface="Constantia"/>
              </a:rPr>
              <a:t>{v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= v0  </a:t>
            </a: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and not </a:t>
            </a:r>
            <a:r>
              <a:rPr lang="en-US" spc="-5" dirty="0">
                <a:solidFill>
                  <a:srgbClr val="3333FF"/>
                </a:solidFill>
                <a:latin typeface="Constantia"/>
                <a:cs typeface="Constantia"/>
              </a:rPr>
              <a:t>c} 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B   </a:t>
            </a:r>
            <a:r>
              <a:rPr lang="en-US" spc="-5" dirty="0">
                <a:solidFill>
                  <a:srgbClr val="3333FF"/>
                </a:solidFill>
                <a:latin typeface="Constantia"/>
                <a:cs typeface="Constantia"/>
              </a:rPr>
              <a:t>{v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&lt; v0  </a:t>
            </a:r>
            <a:r>
              <a:rPr lang="en-US" b="1" dirty="0">
                <a:solidFill>
                  <a:srgbClr val="002060"/>
                </a:solidFill>
                <a:latin typeface="Constantia"/>
                <a:cs typeface="Constantia"/>
              </a:rPr>
              <a:t>and 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v ≥</a:t>
            </a:r>
            <a:r>
              <a:rPr lang="en-US" spc="-5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3333FF"/>
                </a:solidFill>
                <a:latin typeface="Constantia"/>
                <a:cs typeface="Constantia"/>
              </a:rPr>
              <a:t>0}</a:t>
            </a:r>
            <a:endParaRPr lang="en-US" dirty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106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Loops as problem‐solving</a:t>
            </a:r>
            <a:r>
              <a:rPr lang="it-IT" spc="20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10" dirty="0" smtClean="0">
                <a:solidFill>
                  <a:srgbClr val="00659A"/>
                </a:solidFill>
                <a:latin typeface="Constantia"/>
                <a:cs typeface="Constantia"/>
              </a:rPr>
              <a:t>strategy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pc="-5" dirty="0">
                <a:latin typeface="Constantia"/>
                <a:cs typeface="Constantia"/>
              </a:rPr>
              <a:t>A loop invariant is a </a:t>
            </a:r>
            <a:r>
              <a:rPr lang="en-US" spc="-10" dirty="0">
                <a:latin typeface="Constantia"/>
                <a:cs typeface="Constantia"/>
              </a:rPr>
              <a:t>property</a:t>
            </a:r>
            <a:r>
              <a:rPr lang="en-US" spc="30" dirty="0">
                <a:latin typeface="Constantia"/>
                <a:cs typeface="Constantia"/>
              </a:rPr>
              <a:t> </a:t>
            </a:r>
            <a:r>
              <a:rPr lang="en-US" spc="-10" dirty="0">
                <a:latin typeface="Constantia"/>
                <a:cs typeface="Constantia"/>
              </a:rPr>
              <a:t>that:</a:t>
            </a:r>
            <a:endParaRPr lang="en-US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468630" indent="-175260">
              <a:lnSpc>
                <a:spcPct val="100000"/>
              </a:lnSpc>
              <a:buClr>
                <a:srgbClr val="8B0000"/>
              </a:buClr>
              <a:buSzPct val="64285"/>
              <a:buFont typeface="Wingdings"/>
              <a:buChar char=""/>
              <a:tabLst>
                <a:tab pos="469265" algn="l"/>
              </a:tabLst>
            </a:pPr>
            <a:r>
              <a:rPr lang="en-US" spc="-5" dirty="0">
                <a:latin typeface="Constantia"/>
                <a:cs typeface="Constantia"/>
              </a:rPr>
              <a:t>Is easy to </a:t>
            </a:r>
            <a:r>
              <a:rPr lang="en-US" b="1" spc="-5" dirty="0">
                <a:solidFill>
                  <a:srgbClr val="9A0000"/>
                </a:solidFill>
                <a:latin typeface="Constantia"/>
                <a:cs typeface="Constantia"/>
              </a:rPr>
              <a:t>establish initially</a:t>
            </a:r>
            <a:endParaRPr lang="en-US" dirty="0">
              <a:latin typeface="Constantia"/>
              <a:cs typeface="Constantia"/>
            </a:endParaRPr>
          </a:p>
          <a:p>
            <a:pPr marL="1071880">
              <a:lnSpc>
                <a:spcPct val="100000"/>
              </a:lnSpc>
            </a:pPr>
            <a:r>
              <a:rPr lang="en-US" spc="-5" dirty="0">
                <a:latin typeface="Constantia"/>
                <a:cs typeface="Constantia"/>
              </a:rPr>
              <a:t>(even to cover a trivial part of the</a:t>
            </a:r>
            <a:r>
              <a:rPr lang="en-US" spc="20" dirty="0">
                <a:latin typeface="Constantia"/>
                <a:cs typeface="Constantia"/>
              </a:rPr>
              <a:t> </a:t>
            </a:r>
            <a:r>
              <a:rPr lang="en-US" spc="-10" dirty="0">
                <a:latin typeface="Constantia"/>
                <a:cs typeface="Constantia"/>
              </a:rPr>
              <a:t>data)</a:t>
            </a:r>
            <a:endParaRPr lang="en-US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468630" indent="-175260">
              <a:lnSpc>
                <a:spcPct val="100000"/>
              </a:lnSpc>
              <a:buClr>
                <a:srgbClr val="8B0000"/>
              </a:buClr>
              <a:buSzPct val="64285"/>
              <a:buFont typeface="Wingdings"/>
              <a:buChar char=""/>
              <a:tabLst>
                <a:tab pos="469265" algn="l"/>
              </a:tabLst>
            </a:pPr>
            <a:r>
              <a:rPr lang="en-US" spc="-5" dirty="0">
                <a:latin typeface="Constantia"/>
                <a:cs typeface="Constantia"/>
              </a:rPr>
              <a:t>Is easy to </a:t>
            </a:r>
            <a:r>
              <a:rPr lang="en-US" b="1" spc="-10" dirty="0">
                <a:solidFill>
                  <a:srgbClr val="9A0000"/>
                </a:solidFill>
                <a:latin typeface="Constantia"/>
                <a:cs typeface="Constantia"/>
              </a:rPr>
              <a:t>extend </a:t>
            </a:r>
            <a:r>
              <a:rPr lang="en-US" spc="-5" dirty="0">
                <a:latin typeface="Constantia"/>
                <a:cs typeface="Constantia"/>
              </a:rPr>
              <a:t>to cover a bigger</a:t>
            </a:r>
            <a:r>
              <a:rPr lang="en-US" spc="30" dirty="0">
                <a:latin typeface="Constantia"/>
                <a:cs typeface="Constantia"/>
              </a:rPr>
              <a:t> </a:t>
            </a:r>
            <a:r>
              <a:rPr lang="en-US" spc="-10" dirty="0">
                <a:latin typeface="Constantia"/>
                <a:cs typeface="Constantia"/>
              </a:rPr>
              <a:t>part</a:t>
            </a:r>
            <a:endParaRPr lang="en-US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8B0000"/>
              </a:buClr>
              <a:buFont typeface="Wingdings"/>
              <a:buChar char=""/>
            </a:pPr>
            <a:endParaRPr lang="en-US" sz="4000" dirty="0">
              <a:latin typeface="Times New Roman"/>
              <a:cs typeface="Times New Roman"/>
            </a:endParaRPr>
          </a:p>
          <a:p>
            <a:pPr marL="468630" indent="-175260">
              <a:lnSpc>
                <a:spcPct val="100000"/>
              </a:lnSpc>
              <a:buClr>
                <a:srgbClr val="8B0000"/>
              </a:buClr>
              <a:buSzPct val="64285"/>
              <a:buFont typeface="Wingdings"/>
              <a:buChar char=""/>
              <a:tabLst>
                <a:tab pos="469265" algn="l"/>
              </a:tabLst>
            </a:pPr>
            <a:r>
              <a:rPr lang="en-US" spc="-5" dirty="0">
                <a:latin typeface="Constantia"/>
                <a:cs typeface="Constantia"/>
              </a:rPr>
              <a:t>If covering all data, gives the </a:t>
            </a:r>
            <a:r>
              <a:rPr lang="en-US" b="1" spc="-10" dirty="0">
                <a:solidFill>
                  <a:srgbClr val="9A0000"/>
                </a:solidFill>
                <a:latin typeface="Constantia"/>
                <a:cs typeface="Constantia"/>
              </a:rPr>
              <a:t>desired</a:t>
            </a:r>
            <a:r>
              <a:rPr lang="en-US" b="1" spc="60" dirty="0">
                <a:solidFill>
                  <a:srgbClr val="9A0000"/>
                </a:solidFill>
                <a:latin typeface="Constantia"/>
                <a:cs typeface="Constantia"/>
              </a:rPr>
              <a:t> </a:t>
            </a:r>
            <a:r>
              <a:rPr lang="en-US" b="1" spc="-10" dirty="0">
                <a:solidFill>
                  <a:srgbClr val="9A0000"/>
                </a:solidFill>
                <a:latin typeface="Constantia"/>
                <a:cs typeface="Constantia"/>
              </a:rPr>
              <a:t>result</a:t>
            </a:r>
            <a:r>
              <a:rPr lang="en-US" spc="-10" dirty="0">
                <a:latin typeface="Constantia"/>
                <a:cs typeface="Constantia"/>
              </a:rPr>
              <a:t>!</a:t>
            </a:r>
            <a:endParaRPr lang="en-US" dirty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166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solidFill>
                  <a:srgbClr val="00659A"/>
                </a:solidFill>
                <a:latin typeface="Constantia"/>
                <a:cs typeface="Constantia"/>
              </a:rPr>
              <a:t>Computing the maximum of an</a:t>
            </a:r>
            <a:r>
              <a:rPr lang="en-US" spc="2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en-US" spc="-10" dirty="0" smtClean="0">
                <a:solidFill>
                  <a:srgbClr val="00659A"/>
                </a:solidFill>
                <a:latin typeface="Constantia"/>
                <a:cs typeface="Constantia"/>
              </a:rPr>
              <a:t>array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5280" indent="0">
              <a:lnSpc>
                <a:spcPct val="100000"/>
              </a:lnSpc>
              <a:buNone/>
            </a:pPr>
            <a:r>
              <a:rPr lang="it-IT" b="1" spc="-15" dirty="0">
                <a:solidFill>
                  <a:srgbClr val="00009A"/>
                </a:solidFill>
                <a:latin typeface="Constantia"/>
                <a:cs typeface="Constantia"/>
              </a:rPr>
              <a:t>from</a:t>
            </a:r>
            <a:endParaRPr lang="it-IT" dirty="0">
              <a:latin typeface="Constantia"/>
              <a:cs typeface="Constantia"/>
            </a:endParaRPr>
          </a:p>
          <a:p>
            <a:pPr marL="834390" indent="0">
              <a:lnSpc>
                <a:spcPct val="100000"/>
              </a:lnSpc>
              <a:buNone/>
            </a:pPr>
            <a:r>
              <a:rPr lang="it-IT" i="1" spc="-5" dirty="0">
                <a:solidFill>
                  <a:srgbClr val="0000FF"/>
                </a:solidFill>
                <a:latin typeface="Constantia"/>
                <a:cs typeface="Constantia"/>
              </a:rPr>
              <a:t>i </a:t>
            </a:r>
            <a:r>
              <a:rPr lang="it-IT" spc="-5" dirty="0">
                <a:solidFill>
                  <a:srgbClr val="0000FF"/>
                </a:solidFill>
                <a:latin typeface="Constantia"/>
                <a:cs typeface="Constantia"/>
              </a:rPr>
              <a:t>:= 0 </a:t>
            </a:r>
            <a:r>
              <a:rPr lang="it-IT" b="1" spc="-5" dirty="0">
                <a:latin typeface="Constantia"/>
                <a:cs typeface="Constantia"/>
              </a:rPr>
              <a:t>; </a:t>
            </a:r>
            <a:r>
              <a:rPr lang="it-IT" b="1" spc="-10" dirty="0">
                <a:latin typeface="Constantia"/>
                <a:cs typeface="Constantia"/>
              </a:rPr>
              <a:t>Result  </a:t>
            </a:r>
            <a:r>
              <a:rPr lang="it-IT" spc="-5" dirty="0">
                <a:solidFill>
                  <a:srgbClr val="0000FF"/>
                </a:solidFill>
                <a:latin typeface="Constantia"/>
                <a:cs typeface="Constantia"/>
              </a:rPr>
              <a:t>:= </a:t>
            </a:r>
            <a:r>
              <a:rPr lang="it-IT" i="1" spc="-5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lang="it-IT" i="1" spc="-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it-IT" spc="-10" dirty="0">
                <a:solidFill>
                  <a:srgbClr val="0000FF"/>
                </a:solidFill>
                <a:latin typeface="Constantia"/>
                <a:cs typeface="Constantia"/>
              </a:rPr>
              <a:t>[1]</a:t>
            </a:r>
            <a:endParaRPr lang="it-IT" dirty="0">
              <a:latin typeface="Constantia"/>
              <a:cs typeface="Constantia"/>
            </a:endParaRPr>
          </a:p>
          <a:p>
            <a:pPr marL="335280" indent="0">
              <a:lnSpc>
                <a:spcPct val="100000"/>
              </a:lnSpc>
              <a:spcBef>
                <a:spcPts val="335"/>
              </a:spcBef>
              <a:buNone/>
            </a:pPr>
            <a:r>
              <a:rPr lang="it-IT" b="1" spc="-10" dirty="0">
                <a:solidFill>
                  <a:srgbClr val="00009A"/>
                </a:solidFill>
                <a:latin typeface="Constantia"/>
                <a:cs typeface="Constantia"/>
              </a:rPr>
              <a:t>until</a:t>
            </a:r>
            <a:endParaRPr lang="it-IT" dirty="0">
              <a:latin typeface="Constantia"/>
              <a:cs typeface="Constantia"/>
            </a:endParaRPr>
          </a:p>
          <a:p>
            <a:pPr marL="834390" indent="0">
              <a:lnSpc>
                <a:spcPct val="100000"/>
              </a:lnSpc>
              <a:spcBef>
                <a:spcPts val="515"/>
              </a:spcBef>
              <a:buNone/>
            </a:pPr>
            <a:r>
              <a:rPr lang="it-IT" i="1" spc="-5" dirty="0">
                <a:solidFill>
                  <a:srgbClr val="0000FF"/>
                </a:solidFill>
                <a:latin typeface="Constantia"/>
                <a:cs typeface="Constantia"/>
              </a:rPr>
              <a:t>i </a:t>
            </a:r>
            <a:r>
              <a:rPr lang="it-IT" spc="-5" dirty="0">
                <a:solidFill>
                  <a:srgbClr val="0000FF"/>
                </a:solidFill>
                <a:latin typeface="Constantia"/>
                <a:cs typeface="Constantia"/>
              </a:rPr>
              <a:t>=</a:t>
            </a:r>
            <a:r>
              <a:rPr lang="it-IT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it-IT" i="1" spc="-5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lang="it-IT" sz="4000" spc="-5" dirty="0">
                <a:solidFill>
                  <a:srgbClr val="0000FF"/>
                </a:solidFill>
                <a:latin typeface="Constantia"/>
                <a:cs typeface="Constantia"/>
              </a:rPr>
              <a:t>.</a:t>
            </a:r>
            <a:r>
              <a:rPr lang="it-IT" i="1" spc="-5" dirty="0">
                <a:solidFill>
                  <a:srgbClr val="0000FF"/>
                </a:solidFill>
                <a:latin typeface="Constantia"/>
                <a:cs typeface="Constantia"/>
              </a:rPr>
              <a:t>upper</a:t>
            </a:r>
            <a:endParaRPr lang="it-IT" dirty="0">
              <a:latin typeface="Constantia"/>
              <a:cs typeface="Constantia"/>
            </a:endParaRPr>
          </a:p>
          <a:p>
            <a:pPr marL="335280" indent="0">
              <a:lnSpc>
                <a:spcPct val="100000"/>
              </a:lnSpc>
              <a:spcBef>
                <a:spcPts val="465"/>
              </a:spcBef>
              <a:buNone/>
            </a:pPr>
            <a:r>
              <a:rPr lang="it-IT" b="1" spc="-10" dirty="0">
                <a:solidFill>
                  <a:srgbClr val="00009A"/>
                </a:solidFill>
                <a:latin typeface="Constantia"/>
                <a:cs typeface="Constantia"/>
              </a:rPr>
              <a:t>loop</a:t>
            </a:r>
            <a:endParaRPr lang="it-IT" dirty="0">
              <a:latin typeface="Constantia"/>
              <a:cs typeface="Constantia"/>
            </a:endParaRPr>
          </a:p>
          <a:p>
            <a:pPr marL="834390" indent="0">
              <a:lnSpc>
                <a:spcPct val="100000"/>
              </a:lnSpc>
              <a:spcBef>
                <a:spcPts val="805"/>
              </a:spcBef>
              <a:buNone/>
            </a:pPr>
            <a:r>
              <a:rPr lang="it-IT" i="1" spc="-5" dirty="0">
                <a:solidFill>
                  <a:srgbClr val="0000FF"/>
                </a:solidFill>
                <a:latin typeface="Constantia"/>
                <a:cs typeface="Constantia"/>
              </a:rPr>
              <a:t>i </a:t>
            </a:r>
            <a:r>
              <a:rPr lang="it-IT" spc="-5" dirty="0">
                <a:solidFill>
                  <a:srgbClr val="0000FF"/>
                </a:solidFill>
                <a:latin typeface="Constantia"/>
                <a:cs typeface="Constantia"/>
              </a:rPr>
              <a:t>:= </a:t>
            </a:r>
            <a:r>
              <a:rPr lang="it-IT" i="1" spc="-5" dirty="0">
                <a:solidFill>
                  <a:srgbClr val="0000FF"/>
                </a:solidFill>
                <a:latin typeface="Constantia"/>
                <a:cs typeface="Constantia"/>
              </a:rPr>
              <a:t>i  </a:t>
            </a:r>
            <a:r>
              <a:rPr lang="it-IT" spc="-5" dirty="0">
                <a:solidFill>
                  <a:srgbClr val="0000FF"/>
                </a:solidFill>
                <a:latin typeface="Constantia"/>
                <a:cs typeface="Constantia"/>
              </a:rPr>
              <a:t>+</a:t>
            </a:r>
            <a:r>
              <a:rPr lang="it-IT" spc="-6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endParaRPr lang="it-IT" dirty="0">
              <a:latin typeface="Constantia"/>
              <a:cs typeface="Constantia"/>
            </a:endParaRPr>
          </a:p>
          <a:p>
            <a:pPr marL="836930" indent="0">
              <a:lnSpc>
                <a:spcPct val="100000"/>
              </a:lnSpc>
              <a:spcBef>
                <a:spcPts val="840"/>
              </a:spcBef>
              <a:buNone/>
            </a:pPr>
            <a:r>
              <a:rPr lang="it-IT" b="1" spc="-10" dirty="0">
                <a:latin typeface="Constantia"/>
                <a:cs typeface="Constantia"/>
              </a:rPr>
              <a:t>Result </a:t>
            </a:r>
            <a:r>
              <a:rPr lang="it-IT" i="1" spc="-5" dirty="0">
                <a:solidFill>
                  <a:srgbClr val="0000FF"/>
                </a:solidFill>
                <a:latin typeface="Constantia"/>
                <a:cs typeface="Constantia"/>
              </a:rPr>
              <a:t>:= max </a:t>
            </a:r>
            <a:r>
              <a:rPr lang="it-IT" spc="-10" dirty="0">
                <a:solidFill>
                  <a:srgbClr val="0000FF"/>
                </a:solidFill>
                <a:latin typeface="Constantia"/>
                <a:cs typeface="Constantia"/>
              </a:rPr>
              <a:t>(</a:t>
            </a:r>
            <a:r>
              <a:rPr lang="it-IT" b="1" spc="-10" dirty="0">
                <a:latin typeface="Constantia"/>
                <a:cs typeface="Constantia"/>
              </a:rPr>
              <a:t>Result </a:t>
            </a:r>
            <a:r>
              <a:rPr lang="it-IT" i="1" spc="-5" dirty="0">
                <a:solidFill>
                  <a:srgbClr val="0000FF"/>
                </a:solidFill>
                <a:latin typeface="Constantia"/>
                <a:cs typeface="Constantia"/>
              </a:rPr>
              <a:t>, a </a:t>
            </a:r>
            <a:r>
              <a:rPr lang="it-IT" spc="-5" dirty="0">
                <a:solidFill>
                  <a:srgbClr val="0000FF"/>
                </a:solidFill>
                <a:latin typeface="Constantia"/>
                <a:cs typeface="Constantia"/>
              </a:rPr>
              <a:t>[</a:t>
            </a:r>
            <a:r>
              <a:rPr lang="it-IT" i="1" spc="-5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lang="it-IT" i="1" spc="-1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it-IT" spc="-10" dirty="0">
                <a:solidFill>
                  <a:srgbClr val="0000FF"/>
                </a:solidFill>
                <a:latin typeface="Constantia"/>
                <a:cs typeface="Constantia"/>
              </a:rPr>
              <a:t>])</a:t>
            </a:r>
            <a:endParaRPr lang="it-IT" dirty="0">
              <a:latin typeface="Constantia"/>
              <a:cs typeface="Constantia"/>
            </a:endParaRPr>
          </a:p>
          <a:p>
            <a:pPr marL="33528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it-IT" b="1" spc="-10" dirty="0">
                <a:solidFill>
                  <a:srgbClr val="00009A"/>
                </a:solidFill>
                <a:latin typeface="Constantia"/>
                <a:cs typeface="Constantia"/>
              </a:rPr>
              <a:t>end</a:t>
            </a:r>
            <a:endParaRPr lang="it-IT" dirty="0">
              <a:latin typeface="Constantia"/>
              <a:cs typeface="Constantia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055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Loop as </a:t>
            </a:r>
            <a:r>
              <a:rPr lang="it-IT" spc="-10" dirty="0">
                <a:solidFill>
                  <a:srgbClr val="00659A"/>
                </a:solidFill>
                <a:latin typeface="Constantia"/>
                <a:cs typeface="Constantia"/>
              </a:rPr>
              <a:t>approximation</a:t>
            </a:r>
            <a:r>
              <a:rPr lang="it-IT" spc="2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10" dirty="0" smtClean="0">
                <a:solidFill>
                  <a:srgbClr val="00659A"/>
                </a:solidFill>
                <a:latin typeface="Constantia"/>
                <a:cs typeface="Constantia"/>
              </a:rPr>
              <a:t>strategy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37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39" y="1444215"/>
            <a:ext cx="7428722" cy="51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77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Routines</a:t>
            </a:r>
            <a:r>
              <a:rPr lang="it-IT" spc="-60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(1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82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nstantia"/>
                <a:cs typeface="Constantia"/>
              </a:rPr>
              <a:t>For:</a:t>
            </a:r>
          </a:p>
          <a:p>
            <a:pPr marL="386715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3333FF"/>
                </a:solidFill>
                <a:latin typeface="Constantia"/>
                <a:cs typeface="Constantia"/>
              </a:rPr>
              <a:t>f (x: T) </a:t>
            </a:r>
            <a:r>
              <a:rPr lang="en-US" b="1" spc="-5" dirty="0" smtClean="0">
                <a:solidFill>
                  <a:srgbClr val="002060"/>
                </a:solidFill>
                <a:latin typeface="Constantia"/>
                <a:cs typeface="Constantia"/>
              </a:rPr>
              <a:t>do </a:t>
            </a:r>
            <a:r>
              <a:rPr lang="en-US" spc="-5" dirty="0" smtClean="0">
                <a:solidFill>
                  <a:srgbClr val="9A3300"/>
                </a:solidFill>
                <a:latin typeface="Constantia"/>
                <a:cs typeface="Constantia"/>
              </a:rPr>
              <a:t>Body</a:t>
            </a:r>
            <a:r>
              <a:rPr lang="en-US" spc="-90" dirty="0" smtClean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nstantia"/>
                <a:cs typeface="Constantia"/>
              </a:rPr>
              <a:t>end</a:t>
            </a:r>
            <a:endParaRPr lang="en-US" dirty="0" smtClean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38</a:t>
            </a:fld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2805405" y="378613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R="15875" algn="ctr">
              <a:lnSpc>
                <a:spcPct val="100000"/>
              </a:lnSpc>
            </a:pP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{P} </a:t>
            </a:r>
            <a:r>
              <a:rPr lang="en-US" sz="2800" spc="-5" dirty="0">
                <a:solidFill>
                  <a:srgbClr val="9A3300"/>
                </a:solidFill>
                <a:latin typeface="Constantia"/>
                <a:cs typeface="Constantia"/>
              </a:rPr>
              <a:t>Body</a:t>
            </a:r>
            <a:r>
              <a:rPr lang="en-US" sz="2800" spc="-100" dirty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{Q}</a:t>
            </a:r>
            <a:endParaRPr lang="en-US" sz="2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  <a:tabLst>
                <a:tab pos="880744" algn="l"/>
              </a:tabLst>
            </a:pP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{P  </a:t>
            </a:r>
            <a:r>
              <a:rPr lang="en-US" sz="2800" spc="18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sz="2800" spc="-5" dirty="0">
                <a:solidFill>
                  <a:srgbClr val="3333FF"/>
                </a:solidFill>
                <a:latin typeface="Constantia"/>
                <a:cs typeface="Constantia"/>
              </a:rPr>
              <a:t>[a/x]}	</a:t>
            </a: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f </a:t>
            </a:r>
            <a:r>
              <a:rPr lang="en-US" sz="2800" spc="-5" dirty="0">
                <a:solidFill>
                  <a:srgbClr val="3333FF"/>
                </a:solidFill>
                <a:latin typeface="Constantia"/>
                <a:cs typeface="Constantia"/>
              </a:rPr>
              <a:t>(a)  </a:t>
            </a: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{Q</a:t>
            </a:r>
            <a:r>
              <a:rPr lang="en-US" sz="2800" spc="-9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sz="2800" spc="-5" dirty="0">
                <a:solidFill>
                  <a:srgbClr val="3333FF"/>
                </a:solidFill>
                <a:latin typeface="Constantia"/>
                <a:cs typeface="Constantia"/>
              </a:rPr>
              <a:t>[a/x]}</a:t>
            </a:r>
            <a:endParaRPr lang="en-US" sz="2800" dirty="0">
              <a:latin typeface="Constantia"/>
              <a:cs typeface="Constanti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54963" y="4478627"/>
            <a:ext cx="4590661" cy="65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1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Routines</a:t>
            </a:r>
            <a:r>
              <a:rPr lang="it-IT" spc="-6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(2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39</a:t>
            </a:fld>
            <a:endParaRPr lang="it-IT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82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nstantia"/>
                <a:cs typeface="Constantia"/>
              </a:rPr>
              <a:t>For:</a:t>
            </a:r>
          </a:p>
          <a:p>
            <a:pPr marL="386715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3333FF"/>
                </a:solidFill>
                <a:latin typeface="Constantia"/>
                <a:cs typeface="Constantia"/>
              </a:rPr>
              <a:t>f (x: T) </a:t>
            </a:r>
            <a:r>
              <a:rPr lang="en-US" b="1" spc="-5" dirty="0" smtClean="0">
                <a:solidFill>
                  <a:srgbClr val="002060"/>
                </a:solidFill>
                <a:latin typeface="Constantia"/>
                <a:cs typeface="Constantia"/>
              </a:rPr>
              <a:t>do </a:t>
            </a:r>
            <a:r>
              <a:rPr lang="en-US" spc="-5" dirty="0" smtClean="0">
                <a:solidFill>
                  <a:srgbClr val="9A3300"/>
                </a:solidFill>
                <a:latin typeface="Constantia"/>
                <a:cs typeface="Constantia"/>
              </a:rPr>
              <a:t>Body</a:t>
            </a:r>
            <a:r>
              <a:rPr lang="en-US" spc="-90" dirty="0" smtClean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nstantia"/>
                <a:cs typeface="Constantia"/>
              </a:rPr>
              <a:t>end</a:t>
            </a:r>
            <a:endParaRPr lang="en-US" dirty="0" smtClean="0">
              <a:latin typeface="Constantia"/>
              <a:cs typeface="Constantia"/>
            </a:endParaRPr>
          </a:p>
          <a:p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1324947" y="3775826"/>
            <a:ext cx="9890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875" algn="ctr">
              <a:lnSpc>
                <a:spcPct val="100000"/>
              </a:lnSpc>
            </a:pP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(</a:t>
            </a:r>
            <a:r>
              <a:rPr lang="en-US" sz="2800" dirty="0">
                <a:solidFill>
                  <a:srgbClr val="3333FF"/>
                </a:solidFill>
                <a:latin typeface="Symbol"/>
                <a:cs typeface="Symbol"/>
              </a:rPr>
              <a:t></a:t>
            </a:r>
            <a:r>
              <a:rPr lang="en-US" sz="280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a |  </a:t>
            </a:r>
            <a:r>
              <a:rPr lang="en-US" sz="2800" spc="-5" dirty="0">
                <a:solidFill>
                  <a:srgbClr val="3333FF"/>
                </a:solidFill>
                <a:latin typeface="Constantia"/>
                <a:cs typeface="Constantia"/>
              </a:rPr>
              <a:t>{P </a:t>
            </a: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[a/x]}   f (a)  </a:t>
            </a:r>
            <a:r>
              <a:rPr lang="en-US" sz="2800" spc="-5" dirty="0">
                <a:solidFill>
                  <a:srgbClr val="3333FF"/>
                </a:solidFill>
                <a:latin typeface="Constantia"/>
                <a:cs typeface="Constantia"/>
              </a:rPr>
              <a:t>{Q </a:t>
            </a: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[a/x]} )   </a:t>
            </a:r>
            <a:r>
              <a:rPr lang="en-US" sz="2800" b="1" dirty="0">
                <a:solidFill>
                  <a:srgbClr val="002060"/>
                </a:solidFill>
                <a:latin typeface="Constantia"/>
                <a:cs typeface="Constantia"/>
              </a:rPr>
              <a:t>implies   </a:t>
            </a:r>
            <a:r>
              <a:rPr lang="en-US" sz="2800" spc="-5" dirty="0">
                <a:solidFill>
                  <a:srgbClr val="3333FF"/>
                </a:solidFill>
                <a:latin typeface="Constantia"/>
                <a:cs typeface="Constantia"/>
              </a:rPr>
              <a:t>{P} </a:t>
            </a:r>
            <a:r>
              <a:rPr lang="en-US" sz="2800" spc="-5" dirty="0">
                <a:solidFill>
                  <a:srgbClr val="9A3300"/>
                </a:solidFill>
                <a:latin typeface="Constantia"/>
                <a:cs typeface="Constantia"/>
              </a:rPr>
              <a:t>Body</a:t>
            </a:r>
            <a:r>
              <a:rPr lang="en-US" sz="2800" spc="-60" dirty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{Q}</a:t>
            </a:r>
            <a:endParaRPr lang="en-US" sz="2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R="16510" algn="ctr">
              <a:lnSpc>
                <a:spcPct val="100000"/>
              </a:lnSpc>
            </a:pPr>
            <a:r>
              <a:rPr lang="en-US" sz="2800" spc="-5" dirty="0">
                <a:solidFill>
                  <a:srgbClr val="3333FF"/>
                </a:solidFill>
                <a:latin typeface="Constantia"/>
                <a:cs typeface="Constantia"/>
              </a:rPr>
              <a:t>{P </a:t>
            </a: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[a/x]}   f (a)  </a:t>
            </a:r>
            <a:r>
              <a:rPr lang="en-US" sz="2800" spc="-5" dirty="0">
                <a:solidFill>
                  <a:srgbClr val="3333FF"/>
                </a:solidFill>
                <a:latin typeface="Constantia"/>
                <a:cs typeface="Constantia"/>
              </a:rPr>
              <a:t>{Q</a:t>
            </a:r>
            <a:r>
              <a:rPr lang="en-US" sz="2800" spc="-110" dirty="0">
                <a:solidFill>
                  <a:srgbClr val="3333FF"/>
                </a:solidFill>
                <a:latin typeface="Constantia"/>
                <a:cs typeface="Constantia"/>
              </a:rPr>
              <a:t> </a:t>
            </a:r>
            <a:r>
              <a:rPr lang="en-US" sz="2800" dirty="0">
                <a:solidFill>
                  <a:srgbClr val="3333FF"/>
                </a:solidFill>
                <a:latin typeface="Constantia"/>
                <a:cs typeface="Constantia"/>
              </a:rPr>
              <a:t>[a/x]}</a:t>
            </a:r>
            <a:endParaRPr lang="en-US" sz="2800" dirty="0">
              <a:latin typeface="Constantia"/>
              <a:cs typeface="Constanti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68759" y="4505647"/>
            <a:ext cx="86494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6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00659A"/>
                </a:solidFill>
                <a:latin typeface="Constantia"/>
                <a:cs typeface="Constantia"/>
              </a:rPr>
              <a:t>For this last lecture…</a:t>
            </a:r>
            <a:endParaRPr lang="it-IT" spc="-10" dirty="0">
              <a:solidFill>
                <a:srgbClr val="00659A"/>
              </a:solidFill>
              <a:latin typeface="Constantia"/>
              <a:cs typeface="Constant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4</a:t>
            </a:fld>
            <a:endParaRPr lang="it-IT"/>
          </a:p>
        </p:txBody>
      </p:sp>
      <p:sp>
        <p:nvSpPr>
          <p:cNvPr id="5" name="object 20"/>
          <p:cNvSpPr/>
          <p:nvPr/>
        </p:nvSpPr>
        <p:spPr>
          <a:xfrm>
            <a:off x="4398673" y="1728208"/>
            <a:ext cx="2346466" cy="1867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21"/>
          <p:cNvSpPr/>
          <p:nvPr/>
        </p:nvSpPr>
        <p:spPr>
          <a:xfrm>
            <a:off x="3521943" y="5515665"/>
            <a:ext cx="697992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2"/>
          <p:cNvSpPr/>
          <p:nvPr/>
        </p:nvSpPr>
        <p:spPr>
          <a:xfrm>
            <a:off x="4310612" y="5538526"/>
            <a:ext cx="596646" cy="481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3"/>
          <p:cNvSpPr/>
          <p:nvPr/>
        </p:nvSpPr>
        <p:spPr>
          <a:xfrm>
            <a:off x="5170149" y="5365551"/>
            <a:ext cx="2773680" cy="658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076197" y="4464495"/>
            <a:ext cx="5875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54605">
              <a:lnSpc>
                <a:spcPct val="100000"/>
              </a:lnSpc>
              <a:spcBef>
                <a:spcPts val="1415"/>
              </a:spcBef>
            </a:pPr>
            <a:r>
              <a:rPr lang="it-IT" sz="3200" dirty="0">
                <a:solidFill>
                  <a:srgbClr val="653300"/>
                </a:solidFill>
                <a:latin typeface="Constantia"/>
                <a:cs typeface="Constantia"/>
              </a:rPr>
              <a:t>… Laptops</a:t>
            </a:r>
            <a:r>
              <a:rPr lang="it-IT" sz="3200" spc="-165" dirty="0">
                <a:solidFill>
                  <a:srgbClr val="653300"/>
                </a:solidFill>
                <a:latin typeface="Constantia"/>
                <a:cs typeface="Constantia"/>
              </a:rPr>
              <a:t> </a:t>
            </a:r>
            <a:r>
              <a:rPr lang="it-IT" sz="3200" spc="-5" dirty="0" smtClean="0">
                <a:solidFill>
                  <a:srgbClr val="653300"/>
                </a:solidFill>
                <a:latin typeface="Constantia"/>
                <a:cs typeface="Constantia"/>
              </a:rPr>
              <a:t>closed!</a:t>
            </a:r>
            <a:endParaRPr lang="it-IT" sz="3200" dirty="0">
              <a:latin typeface="Constantia"/>
              <a:cs typeface="Constant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5842" y="1690688"/>
            <a:ext cx="43764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4605" indent="0">
              <a:spcBef>
                <a:spcPts val="1415"/>
              </a:spcBef>
              <a:buNone/>
            </a:pPr>
            <a:r>
              <a:rPr lang="it-IT" sz="3200" dirty="0">
                <a:solidFill>
                  <a:srgbClr val="653300"/>
                </a:solidFill>
                <a:latin typeface="Constantia"/>
                <a:cs typeface="Constantia"/>
              </a:rPr>
              <a:t>Minds open…</a:t>
            </a:r>
          </a:p>
        </p:txBody>
      </p:sp>
    </p:spTree>
    <p:extLst>
      <p:ext uri="{BB962C8B-B14F-4D97-AF65-F5344CB8AC3E}">
        <p14:creationId xmlns:p14="http://schemas.microsoft.com/office/powerpoint/2010/main" val="3434180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Soundness and</a:t>
            </a:r>
            <a:r>
              <a:rPr lang="it-IT" spc="-10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5" dirty="0" smtClean="0">
                <a:solidFill>
                  <a:srgbClr val="00659A"/>
                </a:solidFill>
                <a:latin typeface="Constantia"/>
                <a:cs typeface="Constantia"/>
              </a:rPr>
              <a:t>completeness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561975" indent="0">
              <a:lnSpc>
                <a:spcPct val="100000"/>
              </a:lnSpc>
              <a:buNone/>
            </a:pPr>
            <a:r>
              <a:rPr lang="en-US" spc="-5" dirty="0">
                <a:latin typeface="Constantia"/>
                <a:cs typeface="Constantia"/>
              </a:rPr>
              <a:t>How do we know that an axiomatic semantics (or logic) is  “right”?</a:t>
            </a: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lang="en-US" spc="-5" dirty="0">
              <a:latin typeface="Constantia"/>
              <a:cs typeface="Constantia"/>
            </a:endParaRPr>
          </a:p>
          <a:p>
            <a:pPr marL="606425" marR="1107440" indent="-180340">
              <a:lnSpc>
                <a:spcPct val="100000"/>
              </a:lnSpc>
              <a:buClr>
                <a:srgbClr val="8B0000"/>
              </a:buClr>
              <a:buSzPct val="62500"/>
              <a:buFont typeface="Wingdings"/>
              <a:buChar char=""/>
              <a:tabLst>
                <a:tab pos="607060" algn="l"/>
              </a:tabLst>
            </a:pPr>
            <a:r>
              <a:rPr lang="en-US" b="1" spc="-5" dirty="0">
                <a:solidFill>
                  <a:srgbClr val="9A0000"/>
                </a:solidFill>
                <a:latin typeface="Constantia"/>
                <a:cs typeface="Constantia"/>
              </a:rPr>
              <a:t>Sound</a:t>
            </a:r>
            <a:r>
              <a:rPr lang="en-US" spc="-5" dirty="0">
                <a:latin typeface="Constantia"/>
                <a:cs typeface="Constantia"/>
              </a:rPr>
              <a:t>: every deduced property holds of all </a:t>
            </a:r>
            <a:r>
              <a:rPr lang="en-US" spc="-5" dirty="0" smtClean="0">
                <a:latin typeface="Constantia"/>
                <a:cs typeface="Constantia"/>
              </a:rPr>
              <a:t>corresponding </a:t>
            </a:r>
            <a:r>
              <a:rPr lang="en-US" spc="-5" dirty="0">
                <a:latin typeface="Constantia"/>
                <a:cs typeface="Constantia"/>
              </a:rPr>
              <a:t>program executions</a:t>
            </a:r>
          </a:p>
          <a:p>
            <a:pPr>
              <a:lnSpc>
                <a:spcPct val="100000"/>
              </a:lnSpc>
              <a:spcBef>
                <a:spcPts val="3"/>
              </a:spcBef>
              <a:buClr>
                <a:srgbClr val="8B0000"/>
              </a:buClr>
              <a:buFont typeface="Wingdings"/>
              <a:buChar char=""/>
            </a:pPr>
            <a:endParaRPr lang="en-US" spc="-5" dirty="0">
              <a:latin typeface="Constantia"/>
              <a:cs typeface="Constantia"/>
            </a:endParaRPr>
          </a:p>
          <a:p>
            <a:pPr marL="606425" marR="575310" indent="-180340">
              <a:lnSpc>
                <a:spcPct val="100000"/>
              </a:lnSpc>
              <a:buClr>
                <a:srgbClr val="8B0000"/>
              </a:buClr>
              <a:buSzPct val="62500"/>
              <a:buFont typeface="Wingdings"/>
              <a:buChar char=""/>
              <a:tabLst>
                <a:tab pos="607060" algn="l"/>
              </a:tabLst>
            </a:pPr>
            <a:r>
              <a:rPr lang="en-US" b="1" spc="-5" dirty="0">
                <a:solidFill>
                  <a:srgbClr val="9A0000"/>
                </a:solidFill>
                <a:latin typeface="Constantia"/>
                <a:cs typeface="Constantia"/>
              </a:rPr>
              <a:t>Complete</a:t>
            </a:r>
            <a:r>
              <a:rPr lang="en-US" spc="-5" dirty="0">
                <a:latin typeface="Constantia"/>
                <a:cs typeface="Constantia"/>
              </a:rPr>
              <a:t>: every property that holds of all program  executions can be proved by the logic</a:t>
            </a:r>
          </a:p>
          <a:p>
            <a:pPr marL="417195" algn="ctr">
              <a:lnSpc>
                <a:spcPct val="100000"/>
              </a:lnSpc>
            </a:pPr>
            <a:r>
              <a:rPr lang="en-US" spc="-5" dirty="0">
                <a:latin typeface="Constantia"/>
                <a:cs typeface="Constantia"/>
              </a:rPr>
              <a:t>(Undecidable!)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63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solidFill>
                  <a:srgbClr val="00659A"/>
                </a:solidFill>
                <a:latin typeface="Constantia"/>
                <a:cs typeface="Constantia"/>
              </a:rPr>
              <a:t>Axiomatic</a:t>
            </a:r>
            <a:r>
              <a:rPr lang="en-US" spc="-20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en-US" spc="-5" dirty="0" smtClean="0">
                <a:solidFill>
                  <a:srgbClr val="00659A"/>
                </a:solidFill>
                <a:latin typeface="Constantia"/>
                <a:cs typeface="Constantia"/>
              </a:rPr>
              <a:t>semantics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115">
              <a:lnSpc>
                <a:spcPct val="100000"/>
              </a:lnSpc>
            </a:pPr>
            <a:r>
              <a:rPr lang="en-US" spc="-5" dirty="0">
                <a:latin typeface="Constantia"/>
                <a:cs typeface="Constantia"/>
              </a:rPr>
              <a:t>Floyd </a:t>
            </a:r>
            <a:r>
              <a:rPr lang="en-US" spc="-5" dirty="0">
                <a:latin typeface="Constantia"/>
                <a:cs typeface="Constantia"/>
              </a:rPr>
              <a:t>(1967), Hoare (1969), Dijkstra (1978)</a:t>
            </a:r>
          </a:p>
          <a:p>
            <a:pPr marL="158115">
              <a:lnSpc>
                <a:spcPct val="100000"/>
              </a:lnSpc>
            </a:pPr>
            <a:endParaRPr lang="en-US" spc="-5" dirty="0">
              <a:latin typeface="Constantia"/>
              <a:cs typeface="Constantia"/>
            </a:endParaRPr>
          </a:p>
          <a:p>
            <a:pPr marL="158115">
              <a:lnSpc>
                <a:spcPct val="100000"/>
              </a:lnSpc>
            </a:pPr>
            <a:r>
              <a:rPr lang="en-US" spc="-5" dirty="0">
                <a:latin typeface="Constantia"/>
                <a:cs typeface="Constantia"/>
              </a:rPr>
              <a:t>Purpose</a:t>
            </a:r>
            <a:r>
              <a:rPr lang="en-US" spc="-5" dirty="0">
                <a:latin typeface="Constantia"/>
                <a:cs typeface="Constantia"/>
              </a:rPr>
              <a:t>:</a:t>
            </a:r>
          </a:p>
          <a:p>
            <a:pPr marL="518159" marR="375920" indent="-139065" algn="just">
              <a:lnSpc>
                <a:spcPct val="100000"/>
              </a:lnSpc>
              <a:spcBef>
                <a:spcPts val="285"/>
              </a:spcBef>
              <a:buClr>
                <a:srgbClr val="8B0000"/>
              </a:buClr>
              <a:buSzPct val="62500"/>
              <a:buFont typeface="Wingdings"/>
              <a:buChar char=""/>
              <a:tabLst>
                <a:tab pos="518795" algn="l"/>
              </a:tabLst>
            </a:pPr>
            <a:r>
              <a:rPr lang="en-US" spc="-5" dirty="0">
                <a:latin typeface="Constantia"/>
                <a:cs typeface="Constantia"/>
              </a:rPr>
              <a:t>Describe </a:t>
            </a:r>
            <a:r>
              <a:rPr lang="en-US" dirty="0">
                <a:latin typeface="Constantia"/>
                <a:cs typeface="Constantia"/>
              </a:rPr>
              <a:t>the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effect of programs </a:t>
            </a:r>
            <a:r>
              <a:rPr lang="en-US" dirty="0">
                <a:latin typeface="Constantia"/>
                <a:cs typeface="Constantia"/>
              </a:rPr>
              <a:t>through a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theory</a:t>
            </a:r>
            <a:r>
              <a:rPr lang="en-US" dirty="0">
                <a:latin typeface="Constantia"/>
                <a:cs typeface="Constantia"/>
              </a:rPr>
              <a:t> of the  </a:t>
            </a:r>
            <a:r>
              <a:rPr lang="en-US" spc="-5" dirty="0">
                <a:latin typeface="Constantia"/>
                <a:cs typeface="Constantia"/>
              </a:rPr>
              <a:t>underlying </a:t>
            </a:r>
            <a:r>
              <a:rPr lang="en-US" dirty="0">
                <a:latin typeface="Constantia"/>
                <a:cs typeface="Constantia"/>
              </a:rPr>
              <a:t>programming language,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allowing proofs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7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What is a</a:t>
            </a:r>
            <a:r>
              <a:rPr lang="it-IT" spc="-4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10" dirty="0">
                <a:solidFill>
                  <a:srgbClr val="00659A"/>
                </a:solidFill>
                <a:latin typeface="Constantia"/>
                <a:cs typeface="Constantia"/>
              </a:rPr>
              <a:t>theory?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8"/>
            <a:ext cx="10515600" cy="5349533"/>
          </a:xfrm>
        </p:spPr>
        <p:txBody>
          <a:bodyPr>
            <a:normAutofit fontScale="92500" lnSpcReduction="10000"/>
          </a:bodyPr>
          <a:lstStyle/>
          <a:p>
            <a:pPr marL="158115">
              <a:lnSpc>
                <a:spcPct val="100000"/>
              </a:lnSpc>
            </a:pPr>
            <a:r>
              <a:rPr lang="en-US" sz="1800" i="1" spc="-5" dirty="0">
                <a:solidFill>
                  <a:srgbClr val="9A3300"/>
                </a:solidFill>
                <a:latin typeface="Constantia"/>
                <a:cs typeface="Constantia"/>
              </a:rPr>
              <a:t>(Think of </a:t>
            </a:r>
            <a:r>
              <a:rPr lang="en-US" sz="1800" i="1" dirty="0">
                <a:solidFill>
                  <a:srgbClr val="9A3300"/>
                </a:solidFill>
                <a:latin typeface="Constantia"/>
                <a:cs typeface="Constantia"/>
              </a:rPr>
              <a:t>any </a:t>
            </a:r>
            <a:r>
              <a:rPr lang="en-US" sz="1800" i="1" spc="-5" dirty="0">
                <a:solidFill>
                  <a:srgbClr val="9A3300"/>
                </a:solidFill>
                <a:latin typeface="Constantia"/>
                <a:cs typeface="Constantia"/>
              </a:rPr>
              <a:t>mathematical </a:t>
            </a:r>
            <a:r>
              <a:rPr lang="en-US" sz="1800" i="1" dirty="0">
                <a:solidFill>
                  <a:srgbClr val="9A3300"/>
                </a:solidFill>
                <a:latin typeface="Constantia"/>
                <a:cs typeface="Constantia"/>
              </a:rPr>
              <a:t>example, e.g. elementary</a:t>
            </a:r>
            <a:r>
              <a:rPr lang="en-US" sz="1800" i="1" spc="-20" dirty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sz="1800" i="1" spc="-5" dirty="0">
                <a:solidFill>
                  <a:srgbClr val="9A3300"/>
                </a:solidFill>
                <a:latin typeface="Constantia"/>
                <a:cs typeface="Constantia"/>
              </a:rPr>
              <a:t>arithmetic</a:t>
            </a:r>
            <a:r>
              <a:rPr lang="en-US" spc="-5" dirty="0" smtClean="0">
                <a:solidFill>
                  <a:srgbClr val="9A3300"/>
                </a:solidFill>
                <a:latin typeface="Constantia"/>
                <a:cs typeface="Constantia"/>
              </a:rPr>
              <a:t>)</a:t>
            </a:r>
            <a:endParaRPr lang="en-US" dirty="0" smtClean="0">
              <a:latin typeface="Constantia"/>
              <a:cs typeface="Constantia"/>
            </a:endParaRPr>
          </a:p>
          <a:p>
            <a:pPr marL="158115">
              <a:lnSpc>
                <a:spcPct val="100000"/>
              </a:lnSpc>
            </a:pPr>
            <a:endParaRPr lang="en-US" sz="3600" dirty="0" smtClean="0">
              <a:solidFill>
                <a:srgbClr val="0033CC"/>
              </a:solidFill>
              <a:latin typeface="Constantia"/>
              <a:cs typeface="Constantia"/>
            </a:endParaRPr>
          </a:p>
          <a:p>
            <a:pPr marL="0" indent="0">
              <a:lnSpc>
                <a:spcPct val="100000"/>
              </a:lnSpc>
              <a:spcBef>
                <a:spcPts val="48"/>
              </a:spcBef>
              <a:buNone/>
            </a:pPr>
            <a:r>
              <a:rPr lang="en-US" spc="-5" dirty="0">
                <a:latin typeface="Constantia"/>
                <a:cs typeface="Constantia"/>
              </a:rPr>
              <a:t>A </a:t>
            </a:r>
            <a:r>
              <a:rPr lang="en-US" spc="-5" dirty="0">
                <a:latin typeface="Constantia"/>
                <a:cs typeface="Constantia"/>
              </a:rPr>
              <a:t>theory is a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mathematical framework </a:t>
            </a:r>
            <a:r>
              <a:rPr lang="en-US" spc="-5" dirty="0">
                <a:latin typeface="Constantia"/>
                <a:cs typeface="Constantia"/>
              </a:rPr>
              <a:t>for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proving properties  </a:t>
            </a:r>
            <a:r>
              <a:rPr lang="en-US" spc="-5" dirty="0">
                <a:latin typeface="Constantia"/>
                <a:cs typeface="Constantia"/>
              </a:rPr>
              <a:t>about a certain object </a:t>
            </a:r>
            <a:r>
              <a:rPr lang="en-US" spc="-5" dirty="0" smtClean="0">
                <a:latin typeface="Constantia"/>
                <a:cs typeface="Constantia"/>
              </a:rPr>
              <a:t>domain</a:t>
            </a:r>
          </a:p>
          <a:p>
            <a:pPr marL="0" indent="0">
              <a:lnSpc>
                <a:spcPct val="100000"/>
              </a:lnSpc>
              <a:spcBef>
                <a:spcPts val="48"/>
              </a:spcBef>
              <a:buNone/>
            </a:pPr>
            <a:endParaRPr lang="en-US" spc="-5" dirty="0">
              <a:latin typeface="Constantia"/>
              <a:cs typeface="Constantia"/>
            </a:endParaRPr>
          </a:p>
          <a:p>
            <a:pPr marL="0" indent="0">
              <a:lnSpc>
                <a:spcPct val="100000"/>
              </a:lnSpc>
              <a:spcBef>
                <a:spcPts val="48"/>
              </a:spcBef>
              <a:buNone/>
            </a:pPr>
            <a:r>
              <a:rPr lang="en-US" spc="-5" dirty="0">
                <a:latin typeface="Constantia"/>
                <a:cs typeface="Constantia"/>
              </a:rPr>
              <a:t>Such properties are called </a:t>
            </a:r>
            <a:r>
              <a:rPr lang="en-US" dirty="0">
                <a:solidFill>
                  <a:srgbClr val="9A3300"/>
                </a:solidFill>
                <a:latin typeface="Constantia"/>
                <a:cs typeface="Constantia"/>
              </a:rPr>
              <a:t>theorems</a:t>
            </a:r>
            <a:endParaRPr lang="en-US" spc="-5" dirty="0">
              <a:latin typeface="Constantia"/>
              <a:cs typeface="Constantia"/>
            </a:endParaRPr>
          </a:p>
          <a:p>
            <a:pPr marL="0" indent="0">
              <a:lnSpc>
                <a:spcPct val="100000"/>
              </a:lnSpc>
              <a:spcBef>
                <a:spcPts val="48"/>
              </a:spcBef>
              <a:buNone/>
            </a:pPr>
            <a:endParaRPr lang="en-US" sz="360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48"/>
              </a:spcBef>
              <a:buNone/>
            </a:pPr>
            <a:r>
              <a:rPr lang="it-IT" spc="-5" dirty="0" smtClean="0">
                <a:latin typeface="Constantia"/>
                <a:cs typeface="Constantia"/>
              </a:rPr>
              <a:t>Components </a:t>
            </a:r>
            <a:r>
              <a:rPr lang="it-IT" spc="-5" dirty="0">
                <a:latin typeface="Constantia"/>
                <a:cs typeface="Constantia"/>
              </a:rPr>
              <a:t>of a theory</a:t>
            </a:r>
            <a:r>
              <a:rPr lang="it-IT" spc="-5" dirty="0" smtClean="0">
                <a:latin typeface="Constantia"/>
                <a:cs typeface="Constantia"/>
              </a:rPr>
              <a:t>:</a:t>
            </a:r>
          </a:p>
          <a:p>
            <a:pPr marL="606425" indent="-180340">
              <a:lnSpc>
                <a:spcPts val="1120"/>
              </a:lnSpc>
              <a:buClr>
                <a:srgbClr val="8B0000"/>
              </a:buClr>
              <a:buSzPct val="62500"/>
              <a:buFont typeface="Wingdings"/>
              <a:buChar char=""/>
              <a:tabLst>
                <a:tab pos="607060" algn="l"/>
              </a:tabLst>
            </a:pPr>
            <a:endParaRPr lang="it-IT" dirty="0" smtClean="0">
              <a:solidFill>
                <a:srgbClr val="9A3300"/>
              </a:solidFill>
              <a:latin typeface="Constantia"/>
              <a:cs typeface="Constantia"/>
            </a:endParaRPr>
          </a:p>
          <a:p>
            <a:pPr marL="606425" indent="-180340">
              <a:lnSpc>
                <a:spcPts val="1120"/>
              </a:lnSpc>
              <a:buClr>
                <a:srgbClr val="8B0000"/>
              </a:buClr>
              <a:buSzPct val="62500"/>
              <a:buFont typeface="Wingdings"/>
              <a:buChar char=""/>
              <a:tabLst>
                <a:tab pos="607060" algn="l"/>
              </a:tabLst>
            </a:pPr>
            <a:r>
              <a:rPr lang="it-IT" dirty="0" smtClean="0">
                <a:solidFill>
                  <a:srgbClr val="9A3300"/>
                </a:solidFill>
                <a:latin typeface="Constantia"/>
                <a:cs typeface="Constantia"/>
              </a:rPr>
              <a:t>Grammar </a:t>
            </a:r>
            <a:r>
              <a:rPr lang="it-IT" dirty="0">
                <a:latin typeface="Constantia"/>
                <a:cs typeface="Constantia"/>
              </a:rPr>
              <a:t>(e.g. BNF), </a:t>
            </a:r>
            <a:r>
              <a:rPr lang="it-IT" spc="-5" dirty="0">
                <a:latin typeface="Constantia"/>
                <a:cs typeface="Constantia"/>
              </a:rPr>
              <a:t>defines well‐formed</a:t>
            </a:r>
            <a:r>
              <a:rPr lang="it-IT" spc="-75" dirty="0">
                <a:latin typeface="Constantia"/>
                <a:cs typeface="Constantia"/>
              </a:rPr>
              <a:t> </a:t>
            </a:r>
            <a:r>
              <a:rPr lang="it-IT" dirty="0" smtClean="0">
                <a:latin typeface="Constantia"/>
                <a:cs typeface="Constantia"/>
              </a:rPr>
              <a:t>formulae (WFF)</a:t>
            </a:r>
          </a:p>
          <a:p>
            <a:pPr marL="606425" indent="-180340">
              <a:lnSpc>
                <a:spcPts val="1120"/>
              </a:lnSpc>
              <a:buClr>
                <a:srgbClr val="8B0000"/>
              </a:buClr>
              <a:buSzPct val="62500"/>
              <a:buFont typeface="Wingdings"/>
              <a:buChar char=""/>
              <a:tabLst>
                <a:tab pos="607060" algn="l"/>
              </a:tabLst>
            </a:pPr>
            <a:endParaRPr lang="en-US" spc="-5" dirty="0" smtClean="0">
              <a:solidFill>
                <a:srgbClr val="9A0000"/>
              </a:solidFill>
              <a:latin typeface="Constantia"/>
              <a:cs typeface="Constantia"/>
            </a:endParaRPr>
          </a:p>
          <a:p>
            <a:pPr marL="606425" indent="-180340">
              <a:lnSpc>
                <a:spcPts val="1120"/>
              </a:lnSpc>
              <a:buClr>
                <a:srgbClr val="8B0000"/>
              </a:buClr>
              <a:buSzPct val="62500"/>
              <a:buFont typeface="Wingdings"/>
              <a:buChar char=""/>
              <a:tabLst>
                <a:tab pos="607060" algn="l"/>
              </a:tabLst>
            </a:pPr>
            <a:r>
              <a:rPr lang="en-US" spc="-5" dirty="0" smtClean="0">
                <a:solidFill>
                  <a:srgbClr val="9A0000"/>
                </a:solidFill>
                <a:latin typeface="Constantia"/>
                <a:cs typeface="Constantia"/>
              </a:rPr>
              <a:t>Axioms</a:t>
            </a:r>
            <a:r>
              <a:rPr lang="en-US" spc="-5" dirty="0">
                <a:latin typeface="Constantia"/>
                <a:cs typeface="Constantia"/>
              </a:rPr>
              <a:t>: </a:t>
            </a:r>
            <a:r>
              <a:rPr lang="en-US" dirty="0">
                <a:latin typeface="Constantia"/>
                <a:cs typeface="Constantia"/>
              </a:rPr>
              <a:t>formulae asserted to </a:t>
            </a:r>
            <a:r>
              <a:rPr lang="en-US" spc="-5" dirty="0">
                <a:latin typeface="Constantia"/>
                <a:cs typeface="Constantia"/>
              </a:rPr>
              <a:t>be</a:t>
            </a:r>
            <a:r>
              <a:rPr lang="en-US" spc="-105" dirty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theorems</a:t>
            </a:r>
          </a:p>
          <a:p>
            <a:pPr marL="606425" indent="-180340">
              <a:lnSpc>
                <a:spcPts val="1120"/>
              </a:lnSpc>
              <a:buClr>
                <a:srgbClr val="8B0000"/>
              </a:buClr>
              <a:buSzPct val="62500"/>
              <a:buFont typeface="Wingdings"/>
              <a:buChar char=""/>
              <a:tabLst>
                <a:tab pos="607060" algn="l"/>
              </a:tabLst>
            </a:pPr>
            <a:endParaRPr lang="en-US" dirty="0">
              <a:latin typeface="Constantia"/>
              <a:cs typeface="Constantia"/>
            </a:endParaRPr>
          </a:p>
          <a:p>
            <a:pPr marL="606425" indent="-180340">
              <a:lnSpc>
                <a:spcPts val="1120"/>
              </a:lnSpc>
              <a:buClr>
                <a:srgbClr val="8B0000"/>
              </a:buClr>
              <a:buSzPct val="62500"/>
              <a:buFont typeface="Wingdings"/>
              <a:buChar char=""/>
              <a:tabLst>
                <a:tab pos="607060" algn="l"/>
              </a:tabLst>
            </a:pPr>
            <a:r>
              <a:rPr lang="en-US" dirty="0">
                <a:solidFill>
                  <a:srgbClr val="9A0000"/>
                </a:solidFill>
                <a:latin typeface="Constantia"/>
                <a:cs typeface="Constantia"/>
              </a:rPr>
              <a:t>Inference </a:t>
            </a:r>
            <a:r>
              <a:rPr lang="en-US" spc="-5" dirty="0">
                <a:solidFill>
                  <a:srgbClr val="9A0000"/>
                </a:solidFill>
                <a:latin typeface="Constantia"/>
                <a:cs typeface="Constantia"/>
              </a:rPr>
              <a:t>rules</a:t>
            </a:r>
            <a:r>
              <a:rPr lang="en-US" spc="-5" dirty="0">
                <a:latin typeface="Constantia"/>
                <a:cs typeface="Constantia"/>
              </a:rPr>
              <a:t>: ways </a:t>
            </a:r>
            <a:r>
              <a:rPr lang="en-US" dirty="0">
                <a:latin typeface="Constantia"/>
                <a:cs typeface="Constantia"/>
              </a:rPr>
              <a:t>to prove </a:t>
            </a:r>
            <a:r>
              <a:rPr lang="en-US" spc="-5" dirty="0">
                <a:solidFill>
                  <a:srgbClr val="9A0000"/>
                </a:solidFill>
                <a:latin typeface="Constantia"/>
                <a:cs typeface="Constantia"/>
              </a:rPr>
              <a:t>new theorems </a:t>
            </a:r>
            <a:r>
              <a:rPr lang="en-US" dirty="0">
                <a:latin typeface="Constantia"/>
                <a:cs typeface="Constantia"/>
              </a:rPr>
              <a:t>from </a:t>
            </a:r>
            <a:r>
              <a:rPr lang="en-US" dirty="0" smtClean="0">
                <a:latin typeface="Constantia"/>
                <a:cs typeface="Constantia"/>
              </a:rPr>
              <a:t>previously</a:t>
            </a:r>
          </a:p>
          <a:p>
            <a:pPr marL="426085" indent="0">
              <a:lnSpc>
                <a:spcPts val="1120"/>
              </a:lnSpc>
              <a:buClr>
                <a:srgbClr val="8B0000"/>
              </a:buClr>
              <a:buSzPct val="62500"/>
              <a:buNone/>
              <a:tabLst>
                <a:tab pos="607060" algn="l"/>
              </a:tabLst>
            </a:pPr>
            <a:r>
              <a:rPr lang="en-US" dirty="0" smtClean="0">
                <a:latin typeface="Constantia"/>
                <a:cs typeface="Constantia"/>
              </a:rPr>
              <a:t>  obtained</a:t>
            </a:r>
            <a:r>
              <a:rPr lang="en-US" spc="-125" dirty="0" smtClean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theorems</a:t>
            </a:r>
          </a:p>
          <a:p>
            <a:pPr marL="606425" indent="-180340">
              <a:lnSpc>
                <a:spcPts val="1120"/>
              </a:lnSpc>
              <a:buClr>
                <a:srgbClr val="8B0000"/>
              </a:buClr>
              <a:buSzPct val="62500"/>
              <a:buFont typeface="Wingdings"/>
              <a:buChar char=""/>
              <a:tabLst>
                <a:tab pos="607060" algn="l"/>
              </a:tabLst>
            </a:pPr>
            <a:endParaRPr lang="en-US" dirty="0">
              <a:latin typeface="Constantia"/>
              <a:cs typeface="Constantia"/>
            </a:endParaRPr>
          </a:p>
          <a:p>
            <a:pPr marL="606425" indent="-180340">
              <a:lnSpc>
                <a:spcPts val="1120"/>
              </a:lnSpc>
              <a:buClr>
                <a:srgbClr val="8B0000"/>
              </a:buClr>
              <a:buSzPct val="62500"/>
              <a:buFont typeface="Wingdings"/>
              <a:buChar char=""/>
              <a:tabLst>
                <a:tab pos="607060" algn="l"/>
              </a:tabLst>
            </a:pPr>
            <a:endParaRPr lang="it-IT" dirty="0">
              <a:latin typeface="Constantia"/>
              <a:cs typeface="Constantia"/>
            </a:endParaRPr>
          </a:p>
          <a:p>
            <a:pPr marL="0" indent="0">
              <a:lnSpc>
                <a:spcPct val="100000"/>
              </a:lnSpc>
              <a:spcBef>
                <a:spcPts val="48"/>
              </a:spcBef>
              <a:buNone/>
            </a:pPr>
            <a:endParaRPr lang="it-IT" spc="-5" dirty="0">
              <a:latin typeface="Constantia"/>
              <a:cs typeface="Constantia"/>
            </a:endParaRPr>
          </a:p>
          <a:p>
            <a:pPr marL="0" indent="0">
              <a:lnSpc>
                <a:spcPct val="100000"/>
              </a:lnSpc>
              <a:spcBef>
                <a:spcPts val="48"/>
              </a:spcBef>
              <a:buNone/>
            </a:pP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933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00659A"/>
                </a:solidFill>
                <a:latin typeface="Constantia"/>
                <a:cs typeface="Constantia"/>
              </a:rPr>
              <a:t>Notation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nstantia"/>
                <a:cs typeface="Constantia"/>
              </a:rPr>
              <a:t>Let </a:t>
            </a: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f </a:t>
            </a:r>
            <a:r>
              <a:rPr lang="en-US" spc="-5" dirty="0">
                <a:latin typeface="Constantia"/>
                <a:cs typeface="Constantia"/>
              </a:rPr>
              <a:t>be </a:t>
            </a:r>
            <a:r>
              <a:rPr lang="en-US" dirty="0">
                <a:latin typeface="Constantia"/>
                <a:cs typeface="Constantia"/>
              </a:rPr>
              <a:t>a </a:t>
            </a:r>
            <a:r>
              <a:rPr lang="en-US" spc="-5" dirty="0">
                <a:latin typeface="Constantia"/>
                <a:cs typeface="Constantia"/>
              </a:rPr>
              <a:t>well‐formed</a:t>
            </a:r>
            <a:r>
              <a:rPr lang="en-US" spc="-7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formula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latin typeface="Constantia"/>
              <a:cs typeface="Constanti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nstantia"/>
                <a:cs typeface="Constantia"/>
              </a:rPr>
              <a:t>Then</a:t>
            </a:r>
            <a:endParaRPr lang="en-US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386715" indent="0">
              <a:lnSpc>
                <a:spcPct val="100000"/>
              </a:lnSpc>
              <a:buNone/>
            </a:pPr>
            <a:r>
              <a:rPr lang="en-US" sz="4000" dirty="0">
                <a:solidFill>
                  <a:srgbClr val="0033CC"/>
                </a:solidFill>
                <a:latin typeface="Cambria"/>
                <a:cs typeface="Cambria"/>
              </a:rPr>
              <a:t>⊢</a:t>
            </a:r>
            <a:r>
              <a:rPr lang="en-US" sz="4000" spc="100" dirty="0">
                <a:solidFill>
                  <a:srgbClr val="0033CC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f</a:t>
            </a:r>
            <a:endParaRPr lang="en-US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tantia"/>
                <a:cs typeface="Constantia"/>
              </a:rPr>
              <a:t>expresses that </a:t>
            </a: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f </a:t>
            </a:r>
            <a:r>
              <a:rPr lang="en-US" dirty="0">
                <a:latin typeface="Constantia"/>
                <a:cs typeface="Constantia"/>
              </a:rPr>
              <a:t>is a</a:t>
            </a:r>
            <a:r>
              <a:rPr lang="en-US" spc="-13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theorem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94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solidFill>
                  <a:srgbClr val="00659A"/>
                </a:solidFill>
                <a:latin typeface="Constantia"/>
                <a:cs typeface="Constantia"/>
              </a:rPr>
              <a:t>Inference</a:t>
            </a:r>
            <a:r>
              <a:rPr lang="en-US" spc="-75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en-US" spc="-10" dirty="0" smtClean="0">
                <a:solidFill>
                  <a:srgbClr val="00659A"/>
                </a:solidFill>
                <a:latin typeface="Constantia"/>
                <a:cs typeface="Constantia"/>
              </a:rPr>
              <a:t>rule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6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nstantia"/>
                <a:cs typeface="Constantia"/>
              </a:rPr>
              <a:t>An </a:t>
            </a:r>
            <a:r>
              <a:rPr lang="en-US" spc="-5" dirty="0">
                <a:latin typeface="Constantia"/>
                <a:cs typeface="Constantia"/>
              </a:rPr>
              <a:t>inference rule </a:t>
            </a:r>
            <a:r>
              <a:rPr lang="en-US" dirty="0">
                <a:latin typeface="Constantia"/>
                <a:cs typeface="Constantia"/>
              </a:rPr>
              <a:t>is</a:t>
            </a:r>
            <a:r>
              <a:rPr lang="en-US" spc="-9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written</a:t>
            </a:r>
          </a:p>
          <a:p>
            <a:pPr marL="615315" marR="3125470" indent="0">
              <a:lnSpc>
                <a:spcPct val="202100"/>
              </a:lnSpc>
              <a:spcBef>
                <a:spcPts val="545"/>
              </a:spcBef>
              <a:buNone/>
              <a:tabLst>
                <a:tab pos="890269" algn="l"/>
              </a:tabLst>
            </a:pPr>
            <a:r>
              <a:rPr lang="en-US" dirty="0" smtClean="0">
                <a:solidFill>
                  <a:srgbClr val="0033CC"/>
                </a:solidFill>
                <a:latin typeface="Constantia"/>
                <a:cs typeface="Constantia"/>
              </a:rPr>
              <a:t>f</a:t>
            </a:r>
            <a:r>
              <a:rPr lang="en-US" sz="3200" baseline="-21604" dirty="0" smtClean="0">
                <a:solidFill>
                  <a:srgbClr val="0033CC"/>
                </a:solidFill>
                <a:latin typeface="Constantia"/>
                <a:cs typeface="Constantia"/>
              </a:rPr>
              <a:t>1</a:t>
            </a: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,	</a:t>
            </a:r>
            <a:r>
              <a:rPr lang="en-US" spc="5" dirty="0">
                <a:solidFill>
                  <a:srgbClr val="0033CC"/>
                </a:solidFill>
                <a:latin typeface="Constantia"/>
                <a:cs typeface="Constantia"/>
              </a:rPr>
              <a:t>f</a:t>
            </a:r>
            <a:r>
              <a:rPr lang="en-US" sz="3200" spc="7" baseline="-21604" dirty="0">
                <a:solidFill>
                  <a:srgbClr val="0033CC"/>
                </a:solidFill>
                <a:latin typeface="Constantia"/>
                <a:cs typeface="Constantia"/>
              </a:rPr>
              <a:t>2</a:t>
            </a:r>
            <a:r>
              <a:rPr lang="en-US" spc="5" dirty="0">
                <a:solidFill>
                  <a:srgbClr val="0033CC"/>
                </a:solidFill>
                <a:latin typeface="Constantia"/>
                <a:cs typeface="Constantia"/>
              </a:rPr>
              <a:t>,</a:t>
            </a:r>
            <a:r>
              <a:rPr lang="en-US" spc="-4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pc="-5" dirty="0">
                <a:solidFill>
                  <a:srgbClr val="0033CC"/>
                </a:solidFill>
                <a:latin typeface="Constantia"/>
                <a:cs typeface="Constantia"/>
              </a:rPr>
              <a:t>…,</a:t>
            </a:r>
            <a:r>
              <a:rPr lang="en-US" spc="229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pc="10" dirty="0" err="1">
                <a:solidFill>
                  <a:srgbClr val="0033CC"/>
                </a:solidFill>
                <a:latin typeface="Constantia"/>
                <a:cs typeface="Constantia"/>
              </a:rPr>
              <a:t>f</a:t>
            </a:r>
            <a:r>
              <a:rPr lang="en-US" sz="3200" spc="15" baseline="-21604" dirty="0" err="1">
                <a:solidFill>
                  <a:srgbClr val="0033CC"/>
                </a:solidFill>
                <a:latin typeface="Constantia"/>
                <a:cs typeface="Constantia"/>
              </a:rPr>
              <a:t>n</a:t>
            </a:r>
            <a:r>
              <a:rPr lang="en-US" sz="3200" spc="15" baseline="-21604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sz="3200" spc="7" baseline="-21604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 marL="0" marR="231775" indent="0">
              <a:lnSpc>
                <a:spcPct val="100000"/>
              </a:lnSpc>
              <a:buNone/>
              <a:tabLst>
                <a:tab pos="1671320" algn="l"/>
              </a:tabLst>
            </a:pPr>
            <a:endParaRPr lang="en-US" dirty="0" smtClean="0">
              <a:latin typeface="Constantia"/>
              <a:cs typeface="Constantia"/>
            </a:endParaRPr>
          </a:p>
          <a:p>
            <a:pPr marL="0" marR="231775" indent="0">
              <a:lnSpc>
                <a:spcPct val="100000"/>
              </a:lnSpc>
              <a:buNone/>
              <a:tabLst>
                <a:tab pos="1671320" algn="l"/>
              </a:tabLst>
            </a:pPr>
            <a:r>
              <a:rPr lang="en-US" dirty="0" smtClean="0">
                <a:latin typeface="Constantia"/>
                <a:cs typeface="Constantia"/>
              </a:rPr>
              <a:t>It  </a:t>
            </a:r>
            <a:r>
              <a:rPr lang="en-US" dirty="0">
                <a:latin typeface="Constantia"/>
                <a:cs typeface="Constantia"/>
              </a:rPr>
              <a:t>expresses  that</a:t>
            </a:r>
            <a:r>
              <a:rPr lang="en-US" spc="45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if</a:t>
            </a:r>
            <a:r>
              <a:rPr lang="en-US" spc="204" dirty="0"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f</a:t>
            </a:r>
            <a:r>
              <a:rPr lang="en-US" sz="3200" baseline="-21604" dirty="0">
                <a:solidFill>
                  <a:srgbClr val="0033CC"/>
                </a:solidFill>
                <a:latin typeface="Constantia"/>
                <a:cs typeface="Constantia"/>
              </a:rPr>
              <a:t>1</a:t>
            </a: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,	</a:t>
            </a:r>
            <a:r>
              <a:rPr lang="en-US" spc="5" dirty="0">
                <a:solidFill>
                  <a:srgbClr val="0033CC"/>
                </a:solidFill>
                <a:latin typeface="Constantia"/>
                <a:cs typeface="Constantia"/>
              </a:rPr>
              <a:t>f</a:t>
            </a:r>
            <a:r>
              <a:rPr lang="en-US" sz="3200" spc="7" baseline="-21604" dirty="0">
                <a:solidFill>
                  <a:srgbClr val="0033CC"/>
                </a:solidFill>
                <a:latin typeface="Constantia"/>
                <a:cs typeface="Constantia"/>
              </a:rPr>
              <a:t>2</a:t>
            </a:r>
            <a:r>
              <a:rPr lang="en-US" spc="5" dirty="0">
                <a:solidFill>
                  <a:srgbClr val="0033CC"/>
                </a:solidFill>
                <a:latin typeface="Constantia"/>
                <a:cs typeface="Constantia"/>
              </a:rPr>
              <a:t>, </a:t>
            </a:r>
            <a:r>
              <a:rPr lang="en-US" dirty="0">
                <a:solidFill>
                  <a:srgbClr val="0033CC"/>
                </a:solidFill>
                <a:latin typeface="Constantia"/>
                <a:cs typeface="Constantia"/>
              </a:rPr>
              <a:t>…  </a:t>
            </a:r>
            <a:r>
              <a:rPr lang="en-US" spc="10" dirty="0" err="1">
                <a:solidFill>
                  <a:srgbClr val="0033CC"/>
                </a:solidFill>
                <a:latin typeface="Constantia"/>
                <a:cs typeface="Constantia"/>
              </a:rPr>
              <a:t>f</a:t>
            </a:r>
            <a:r>
              <a:rPr lang="en-US" sz="3200" spc="15" baseline="-21604" dirty="0" err="1">
                <a:solidFill>
                  <a:srgbClr val="0033CC"/>
                </a:solidFill>
                <a:latin typeface="Constantia"/>
                <a:cs typeface="Constantia"/>
              </a:rPr>
              <a:t>n</a:t>
            </a:r>
            <a:r>
              <a:rPr lang="en-US" sz="3200" spc="15" baseline="-21604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are theorems, </a:t>
            </a:r>
            <a:r>
              <a:rPr lang="en-US" spc="-5" dirty="0">
                <a:latin typeface="Constantia"/>
                <a:cs typeface="Constantia"/>
              </a:rPr>
              <a:t>we may </a:t>
            </a:r>
            <a:r>
              <a:rPr lang="en-US" dirty="0">
                <a:latin typeface="Constantia"/>
                <a:cs typeface="Constantia"/>
              </a:rPr>
              <a:t>infer</a:t>
            </a:r>
            <a:r>
              <a:rPr lang="en-US" spc="-45" dirty="0">
                <a:latin typeface="Constantia"/>
                <a:cs typeface="Constantia"/>
              </a:rPr>
              <a:t> </a:t>
            </a:r>
            <a:r>
              <a:rPr lang="en-US" spc="5" dirty="0">
                <a:solidFill>
                  <a:srgbClr val="9A3300"/>
                </a:solidFill>
                <a:latin typeface="Constantia"/>
                <a:cs typeface="Constantia"/>
              </a:rPr>
              <a:t>f</a:t>
            </a:r>
            <a:r>
              <a:rPr lang="en-US" sz="3200" spc="7" baseline="-21604" dirty="0">
                <a:solidFill>
                  <a:srgbClr val="9A3300"/>
                </a:solidFill>
                <a:latin typeface="Constantia"/>
                <a:cs typeface="Constantia"/>
              </a:rPr>
              <a:t>0</a:t>
            </a:r>
            <a:r>
              <a:rPr lang="en-US" sz="3200" spc="82" baseline="-21604" dirty="0">
                <a:solidFill>
                  <a:srgbClr val="9A33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as  another</a:t>
            </a:r>
            <a:r>
              <a:rPr lang="en-US" spc="-10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theorem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8</a:t>
            </a:fld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388983" y="2997936"/>
            <a:ext cx="4351567" cy="962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315" marR="3125470" indent="0">
              <a:lnSpc>
                <a:spcPct val="202100"/>
              </a:lnSpc>
              <a:spcBef>
                <a:spcPts val="545"/>
              </a:spcBef>
              <a:buNone/>
              <a:tabLst>
                <a:tab pos="890269" algn="l"/>
              </a:tabLst>
            </a:pPr>
            <a:r>
              <a:rPr lang="en-US" sz="2800" spc="5" dirty="0">
                <a:solidFill>
                  <a:srgbClr val="9A3300"/>
                </a:solidFill>
                <a:latin typeface="Constantia"/>
                <a:cs typeface="Constantia"/>
              </a:rPr>
              <a:t>f</a:t>
            </a:r>
            <a:r>
              <a:rPr lang="en-US" sz="2800" spc="7" baseline="-21604" dirty="0">
                <a:solidFill>
                  <a:srgbClr val="9A3300"/>
                </a:solidFill>
                <a:latin typeface="Constantia"/>
                <a:cs typeface="Constantia"/>
              </a:rPr>
              <a:t>0</a:t>
            </a:r>
            <a:endParaRPr lang="en-US" sz="2800" baseline="-21604" dirty="0">
              <a:latin typeface="Constantia"/>
              <a:cs typeface="Constanti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56996" y="3237722"/>
            <a:ext cx="2276669" cy="1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3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10" dirty="0">
                <a:solidFill>
                  <a:srgbClr val="00659A"/>
                </a:solidFill>
                <a:latin typeface="Constantia"/>
                <a:cs typeface="Constantia"/>
              </a:rPr>
              <a:t>Example </a:t>
            </a:r>
            <a:r>
              <a:rPr lang="it-IT" spc="-5" dirty="0">
                <a:solidFill>
                  <a:srgbClr val="00659A"/>
                </a:solidFill>
                <a:latin typeface="Constantia"/>
                <a:cs typeface="Constantia"/>
              </a:rPr>
              <a:t>inference</a:t>
            </a:r>
            <a:r>
              <a:rPr lang="it-IT" spc="-20" dirty="0">
                <a:solidFill>
                  <a:srgbClr val="00659A"/>
                </a:solidFill>
                <a:latin typeface="Constantia"/>
                <a:cs typeface="Constantia"/>
              </a:rPr>
              <a:t> </a:t>
            </a:r>
            <a:r>
              <a:rPr lang="it-IT" spc="-10" dirty="0" smtClean="0">
                <a:solidFill>
                  <a:srgbClr val="00659A"/>
                </a:solidFill>
                <a:latin typeface="Constantia"/>
                <a:cs typeface="Constantia"/>
              </a:rPr>
              <a:t>rule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5" dirty="0">
                <a:latin typeface="Constantia"/>
                <a:cs typeface="Constantia"/>
              </a:rPr>
              <a:t>“Modus Ponens” (common </a:t>
            </a:r>
            <a:r>
              <a:rPr lang="en-US" dirty="0">
                <a:latin typeface="Constantia"/>
                <a:cs typeface="Constantia"/>
              </a:rPr>
              <a:t>to </a:t>
            </a:r>
            <a:r>
              <a:rPr lang="en-US" spc="-5" dirty="0">
                <a:latin typeface="Constantia"/>
                <a:cs typeface="Constantia"/>
              </a:rPr>
              <a:t>many</a:t>
            </a:r>
            <a:r>
              <a:rPr lang="en-US" spc="-6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theories):</a:t>
            </a:r>
          </a:p>
          <a:p>
            <a:endParaRPr lang="en-US" dirty="0" smtClean="0"/>
          </a:p>
          <a:p>
            <a:pPr marL="386715" marR="3213100" indent="0" algn="ctr">
              <a:lnSpc>
                <a:spcPct val="228799"/>
              </a:lnSpc>
              <a:spcBef>
                <a:spcPts val="170"/>
              </a:spcBef>
              <a:buNone/>
              <a:tabLst>
                <a:tab pos="890905" algn="l"/>
              </a:tabLst>
            </a:pPr>
            <a:r>
              <a:rPr lang="it-IT" dirty="0">
                <a:solidFill>
                  <a:srgbClr val="0033CC"/>
                </a:solidFill>
                <a:latin typeface="Constantia"/>
                <a:cs typeface="Constantia"/>
              </a:rPr>
              <a:t>p,	p</a:t>
            </a:r>
            <a:r>
              <a:rPr lang="it-IT" spc="-4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lang="it-IT" dirty="0">
                <a:solidFill>
                  <a:srgbClr val="0033CC"/>
                </a:solidFill>
                <a:latin typeface="Symbol"/>
                <a:cs typeface="Symbol"/>
              </a:rPr>
              <a:t></a:t>
            </a:r>
            <a:r>
              <a:rPr lang="it-IT" spc="2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it-IT" dirty="0">
                <a:solidFill>
                  <a:srgbClr val="0033CC"/>
                </a:solidFill>
                <a:latin typeface="Constantia"/>
                <a:cs typeface="Constantia"/>
              </a:rPr>
              <a:t>q  </a:t>
            </a:r>
          </a:p>
          <a:p>
            <a:pPr marL="386715" marR="3213100" indent="0" algn="ctr">
              <a:lnSpc>
                <a:spcPct val="228799"/>
              </a:lnSpc>
              <a:spcBef>
                <a:spcPts val="170"/>
              </a:spcBef>
              <a:buNone/>
              <a:tabLst>
                <a:tab pos="890905" algn="l"/>
              </a:tabLst>
            </a:pPr>
            <a:r>
              <a:rPr lang="it-IT" dirty="0" smtClean="0">
                <a:solidFill>
                  <a:srgbClr val="9A3300"/>
                </a:solidFill>
                <a:latin typeface="Constantia"/>
                <a:cs typeface="Constantia"/>
              </a:rPr>
              <a:t>q</a:t>
            </a:r>
            <a:endParaRPr lang="it-IT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lang="it-IT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it-IT" spc="-5" dirty="0">
                <a:latin typeface="Constantia"/>
                <a:cs typeface="Constantia"/>
              </a:rPr>
              <a:t>See also </a:t>
            </a:r>
            <a:r>
              <a:rPr lang="en-US" spc="-5" dirty="0">
                <a:latin typeface="Constantia"/>
                <a:cs typeface="Constantia"/>
              </a:rPr>
              <a:t>“ </a:t>
            </a:r>
            <a:r>
              <a:rPr lang="it-IT" spc="-5" dirty="0" smtClean="0">
                <a:latin typeface="Constantia"/>
                <a:cs typeface="Constantia"/>
              </a:rPr>
              <a:t>Modus tollens</a:t>
            </a:r>
            <a:r>
              <a:rPr lang="en-US" spc="-5" dirty="0">
                <a:latin typeface="Constantia"/>
                <a:cs typeface="Constantia"/>
              </a:rPr>
              <a:t> ”</a:t>
            </a:r>
            <a:endParaRPr lang="it-IT" spc="-5" dirty="0">
              <a:latin typeface="Constantia"/>
              <a:cs typeface="Constant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851-D875-49F7-9B11-E30864440640}" type="slidenum">
              <a:rPr lang="it-IT" smtClean="0"/>
              <a:t>9</a:t>
            </a:fld>
            <a:endParaRPr lang="it-IT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573624" y="3982632"/>
            <a:ext cx="2276669" cy="1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8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1291</Words>
  <Application>Microsoft Office PowerPoint</Application>
  <PresentationFormat>Widescreen</PresentationFormat>
  <Paragraphs>300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Calibri Light</vt:lpstr>
      <vt:lpstr>Cambria</vt:lpstr>
      <vt:lpstr>Comic Sans MS</vt:lpstr>
      <vt:lpstr>Constantia</vt:lpstr>
      <vt:lpstr>Symbol</vt:lpstr>
      <vt:lpstr>Times New Roman</vt:lpstr>
      <vt:lpstr>Verdana</vt:lpstr>
      <vt:lpstr>Wingdings</vt:lpstr>
      <vt:lpstr>Office Theme</vt:lpstr>
      <vt:lpstr>Object Oriented Programming (Introduction to Programming)  Manuel Mazzara</vt:lpstr>
      <vt:lpstr>Mock and final exam</vt:lpstr>
      <vt:lpstr>Object Oriented Programming (Introduction to Programming)  Manuel Mazzara</vt:lpstr>
      <vt:lpstr>For this last lecture…</vt:lpstr>
      <vt:lpstr>Axiomatic semantics</vt:lpstr>
      <vt:lpstr>What is a theory?</vt:lpstr>
      <vt:lpstr>Notation</vt:lpstr>
      <vt:lpstr>Inference rule</vt:lpstr>
      <vt:lpstr>Example inference rule</vt:lpstr>
      <vt:lpstr>How to obtain theorems</vt:lpstr>
      <vt:lpstr>Example: a simple theory of integers (1)</vt:lpstr>
      <vt:lpstr>Example: a simple theory of integers (2)</vt:lpstr>
      <vt:lpstr>An axiom and axiom schema</vt:lpstr>
      <vt:lpstr>An inference rule</vt:lpstr>
      <vt:lpstr>Hoare triple</vt:lpstr>
      <vt:lpstr>Partial vs total correctness</vt:lpstr>
      <vt:lpstr>Axiomatic semantics</vt:lpstr>
      <vt:lpstr>What is an assertion?</vt:lpstr>
      <vt:lpstr>What is an assertion? An equivalent view</vt:lpstr>
      <vt:lpstr>The case of postconditions</vt:lpstr>
      <vt:lpstr>Elementary mathematics</vt:lpstr>
      <vt:lpstr>“EM”: Elementary Mathematics</vt:lpstr>
      <vt:lpstr>Rule of consequence</vt:lpstr>
      <vt:lpstr>Rule of conjunction</vt:lpstr>
      <vt:lpstr>Axiomatic semantics for a programming language</vt:lpstr>
      <vt:lpstr>Skip</vt:lpstr>
      <vt:lpstr>Abort</vt:lpstr>
      <vt:lpstr>Sequential composition</vt:lpstr>
      <vt:lpstr>Assignment axiom (schema)</vt:lpstr>
      <vt:lpstr>Applying the assignment axiom</vt:lpstr>
      <vt:lpstr>Conditional rule</vt:lpstr>
      <vt:lpstr>Loop rule (partial correctness)</vt:lpstr>
      <vt:lpstr>Slight variant</vt:lpstr>
      <vt:lpstr>Loop termination</vt:lpstr>
      <vt:lpstr>Loops as problem‐solving strategy</vt:lpstr>
      <vt:lpstr>Computing the maximum of an array</vt:lpstr>
      <vt:lpstr>Loop as approximation strategy</vt:lpstr>
      <vt:lpstr>Routines (1)</vt:lpstr>
      <vt:lpstr>Routines (2)</vt:lpstr>
      <vt:lpstr>Soundness and completeness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(Introduction to Programming)  Manuel Mazzara</dc:title>
  <dc:creator>Innopolis University35</dc:creator>
  <cp:lastModifiedBy>Innopolis University35</cp:lastModifiedBy>
  <cp:revision>231</cp:revision>
  <dcterms:created xsi:type="dcterms:W3CDTF">2015-10-20T13:28:03Z</dcterms:created>
  <dcterms:modified xsi:type="dcterms:W3CDTF">2015-11-24T17:14:53Z</dcterms:modified>
</cp:coreProperties>
</file>