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71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72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33" r:id="rId2"/>
    <p:sldMasterId id="2147483835" r:id="rId3"/>
  </p:sldMasterIdLst>
  <p:notesMasterIdLst>
    <p:notesMasterId r:id="rId70"/>
  </p:notesMasterIdLst>
  <p:handoutMasterIdLst>
    <p:handoutMasterId r:id="rId71"/>
  </p:handoutMasterIdLst>
  <p:sldIdLst>
    <p:sldId id="1003" r:id="rId4"/>
    <p:sldId id="940" r:id="rId5"/>
    <p:sldId id="1004" r:id="rId6"/>
    <p:sldId id="941" r:id="rId7"/>
    <p:sldId id="942" r:id="rId8"/>
    <p:sldId id="943" r:id="rId9"/>
    <p:sldId id="944" r:id="rId10"/>
    <p:sldId id="945" r:id="rId11"/>
    <p:sldId id="946" r:id="rId12"/>
    <p:sldId id="947" r:id="rId13"/>
    <p:sldId id="948" r:id="rId14"/>
    <p:sldId id="949" r:id="rId15"/>
    <p:sldId id="950" r:id="rId16"/>
    <p:sldId id="951" r:id="rId17"/>
    <p:sldId id="952" r:id="rId18"/>
    <p:sldId id="953" r:id="rId19"/>
    <p:sldId id="954" r:id="rId20"/>
    <p:sldId id="955" r:id="rId21"/>
    <p:sldId id="956" r:id="rId22"/>
    <p:sldId id="957" r:id="rId23"/>
    <p:sldId id="958" r:id="rId24"/>
    <p:sldId id="959" r:id="rId25"/>
    <p:sldId id="960" r:id="rId26"/>
    <p:sldId id="961" r:id="rId27"/>
    <p:sldId id="962" r:id="rId28"/>
    <p:sldId id="1005" r:id="rId29"/>
    <p:sldId id="963" r:id="rId30"/>
    <p:sldId id="964" r:id="rId31"/>
    <p:sldId id="965" r:id="rId32"/>
    <p:sldId id="966" r:id="rId33"/>
    <p:sldId id="967" r:id="rId34"/>
    <p:sldId id="968" r:id="rId35"/>
    <p:sldId id="969" r:id="rId36"/>
    <p:sldId id="970" r:id="rId37"/>
    <p:sldId id="971" r:id="rId38"/>
    <p:sldId id="972" r:id="rId39"/>
    <p:sldId id="973" r:id="rId40"/>
    <p:sldId id="974" r:id="rId41"/>
    <p:sldId id="975" r:id="rId42"/>
    <p:sldId id="976" r:id="rId43"/>
    <p:sldId id="977" r:id="rId44"/>
    <p:sldId id="978" r:id="rId45"/>
    <p:sldId id="979" r:id="rId46"/>
    <p:sldId id="980" r:id="rId47"/>
    <p:sldId id="981" r:id="rId48"/>
    <p:sldId id="982" r:id="rId49"/>
    <p:sldId id="983" r:id="rId50"/>
    <p:sldId id="984" r:id="rId51"/>
    <p:sldId id="985" r:id="rId52"/>
    <p:sldId id="986" r:id="rId53"/>
    <p:sldId id="987" r:id="rId54"/>
    <p:sldId id="988" r:id="rId55"/>
    <p:sldId id="989" r:id="rId56"/>
    <p:sldId id="990" r:id="rId57"/>
    <p:sldId id="991" r:id="rId58"/>
    <p:sldId id="992" r:id="rId59"/>
    <p:sldId id="993" r:id="rId60"/>
    <p:sldId id="994" r:id="rId61"/>
    <p:sldId id="995" r:id="rId62"/>
    <p:sldId id="996" r:id="rId63"/>
    <p:sldId id="997" r:id="rId64"/>
    <p:sldId id="998" r:id="rId65"/>
    <p:sldId id="999" r:id="rId66"/>
    <p:sldId id="1000" r:id="rId67"/>
    <p:sldId id="1001" r:id="rId68"/>
    <p:sldId id="1002" r:id="rId69"/>
  </p:sldIdLst>
  <p:sldSz cx="9144000" cy="6858000" type="screen4x3"/>
  <p:notesSz cx="7315200" cy="9601200"/>
  <p:custDataLst>
    <p:tags r:id="rId72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336600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333FF"/>
    <a:srgbClr val="0000FF"/>
    <a:srgbClr val="99FF99"/>
    <a:srgbClr val="FFCCCC"/>
    <a:srgbClr val="FF9966"/>
    <a:srgbClr val="FFCC99"/>
    <a:srgbClr val="000099"/>
    <a:srgbClr val="0066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295" autoAdjust="0"/>
  </p:normalViewPr>
  <p:slideViewPr>
    <p:cSldViewPr snapToGrid="0">
      <p:cViewPr varScale="1">
        <p:scale>
          <a:sx n="70" d="100"/>
          <a:sy n="70" d="100"/>
        </p:scale>
        <p:origin x="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72" y="-126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2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C3599-E52C-44AF-B50D-285B68EB48A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4901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5C71B-DFF7-46C1-997C-AAC227F60FD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8193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979DF-B628-4051-96AC-B9E1729B700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0323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1650B-B954-4FA6-9232-AD07CBADCDD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262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987D3-E814-4AA6-B249-561695B9A17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7855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A38A-F710-44C0-B69C-5380D4459B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A8F2CF9-A516-4572-B6F4-36E142FB468E}" type="datetime1">
              <a:rPr lang="en-US" sz="1200" b="1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30-Sep-15</a:t>
            </a:fld>
            <a:endParaRPr lang="en-US" sz="1200" b="1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EB3E3A4-115B-4119-AF52-000AB9A6DE9D}" type="slidenum">
              <a:rPr lang="en-US" sz="1200" b="1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 b="1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041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A8F2CF9-A516-4572-B6F4-36E142FB468E}" type="datetime1">
              <a:rPr lang="en-US" sz="1200" b="1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30-Sep-15</a:t>
            </a:fld>
            <a:endParaRPr lang="en-US" sz="1200" b="1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EB3E3A4-115B-4119-AF52-000AB9A6DE9D}" type="slidenum">
              <a:rPr lang="en-US" sz="1200" b="1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b="1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5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50000"/>
              </a:spcBef>
              <a:spcAft>
                <a:spcPct val="0"/>
              </a:spcAft>
            </a:pPr>
            <a:fld id="{93A1650B-B954-4FA6-9232-AD07CBADCDDA}" type="slidenum">
              <a:rPr lang="en-US" sz="1200" kern="1200">
                <a:solidFill>
                  <a:prstClr val="black"/>
                </a:solidFill>
                <a:latin typeface="Constantia" panose="02030602050306030303" pitchFamily="18" charset="0"/>
                <a:ea typeface="+mn-ea"/>
                <a:cs typeface="+mn-cs"/>
              </a:rPr>
              <a:pPr algn="r" rtl="0" fontAlgn="base">
                <a:spcBef>
                  <a:spcPct val="50000"/>
                </a:spcBef>
                <a:spcAft>
                  <a:spcPct val="0"/>
                </a:spcAft>
              </a:pPr>
              <a:t>19</a:t>
            </a:fld>
            <a:endParaRPr lang="en-US" sz="1200" kern="1200" dirty="0">
              <a:solidFill>
                <a:prstClr val="black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11013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75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8F56D-6967-4994-B760-30C92804907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4262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C6CB8-F11E-4B9C-BBD9-BDDFC9C8949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79956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E768-944F-4723-A0A2-7320C2B4500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1172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6061D-87E9-4571-8F64-AE895560FFD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5693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7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FCEF2-CA31-4386-9D04-4792B3235BF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2168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6061D-87E9-4571-8F64-AE895560FFD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31129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6061D-87E9-4571-8F64-AE895560FFD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2931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06F2B-0C51-4E7E-B7D5-5C979ECF47E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75138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102BF-A86C-4741-99FD-9D45A2D1760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01817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E1AA9-7FC3-4CBC-A6C4-2585DA5D1E4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4265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 txBox="1">
            <a:spLocks noGrp="1" noChangeArrowheads="1"/>
          </p:cNvSpPr>
          <p:nvPr/>
        </p:nvSpPr>
        <p:spPr bwMode="auto">
          <a:xfrm>
            <a:off x="4143209" y="9120654"/>
            <a:ext cx="3170357" cy="47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7209">
              <a:spcBef>
                <a:spcPct val="0"/>
              </a:spcBef>
            </a:pPr>
            <a:fld id="{D795CC63-CD93-4BA1-BE44-EA61A3AC9388}" type="slidenum">
              <a:rPr lang="en-US" sz="1300">
                <a:latin typeface="Arial" charset="0"/>
              </a:rPr>
              <a:pPr algn="r" defTabSz="967209">
                <a:spcBef>
                  <a:spcPct val="0"/>
                </a:spcBef>
              </a:pPr>
              <a:t>32</a:t>
            </a:fld>
            <a:endParaRPr lang="en-US" sz="1300" dirty="0">
              <a:latin typeface="Arial" charset="0"/>
            </a:endParaRPr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7" rIns="9664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A8A55-B8F7-4F1F-8116-28FB1145D4D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0280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6645">
              <a:spcBef>
                <a:spcPct val="0"/>
              </a:spcBef>
            </a:pPr>
            <a:fld id="{B43F109C-8D2A-4C4F-80D9-3DD8190833E9}" type="slidenum">
              <a:rPr lang="en-US" sz="1300">
                <a:latin typeface="Arial" charset="0"/>
              </a:rPr>
              <a:pPr algn="r" defTabSz="966645">
                <a:spcBef>
                  <a:spcPct val="0"/>
                </a:spcBef>
              </a:pPr>
              <a:t>33</a:t>
            </a:fld>
            <a:endParaRPr lang="en-US" sz="1300" dirty="0">
              <a:latin typeface="Arial" charset="0"/>
            </a:endParaRPr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47" tIns="48324" rIns="96647" bIns="4832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78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7"/>
          <p:cNvSpPr txBox="1">
            <a:spLocks noGrp="1" noChangeArrowheads="1"/>
          </p:cNvSpPr>
          <p:nvPr/>
        </p:nvSpPr>
        <p:spPr bwMode="auto">
          <a:xfrm>
            <a:off x="4143209" y="9120654"/>
            <a:ext cx="3170357" cy="47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7209">
              <a:spcBef>
                <a:spcPct val="0"/>
              </a:spcBef>
            </a:pPr>
            <a:fld id="{639BF0AE-CE16-45A7-8357-6E4527678CCF}" type="slidenum">
              <a:rPr lang="en-US" sz="1300">
                <a:latin typeface="Arial" charset="0"/>
              </a:rPr>
              <a:pPr algn="r" defTabSz="967209">
                <a:spcBef>
                  <a:spcPct val="0"/>
                </a:spcBef>
              </a:pPr>
              <a:t>34</a:t>
            </a:fld>
            <a:endParaRPr lang="en-US" sz="1300" dirty="0">
              <a:latin typeface="Arial" charset="0"/>
            </a:endParaRPr>
          </a:p>
        </p:txBody>
      </p:sp>
      <p:sp>
        <p:nvSpPr>
          <p:cNvPr id="100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7" rIns="9664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9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69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6645">
              <a:spcBef>
                <a:spcPct val="0"/>
              </a:spcBef>
            </a:pPr>
            <a:fld id="{B3DFEF55-B777-40D8-B082-6ADAB9C9FF6B}" type="slidenum">
              <a:rPr lang="en-US" sz="1300">
                <a:solidFill>
                  <a:prstClr val="black"/>
                </a:solidFill>
                <a:latin typeface="Arial" charset="0"/>
              </a:rPr>
              <a:pPr algn="r" defTabSz="966645">
                <a:spcBef>
                  <a:spcPct val="0"/>
                </a:spcBef>
              </a:pPr>
              <a:t>36</a:t>
            </a:fld>
            <a:endParaRPr lang="en-US" sz="13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1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47" tIns="48324" rIns="96647" bIns="4832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98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7" tIns="48324" rIns="96647" bIns="48324" anchor="b"/>
          <a:lstStyle/>
          <a:p>
            <a:pPr algn="r" defTabSz="966645">
              <a:spcBef>
                <a:spcPct val="0"/>
              </a:spcBef>
            </a:pPr>
            <a:fld id="{49799503-64C1-44ED-A228-F1513A17AA5E}" type="slidenum">
              <a:rPr lang="en-US" sz="1300">
                <a:solidFill>
                  <a:prstClr val="black"/>
                </a:solidFill>
                <a:latin typeface="Arial" charset="0"/>
              </a:rPr>
              <a:pPr algn="r" defTabSz="966645">
                <a:spcBef>
                  <a:spcPct val="0"/>
                </a:spcBef>
              </a:pPr>
              <a:t>37</a:t>
            </a:fld>
            <a:endParaRPr lang="en-US" sz="13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1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47" tIns="48324" rIns="96647" bIns="4832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23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27CFE-E6BF-4FC3-A615-79A05778CB71}" type="slidenum">
              <a:rPr lang="en-US"/>
              <a:pPr/>
              <a:t>38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6061D-87E9-4571-8F64-AE895560FFD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35866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BB741-B2EA-47C5-91C1-9DB6B16CE1EC}" type="slidenum">
              <a:rPr lang="en-US"/>
              <a:pPr/>
              <a:t>40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6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6061D-87E9-4571-8F64-AE895560FFD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1453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EF765-9AE0-4D14-9C1F-6EDED9F95B72}" type="slidenum">
              <a:rPr lang="en-US"/>
              <a:pPr/>
              <a:t>42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033BA-8AFF-4DF5-8705-48D31F49540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82616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8847D-FD4B-4953-908B-E73E80FD1AF0}" type="slidenum">
              <a:rPr lang="en-US"/>
              <a:pPr/>
              <a:t>43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88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DAF87-955D-41A0-B843-DA4161D3B61C}" type="slidenum">
              <a:rPr lang="en-US"/>
              <a:pPr/>
              <a:t>44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2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167A-E62A-458E-8531-7D10BD26BAFC}" type="slidenum">
              <a:rPr lang="en-US"/>
              <a:pPr/>
              <a:t>45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81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40BD7-4CA7-4DF6-87B8-19436CD58252}" type="slidenum">
              <a:rPr lang="en-US"/>
              <a:pPr/>
              <a:t>46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7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7B73A-75A8-4CC3-8717-92B83E471FC9}" type="slidenum">
              <a:rPr lang="en-US"/>
              <a:pPr/>
              <a:t>47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5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4CC1C-DC1D-4315-B845-2C2CBDFD56CF}" type="slidenum">
              <a:rPr lang="en-US"/>
              <a:pPr/>
              <a:t>48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44635-C341-47C9-99D8-36FD1AEF5514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8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99B04-01CA-43B1-BA6C-E6D3532E1D8C}" type="slidenum">
              <a:rPr lang="en-US"/>
              <a:pPr/>
              <a:t>50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25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D1D72-E959-4827-B8AF-23CEAEE385AE}" type="slidenum">
              <a:rPr lang="en-US"/>
              <a:pPr/>
              <a:t>51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93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BBCEF-D6FB-493B-AEFA-6F3EA0395F6A}" type="slidenum">
              <a:rPr lang="en-US"/>
              <a:pPr/>
              <a:t>52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0CDB9-CCAC-48C9-A13A-45C9AE49146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994404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3F5CE-5275-432A-808C-C490D7673759}" type="slidenum">
              <a:rPr lang="en-US"/>
              <a:pPr/>
              <a:t>53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97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E2CDC-014A-48AC-B66A-6E2127342BE8}" type="slidenum">
              <a:rPr lang="en-US"/>
              <a:pPr/>
              <a:t>54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01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0982F-4783-4FBC-B196-C6201347C477}" type="slidenum">
              <a:rPr lang="en-US"/>
              <a:pPr/>
              <a:t>55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84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D94D7-65A7-41AB-9387-1FA17AF9976B}" type="slidenum">
              <a:rPr lang="en-US"/>
              <a:pPr/>
              <a:t>56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1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6C86C-D26C-45FF-8791-5B5225BD0888}" type="slidenum">
              <a:rPr lang="en-US"/>
              <a:pPr/>
              <a:t>57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7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4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9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84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31EB-2BB7-423E-AAC5-64C87B838082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90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34EFC-DF8B-4B1C-9F27-B1BED42F5C6B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F25EE-4F6D-4B26-BC2E-D8A03FF798B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322352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66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D0182-A0AE-400E-B572-D29D029BBD01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80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5EE66-8C05-4B23-8A75-C2452253CB47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212034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5EE66-8C05-4B23-8A75-C2452253CB47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7696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02B0E-042D-47D5-AEFB-27B5FC34534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1622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C01EC-B24F-47DD-BAE4-6BB85FA1D48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57394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D12B3-6A70-48FA-A4C7-07F14E46F1A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2045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435655"/>
          </a:xfrm>
        </p:spPr>
        <p:txBody>
          <a:bodyPr/>
          <a:lstStyle>
            <a:lvl1pPr>
              <a:defRPr sz="2800" baseline="0">
                <a:latin typeface="Constantia" panose="0203060205030603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>
              <a:buSzPct val="65000"/>
              <a:defRPr baseline="0">
                <a:solidFill>
                  <a:srgbClr val="3333FF"/>
                </a:solidFill>
                <a:latin typeface="Constantia" panose="02030602050306030303" pitchFamily="18" charset="0"/>
              </a:defRPr>
            </a:lvl2pPr>
            <a:lvl3pP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>
              <a:defRPr sz="2400" baseline="0">
                <a:solidFill>
                  <a:schemeClr val="tx1"/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LD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LD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115888"/>
            <a:ext cx="811752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878114"/>
            <a:ext cx="8594725" cy="56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4" y="6550476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solidFill>
                  <a:srgbClr val="000000"/>
                </a:solidFill>
                <a:latin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63078" y="80687"/>
            <a:ext cx="7304087" cy="529372"/>
            <a:chOff x="249238" y="80687"/>
            <a:chExt cx="7217927" cy="529372"/>
          </a:xfrm>
        </p:grpSpPr>
        <p:sp>
          <p:nvSpPr>
            <p:cNvPr id="1580045" name="Line 13"/>
            <p:cNvSpPr>
              <a:spLocks noChangeShapeType="1"/>
            </p:cNvSpPr>
            <p:nvPr userDrawn="1"/>
          </p:nvSpPr>
          <p:spPr bwMode="auto">
            <a:xfrm flipV="1">
              <a:off x="249238" y="609601"/>
              <a:ext cx="7200000" cy="458"/>
            </a:xfrm>
            <a:prstGeom prst="line">
              <a:avLst/>
            </a:prstGeom>
            <a:noFill/>
            <a:ln w="1270">
              <a:solidFill>
                <a:srgbClr val="006699">
                  <a:alpha val="3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 userDrawn="1"/>
          </p:nvSpPr>
          <p:spPr bwMode="auto">
            <a:xfrm flipV="1">
              <a:off x="267165" y="80687"/>
              <a:ext cx="7200000" cy="458"/>
            </a:xfrm>
            <a:prstGeom prst="line">
              <a:avLst/>
            </a:prstGeom>
            <a:noFill/>
            <a:ln w="1270">
              <a:solidFill>
                <a:srgbClr val="006699">
                  <a:alpha val="3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Constantia" panose="02030602050306030303" pitchFamily="18" charset="0"/>
              </a:endParaRPr>
            </a:p>
          </p:txBody>
        </p:sp>
      </p:grpSp>
      <p:pic>
        <p:nvPicPr>
          <p:cNvPr id="3" name="Bild 2" descr="se-chair-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40" y="30789"/>
            <a:ext cx="339766" cy="3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Constantia" panose="02030602050306030303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896938" indent="-360363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Constantia" panose="02030602050306030303" pitchFamily="18" charset="0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948" y="1944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104"/>
            <a:ext cx="8229600" cy="24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73253" y="287177"/>
            <a:ext cx="2462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  <p:pic>
        <p:nvPicPr>
          <p:cNvPr id="11" name="Bild 10" descr="se-chair-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19" y="40411"/>
            <a:ext cx="339766" cy="346364"/>
          </a:xfrm>
          <a:prstGeom prst="rect">
            <a:avLst/>
          </a:prstGeom>
        </p:spPr>
      </p:pic>
      <p:pic>
        <p:nvPicPr>
          <p:cNvPr id="12" name="Bild 11" descr="eth_logo_kurz_po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3" y="107521"/>
            <a:ext cx="1187834" cy="1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948" y="1944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104"/>
            <a:ext cx="8229600" cy="24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6317007" y="99293"/>
            <a:ext cx="2462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b="1" i="1" dirty="0" smtClean="0">
                <a:solidFill>
                  <a:srgbClr val="990000"/>
                </a:solidFill>
                <a:latin typeface="Verdana" pitchFamily="34" charset="0"/>
              </a:rPr>
              <a:t>Software Engineering Laboratory</a:t>
            </a:r>
            <a:endParaRPr lang="en-US" sz="900" b="1" i="1" dirty="0">
              <a:solidFill>
                <a:srgbClr val="990000"/>
              </a:solidFill>
              <a:latin typeface="Verdana" pitchFamily="34" charset="0"/>
            </a:endParaRPr>
          </a:p>
        </p:txBody>
      </p:sp>
      <p:pic>
        <p:nvPicPr>
          <p:cNvPr id="11" name="Bild 10" descr="se-chair-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19" y="40411"/>
            <a:ext cx="339766" cy="346364"/>
          </a:xfrm>
          <a:prstGeom prst="rect">
            <a:avLst/>
          </a:prstGeom>
        </p:spPr>
      </p:pic>
      <p:pic>
        <p:nvPicPr>
          <p:cNvPr id="1026" name="Picture 2" descr="&amp;Icy;&amp;ncy;&amp;ncy;&amp;ocy;&amp;pcy;&amp;ocy;&amp;lcy;&amp;icy;&amp;scy;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07451"/>
            <a:ext cx="788661" cy="7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notesSlide" Target="../notesSlides/notesSlide18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notesSlide" Target="../notesSlides/notesSlide22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22" y="1133834"/>
            <a:ext cx="8860665" cy="3232104"/>
          </a:xfrm>
        </p:spPr>
        <p:txBody>
          <a:bodyPr>
            <a:normAutofit fontScale="90000"/>
          </a:bodyPr>
          <a:lstStyle/>
          <a:p>
            <a: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Объектно-Ориентированное Программирование</a:t>
            </a:r>
            <a:br>
              <a:rPr lang="ru-RU" sz="3100" noProof="0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/>
            </a:r>
            <a:br>
              <a:rPr lang="de-CH" dirty="0" smtClean="0">
                <a:solidFill>
                  <a:srgbClr val="990000"/>
                </a:solidFill>
                <a:latin typeface="Constantia" panose="02030602050306030303" pitchFamily="18" charset="0"/>
              </a:rPr>
            </a:br>
            <a:r>
              <a:rPr lang="ru-RU" sz="2700" noProof="0" dirty="0" smtClean="0">
                <a:latin typeface="Constantia" panose="02030602050306030303" pitchFamily="18" charset="0"/>
              </a:rPr>
              <a:t>Проф. </a:t>
            </a:r>
            <a:r>
              <a:rPr lang="ru-RU" sz="2700" noProof="0" dirty="0" err="1" smtClean="0">
                <a:latin typeface="Constantia" panose="02030602050306030303" pitchFamily="18" charset="0"/>
              </a:rPr>
              <a:t>Мануель</a:t>
            </a:r>
            <a:r>
              <a:rPr lang="ru-RU" sz="2700" dirty="0">
                <a:latin typeface="Constantia" panose="02030602050306030303" pitchFamily="18" charset="0"/>
              </a:rPr>
              <a:t> </a:t>
            </a:r>
            <a:r>
              <a:rPr lang="ru-RU" sz="2700" dirty="0" err="1" smtClean="0">
                <a:latin typeface="Constantia" panose="02030602050306030303" pitchFamily="18" charset="0"/>
              </a:rPr>
              <a:t>Маццара</a:t>
            </a:r>
            <a:r>
              <a:rPr lang="ru-RU" sz="2700" dirty="0" smtClean="0">
                <a:latin typeface="Constantia" panose="02030602050306030303" pitchFamily="18" charset="0"/>
              </a:rPr>
              <a:t/>
            </a:r>
            <a:br>
              <a:rPr lang="ru-RU" sz="2700" dirty="0" smtClean="0">
                <a:latin typeface="Constantia" panose="02030602050306030303" pitchFamily="18" charset="0"/>
              </a:rPr>
            </a:br>
            <a:r>
              <a:rPr lang="ru-RU" sz="2700" dirty="0" smtClean="0">
                <a:latin typeface="Constantia" panose="02030602050306030303" pitchFamily="18" charset="0"/>
              </a:rPr>
              <a:t>Проф. </a:t>
            </a:r>
            <a:r>
              <a:rPr lang="ru-RU" sz="2700" dirty="0" err="1" smtClean="0">
                <a:latin typeface="Constantia" panose="02030602050306030303" pitchFamily="18" charset="0"/>
              </a:rPr>
              <a:t>Джюйонг</a:t>
            </a:r>
            <a:r>
              <a:rPr lang="ru-RU" sz="2700" dirty="0" smtClean="0">
                <a:latin typeface="Constantia" panose="02030602050306030303" pitchFamily="18" charset="0"/>
              </a:rPr>
              <a:t> Ли</a:t>
            </a:r>
            <a:br>
              <a:rPr lang="ru-RU" sz="2700" dirty="0" smtClean="0">
                <a:latin typeface="Constantia" panose="02030602050306030303" pitchFamily="18" charset="0"/>
              </a:rPr>
            </a:br>
            <a:r>
              <a:rPr lang="ru-RU" sz="2700" dirty="0" smtClean="0">
                <a:latin typeface="Constantia" panose="02030602050306030303" pitchFamily="18" charset="0"/>
              </a:rPr>
              <a:t>Проф. Бертран Мейер</a:t>
            </a: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de-CH" sz="2800" noProof="0" dirty="0" smtClean="0">
                <a:latin typeface="Constantia" panose="02030602050306030303" pitchFamily="18" charset="0"/>
              </a:rPr>
              <a:t/>
            </a:r>
            <a:br>
              <a:rPr lang="de-CH" sz="2800" noProof="0" dirty="0" smtClean="0">
                <a:latin typeface="Constantia" panose="02030602050306030303" pitchFamily="18" charset="0"/>
              </a:rPr>
            </a:br>
            <a:r>
              <a:rPr lang="ru-RU" sz="2200" noProof="0" dirty="0" smtClean="0"/>
              <a:t>С материалом из курса ЭТХ Цюрих</a:t>
            </a:r>
            <a:r>
              <a:rPr lang="de-CH" sz="2200" dirty="0"/>
              <a:t/>
            </a:r>
            <a:br>
              <a:rPr lang="de-CH" sz="2200" dirty="0"/>
            </a:br>
            <a:r>
              <a:rPr lang="de-CH" sz="2200" noProof="0" dirty="0" smtClean="0"/>
              <a:t>«</a:t>
            </a:r>
            <a:r>
              <a:rPr lang="ru-RU" sz="2200" dirty="0" err="1" smtClean="0"/>
              <a:t>Введние</a:t>
            </a:r>
            <a:r>
              <a:rPr lang="ru-RU" sz="2200" dirty="0" smtClean="0"/>
              <a:t> в Программирование</a:t>
            </a:r>
            <a:r>
              <a:rPr lang="de-CH" sz="2200" noProof="0" dirty="0" smtClean="0"/>
              <a:t>»</a:t>
            </a:r>
            <a:endParaRPr lang="de-CH" sz="27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383" y="4849050"/>
            <a:ext cx="7301344" cy="11804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ru-RU" dirty="0" smtClean="0">
                <a:solidFill>
                  <a:srgbClr val="3E609E"/>
                </a:solidFill>
                <a:latin typeface="Verdana" pitchFamily="34" charset="0"/>
              </a:rPr>
              <a:t>1ая Лекция</a:t>
            </a: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>: </a:t>
            </a:r>
            <a:r>
              <a:rPr lang="ru-RU" dirty="0">
                <a:solidFill>
                  <a:srgbClr val="3E609E"/>
                </a:solidFill>
                <a:latin typeface="Verdana" pitchFamily="34" charset="0"/>
              </a:rPr>
              <a:t>О циклах и </a:t>
            </a:r>
            <a:r>
              <a:rPr lang="ru-RU" dirty="0" smtClean="0">
                <a:solidFill>
                  <a:srgbClr val="3E609E"/>
                </a:solidFill>
                <a:latin typeface="Verdana" pitchFamily="34" charset="0"/>
              </a:rPr>
              <a:t>их инвариант</a:t>
            </a:r>
            <a:r>
              <a:rPr lang="ru-RU" dirty="0">
                <a:solidFill>
                  <a:srgbClr val="3E609E"/>
                </a:solidFill>
                <a:latin typeface="Verdana" pitchFamily="34" charset="0"/>
              </a:rPr>
              <a:t>ах</a:t>
            </a: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/>
            </a:r>
            <a:br>
              <a:rPr lang="en-US" dirty="0" smtClean="0">
                <a:solidFill>
                  <a:srgbClr val="3E609E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rgbClr val="3E609E"/>
                </a:solidFill>
                <a:latin typeface="Verdana" pitchFamily="34" charset="0"/>
              </a:rPr>
              <a:t>(</a:t>
            </a:r>
            <a:r>
              <a:rPr lang="ru-RU" sz="2000" dirty="0" smtClean="0">
                <a:solidFill>
                  <a:srgbClr val="3E609E"/>
                </a:solidFill>
                <a:latin typeface="Verdana" pitchFamily="34" charset="0"/>
              </a:rPr>
              <a:t>Бертран Мейер</a:t>
            </a:r>
            <a:r>
              <a:rPr lang="en-US" sz="2000" dirty="0" smtClean="0">
                <a:solidFill>
                  <a:srgbClr val="3E609E"/>
                </a:solidFill>
                <a:latin typeface="Verdana" pitchFamily="34" charset="0"/>
              </a:rPr>
              <a:t>)</a:t>
            </a:r>
            <a:endParaRPr lang="en-US" dirty="0">
              <a:solidFill>
                <a:srgbClr val="3E609E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34620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250190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3659188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4816475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973763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713105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Operations on a list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133600"/>
            <a:ext cx="720725" cy="503238"/>
            <a:chOff x="576" y="1344"/>
            <a:chExt cx="454" cy="317"/>
          </a:xfrm>
        </p:grpSpPr>
        <p:sp>
          <p:nvSpPr>
            <p:cNvPr id="36889" name="Line 9"/>
            <p:cNvSpPr>
              <a:spLocks noChangeShapeType="1"/>
            </p:cNvSpPr>
            <p:nvPr/>
          </p:nvSpPr>
          <p:spPr bwMode="auto">
            <a:xfrm>
              <a:off x="576" y="1344"/>
              <a:ext cx="0" cy="31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solidFill>
                  <a:srgbClr val="3333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6890" name="Line 10"/>
            <p:cNvSpPr>
              <a:spLocks noChangeShapeType="1"/>
            </p:cNvSpPr>
            <p:nvPr/>
          </p:nvSpPr>
          <p:spPr bwMode="auto">
            <a:xfrm>
              <a:off x="576" y="1344"/>
              <a:ext cx="45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3333FF"/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481888" y="2133600"/>
            <a:ext cx="647700" cy="431800"/>
            <a:chOff x="4713" y="1344"/>
            <a:chExt cx="408" cy="272"/>
          </a:xfrm>
        </p:grpSpPr>
        <p:sp>
          <p:nvSpPr>
            <p:cNvPr id="36887" name="Line 12"/>
            <p:cNvSpPr>
              <a:spLocks noChangeShapeType="1"/>
            </p:cNvSpPr>
            <p:nvPr/>
          </p:nvSpPr>
          <p:spPr bwMode="auto">
            <a:xfrm>
              <a:off x="4713" y="1344"/>
              <a:ext cx="40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3333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6888" name="Line 13"/>
            <p:cNvSpPr>
              <a:spLocks noChangeShapeType="1"/>
            </p:cNvSpPr>
            <p:nvPr/>
          </p:nvSpPr>
          <p:spPr bwMode="auto">
            <a:xfrm>
              <a:off x="5121" y="1344"/>
              <a:ext cx="0" cy="27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solidFill>
                  <a:srgbClr val="3333FF"/>
                </a:solidFill>
                <a:latin typeface="Constantia" panose="02030602050306030303" pitchFamily="18" charset="0"/>
              </a:endParaRPr>
            </a:p>
          </p:txBody>
        </p:sp>
      </p:grpSp>
      <p:sp>
        <p:nvSpPr>
          <p:cNvPr id="495630" name="Line 14"/>
          <p:cNvSpPr>
            <a:spLocks noChangeShapeType="1"/>
          </p:cNvSpPr>
          <p:nvPr/>
        </p:nvSpPr>
        <p:spPr bwMode="auto">
          <a:xfrm flipV="1">
            <a:off x="3931338" y="3862387"/>
            <a:ext cx="7250" cy="19800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3635375" y="2667000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item</a:t>
            </a:r>
          </a:p>
        </p:txBody>
      </p:sp>
      <p:sp>
        <p:nvSpPr>
          <p:cNvPr id="36877" name="Text Box 18"/>
          <p:cNvSpPr txBox="1">
            <a:spLocks noChangeArrowheads="1"/>
          </p:cNvSpPr>
          <p:nvPr/>
        </p:nvSpPr>
        <p:spPr bwMode="auto">
          <a:xfrm>
            <a:off x="914400" y="1773238"/>
            <a:ext cx="10810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before</a:t>
            </a:r>
          </a:p>
        </p:txBody>
      </p:sp>
      <p:sp>
        <p:nvSpPr>
          <p:cNvPr id="36878" name="Text Box 19"/>
          <p:cNvSpPr txBox="1">
            <a:spLocks noChangeArrowheads="1"/>
          </p:cNvSpPr>
          <p:nvPr/>
        </p:nvSpPr>
        <p:spPr bwMode="auto">
          <a:xfrm>
            <a:off x="7337425" y="1773238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after</a:t>
            </a:r>
          </a:p>
        </p:txBody>
      </p:sp>
      <p:sp>
        <p:nvSpPr>
          <p:cNvPr id="36879" name="Text Box 20"/>
          <p:cNvSpPr txBox="1">
            <a:spLocks noChangeArrowheads="1"/>
          </p:cNvSpPr>
          <p:nvPr/>
        </p:nvSpPr>
        <p:spPr bwMode="auto">
          <a:xfrm>
            <a:off x="7064375" y="3476625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count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4143375" y="4938713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onstantia" panose="02030602050306030303" pitchFamily="18" charset="0"/>
              </a:rPr>
              <a:t>forth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506788" y="3476625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index</a:t>
            </a:r>
          </a:p>
        </p:txBody>
      </p:sp>
      <p:sp>
        <p:nvSpPr>
          <p:cNvPr id="36882" name="Line 24"/>
          <p:cNvSpPr>
            <a:spLocks noChangeShapeType="1"/>
          </p:cNvSpPr>
          <p:nvPr/>
        </p:nvSpPr>
        <p:spPr bwMode="auto">
          <a:xfrm flipH="1" flipV="1">
            <a:off x="1711325" y="3505200"/>
            <a:ext cx="95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6883" name="Text Box 25"/>
          <p:cNvSpPr txBox="1">
            <a:spLocks noChangeArrowheads="1"/>
          </p:cNvSpPr>
          <p:nvPr/>
        </p:nvSpPr>
        <p:spPr bwMode="auto">
          <a:xfrm>
            <a:off x="1263650" y="4191000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onstantia" panose="02030602050306030303" pitchFamily="18" charset="0"/>
              </a:rPr>
              <a:t>start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1730164" y="5416024"/>
            <a:ext cx="2026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nstantia" panose="02030602050306030303" pitchFamily="18" charset="0"/>
              </a:rPr>
              <a:t>(The cursor)</a:t>
            </a:r>
          </a:p>
        </p:txBody>
      </p:sp>
      <p:sp>
        <p:nvSpPr>
          <p:cNvPr id="36886" name="Text Box 28"/>
          <p:cNvSpPr txBox="1">
            <a:spLocks noChangeArrowheads="1"/>
          </p:cNvSpPr>
          <p:nvPr/>
        </p:nvSpPr>
        <p:spPr bwMode="auto">
          <a:xfrm>
            <a:off x="1219200" y="34734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onstantia" panose="02030602050306030303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20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362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0.12605 4.07407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0.13663 -1.48148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 animBg="1"/>
      <p:bldP spid="495633" grpId="0"/>
      <p:bldP spid="495637" grpId="0"/>
      <p:bldP spid="4956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Looping over stations of a line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/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/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93300"/>
                </a:solidFill>
              </a:rPr>
              <a:t>-- “Do something with </a:t>
            </a:r>
            <a:r>
              <a:rPr lang="en-US" i="1" dirty="0" smtClean="0">
                <a:solidFill>
                  <a:srgbClr val="0000FF"/>
                </a:solidFill>
              </a:rPr>
              <a:t>fancy.item</a:t>
            </a:r>
            <a:r>
              <a:rPr lang="en-US" dirty="0" smtClean="0">
                <a:solidFill>
                  <a:srgbClr val="993300"/>
                </a:solidFill>
              </a:rPr>
              <a:t>”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99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99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97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1642" y="3517641"/>
            <a:ext cx="3853542" cy="475860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Displaying station names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993300"/>
                </a:solidFill>
              </a:rPr>
              <a:t>-- Display name of next station:</a:t>
            </a: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Console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show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i="1" dirty="0" smtClean="0">
                <a:solidFill>
                  <a:srgbClr val="0000FF"/>
                </a:solidFill>
              </a:rPr>
              <a:t>fancy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item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8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04767" y="1377931"/>
            <a:ext cx="1779472" cy="475860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Computing the “maximum” of station names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  </a:t>
            </a:r>
            <a:r>
              <a:rPr lang="en-US" dirty="0" smtClean="0">
                <a:solidFill>
                  <a:srgbClr val="3333FF"/>
                </a:solidFill>
              </a:rPr>
              <a:t>; 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:=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chemeClr val="accent2"/>
                </a:solidFill>
              </a:rPr>
              <a:t>Result </a:t>
            </a:r>
            <a:r>
              <a:rPr lang="en-US" dirty="0" smtClean="0">
                <a:solidFill>
                  <a:srgbClr val="0000FF"/>
                </a:solidFill>
              </a:rPr>
              <a:t>:=</a:t>
            </a:r>
            <a:r>
              <a:rPr lang="en-US" i="1" dirty="0" smtClean="0">
                <a:solidFill>
                  <a:srgbClr val="0000FF"/>
                </a:solidFill>
              </a:rPr>
              <a:t> greater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0000FF"/>
                </a:solidFill>
              </a:rPr>
              <a:t>, 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item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154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Computing the “maximum” of station names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  </a:t>
            </a:r>
            <a:r>
              <a:rPr lang="en-US" dirty="0" smtClean="0">
                <a:solidFill>
                  <a:srgbClr val="3333FF"/>
                </a:solidFill>
              </a:rPr>
              <a:t>; 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:=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:=</a:t>
            </a:r>
            <a:r>
              <a:rPr lang="en-US" i="1" dirty="0" smtClean="0">
                <a:solidFill>
                  <a:srgbClr val="0000FF"/>
                </a:solidFill>
              </a:rPr>
              <a:t> greater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0000FF"/>
                </a:solidFill>
              </a:rPr>
              <a:t>, 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item</a:t>
            </a:r>
            <a:r>
              <a:rPr lang="en-US" sz="4000" dirty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18654" y="4823927"/>
            <a:ext cx="4198777" cy="1250302"/>
          </a:xfrm>
          <a:prstGeom prst="wedgeRoundRectCallout">
            <a:avLst>
              <a:gd name="adj1" fmla="val -85444"/>
              <a:gd name="adj2" fmla="val -145876"/>
              <a:gd name="adj3" fmla="val 16667"/>
            </a:avLst>
          </a:prstGeom>
          <a:solidFill>
            <a:srgbClr val="FFFF00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/>
            <a:r>
              <a:rPr lang="en-US" sz="2000" dirty="0" smtClean="0">
                <a:latin typeface="Constantia" panose="02030602050306030303" pitchFamily="18" charset="0"/>
              </a:rPr>
              <a:t>The greater of two strings, alphabetically, e.g.</a:t>
            </a:r>
          </a:p>
          <a:p>
            <a:pPr algn="ctr"/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greater</a:t>
            </a:r>
            <a:r>
              <a:rPr lang="en-US" sz="2000" dirty="0" smtClean="0"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(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ABC 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, 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AD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)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=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AD</a:t>
            </a:r>
            <a:r>
              <a:rPr lang="en-US" sz="2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"</a:t>
            </a:r>
            <a:endParaRPr lang="en-US" sz="2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2821" y="1959427"/>
            <a:ext cx="6690050" cy="3442997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 a function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dirty="0" err="1" smtClean="0">
                <a:solidFill>
                  <a:srgbClr val="3333FF"/>
                </a:solidFill>
              </a:rPr>
              <a:t>highest_name</a:t>
            </a:r>
            <a:r>
              <a:rPr lang="en-US" sz="2000" i="1" dirty="0" smtClean="0">
                <a:solidFill>
                  <a:srgbClr val="3333FF"/>
                </a:solidFill>
              </a:rPr>
              <a:t>: STRING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990000"/>
                </a:solidFill>
              </a:rPr>
              <a:t>			-- Alphabetically greatest station name of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 ""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loop</a:t>
            </a:r>
          </a:p>
          <a:p>
            <a:pPr>
              <a:lnSpc>
                <a:spcPct val="40000"/>
              </a:lnSpc>
            </a:pPr>
            <a:r>
              <a:rPr lang="en-US" sz="2000" dirty="0" smtClean="0"/>
              <a:t>		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end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5612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9" y="878114"/>
            <a:ext cx="3221396" cy="2639651"/>
          </a:xfrm>
          <a:prstGeom prst="roundRect">
            <a:avLst/>
          </a:prstGeom>
          <a:solidFill>
            <a:srgbClr val="99FF99"/>
          </a:solidFill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tIns="0" bIns="0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	</a:t>
            </a:r>
            <a:r>
              <a:rPr lang="en-US" i="1" dirty="0" smtClean="0"/>
              <a:t>Instructions</a:t>
            </a:r>
            <a:endParaRPr lang="en-US" b="1" dirty="0" smtClean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>
              <a:spcBef>
                <a:spcPts val="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smtClean="0"/>
              <a:t>Condition</a:t>
            </a:r>
            <a:endParaRPr lang="en-US" b="1" dirty="0" smtClean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>
              <a:spcBef>
                <a:spcPts val="0"/>
              </a:spcBef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smtClean="0"/>
              <a:t>Instructions</a:t>
            </a:r>
            <a:endParaRPr lang="en-US" b="1" dirty="0" smtClean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47777" y="738284"/>
            <a:ext cx="3274815" cy="1392176"/>
          </a:xfrm>
          <a:prstGeom prst="round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while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Condition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	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Instructions</a:t>
            </a:r>
            <a:b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</a:b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9196" y="2441540"/>
            <a:ext cx="3289954" cy="2055043"/>
          </a:xfrm>
          <a:prstGeom prst="round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repeat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b="1" kern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	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nstructions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/>
            </a:r>
            <a:b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</a:b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until</a:t>
            </a:r>
            <a:r>
              <a:rPr lang="fr-FR" b="1" kern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/>
            </a:r>
            <a:br>
              <a:rPr lang="fr-FR" b="1" kern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</a:b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	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Condition</a:t>
            </a:r>
            <a:b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</a:b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0680" y="3687448"/>
            <a:ext cx="3289954" cy="1374745"/>
          </a:xfrm>
          <a:prstGeom prst="round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for 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 </a:t>
            </a:r>
            <a:r>
              <a:rPr lang="fr-FR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: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a</a:t>
            </a:r>
            <a:r>
              <a:rPr lang="fr-FR" sz="4400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..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b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do</a:t>
            </a:r>
          </a:p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lang="fr-FR" b="1" kern="0" noProof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/>
            </a:r>
            <a:br>
              <a:rPr lang="fr-FR" b="1" kern="0" noProof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</a:b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	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Instructions</a:t>
            </a:r>
          </a:p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end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53387" y="5231876"/>
            <a:ext cx="6994689" cy="1461155"/>
          </a:xfrm>
          <a:prstGeom prst="round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72000" tIns="54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/>
            </a:r>
            <a:b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</a:b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for</a:t>
            </a:r>
            <a:r>
              <a:rPr lang="fr-FR" b="1" kern="0" noProof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 </a:t>
            </a:r>
            <a:r>
              <a:rPr lang="fr-FR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Instruction; Condition; Instruction</a:t>
            </a:r>
            <a:r>
              <a:rPr lang="fr-FR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r>
              <a:rPr lang="fr-FR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do</a:t>
            </a:r>
          </a:p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lang="fr-FR" b="1" kern="0" noProof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/>
            </a:r>
            <a:br>
              <a:rPr lang="fr-FR" b="1" kern="0" noProof="0" dirty="0" smtClean="0">
                <a:solidFill>
                  <a:schemeClr val="accent2"/>
                </a:solidFill>
                <a:latin typeface="Constantia" panose="02030602050306030303" pitchFamily="18" charset="0"/>
              </a:rPr>
            </a:b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	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Instructions</a:t>
            </a:r>
          </a:p>
          <a:p>
            <a:pPr lvl="0">
              <a:lnSpc>
                <a:spcPct val="60000"/>
              </a:lnSpc>
              <a:spcBef>
                <a:spcPct val="20000"/>
              </a:spcBef>
              <a:buClr>
                <a:srgbClr val="8B0000"/>
              </a:buClr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266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feld 1"/>
          <p:cNvSpPr txBox="1"/>
          <p:nvPr/>
        </p:nvSpPr>
        <p:spPr>
          <a:xfrm>
            <a:off x="0" y="0"/>
            <a:ext cx="81180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62000" y="1676400"/>
            <a:ext cx="7924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/>
          <a:lstStyle/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while (num &lt; minimum)</a:t>
            </a:r>
          </a:p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(“%d”, &amp;num); </a:t>
            </a:r>
          </a:p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AU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(“Number must be greater than %d.\n”, minimum);</a:t>
            </a:r>
          </a:p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AU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(“Please try again.\n”);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723900" y="4038600"/>
            <a:ext cx="7696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/>
          <a:lstStyle/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while (num &lt; minimum)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(“%d”, &amp;num);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} 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8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(“Number must be greater than %d.\n”, minimum);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800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sz="1800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(“Please try again.\n”);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4305300" y="3352800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82643" y="61934"/>
            <a:ext cx="3404157" cy="858041"/>
          </a:xfrm>
          <a:prstGeom prst="round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Source: Graham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Farr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,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Monash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University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1298" y="929895"/>
            <a:ext cx="7772400" cy="6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Common Mistakes in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while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 – “</a:t>
            </a:r>
            <a:r>
              <a:rPr kumimoji="0" lang="en-US" sz="3200" b="0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one liners”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4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  <p:bldP spid="108551" grpId="0" animBg="1" autoUpdateAnimBg="0"/>
      <p:bldP spid="10855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feld 2"/>
          <p:cNvSpPr txBox="1"/>
          <p:nvPr/>
        </p:nvSpPr>
        <p:spPr>
          <a:xfrm>
            <a:off x="0" y="0"/>
            <a:ext cx="806823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762000" y="2286000"/>
            <a:ext cx="7924800" cy="2983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2880"/>
          <a:lstStyle/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while (num &lt; minimum);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(“%d”, &amp;num);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AU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(“Number must be greater than %d.\n”, minimum);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AU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AU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(“Please try again.\n”);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b="1" kern="12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6121830" y="1923082"/>
            <a:ext cx="3022169" cy="1130084"/>
          </a:xfrm>
          <a:prstGeom prst="wedgeRectCallout">
            <a:avLst>
              <a:gd name="adj1" fmla="val -84063"/>
              <a:gd name="adj2" fmla="val 799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Marks the end of the while-block -- usual cause of infinite loops</a:t>
            </a:r>
            <a:endParaRPr lang="en-AU" sz="2000" kern="1200" dirty="0">
              <a:solidFill>
                <a:srgbClr val="000000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03677" y="234806"/>
            <a:ext cx="3363805" cy="858041"/>
          </a:xfrm>
          <a:prstGeom prst="round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Source: Graham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Farr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, </a:t>
            </a:r>
            <a:r>
              <a:rPr kumimoji="0" lang="fr-F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Monash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kumimoji="0" lang="fr-FR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University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25464" y="1043544"/>
            <a:ext cx="8632556" cy="86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Common Mistakes in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while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 --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extra semi-colon;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68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 animBg="1" autoUpdateAnimBg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Computing the “maximum” of station names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  </a:t>
            </a:r>
            <a:r>
              <a:rPr lang="en-US" dirty="0" smtClean="0">
                <a:solidFill>
                  <a:srgbClr val="3333FF"/>
                </a:solidFill>
              </a:rPr>
              <a:t>; 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:=</a:t>
            </a:r>
            <a:r>
              <a:rPr lang="en-US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"</a:t>
            </a:r>
            <a:r>
              <a:rPr lang="en-US" sz="1600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:=</a:t>
            </a:r>
            <a:r>
              <a:rPr lang="en-US" i="1" dirty="0" smtClean="0">
                <a:solidFill>
                  <a:srgbClr val="0000FF"/>
                </a:solidFill>
              </a:rPr>
              <a:t> greater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</a:rPr>
              <a:t>Result</a:t>
            </a:r>
            <a:r>
              <a:rPr lang="en-US" i="1" dirty="0" smtClean="0">
                <a:solidFill>
                  <a:srgbClr val="0000FF"/>
                </a:solidFill>
              </a:rPr>
              <a:t>, 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0000FF"/>
                </a:solidFill>
              </a:rPr>
              <a:t>item.name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18654" y="4823927"/>
            <a:ext cx="4198777" cy="1250302"/>
          </a:xfrm>
          <a:prstGeom prst="wedgeRoundRectCallout">
            <a:avLst>
              <a:gd name="adj1" fmla="val -85444"/>
              <a:gd name="adj2" fmla="val -145876"/>
              <a:gd name="adj3" fmla="val 16667"/>
            </a:avLst>
          </a:prstGeom>
          <a:solidFill>
            <a:srgbClr val="FFFF00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/>
              </a:rPr>
              <a:t>The greater of two strings, alphabetically, e.g.</a:t>
            </a:r>
          </a:p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greater</a:t>
            </a:r>
            <a:r>
              <a:rPr lang="en-US" sz="20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(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ABC 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  <a:r>
              <a:rPr lang="en-US" sz="2000" i="1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, 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AD</a:t>
            </a:r>
            <a:r>
              <a:rPr lang="en-US" sz="2000" i="1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)</a:t>
            </a:r>
            <a:r>
              <a:rPr lang="en-US" sz="2000" i="1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=</a:t>
            </a:r>
            <a:r>
              <a:rPr lang="en-US" sz="2000" i="1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  <a:r>
              <a:rPr lang="en-US" sz="20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/>
              </a:rPr>
              <a:t>AD</a:t>
            </a:r>
            <a:r>
              <a:rPr lang="en-US" sz="2000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25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More control structure topics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3333FF"/>
                </a:solidFill>
              </a:rPr>
              <a:t>Loops and their invariants</a:t>
            </a: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endParaRPr lang="en-US" dirty="0" smtClean="0">
              <a:solidFill>
                <a:srgbClr val="3333FF"/>
              </a:solidFill>
            </a:endParaRP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3333FF"/>
                </a:solidFill>
              </a:rPr>
              <a:t>See what it takes to ensure that a loop terminates</a:t>
            </a: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endParaRPr lang="en-US" dirty="0" smtClean="0">
              <a:solidFill>
                <a:srgbClr val="3333FF"/>
              </a:solidFill>
            </a:endParaRP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3333FF"/>
                </a:solidFill>
              </a:rPr>
              <a:t>Look at the general problem of loop termination</a:t>
            </a: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endParaRPr lang="en-US" dirty="0" smtClean="0">
              <a:solidFill>
                <a:srgbClr val="3333FF"/>
              </a:solidFill>
            </a:endParaRP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3333FF"/>
                </a:solidFill>
              </a:rPr>
              <a:t>Examine lower-level control structures: “</a:t>
            </a:r>
            <a:r>
              <a:rPr lang="en-US" dirty="0" err="1" smtClean="0">
                <a:solidFill>
                  <a:srgbClr val="3333FF"/>
                </a:solidFill>
              </a:rPr>
              <a:t>Goto</a:t>
            </a:r>
            <a:r>
              <a:rPr lang="en-US" dirty="0" smtClean="0">
                <a:solidFill>
                  <a:srgbClr val="3333FF"/>
                </a:solidFill>
              </a:rPr>
              <a:t>” and flowcharts; see rationale for the “control structures of Structured Programming”</a:t>
            </a: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endParaRPr lang="en-US" dirty="0" smtClean="0">
              <a:solidFill>
                <a:srgbClr val="3333FF"/>
              </a:solidFill>
            </a:endParaRPr>
          </a:p>
          <a:p>
            <a:pPr eaLnBrk="1" hangingPunct="1">
              <a:buClr>
                <a:srgbClr val="990000"/>
              </a:buClr>
              <a:buSzPct val="80000"/>
              <a:buFont typeface="Wingdings" pitchFamily="2" charset="2"/>
              <a:buChar char="Ø"/>
            </a:pPr>
            <a:r>
              <a:rPr lang="en-US" dirty="0" smtClean="0">
                <a:solidFill>
                  <a:srgbClr val="3333FF"/>
                </a:solidFill>
              </a:rPr>
              <a:t>Prove the </a:t>
            </a:r>
            <a:r>
              <a:rPr lang="en-US" dirty="0" err="1" smtClean="0">
                <a:solidFill>
                  <a:srgbClr val="3333FF"/>
                </a:solidFill>
              </a:rPr>
              <a:t>undecidability</a:t>
            </a:r>
            <a:r>
              <a:rPr lang="en-US" dirty="0" smtClean="0">
                <a:solidFill>
                  <a:srgbClr val="3333FF"/>
                </a:solidFill>
              </a:rPr>
              <a:t> of the Halting Problem</a:t>
            </a:r>
          </a:p>
        </p:txBody>
      </p:sp>
    </p:spTree>
    <p:extLst>
      <p:ext uri="{BB962C8B-B14F-4D97-AF65-F5344CB8AC3E}">
        <p14:creationId xmlns:p14="http://schemas.microsoft.com/office/powerpoint/2010/main" val="35074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300" y="716039"/>
            <a:ext cx="8474075" cy="2667000"/>
          </a:xfrm>
          <a:prstGeom prst="ellipse">
            <a:avLst/>
          </a:prstGeom>
          <a:solidFill>
            <a:srgbClr val="BED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3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" y="982739"/>
            <a:ext cx="6065837" cy="2133600"/>
          </a:xfrm>
          <a:prstGeom prst="ellipse">
            <a:avLst/>
          </a:prstGeom>
          <a:solidFill>
            <a:srgbClr val="D5DA7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300" y="1287539"/>
            <a:ext cx="3517900" cy="1524000"/>
          </a:xfrm>
          <a:prstGeom prst="ellipse">
            <a:avLst/>
          </a:prstGeom>
          <a:solidFill>
            <a:srgbClr val="8DC19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1300" y="1478039"/>
            <a:ext cx="1676400" cy="1143000"/>
          </a:xfrm>
          <a:prstGeom prst="ellipse">
            <a:avLst/>
          </a:prstGeom>
          <a:solidFill>
            <a:srgbClr val="FF964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as approximation strategy</a:t>
            </a:r>
          </a:p>
        </p:txBody>
      </p:sp>
      <p:sp>
        <p:nvSpPr>
          <p:cNvPr id="3891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684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1</a:t>
            </a:r>
            <a:endParaRPr lang="en-US" sz="28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02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900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2</a:t>
            </a:r>
            <a:endParaRPr lang="en-US" sz="28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907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0825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3200" b="0" i="1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</a:t>
            </a:r>
            <a:endParaRPr lang="en-US" sz="2800" b="0" i="1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4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61012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18328" y="2011439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2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3200" b="0" i="1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</a:t>
            </a:r>
            <a:endParaRPr lang="en-US" b="0" i="1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882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3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800" y="4022688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</a:t>
            </a:r>
            <a:r>
              <a:rPr lang="en-US" sz="20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2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1</a:t>
            </a:r>
            <a:endParaRPr lang="en-US" sz="20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3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9999" y="4559749"/>
            <a:ext cx="4332773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1   2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1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90987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2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49750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3" name="Oval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08512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18287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5" name="Oval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77050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6" name="Oval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37400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680666" y="5174376"/>
            <a:ext cx="4255961" cy="375919"/>
          </a:xfrm>
          <a:prstGeom prst="roundRect">
            <a:avLst/>
          </a:prstGeom>
          <a:solidFill>
            <a:srgbClr val="99FF99">
              <a:alpha val="56078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</a:t>
            </a:r>
            <a:r>
              <a:rPr lang="en-US" sz="20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i="1" baseline="-25000" dirty="0" err="1" smtClean="0">
                <a:solidFill>
                  <a:srgbClr val="990000"/>
                </a:solidFill>
                <a:latin typeface="Constantia" panose="02030602050306030303" pitchFamily="18" charset="0"/>
              </a:rPr>
              <a:t>i</a:t>
            </a:r>
            <a:r>
              <a:rPr lang="en-US" sz="140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903981" y="5809097"/>
            <a:ext cx="4164304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</a:t>
            </a:r>
            <a:r>
              <a:rPr lang="en-US" sz="280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</a:t>
            </a:r>
            <a:r>
              <a:rPr lang="en-US" sz="1800" b="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302155" y="4113594"/>
            <a:ext cx="3470598" cy="41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/>
          <a:p>
            <a:pPr algn="l">
              <a:lnSpc>
                <a:spcPct val="40000"/>
              </a:lnSpc>
            </a:pP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= 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b="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b="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</a:t>
            </a:r>
            <a:r>
              <a:rPr lang="en-US" sz="40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 </a:t>
            </a:r>
            <a:r>
              <a:rPr lang="en-US" sz="12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AutoShape 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12856" y="4165477"/>
            <a:ext cx="3337957" cy="724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90000"/>
            </a:solidFill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none" anchor="ctr"/>
          <a:lstStyle/>
          <a:p>
            <a:pPr marL="0" indent="0" eaLnBrk="1" hangingPunct="1">
              <a:spcBef>
                <a:spcPts val="0"/>
              </a:spcBef>
            </a:pPr>
            <a:r>
              <a:rPr lang="en-US" sz="1400" i="1" dirty="0" err="1" smtClean="0">
                <a:solidFill>
                  <a:srgbClr val="0000FF"/>
                </a:solidFill>
                <a:latin typeface="Constantia" panose="02030602050306030303" pitchFamily="18" charset="0"/>
              </a:rPr>
              <a:t>i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:= 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i 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+ 1</a:t>
            </a:r>
            <a:endParaRPr lang="en-US" sz="1400" b="1" dirty="0" smtClean="0">
              <a:solidFill>
                <a:srgbClr val="000099"/>
              </a:solidFill>
              <a:latin typeface="Constantia" panose="02030602050306030303" pitchFamily="18" charset="0"/>
            </a:endParaRPr>
          </a:p>
          <a:p>
            <a:pPr marL="0" indent="0"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sz="1400" dirty="0" smtClean="0">
                <a:latin typeface="Constantia" panose="02030602050306030303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:=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greater</a:t>
            </a:r>
            <a:b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</a:b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(</a:t>
            </a:r>
            <a:r>
              <a:rPr lang="en-US" sz="14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, fancy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.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item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.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)</a:t>
            </a:r>
            <a:r>
              <a:rPr lang="en-US" dirty="0" smtClean="0">
                <a:latin typeface="Constantia" panose="02030602050306030303" pitchFamily="18" charset="0"/>
              </a:rPr>
              <a:t>	</a:t>
            </a:r>
          </a:p>
        </p:txBody>
      </p:sp>
      <p:sp>
        <p:nvSpPr>
          <p:cNvPr id="29" name="AutoShape 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552352" y="3839180"/>
            <a:ext cx="1538413" cy="26703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none" anchor="ctr"/>
          <a:lstStyle/>
          <a:p>
            <a:pPr marL="0" indent="0" eaLnBrk="1" hangingPunct="1">
              <a:spcBef>
                <a:spcPts val="0"/>
              </a:spcBef>
            </a:pPr>
            <a:r>
              <a:rPr lang="en-US" sz="1800" b="1" dirty="0" smtClean="0">
                <a:latin typeface="Constantia" panose="02030602050306030303" pitchFamily="18" charset="0"/>
              </a:rPr>
              <a:t>Loop body:</a:t>
            </a:r>
            <a:endParaRPr lang="en-US" sz="2000" dirty="0" smtClean="0">
              <a:latin typeface="Constantia" panose="0203060205030603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01834" y="3714080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5892" y="4209648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4482" y="4858757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6678" y="5465251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4583647" y="4620076"/>
            <a:ext cx="1011953" cy="377091"/>
          </a:xfrm>
          <a:prstGeom prst="wedgeRoundRectCallout">
            <a:avLst>
              <a:gd name="adj1" fmla="val -72535"/>
              <a:gd name="adj2" fmla="val -99279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 smtClean="0">
                <a:latin typeface="Constantia" panose="02030602050306030303" pitchFamily="18" charset="0"/>
                <a:ea typeface="+mn-ea"/>
                <a:cs typeface="+mn-cs"/>
              </a:rPr>
              <a:t>Slice</a:t>
            </a:r>
            <a:endParaRPr lang="en-US" sz="2400" kern="1200" dirty="0"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7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4" grpId="0" animBg="1"/>
      <p:bldP spid="875525" grpId="0" animBg="1"/>
      <p:bldP spid="875535" grpId="0"/>
      <p:bldP spid="875536" grpId="0"/>
      <p:bldP spid="25" grpId="0" animBg="1"/>
      <p:bldP spid="26" grpId="0"/>
      <p:bldP spid="27" grpId="0"/>
      <p:bldP spid="28" grpId="0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5661" y="4516015"/>
            <a:ext cx="7195341" cy="1196628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Postcondition</a:t>
            </a:r>
            <a:r>
              <a:rPr lang="en-US" dirty="0" smtClean="0"/>
              <a:t>?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 err="1" smtClean="0">
                <a:solidFill>
                  <a:srgbClr val="3333FF"/>
                </a:solidFill>
              </a:rPr>
              <a:t>highest_name</a:t>
            </a:r>
            <a:r>
              <a:rPr lang="en-US" sz="1100" i="1" dirty="0" smtClean="0">
                <a:solidFill>
                  <a:srgbClr val="3333FF"/>
                </a:solidFill>
              </a:rPr>
              <a:t> </a:t>
            </a:r>
            <a:r>
              <a:rPr lang="en-US" sz="1800" dirty="0" smtClean="0">
                <a:solidFill>
                  <a:srgbClr val="3333FF"/>
                </a:solidFill>
              </a:rPr>
              <a:t>:</a:t>
            </a:r>
            <a:r>
              <a:rPr lang="en-US" sz="1800" i="1" dirty="0" smtClean="0">
                <a:solidFill>
                  <a:srgbClr val="3333FF"/>
                </a:solidFill>
              </a:rPr>
              <a:t> STRING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990000"/>
                </a:solidFill>
              </a:rPr>
              <a:t>			-- Alphabetically greatest station name of 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from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1800" dirty="0" smtClean="0"/>
              <a:t>			</a:t>
            </a:r>
            <a:r>
              <a:rPr lang="en-US" sz="18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1800" i="1" dirty="0" smtClean="0">
                <a:solidFill>
                  <a:srgbClr val="3333FF"/>
                </a:solidFill>
              </a:rPr>
              <a:t>start ; </a:t>
            </a:r>
            <a:r>
              <a:rPr lang="en-US" sz="1800" b="1" dirty="0" smtClean="0">
                <a:solidFill>
                  <a:schemeClr val="accent2"/>
                </a:solidFill>
              </a:rPr>
              <a:t>Result</a:t>
            </a:r>
            <a:r>
              <a:rPr lang="en-US" sz="1800" i="1" dirty="0" smtClean="0">
                <a:solidFill>
                  <a:srgbClr val="3333FF"/>
                </a:solidFill>
              </a:rPr>
              <a:t> </a:t>
            </a:r>
            <a:r>
              <a:rPr lang="en-US" sz="1800" dirty="0" smtClean="0">
                <a:solidFill>
                  <a:srgbClr val="3333FF"/>
                </a:solidFill>
              </a:rPr>
              <a:t>:=</a:t>
            </a:r>
            <a:r>
              <a:rPr lang="en-US" sz="1800" i="1" dirty="0" smtClean="0">
                <a:solidFill>
                  <a:srgbClr val="3333FF"/>
                </a:solidFill>
              </a:rPr>
              <a:t> </a:t>
            </a:r>
            <a:r>
              <a:rPr lang="en-US" sz="18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until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1800" dirty="0" smtClean="0"/>
              <a:t>			</a:t>
            </a:r>
            <a:r>
              <a:rPr lang="en-US" sz="18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18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1800" dirty="0" smtClean="0"/>
              <a:t>			 </a:t>
            </a:r>
            <a:r>
              <a:rPr lang="en-US" sz="1800" b="1" dirty="0" smtClean="0">
                <a:solidFill>
                  <a:schemeClr val="accent2"/>
                </a:solidFill>
              </a:rPr>
              <a:t>Result</a:t>
            </a:r>
            <a:r>
              <a:rPr lang="en-US" sz="1800" i="1" dirty="0" smtClean="0">
                <a:solidFill>
                  <a:srgbClr val="3333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:=</a:t>
            </a:r>
            <a:r>
              <a:rPr lang="en-US" sz="1800" i="1" dirty="0" smtClean="0">
                <a:solidFill>
                  <a:srgbClr val="0000FF"/>
                </a:solidFill>
              </a:rPr>
              <a:t> greater 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b="1" dirty="0" smtClean="0">
                <a:solidFill>
                  <a:schemeClr val="accent2"/>
                </a:solidFill>
              </a:rPr>
              <a:t>Result</a:t>
            </a:r>
            <a:r>
              <a:rPr lang="en-US" sz="1800" i="1" dirty="0" smtClean="0">
                <a:solidFill>
                  <a:srgbClr val="0000FF"/>
                </a:solidFill>
              </a:rPr>
              <a:t>, fancy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1800" i="1" dirty="0" smtClean="0">
                <a:solidFill>
                  <a:srgbClr val="0000FF"/>
                </a:solidFill>
              </a:rPr>
              <a:t>item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1800" i="1" dirty="0" smtClean="0">
                <a:solidFill>
                  <a:srgbClr val="0000FF"/>
                </a:solidFill>
              </a:rPr>
              <a:t>name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r>
              <a:rPr lang="en-US" sz="18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1800" dirty="0" smtClean="0"/>
              <a:t>			</a:t>
            </a:r>
            <a:r>
              <a:rPr lang="en-US" sz="18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1800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ensure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 Result</a:t>
            </a:r>
            <a:r>
              <a:rPr lang="en-US" sz="1800" i="1" dirty="0" smtClean="0">
                <a:solidFill>
                  <a:srgbClr val="3333FF"/>
                </a:solidFill>
              </a:rPr>
              <a:t> /= Void</a:t>
            </a:r>
            <a:r>
              <a:rPr lang="en-US" sz="1800" b="1" dirty="0" smtClean="0">
                <a:solidFill>
                  <a:schemeClr val="accent2"/>
                </a:solidFill>
              </a:rPr>
              <a:t> and then not </a:t>
            </a:r>
            <a:r>
              <a:rPr lang="en-US" sz="1800" b="1" dirty="0" err="1" smtClean="0">
                <a:solidFill>
                  <a:schemeClr val="accent2"/>
                </a:solidFill>
              </a:rPr>
              <a:t>Result</a:t>
            </a:r>
            <a:r>
              <a:rPr lang="en-US" sz="3200" dirty="0" err="1" smtClean="0">
                <a:solidFill>
                  <a:srgbClr val="0000FF"/>
                </a:solidFill>
              </a:rPr>
              <a:t>.</a:t>
            </a:r>
            <a:r>
              <a:rPr lang="en-US" sz="1800" i="1" dirty="0" err="1" smtClean="0">
                <a:solidFill>
                  <a:srgbClr val="3333FF"/>
                </a:solidFill>
              </a:rPr>
              <a:t>empty</a:t>
            </a:r>
            <a:r>
              <a:rPr lang="en-US" sz="1800" i="1" dirty="0" smtClean="0">
                <a:solidFill>
                  <a:srgbClr val="3333FF"/>
                </a:solidFill>
              </a:rPr>
              <a:t/>
            </a:r>
            <a:br>
              <a:rPr lang="en-US" sz="1800" i="1" dirty="0" smtClean="0">
                <a:solidFill>
                  <a:srgbClr val="3333FF"/>
                </a:solidFill>
              </a:rPr>
            </a:br>
            <a:r>
              <a:rPr lang="en-US" sz="1800" i="1" dirty="0" smtClean="0">
                <a:solidFill>
                  <a:srgbClr val="3333FF"/>
                </a:solidFill>
              </a:rPr>
              <a:t/>
            </a:r>
            <a:br>
              <a:rPr lang="en-US" sz="1800" i="1" dirty="0" smtClean="0">
                <a:solidFill>
                  <a:srgbClr val="3333FF"/>
                </a:solidFill>
              </a:rPr>
            </a:br>
            <a:endParaRPr lang="en-US" sz="1800" i="1" dirty="0" smtClean="0">
              <a:solidFill>
                <a:srgbClr val="3333FF"/>
              </a:solidFill>
            </a:endParaRPr>
          </a:p>
          <a:p>
            <a:pPr>
              <a:lnSpc>
                <a:spcPct val="40000"/>
              </a:lnSpc>
            </a:pPr>
            <a:r>
              <a:rPr lang="en-US" sz="1800" i="1" dirty="0" smtClean="0"/>
              <a:t>		  </a:t>
            </a:r>
            <a:r>
              <a:rPr lang="en-US" sz="1800" dirty="0" smtClean="0">
                <a:solidFill>
                  <a:srgbClr val="990000"/>
                </a:solidFill>
              </a:rPr>
              <a:t>-- </a:t>
            </a:r>
            <a:r>
              <a:rPr lang="en-US" sz="1800" b="1" dirty="0" smtClean="0">
                <a:solidFill>
                  <a:schemeClr val="accent2"/>
                </a:solidFill>
              </a:rPr>
              <a:t>Result</a:t>
            </a:r>
            <a:r>
              <a:rPr lang="en-US" sz="1800" i="1" dirty="0" smtClean="0"/>
              <a:t> </a:t>
            </a:r>
            <a:r>
              <a:rPr lang="en-US" sz="1800" dirty="0" smtClean="0">
                <a:solidFill>
                  <a:srgbClr val="990000"/>
                </a:solidFill>
              </a:rPr>
              <a:t>is the alphabetically greatest of station names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990000"/>
                </a:solidFill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9722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1163" y="5023124"/>
            <a:ext cx="6206627" cy="476723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Computing the “maximum” of station names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>
              <a:lnSpc>
                <a:spcPct val="60000"/>
              </a:lnSpc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  <a:endParaRPr lang="en-US" sz="2000" b="1" dirty="0" smtClean="0">
              <a:solidFill>
                <a:srgbClr val="3333FF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40000"/>
              </a:lnSpc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40000"/>
              </a:lnSpc>
            </a:pPr>
            <a:r>
              <a:rPr lang="en-US" sz="2000" dirty="0" smtClean="0"/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3333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forth</a:t>
            </a:r>
            <a:endParaRPr lang="en-US" sz="2000" i="1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ensure</a:t>
            </a:r>
          </a:p>
          <a:p>
            <a:pPr>
              <a:lnSpc>
                <a:spcPct val="40000"/>
              </a:lnSpc>
            </a:pPr>
            <a:r>
              <a:rPr lang="en-US" sz="2000" i="1" dirty="0" smtClean="0"/>
              <a:t>	 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station names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990000"/>
                </a:solidFill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601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423" y="5054176"/>
            <a:ext cx="6281336" cy="536752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238" y="1515783"/>
            <a:ext cx="7251520" cy="1630829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loop invariant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index</a:t>
            </a:r>
            <a:r>
              <a:rPr lang="en-US" sz="2000" dirty="0" smtClean="0">
                <a:solidFill>
                  <a:srgbClr val="3333FF"/>
                </a:solidFill>
              </a:rPr>
              <a:t>  &gt;=  1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index</a:t>
            </a:r>
            <a:r>
              <a:rPr lang="en-US" sz="2000" dirty="0" smtClean="0">
                <a:solidFill>
                  <a:srgbClr val="3333FF"/>
                </a:solidFill>
              </a:rPr>
              <a:t>  &lt;=  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count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990000"/>
                </a:solidFill>
              </a:rPr>
              <a:t>	-- names of previous stations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ensure</a:t>
            </a:r>
          </a:p>
          <a:p>
            <a:pPr>
              <a:lnSpc>
                <a:spcPct val="40000"/>
              </a:lnSpc>
            </a:pPr>
            <a:r>
              <a:rPr lang="en-US" sz="2000" i="1" dirty="0" smtClean="0"/>
              <a:t>	 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station names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990000"/>
                </a:solidFill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5365" y="2113270"/>
            <a:ext cx="92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+ 1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68551" y="387934"/>
            <a:ext cx="2205873" cy="801278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fr-FR" sz="2400" kern="1200" dirty="0" err="1" smtClean="0">
                <a:solidFill>
                  <a:srgbClr val="333399"/>
                </a:solidFill>
                <a:latin typeface="Constantia" panose="02030602050306030303" pitchFamily="18" charset="0"/>
                <a:ea typeface="+mn-ea"/>
                <a:cs typeface="+mn-cs"/>
              </a:rPr>
              <a:t>Something</a:t>
            </a:r>
            <a:r>
              <a:rPr lang="fr-FR" sz="2400" kern="1200" dirty="0" smtClean="0">
                <a:solidFill>
                  <a:srgbClr val="333399"/>
                </a:solidFill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lang="fr-FR" sz="2400" kern="1200" dirty="0" err="1" smtClean="0">
                <a:solidFill>
                  <a:srgbClr val="333399"/>
                </a:solidFill>
                <a:latin typeface="Constantia" panose="02030602050306030303" pitchFamily="18" charset="0"/>
                <a:ea typeface="+mn-ea"/>
                <a:cs typeface="+mn-cs"/>
              </a:rPr>
              <a:t>missing</a:t>
            </a:r>
            <a:r>
              <a:rPr lang="fr-FR" sz="2400" kern="1200" dirty="0" smtClean="0">
                <a:solidFill>
                  <a:srgbClr val="333399"/>
                </a:solidFill>
                <a:latin typeface="Constantia" panose="02030602050306030303" pitchFamily="18" charset="0"/>
                <a:ea typeface="+mn-ea"/>
                <a:cs typeface="+mn-cs"/>
              </a:rPr>
              <a:t>?</a:t>
            </a:r>
            <a:endParaRPr lang="fr-FR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>
            <a:off x="4838999" y="1114027"/>
            <a:ext cx="1234913" cy="110293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repeatCount="8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300" y="716039"/>
            <a:ext cx="8474075" cy="2667000"/>
          </a:xfrm>
          <a:prstGeom prst="ellipse">
            <a:avLst/>
          </a:prstGeom>
          <a:solidFill>
            <a:srgbClr val="BED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3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" y="982739"/>
            <a:ext cx="6065837" cy="2133600"/>
          </a:xfrm>
          <a:prstGeom prst="ellipse">
            <a:avLst/>
          </a:prstGeom>
          <a:solidFill>
            <a:srgbClr val="D5DA7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300" y="1287539"/>
            <a:ext cx="3517900" cy="1524000"/>
          </a:xfrm>
          <a:prstGeom prst="ellipse">
            <a:avLst/>
          </a:prstGeom>
          <a:solidFill>
            <a:srgbClr val="8DC19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2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1300" y="1478039"/>
            <a:ext cx="1676400" cy="1143000"/>
          </a:xfrm>
          <a:prstGeom prst="ellipse">
            <a:avLst/>
          </a:prstGeom>
          <a:solidFill>
            <a:srgbClr val="FF964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762000"/>
            <a:bevelB w="114300"/>
          </a:sp3d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as approximation strategy</a:t>
            </a:r>
          </a:p>
        </p:txBody>
      </p:sp>
      <p:sp>
        <p:nvSpPr>
          <p:cNvPr id="3891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684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1</a:t>
            </a:r>
            <a:endParaRPr lang="en-US" sz="28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02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900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2</a:t>
            </a:r>
            <a:endParaRPr lang="en-US" sz="28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907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08253" y="2011439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4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3200" b="0" i="1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</a:t>
            </a:r>
            <a:endParaRPr lang="en-US" sz="2800" b="0" i="1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4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61012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18328" y="2011439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2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3200" b="0" i="1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</a:t>
            </a:r>
            <a:endParaRPr lang="en-US" b="0" i="1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88275" y="1782839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3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800" y="4022688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</a:t>
            </a:r>
            <a:r>
              <a:rPr lang="en-US" sz="20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name</a:t>
            </a:r>
            <a:r>
              <a:rPr lang="en-US" sz="1200" b="0" i="1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baseline="-2500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1</a:t>
            </a:r>
            <a:endParaRPr lang="en-US" sz="2000" b="0" baseline="-250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87553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9999" y="4559749"/>
            <a:ext cx="4332773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1   2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1" name="Oval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90987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2" name="Oval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49750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3" name="Oval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08512" y="1859039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18287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5" name="Oval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77050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38936" name="Oval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37400" y="1844752"/>
            <a:ext cx="76200" cy="762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680666" y="5174376"/>
            <a:ext cx="4255961" cy="375919"/>
          </a:xfrm>
          <a:prstGeom prst="roundRect">
            <a:avLst/>
          </a:prstGeom>
          <a:solidFill>
            <a:srgbClr val="99FF99">
              <a:alpha val="56078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1016000"/>
          </a:sp3d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</a:t>
            </a:r>
            <a:r>
              <a:rPr lang="en-US" sz="20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i="1" baseline="-25000" dirty="0" err="1" smtClean="0">
                <a:solidFill>
                  <a:srgbClr val="990000"/>
                </a:solidFill>
                <a:latin typeface="Constantia" panose="02030602050306030303" pitchFamily="18" charset="0"/>
              </a:rPr>
              <a:t>i</a:t>
            </a:r>
            <a:r>
              <a:rPr lang="en-US" sz="140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903981" y="5809097"/>
            <a:ext cx="4164304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</a:t>
            </a:r>
            <a:r>
              <a:rPr lang="en-US" sz="280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</a:t>
            </a:r>
            <a:r>
              <a:rPr lang="en-US" sz="1800" b="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302155" y="4113594"/>
            <a:ext cx="3470598" cy="41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/>
          <a:p>
            <a:pPr algn="l">
              <a:lnSpc>
                <a:spcPct val="40000"/>
              </a:lnSpc>
            </a:pP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= 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b="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b="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</a:t>
            </a:r>
            <a:r>
              <a:rPr lang="en-US" sz="40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 </a:t>
            </a:r>
            <a:r>
              <a:rPr lang="en-US" sz="12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="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AutoShape 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12856" y="4165477"/>
            <a:ext cx="3337957" cy="7247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90000"/>
            </a:solidFill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none" anchor="ctr"/>
          <a:lstStyle/>
          <a:p>
            <a:pPr marL="0" indent="0" eaLnBrk="1" hangingPunct="1">
              <a:spcBef>
                <a:spcPts val="0"/>
              </a:spcBef>
            </a:pPr>
            <a:r>
              <a:rPr lang="en-US" sz="1400" i="1" dirty="0" err="1" smtClean="0">
                <a:solidFill>
                  <a:srgbClr val="0000FF"/>
                </a:solidFill>
                <a:latin typeface="Constantia" panose="02030602050306030303" pitchFamily="18" charset="0"/>
              </a:rPr>
              <a:t>i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:= 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i 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+ 1</a:t>
            </a:r>
            <a:endParaRPr lang="en-US" sz="1400" b="1" dirty="0" smtClean="0">
              <a:solidFill>
                <a:srgbClr val="000099"/>
              </a:solidFill>
              <a:latin typeface="Constantia" panose="02030602050306030303" pitchFamily="18" charset="0"/>
            </a:endParaRPr>
          </a:p>
          <a:p>
            <a:pPr marL="0" indent="0"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sz="1400" dirty="0" smtClean="0">
                <a:latin typeface="Constantia" panose="02030602050306030303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:=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greater</a:t>
            </a:r>
            <a:b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</a:b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(</a:t>
            </a:r>
            <a:r>
              <a:rPr lang="en-US" sz="14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 , fancy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.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item</a:t>
            </a:r>
            <a:r>
              <a:rPr lang="en-US" sz="20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.</a:t>
            </a:r>
            <a:r>
              <a:rPr lang="en-US" sz="14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)</a:t>
            </a:r>
            <a:r>
              <a:rPr lang="en-US" dirty="0" smtClean="0">
                <a:latin typeface="Constantia" panose="02030602050306030303" pitchFamily="18" charset="0"/>
              </a:rPr>
              <a:t>	</a:t>
            </a: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51695" y="5958673"/>
            <a:ext cx="1748413" cy="773723"/>
          </a:xfrm>
          <a:prstGeom prst="wedgeRoundRectCallout">
            <a:avLst>
              <a:gd name="adj1" fmla="val 78572"/>
              <a:gd name="adj2" fmla="val -101389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333399"/>
                </a:solidFill>
                <a:latin typeface="Constantia" panose="02030602050306030303" pitchFamily="18" charset="0"/>
                <a:ea typeface="+mn-ea"/>
                <a:cs typeface="+mn-cs"/>
              </a:rPr>
              <a:t>The loop invariant</a:t>
            </a: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9" name="AutoShape 2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628041" y="3879949"/>
            <a:ext cx="1538413" cy="26703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none" anchor="ctr"/>
          <a:lstStyle/>
          <a:p>
            <a:pPr marL="0" indent="0" eaLnBrk="1" hangingPunct="1">
              <a:spcBef>
                <a:spcPts val="0"/>
              </a:spcBef>
            </a:pPr>
            <a:r>
              <a:rPr lang="en-US" sz="1800" b="1" dirty="0" smtClean="0">
                <a:latin typeface="Constantia" panose="02030602050306030303" pitchFamily="18" charset="0"/>
              </a:rPr>
              <a:t>Loop body:</a:t>
            </a:r>
            <a:endParaRPr lang="en-US" sz="2000" dirty="0" smtClean="0">
              <a:latin typeface="Constantia" panose="0203060205030603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0987" y="3730337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2349" y="4210126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990" y="4861240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4483" y="5455051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1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4" grpId="0" animBg="1"/>
      <p:bldP spid="875525" grpId="0" animBg="1"/>
      <p:bldP spid="875535" grpId="0"/>
      <p:bldP spid="875536" grpId="0"/>
      <p:bldP spid="25" grpId="0" animBg="1"/>
      <p:bldP spid="26" grpId="0"/>
      <p:bldP spid="27" grpId="0"/>
      <p:bldP spid="28" grpId="0" animBg="1"/>
      <p:bldP spid="30" grpId="0" animBg="1"/>
      <p:bldP spid="29" grpId="0"/>
      <p:bldP spid="31" grpId="0"/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 invariant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(Do not confuse with class invariant)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Property that is: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eaLnBrk="1" hangingPunct="1"/>
            <a:r>
              <a:rPr lang="en-US" dirty="0" smtClean="0">
                <a:solidFill>
                  <a:schemeClr val="tx1"/>
                </a:solidFill>
              </a:rPr>
              <a:t>Satisfied after initialization (</a:t>
            </a:r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clause)</a:t>
            </a:r>
          </a:p>
          <a:p>
            <a:pPr marL="914400" lvl="1" indent="-457200" eaLnBrk="1" hangingPunct="1"/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eaLnBrk="1" hangingPunct="1"/>
            <a:r>
              <a:rPr lang="en-US" dirty="0" smtClean="0">
                <a:solidFill>
                  <a:schemeClr val="tx1"/>
                </a:solidFill>
              </a:rPr>
              <a:t>Preserved by every loop iteration (</a:t>
            </a:r>
            <a:r>
              <a:rPr lang="en-US" b="1" dirty="0" smtClean="0">
                <a:solidFill>
                  <a:schemeClr val="accent2"/>
                </a:solidFill>
              </a:rPr>
              <a:t>loop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clause) executed with the exit condition (</a:t>
            </a:r>
            <a:r>
              <a:rPr lang="en-US" b="1" dirty="0" smtClean="0">
                <a:solidFill>
                  <a:schemeClr val="accent2"/>
                </a:solidFill>
              </a:rPr>
              <a:t>until</a:t>
            </a:r>
            <a:r>
              <a:rPr lang="en-US" dirty="0" smtClean="0"/>
              <a:t> clause)</a:t>
            </a:r>
            <a:br>
              <a:rPr lang="en-US" dirty="0" smtClean="0"/>
            </a:br>
            <a:r>
              <a:rPr lang="en-US" i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satisfied</a:t>
            </a:r>
          </a:p>
        </p:txBody>
      </p:sp>
    </p:spTree>
    <p:extLst>
      <p:ext uri="{BB962C8B-B14F-4D97-AF65-F5344CB8AC3E}">
        <p14:creationId xmlns:p14="http://schemas.microsoft.com/office/powerpoint/2010/main" val="7674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 bwMode="auto">
          <a:xfrm>
            <a:off x="3263324" y="1127171"/>
            <a:ext cx="5034013" cy="5101390"/>
          </a:xfrm>
          <a:custGeom>
            <a:avLst/>
            <a:gdLst>
              <a:gd name="connsiteX0" fmla="*/ 1459095 w 3792342"/>
              <a:gd name="connsiteY0" fmla="*/ 295787 h 3839014"/>
              <a:gd name="connsiteX1" fmla="*/ 2517874 w 3792342"/>
              <a:gd name="connsiteY1" fmla="*/ 26279 h 3839014"/>
              <a:gd name="connsiteX2" fmla="*/ 2286868 w 3792342"/>
              <a:gd name="connsiteY2" fmla="*/ 940679 h 3839014"/>
              <a:gd name="connsiteX3" fmla="*/ 3076139 w 3792342"/>
              <a:gd name="connsiteY3" fmla="*/ 2403719 h 3839014"/>
              <a:gd name="connsiteX4" fmla="*/ 3634405 w 3792342"/>
              <a:gd name="connsiteY4" fmla="*/ 3452873 h 3839014"/>
              <a:gd name="connsiteX5" fmla="*/ 63432 w 3792342"/>
              <a:gd name="connsiteY5" fmla="*/ 3712755 h 3839014"/>
              <a:gd name="connsiteX6" fmla="*/ 1362843 w 3792342"/>
              <a:gd name="connsiteY6" fmla="*/ 1537446 h 3839014"/>
              <a:gd name="connsiteX7" fmla="*/ 1555348 w 3792342"/>
              <a:gd name="connsiteY7" fmla="*/ 796300 h 3839014"/>
              <a:gd name="connsiteX8" fmla="*/ 1459095 w 3792342"/>
              <a:gd name="connsiteY8" fmla="*/ 295787 h 383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2342" h="3839014">
                <a:moveTo>
                  <a:pt x="1459095" y="295787"/>
                </a:moveTo>
                <a:cubicBezTo>
                  <a:pt x="1619516" y="167450"/>
                  <a:pt x="2379912" y="-81203"/>
                  <a:pt x="2517874" y="26279"/>
                </a:cubicBezTo>
                <a:cubicBezTo>
                  <a:pt x="2655836" y="133761"/>
                  <a:pt x="2193824" y="544439"/>
                  <a:pt x="2286868" y="940679"/>
                </a:cubicBezTo>
                <a:cubicBezTo>
                  <a:pt x="2379912" y="1336919"/>
                  <a:pt x="2851550" y="1985020"/>
                  <a:pt x="3076139" y="2403719"/>
                </a:cubicBezTo>
                <a:cubicBezTo>
                  <a:pt x="3300729" y="2822418"/>
                  <a:pt x="4136523" y="3234700"/>
                  <a:pt x="3634405" y="3452873"/>
                </a:cubicBezTo>
                <a:cubicBezTo>
                  <a:pt x="3132287" y="3671046"/>
                  <a:pt x="442026" y="4031993"/>
                  <a:pt x="63432" y="3712755"/>
                </a:cubicBezTo>
                <a:cubicBezTo>
                  <a:pt x="-315162" y="3393517"/>
                  <a:pt x="1114190" y="2023522"/>
                  <a:pt x="1362843" y="1537446"/>
                </a:cubicBezTo>
                <a:cubicBezTo>
                  <a:pt x="1611496" y="1051370"/>
                  <a:pt x="1536098" y="1003243"/>
                  <a:pt x="1555348" y="796300"/>
                </a:cubicBezTo>
                <a:cubicBezTo>
                  <a:pt x="1574598" y="589357"/>
                  <a:pt x="1298674" y="424124"/>
                  <a:pt x="1459095" y="295787"/>
                </a:cubicBezTo>
                <a:close/>
              </a:path>
            </a:pathLst>
          </a:custGeom>
          <a:solidFill>
            <a:srgbClr val="FFC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a loop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412515" y="1879744"/>
            <a:ext cx="4735630" cy="200327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36766" y="1892444"/>
            <a:ext cx="936000" cy="200327"/>
          </a:xfrm>
          <a:prstGeom prst="roundRect">
            <a:avLst/>
          </a:prstGeom>
          <a:solidFill>
            <a:srgbClr val="8B00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73745" y="5173592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54219" y="5387634"/>
            <a:ext cx="6124431" cy="467647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67647">
                <a:moveTo>
                  <a:pt x="0" y="0"/>
                </a:moveTo>
                <a:cubicBezTo>
                  <a:pt x="434139" y="248652"/>
                  <a:pt x="809198" y="431132"/>
                  <a:pt x="1491916" y="457200"/>
                </a:cubicBezTo>
                <a:cubicBezTo>
                  <a:pt x="2174634" y="483269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977070" y="5452270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3344041">
            <a:off x="6150928" y="4843602"/>
            <a:ext cx="1283276" cy="307516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67647">
                <a:moveTo>
                  <a:pt x="0" y="0"/>
                </a:moveTo>
                <a:cubicBezTo>
                  <a:pt x="434139" y="248652"/>
                  <a:pt x="809198" y="431132"/>
                  <a:pt x="1491916" y="457200"/>
                </a:cubicBezTo>
                <a:cubicBezTo>
                  <a:pt x="2174634" y="483269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34596" y="4497764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rot="13513642" flipV="1">
            <a:off x="4750581" y="3991841"/>
            <a:ext cx="1471608" cy="440155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67647">
                <a:moveTo>
                  <a:pt x="0" y="0"/>
                </a:moveTo>
                <a:cubicBezTo>
                  <a:pt x="434139" y="248652"/>
                  <a:pt x="809198" y="431132"/>
                  <a:pt x="1491916" y="457200"/>
                </a:cubicBezTo>
                <a:cubicBezTo>
                  <a:pt x="2174634" y="483269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980113" y="3451738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 rot="19906656">
            <a:off x="5183688" y="3334735"/>
            <a:ext cx="1123143" cy="380050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  <a:gd name="connsiteX0" fmla="*/ 0 w 4096307"/>
              <a:gd name="connsiteY0" fmla="*/ 0 h 345536"/>
              <a:gd name="connsiteX1" fmla="*/ 2020099 w 4096307"/>
              <a:gd name="connsiteY1" fmla="*/ 264824 h 345536"/>
              <a:gd name="connsiteX2" fmla="*/ 4096307 w 4096307"/>
              <a:gd name="connsiteY2" fmla="*/ 156411 h 345536"/>
              <a:gd name="connsiteX0" fmla="*/ 0 w 4096307"/>
              <a:gd name="connsiteY0" fmla="*/ 0 h 435029"/>
              <a:gd name="connsiteX1" fmla="*/ 1907826 w 4096307"/>
              <a:gd name="connsiteY1" fmla="*/ 417846 h 435029"/>
              <a:gd name="connsiteX2" fmla="*/ 4096307 w 4096307"/>
              <a:gd name="connsiteY2" fmla="*/ 156411 h 43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35029">
                <a:moveTo>
                  <a:pt x="0" y="0"/>
                </a:moveTo>
                <a:cubicBezTo>
                  <a:pt x="434139" y="248652"/>
                  <a:pt x="1225108" y="391778"/>
                  <a:pt x="1907826" y="417846"/>
                </a:cubicBezTo>
                <a:cubicBezTo>
                  <a:pt x="2590544" y="443915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253171" y="3008456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rot="13070790" flipV="1">
            <a:off x="5495620" y="2787471"/>
            <a:ext cx="774012" cy="197413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  <a:gd name="connsiteX0" fmla="*/ 0 w 4096307"/>
              <a:gd name="connsiteY0" fmla="*/ 0 h 345536"/>
              <a:gd name="connsiteX1" fmla="*/ 2020099 w 4096307"/>
              <a:gd name="connsiteY1" fmla="*/ 264824 h 345536"/>
              <a:gd name="connsiteX2" fmla="*/ 4096307 w 4096307"/>
              <a:gd name="connsiteY2" fmla="*/ 156411 h 345536"/>
              <a:gd name="connsiteX0" fmla="*/ 0 w 4096307"/>
              <a:gd name="connsiteY0" fmla="*/ 0 h 435029"/>
              <a:gd name="connsiteX1" fmla="*/ 1907826 w 4096307"/>
              <a:gd name="connsiteY1" fmla="*/ 417846 h 435029"/>
              <a:gd name="connsiteX2" fmla="*/ 4096307 w 4096307"/>
              <a:gd name="connsiteY2" fmla="*/ 156411 h 43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35029">
                <a:moveTo>
                  <a:pt x="0" y="0"/>
                </a:moveTo>
                <a:cubicBezTo>
                  <a:pt x="434139" y="248652"/>
                  <a:pt x="1225108" y="391778"/>
                  <a:pt x="1907826" y="417846"/>
                </a:cubicBezTo>
                <a:cubicBezTo>
                  <a:pt x="2590544" y="443915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492593" y="2378803"/>
            <a:ext cx="180474" cy="180474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54122" y="1886094"/>
            <a:ext cx="180474" cy="180474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 rot="17694769">
            <a:off x="5667849" y="2226087"/>
            <a:ext cx="412409" cy="190025"/>
          </a:xfrm>
          <a:custGeom>
            <a:avLst/>
            <a:gdLst>
              <a:gd name="connsiteX0" fmla="*/ 0 w 3741821"/>
              <a:gd name="connsiteY0" fmla="*/ 240632 h 702111"/>
              <a:gd name="connsiteX1" fmla="*/ 1491916 w 3741821"/>
              <a:gd name="connsiteY1" fmla="*/ 697832 h 702111"/>
              <a:gd name="connsiteX2" fmla="*/ 3741821 w 3741821"/>
              <a:gd name="connsiteY2" fmla="*/ 0 h 702111"/>
              <a:gd name="connsiteX0" fmla="*/ 0 w 4096307"/>
              <a:gd name="connsiteY0" fmla="*/ 0 h 467647"/>
              <a:gd name="connsiteX1" fmla="*/ 1491916 w 4096307"/>
              <a:gd name="connsiteY1" fmla="*/ 457200 h 467647"/>
              <a:gd name="connsiteX2" fmla="*/ 4096307 w 4096307"/>
              <a:gd name="connsiteY2" fmla="*/ 156411 h 467647"/>
              <a:gd name="connsiteX0" fmla="*/ 0 w 4096307"/>
              <a:gd name="connsiteY0" fmla="*/ 0 h 345536"/>
              <a:gd name="connsiteX1" fmla="*/ 2020099 w 4096307"/>
              <a:gd name="connsiteY1" fmla="*/ 264824 h 345536"/>
              <a:gd name="connsiteX2" fmla="*/ 4096307 w 4096307"/>
              <a:gd name="connsiteY2" fmla="*/ 156411 h 345536"/>
              <a:gd name="connsiteX0" fmla="*/ 0 w 4096307"/>
              <a:gd name="connsiteY0" fmla="*/ 0 h 435029"/>
              <a:gd name="connsiteX1" fmla="*/ 1907826 w 4096307"/>
              <a:gd name="connsiteY1" fmla="*/ 417846 h 435029"/>
              <a:gd name="connsiteX2" fmla="*/ 4096307 w 4096307"/>
              <a:gd name="connsiteY2" fmla="*/ 156411 h 43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6307" h="435029">
                <a:moveTo>
                  <a:pt x="0" y="0"/>
                </a:moveTo>
                <a:cubicBezTo>
                  <a:pt x="434139" y="248652"/>
                  <a:pt x="1225108" y="391778"/>
                  <a:pt x="1907826" y="417846"/>
                </a:cubicBezTo>
                <a:cubicBezTo>
                  <a:pt x="2590544" y="443915"/>
                  <a:pt x="3283173" y="485274"/>
                  <a:pt x="4096307" y="156411"/>
                </a:cubicBezTo>
              </a:path>
            </a:pathLst>
          </a:cu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rtlCol="0" anchor="ctr"/>
          <a:lstStyle/>
          <a:p>
            <a:pPr algn="ctr"/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58749" y="4325010"/>
            <a:ext cx="1828801" cy="68081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Previous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 state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of computation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7370063" y="959469"/>
            <a:ext cx="1327150" cy="680815"/>
          </a:xfrm>
          <a:prstGeom prst="wedgeRoundRectCallout">
            <a:avLst>
              <a:gd name="adj1" fmla="val -125139"/>
              <a:gd name="adj2" fmla="val 8208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Possible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solutions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1987550" y="1372260"/>
            <a:ext cx="1828801" cy="34554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Exit condition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06387" y="5285793"/>
            <a:ext cx="1738564" cy="34554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Initialization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124833" y="4918282"/>
            <a:ext cx="772694" cy="34554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Body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546600" y="4332691"/>
            <a:ext cx="683424" cy="34554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Body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6939858" y="2997559"/>
            <a:ext cx="1828801" cy="43757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8B0000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tantia" panose="02030602050306030303" pitchFamily="18" charset="0"/>
              </a:rPr>
              <a:t>INVARIANT</a:t>
            </a:r>
          </a:p>
        </p:txBody>
      </p:sp>
    </p:spTree>
    <p:extLst>
      <p:ext uri="{BB962C8B-B14F-4D97-AF65-F5344CB8AC3E}">
        <p14:creationId xmlns:p14="http://schemas.microsoft.com/office/powerpoint/2010/main" val="7969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emph" presetSubtype="0" repeatCount="1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6" grpId="0" animBg="1"/>
      <p:bldP spid="7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1650" y="5666088"/>
            <a:ext cx="6315598" cy="536752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936" y="1615264"/>
            <a:ext cx="6494106" cy="1832665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69494" y="3981232"/>
            <a:ext cx="3453754" cy="407694"/>
          </a:xfrm>
          <a:prstGeom prst="wedgeRoundRectCallout">
            <a:avLst>
              <a:gd name="adj1" fmla="val -68299"/>
              <a:gd name="adj2" fmla="val -242501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loop invariant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index</a:t>
            </a:r>
            <a:r>
              <a:rPr lang="en-US" sz="2000" dirty="0" smtClean="0">
                <a:solidFill>
                  <a:srgbClr val="3333FF"/>
                </a:solidFill>
              </a:rPr>
              <a:t>  &gt;=  1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index</a:t>
            </a:r>
            <a:r>
              <a:rPr lang="en-US" sz="2000" dirty="0" smtClean="0">
                <a:solidFill>
                  <a:srgbClr val="3333FF"/>
                </a:solidFill>
              </a:rPr>
              <a:t>  &lt;=  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count</a:t>
            </a:r>
            <a:r>
              <a:rPr lang="en-US" sz="2000" dirty="0" smtClean="0">
                <a:solidFill>
                  <a:srgbClr val="3333FF"/>
                </a:solidFill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990000"/>
                </a:solidFill>
              </a:rPr>
              <a:t>	-- names of previous stations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err="1" smtClean="0">
                <a:solidFill>
                  <a:srgbClr val="3333FF"/>
                </a:solidFill>
              </a:rPr>
              <a:t>fancy</a:t>
            </a:r>
            <a:r>
              <a:rPr lang="en-US" sz="3600" dirty="0" err="1" smtClean="0">
                <a:solidFill>
                  <a:srgbClr val="0000FF"/>
                </a:solidFill>
              </a:rPr>
              <a:t>.</a:t>
            </a:r>
            <a:r>
              <a:rPr lang="en-US" sz="2000" i="1" dirty="0" err="1" smtClean="0">
                <a:solidFill>
                  <a:srgbClr val="3333FF"/>
                </a:solidFill>
              </a:rPr>
              <a:t>forth</a:t>
            </a:r>
            <a:endParaRPr lang="en-US" sz="2000" i="1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ensure</a:t>
            </a:r>
          </a:p>
          <a:p>
            <a:pPr>
              <a:lnSpc>
                <a:spcPct val="40000"/>
              </a:lnSpc>
            </a:pPr>
            <a:r>
              <a:rPr lang="en-US" sz="2000" i="1" dirty="0" smtClean="0"/>
              <a:t>	 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station names</a:t>
            </a:r>
            <a:endParaRPr lang="en-US" sz="2000" i="1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5" name="Text Box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80142" y="4053482"/>
            <a:ext cx="3302322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</a:t>
            </a:r>
            <a:r>
              <a:rPr lang="en-US" sz="2800" i="1" baseline="-25000" dirty="0" err="1" smtClean="0">
                <a:solidFill>
                  <a:srgbClr val="990000"/>
                </a:solidFill>
                <a:latin typeface="Constantia" panose="02030602050306030303" pitchFamily="18" charset="0"/>
              </a:rPr>
              <a:t>i</a:t>
            </a:r>
            <a:r>
              <a:rPr lang="en-US" sz="1800" b="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644" y="3712883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1649" y="5449267"/>
            <a:ext cx="7628974" cy="536752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66327" y="2619463"/>
            <a:ext cx="6752188" cy="681134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loop invariant (better)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smtClean="0"/>
              <a:t>index &gt;= 1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	index &lt;= count + 1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990000"/>
                </a:solidFill>
              </a:rPr>
              <a:t>-- If there are any previous stations,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990000"/>
                </a:solidFill>
              </a:rPr>
              <a:t>	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their names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ensure</a:t>
            </a:r>
          </a:p>
          <a:p>
            <a:pPr>
              <a:lnSpc>
                <a:spcPct val="40000"/>
              </a:lnSpc>
            </a:pPr>
            <a:r>
              <a:rPr lang="en-US" sz="2000" i="1" dirty="0" smtClean="0"/>
              <a:t>	 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is the alphabetically greatest of station names </a:t>
            </a:r>
            <a:r>
              <a:rPr lang="en-US" sz="2000" i="1" dirty="0" smtClean="0">
                <a:solidFill>
                  <a:srgbClr val="990000"/>
                </a:solidFill>
              </a:rPr>
              <a:t>if any</a:t>
            </a:r>
            <a:endParaRPr lang="en-US" sz="2000" i="1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9845" y="3750443"/>
            <a:ext cx="3453754" cy="407694"/>
          </a:xfrm>
          <a:prstGeom prst="wedgeRoundRectCallout">
            <a:avLst>
              <a:gd name="adj1" fmla="val -63660"/>
              <a:gd name="adj2" fmla="val -156949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3932" y="3841544"/>
            <a:ext cx="3302322" cy="33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Result</a:t>
            </a:r>
            <a:r>
              <a:rPr lang="en-US" sz="2000" b="0" dirty="0">
                <a:solidFill>
                  <a:srgbClr val="3333FF"/>
                </a:solidFill>
                <a:latin typeface="Constantia" panose="02030602050306030303" pitchFamily="18" charset="0"/>
              </a:rPr>
              <a:t> = Max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names</a:t>
            </a:r>
            <a:r>
              <a:rPr lang="en-US" sz="1400" i="1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8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1   </a:t>
            </a:r>
            <a:r>
              <a:rPr lang="en-US" sz="2800" i="1" baseline="-25000" dirty="0" err="1" smtClean="0">
                <a:solidFill>
                  <a:srgbClr val="990000"/>
                </a:solidFill>
                <a:latin typeface="Constantia" panose="02030602050306030303" pitchFamily="18" charset="0"/>
              </a:rPr>
              <a:t>i</a:t>
            </a:r>
            <a:r>
              <a:rPr lang="en-US" sz="1800" b="0" i="1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 </a:t>
            </a:r>
            <a:r>
              <a:rPr lang="en-US" sz="2000" b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  <a:endParaRPr lang="en-US" sz="2000" b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8515" y="3505709"/>
            <a:ext cx="634838" cy="675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aseline="-25000" dirty="0" smtClean="0">
                <a:solidFill>
                  <a:srgbClr val="990000"/>
                </a:solidFill>
                <a:latin typeface="Constantia" panose="02030602050306030303" pitchFamily="18" charset="0"/>
              </a:rPr>
              <a:t>..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03650" y="2743201"/>
            <a:ext cx="5725051" cy="373224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7431" y="3483429"/>
            <a:ext cx="1330616" cy="373224"/>
          </a:xfrm>
          <a:prstGeom prst="roundRect">
            <a:avLst/>
          </a:prstGeom>
          <a:solidFill>
            <a:srgbClr val="FF9999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effect of the loop</a:t>
            </a:r>
          </a:p>
        </p:txBody>
      </p:sp>
      <p:sp>
        <p:nvSpPr>
          <p:cNvPr id="5940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28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; Result :=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index &gt;=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index &lt;= count + 1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990000"/>
                </a:solidFill>
              </a:rPr>
              <a:t>--</a:t>
            </a:r>
            <a:r>
              <a:rPr lang="en-US" sz="2000" dirty="0" smtClean="0">
                <a:solidFill>
                  <a:srgbClr val="CC3300"/>
                </a:solidFill>
              </a:rPr>
              <a:t> </a:t>
            </a:r>
            <a:r>
              <a:rPr lang="en-US" sz="2000" i="1" dirty="0" smtClean="0">
                <a:solidFill>
                  <a:srgbClr val="3333FF"/>
                </a:solidFill>
              </a:rPr>
              <a:t>Result </a:t>
            </a:r>
            <a:r>
              <a:rPr lang="en-US" sz="2000" dirty="0" smtClean="0">
                <a:solidFill>
                  <a:srgbClr val="990000"/>
                </a:solidFill>
              </a:rPr>
              <a:t>is greatest of previous station names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28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i="1" dirty="0" smtClean="0">
                <a:solidFill>
                  <a:srgbClr val="0000FF"/>
                </a:solidFill>
              </a:rPr>
              <a:t>Result :=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Result, fancy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28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28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448521" name="Text Box 9"/>
          <p:cNvSpPr txBox="1">
            <a:spLocks noChangeArrowheads="1"/>
          </p:cNvSpPr>
          <p:nvPr/>
        </p:nvSpPr>
        <p:spPr bwMode="auto">
          <a:xfrm>
            <a:off x="3732248" y="5010570"/>
            <a:ext cx="5105400" cy="1505093"/>
          </a:xfrm>
          <a:prstGeom prst="round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nstantia" panose="02030602050306030303" pitchFamily="18" charset="0"/>
              </a:rPr>
              <a:t>At end: invariant </a:t>
            </a:r>
            <a:r>
              <a:rPr lang="en-US" sz="2000" b="1" dirty="0">
                <a:solidFill>
                  <a:schemeClr val="accent2"/>
                </a:solidFill>
                <a:latin typeface="Constantia" panose="02030602050306030303" pitchFamily="18" charset="0"/>
              </a:rPr>
              <a:t>and</a:t>
            </a:r>
            <a:r>
              <a:rPr lang="en-US" sz="2000" dirty="0">
                <a:latin typeface="Constantia" panose="02030602050306030303" pitchFamily="18" charset="0"/>
              </a:rPr>
              <a:t> exit condition</a:t>
            </a:r>
          </a:p>
          <a:p>
            <a:pPr lvl="1">
              <a:lnSpc>
                <a:spcPct val="40000"/>
              </a:lnSpc>
              <a:buFontTx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 All stations visited (</a:t>
            </a: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fancy</a:t>
            </a:r>
            <a:r>
              <a:rPr lang="en-US" sz="3600" dirty="0">
                <a:solidFill>
                  <a:srgbClr val="3333FF"/>
                </a:solidFill>
                <a:latin typeface="Constantia" panose="02030602050306030303" pitchFamily="18" charset="0"/>
              </a:rPr>
              <a:t>.</a:t>
            </a: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after </a:t>
            </a:r>
            <a:r>
              <a:rPr lang="en-US" sz="2000" dirty="0">
                <a:latin typeface="Constantia" panose="02030602050306030303" pitchFamily="18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Constantia" panose="02030602050306030303" pitchFamily="18" charset="0"/>
              </a:rPr>
              <a:t>Result</a:t>
            </a:r>
            <a:r>
              <a:rPr lang="en-US" sz="2000" dirty="0">
                <a:latin typeface="Constantia" panose="02030602050306030303" pitchFamily="18" charset="0"/>
              </a:rPr>
              <a:t> is </a:t>
            </a:r>
            <a:r>
              <a:rPr lang="en-US" sz="2000" dirty="0" smtClean="0">
                <a:latin typeface="Constantia" panose="02030602050306030303" pitchFamily="18" charset="0"/>
              </a:rPr>
              <a:t>greatest </a:t>
            </a:r>
            <a:r>
              <a:rPr lang="en-US" sz="2000" dirty="0">
                <a:latin typeface="Constantia" panose="02030602050306030303" pitchFamily="18" charset="0"/>
              </a:rPr>
              <a:t>of their names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723465" y="3578836"/>
            <a:ext cx="2258008" cy="643813"/>
          </a:xfrm>
          <a:prstGeom prst="wedgeRoundRectCallout">
            <a:avLst>
              <a:gd name="adj1" fmla="val -97014"/>
              <a:gd name="adj2" fmla="val -32833"/>
              <a:gd name="adj3" fmla="val 16667"/>
            </a:avLst>
          </a:prstGeom>
          <a:solidFill>
            <a:srgbClr val="FF99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/>
            <a:r>
              <a:rPr lang="en-US" sz="2000" dirty="0" smtClean="0">
                <a:latin typeface="Constantia" panose="02030602050306030303" pitchFamily="18" charset="0"/>
              </a:rPr>
              <a:t>Exit condition satisfied at end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702493" y="3194181"/>
            <a:ext cx="2376196" cy="929951"/>
          </a:xfrm>
          <a:prstGeom prst="wedgeRoundRectCallout">
            <a:avLst>
              <a:gd name="adj1" fmla="val -194214"/>
              <a:gd name="adj2" fmla="val -36511"/>
              <a:gd name="adj3" fmla="val 16667"/>
            </a:avLst>
          </a:prstGeom>
          <a:solidFill>
            <a:srgbClr val="BBE0E3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/>
            <a:r>
              <a:rPr lang="en-US" sz="2000" dirty="0" smtClean="0">
                <a:latin typeface="Constantia" panose="02030602050306030303" pitchFamily="18" charset="0"/>
              </a:rPr>
              <a:t>Invariant satisfied after each iteration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943600" y="873970"/>
            <a:ext cx="2988909" cy="786880"/>
          </a:xfrm>
          <a:prstGeom prst="wedgeRoundRectCallout">
            <a:avLst>
              <a:gd name="adj1" fmla="val -106672"/>
              <a:gd name="adj2" fmla="val 27247"/>
              <a:gd name="adj3" fmla="val 16667"/>
            </a:avLst>
          </a:prstGeom>
          <a:solidFill>
            <a:srgbClr val="BBE0E3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/>
            <a:r>
              <a:rPr lang="en-US" sz="2000" dirty="0" smtClean="0">
                <a:latin typeface="Constantia" panose="02030602050306030303" pitchFamily="18" charset="0"/>
              </a:rPr>
              <a:t>Invariant satisfied after initialization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8521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762000"/>
            <a:ext cx="8594725" cy="6008914"/>
          </a:xfrm>
        </p:spPr>
        <p:txBody>
          <a:bodyPr/>
          <a:lstStyle/>
          <a:p>
            <a:r>
              <a:rPr lang="en-US" sz="2200" dirty="0" smtClean="0"/>
              <a:t>Your boss gives you the source of a C compiler. </a:t>
            </a:r>
            <a:endParaRPr lang="en-US" sz="2200" dirty="0"/>
          </a:p>
          <a:p>
            <a:pPr lvl="1"/>
            <a:r>
              <a:rPr lang="en-US" sz="2200" dirty="0" smtClean="0"/>
              <a:t>Note that the compiler is not just a translator to machine code, but also a “verifier”. </a:t>
            </a:r>
          </a:p>
          <a:p>
            <a:pPr lvl="1"/>
            <a:r>
              <a:rPr lang="en-US" sz="2200" dirty="0" smtClean="0"/>
              <a:t>It already checks lots of properties, for example type compatibility, and rejects programs which do not satisfy these properties.</a:t>
            </a:r>
          </a:p>
          <a:p>
            <a:r>
              <a:rPr lang="en-US" sz="2200" dirty="0" smtClean="0"/>
              <a:t>Your boss asks you to modify the compiler to add more checks; specifically, she wants the compiler to determine whether the program will always terminate at run time. Your answer:</a:t>
            </a:r>
          </a:p>
          <a:p>
            <a:pPr lvl="1"/>
            <a:r>
              <a:rPr lang="en-US" sz="2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 smtClean="0"/>
              <a:t>. Yes, I can do it easily.</a:t>
            </a:r>
          </a:p>
          <a:p>
            <a:pPr lvl="1"/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 smtClean="0"/>
              <a:t>. I can do it, but it will be hard and I need several weeks or possibly a couple of months.</a:t>
            </a:r>
          </a:p>
          <a:p>
            <a:pPr lvl="1"/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 smtClean="0"/>
              <a:t>. For C it’s not possible, but it would be possible for Eiffel.</a:t>
            </a:r>
          </a:p>
          <a:p>
            <a:pPr lvl="1"/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 smtClean="0"/>
              <a:t>. </a:t>
            </a:r>
            <a:r>
              <a:rPr lang="en-US" sz="2200" dirty="0"/>
              <a:t>For C it’s not possible, but it would be possible for Eiffel.</a:t>
            </a:r>
          </a:p>
          <a:p>
            <a:pPr lvl="1"/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 smtClean="0"/>
              <a:t>. Sorry, boss, I cannot help.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50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Quiz: what’s the invariant?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err="1" smtClean="0">
                <a:solidFill>
                  <a:srgbClr val="0000FF"/>
                </a:solidFill>
              </a:rPr>
              <a:t>xxxx</a:t>
            </a:r>
            <a:r>
              <a:rPr lang="en-US" sz="1500" dirty="0" smtClean="0"/>
              <a:t> (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,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  <a:r>
              <a:rPr lang="en-US" sz="1500" dirty="0" smtClean="0"/>
              <a:t>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  <a:r>
              <a:rPr lang="en-US" sz="1500" dirty="0" smtClean="0"/>
              <a:t>):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  <a:endParaRPr lang="en-US" sz="1500" b="1" dirty="0" smtClean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dirty="0" smtClean="0">
                <a:solidFill>
                  <a:srgbClr val="CC3300"/>
                </a:solidFill>
              </a:rPr>
              <a:t>-- ?????????????????????????????????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require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0 ;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0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local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, </a:t>
            </a:r>
            <a:r>
              <a:rPr lang="en-US" sz="1500" i="1" dirty="0" smtClean="0">
                <a:solidFill>
                  <a:srgbClr val="0000FF"/>
                </a:solidFill>
              </a:rPr>
              <a:t>n </a:t>
            </a:r>
            <a:r>
              <a:rPr lang="en-US" sz="1500" dirty="0" smtClean="0"/>
              <a:t>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do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 </a:t>
            </a:r>
            <a:r>
              <a:rPr lang="en-US" sz="1500" b="1" dirty="0" smtClean="0">
                <a:solidFill>
                  <a:schemeClr val="accent2"/>
                </a:solidFill>
              </a:rPr>
              <a:t>from</a:t>
            </a:r>
            <a:endParaRPr lang="en-US" sz="15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i="1" dirty="0" smtClean="0">
                <a:solidFill>
                  <a:srgbClr val="0000FF"/>
                </a:solidFill>
              </a:rPr>
              <a:t>m </a:t>
            </a:r>
            <a:r>
              <a:rPr lang="en-US" sz="1500" dirty="0" smtClean="0"/>
              <a:t>:= 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 ;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:=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smtClean="0">
                <a:solidFill>
                  <a:srgbClr val="0000FF"/>
                </a:solidFill>
              </a:rPr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invariant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smtClean="0">
                <a:solidFill>
                  <a:srgbClr val="0000FF"/>
                </a:solidFill>
              </a:rPr>
              <a:t>			</a:t>
            </a:r>
            <a:r>
              <a:rPr lang="en-US" sz="1500" i="1" dirty="0" smtClean="0">
                <a:solidFill>
                  <a:srgbClr val="CC3300"/>
                </a:solidFill>
              </a:rPr>
              <a:t>-- “</a:t>
            </a:r>
            <a:r>
              <a:rPr lang="en-US" sz="1500" dirty="0" smtClean="0">
                <a:solidFill>
                  <a:srgbClr val="CC3300"/>
                </a:solidFill>
              </a:rPr>
              <a:t>????????</a:t>
            </a:r>
            <a:r>
              <a:rPr lang="en-US" sz="1500" i="1" dirty="0" smtClean="0">
                <a:solidFill>
                  <a:srgbClr val="CC3300"/>
                </a:solidFill>
              </a:rPr>
              <a:t>”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 smtClean="0">
                <a:solidFill>
                  <a:schemeClr val="accent2"/>
                </a:solidFill>
              </a:rPr>
              <a:t>		variant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 smtClean="0">
                <a:solidFill>
                  <a:schemeClr val="accent2"/>
                </a:solidFill>
              </a:rPr>
              <a:t>			</a:t>
            </a:r>
            <a:r>
              <a:rPr lang="en-US" sz="1500" dirty="0" smtClean="0">
                <a:solidFill>
                  <a:srgbClr val="CC3300"/>
                </a:solidFill>
              </a:rPr>
              <a:t>????????</a:t>
            </a:r>
            <a:endParaRPr lang="en-US" sz="1500" i="1" dirty="0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until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=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loop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if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chemeClr val="accent2"/>
                </a:solidFill>
              </a:rPr>
              <a:t>then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:=</a:t>
            </a:r>
            <a:r>
              <a:rPr lang="en-US" sz="1500" dirty="0" smtClean="0">
                <a:solidFill>
                  <a:srgbClr val="0000FF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−</a:t>
            </a:r>
            <a:r>
              <a:rPr lang="en-US" sz="1500" dirty="0" smtClean="0">
                <a:solidFill>
                  <a:srgbClr val="0000FF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else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	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:=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−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i="1" dirty="0" smtClean="0">
                <a:solidFill>
                  <a:srgbClr val="0000FF"/>
                </a:solidFill>
              </a:rPr>
              <a:t>Result</a:t>
            </a:r>
            <a:r>
              <a:rPr lang="en-US" sz="1500" dirty="0" smtClean="0"/>
              <a:t> :=</a:t>
            </a:r>
            <a:r>
              <a:rPr lang="en-US" sz="1500" b="1" dirty="0" smtClean="0">
                <a:solidFill>
                  <a:schemeClr val="accent2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94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Quiz: what’s the invariant?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err="1" smtClean="0">
                <a:solidFill>
                  <a:srgbClr val="0000FF"/>
                </a:solidFill>
              </a:rPr>
              <a:t>euclid</a:t>
            </a:r>
            <a:r>
              <a:rPr lang="en-US" sz="1500" dirty="0" smtClean="0"/>
              <a:t> (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,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  <a:r>
              <a:rPr lang="en-US" sz="1500" dirty="0" smtClean="0"/>
              <a:t>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  <a:r>
              <a:rPr lang="en-US" sz="1500" dirty="0" smtClean="0"/>
              <a:t>):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  <a:endParaRPr lang="en-US" sz="1500" b="1" dirty="0" smtClean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dirty="0" smtClean="0">
                <a:solidFill>
                  <a:srgbClr val="CC3300"/>
                </a:solidFill>
              </a:rPr>
              <a:t>-- Greatest common divisor of 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>
                <a:solidFill>
                  <a:srgbClr val="CC3300"/>
                </a:solidFill>
              </a:rPr>
              <a:t> and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require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0 ;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0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local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, </a:t>
            </a:r>
            <a:r>
              <a:rPr lang="en-US" sz="1500" i="1" dirty="0" smtClean="0">
                <a:solidFill>
                  <a:srgbClr val="0000FF"/>
                </a:solidFill>
              </a:rPr>
              <a:t>n </a:t>
            </a:r>
            <a:r>
              <a:rPr lang="en-US" sz="1500" dirty="0" smtClean="0"/>
              <a:t>: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do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 </a:t>
            </a:r>
            <a:r>
              <a:rPr lang="en-US" sz="1500" b="1" dirty="0" smtClean="0">
                <a:solidFill>
                  <a:schemeClr val="accent2"/>
                </a:solidFill>
              </a:rPr>
              <a:t>from</a:t>
            </a:r>
            <a:endParaRPr lang="en-US" sz="15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i="1" dirty="0" smtClean="0">
                <a:solidFill>
                  <a:srgbClr val="0000FF"/>
                </a:solidFill>
              </a:rPr>
              <a:t>m </a:t>
            </a:r>
            <a:r>
              <a:rPr lang="en-US" sz="1500" dirty="0" smtClean="0"/>
              <a:t>:= </a:t>
            </a:r>
            <a:r>
              <a:rPr lang="en-US" sz="1500" i="1" dirty="0" smtClean="0">
                <a:solidFill>
                  <a:srgbClr val="0000FF"/>
                </a:solidFill>
              </a:rPr>
              <a:t>a</a:t>
            </a:r>
            <a:r>
              <a:rPr lang="en-US" sz="1500" dirty="0" smtClean="0"/>
              <a:t> ;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:= </a:t>
            </a:r>
            <a:r>
              <a:rPr lang="en-US" sz="1500" i="1" dirty="0" smtClean="0">
                <a:solidFill>
                  <a:srgbClr val="0000FF"/>
                </a:solidFill>
              </a:rPr>
              <a:t>b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smtClean="0">
                <a:solidFill>
                  <a:srgbClr val="0000FF"/>
                </a:solidFill>
              </a:rPr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invariant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i="1" dirty="0" smtClean="0">
                <a:solidFill>
                  <a:srgbClr val="0000FF"/>
                </a:solidFill>
              </a:rPr>
              <a:t>			</a:t>
            </a:r>
            <a:r>
              <a:rPr lang="en-US" sz="1500" i="1" dirty="0" smtClean="0">
                <a:solidFill>
                  <a:srgbClr val="CC3300"/>
                </a:solidFill>
              </a:rPr>
              <a:t>-- “</a:t>
            </a:r>
            <a:r>
              <a:rPr lang="en-US" sz="1500" dirty="0" smtClean="0">
                <a:solidFill>
                  <a:srgbClr val="CC3300"/>
                </a:solidFill>
              </a:rPr>
              <a:t>????????</a:t>
            </a:r>
            <a:r>
              <a:rPr lang="en-US" sz="1500" i="1" dirty="0" smtClean="0">
                <a:solidFill>
                  <a:srgbClr val="CC3300"/>
                </a:solidFill>
              </a:rPr>
              <a:t>”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 smtClean="0">
                <a:solidFill>
                  <a:schemeClr val="accent2"/>
                </a:solidFill>
              </a:rPr>
              <a:t>		variant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 smtClean="0">
                <a:solidFill>
                  <a:schemeClr val="accent2"/>
                </a:solidFill>
              </a:rPr>
              <a:t>			</a:t>
            </a:r>
            <a:r>
              <a:rPr lang="en-US" sz="1500" dirty="0" smtClean="0">
                <a:solidFill>
                  <a:srgbClr val="CC3300"/>
                </a:solidFill>
              </a:rPr>
              <a:t>????????</a:t>
            </a:r>
            <a:endParaRPr lang="en-US" sz="1500" i="1" dirty="0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until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=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loop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if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&gt; </a:t>
            </a:r>
            <a:r>
              <a:rPr lang="en-US" sz="1500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chemeClr val="accent2"/>
                </a:solidFill>
              </a:rPr>
              <a:t>then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	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:=</a:t>
            </a:r>
            <a:r>
              <a:rPr lang="en-US" sz="1500" dirty="0" smtClean="0">
                <a:solidFill>
                  <a:srgbClr val="0000FF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  <a:r>
              <a:rPr lang="en-US" sz="1500" dirty="0" smtClean="0"/>
              <a:t> −</a:t>
            </a:r>
            <a:r>
              <a:rPr lang="en-US" sz="1500" dirty="0" smtClean="0">
                <a:solidFill>
                  <a:srgbClr val="0000FF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else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	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:= </a:t>
            </a:r>
            <a:r>
              <a:rPr lang="en-US" sz="1500" i="1" dirty="0" smtClean="0">
                <a:solidFill>
                  <a:srgbClr val="0000FF"/>
                </a:solidFill>
              </a:rPr>
              <a:t>n</a:t>
            </a:r>
            <a:r>
              <a:rPr lang="en-US" sz="1500" dirty="0" smtClean="0"/>
              <a:t> −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	</a:t>
            </a:r>
            <a:r>
              <a:rPr lang="en-US" sz="1500" b="1" i="1" dirty="0" smtClean="0">
                <a:solidFill>
                  <a:srgbClr val="0000FF"/>
                </a:solidFill>
              </a:rPr>
              <a:t>Result</a:t>
            </a:r>
            <a:r>
              <a:rPr lang="en-US" sz="1500" dirty="0" smtClean="0"/>
              <a:t> :=</a:t>
            </a:r>
            <a:r>
              <a:rPr lang="en-US" sz="1500" b="1" dirty="0" smtClean="0">
                <a:solidFill>
                  <a:schemeClr val="accent2"/>
                </a:solidFill>
              </a:rPr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808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Footer Placeholder 3"/>
          <p:cNvSpPr txBox="1">
            <a:spLocks noGrp="1"/>
          </p:cNvSpPr>
          <p:nvPr/>
        </p:nvSpPr>
        <p:spPr bwMode="auto">
          <a:xfrm>
            <a:off x="4211638" y="6527800"/>
            <a:ext cx="46815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800" b="0">
                <a:solidFill>
                  <a:schemeClr val="tx1"/>
                </a:solidFill>
                <a:latin typeface="Verdana" pitchFamily="34" charset="0"/>
              </a:rPr>
              <a:t>Intro. to Programming, lecture 11 (complement): Levenshtein</a:t>
            </a:r>
            <a:endParaRPr lang="en-US" sz="1000" b="0">
              <a:solidFill>
                <a:schemeClr val="tx1"/>
              </a:solidFill>
              <a:latin typeface="ETH Light" pitchFamily="18" charset="0"/>
            </a:endParaRPr>
          </a:p>
        </p:txBody>
      </p:sp>
      <p:sp>
        <p:nvSpPr>
          <p:cNvPr id="1005571" name="Rectangle 2"/>
          <p:cNvSpPr>
            <a:spLocks noGrp="1" noChangeArrowheads="1"/>
          </p:cNvSpPr>
          <p:nvPr>
            <p:ph type="title"/>
          </p:nvPr>
        </p:nvSpPr>
        <p:spPr>
          <a:custGeom>
            <a:avLst/>
            <a:gdLst/>
            <a:ahLst/>
            <a:cxnLst/>
            <a:rect l="0" t="0" r="r" b="b"/>
            <a:pathLst/>
          </a:custGeom>
          <a:solidFill>
            <a:srgbClr val="FFFFFF"/>
          </a:solidFill>
          <a:ln>
            <a:solidFill>
              <a:srgbClr val="000000"/>
            </a:solidFill>
            <a:round/>
          </a:ln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1005572" name="Text Box 3"/>
          <p:cNvSpPr txBox="1">
            <a:spLocks noChangeArrowheads="1"/>
          </p:cNvSpPr>
          <p:nvPr/>
        </p:nvSpPr>
        <p:spPr bwMode="auto">
          <a:xfrm>
            <a:off x="14382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M</a:t>
            </a:r>
          </a:p>
        </p:txBody>
      </p:sp>
      <p:sp>
        <p:nvSpPr>
          <p:cNvPr id="1005573" name="Text Box 4"/>
          <p:cNvSpPr txBox="1">
            <a:spLocks noChangeArrowheads="1"/>
          </p:cNvSpPr>
          <p:nvPr/>
        </p:nvSpPr>
        <p:spPr bwMode="auto">
          <a:xfrm>
            <a:off x="1895475" y="1895475"/>
            <a:ext cx="46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I</a:t>
            </a:r>
          </a:p>
        </p:txBody>
      </p:sp>
      <p:sp>
        <p:nvSpPr>
          <p:cNvPr id="1005574" name="Text Box 5"/>
          <p:cNvSpPr txBox="1">
            <a:spLocks noChangeArrowheads="1"/>
          </p:cNvSpPr>
          <p:nvPr/>
        </p:nvSpPr>
        <p:spPr bwMode="auto">
          <a:xfrm>
            <a:off x="22764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C</a:t>
            </a:r>
          </a:p>
        </p:txBody>
      </p:sp>
      <p:sp>
        <p:nvSpPr>
          <p:cNvPr id="1005575" name="Text Box 6"/>
          <p:cNvSpPr txBox="1">
            <a:spLocks noChangeArrowheads="1"/>
          </p:cNvSpPr>
          <p:nvPr/>
        </p:nvSpPr>
        <p:spPr bwMode="auto">
          <a:xfrm>
            <a:off x="27590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H</a:t>
            </a:r>
          </a:p>
        </p:txBody>
      </p:sp>
      <p:sp>
        <p:nvSpPr>
          <p:cNvPr id="1005576" name="Text Box 7"/>
          <p:cNvSpPr txBox="1">
            <a:spLocks noChangeArrowheads="1"/>
          </p:cNvSpPr>
          <p:nvPr/>
        </p:nvSpPr>
        <p:spPr bwMode="auto">
          <a:xfrm>
            <a:off x="32670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1005577" name="Text Box 8"/>
          <p:cNvSpPr txBox="1">
            <a:spLocks noChangeArrowheads="1"/>
          </p:cNvSpPr>
          <p:nvPr/>
        </p:nvSpPr>
        <p:spPr bwMode="auto">
          <a:xfrm>
            <a:off x="37242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E</a:t>
            </a:r>
          </a:p>
        </p:txBody>
      </p:sp>
      <p:sp>
        <p:nvSpPr>
          <p:cNvPr id="1005578" name="Text Box 9"/>
          <p:cNvSpPr txBox="1">
            <a:spLocks noChangeArrowheads="1"/>
          </p:cNvSpPr>
          <p:nvPr/>
        </p:nvSpPr>
        <p:spPr bwMode="auto">
          <a:xfrm>
            <a:off x="4181475" y="1895475"/>
            <a:ext cx="528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1005579" name="Text Box 10"/>
          <p:cNvSpPr txBox="1">
            <a:spLocks noChangeArrowheads="1"/>
          </p:cNvSpPr>
          <p:nvPr/>
        </p:nvSpPr>
        <p:spPr bwMode="auto">
          <a:xfrm>
            <a:off x="50958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J</a:t>
            </a:r>
          </a:p>
        </p:txBody>
      </p:sp>
      <p:sp>
        <p:nvSpPr>
          <p:cNvPr id="1005580" name="Text Box 11"/>
          <p:cNvSpPr txBox="1">
            <a:spLocks noChangeArrowheads="1"/>
          </p:cNvSpPr>
          <p:nvPr/>
        </p:nvSpPr>
        <p:spPr bwMode="auto">
          <a:xfrm>
            <a:off x="55530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1005581" name="Text Box 12"/>
          <p:cNvSpPr txBox="1">
            <a:spLocks noChangeArrowheads="1"/>
          </p:cNvSpPr>
          <p:nvPr/>
        </p:nvSpPr>
        <p:spPr bwMode="auto">
          <a:xfrm>
            <a:off x="60102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C</a:t>
            </a:r>
          </a:p>
        </p:txBody>
      </p:sp>
      <p:sp>
        <p:nvSpPr>
          <p:cNvPr id="1005582" name="Text Box 13"/>
          <p:cNvSpPr txBox="1">
            <a:spLocks noChangeArrowheads="1"/>
          </p:cNvSpPr>
          <p:nvPr/>
        </p:nvSpPr>
        <p:spPr bwMode="auto">
          <a:xfrm>
            <a:off x="64674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K</a:t>
            </a:r>
          </a:p>
        </p:txBody>
      </p:sp>
      <p:sp>
        <p:nvSpPr>
          <p:cNvPr id="1005583" name="Text Box 14"/>
          <p:cNvSpPr txBox="1">
            <a:spLocks noChangeArrowheads="1"/>
          </p:cNvSpPr>
          <p:nvPr/>
        </p:nvSpPr>
        <p:spPr bwMode="auto">
          <a:xfrm>
            <a:off x="69246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S</a:t>
            </a:r>
          </a:p>
        </p:txBody>
      </p:sp>
      <p:sp>
        <p:nvSpPr>
          <p:cNvPr id="1005584" name="Text Box 15"/>
          <p:cNvSpPr txBox="1">
            <a:spLocks noChangeArrowheads="1"/>
          </p:cNvSpPr>
          <p:nvPr/>
        </p:nvSpPr>
        <p:spPr bwMode="auto">
          <a:xfrm>
            <a:off x="7381875" y="1895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O</a:t>
            </a:r>
          </a:p>
        </p:txBody>
      </p:sp>
      <p:sp>
        <p:nvSpPr>
          <p:cNvPr id="1005585" name="Text Box 16"/>
          <p:cNvSpPr txBox="1">
            <a:spLocks noChangeArrowheads="1"/>
          </p:cNvSpPr>
          <p:nvPr/>
        </p:nvSpPr>
        <p:spPr bwMode="auto">
          <a:xfrm>
            <a:off x="8372475" y="1895475"/>
            <a:ext cx="5461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N</a:t>
            </a:r>
          </a:p>
        </p:txBody>
      </p:sp>
      <p:sp>
        <p:nvSpPr>
          <p:cNvPr id="1005586" name="Text Box 17"/>
          <p:cNvSpPr txBox="1">
            <a:spLocks noChangeArrowheads="1"/>
          </p:cNvSpPr>
          <p:nvPr/>
        </p:nvSpPr>
        <p:spPr bwMode="auto">
          <a:xfrm>
            <a:off x="1874838" y="4181475"/>
            <a:ext cx="78263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E</a:t>
            </a:r>
          </a:p>
        </p:txBody>
      </p:sp>
      <p:sp>
        <p:nvSpPr>
          <p:cNvPr id="1005587" name="Line 18"/>
          <p:cNvSpPr>
            <a:spLocks noChangeShapeType="1"/>
          </p:cNvSpPr>
          <p:nvPr/>
        </p:nvSpPr>
        <p:spPr bwMode="auto">
          <a:xfrm>
            <a:off x="2124075" y="25050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588" name="Text Box 19"/>
          <p:cNvSpPr txBox="1">
            <a:spLocks noChangeArrowheads="1"/>
          </p:cNvSpPr>
          <p:nvPr/>
        </p:nvSpPr>
        <p:spPr bwMode="auto">
          <a:xfrm>
            <a:off x="2733675" y="4181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N</a:t>
            </a:r>
          </a:p>
        </p:txBody>
      </p:sp>
      <p:sp>
        <p:nvSpPr>
          <p:cNvPr id="1005589" name="Text Box 20"/>
          <p:cNvSpPr txBox="1">
            <a:spLocks noChangeArrowheads="1"/>
          </p:cNvSpPr>
          <p:nvPr/>
        </p:nvSpPr>
        <p:spPr bwMode="auto">
          <a:xfrm>
            <a:off x="3267075" y="4181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590" name="Line 21"/>
          <p:cNvSpPr>
            <a:spLocks noChangeShapeType="1"/>
          </p:cNvSpPr>
          <p:nvPr/>
        </p:nvSpPr>
        <p:spPr bwMode="auto">
          <a:xfrm>
            <a:off x="3038475" y="25050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591" name="Line 22"/>
          <p:cNvSpPr>
            <a:spLocks noChangeShapeType="1"/>
          </p:cNvSpPr>
          <p:nvPr/>
        </p:nvSpPr>
        <p:spPr bwMode="auto">
          <a:xfrm>
            <a:off x="3495675" y="25050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276475" y="2047875"/>
            <a:ext cx="457200" cy="381000"/>
            <a:chOff x="1056" y="1296"/>
            <a:chExt cx="288" cy="240"/>
          </a:xfrm>
        </p:grpSpPr>
        <p:sp>
          <p:nvSpPr>
            <p:cNvPr id="1005593" name="Line 24"/>
            <p:cNvSpPr>
              <a:spLocks noChangeShapeType="1"/>
            </p:cNvSpPr>
            <p:nvPr/>
          </p:nvSpPr>
          <p:spPr bwMode="auto">
            <a:xfrm>
              <a:off x="1056" y="1296"/>
              <a:ext cx="28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1005594" name="Line 25"/>
            <p:cNvSpPr>
              <a:spLocks noChangeShapeType="1"/>
            </p:cNvSpPr>
            <p:nvPr/>
          </p:nvSpPr>
          <p:spPr bwMode="auto">
            <a:xfrm flipH="1">
              <a:off x="1104" y="1296"/>
              <a:ext cx="24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05595" name="Text Box 26"/>
          <p:cNvSpPr txBox="1">
            <a:spLocks noChangeArrowheads="1"/>
          </p:cNvSpPr>
          <p:nvPr/>
        </p:nvSpPr>
        <p:spPr bwMode="auto">
          <a:xfrm>
            <a:off x="4638675" y="4181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S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095875" y="2047875"/>
            <a:ext cx="457200" cy="381000"/>
            <a:chOff x="1056" y="1296"/>
            <a:chExt cx="288" cy="240"/>
          </a:xfrm>
        </p:grpSpPr>
        <p:sp>
          <p:nvSpPr>
            <p:cNvPr id="1005597" name="Line 28"/>
            <p:cNvSpPr>
              <a:spLocks noChangeShapeType="1"/>
            </p:cNvSpPr>
            <p:nvPr/>
          </p:nvSpPr>
          <p:spPr bwMode="auto">
            <a:xfrm>
              <a:off x="1056" y="1296"/>
              <a:ext cx="28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1005598" name="Line 29"/>
            <p:cNvSpPr>
              <a:spLocks noChangeShapeType="1"/>
            </p:cNvSpPr>
            <p:nvPr/>
          </p:nvSpPr>
          <p:spPr bwMode="auto">
            <a:xfrm flipH="1">
              <a:off x="1104" y="1296"/>
              <a:ext cx="24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53075" y="2047875"/>
            <a:ext cx="457200" cy="381000"/>
            <a:chOff x="1056" y="1296"/>
            <a:chExt cx="288" cy="240"/>
          </a:xfrm>
        </p:grpSpPr>
        <p:sp>
          <p:nvSpPr>
            <p:cNvPr id="1005600" name="Line 31"/>
            <p:cNvSpPr>
              <a:spLocks noChangeShapeType="1"/>
            </p:cNvSpPr>
            <p:nvPr/>
          </p:nvSpPr>
          <p:spPr bwMode="auto">
            <a:xfrm>
              <a:off x="1056" y="1296"/>
              <a:ext cx="28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1005601" name="Line 32"/>
            <p:cNvSpPr>
              <a:spLocks noChangeShapeType="1"/>
            </p:cNvSpPr>
            <p:nvPr/>
          </p:nvSpPr>
          <p:spPr bwMode="auto">
            <a:xfrm flipH="1">
              <a:off x="1104" y="1296"/>
              <a:ext cx="24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010275" y="2047875"/>
            <a:ext cx="457200" cy="381000"/>
            <a:chOff x="1056" y="1296"/>
            <a:chExt cx="288" cy="240"/>
          </a:xfrm>
        </p:grpSpPr>
        <p:sp>
          <p:nvSpPr>
            <p:cNvPr id="1005603" name="Line 34"/>
            <p:cNvSpPr>
              <a:spLocks noChangeShapeType="1"/>
            </p:cNvSpPr>
            <p:nvPr/>
          </p:nvSpPr>
          <p:spPr bwMode="auto">
            <a:xfrm>
              <a:off x="1056" y="1296"/>
              <a:ext cx="28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1005604" name="Line 35"/>
            <p:cNvSpPr>
              <a:spLocks noChangeShapeType="1"/>
            </p:cNvSpPr>
            <p:nvPr/>
          </p:nvSpPr>
          <p:spPr bwMode="auto">
            <a:xfrm flipH="1">
              <a:off x="1104" y="1296"/>
              <a:ext cx="24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67475" y="2047875"/>
            <a:ext cx="457200" cy="381000"/>
            <a:chOff x="1056" y="1296"/>
            <a:chExt cx="288" cy="240"/>
          </a:xfrm>
        </p:grpSpPr>
        <p:sp>
          <p:nvSpPr>
            <p:cNvPr id="1005606" name="Line 37"/>
            <p:cNvSpPr>
              <a:spLocks noChangeShapeType="1"/>
            </p:cNvSpPr>
            <p:nvPr/>
          </p:nvSpPr>
          <p:spPr bwMode="auto">
            <a:xfrm>
              <a:off x="1056" y="1296"/>
              <a:ext cx="288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1005607" name="Line 38"/>
            <p:cNvSpPr>
              <a:spLocks noChangeShapeType="1"/>
            </p:cNvSpPr>
            <p:nvPr/>
          </p:nvSpPr>
          <p:spPr bwMode="auto">
            <a:xfrm flipH="1">
              <a:off x="1104" y="1296"/>
              <a:ext cx="24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1005608" name="Text Box 39"/>
          <p:cNvSpPr txBox="1">
            <a:spLocks noChangeArrowheads="1"/>
          </p:cNvSpPr>
          <p:nvPr/>
        </p:nvSpPr>
        <p:spPr bwMode="auto">
          <a:xfrm>
            <a:off x="7839075" y="4181475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006600"/>
                </a:solidFill>
                <a:latin typeface="Constantia" panose="02030602050306030303" pitchFamily="18" charset="0"/>
              </a:rPr>
              <a:t>H</a:t>
            </a:r>
          </a:p>
        </p:txBody>
      </p:sp>
      <p:sp>
        <p:nvSpPr>
          <p:cNvPr id="1005609" name="Text Box 40"/>
          <p:cNvSpPr txBox="1">
            <a:spLocks noChangeArrowheads="1"/>
          </p:cNvSpPr>
          <p:nvPr/>
        </p:nvSpPr>
        <p:spPr bwMode="auto">
          <a:xfrm>
            <a:off x="85725" y="5124450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200" b="0" dirty="0">
                <a:solidFill>
                  <a:srgbClr val="0000FF"/>
                </a:solidFill>
                <a:latin typeface="Constantia" panose="02030602050306030303" pitchFamily="18" charset="0"/>
              </a:rPr>
              <a:t>Operation</a:t>
            </a:r>
          </a:p>
        </p:txBody>
      </p:sp>
      <p:sp>
        <p:nvSpPr>
          <p:cNvPr id="1005610" name="Text Box 41"/>
          <p:cNvSpPr txBox="1">
            <a:spLocks noChangeArrowheads="1"/>
          </p:cNvSpPr>
          <p:nvPr/>
        </p:nvSpPr>
        <p:spPr bwMode="auto">
          <a:xfrm>
            <a:off x="18954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S</a:t>
            </a:r>
          </a:p>
        </p:txBody>
      </p:sp>
      <p:sp>
        <p:nvSpPr>
          <p:cNvPr id="1005611" name="Text Box 42"/>
          <p:cNvSpPr txBox="1">
            <a:spLocks noChangeArrowheads="1"/>
          </p:cNvSpPr>
          <p:nvPr/>
        </p:nvSpPr>
        <p:spPr bwMode="auto">
          <a:xfrm>
            <a:off x="22764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612" name="Text Box 43"/>
          <p:cNvSpPr txBox="1">
            <a:spLocks noChangeArrowheads="1"/>
          </p:cNvSpPr>
          <p:nvPr/>
        </p:nvSpPr>
        <p:spPr bwMode="auto">
          <a:xfrm>
            <a:off x="27336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S</a:t>
            </a:r>
          </a:p>
        </p:txBody>
      </p:sp>
      <p:sp>
        <p:nvSpPr>
          <p:cNvPr id="1005613" name="Text Box 44"/>
          <p:cNvSpPr txBox="1">
            <a:spLocks noChangeArrowheads="1"/>
          </p:cNvSpPr>
          <p:nvPr/>
        </p:nvSpPr>
        <p:spPr bwMode="auto">
          <a:xfrm>
            <a:off x="32670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S</a:t>
            </a:r>
          </a:p>
        </p:txBody>
      </p:sp>
      <p:sp>
        <p:nvSpPr>
          <p:cNvPr id="1005614" name="Text Box 45"/>
          <p:cNvSpPr txBox="1">
            <a:spLocks noChangeArrowheads="1"/>
          </p:cNvSpPr>
          <p:nvPr/>
        </p:nvSpPr>
        <p:spPr bwMode="auto">
          <a:xfrm>
            <a:off x="47148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S</a:t>
            </a:r>
          </a:p>
        </p:txBody>
      </p:sp>
      <p:sp>
        <p:nvSpPr>
          <p:cNvPr id="1005615" name="Text Box 46"/>
          <p:cNvSpPr txBox="1">
            <a:spLocks noChangeArrowheads="1"/>
          </p:cNvSpPr>
          <p:nvPr/>
        </p:nvSpPr>
        <p:spPr bwMode="auto">
          <a:xfrm>
            <a:off x="51720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616" name="Text Box 47"/>
          <p:cNvSpPr txBox="1">
            <a:spLocks noChangeArrowheads="1"/>
          </p:cNvSpPr>
          <p:nvPr/>
        </p:nvSpPr>
        <p:spPr bwMode="auto">
          <a:xfrm>
            <a:off x="55530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617" name="Text Box 48"/>
          <p:cNvSpPr txBox="1">
            <a:spLocks noChangeArrowheads="1"/>
          </p:cNvSpPr>
          <p:nvPr/>
        </p:nvSpPr>
        <p:spPr bwMode="auto">
          <a:xfrm>
            <a:off x="60102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618" name="Text Box 49"/>
          <p:cNvSpPr txBox="1">
            <a:spLocks noChangeArrowheads="1"/>
          </p:cNvSpPr>
          <p:nvPr/>
        </p:nvSpPr>
        <p:spPr bwMode="auto">
          <a:xfrm>
            <a:off x="64674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</a:p>
        </p:txBody>
      </p:sp>
      <p:sp>
        <p:nvSpPr>
          <p:cNvPr id="1005619" name="Text Box 50"/>
          <p:cNvSpPr txBox="1">
            <a:spLocks noChangeArrowheads="1"/>
          </p:cNvSpPr>
          <p:nvPr/>
        </p:nvSpPr>
        <p:spPr bwMode="auto">
          <a:xfrm>
            <a:off x="7915275" y="498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onstantia" panose="02030602050306030303" pitchFamily="18" charset="0"/>
              </a:rPr>
              <a:t>I</a:t>
            </a:r>
          </a:p>
        </p:txBody>
      </p:sp>
      <p:sp>
        <p:nvSpPr>
          <p:cNvPr id="1005620" name="Text Box 51"/>
          <p:cNvSpPr txBox="1">
            <a:spLocks noChangeArrowheads="1"/>
          </p:cNvSpPr>
          <p:nvPr/>
        </p:nvSpPr>
        <p:spPr bwMode="auto">
          <a:xfrm>
            <a:off x="228600" y="990600"/>
            <a:ext cx="5514975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onstantia" panose="02030602050306030303" pitchFamily="18" charset="0"/>
              </a:rPr>
              <a:t>“</a:t>
            </a:r>
            <a:r>
              <a:rPr lang="en-US" dirty="0">
                <a:solidFill>
                  <a:srgbClr val="006600"/>
                </a:solidFill>
                <a:latin typeface="Constantia" panose="02030602050306030303" pitchFamily="18" charset="0"/>
              </a:rPr>
              <a:t>Michael Jackson</a:t>
            </a:r>
            <a:r>
              <a:rPr lang="en-US" b="0" dirty="0">
                <a:solidFill>
                  <a:schemeClr val="tx1"/>
                </a:solidFill>
                <a:latin typeface="Constantia" panose="02030602050306030303" pitchFamily="18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Constantia" panose="02030602050306030303" pitchFamily="18" charset="0"/>
              </a:rPr>
              <a:t>Mendelssohn</a:t>
            </a:r>
            <a:r>
              <a:rPr lang="en-US" b="0" dirty="0">
                <a:solidFill>
                  <a:schemeClr val="tx1"/>
                </a:solidFill>
                <a:latin typeface="Constantia" panose="02030602050306030303" pitchFamily="18" charset="0"/>
              </a:rPr>
              <a:t>”</a:t>
            </a:r>
          </a:p>
        </p:txBody>
      </p:sp>
      <p:sp>
        <p:nvSpPr>
          <p:cNvPr id="1005621" name="Text Box 52"/>
          <p:cNvSpPr txBox="1">
            <a:spLocks noChangeArrowheads="1"/>
          </p:cNvSpPr>
          <p:nvPr/>
        </p:nvSpPr>
        <p:spPr bwMode="auto">
          <a:xfrm>
            <a:off x="123825" y="58007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CC3300"/>
                </a:solidFill>
                <a:latin typeface="Constantia" panose="02030602050306030303" pitchFamily="18" charset="0"/>
              </a:rPr>
              <a:t>Distance </a:t>
            </a:r>
          </a:p>
        </p:txBody>
      </p:sp>
      <p:sp>
        <p:nvSpPr>
          <p:cNvPr id="1005622" name="Text Box 53"/>
          <p:cNvSpPr txBox="1">
            <a:spLocks noChangeArrowheads="1"/>
          </p:cNvSpPr>
          <p:nvPr/>
        </p:nvSpPr>
        <p:spPr bwMode="auto">
          <a:xfrm>
            <a:off x="19431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1</a:t>
            </a:r>
          </a:p>
        </p:txBody>
      </p:sp>
      <p:sp>
        <p:nvSpPr>
          <p:cNvPr id="1005623" name="Text Box 54"/>
          <p:cNvSpPr txBox="1">
            <a:spLocks noChangeArrowheads="1"/>
          </p:cNvSpPr>
          <p:nvPr/>
        </p:nvSpPr>
        <p:spPr bwMode="auto">
          <a:xfrm>
            <a:off x="23241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2</a:t>
            </a:r>
          </a:p>
        </p:txBody>
      </p:sp>
      <p:sp>
        <p:nvSpPr>
          <p:cNvPr id="1005624" name="Text Box 55"/>
          <p:cNvSpPr txBox="1">
            <a:spLocks noChangeArrowheads="1"/>
          </p:cNvSpPr>
          <p:nvPr/>
        </p:nvSpPr>
        <p:spPr bwMode="auto">
          <a:xfrm>
            <a:off x="27813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3</a:t>
            </a:r>
          </a:p>
        </p:txBody>
      </p:sp>
      <p:sp>
        <p:nvSpPr>
          <p:cNvPr id="1005625" name="Text Box 56"/>
          <p:cNvSpPr txBox="1">
            <a:spLocks noChangeArrowheads="1"/>
          </p:cNvSpPr>
          <p:nvPr/>
        </p:nvSpPr>
        <p:spPr bwMode="auto">
          <a:xfrm>
            <a:off x="33147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4</a:t>
            </a:r>
          </a:p>
        </p:txBody>
      </p:sp>
      <p:sp>
        <p:nvSpPr>
          <p:cNvPr id="1005626" name="Text Box 57"/>
          <p:cNvSpPr txBox="1">
            <a:spLocks noChangeArrowheads="1"/>
          </p:cNvSpPr>
          <p:nvPr/>
        </p:nvSpPr>
        <p:spPr bwMode="auto">
          <a:xfrm>
            <a:off x="47625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5</a:t>
            </a:r>
          </a:p>
        </p:txBody>
      </p:sp>
      <p:sp>
        <p:nvSpPr>
          <p:cNvPr id="1005627" name="Text Box 58"/>
          <p:cNvSpPr txBox="1">
            <a:spLocks noChangeArrowheads="1"/>
          </p:cNvSpPr>
          <p:nvPr/>
        </p:nvSpPr>
        <p:spPr bwMode="auto">
          <a:xfrm>
            <a:off x="52197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6</a:t>
            </a:r>
          </a:p>
        </p:txBody>
      </p:sp>
      <p:sp>
        <p:nvSpPr>
          <p:cNvPr id="1005628" name="Text Box 59"/>
          <p:cNvSpPr txBox="1">
            <a:spLocks noChangeArrowheads="1"/>
          </p:cNvSpPr>
          <p:nvPr/>
        </p:nvSpPr>
        <p:spPr bwMode="auto">
          <a:xfrm>
            <a:off x="56007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7</a:t>
            </a:r>
          </a:p>
        </p:txBody>
      </p:sp>
      <p:sp>
        <p:nvSpPr>
          <p:cNvPr id="1005629" name="Text Box 60"/>
          <p:cNvSpPr txBox="1">
            <a:spLocks noChangeArrowheads="1"/>
          </p:cNvSpPr>
          <p:nvPr/>
        </p:nvSpPr>
        <p:spPr bwMode="auto">
          <a:xfrm>
            <a:off x="60579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8</a:t>
            </a:r>
          </a:p>
        </p:txBody>
      </p:sp>
      <p:sp>
        <p:nvSpPr>
          <p:cNvPr id="1005630" name="Text Box 61"/>
          <p:cNvSpPr txBox="1">
            <a:spLocks noChangeArrowheads="1"/>
          </p:cNvSpPr>
          <p:nvPr/>
        </p:nvSpPr>
        <p:spPr bwMode="auto">
          <a:xfrm>
            <a:off x="6515100" y="57626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9</a:t>
            </a:r>
          </a:p>
        </p:txBody>
      </p:sp>
      <p:sp>
        <p:nvSpPr>
          <p:cNvPr id="1005631" name="Text Box 62"/>
          <p:cNvSpPr txBox="1">
            <a:spLocks noChangeArrowheads="1"/>
          </p:cNvSpPr>
          <p:nvPr/>
        </p:nvSpPr>
        <p:spPr bwMode="auto">
          <a:xfrm>
            <a:off x="7962900" y="5762625"/>
            <a:ext cx="728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10</a:t>
            </a:r>
          </a:p>
        </p:txBody>
      </p:sp>
      <p:sp>
        <p:nvSpPr>
          <p:cNvPr id="1005632" name="Text Box 63"/>
          <p:cNvSpPr txBox="1">
            <a:spLocks noChangeArrowheads="1"/>
          </p:cNvSpPr>
          <p:nvPr/>
        </p:nvSpPr>
        <p:spPr bwMode="auto">
          <a:xfrm>
            <a:off x="1597025" y="5765800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0</a:t>
            </a:r>
          </a:p>
        </p:txBody>
      </p:sp>
      <p:sp>
        <p:nvSpPr>
          <p:cNvPr id="1005633" name="Line 64"/>
          <p:cNvSpPr>
            <a:spLocks noChangeShapeType="1"/>
          </p:cNvSpPr>
          <p:nvPr/>
        </p:nvSpPr>
        <p:spPr bwMode="auto">
          <a:xfrm>
            <a:off x="3765550" y="5918200"/>
            <a:ext cx="47307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4" name="Line 65"/>
          <p:cNvSpPr>
            <a:spLocks noChangeShapeType="1"/>
          </p:cNvSpPr>
          <p:nvPr/>
        </p:nvSpPr>
        <p:spPr bwMode="auto">
          <a:xfrm>
            <a:off x="4137025" y="5918200"/>
            <a:ext cx="47307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5" name="Line 66"/>
          <p:cNvSpPr>
            <a:spLocks noChangeShapeType="1"/>
          </p:cNvSpPr>
          <p:nvPr/>
        </p:nvSpPr>
        <p:spPr bwMode="auto">
          <a:xfrm>
            <a:off x="1670050" y="5211763"/>
            <a:ext cx="206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6" name="Line 67"/>
          <p:cNvSpPr>
            <a:spLocks noChangeShapeType="1"/>
          </p:cNvSpPr>
          <p:nvPr/>
        </p:nvSpPr>
        <p:spPr bwMode="auto">
          <a:xfrm>
            <a:off x="3763963" y="5211763"/>
            <a:ext cx="473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7" name="Line 68"/>
          <p:cNvSpPr>
            <a:spLocks noChangeShapeType="1"/>
          </p:cNvSpPr>
          <p:nvPr/>
        </p:nvSpPr>
        <p:spPr bwMode="auto">
          <a:xfrm>
            <a:off x="4210050" y="5211763"/>
            <a:ext cx="473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8" name="Line 69"/>
          <p:cNvSpPr>
            <a:spLocks noChangeShapeType="1"/>
          </p:cNvSpPr>
          <p:nvPr/>
        </p:nvSpPr>
        <p:spPr bwMode="auto">
          <a:xfrm>
            <a:off x="6950075" y="5918200"/>
            <a:ext cx="47307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39" name="Line 70"/>
          <p:cNvSpPr>
            <a:spLocks noChangeShapeType="1"/>
          </p:cNvSpPr>
          <p:nvPr/>
        </p:nvSpPr>
        <p:spPr bwMode="auto">
          <a:xfrm>
            <a:off x="7346950" y="5918200"/>
            <a:ext cx="47307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40" name="Line 71"/>
          <p:cNvSpPr>
            <a:spLocks noChangeShapeType="1"/>
          </p:cNvSpPr>
          <p:nvPr/>
        </p:nvSpPr>
        <p:spPr bwMode="auto">
          <a:xfrm>
            <a:off x="6951663" y="5211763"/>
            <a:ext cx="473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41" name="Line 72"/>
          <p:cNvSpPr>
            <a:spLocks noChangeShapeType="1"/>
          </p:cNvSpPr>
          <p:nvPr/>
        </p:nvSpPr>
        <p:spPr bwMode="auto">
          <a:xfrm>
            <a:off x="7404100" y="5211763"/>
            <a:ext cx="473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42" name="Text Box 73"/>
          <p:cNvSpPr txBox="1">
            <a:spLocks noChangeArrowheads="1"/>
          </p:cNvSpPr>
          <p:nvPr/>
        </p:nvSpPr>
        <p:spPr bwMode="auto">
          <a:xfrm>
            <a:off x="1893888" y="1890713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B2B2B2"/>
                </a:solidFill>
                <a:latin typeface="Constantia" panose="02030602050306030303" pitchFamily="18" charset="0"/>
              </a:rPr>
              <a:t>I</a:t>
            </a:r>
          </a:p>
        </p:txBody>
      </p:sp>
      <p:sp>
        <p:nvSpPr>
          <p:cNvPr id="1005643" name="Text Box 74"/>
          <p:cNvSpPr txBox="1">
            <a:spLocks noChangeArrowheads="1"/>
          </p:cNvSpPr>
          <p:nvPr/>
        </p:nvSpPr>
        <p:spPr bwMode="auto">
          <a:xfrm>
            <a:off x="2762250" y="1887538"/>
            <a:ext cx="90487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B2B2B2"/>
                </a:solidFill>
                <a:latin typeface="Constantia" panose="02030602050306030303" pitchFamily="18" charset="0"/>
              </a:rPr>
              <a:t>H</a:t>
            </a:r>
          </a:p>
        </p:txBody>
      </p:sp>
      <p:sp>
        <p:nvSpPr>
          <p:cNvPr id="1005644" name="Text Box 75"/>
          <p:cNvSpPr txBox="1">
            <a:spLocks noChangeArrowheads="1"/>
          </p:cNvSpPr>
          <p:nvPr/>
        </p:nvSpPr>
        <p:spPr bwMode="auto">
          <a:xfrm>
            <a:off x="3267075" y="1892300"/>
            <a:ext cx="5556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>
                <a:solidFill>
                  <a:srgbClr val="B2B2B2"/>
                </a:solidFill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1005645" name="Line 76"/>
          <p:cNvSpPr>
            <a:spLocks noChangeShapeType="1"/>
          </p:cNvSpPr>
          <p:nvPr/>
        </p:nvSpPr>
        <p:spPr bwMode="auto">
          <a:xfrm>
            <a:off x="8316913" y="5210175"/>
            <a:ext cx="473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46" name="Line 77"/>
          <p:cNvSpPr>
            <a:spLocks noChangeShapeType="1"/>
          </p:cNvSpPr>
          <p:nvPr/>
        </p:nvSpPr>
        <p:spPr bwMode="auto">
          <a:xfrm>
            <a:off x="8505825" y="5918200"/>
            <a:ext cx="350838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05647" name="Rectangle 78"/>
          <p:cNvSpPr>
            <a:spLocks noChangeArrowheads="1"/>
          </p:cNvSpPr>
          <p:nvPr/>
        </p:nvSpPr>
        <p:spPr bwMode="auto">
          <a:xfrm>
            <a:off x="4635500" y="2209800"/>
            <a:ext cx="495300" cy="2159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5648" name="Rectangle 79"/>
          <p:cNvSpPr>
            <a:spLocks noChangeArrowheads="1"/>
          </p:cNvSpPr>
          <p:nvPr/>
        </p:nvSpPr>
        <p:spPr bwMode="auto">
          <a:xfrm>
            <a:off x="4635500" y="2209800"/>
            <a:ext cx="495300" cy="2159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05649" name="Line 80"/>
          <p:cNvSpPr>
            <a:spLocks noChangeShapeType="1"/>
          </p:cNvSpPr>
          <p:nvPr/>
        </p:nvSpPr>
        <p:spPr bwMode="auto">
          <a:xfrm>
            <a:off x="4867275" y="24669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6" dur="2000" fill="hold"/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05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00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05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0"/>
                                        <p:tgtEl>
                                          <p:spTgt spid="100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005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100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77" dur="2000" fill="hold"/>
                                        <p:tgtEl>
                                          <p:spTgt spid="10055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86" dur="2000" fill="hold"/>
                                        <p:tgtEl>
                                          <p:spTgt spid="10055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005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0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149" dur="2000" fill="hold"/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158" dur="2000" fill="hold"/>
                                        <p:tgtEl>
                                          <p:spTgt spid="1005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>
                                      <p:cBhvr>
                                        <p:cTn id="180" dur="2000" fill="hold"/>
                                        <p:tgtEl>
                                          <p:spTgt spid="100558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2" grpId="0"/>
      <p:bldP spid="1005573" grpId="0"/>
      <p:bldP spid="1005575" grpId="0"/>
      <p:bldP spid="1005576" grpId="0"/>
      <p:bldP spid="1005577" grpId="0"/>
      <p:bldP spid="1005578" grpId="0"/>
      <p:bldP spid="1005583" grpId="0"/>
      <p:bldP spid="1005584" grpId="0"/>
      <p:bldP spid="1005585" grpId="0"/>
      <p:bldP spid="1005586" grpId="0"/>
      <p:bldP spid="1005587" grpId="0" animBg="1"/>
      <p:bldP spid="1005588" grpId="0"/>
      <p:bldP spid="1005589" grpId="0"/>
      <p:bldP spid="1005590" grpId="0" animBg="1"/>
      <p:bldP spid="1005591" grpId="0" animBg="1"/>
      <p:bldP spid="1005595" grpId="0"/>
      <p:bldP spid="1005608" grpId="0"/>
      <p:bldP spid="1005610" grpId="0"/>
      <p:bldP spid="1005611" grpId="0"/>
      <p:bldP spid="1005612" grpId="0"/>
      <p:bldP spid="1005613" grpId="0"/>
      <p:bldP spid="1005614" grpId="0"/>
      <p:bldP spid="1005615" grpId="0"/>
      <p:bldP spid="1005616" grpId="0"/>
      <p:bldP spid="1005617" grpId="0"/>
      <p:bldP spid="1005618" grpId="0"/>
      <p:bldP spid="1005619" grpId="0"/>
      <p:bldP spid="1005622" grpId="0"/>
      <p:bldP spid="1005623" grpId="0"/>
      <p:bldP spid="1005624" grpId="0"/>
      <p:bldP spid="1005625" grpId="0"/>
      <p:bldP spid="1005626" grpId="0"/>
      <p:bldP spid="1005627" grpId="0"/>
      <p:bldP spid="1005628" grpId="0"/>
      <p:bldP spid="1005629" grpId="0"/>
      <p:bldP spid="1005630" grpId="0"/>
      <p:bldP spid="1005631" grpId="0"/>
      <p:bldP spid="1005632" grpId="0"/>
      <p:bldP spid="1005633" grpId="0" animBg="1"/>
      <p:bldP spid="1005634" grpId="0" animBg="1"/>
      <p:bldP spid="1005635" grpId="0" animBg="1"/>
      <p:bldP spid="1005636" grpId="0" animBg="1"/>
      <p:bldP spid="1005637" grpId="0" animBg="1"/>
      <p:bldP spid="1005638" grpId="0" animBg="1"/>
      <p:bldP spid="1005639" grpId="0" animBg="1"/>
      <p:bldP spid="1005640" grpId="0" animBg="1"/>
      <p:bldP spid="1005641" grpId="0" animBg="1"/>
      <p:bldP spid="1005642" grpId="0"/>
      <p:bldP spid="1005643" grpId="0"/>
      <p:bldP spid="1005644" grpId="0"/>
      <p:bldP spid="1005645" grpId="0" animBg="1"/>
      <p:bldP spid="1005646" grpId="0" animBg="1"/>
      <p:bldP spid="1005647" grpId="0" animBg="1"/>
      <p:bldP spid="1005648" grpId="0" animBg="1"/>
      <p:bldP spid="10056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Levenshtein distance</a:t>
            </a: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1658028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B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005609" name="Text Box 40"/>
          <p:cNvSpPr txBox="1">
            <a:spLocks noChangeArrowheads="1"/>
          </p:cNvSpPr>
          <p:nvPr/>
        </p:nvSpPr>
        <p:spPr bwMode="auto">
          <a:xfrm>
            <a:off x="85725" y="5124450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200" b="0" dirty="0">
                <a:solidFill>
                  <a:srgbClr val="0000FF"/>
                </a:solidFill>
                <a:latin typeface="Constantia" panose="02030602050306030303" pitchFamily="18" charset="0"/>
              </a:rPr>
              <a:t>Operation</a:t>
            </a:r>
          </a:p>
        </p:txBody>
      </p:sp>
      <p:sp>
        <p:nvSpPr>
          <p:cNvPr id="1005620" name="Text Box 51"/>
          <p:cNvSpPr txBox="1">
            <a:spLocks noChangeArrowheads="1"/>
          </p:cNvSpPr>
          <p:nvPr/>
        </p:nvSpPr>
        <p:spPr bwMode="auto">
          <a:xfrm>
            <a:off x="228600" y="990600"/>
            <a:ext cx="5514975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“</a:t>
            </a:r>
            <a:r>
              <a:rPr lang="en-US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Beethoven</a:t>
            </a:r>
            <a:r>
              <a:rPr lang="en-US" b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” </a:t>
            </a:r>
            <a:r>
              <a:rPr lang="en-US" b="0" dirty="0">
                <a:solidFill>
                  <a:schemeClr val="tx1"/>
                </a:solidFill>
                <a:latin typeface="Constantia" panose="02030602050306030303" pitchFamily="18" charset="0"/>
              </a:rPr>
              <a:t>to </a:t>
            </a:r>
            <a:r>
              <a:rPr lang="en-US" b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“</a:t>
            </a:r>
            <a:r>
              <a:rPr lang="en-US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Beatles</a:t>
            </a:r>
            <a:r>
              <a:rPr lang="en-US" b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”</a:t>
            </a:r>
            <a:endParaRPr lang="en-US" b="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1005621" name="Text Box 52"/>
          <p:cNvSpPr txBox="1">
            <a:spLocks noChangeArrowheads="1"/>
          </p:cNvSpPr>
          <p:nvPr/>
        </p:nvSpPr>
        <p:spPr bwMode="auto">
          <a:xfrm>
            <a:off x="123825" y="5922028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CC3300"/>
                </a:solidFill>
                <a:latin typeface="Constantia" panose="02030602050306030303" pitchFamily="18" charset="0"/>
              </a:rPr>
              <a:t>Distance </a:t>
            </a: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2368184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3193367" y="1844648"/>
            <a:ext cx="46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14" name="Text Box 17"/>
          <p:cNvSpPr txBox="1">
            <a:spLocks noChangeArrowheads="1"/>
          </p:cNvSpPr>
          <p:nvPr/>
        </p:nvSpPr>
        <p:spPr bwMode="auto">
          <a:xfrm>
            <a:off x="3144737" y="4101179"/>
            <a:ext cx="61549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A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 flipH="1">
            <a:off x="3433659" y="2487822"/>
            <a:ext cx="16301" cy="1626978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0" name="Text Box 73"/>
          <p:cNvSpPr txBox="1">
            <a:spLocks noChangeArrowheads="1"/>
          </p:cNvSpPr>
          <p:nvPr/>
        </p:nvSpPr>
        <p:spPr bwMode="auto">
          <a:xfrm>
            <a:off x="3191526" y="1844648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3930704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T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7994221" y="1835317"/>
            <a:ext cx="46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N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24" name="Text Box 17"/>
          <p:cNvSpPr txBox="1">
            <a:spLocks noChangeArrowheads="1"/>
          </p:cNvSpPr>
          <p:nvPr/>
        </p:nvSpPr>
        <p:spPr bwMode="auto">
          <a:xfrm>
            <a:off x="7973584" y="4091848"/>
            <a:ext cx="78263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S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25" name="Line 18"/>
          <p:cNvSpPr>
            <a:spLocks noChangeShapeType="1"/>
          </p:cNvSpPr>
          <p:nvPr/>
        </p:nvSpPr>
        <p:spPr bwMode="auto">
          <a:xfrm flipH="1">
            <a:off x="8201622" y="2476448"/>
            <a:ext cx="21199" cy="1498393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6" name="Text Box 73"/>
          <p:cNvSpPr txBox="1">
            <a:spLocks noChangeArrowheads="1"/>
          </p:cNvSpPr>
          <p:nvPr/>
        </p:nvSpPr>
        <p:spPr bwMode="auto">
          <a:xfrm>
            <a:off x="7996239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N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4656268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H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31" name="Text Box 3"/>
          <p:cNvSpPr txBox="1">
            <a:spLocks noChangeArrowheads="1"/>
          </p:cNvSpPr>
          <p:nvPr/>
        </p:nvSpPr>
        <p:spPr bwMode="auto">
          <a:xfrm>
            <a:off x="6250189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V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33" name="Text Box 3"/>
          <p:cNvSpPr txBox="1">
            <a:spLocks noChangeArrowheads="1"/>
          </p:cNvSpPr>
          <p:nvPr/>
        </p:nvSpPr>
        <p:spPr bwMode="auto">
          <a:xfrm>
            <a:off x="6997710" y="1835317"/>
            <a:ext cx="7826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34" name="Text Box 4"/>
          <p:cNvSpPr txBox="1">
            <a:spLocks noChangeArrowheads="1"/>
          </p:cNvSpPr>
          <p:nvPr/>
        </p:nvSpPr>
        <p:spPr bwMode="auto">
          <a:xfrm>
            <a:off x="5400167" y="1835317"/>
            <a:ext cx="46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O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35" name="Text Box 17"/>
          <p:cNvSpPr txBox="1">
            <a:spLocks noChangeArrowheads="1"/>
          </p:cNvSpPr>
          <p:nvPr/>
        </p:nvSpPr>
        <p:spPr bwMode="auto">
          <a:xfrm>
            <a:off x="5538157" y="4101179"/>
            <a:ext cx="41476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006600"/>
                </a:solidFill>
                <a:latin typeface="Constantia" panose="02030602050306030303" pitchFamily="18" charset="0"/>
              </a:rPr>
              <a:t>L</a:t>
            </a:r>
            <a:endParaRPr lang="en-US" sz="3800" dirty="0">
              <a:solidFill>
                <a:srgbClr val="006600"/>
              </a:solidFill>
              <a:latin typeface="Constantia" panose="02030602050306030303" pitchFamily="18" charset="0"/>
            </a:endParaRPr>
          </a:p>
        </p:txBody>
      </p:sp>
      <p:sp>
        <p:nvSpPr>
          <p:cNvPr id="136" name="Line 18"/>
          <p:cNvSpPr>
            <a:spLocks noChangeShapeType="1"/>
          </p:cNvSpPr>
          <p:nvPr/>
        </p:nvSpPr>
        <p:spPr bwMode="auto">
          <a:xfrm flipH="1">
            <a:off x="5701000" y="2485081"/>
            <a:ext cx="2415" cy="1676372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37" name="Text Box 73"/>
          <p:cNvSpPr txBox="1">
            <a:spLocks noChangeArrowheads="1"/>
          </p:cNvSpPr>
          <p:nvPr/>
        </p:nvSpPr>
        <p:spPr bwMode="auto">
          <a:xfrm>
            <a:off x="5407263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O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38" name="Text Box 73"/>
          <p:cNvSpPr txBox="1">
            <a:spLocks noChangeArrowheads="1"/>
          </p:cNvSpPr>
          <p:nvPr/>
        </p:nvSpPr>
        <p:spPr bwMode="auto">
          <a:xfrm>
            <a:off x="1649051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B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39" name="Text Box 73"/>
          <p:cNvSpPr txBox="1">
            <a:spLocks noChangeArrowheads="1"/>
          </p:cNvSpPr>
          <p:nvPr/>
        </p:nvSpPr>
        <p:spPr bwMode="auto">
          <a:xfrm>
            <a:off x="2368968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40" name="Text Box 73"/>
          <p:cNvSpPr txBox="1">
            <a:spLocks noChangeArrowheads="1"/>
          </p:cNvSpPr>
          <p:nvPr/>
        </p:nvSpPr>
        <p:spPr bwMode="auto">
          <a:xfrm>
            <a:off x="3930105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T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41" name="Text Box 73"/>
          <p:cNvSpPr txBox="1">
            <a:spLocks noChangeArrowheads="1"/>
          </p:cNvSpPr>
          <p:nvPr/>
        </p:nvSpPr>
        <p:spPr bwMode="auto">
          <a:xfrm>
            <a:off x="4659353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H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42" name="Text Box 73"/>
          <p:cNvSpPr txBox="1">
            <a:spLocks noChangeArrowheads="1"/>
          </p:cNvSpPr>
          <p:nvPr/>
        </p:nvSpPr>
        <p:spPr bwMode="auto">
          <a:xfrm>
            <a:off x="6229821" y="1835317"/>
            <a:ext cx="381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V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43" name="Text Box 73"/>
          <p:cNvSpPr txBox="1">
            <a:spLocks noChangeArrowheads="1"/>
          </p:cNvSpPr>
          <p:nvPr/>
        </p:nvSpPr>
        <p:spPr bwMode="auto">
          <a:xfrm>
            <a:off x="6996393" y="1832519"/>
            <a:ext cx="381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800" dirty="0" smtClean="0">
                <a:solidFill>
                  <a:srgbClr val="B2B2B2"/>
                </a:solidFill>
                <a:latin typeface="Constantia" panose="02030602050306030303" pitchFamily="18" charset="0"/>
              </a:rPr>
              <a:t>E</a:t>
            </a:r>
            <a:endParaRPr lang="en-US" sz="3800" dirty="0">
              <a:solidFill>
                <a:srgbClr val="B2B2B2"/>
              </a:solidFill>
              <a:latin typeface="Constantia" panose="02030602050306030303" pitchFamily="18" charset="0"/>
            </a:endParaRPr>
          </a:p>
        </p:txBody>
      </p:sp>
      <p:sp>
        <p:nvSpPr>
          <p:cNvPr id="144" name="Text Box 63"/>
          <p:cNvSpPr txBox="1">
            <a:spLocks noChangeArrowheads="1"/>
          </p:cNvSpPr>
          <p:nvPr/>
        </p:nvSpPr>
        <p:spPr bwMode="auto">
          <a:xfrm>
            <a:off x="1839618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0</a:t>
            </a:r>
          </a:p>
        </p:txBody>
      </p:sp>
      <p:sp>
        <p:nvSpPr>
          <p:cNvPr id="145" name="Line 66"/>
          <p:cNvSpPr>
            <a:spLocks noChangeShapeType="1"/>
          </p:cNvSpPr>
          <p:nvPr/>
        </p:nvSpPr>
        <p:spPr bwMode="auto">
          <a:xfrm>
            <a:off x="1828659" y="5305037"/>
            <a:ext cx="206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46" name="Text Box 63"/>
          <p:cNvSpPr txBox="1">
            <a:spLocks noChangeArrowheads="1"/>
          </p:cNvSpPr>
          <p:nvPr/>
        </p:nvSpPr>
        <p:spPr bwMode="auto">
          <a:xfrm>
            <a:off x="2644385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C3300"/>
                </a:solidFill>
                <a:latin typeface="Constantia" panose="02030602050306030303" pitchFamily="18" charset="0"/>
              </a:rPr>
              <a:t>0</a:t>
            </a:r>
          </a:p>
        </p:txBody>
      </p:sp>
      <p:sp>
        <p:nvSpPr>
          <p:cNvPr id="147" name="Line 66"/>
          <p:cNvSpPr>
            <a:spLocks noChangeShapeType="1"/>
          </p:cNvSpPr>
          <p:nvPr/>
        </p:nvSpPr>
        <p:spPr bwMode="auto">
          <a:xfrm>
            <a:off x="2610649" y="5305037"/>
            <a:ext cx="206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48" name="Text Box 63"/>
          <p:cNvSpPr txBox="1">
            <a:spLocks noChangeArrowheads="1"/>
          </p:cNvSpPr>
          <p:nvPr/>
        </p:nvSpPr>
        <p:spPr bwMode="auto">
          <a:xfrm>
            <a:off x="3365173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1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50" name="Text Box 43"/>
          <p:cNvSpPr txBox="1">
            <a:spLocks noChangeArrowheads="1"/>
          </p:cNvSpPr>
          <p:nvPr/>
        </p:nvSpPr>
        <p:spPr bwMode="auto">
          <a:xfrm>
            <a:off x="3243343" y="5076437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R</a:t>
            </a:r>
            <a:endParaRPr lang="en-US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152" name="Text Box 63"/>
          <p:cNvSpPr txBox="1">
            <a:spLocks noChangeArrowheads="1"/>
          </p:cNvSpPr>
          <p:nvPr/>
        </p:nvSpPr>
        <p:spPr bwMode="auto">
          <a:xfrm>
            <a:off x="4188602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1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53" name="Line 66"/>
          <p:cNvSpPr>
            <a:spLocks noChangeShapeType="1"/>
          </p:cNvSpPr>
          <p:nvPr/>
        </p:nvSpPr>
        <p:spPr bwMode="auto">
          <a:xfrm>
            <a:off x="4147076" y="5305037"/>
            <a:ext cx="206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54" name="Text Box 63"/>
          <p:cNvSpPr txBox="1">
            <a:spLocks noChangeArrowheads="1"/>
          </p:cNvSpPr>
          <p:nvPr/>
        </p:nvSpPr>
        <p:spPr bwMode="auto">
          <a:xfrm>
            <a:off x="5040024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2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55" name="Text Box 43"/>
          <p:cNvSpPr txBox="1">
            <a:spLocks noChangeArrowheads="1"/>
          </p:cNvSpPr>
          <p:nvPr/>
        </p:nvSpPr>
        <p:spPr bwMode="auto">
          <a:xfrm>
            <a:off x="4882411" y="5076437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  <a:endParaRPr lang="en-US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5704826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3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5571531" y="5076437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R</a:t>
            </a:r>
            <a:endParaRPr lang="en-US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158" name="Text Box 63"/>
          <p:cNvSpPr txBox="1">
            <a:spLocks noChangeArrowheads="1"/>
          </p:cNvSpPr>
          <p:nvPr/>
        </p:nvSpPr>
        <p:spPr bwMode="auto">
          <a:xfrm>
            <a:off x="7221050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4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59" name="Text Box 43"/>
          <p:cNvSpPr txBox="1">
            <a:spLocks noChangeArrowheads="1"/>
          </p:cNvSpPr>
          <p:nvPr/>
        </p:nvSpPr>
        <p:spPr bwMode="auto">
          <a:xfrm>
            <a:off x="6400616" y="5076437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D</a:t>
            </a:r>
            <a:endParaRPr lang="en-US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160" name="Text Box 63"/>
          <p:cNvSpPr txBox="1">
            <a:spLocks noChangeArrowheads="1"/>
          </p:cNvSpPr>
          <p:nvPr/>
        </p:nvSpPr>
        <p:spPr bwMode="auto">
          <a:xfrm>
            <a:off x="8240430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5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61" name="Text Box 43"/>
          <p:cNvSpPr txBox="1">
            <a:spLocks noChangeArrowheads="1"/>
          </p:cNvSpPr>
          <p:nvPr/>
        </p:nvSpPr>
        <p:spPr bwMode="auto">
          <a:xfrm>
            <a:off x="8086337" y="5076437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R</a:t>
            </a:r>
            <a:endParaRPr lang="en-US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162" name="Text Box 63"/>
          <p:cNvSpPr txBox="1">
            <a:spLocks noChangeArrowheads="1"/>
          </p:cNvSpPr>
          <p:nvPr/>
        </p:nvSpPr>
        <p:spPr bwMode="auto">
          <a:xfrm>
            <a:off x="6472269" y="5896438"/>
            <a:ext cx="3270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CC3300"/>
                </a:solidFill>
                <a:latin typeface="Constantia" panose="02030602050306030303" pitchFamily="18" charset="0"/>
              </a:rPr>
              <a:t>4</a:t>
            </a:r>
            <a:endParaRPr lang="en-US" sz="2800" dirty="0">
              <a:solidFill>
                <a:srgbClr val="CC3300"/>
              </a:solidFill>
              <a:latin typeface="Constantia" panose="02030602050306030303" pitchFamily="18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7211039" y="5305037"/>
            <a:ext cx="206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4.16667E-6 0.3333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163 L -0.00087 0.33171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0.3305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xit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xit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1.38889E-6 0.3331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/>
      <p:bldP spid="552963" grpId="0"/>
      <p:bldP spid="1005609" grpId="0"/>
      <p:bldP spid="1005620" grpId="0" animBg="1"/>
      <p:bldP spid="1005621" grpId="0"/>
      <p:bldP spid="88" grpId="0"/>
      <p:bldP spid="113" grpId="0"/>
      <p:bldP spid="114" grpId="0"/>
      <p:bldP spid="115" grpId="0" animBg="1"/>
      <p:bldP spid="120" grpId="0"/>
      <p:bldP spid="122" grpId="0"/>
      <p:bldP spid="123" grpId="0"/>
      <p:bldP spid="124" grpId="0"/>
      <p:bldP spid="125" grpId="0" animBg="1"/>
      <p:bldP spid="126" grpId="0"/>
      <p:bldP spid="129" grpId="0"/>
      <p:bldP spid="129" grpId="1"/>
      <p:bldP spid="131" grpId="0"/>
      <p:bldP spid="131" grpId="1"/>
      <p:bldP spid="133" grpId="0"/>
      <p:bldP spid="134" grpId="0"/>
      <p:bldP spid="135" grpId="0"/>
      <p:bldP spid="136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 animBg="1"/>
      <p:bldP spid="146" grpId="0"/>
      <p:bldP spid="147" grpId="0" animBg="1"/>
      <p:bldP spid="148" grpId="0"/>
      <p:bldP spid="150" grpId="0"/>
      <p:bldP spid="152" grpId="0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Rectangle 2"/>
          <p:cNvSpPr>
            <a:spLocks noGrp="1" noChangeArrowheads="1"/>
          </p:cNvSpPr>
          <p:nvPr>
            <p:ph type="title"/>
          </p:nvPr>
        </p:nvSpPr>
        <p:spPr>
          <a:custGeom>
            <a:avLst/>
            <a:gdLst/>
            <a:ahLst/>
            <a:cxnLst/>
            <a:rect l="0" t="0" r="r" b="b"/>
            <a:pathLst/>
          </a:custGeom>
          <a:solidFill>
            <a:srgbClr val="FFFFFF"/>
          </a:solidFill>
          <a:ln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sp>
        <p:nvSpPr>
          <p:cNvPr id="1003524" name="Rectangle 3"/>
          <p:cNvSpPr>
            <a:spLocks noGrp="1" noChangeArrowheads="1"/>
          </p:cNvSpPr>
          <p:nvPr>
            <p:ph idx="1"/>
          </p:nvPr>
        </p:nvSpPr>
        <p:spPr>
          <a:custGeom>
            <a:avLst/>
            <a:gdLst/>
            <a:ahLst/>
            <a:cxnLst/>
            <a:rect l="0" t="0" r="r" b="b"/>
            <a:pathLst/>
          </a:custGeom>
          <a:solidFill>
            <a:srgbClr val="FFFFFF"/>
          </a:solidFill>
          <a:ln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Also called “Edit distance”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Purpose: to compute the smallest set of basic operations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Replacement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that will turn one string into another</a:t>
            </a:r>
          </a:p>
        </p:txBody>
      </p:sp>
      <p:sp>
        <p:nvSpPr>
          <p:cNvPr id="1003525" name="Footer Placeholder 3"/>
          <p:cNvSpPr txBox="1">
            <a:spLocks noGrp="1"/>
          </p:cNvSpPr>
          <p:nvPr/>
        </p:nvSpPr>
        <p:spPr bwMode="auto">
          <a:xfrm>
            <a:off x="4211638" y="6527800"/>
            <a:ext cx="46815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800" b="0">
                <a:solidFill>
                  <a:schemeClr val="tx1"/>
                </a:solidFill>
                <a:latin typeface="Verdana" pitchFamily="34" charset="0"/>
              </a:rPr>
              <a:t>Intro. to Programming, lecture 11 (complement): Levenshtein</a:t>
            </a:r>
            <a:endParaRPr lang="en-US" sz="1000" b="0">
              <a:solidFill>
                <a:schemeClr val="tx1"/>
              </a:solidFill>
              <a:latin typeface="ETH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feld 2"/>
          <p:cNvSpPr txBox="1"/>
          <p:nvPr/>
        </p:nvSpPr>
        <p:spPr>
          <a:xfrm>
            <a:off x="1" y="0"/>
            <a:ext cx="794543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991427" name="Oval 195"/>
          <p:cNvSpPr>
            <a:spLocks noChangeArrowheads="1"/>
          </p:cNvSpPr>
          <p:nvPr/>
        </p:nvSpPr>
        <p:spPr bwMode="auto">
          <a:xfrm>
            <a:off x="2549525" y="2903538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29" name="Oval 297"/>
          <p:cNvSpPr>
            <a:spLocks noChangeArrowheads="1"/>
          </p:cNvSpPr>
          <p:nvPr/>
        </p:nvSpPr>
        <p:spPr bwMode="auto">
          <a:xfrm>
            <a:off x="3402013" y="3702050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47" name="Freeform 315"/>
          <p:cNvSpPr>
            <a:spLocks/>
          </p:cNvSpPr>
          <p:nvPr/>
        </p:nvSpPr>
        <p:spPr bwMode="auto">
          <a:xfrm>
            <a:off x="6819900" y="4370388"/>
            <a:ext cx="1150938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41" name="Freeform 309"/>
          <p:cNvSpPr>
            <a:spLocks/>
          </p:cNvSpPr>
          <p:nvPr/>
        </p:nvSpPr>
        <p:spPr bwMode="auto">
          <a:xfrm>
            <a:off x="3311525" y="1962150"/>
            <a:ext cx="1220788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35" name="Freeform 3"/>
          <p:cNvSpPr>
            <a:spLocks/>
          </p:cNvSpPr>
          <p:nvPr/>
        </p:nvSpPr>
        <p:spPr bwMode="auto">
          <a:xfrm>
            <a:off x="5959475" y="4386263"/>
            <a:ext cx="1150938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37" name="Freeform 5"/>
          <p:cNvSpPr>
            <a:spLocks/>
          </p:cNvSpPr>
          <p:nvPr/>
        </p:nvSpPr>
        <p:spPr bwMode="auto">
          <a:xfrm>
            <a:off x="3336925" y="4413250"/>
            <a:ext cx="1150938" cy="1198563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38" name="Freeform 6"/>
          <p:cNvSpPr>
            <a:spLocks/>
          </p:cNvSpPr>
          <p:nvPr/>
        </p:nvSpPr>
        <p:spPr bwMode="auto">
          <a:xfrm>
            <a:off x="6926263" y="3581400"/>
            <a:ext cx="1150937" cy="1198563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40" name="Oval 308"/>
          <p:cNvSpPr>
            <a:spLocks noChangeArrowheads="1"/>
          </p:cNvSpPr>
          <p:nvPr/>
        </p:nvSpPr>
        <p:spPr bwMode="auto">
          <a:xfrm>
            <a:off x="6915150" y="3689350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41" name="Freeform 9"/>
          <p:cNvSpPr>
            <a:spLocks/>
          </p:cNvSpPr>
          <p:nvPr/>
        </p:nvSpPr>
        <p:spPr bwMode="auto">
          <a:xfrm>
            <a:off x="6910388" y="2786063"/>
            <a:ext cx="1150937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43" name="Freeform 11"/>
          <p:cNvSpPr>
            <a:spLocks/>
          </p:cNvSpPr>
          <p:nvPr/>
        </p:nvSpPr>
        <p:spPr bwMode="auto">
          <a:xfrm>
            <a:off x="5105400" y="2801938"/>
            <a:ext cx="1150938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46" name="Freeform 14"/>
          <p:cNvSpPr>
            <a:spLocks/>
          </p:cNvSpPr>
          <p:nvPr/>
        </p:nvSpPr>
        <p:spPr bwMode="auto">
          <a:xfrm>
            <a:off x="4225925" y="2754313"/>
            <a:ext cx="1150938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61" name="Freeform 29"/>
          <p:cNvSpPr>
            <a:spLocks/>
          </p:cNvSpPr>
          <p:nvPr/>
        </p:nvSpPr>
        <p:spPr bwMode="auto">
          <a:xfrm>
            <a:off x="3362325" y="2735263"/>
            <a:ext cx="1150938" cy="1198562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63" name="Freeform 31"/>
          <p:cNvSpPr>
            <a:spLocks/>
          </p:cNvSpPr>
          <p:nvPr/>
        </p:nvSpPr>
        <p:spPr bwMode="auto">
          <a:xfrm>
            <a:off x="4216400" y="1103313"/>
            <a:ext cx="1220788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264" name="Freeform 32"/>
          <p:cNvSpPr>
            <a:spLocks/>
          </p:cNvSpPr>
          <p:nvPr/>
        </p:nvSpPr>
        <p:spPr bwMode="auto">
          <a:xfrm>
            <a:off x="3375025" y="1135063"/>
            <a:ext cx="1220788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30" name="Text Box 98"/>
          <p:cNvSpPr txBox="1">
            <a:spLocks noChangeArrowheads="1"/>
          </p:cNvSpPr>
          <p:nvPr/>
        </p:nvSpPr>
        <p:spPr bwMode="auto">
          <a:xfrm>
            <a:off x="2178050" y="149225"/>
            <a:ext cx="8556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91331" name="Text Box 99"/>
          <p:cNvSpPr txBox="1">
            <a:spLocks noChangeArrowheads="1"/>
          </p:cNvSpPr>
          <p:nvPr/>
        </p:nvSpPr>
        <p:spPr bwMode="auto">
          <a:xfrm>
            <a:off x="3087688" y="149225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91332" name="Text Box 100"/>
          <p:cNvSpPr txBox="1">
            <a:spLocks noChangeArrowheads="1"/>
          </p:cNvSpPr>
          <p:nvPr/>
        </p:nvSpPr>
        <p:spPr bwMode="auto">
          <a:xfrm>
            <a:off x="3949700" y="149225"/>
            <a:ext cx="8556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A</a:t>
            </a:r>
          </a:p>
        </p:txBody>
      </p:sp>
      <p:sp>
        <p:nvSpPr>
          <p:cNvPr id="991333" name="Text Box 101"/>
          <p:cNvSpPr txBox="1">
            <a:spLocks noChangeArrowheads="1"/>
          </p:cNvSpPr>
          <p:nvPr/>
        </p:nvSpPr>
        <p:spPr bwMode="auto">
          <a:xfrm>
            <a:off x="4802188" y="149225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T</a:t>
            </a:r>
          </a:p>
        </p:txBody>
      </p:sp>
      <p:sp>
        <p:nvSpPr>
          <p:cNvPr id="991334" name="Text Box 102"/>
          <p:cNvSpPr txBox="1">
            <a:spLocks noChangeArrowheads="1"/>
          </p:cNvSpPr>
          <p:nvPr/>
        </p:nvSpPr>
        <p:spPr bwMode="auto">
          <a:xfrm>
            <a:off x="5727700" y="149225"/>
            <a:ext cx="8556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L</a:t>
            </a:r>
          </a:p>
        </p:txBody>
      </p:sp>
      <p:sp>
        <p:nvSpPr>
          <p:cNvPr id="991335" name="Text Box 103"/>
          <p:cNvSpPr txBox="1">
            <a:spLocks noChangeArrowheads="1"/>
          </p:cNvSpPr>
          <p:nvPr/>
        </p:nvSpPr>
        <p:spPr bwMode="auto">
          <a:xfrm>
            <a:off x="6572250" y="149225"/>
            <a:ext cx="8556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91336" name="Text Box 104"/>
          <p:cNvSpPr txBox="1">
            <a:spLocks noChangeArrowheads="1"/>
          </p:cNvSpPr>
          <p:nvPr/>
        </p:nvSpPr>
        <p:spPr bwMode="auto">
          <a:xfrm>
            <a:off x="7418388" y="146050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S</a:t>
            </a:r>
          </a:p>
        </p:txBody>
      </p:sp>
      <p:sp>
        <p:nvSpPr>
          <p:cNvPr id="991337" name="Text Box 105"/>
          <p:cNvSpPr txBox="1">
            <a:spLocks noChangeArrowheads="1"/>
          </p:cNvSpPr>
          <p:nvPr/>
        </p:nvSpPr>
        <p:spPr bwMode="auto">
          <a:xfrm>
            <a:off x="61913" y="2011363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B</a:t>
            </a:r>
          </a:p>
        </p:txBody>
      </p:sp>
      <p:sp>
        <p:nvSpPr>
          <p:cNvPr id="991338" name="Text Box 106"/>
          <p:cNvSpPr txBox="1">
            <a:spLocks noChangeArrowheads="1"/>
          </p:cNvSpPr>
          <p:nvPr/>
        </p:nvSpPr>
        <p:spPr bwMode="auto">
          <a:xfrm>
            <a:off x="61913" y="2835275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91339" name="Text Box 107"/>
          <p:cNvSpPr txBox="1">
            <a:spLocks noChangeArrowheads="1"/>
          </p:cNvSpPr>
          <p:nvPr/>
        </p:nvSpPr>
        <p:spPr bwMode="auto">
          <a:xfrm>
            <a:off x="61913" y="3619500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E</a:t>
            </a:r>
          </a:p>
        </p:txBody>
      </p:sp>
      <p:sp>
        <p:nvSpPr>
          <p:cNvPr id="991340" name="Text Box 108"/>
          <p:cNvSpPr txBox="1">
            <a:spLocks noChangeArrowheads="1"/>
          </p:cNvSpPr>
          <p:nvPr/>
        </p:nvSpPr>
        <p:spPr bwMode="auto">
          <a:xfrm>
            <a:off x="61913" y="4435475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T</a:t>
            </a:r>
          </a:p>
        </p:txBody>
      </p:sp>
      <p:sp>
        <p:nvSpPr>
          <p:cNvPr id="991341" name="Text Box 109"/>
          <p:cNvSpPr txBox="1">
            <a:spLocks noChangeArrowheads="1"/>
          </p:cNvSpPr>
          <p:nvPr/>
        </p:nvSpPr>
        <p:spPr bwMode="auto">
          <a:xfrm>
            <a:off x="61913" y="5243513"/>
            <a:ext cx="8556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H</a:t>
            </a:r>
          </a:p>
        </p:txBody>
      </p:sp>
      <p:sp>
        <p:nvSpPr>
          <p:cNvPr id="991342" name="Text Box 110"/>
          <p:cNvSpPr txBox="1">
            <a:spLocks noChangeArrowheads="1"/>
          </p:cNvSpPr>
          <p:nvPr/>
        </p:nvSpPr>
        <p:spPr bwMode="auto">
          <a:xfrm>
            <a:off x="3960813" y="642938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343" name="Text Box 111"/>
          <p:cNvSpPr txBox="1">
            <a:spLocks noChangeArrowheads="1"/>
          </p:cNvSpPr>
          <p:nvPr/>
        </p:nvSpPr>
        <p:spPr bwMode="auto">
          <a:xfrm>
            <a:off x="1633538" y="652463"/>
            <a:ext cx="2936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991344" name="Text Box 112"/>
          <p:cNvSpPr txBox="1">
            <a:spLocks noChangeArrowheads="1"/>
          </p:cNvSpPr>
          <p:nvPr/>
        </p:nvSpPr>
        <p:spPr bwMode="auto">
          <a:xfrm>
            <a:off x="2192338" y="650875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345" name="Text Box 113"/>
          <p:cNvSpPr txBox="1">
            <a:spLocks noChangeArrowheads="1"/>
          </p:cNvSpPr>
          <p:nvPr/>
        </p:nvSpPr>
        <p:spPr bwMode="auto">
          <a:xfrm>
            <a:off x="3084513" y="652463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346" name="Text Box 114"/>
          <p:cNvSpPr txBox="1">
            <a:spLocks noChangeArrowheads="1"/>
          </p:cNvSpPr>
          <p:nvPr/>
        </p:nvSpPr>
        <p:spPr bwMode="auto">
          <a:xfrm>
            <a:off x="5622925" y="652463"/>
            <a:ext cx="85566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347" name="Freeform 115"/>
          <p:cNvSpPr>
            <a:spLocks/>
          </p:cNvSpPr>
          <p:nvPr/>
        </p:nvSpPr>
        <p:spPr bwMode="auto">
          <a:xfrm>
            <a:off x="2470150" y="1146175"/>
            <a:ext cx="1220788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48" name="Text Box 116"/>
          <p:cNvSpPr txBox="1">
            <a:spLocks noChangeArrowheads="1"/>
          </p:cNvSpPr>
          <p:nvPr/>
        </p:nvSpPr>
        <p:spPr bwMode="auto">
          <a:xfrm>
            <a:off x="6589713" y="652463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991349" name="Text Box 117"/>
          <p:cNvSpPr txBox="1">
            <a:spLocks noChangeArrowheads="1"/>
          </p:cNvSpPr>
          <p:nvPr/>
        </p:nvSpPr>
        <p:spPr bwMode="auto">
          <a:xfrm>
            <a:off x="7351713" y="652463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991350" name="Text Box 118"/>
          <p:cNvSpPr txBox="1">
            <a:spLocks noChangeArrowheads="1"/>
          </p:cNvSpPr>
          <p:nvPr/>
        </p:nvSpPr>
        <p:spPr bwMode="auto">
          <a:xfrm>
            <a:off x="4789488" y="665163"/>
            <a:ext cx="855662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351" name="Freeform 119"/>
          <p:cNvSpPr>
            <a:spLocks/>
          </p:cNvSpPr>
          <p:nvPr/>
        </p:nvSpPr>
        <p:spPr bwMode="auto">
          <a:xfrm>
            <a:off x="5141913" y="1123950"/>
            <a:ext cx="1220787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52" name="Text Box 120"/>
          <p:cNvSpPr txBox="1">
            <a:spLocks noChangeArrowheads="1"/>
          </p:cNvSpPr>
          <p:nvPr/>
        </p:nvSpPr>
        <p:spPr bwMode="auto">
          <a:xfrm>
            <a:off x="962025" y="1231900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991353" name="Text Box 121"/>
          <p:cNvSpPr txBox="1">
            <a:spLocks noChangeArrowheads="1"/>
          </p:cNvSpPr>
          <p:nvPr/>
        </p:nvSpPr>
        <p:spPr bwMode="auto">
          <a:xfrm>
            <a:off x="962025" y="2065338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354" name="Text Box 122"/>
          <p:cNvSpPr txBox="1">
            <a:spLocks noChangeArrowheads="1"/>
          </p:cNvSpPr>
          <p:nvPr/>
        </p:nvSpPr>
        <p:spPr bwMode="auto">
          <a:xfrm>
            <a:off x="962025" y="2894013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355" name="Freeform 123"/>
          <p:cNvSpPr>
            <a:spLocks/>
          </p:cNvSpPr>
          <p:nvPr/>
        </p:nvSpPr>
        <p:spPr bwMode="auto">
          <a:xfrm>
            <a:off x="5875338" y="1120775"/>
            <a:ext cx="1220787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56" name="Text Box 124"/>
          <p:cNvSpPr txBox="1">
            <a:spLocks noChangeArrowheads="1"/>
          </p:cNvSpPr>
          <p:nvPr/>
        </p:nvSpPr>
        <p:spPr bwMode="auto">
          <a:xfrm>
            <a:off x="962025" y="3678238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357" name="Text Box 125"/>
          <p:cNvSpPr txBox="1">
            <a:spLocks noChangeArrowheads="1"/>
          </p:cNvSpPr>
          <p:nvPr/>
        </p:nvSpPr>
        <p:spPr bwMode="auto">
          <a:xfrm>
            <a:off x="962025" y="5307013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358" name="Text Box 126"/>
          <p:cNvSpPr txBox="1">
            <a:spLocks noChangeArrowheads="1"/>
          </p:cNvSpPr>
          <p:nvPr/>
        </p:nvSpPr>
        <p:spPr bwMode="auto">
          <a:xfrm>
            <a:off x="962025" y="4513263"/>
            <a:ext cx="3381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kern="1200" dirty="0">
                <a:solidFill>
                  <a:srgbClr val="0000FF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359" name="Freeform 127"/>
          <p:cNvSpPr>
            <a:spLocks/>
          </p:cNvSpPr>
          <p:nvPr/>
        </p:nvSpPr>
        <p:spPr bwMode="auto">
          <a:xfrm>
            <a:off x="1685925" y="1990725"/>
            <a:ext cx="1150938" cy="1198563"/>
          </a:xfrm>
          <a:custGeom>
            <a:avLst/>
            <a:gdLst/>
            <a:ahLst/>
            <a:cxnLst>
              <a:cxn ang="0">
                <a:pos x="95" y="755"/>
              </a:cxn>
              <a:cxn ang="0">
                <a:pos x="105" y="100"/>
              </a:cxn>
              <a:cxn ang="0">
                <a:pos x="725" y="157"/>
              </a:cxn>
            </a:cxnLst>
            <a:rect l="0" t="0" r="r" b="b"/>
            <a:pathLst>
              <a:path w="725" h="755">
                <a:moveTo>
                  <a:pt x="95" y="755"/>
                </a:moveTo>
                <a:cubicBezTo>
                  <a:pt x="96" y="646"/>
                  <a:pt x="0" y="200"/>
                  <a:pt x="105" y="100"/>
                </a:cubicBezTo>
                <a:cubicBezTo>
                  <a:pt x="210" y="0"/>
                  <a:pt x="596" y="145"/>
                  <a:pt x="725" y="157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60" name="Freeform 128"/>
          <p:cNvSpPr>
            <a:spLocks/>
          </p:cNvSpPr>
          <p:nvPr/>
        </p:nvSpPr>
        <p:spPr bwMode="auto">
          <a:xfrm>
            <a:off x="6858000" y="1117600"/>
            <a:ext cx="1220788" cy="1222375"/>
          </a:xfrm>
          <a:custGeom>
            <a:avLst/>
            <a:gdLst/>
            <a:ahLst/>
            <a:cxnLst>
              <a:cxn ang="0">
                <a:pos x="119" y="770"/>
              </a:cxn>
              <a:cxn ang="0">
                <a:pos x="108" y="104"/>
              </a:cxn>
              <a:cxn ang="0">
                <a:pos x="769" y="146"/>
              </a:cxn>
            </a:cxnLst>
            <a:rect l="0" t="0" r="r" b="b"/>
            <a:pathLst>
              <a:path w="769" h="770">
                <a:moveTo>
                  <a:pt x="119" y="770"/>
                </a:moveTo>
                <a:cubicBezTo>
                  <a:pt x="117" y="659"/>
                  <a:pt x="0" y="208"/>
                  <a:pt x="108" y="104"/>
                </a:cubicBezTo>
                <a:cubicBezTo>
                  <a:pt x="216" y="0"/>
                  <a:pt x="631" y="137"/>
                  <a:pt x="769" y="146"/>
                </a:cubicBezTo>
              </a:path>
            </a:pathLst>
          </a:custGeom>
          <a:noFill/>
          <a:ln w="228600" cap="flat" cmpd="sng">
            <a:solidFill>
              <a:srgbClr val="FFFF00">
                <a:alpha val="73000"/>
              </a:srgb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61" name="Text Box 129"/>
          <p:cNvSpPr txBox="1">
            <a:spLocks noChangeArrowheads="1"/>
          </p:cNvSpPr>
          <p:nvPr/>
        </p:nvSpPr>
        <p:spPr bwMode="auto">
          <a:xfrm>
            <a:off x="4227513" y="1185863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362" name="Text Box 130"/>
          <p:cNvSpPr txBox="1">
            <a:spLocks noChangeArrowheads="1"/>
          </p:cNvSpPr>
          <p:nvPr/>
        </p:nvSpPr>
        <p:spPr bwMode="auto">
          <a:xfrm>
            <a:off x="1543050" y="1185863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991363" name="Text Box 131"/>
          <p:cNvSpPr txBox="1">
            <a:spLocks noChangeArrowheads="1"/>
          </p:cNvSpPr>
          <p:nvPr/>
        </p:nvSpPr>
        <p:spPr bwMode="auto">
          <a:xfrm>
            <a:off x="2432050" y="1185863"/>
            <a:ext cx="3825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364" name="Text Box 132"/>
          <p:cNvSpPr txBox="1">
            <a:spLocks noChangeArrowheads="1"/>
          </p:cNvSpPr>
          <p:nvPr/>
        </p:nvSpPr>
        <p:spPr bwMode="auto">
          <a:xfrm>
            <a:off x="3314700" y="1185863"/>
            <a:ext cx="414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36" name="Oval 204"/>
          <p:cNvSpPr>
            <a:spLocks noChangeArrowheads="1"/>
          </p:cNvSpPr>
          <p:nvPr/>
        </p:nvSpPr>
        <p:spPr bwMode="auto">
          <a:xfrm>
            <a:off x="3411538" y="2884488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65" name="Text Box 133"/>
          <p:cNvSpPr txBox="1">
            <a:spLocks noChangeArrowheads="1"/>
          </p:cNvSpPr>
          <p:nvPr/>
        </p:nvSpPr>
        <p:spPr bwMode="auto">
          <a:xfrm>
            <a:off x="5907088" y="1185863"/>
            <a:ext cx="3190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366" name="Text Box 134"/>
          <p:cNvSpPr txBox="1">
            <a:spLocks noChangeArrowheads="1"/>
          </p:cNvSpPr>
          <p:nvPr/>
        </p:nvSpPr>
        <p:spPr bwMode="auto">
          <a:xfrm>
            <a:off x="6764338" y="1185863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991367" name="Text Box 135"/>
          <p:cNvSpPr txBox="1">
            <a:spLocks noChangeArrowheads="1"/>
          </p:cNvSpPr>
          <p:nvPr/>
        </p:nvSpPr>
        <p:spPr bwMode="auto">
          <a:xfrm>
            <a:off x="7667625" y="1185863"/>
            <a:ext cx="277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7</a:t>
            </a:r>
          </a:p>
        </p:txBody>
      </p:sp>
      <p:sp>
        <p:nvSpPr>
          <p:cNvPr id="991368" name="Text Box 136"/>
          <p:cNvSpPr txBox="1">
            <a:spLocks noChangeArrowheads="1"/>
          </p:cNvSpPr>
          <p:nvPr/>
        </p:nvSpPr>
        <p:spPr bwMode="auto">
          <a:xfrm>
            <a:off x="5073650" y="1185863"/>
            <a:ext cx="365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369" name="Text Box 137"/>
          <p:cNvSpPr txBox="1">
            <a:spLocks noChangeArrowheads="1"/>
          </p:cNvSpPr>
          <p:nvPr/>
        </p:nvSpPr>
        <p:spPr bwMode="auto">
          <a:xfrm>
            <a:off x="1598613" y="2078038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370" name="Text Box 138"/>
          <p:cNvSpPr txBox="1">
            <a:spLocks noChangeArrowheads="1"/>
          </p:cNvSpPr>
          <p:nvPr/>
        </p:nvSpPr>
        <p:spPr bwMode="auto">
          <a:xfrm>
            <a:off x="1598613" y="2870200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371" name="Text Box 139"/>
          <p:cNvSpPr txBox="1">
            <a:spLocks noChangeArrowheads="1"/>
          </p:cNvSpPr>
          <p:nvPr/>
        </p:nvSpPr>
        <p:spPr bwMode="auto">
          <a:xfrm>
            <a:off x="1598613" y="3660775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372" name="Text Box 140"/>
          <p:cNvSpPr txBox="1">
            <a:spLocks noChangeArrowheads="1"/>
          </p:cNvSpPr>
          <p:nvPr/>
        </p:nvSpPr>
        <p:spPr bwMode="auto">
          <a:xfrm>
            <a:off x="1598613" y="5286375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373" name="Text Box 141"/>
          <p:cNvSpPr txBox="1">
            <a:spLocks noChangeArrowheads="1"/>
          </p:cNvSpPr>
          <p:nvPr/>
        </p:nvSpPr>
        <p:spPr bwMode="auto">
          <a:xfrm>
            <a:off x="1598613" y="4457700"/>
            <a:ext cx="390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374" name="Oval 142"/>
          <p:cNvSpPr>
            <a:spLocks noChangeArrowheads="1"/>
          </p:cNvSpPr>
          <p:nvPr/>
        </p:nvSpPr>
        <p:spPr bwMode="auto">
          <a:xfrm>
            <a:off x="2540000" y="2103438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75" name="Line 143"/>
          <p:cNvSpPr>
            <a:spLocks noChangeShapeType="1"/>
          </p:cNvSpPr>
          <p:nvPr/>
        </p:nvSpPr>
        <p:spPr bwMode="auto">
          <a:xfrm>
            <a:off x="685800" y="2200275"/>
            <a:ext cx="184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76" name="Line 144"/>
          <p:cNvSpPr>
            <a:spLocks noChangeShapeType="1"/>
          </p:cNvSpPr>
          <p:nvPr/>
        </p:nvSpPr>
        <p:spPr bwMode="auto">
          <a:xfrm>
            <a:off x="2622550" y="528638"/>
            <a:ext cx="9525" cy="157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77" name="Oval 145"/>
          <p:cNvSpPr>
            <a:spLocks noChangeArrowheads="1"/>
          </p:cNvSpPr>
          <p:nvPr/>
        </p:nvSpPr>
        <p:spPr bwMode="auto">
          <a:xfrm>
            <a:off x="2393950" y="119063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78" name="Oval 146"/>
          <p:cNvSpPr>
            <a:spLocks noChangeArrowheads="1"/>
          </p:cNvSpPr>
          <p:nvPr/>
        </p:nvSpPr>
        <p:spPr bwMode="auto">
          <a:xfrm>
            <a:off x="274638" y="1990725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79" name="Line 147"/>
          <p:cNvSpPr>
            <a:spLocks noChangeShapeType="1"/>
          </p:cNvSpPr>
          <p:nvPr/>
        </p:nvSpPr>
        <p:spPr bwMode="auto">
          <a:xfrm>
            <a:off x="1912938" y="1419225"/>
            <a:ext cx="641350" cy="658813"/>
          </a:xfrm>
          <a:prstGeom prst="line">
            <a:avLst/>
          </a:prstGeom>
          <a:noFill/>
          <a:ln w="76200" cmpd="dbl">
            <a:solidFill>
              <a:srgbClr val="006600"/>
            </a:solidFill>
            <a:round/>
            <a:headEnd type="stealth" w="med" len="med"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0" name="Text Box 148"/>
          <p:cNvSpPr txBox="1">
            <a:spLocks noChangeArrowheads="1"/>
          </p:cNvSpPr>
          <p:nvPr/>
        </p:nvSpPr>
        <p:spPr bwMode="auto">
          <a:xfrm>
            <a:off x="2506663" y="2054225"/>
            <a:ext cx="271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991381" name="Oval 149"/>
          <p:cNvSpPr>
            <a:spLocks noChangeArrowheads="1"/>
          </p:cNvSpPr>
          <p:nvPr/>
        </p:nvSpPr>
        <p:spPr bwMode="auto">
          <a:xfrm>
            <a:off x="3422650" y="2095500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2" name="Line 150"/>
          <p:cNvSpPr>
            <a:spLocks noChangeShapeType="1"/>
          </p:cNvSpPr>
          <p:nvPr/>
        </p:nvSpPr>
        <p:spPr bwMode="auto">
          <a:xfrm>
            <a:off x="684213" y="2200275"/>
            <a:ext cx="274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3" name="Line 151"/>
          <p:cNvSpPr>
            <a:spLocks noChangeShapeType="1"/>
          </p:cNvSpPr>
          <p:nvPr/>
        </p:nvSpPr>
        <p:spPr bwMode="auto">
          <a:xfrm>
            <a:off x="3517900" y="542925"/>
            <a:ext cx="3175" cy="155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4" name="Oval 152"/>
          <p:cNvSpPr>
            <a:spLocks noChangeArrowheads="1"/>
          </p:cNvSpPr>
          <p:nvPr/>
        </p:nvSpPr>
        <p:spPr bwMode="auto">
          <a:xfrm>
            <a:off x="3313113" y="119063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6" name="Line 154"/>
          <p:cNvSpPr>
            <a:spLocks noChangeShapeType="1"/>
          </p:cNvSpPr>
          <p:nvPr/>
        </p:nvSpPr>
        <p:spPr bwMode="auto">
          <a:xfrm flipH="1">
            <a:off x="2717800" y="2211388"/>
            <a:ext cx="668338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88" name="Text Box 156"/>
          <p:cNvSpPr txBox="1">
            <a:spLocks noChangeArrowheads="1"/>
          </p:cNvSpPr>
          <p:nvPr/>
        </p:nvSpPr>
        <p:spPr bwMode="auto">
          <a:xfrm>
            <a:off x="4256088" y="2057400"/>
            <a:ext cx="2968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389" name="Oval 157"/>
          <p:cNvSpPr>
            <a:spLocks noChangeArrowheads="1"/>
          </p:cNvSpPr>
          <p:nvPr/>
        </p:nvSpPr>
        <p:spPr bwMode="auto">
          <a:xfrm>
            <a:off x="4302125" y="2084388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0" name="Line 158"/>
          <p:cNvSpPr>
            <a:spLocks noChangeShapeType="1"/>
          </p:cNvSpPr>
          <p:nvPr/>
        </p:nvSpPr>
        <p:spPr bwMode="auto">
          <a:xfrm>
            <a:off x="660400" y="2203450"/>
            <a:ext cx="3654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1" name="Line 159"/>
          <p:cNvSpPr>
            <a:spLocks noChangeShapeType="1"/>
          </p:cNvSpPr>
          <p:nvPr/>
        </p:nvSpPr>
        <p:spPr bwMode="auto">
          <a:xfrm>
            <a:off x="4386263" y="512763"/>
            <a:ext cx="9525" cy="1581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2" name="Oval 160"/>
          <p:cNvSpPr>
            <a:spLocks noChangeArrowheads="1"/>
          </p:cNvSpPr>
          <p:nvPr/>
        </p:nvSpPr>
        <p:spPr bwMode="auto">
          <a:xfrm>
            <a:off x="4176713" y="117475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3" name="Text Box 161"/>
          <p:cNvSpPr txBox="1">
            <a:spLocks noChangeArrowheads="1"/>
          </p:cNvSpPr>
          <p:nvPr/>
        </p:nvSpPr>
        <p:spPr bwMode="auto">
          <a:xfrm>
            <a:off x="5124450" y="206851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394" name="Line 162"/>
          <p:cNvSpPr>
            <a:spLocks noChangeShapeType="1"/>
          </p:cNvSpPr>
          <p:nvPr/>
        </p:nvSpPr>
        <p:spPr bwMode="auto">
          <a:xfrm flipH="1">
            <a:off x="3613150" y="2205038"/>
            <a:ext cx="668338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6" name="Line 164"/>
          <p:cNvSpPr>
            <a:spLocks noChangeShapeType="1"/>
          </p:cNvSpPr>
          <p:nvPr/>
        </p:nvSpPr>
        <p:spPr bwMode="auto">
          <a:xfrm flipH="1">
            <a:off x="4476750" y="2211388"/>
            <a:ext cx="668338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8" name="Oval 166"/>
          <p:cNvSpPr>
            <a:spLocks noChangeArrowheads="1"/>
          </p:cNvSpPr>
          <p:nvPr/>
        </p:nvSpPr>
        <p:spPr bwMode="auto">
          <a:xfrm>
            <a:off x="5016500" y="117475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399" name="Text Box 167"/>
          <p:cNvSpPr txBox="1">
            <a:spLocks noChangeArrowheads="1"/>
          </p:cNvSpPr>
          <p:nvPr/>
        </p:nvSpPr>
        <p:spPr bwMode="auto">
          <a:xfrm>
            <a:off x="5961063" y="205581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400" name="Line 168"/>
          <p:cNvSpPr>
            <a:spLocks noChangeShapeType="1"/>
          </p:cNvSpPr>
          <p:nvPr/>
        </p:nvSpPr>
        <p:spPr bwMode="auto">
          <a:xfrm flipH="1">
            <a:off x="5313363" y="2211388"/>
            <a:ext cx="668337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01" name="Oval 169"/>
          <p:cNvSpPr>
            <a:spLocks noChangeArrowheads="1"/>
          </p:cNvSpPr>
          <p:nvPr/>
        </p:nvSpPr>
        <p:spPr bwMode="auto">
          <a:xfrm>
            <a:off x="5942013" y="119063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02" name="Text Box 170"/>
          <p:cNvSpPr txBox="1">
            <a:spLocks noChangeArrowheads="1"/>
          </p:cNvSpPr>
          <p:nvPr/>
        </p:nvSpPr>
        <p:spPr bwMode="auto">
          <a:xfrm>
            <a:off x="6827838" y="2078038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403" name="Line 171"/>
          <p:cNvSpPr>
            <a:spLocks noChangeShapeType="1"/>
          </p:cNvSpPr>
          <p:nvPr/>
        </p:nvSpPr>
        <p:spPr bwMode="auto">
          <a:xfrm flipH="1">
            <a:off x="6173788" y="2211388"/>
            <a:ext cx="668337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04" name="Oval 172"/>
          <p:cNvSpPr>
            <a:spLocks noChangeArrowheads="1"/>
          </p:cNvSpPr>
          <p:nvPr/>
        </p:nvSpPr>
        <p:spPr bwMode="auto">
          <a:xfrm>
            <a:off x="6796088" y="119063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05" name="Text Box 173"/>
          <p:cNvSpPr txBox="1">
            <a:spLocks noChangeArrowheads="1"/>
          </p:cNvSpPr>
          <p:nvPr/>
        </p:nvSpPr>
        <p:spPr bwMode="auto">
          <a:xfrm>
            <a:off x="7762875" y="207486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6</a:t>
            </a:r>
          </a:p>
        </p:txBody>
      </p:sp>
      <p:sp>
        <p:nvSpPr>
          <p:cNvPr id="991406" name="Line 174"/>
          <p:cNvSpPr>
            <a:spLocks noChangeShapeType="1"/>
          </p:cNvSpPr>
          <p:nvPr/>
        </p:nvSpPr>
        <p:spPr bwMode="auto">
          <a:xfrm flipH="1">
            <a:off x="7080250" y="2211388"/>
            <a:ext cx="668338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07" name="Oval 175"/>
          <p:cNvSpPr>
            <a:spLocks noChangeArrowheads="1"/>
          </p:cNvSpPr>
          <p:nvPr/>
        </p:nvSpPr>
        <p:spPr bwMode="auto">
          <a:xfrm>
            <a:off x="7658100" y="119063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24" name="Oval 192"/>
          <p:cNvSpPr>
            <a:spLocks noChangeArrowheads="1"/>
          </p:cNvSpPr>
          <p:nvPr/>
        </p:nvSpPr>
        <p:spPr bwMode="auto">
          <a:xfrm>
            <a:off x="2393950" y="119063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25" name="Line 193"/>
          <p:cNvSpPr>
            <a:spLocks noChangeShapeType="1"/>
          </p:cNvSpPr>
          <p:nvPr/>
        </p:nvSpPr>
        <p:spPr bwMode="auto">
          <a:xfrm>
            <a:off x="2633663" y="533400"/>
            <a:ext cx="3175" cy="2382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26" name="Line 194"/>
          <p:cNvSpPr>
            <a:spLocks noChangeShapeType="1"/>
          </p:cNvSpPr>
          <p:nvPr/>
        </p:nvSpPr>
        <p:spPr bwMode="auto">
          <a:xfrm>
            <a:off x="722313" y="2992438"/>
            <a:ext cx="18510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28" name="Text Box 196"/>
          <p:cNvSpPr txBox="1">
            <a:spLocks noChangeArrowheads="1"/>
          </p:cNvSpPr>
          <p:nvPr/>
        </p:nvSpPr>
        <p:spPr bwMode="auto">
          <a:xfrm>
            <a:off x="4229100" y="3660775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429" name="Line 197"/>
          <p:cNvSpPr>
            <a:spLocks noChangeShapeType="1"/>
          </p:cNvSpPr>
          <p:nvPr/>
        </p:nvSpPr>
        <p:spPr bwMode="auto">
          <a:xfrm flipH="1" flipV="1">
            <a:off x="2638425" y="2306638"/>
            <a:ext cx="7938" cy="57626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31" name="Text Box 199"/>
          <p:cNvSpPr txBox="1">
            <a:spLocks noChangeArrowheads="1"/>
          </p:cNvSpPr>
          <p:nvPr/>
        </p:nvSpPr>
        <p:spPr bwMode="auto">
          <a:xfrm>
            <a:off x="2517775" y="28606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385" name="Text Box 153"/>
          <p:cNvSpPr txBox="1">
            <a:spLocks noChangeArrowheads="1"/>
          </p:cNvSpPr>
          <p:nvPr/>
        </p:nvSpPr>
        <p:spPr bwMode="auto">
          <a:xfrm>
            <a:off x="3384550" y="20605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432" name="Oval 200"/>
          <p:cNvSpPr>
            <a:spLocks noChangeArrowheads="1"/>
          </p:cNvSpPr>
          <p:nvPr/>
        </p:nvSpPr>
        <p:spPr bwMode="auto">
          <a:xfrm>
            <a:off x="3309938" y="119063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33" name="Line 201"/>
          <p:cNvSpPr>
            <a:spLocks noChangeShapeType="1"/>
          </p:cNvSpPr>
          <p:nvPr/>
        </p:nvSpPr>
        <p:spPr bwMode="auto">
          <a:xfrm>
            <a:off x="3513138" y="608013"/>
            <a:ext cx="6350" cy="231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34" name="Line 202"/>
          <p:cNvSpPr>
            <a:spLocks noChangeShapeType="1"/>
          </p:cNvSpPr>
          <p:nvPr/>
        </p:nvSpPr>
        <p:spPr bwMode="auto">
          <a:xfrm>
            <a:off x="731838" y="2992438"/>
            <a:ext cx="271938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35" name="Text Box 203"/>
          <p:cNvSpPr txBox="1">
            <a:spLocks noChangeArrowheads="1"/>
          </p:cNvSpPr>
          <p:nvPr/>
        </p:nvSpPr>
        <p:spPr bwMode="auto">
          <a:xfrm>
            <a:off x="3386138" y="2828925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0</a:t>
            </a:r>
          </a:p>
        </p:txBody>
      </p:sp>
      <p:sp>
        <p:nvSpPr>
          <p:cNvPr id="991437" name="Line 205"/>
          <p:cNvSpPr>
            <a:spLocks noChangeShapeType="1"/>
          </p:cNvSpPr>
          <p:nvPr/>
        </p:nvSpPr>
        <p:spPr bwMode="auto">
          <a:xfrm>
            <a:off x="2744788" y="2255838"/>
            <a:ext cx="660400" cy="612775"/>
          </a:xfrm>
          <a:prstGeom prst="line">
            <a:avLst/>
          </a:prstGeom>
          <a:noFill/>
          <a:ln w="76200" cmpd="dbl">
            <a:solidFill>
              <a:srgbClr val="006600"/>
            </a:solidFill>
            <a:round/>
            <a:headEnd type="stealth" w="med" len="med"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39" name="Text Box 207"/>
          <p:cNvSpPr txBox="1">
            <a:spLocks noChangeArrowheads="1"/>
          </p:cNvSpPr>
          <p:nvPr/>
        </p:nvSpPr>
        <p:spPr bwMode="auto">
          <a:xfrm>
            <a:off x="4217988" y="2857500"/>
            <a:ext cx="2968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440" name="Text Box 208"/>
          <p:cNvSpPr txBox="1">
            <a:spLocks noChangeArrowheads="1"/>
          </p:cNvSpPr>
          <p:nvPr/>
        </p:nvSpPr>
        <p:spPr bwMode="auto">
          <a:xfrm>
            <a:off x="5124450" y="284956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41" name="Line 209"/>
          <p:cNvSpPr>
            <a:spLocks noChangeShapeType="1"/>
          </p:cNvSpPr>
          <p:nvPr/>
        </p:nvSpPr>
        <p:spPr bwMode="auto">
          <a:xfrm flipH="1">
            <a:off x="3621088" y="2992438"/>
            <a:ext cx="668337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45" name="Text Box 213"/>
          <p:cNvSpPr txBox="1">
            <a:spLocks noChangeArrowheads="1"/>
          </p:cNvSpPr>
          <p:nvPr/>
        </p:nvSpPr>
        <p:spPr bwMode="auto">
          <a:xfrm>
            <a:off x="5934075" y="286226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447" name="Text Box 215"/>
          <p:cNvSpPr txBox="1">
            <a:spLocks noChangeArrowheads="1"/>
          </p:cNvSpPr>
          <p:nvPr/>
        </p:nvSpPr>
        <p:spPr bwMode="auto">
          <a:xfrm>
            <a:off x="6827838" y="2859088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449" name="Text Box 217"/>
          <p:cNvSpPr txBox="1">
            <a:spLocks noChangeArrowheads="1"/>
          </p:cNvSpPr>
          <p:nvPr/>
        </p:nvSpPr>
        <p:spPr bwMode="auto">
          <a:xfrm>
            <a:off x="7764463" y="2855913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5</a:t>
            </a:r>
          </a:p>
        </p:txBody>
      </p:sp>
      <p:sp>
        <p:nvSpPr>
          <p:cNvPr id="991454" name="Line 222"/>
          <p:cNvSpPr>
            <a:spLocks noChangeShapeType="1"/>
          </p:cNvSpPr>
          <p:nvPr/>
        </p:nvSpPr>
        <p:spPr bwMode="auto">
          <a:xfrm flipH="1" flipV="1">
            <a:off x="2651125" y="3100388"/>
            <a:ext cx="7938" cy="57626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stealth" w="med" len="med"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56" name="Text Box 224"/>
          <p:cNvSpPr txBox="1">
            <a:spLocks noChangeArrowheads="1"/>
          </p:cNvSpPr>
          <p:nvPr/>
        </p:nvSpPr>
        <p:spPr bwMode="auto">
          <a:xfrm>
            <a:off x="2482850" y="36607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59" name="Text Box 227"/>
          <p:cNvSpPr txBox="1">
            <a:spLocks noChangeArrowheads="1"/>
          </p:cNvSpPr>
          <p:nvPr/>
        </p:nvSpPr>
        <p:spPr bwMode="auto">
          <a:xfrm>
            <a:off x="3357563" y="3660775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460" name="Line 228"/>
          <p:cNvSpPr>
            <a:spLocks noChangeShapeType="1"/>
          </p:cNvSpPr>
          <p:nvPr/>
        </p:nvSpPr>
        <p:spPr bwMode="auto">
          <a:xfrm>
            <a:off x="3686175" y="3106738"/>
            <a:ext cx="550863" cy="5667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stealth" w="med" len="med"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66" name="Text Box 234"/>
          <p:cNvSpPr txBox="1">
            <a:spLocks noChangeArrowheads="1"/>
          </p:cNvSpPr>
          <p:nvPr/>
        </p:nvSpPr>
        <p:spPr bwMode="auto">
          <a:xfrm>
            <a:off x="5124450" y="3660775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69" name="Line 237"/>
          <p:cNvSpPr>
            <a:spLocks noChangeShapeType="1"/>
          </p:cNvSpPr>
          <p:nvPr/>
        </p:nvSpPr>
        <p:spPr bwMode="auto">
          <a:xfrm>
            <a:off x="4530725" y="3046413"/>
            <a:ext cx="550863" cy="566737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 type="stealth" w="med" len="med"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71" name="Text Box 239"/>
          <p:cNvSpPr txBox="1">
            <a:spLocks noChangeArrowheads="1"/>
          </p:cNvSpPr>
          <p:nvPr/>
        </p:nvSpPr>
        <p:spPr bwMode="auto">
          <a:xfrm>
            <a:off x="5934075" y="3660775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474" name="Text Box 242"/>
          <p:cNvSpPr txBox="1">
            <a:spLocks noChangeArrowheads="1"/>
          </p:cNvSpPr>
          <p:nvPr/>
        </p:nvSpPr>
        <p:spPr bwMode="auto">
          <a:xfrm>
            <a:off x="6884988" y="3660775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477" name="Text Box 245"/>
          <p:cNvSpPr txBox="1">
            <a:spLocks noChangeArrowheads="1"/>
          </p:cNvSpPr>
          <p:nvPr/>
        </p:nvSpPr>
        <p:spPr bwMode="auto">
          <a:xfrm>
            <a:off x="7764463" y="3660775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561" name="Oval 329"/>
          <p:cNvSpPr>
            <a:spLocks noChangeArrowheads="1"/>
          </p:cNvSpPr>
          <p:nvPr/>
        </p:nvSpPr>
        <p:spPr bwMode="auto">
          <a:xfrm>
            <a:off x="5140325" y="4486275"/>
            <a:ext cx="203200" cy="203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482" name="Text Box 250"/>
          <p:cNvSpPr txBox="1">
            <a:spLocks noChangeArrowheads="1"/>
          </p:cNvSpPr>
          <p:nvPr/>
        </p:nvSpPr>
        <p:spPr bwMode="auto">
          <a:xfrm>
            <a:off x="2482850" y="4457700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485" name="Text Box 253"/>
          <p:cNvSpPr txBox="1">
            <a:spLocks noChangeArrowheads="1"/>
          </p:cNvSpPr>
          <p:nvPr/>
        </p:nvSpPr>
        <p:spPr bwMode="auto">
          <a:xfrm>
            <a:off x="3357563" y="4459288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88" name="Text Box 256"/>
          <p:cNvSpPr txBox="1">
            <a:spLocks noChangeArrowheads="1"/>
          </p:cNvSpPr>
          <p:nvPr/>
        </p:nvSpPr>
        <p:spPr bwMode="auto">
          <a:xfrm>
            <a:off x="4224338" y="4459288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89" name="Text Box 257"/>
          <p:cNvSpPr txBox="1">
            <a:spLocks noChangeArrowheads="1"/>
          </p:cNvSpPr>
          <p:nvPr/>
        </p:nvSpPr>
        <p:spPr bwMode="auto">
          <a:xfrm>
            <a:off x="5119688" y="4468813"/>
            <a:ext cx="271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991492" name="Text Box 260"/>
          <p:cNvSpPr txBox="1">
            <a:spLocks noChangeArrowheads="1"/>
          </p:cNvSpPr>
          <p:nvPr/>
        </p:nvSpPr>
        <p:spPr bwMode="auto">
          <a:xfrm>
            <a:off x="5930900" y="4457700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495" name="Text Box 263"/>
          <p:cNvSpPr txBox="1">
            <a:spLocks noChangeArrowheads="1"/>
          </p:cNvSpPr>
          <p:nvPr/>
        </p:nvSpPr>
        <p:spPr bwMode="auto">
          <a:xfrm>
            <a:off x="6875463" y="4459288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498" name="Text Box 266"/>
          <p:cNvSpPr txBox="1">
            <a:spLocks noChangeArrowheads="1"/>
          </p:cNvSpPr>
          <p:nvPr/>
        </p:nvSpPr>
        <p:spPr bwMode="auto">
          <a:xfrm>
            <a:off x="7759700" y="4457700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503" name="Text Box 271"/>
          <p:cNvSpPr txBox="1">
            <a:spLocks noChangeArrowheads="1"/>
          </p:cNvSpPr>
          <p:nvPr/>
        </p:nvSpPr>
        <p:spPr bwMode="auto">
          <a:xfrm>
            <a:off x="2482850" y="52863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506" name="Text Box 274"/>
          <p:cNvSpPr txBox="1">
            <a:spLocks noChangeArrowheads="1"/>
          </p:cNvSpPr>
          <p:nvPr/>
        </p:nvSpPr>
        <p:spPr bwMode="auto">
          <a:xfrm>
            <a:off x="3355975" y="52863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507" name="Text Box 275"/>
          <p:cNvSpPr txBox="1">
            <a:spLocks noChangeArrowheads="1"/>
          </p:cNvSpPr>
          <p:nvPr/>
        </p:nvSpPr>
        <p:spPr bwMode="auto">
          <a:xfrm>
            <a:off x="4229100" y="5286375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512" name="Text Box 280"/>
          <p:cNvSpPr txBox="1">
            <a:spLocks noChangeArrowheads="1"/>
          </p:cNvSpPr>
          <p:nvPr/>
        </p:nvSpPr>
        <p:spPr bwMode="auto">
          <a:xfrm>
            <a:off x="5114925" y="528637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513" name="Text Box 281"/>
          <p:cNvSpPr txBox="1">
            <a:spLocks noChangeArrowheads="1"/>
          </p:cNvSpPr>
          <p:nvPr/>
        </p:nvSpPr>
        <p:spPr bwMode="auto">
          <a:xfrm>
            <a:off x="5930900" y="5286375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2</a:t>
            </a:r>
          </a:p>
        </p:txBody>
      </p:sp>
      <p:sp>
        <p:nvSpPr>
          <p:cNvPr id="991516" name="Text Box 284"/>
          <p:cNvSpPr txBox="1">
            <a:spLocks noChangeArrowheads="1"/>
          </p:cNvSpPr>
          <p:nvPr/>
        </p:nvSpPr>
        <p:spPr bwMode="auto">
          <a:xfrm>
            <a:off x="6827838" y="5286375"/>
            <a:ext cx="2635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3</a:t>
            </a:r>
          </a:p>
        </p:txBody>
      </p:sp>
      <p:sp>
        <p:nvSpPr>
          <p:cNvPr id="991519" name="Text Box 287"/>
          <p:cNvSpPr txBox="1">
            <a:spLocks noChangeArrowheads="1"/>
          </p:cNvSpPr>
          <p:nvPr/>
        </p:nvSpPr>
        <p:spPr bwMode="auto">
          <a:xfrm>
            <a:off x="7759700" y="5286375"/>
            <a:ext cx="271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  <p:sp>
        <p:nvSpPr>
          <p:cNvPr id="991524" name="Oval 292"/>
          <p:cNvSpPr>
            <a:spLocks noChangeArrowheads="1"/>
          </p:cNvSpPr>
          <p:nvPr/>
        </p:nvSpPr>
        <p:spPr bwMode="auto">
          <a:xfrm>
            <a:off x="3314700" y="120650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26" name="Oval 294"/>
          <p:cNvSpPr>
            <a:spLocks noChangeArrowheads="1"/>
          </p:cNvSpPr>
          <p:nvPr/>
        </p:nvSpPr>
        <p:spPr bwMode="auto">
          <a:xfrm>
            <a:off x="296863" y="3597275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27" name="Line 295"/>
          <p:cNvSpPr>
            <a:spLocks noChangeShapeType="1"/>
          </p:cNvSpPr>
          <p:nvPr/>
        </p:nvSpPr>
        <p:spPr bwMode="auto">
          <a:xfrm>
            <a:off x="747713" y="3802063"/>
            <a:ext cx="2630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28" name="Line 296"/>
          <p:cNvSpPr>
            <a:spLocks noChangeShapeType="1"/>
          </p:cNvSpPr>
          <p:nvPr/>
        </p:nvSpPr>
        <p:spPr bwMode="auto">
          <a:xfrm>
            <a:off x="3509963" y="546100"/>
            <a:ext cx="7937" cy="314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37" name="Oval 305"/>
          <p:cNvSpPr>
            <a:spLocks noChangeArrowheads="1"/>
          </p:cNvSpPr>
          <p:nvPr/>
        </p:nvSpPr>
        <p:spPr bwMode="auto">
          <a:xfrm>
            <a:off x="6799263" y="122238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38" name="Line 306"/>
          <p:cNvSpPr>
            <a:spLocks noChangeShapeType="1"/>
          </p:cNvSpPr>
          <p:nvPr/>
        </p:nvSpPr>
        <p:spPr bwMode="auto">
          <a:xfrm>
            <a:off x="7011988" y="563563"/>
            <a:ext cx="7937" cy="3105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39" name="Line 307"/>
          <p:cNvSpPr>
            <a:spLocks noChangeShapeType="1"/>
          </p:cNvSpPr>
          <p:nvPr/>
        </p:nvSpPr>
        <p:spPr bwMode="auto">
          <a:xfrm>
            <a:off x="776288" y="3806825"/>
            <a:ext cx="6118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57" name="Oval 325"/>
          <p:cNvSpPr>
            <a:spLocks noChangeArrowheads="1"/>
          </p:cNvSpPr>
          <p:nvPr/>
        </p:nvSpPr>
        <p:spPr bwMode="auto">
          <a:xfrm>
            <a:off x="273050" y="4395788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58" name="Oval 326"/>
          <p:cNvSpPr>
            <a:spLocks noChangeArrowheads="1"/>
          </p:cNvSpPr>
          <p:nvPr/>
        </p:nvSpPr>
        <p:spPr bwMode="auto">
          <a:xfrm>
            <a:off x="5018088" y="123825"/>
            <a:ext cx="430212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59" name="Line 327"/>
          <p:cNvSpPr>
            <a:spLocks noChangeShapeType="1"/>
          </p:cNvSpPr>
          <p:nvPr/>
        </p:nvSpPr>
        <p:spPr bwMode="auto">
          <a:xfrm>
            <a:off x="5224463" y="554038"/>
            <a:ext cx="9525" cy="3913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60" name="Line 328"/>
          <p:cNvSpPr>
            <a:spLocks noChangeShapeType="1"/>
          </p:cNvSpPr>
          <p:nvPr/>
        </p:nvSpPr>
        <p:spPr bwMode="auto">
          <a:xfrm>
            <a:off x="704850" y="4600575"/>
            <a:ext cx="4421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991562" name="Oval 330"/>
          <p:cNvSpPr>
            <a:spLocks noChangeArrowheads="1"/>
          </p:cNvSpPr>
          <p:nvPr/>
        </p:nvSpPr>
        <p:spPr bwMode="auto">
          <a:xfrm>
            <a:off x="260350" y="5224463"/>
            <a:ext cx="430213" cy="425450"/>
          </a:xfrm>
          <a:prstGeom prst="ellipse">
            <a:avLst/>
          </a:prstGeom>
          <a:noFill/>
          <a:ln w="28575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grpSp>
        <p:nvGrpSpPr>
          <p:cNvPr id="2" name="Group 392"/>
          <p:cNvGrpSpPr>
            <a:grpSpLocks/>
          </p:cNvGrpSpPr>
          <p:nvPr/>
        </p:nvGrpSpPr>
        <p:grpSpPr bwMode="auto">
          <a:xfrm>
            <a:off x="1312863" y="904875"/>
            <a:ext cx="6977062" cy="4865688"/>
            <a:chOff x="827" y="570"/>
            <a:chExt cx="4395" cy="3065"/>
          </a:xfrm>
        </p:grpSpPr>
        <p:sp>
          <p:nvSpPr>
            <p:cNvPr id="991625" name="Line 393"/>
            <p:cNvSpPr>
              <a:spLocks noChangeShapeType="1"/>
            </p:cNvSpPr>
            <p:nvPr/>
          </p:nvSpPr>
          <p:spPr bwMode="auto">
            <a:xfrm>
              <a:off x="834" y="572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26" name="Line 394"/>
            <p:cNvSpPr>
              <a:spLocks noChangeShapeType="1"/>
            </p:cNvSpPr>
            <p:nvPr/>
          </p:nvSpPr>
          <p:spPr bwMode="auto">
            <a:xfrm>
              <a:off x="834" y="1082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27" name="Line 395"/>
            <p:cNvSpPr>
              <a:spLocks noChangeShapeType="1"/>
            </p:cNvSpPr>
            <p:nvPr/>
          </p:nvSpPr>
          <p:spPr bwMode="auto">
            <a:xfrm>
              <a:off x="834" y="1592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28" name="Line 396"/>
            <p:cNvSpPr>
              <a:spLocks noChangeShapeType="1"/>
            </p:cNvSpPr>
            <p:nvPr/>
          </p:nvSpPr>
          <p:spPr bwMode="auto">
            <a:xfrm>
              <a:off x="834" y="2103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29" name="Line 397"/>
            <p:cNvSpPr>
              <a:spLocks noChangeShapeType="1"/>
            </p:cNvSpPr>
            <p:nvPr/>
          </p:nvSpPr>
          <p:spPr bwMode="auto">
            <a:xfrm>
              <a:off x="834" y="2613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0" name="Line 398"/>
            <p:cNvSpPr>
              <a:spLocks noChangeShapeType="1"/>
            </p:cNvSpPr>
            <p:nvPr/>
          </p:nvSpPr>
          <p:spPr bwMode="auto">
            <a:xfrm>
              <a:off x="834" y="3123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1" name="Line 399"/>
            <p:cNvSpPr>
              <a:spLocks noChangeShapeType="1"/>
            </p:cNvSpPr>
            <p:nvPr/>
          </p:nvSpPr>
          <p:spPr bwMode="auto">
            <a:xfrm>
              <a:off x="834" y="3634"/>
              <a:ext cx="4387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2" name="Line 400"/>
            <p:cNvSpPr>
              <a:spLocks noChangeShapeType="1"/>
            </p:cNvSpPr>
            <p:nvPr/>
          </p:nvSpPr>
          <p:spPr bwMode="auto">
            <a:xfrm>
              <a:off x="827" y="570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3" name="Line 401"/>
            <p:cNvSpPr>
              <a:spLocks noChangeShapeType="1"/>
            </p:cNvSpPr>
            <p:nvPr/>
          </p:nvSpPr>
          <p:spPr bwMode="auto">
            <a:xfrm>
              <a:off x="1376" y="570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4" name="Line 402"/>
            <p:cNvSpPr>
              <a:spLocks noChangeShapeType="1"/>
            </p:cNvSpPr>
            <p:nvPr/>
          </p:nvSpPr>
          <p:spPr bwMode="auto">
            <a:xfrm>
              <a:off x="1925" y="570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5" name="Line 403"/>
            <p:cNvSpPr>
              <a:spLocks noChangeShapeType="1"/>
            </p:cNvSpPr>
            <p:nvPr/>
          </p:nvSpPr>
          <p:spPr bwMode="auto">
            <a:xfrm>
              <a:off x="2475" y="571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6" name="Line 404"/>
            <p:cNvSpPr>
              <a:spLocks noChangeShapeType="1"/>
            </p:cNvSpPr>
            <p:nvPr/>
          </p:nvSpPr>
          <p:spPr bwMode="auto">
            <a:xfrm>
              <a:off x="3024" y="571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7" name="Line 405"/>
            <p:cNvSpPr>
              <a:spLocks noChangeShapeType="1"/>
            </p:cNvSpPr>
            <p:nvPr/>
          </p:nvSpPr>
          <p:spPr bwMode="auto">
            <a:xfrm>
              <a:off x="3573" y="571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8" name="Line 406"/>
            <p:cNvSpPr>
              <a:spLocks noChangeShapeType="1"/>
            </p:cNvSpPr>
            <p:nvPr/>
          </p:nvSpPr>
          <p:spPr bwMode="auto">
            <a:xfrm>
              <a:off x="5222" y="570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39" name="Line 407"/>
            <p:cNvSpPr>
              <a:spLocks noChangeShapeType="1"/>
            </p:cNvSpPr>
            <p:nvPr/>
          </p:nvSpPr>
          <p:spPr bwMode="auto">
            <a:xfrm>
              <a:off x="4123" y="571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  <p:sp>
          <p:nvSpPr>
            <p:cNvPr id="991640" name="Line 408"/>
            <p:cNvSpPr>
              <a:spLocks noChangeShapeType="1"/>
            </p:cNvSpPr>
            <p:nvPr/>
          </p:nvSpPr>
          <p:spPr bwMode="auto">
            <a:xfrm>
              <a:off x="4672" y="571"/>
              <a:ext cx="0" cy="306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 kern="1200" dirty="0">
                <a:solidFill>
                  <a:srgbClr val="3333FF"/>
                </a:solidFill>
                <a:latin typeface="Constantia" panose="02030602050306030303" pitchFamily="18" charset="0"/>
                <a:ea typeface="+mn-ea"/>
                <a:cs typeface="Arial" charset="0"/>
              </a:endParaRPr>
            </a:p>
          </p:txBody>
        </p:sp>
      </p:grpSp>
      <p:sp>
        <p:nvSpPr>
          <p:cNvPr id="291" name="Text Box 287"/>
          <p:cNvSpPr txBox="1">
            <a:spLocks noChangeArrowheads="1"/>
          </p:cNvSpPr>
          <p:nvPr/>
        </p:nvSpPr>
        <p:spPr bwMode="auto">
          <a:xfrm>
            <a:off x="7725748" y="5224169"/>
            <a:ext cx="355179" cy="432792"/>
          </a:xfrm>
          <a:prstGeom prst="ellipse">
            <a:avLst/>
          </a:prstGeom>
          <a:solidFill>
            <a:srgbClr val="99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131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9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9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xit" presetSubtype="16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2" dur="500"/>
                                        <p:tgtEl>
                                          <p:spTgt spid="991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10087 -2.96296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991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9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9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99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200" fill="hold"/>
                                        <p:tgtEl>
                                          <p:spTgt spid="99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4" dur="1000"/>
                                        <p:tgtEl>
                                          <p:spTgt spid="99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9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9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2.96296E-6 L 0.09549 -2.96296E-6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991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9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1000"/>
                                        <p:tgtEl>
                                          <p:spTgt spid="9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35" presetClass="emph" presetSubtype="0" repeatCount="8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200" fill="hold"/>
                                        <p:tgtEl>
                                          <p:spTgt spid="99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2" dur="1000"/>
                                        <p:tgtEl>
                                          <p:spTgt spid="99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99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9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2.96296E-6 L 0.09549 -2.96296E-6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991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1000"/>
                                        <p:tgtEl>
                                          <p:spTgt spid="9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9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0" dur="500"/>
                                        <p:tgtEl>
                                          <p:spTgt spid="99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99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9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9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99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99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9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99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99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9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4.72222E-6 0.12037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991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9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9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1000"/>
                                        <p:tgtEl>
                                          <p:spTgt spid="99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272" dur="500"/>
                                        <p:tgtEl>
                                          <p:spTgt spid="99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00"/>
                            </p:stCondLst>
                            <p:childTnLst>
                              <p:par>
                                <p:cTn id="2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99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99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99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9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8" dur="500"/>
                                        <p:tgtEl>
                                          <p:spTgt spid="99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99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9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000"/>
                            </p:stCondLst>
                            <p:childTnLst>
                              <p:par>
                                <p:cTn id="30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9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5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312" dur="500"/>
                                        <p:tgtEl>
                                          <p:spTgt spid="991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1000"/>
                                        <p:tgtEl>
                                          <p:spTgt spid="9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99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9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0"/>
                            </p:stCondLst>
                            <p:childTnLst>
                              <p:par>
                                <p:cTn id="3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99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99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99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9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3" dur="500"/>
                                        <p:tgtEl>
                                          <p:spTgt spid="991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99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99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6000"/>
                            </p:stCondLst>
                            <p:childTnLst>
                              <p:par>
                                <p:cTn id="3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6000"/>
                            </p:stCondLst>
                            <p:childTnLst>
                              <p:par>
                                <p:cTn id="3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6" dur="1000"/>
                                        <p:tgtEl>
                                          <p:spTgt spid="9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7000"/>
                            </p:stCondLst>
                            <p:childTnLst>
                              <p:par>
                                <p:cTn id="378" presetID="35" presetClass="emph" presetSubtype="0" repeatCount="8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200" fill="hold"/>
                                        <p:tgtEl>
                                          <p:spTgt spid="99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99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99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99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99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2" dur="1000"/>
                                        <p:tgtEl>
                                          <p:spTgt spid="9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99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99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10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9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9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0" dur="1000"/>
                                        <p:tgtEl>
                                          <p:spTgt spid="99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8600"/>
                            </p:stCondLst>
                            <p:childTnLst>
                              <p:par>
                                <p:cTn id="4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1" dur="1000"/>
                                        <p:tgtEl>
                                          <p:spTgt spid="9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9600"/>
                            </p:stCondLst>
                            <p:childTnLst>
                              <p:par>
                                <p:cTn id="4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99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99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99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99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99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99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99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2" dur="500"/>
                                        <p:tgtEl>
                                          <p:spTgt spid="9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9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1" dur="1000"/>
                                        <p:tgtEl>
                                          <p:spTgt spid="99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600"/>
                            </p:stCondLst>
                            <p:childTnLst>
                              <p:par>
                                <p:cTn id="47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99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99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991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991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8" dur="1000"/>
                                        <p:tgtEl>
                                          <p:spTgt spid="9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99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99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99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99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99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99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99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1000"/>
                                        <p:tgtEl>
                                          <p:spTgt spid="9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99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99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99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99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99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99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99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8" dur="10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6" dur="1000"/>
                                        <p:tgtEl>
                                          <p:spTgt spid="9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1600"/>
                            </p:stCondLst>
                            <p:childTnLst>
                              <p:par>
                                <p:cTn id="53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99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99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99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100" tmFilter="0, 0; .2, .5; .8, .5; 1, 0"/>
                                        <p:tgtEl>
                                          <p:spTgt spid="991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1" dur="50" autoRev="1" fill="hold"/>
                                        <p:tgtEl>
                                          <p:spTgt spid="991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427" grpId="0" animBg="1"/>
      <p:bldP spid="991427" grpId="1" animBg="1"/>
      <p:bldP spid="991427" grpId="2" animBg="1"/>
      <p:bldP spid="991529" grpId="0" animBg="1"/>
      <p:bldP spid="991529" grpId="1" animBg="1"/>
      <p:bldP spid="991547" grpId="0" animBg="1"/>
      <p:bldP spid="991547" grpId="1" animBg="1"/>
      <p:bldP spid="991541" grpId="0" animBg="1"/>
      <p:bldP spid="991541" grpId="1" animBg="1"/>
      <p:bldP spid="991235" grpId="0" animBg="1"/>
      <p:bldP spid="991235" grpId="1" animBg="1"/>
      <p:bldP spid="991237" grpId="0" animBg="1"/>
      <p:bldP spid="991237" grpId="1" animBg="1"/>
      <p:bldP spid="991238" grpId="0" animBg="1"/>
      <p:bldP spid="991238" grpId="1" animBg="1"/>
      <p:bldP spid="991540" grpId="0" animBg="1"/>
      <p:bldP spid="991540" grpId="1" animBg="1"/>
      <p:bldP spid="991241" grpId="0" animBg="1"/>
      <p:bldP spid="991241" grpId="1" animBg="1"/>
      <p:bldP spid="991243" grpId="0" animBg="1"/>
      <p:bldP spid="991243" grpId="1" animBg="1"/>
      <p:bldP spid="991246" grpId="0" animBg="1"/>
      <p:bldP spid="991246" grpId="1" animBg="1"/>
      <p:bldP spid="991261" grpId="0" animBg="1"/>
      <p:bldP spid="991261" grpId="1" animBg="1"/>
      <p:bldP spid="991263" grpId="0" animBg="1"/>
      <p:bldP spid="991263" grpId="1" animBg="1"/>
      <p:bldP spid="991264" grpId="0" animBg="1"/>
      <p:bldP spid="991264" grpId="1" animBg="1"/>
      <p:bldP spid="991347" grpId="0" animBg="1"/>
      <p:bldP spid="991347" grpId="1" animBg="1"/>
      <p:bldP spid="991351" grpId="0" animBg="1"/>
      <p:bldP spid="991351" grpId="1" animBg="1"/>
      <p:bldP spid="991355" grpId="0" animBg="1"/>
      <p:bldP spid="991355" grpId="1" animBg="1"/>
      <p:bldP spid="991359" grpId="0" animBg="1"/>
      <p:bldP spid="991359" grpId="1" animBg="1"/>
      <p:bldP spid="991360" grpId="0" animBg="1"/>
      <p:bldP spid="991360" grpId="1" animBg="1"/>
      <p:bldP spid="991361" grpId="0"/>
      <p:bldP spid="991362" grpId="0"/>
      <p:bldP spid="991362" grpId="1"/>
      <p:bldP spid="991362" grpId="2"/>
      <p:bldP spid="991363" grpId="0"/>
      <p:bldP spid="991364" grpId="0"/>
      <p:bldP spid="991436" grpId="0" animBg="1"/>
      <p:bldP spid="991436" grpId="1" animBg="1"/>
      <p:bldP spid="991365" grpId="0"/>
      <p:bldP spid="991366" grpId="0"/>
      <p:bldP spid="991367" grpId="0"/>
      <p:bldP spid="991368" grpId="0"/>
      <p:bldP spid="991369" grpId="0"/>
      <p:bldP spid="991370" grpId="0"/>
      <p:bldP spid="991371" grpId="0"/>
      <p:bldP spid="991372" grpId="0"/>
      <p:bldP spid="991373" grpId="0"/>
      <p:bldP spid="991374" grpId="0" animBg="1"/>
      <p:bldP spid="991374" grpId="1" animBg="1"/>
      <p:bldP spid="991375" grpId="0" animBg="1"/>
      <p:bldP spid="991375" grpId="1" animBg="1"/>
      <p:bldP spid="991376" grpId="0" animBg="1"/>
      <p:bldP spid="991376" grpId="1" animBg="1"/>
      <p:bldP spid="991376" grpId="2" animBg="1"/>
      <p:bldP spid="991377" grpId="0" animBg="1"/>
      <p:bldP spid="991377" grpId="1" animBg="1"/>
      <p:bldP spid="991377" grpId="2" animBg="1"/>
      <p:bldP spid="991378" grpId="0" animBg="1"/>
      <p:bldP spid="991378" grpId="1" animBg="1"/>
      <p:bldP spid="991378" grpId="2" animBg="1"/>
      <p:bldP spid="991379" grpId="0" animBg="1"/>
      <p:bldP spid="991380" grpId="0"/>
      <p:bldP spid="991380" grpId="1"/>
      <p:bldP spid="991381" grpId="0" animBg="1"/>
      <p:bldP spid="991381" grpId="1" animBg="1"/>
      <p:bldP spid="991382" grpId="0" animBg="1"/>
      <p:bldP spid="991382" grpId="1" animBg="1"/>
      <p:bldP spid="991383" grpId="0" animBg="1"/>
      <p:bldP spid="991383" grpId="1" animBg="1"/>
      <p:bldP spid="991384" grpId="0" animBg="1"/>
      <p:bldP spid="991384" grpId="1" animBg="1"/>
      <p:bldP spid="991384" grpId="2" animBg="1"/>
      <p:bldP spid="991386" grpId="0" animBg="1"/>
      <p:bldP spid="991388" grpId="0"/>
      <p:bldP spid="991389" grpId="0" animBg="1"/>
      <p:bldP spid="991389" grpId="1" animBg="1"/>
      <p:bldP spid="991390" grpId="0" animBg="1"/>
      <p:bldP spid="991390" grpId="1" animBg="1"/>
      <p:bldP spid="991391" grpId="0" animBg="1"/>
      <p:bldP spid="991391" grpId="1" animBg="1"/>
      <p:bldP spid="991392" grpId="0" animBg="1"/>
      <p:bldP spid="991392" grpId="1" animBg="1"/>
      <p:bldP spid="991392" grpId="2" animBg="1"/>
      <p:bldP spid="991393" grpId="0"/>
      <p:bldP spid="991394" grpId="0" animBg="1"/>
      <p:bldP spid="991396" grpId="0" animBg="1"/>
      <p:bldP spid="991398" grpId="0" animBg="1"/>
      <p:bldP spid="991398" grpId="1" animBg="1"/>
      <p:bldP spid="991399" grpId="0"/>
      <p:bldP spid="991400" grpId="0" animBg="1"/>
      <p:bldP spid="991401" grpId="0" animBg="1"/>
      <p:bldP spid="991401" grpId="1" animBg="1"/>
      <p:bldP spid="991402" grpId="0"/>
      <p:bldP spid="991403" grpId="0" animBg="1"/>
      <p:bldP spid="991404" grpId="0" animBg="1"/>
      <p:bldP spid="991404" grpId="1" animBg="1"/>
      <p:bldP spid="991405" grpId="0"/>
      <p:bldP spid="991406" grpId="0" animBg="1"/>
      <p:bldP spid="991407" grpId="0" animBg="1"/>
      <p:bldP spid="991407" grpId="1" animBg="1"/>
      <p:bldP spid="991424" grpId="0" animBg="1"/>
      <p:bldP spid="991424" grpId="1" animBg="1"/>
      <p:bldP spid="991425" grpId="0" animBg="1"/>
      <p:bldP spid="991425" grpId="1" animBg="1"/>
      <p:bldP spid="991426" grpId="0" animBg="1"/>
      <p:bldP spid="991426" grpId="1" animBg="1"/>
      <p:bldP spid="991428" grpId="0"/>
      <p:bldP spid="991429" grpId="0" animBg="1"/>
      <p:bldP spid="991431" grpId="0"/>
      <p:bldP spid="991385" grpId="0"/>
      <p:bldP spid="991385" grpId="1"/>
      <p:bldP spid="991432" grpId="0" animBg="1"/>
      <p:bldP spid="991432" grpId="1" animBg="1"/>
      <p:bldP spid="991433" grpId="0" animBg="1"/>
      <p:bldP spid="991433" grpId="1" animBg="1"/>
      <p:bldP spid="991434" grpId="0" animBg="1"/>
      <p:bldP spid="991434" grpId="1" animBg="1"/>
      <p:bldP spid="991435" grpId="0"/>
      <p:bldP spid="991435" grpId="1"/>
      <p:bldP spid="991437" grpId="0" animBg="1"/>
      <p:bldP spid="991441" grpId="0" animBg="1"/>
      <p:bldP spid="991445" grpId="0"/>
      <p:bldP spid="991447" grpId="0"/>
      <p:bldP spid="991449" grpId="0"/>
      <p:bldP spid="991454" grpId="0" animBg="1"/>
      <p:bldP spid="991456" grpId="0"/>
      <p:bldP spid="991459" grpId="0"/>
      <p:bldP spid="991460" grpId="0" animBg="1"/>
      <p:bldP spid="991466" grpId="0"/>
      <p:bldP spid="991469" grpId="0" animBg="1"/>
      <p:bldP spid="991471" grpId="0"/>
      <p:bldP spid="991474" grpId="0"/>
      <p:bldP spid="991477" grpId="0"/>
      <p:bldP spid="991561" grpId="0" animBg="1"/>
      <p:bldP spid="991561" grpId="1" animBg="1"/>
      <p:bldP spid="991482" grpId="0"/>
      <p:bldP spid="991485" grpId="0"/>
      <p:bldP spid="991488" grpId="0"/>
      <p:bldP spid="991489" grpId="0"/>
      <p:bldP spid="991492" grpId="0"/>
      <p:bldP spid="991495" grpId="0"/>
      <p:bldP spid="991498" grpId="0"/>
      <p:bldP spid="991503" grpId="0"/>
      <p:bldP spid="991506" grpId="0"/>
      <p:bldP spid="991507" grpId="0"/>
      <p:bldP spid="991512" grpId="0"/>
      <p:bldP spid="991516" grpId="0"/>
      <p:bldP spid="991519" grpId="0"/>
      <p:bldP spid="991524" grpId="0" animBg="1"/>
      <p:bldP spid="991524" grpId="1" animBg="1"/>
      <p:bldP spid="991526" grpId="0" animBg="1"/>
      <p:bldP spid="991526" grpId="1" animBg="1"/>
      <p:bldP spid="991527" grpId="0" animBg="1"/>
      <p:bldP spid="991527" grpId="1" animBg="1"/>
      <p:bldP spid="991528" grpId="0" animBg="1"/>
      <p:bldP spid="991528" grpId="1" animBg="1"/>
      <p:bldP spid="991537" grpId="0" animBg="1"/>
      <p:bldP spid="991537" grpId="1" animBg="1"/>
      <p:bldP spid="991538" grpId="0" animBg="1"/>
      <p:bldP spid="991538" grpId="1" animBg="1"/>
      <p:bldP spid="991539" grpId="0" animBg="1"/>
      <p:bldP spid="991539" grpId="1" animBg="1"/>
      <p:bldP spid="991557" grpId="0" animBg="1"/>
      <p:bldP spid="991557" grpId="1" animBg="1"/>
      <p:bldP spid="991558" grpId="0" animBg="1"/>
      <p:bldP spid="991558" grpId="1" animBg="1"/>
      <p:bldP spid="991559" grpId="0" animBg="1"/>
      <p:bldP spid="991559" grpId="1" animBg="1"/>
      <p:bldP spid="991560" grpId="0" animBg="1"/>
      <p:bldP spid="991560" grpId="1" animBg="1"/>
      <p:bldP spid="991562" grpId="0" animBg="1"/>
      <p:bldP spid="991562" grpId="1" animBg="1"/>
      <p:bldP spid="2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851951" y="3670780"/>
            <a:ext cx="2773837" cy="382632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51951" y="4968168"/>
            <a:ext cx="2773837" cy="405162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kern="1200" dirty="0">
              <a:solidFill>
                <a:srgbClr val="333399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0117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Levenshtein distance algorithm</a:t>
            </a:r>
          </a:p>
        </p:txBody>
      </p:sp>
      <p:sp>
        <p:nvSpPr>
          <p:cNvPr id="1011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i="1" dirty="0">
                <a:solidFill>
                  <a:srgbClr val="0033CC"/>
                </a:solidFill>
              </a:rPr>
              <a:t>distance</a:t>
            </a:r>
            <a:r>
              <a:rPr lang="en-US" sz="2200" dirty="0">
                <a:solidFill>
                  <a:srgbClr val="0033CC"/>
                </a:solidFill>
              </a:rPr>
              <a:t> (</a:t>
            </a:r>
            <a:r>
              <a:rPr lang="en-US" sz="2200" i="1" dirty="0">
                <a:solidFill>
                  <a:srgbClr val="0033CC"/>
                </a:solidFill>
              </a:rPr>
              <a:t>source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target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STRING</a:t>
            </a:r>
            <a:r>
              <a:rPr lang="en-US" sz="2200" dirty="0">
                <a:solidFill>
                  <a:srgbClr val="0033CC"/>
                </a:solidFill>
              </a:rPr>
              <a:t>): 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dirty="0">
                <a:solidFill>
                  <a:srgbClr val="990000"/>
                </a:solidFill>
              </a:rPr>
              <a:t>-- Minimum number of operations to turn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source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990000"/>
                </a:solidFill>
              </a:rPr>
              <a:t>into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target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local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i="1" dirty="0">
                <a:solidFill>
                  <a:srgbClr val="0033CC"/>
                </a:solidFill>
              </a:rPr>
              <a:t>dist</a:t>
            </a:r>
            <a:r>
              <a:rPr lang="en-US" sz="1400" i="1" dirty="0">
                <a:solidFill>
                  <a:srgbClr val="0033CC"/>
                </a:solidFill>
              </a:rPr>
              <a:t> 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ARRAY_2</a:t>
            </a:r>
            <a:r>
              <a:rPr lang="en-US" sz="2200" dirty="0">
                <a:solidFill>
                  <a:srgbClr val="0033CC"/>
                </a:solidFill>
              </a:rPr>
              <a:t> [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  <a:r>
              <a:rPr lang="en-US" sz="2200" dirty="0">
                <a:solidFill>
                  <a:srgbClr val="0033CC"/>
                </a:solidFill>
              </a:rPr>
              <a:t>]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33CC"/>
                </a:solidFill>
              </a:rPr>
              <a:t>		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del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ins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 err="1">
                <a:solidFill>
                  <a:srgbClr val="0033CC"/>
                </a:solidFill>
              </a:rPr>
              <a:t>subst</a:t>
            </a:r>
            <a:r>
              <a:rPr lang="en-US" sz="2200" i="1" dirty="0">
                <a:solidFill>
                  <a:srgbClr val="0033CC"/>
                </a:solidFill>
              </a:rPr>
              <a:t> 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5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b="1" dirty="0">
                <a:solidFill>
                  <a:schemeClr val="accent2"/>
                </a:solidFill>
              </a:rPr>
              <a:t>create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dist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make</a:t>
            </a:r>
            <a:r>
              <a:rPr lang="en-US" sz="2200" dirty="0">
                <a:solidFill>
                  <a:srgbClr val="0033CC"/>
                </a:solidFill>
              </a:rPr>
              <a:t> (</a:t>
            </a:r>
            <a:r>
              <a:rPr lang="en-US" sz="2200" i="1" dirty="0" err="1">
                <a:solidFill>
                  <a:srgbClr val="0033CC"/>
                </a:solidFill>
              </a:rPr>
              <a:t>source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 err="1">
                <a:solidFill>
                  <a:srgbClr val="0033CC"/>
                </a:solidFill>
              </a:rPr>
              <a:t>target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33CC"/>
                </a:solidFill>
              </a:rPr>
              <a:t>)</a:t>
            </a:r>
          </a:p>
          <a:p>
            <a:pPr>
              <a:lnSpc>
                <a:spcPct val="5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b="1" dirty="0">
                <a:solidFill>
                  <a:schemeClr val="accent2"/>
                </a:solidFill>
              </a:rPr>
              <a:t>from</a:t>
            </a:r>
            <a:r>
              <a:rPr lang="en-US" sz="2200" i="1" dirty="0">
                <a:solidFill>
                  <a:srgbClr val="0033CC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:= 0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until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&gt; </a:t>
            </a:r>
            <a:r>
              <a:rPr lang="en-US" sz="2200" i="1" dirty="0" err="1">
                <a:solidFill>
                  <a:srgbClr val="0033CC"/>
                </a:solidFill>
              </a:rPr>
              <a:t>source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			</a:t>
            </a:r>
            <a:r>
              <a:rPr lang="en-US" sz="2200" i="1" dirty="0">
                <a:solidFill>
                  <a:srgbClr val="0033CC"/>
                </a:solidFill>
              </a:rPr>
              <a:t>dist</a:t>
            </a:r>
            <a:r>
              <a:rPr lang="en-US" sz="2200" dirty="0">
                <a:solidFill>
                  <a:srgbClr val="0033CC"/>
                </a:solidFill>
              </a:rPr>
              <a:t> [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, 0] :=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i="1" dirty="0">
                <a:solidFill>
                  <a:srgbClr val="0033CC"/>
                </a:solidFill>
              </a:rPr>
              <a:t>  </a:t>
            </a:r>
            <a:r>
              <a:rPr lang="en-US" sz="2200" dirty="0">
                <a:solidFill>
                  <a:srgbClr val="0033CC"/>
                </a:solidFill>
              </a:rPr>
              <a:t>;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:=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+ 1</a:t>
            </a:r>
            <a:r>
              <a:rPr lang="en-US" sz="2200" dirty="0">
                <a:solidFill>
                  <a:srgbClr val="0000FF"/>
                </a:solidFill>
              </a:rPr>
              <a:t/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	</a:t>
            </a:r>
            <a:r>
              <a:rPr lang="en-US" sz="2200" b="1" dirty="0" smtClean="0">
                <a:solidFill>
                  <a:schemeClr val="accent2"/>
                </a:solidFill>
              </a:rPr>
              <a:t>end</a:t>
            </a:r>
            <a:endParaRPr lang="en-US" sz="2200" b="1" dirty="0">
              <a:solidFill>
                <a:schemeClr val="accent2"/>
              </a:solidFill>
            </a:endParaRPr>
          </a:p>
          <a:p>
            <a:pPr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rgbClr val="0000FF"/>
                </a:solidFill>
              </a:rPr>
              <a:t> 		</a:t>
            </a:r>
            <a:r>
              <a:rPr lang="en-US" sz="2200" b="1" dirty="0">
                <a:solidFill>
                  <a:schemeClr val="accent2"/>
                </a:solidFill>
              </a:rPr>
              <a:t>from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:= 0 </a:t>
            </a:r>
            <a:r>
              <a:rPr lang="en-US" sz="2200" b="1" dirty="0">
                <a:solidFill>
                  <a:schemeClr val="accent2"/>
                </a:solidFill>
              </a:rPr>
              <a:t>until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&gt; </a:t>
            </a:r>
            <a:r>
              <a:rPr lang="en-US" sz="2200" i="1" dirty="0" err="1">
                <a:solidFill>
                  <a:srgbClr val="0033CC"/>
                </a:solidFill>
              </a:rPr>
              <a:t>target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loop</a:t>
            </a:r>
            <a:r>
              <a:rPr lang="en-US" sz="2200" dirty="0">
                <a:solidFill>
                  <a:srgbClr val="0000FF"/>
                </a:solidFill>
              </a:rPr>
              <a:t/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dirty="0" smtClean="0">
                <a:solidFill>
                  <a:srgbClr val="0000FF"/>
                </a:solidFill>
              </a:rPr>
              <a:t>	</a:t>
            </a:r>
            <a:r>
              <a:rPr lang="en-US" sz="2200" i="1" dirty="0" smtClean="0">
                <a:solidFill>
                  <a:srgbClr val="0033CC"/>
                </a:solidFill>
              </a:rPr>
              <a:t>dist </a:t>
            </a:r>
            <a:r>
              <a:rPr lang="en-US" sz="2200" dirty="0">
                <a:solidFill>
                  <a:srgbClr val="0033CC"/>
                </a:solidFill>
              </a:rPr>
              <a:t>[0, </a:t>
            </a:r>
            <a:r>
              <a:rPr lang="en-US" sz="2200" i="1" dirty="0">
                <a:solidFill>
                  <a:srgbClr val="0033CC"/>
                </a:solidFill>
              </a:rPr>
              <a:t>j </a:t>
            </a:r>
            <a:r>
              <a:rPr lang="en-US" sz="2200" dirty="0">
                <a:solidFill>
                  <a:srgbClr val="0033CC"/>
                </a:solidFill>
              </a:rPr>
              <a:t>] := </a:t>
            </a:r>
            <a:r>
              <a:rPr lang="en-US" sz="2200" i="1" dirty="0">
                <a:solidFill>
                  <a:srgbClr val="0033CC"/>
                </a:solidFill>
              </a:rPr>
              <a:t>j  </a:t>
            </a:r>
            <a:r>
              <a:rPr lang="en-US" sz="2200" dirty="0">
                <a:solidFill>
                  <a:srgbClr val="0033CC"/>
                </a:solidFill>
              </a:rPr>
              <a:t>;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:=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+ 1</a:t>
            </a:r>
            <a:br>
              <a:rPr lang="en-US" sz="2200" dirty="0">
                <a:solidFill>
                  <a:srgbClr val="0033CC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dirty="0" smtClean="0">
                <a:solidFill>
                  <a:srgbClr val="0000FF"/>
                </a:solidFill>
              </a:rPr>
              <a:t>	</a:t>
            </a:r>
            <a:r>
              <a:rPr lang="en-US" sz="2200" b="1" dirty="0" smtClean="0">
                <a:solidFill>
                  <a:schemeClr val="accent2"/>
                </a:solidFill>
              </a:rPr>
              <a:t>end</a:t>
            </a:r>
            <a:endParaRPr lang="en-US" sz="22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tabLst>
                <a:tab pos="717550" algn="l"/>
                <a:tab pos="984250" algn="l"/>
                <a:tab pos="1525588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		</a:t>
            </a:r>
            <a:r>
              <a:rPr lang="en-US" sz="2200" dirty="0">
                <a:solidFill>
                  <a:srgbClr val="990000"/>
                </a:solidFill>
              </a:rPr>
              <a:t>-- (Continued)</a:t>
            </a:r>
          </a:p>
        </p:txBody>
      </p:sp>
    </p:spTree>
    <p:extLst>
      <p:ext uri="{BB962C8B-B14F-4D97-AF65-F5344CB8AC3E}">
        <p14:creationId xmlns:p14="http://schemas.microsoft.com/office/powerpoint/2010/main" val="27666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AutoShape 2"/>
          <p:cNvSpPr>
            <a:spLocks noChangeArrowheads="1"/>
          </p:cNvSpPr>
          <p:nvPr/>
        </p:nvSpPr>
        <p:spPr bwMode="auto">
          <a:xfrm>
            <a:off x="7730216" y="4574800"/>
            <a:ext cx="392721" cy="346075"/>
          </a:xfrm>
          <a:prstGeom prst="roundRect">
            <a:avLst>
              <a:gd name="adj" fmla="val 16667"/>
            </a:avLst>
          </a:prstGeom>
          <a:solidFill>
            <a:srgbClr val="FFFF00">
              <a:alpha val="64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400" b="1" kern="1200" dirty="0">
              <a:solidFill>
                <a:srgbClr val="3333FF"/>
              </a:solidFill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101376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/>
          <a:p>
            <a:pPr defTabSz="266700" eaLnBrk="1" hangingPunct="1">
              <a:tabLst>
                <a:tab pos="1258888" algn="l"/>
                <a:tab pos="1612900" algn="l"/>
              </a:tabLst>
            </a:pPr>
            <a:r>
              <a:rPr lang="en-US" dirty="0" smtClean="0"/>
              <a:t>Levenshtein distance algorithm</a:t>
            </a:r>
          </a:p>
        </p:txBody>
      </p:sp>
      <p:sp>
        <p:nvSpPr>
          <p:cNvPr id="10137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5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sz="1800" b="1" dirty="0" smtClean="0">
                <a:solidFill>
                  <a:schemeClr val="accent2"/>
                </a:solidFill>
              </a:rPr>
              <a:t>from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i="1" dirty="0" smtClean="0">
                <a:solidFill>
                  <a:srgbClr val="0033CC"/>
                </a:solidFill>
              </a:rPr>
              <a:t>i</a:t>
            </a:r>
            <a:r>
              <a:rPr lang="en-US" sz="1800" dirty="0" smtClean="0">
                <a:solidFill>
                  <a:srgbClr val="0033CC"/>
                </a:solidFill>
              </a:rPr>
              <a:t> := 1 </a:t>
            </a:r>
            <a:r>
              <a:rPr lang="en-US" sz="1800" b="1" dirty="0" smtClean="0">
                <a:solidFill>
                  <a:schemeClr val="accent2"/>
                </a:solidFill>
              </a:rPr>
              <a:t>until</a:t>
            </a:r>
            <a:r>
              <a:rPr lang="en-US" sz="1800" dirty="0" smtClean="0">
                <a:solidFill>
                  <a:srgbClr val="0033CC"/>
                </a:solidFill>
              </a:rPr>
              <a:t> i &gt; </a:t>
            </a:r>
            <a:r>
              <a:rPr lang="en-US" sz="1800" i="1" dirty="0" err="1" smtClean="0">
                <a:solidFill>
                  <a:srgbClr val="0033CC"/>
                </a:solidFill>
              </a:rPr>
              <a:t>source</a:t>
            </a:r>
            <a:r>
              <a:rPr lang="en-US" sz="3200" dirty="0" err="1" smtClean="0">
                <a:solidFill>
                  <a:srgbClr val="0033CC"/>
                </a:solidFill>
              </a:rPr>
              <a:t>.</a:t>
            </a:r>
            <a:r>
              <a:rPr lang="en-US" sz="1800" i="1" dirty="0" err="1" smtClean="0">
                <a:solidFill>
                  <a:srgbClr val="0033CC"/>
                </a:solidFill>
              </a:rPr>
              <a:t>count</a:t>
            </a:r>
            <a:r>
              <a:rPr lang="en-US" sz="1800" dirty="0" smtClean="0">
                <a:solidFill>
                  <a:srgbClr val="0033CC"/>
                </a:solidFill>
              </a:rPr>
              <a:t>  </a:t>
            </a:r>
            <a:r>
              <a:rPr lang="en-US" sz="18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5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1800" dirty="0" smtClean="0">
                <a:solidFill>
                  <a:srgbClr val="0033CC"/>
                </a:solidFill>
              </a:rPr>
              <a:t> 		</a:t>
            </a:r>
            <a:r>
              <a:rPr lang="en-US" sz="1800" b="1" dirty="0" smtClean="0">
                <a:solidFill>
                  <a:schemeClr val="accent2"/>
                </a:solidFill>
              </a:rPr>
              <a:t>from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i="1" dirty="0" smtClean="0">
                <a:solidFill>
                  <a:srgbClr val="0033CC"/>
                </a:solidFill>
              </a:rPr>
              <a:t>j</a:t>
            </a:r>
            <a:r>
              <a:rPr lang="en-US" sz="1800" dirty="0" smtClean="0">
                <a:solidFill>
                  <a:srgbClr val="0033CC"/>
                </a:solidFill>
              </a:rPr>
              <a:t> := 1 </a:t>
            </a:r>
            <a:r>
              <a:rPr lang="en-US" sz="1800" b="1" dirty="0" smtClean="0">
                <a:solidFill>
                  <a:schemeClr val="accent2"/>
                </a:solidFill>
              </a:rPr>
              <a:t>until</a:t>
            </a:r>
            <a:r>
              <a:rPr lang="en-US" sz="1800" dirty="0" smtClean="0">
                <a:solidFill>
                  <a:srgbClr val="0033CC"/>
                </a:solidFill>
              </a:rPr>
              <a:t> j &gt; </a:t>
            </a:r>
            <a:r>
              <a:rPr lang="en-US" sz="1800" i="1" dirty="0" err="1" smtClean="0">
                <a:solidFill>
                  <a:srgbClr val="0033CC"/>
                </a:solidFill>
              </a:rPr>
              <a:t>target</a:t>
            </a:r>
            <a:r>
              <a:rPr lang="en-US" sz="3200" dirty="0" err="1" smtClean="0">
                <a:solidFill>
                  <a:srgbClr val="0033CC"/>
                </a:solidFill>
              </a:rPr>
              <a:t>.</a:t>
            </a:r>
            <a:r>
              <a:rPr lang="en-US" sz="1800" i="1" dirty="0" err="1" smtClean="0">
                <a:solidFill>
                  <a:srgbClr val="0033CC"/>
                </a:solidFill>
              </a:rPr>
              <a:t>count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1800" b="1" dirty="0" smtClean="0">
                <a:solidFill>
                  <a:srgbClr val="0033CC"/>
                </a:solidFill>
              </a:rPr>
              <a:t>			</a:t>
            </a:r>
          </a:p>
          <a:p>
            <a:pPr eaLnBrk="1" hangingPunct="1">
              <a:lnSpc>
                <a:spcPct val="24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b="1" dirty="0" smtClean="0">
                <a:solidFill>
                  <a:srgbClr val="0033CC"/>
                </a:solidFill>
              </a:rPr>
              <a:t>		</a:t>
            </a: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	</a:t>
            </a:r>
            <a:r>
              <a:rPr lang="en-US" sz="2000" b="1" dirty="0" smtClean="0">
                <a:solidFill>
                  <a:srgbClr val="0033CC"/>
                </a:solidFill>
              </a:rPr>
              <a:t>if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i="1" dirty="0" smtClean="0">
                <a:solidFill>
                  <a:srgbClr val="0033CC"/>
                </a:solidFill>
              </a:rPr>
              <a:t>source </a:t>
            </a:r>
            <a:r>
              <a:rPr lang="en-US" sz="2000" dirty="0" smtClean="0">
                <a:solidFill>
                  <a:srgbClr val="0033CC"/>
                </a:solidFill>
              </a:rPr>
              <a:t>[</a:t>
            </a:r>
            <a:r>
              <a:rPr lang="en-US" sz="2000" i="1" dirty="0" smtClean="0">
                <a:solidFill>
                  <a:srgbClr val="0033CC"/>
                </a:solidFill>
              </a:rPr>
              <a:t>i </a:t>
            </a:r>
            <a:r>
              <a:rPr lang="en-US" sz="2000" dirty="0" smtClean="0">
                <a:solidFill>
                  <a:srgbClr val="0033CC"/>
                </a:solidFill>
              </a:rPr>
              <a:t>] = </a:t>
            </a:r>
            <a:r>
              <a:rPr lang="en-US" sz="2000" i="1" dirty="0" smtClean="0">
                <a:solidFill>
                  <a:srgbClr val="0033CC"/>
                </a:solidFill>
              </a:rPr>
              <a:t>target </a:t>
            </a:r>
            <a:r>
              <a:rPr lang="en-US" sz="2000" dirty="0" smtClean="0">
                <a:solidFill>
                  <a:srgbClr val="0033CC"/>
                </a:solidFill>
              </a:rPr>
              <a:t>[ </a:t>
            </a:r>
            <a:r>
              <a:rPr lang="en-US" sz="2000" i="1" dirty="0" smtClean="0">
                <a:solidFill>
                  <a:srgbClr val="0033CC"/>
                </a:solidFill>
              </a:rPr>
              <a:t>j </a:t>
            </a:r>
            <a:r>
              <a:rPr lang="en-US" sz="2000" dirty="0" smtClean="0">
                <a:solidFill>
                  <a:srgbClr val="0033CC"/>
                </a:solidFill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		 </a:t>
            </a:r>
            <a:r>
              <a:rPr lang="en-US" sz="2000" i="1" dirty="0" smtClean="0">
                <a:solidFill>
                  <a:srgbClr val="990000"/>
                </a:solidFill>
              </a:rPr>
              <a:t>dist</a:t>
            </a:r>
            <a:r>
              <a:rPr lang="en-US" sz="2000" dirty="0" smtClean="0">
                <a:solidFill>
                  <a:srgbClr val="990000"/>
                </a:solidFill>
              </a:rPr>
              <a:t> [</a:t>
            </a:r>
            <a:r>
              <a:rPr lang="en-US" sz="2000" i="1" dirty="0" smtClean="0">
                <a:solidFill>
                  <a:srgbClr val="990000"/>
                </a:solidFill>
              </a:rPr>
              <a:t>i</a:t>
            </a:r>
            <a:r>
              <a:rPr lang="en-US" sz="2000" dirty="0" smtClean="0">
                <a:solidFill>
                  <a:srgbClr val="990000"/>
                </a:solidFill>
              </a:rPr>
              <a:t>, </a:t>
            </a:r>
            <a:r>
              <a:rPr lang="en-US" sz="2000" i="1" dirty="0" smtClean="0">
                <a:solidFill>
                  <a:srgbClr val="990000"/>
                </a:solidFill>
              </a:rPr>
              <a:t>j </a:t>
            </a:r>
            <a:r>
              <a:rPr lang="en-US" sz="2000" dirty="0" smtClean="0">
                <a:solidFill>
                  <a:srgbClr val="990000"/>
                </a:solidFill>
              </a:rPr>
              <a:t>] := </a:t>
            </a:r>
            <a:r>
              <a:rPr lang="en-US" sz="2000" i="1" dirty="0" smtClean="0">
                <a:solidFill>
                  <a:srgbClr val="990000"/>
                </a:solidFill>
              </a:rPr>
              <a:t>dist </a:t>
            </a:r>
            <a:r>
              <a:rPr lang="en-US" sz="2000" dirty="0" smtClean="0">
                <a:solidFill>
                  <a:srgbClr val="990000"/>
                </a:solidFill>
              </a:rPr>
              <a:t>[ </a:t>
            </a:r>
            <a:r>
              <a:rPr lang="en-US" sz="2000" i="1" dirty="0" smtClean="0">
                <a:solidFill>
                  <a:srgbClr val="990000"/>
                </a:solidFill>
              </a:rPr>
              <a:t>i </a:t>
            </a:r>
            <a:r>
              <a:rPr lang="en-US" sz="2000" dirty="0" smtClean="0">
                <a:solidFill>
                  <a:srgbClr val="990000"/>
                </a:solidFill>
              </a:rPr>
              <a:t>-1, </a:t>
            </a:r>
            <a:r>
              <a:rPr lang="en-US" sz="2000" i="1" dirty="0" smtClean="0">
                <a:solidFill>
                  <a:srgbClr val="990000"/>
                </a:solidFill>
              </a:rPr>
              <a:t>j </a:t>
            </a:r>
            <a:r>
              <a:rPr lang="en-US" sz="2000" dirty="0" smtClean="0">
                <a:solidFill>
                  <a:srgbClr val="990000"/>
                </a:solidFill>
              </a:rPr>
              <a:t>-1]</a:t>
            </a:r>
            <a:r>
              <a:rPr lang="en-US" sz="2000" dirty="0" smtClean="0">
                <a:solidFill>
                  <a:srgbClr val="0033CC"/>
                </a:solidFill>
              </a:rPr>
              <a:t>							</a:t>
            </a:r>
            <a:r>
              <a:rPr lang="en-US" sz="2000" b="1" dirty="0" smtClean="0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		</a:t>
            </a:r>
            <a:r>
              <a:rPr lang="en-US" sz="2000" i="1" dirty="0" smtClean="0">
                <a:solidFill>
                  <a:srgbClr val="0033CC"/>
                </a:solidFill>
              </a:rPr>
              <a:t>deletion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dist </a:t>
            </a:r>
            <a:r>
              <a:rPr lang="en-US" sz="2000" dirty="0" smtClean="0">
                <a:solidFill>
                  <a:srgbClr val="0033CC"/>
                </a:solidFill>
              </a:rPr>
              <a:t>[</a:t>
            </a:r>
            <a:r>
              <a:rPr lang="en-US" sz="2000" i="1" dirty="0" smtClean="0">
                <a:solidFill>
                  <a:srgbClr val="0033CC"/>
                </a:solidFill>
              </a:rPr>
              <a:t>i </a:t>
            </a:r>
            <a:r>
              <a:rPr lang="en-US" sz="2000" dirty="0" smtClean="0">
                <a:solidFill>
                  <a:srgbClr val="0033CC"/>
                </a:solidFill>
              </a:rPr>
              <a:t>-1, </a:t>
            </a:r>
            <a:r>
              <a:rPr lang="en-US" sz="2000" i="1" dirty="0" smtClean="0">
                <a:solidFill>
                  <a:srgbClr val="0033CC"/>
                </a:solidFill>
              </a:rPr>
              <a:t>j </a:t>
            </a:r>
            <a:r>
              <a:rPr lang="en-US" sz="2000" dirty="0" smtClean="0">
                <a:solidFill>
                  <a:srgbClr val="0033CC"/>
                </a:solidFill>
              </a:rPr>
              <a:t>]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				</a:t>
            </a:r>
            <a:r>
              <a:rPr lang="en-US" sz="2000" i="1" dirty="0" smtClean="0">
                <a:solidFill>
                  <a:srgbClr val="0033CC"/>
                </a:solidFill>
              </a:rPr>
              <a:t>insertion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dist </a:t>
            </a:r>
            <a:r>
              <a:rPr lang="en-US" sz="2000" dirty="0" smtClean="0">
                <a:solidFill>
                  <a:srgbClr val="0033CC"/>
                </a:solidFill>
              </a:rPr>
              <a:t>[</a:t>
            </a:r>
            <a:r>
              <a:rPr lang="en-US" sz="2000" i="1" dirty="0" smtClean="0">
                <a:solidFill>
                  <a:srgbClr val="0033CC"/>
                </a:solidFill>
              </a:rPr>
              <a:t>i </a:t>
            </a:r>
            <a:r>
              <a:rPr lang="en-US" sz="2000" dirty="0" smtClean="0">
                <a:solidFill>
                  <a:srgbClr val="0033CC"/>
                </a:solidFill>
              </a:rPr>
              <a:t>, </a:t>
            </a:r>
            <a:r>
              <a:rPr lang="en-US" sz="2000" i="1" dirty="0" smtClean="0">
                <a:solidFill>
                  <a:srgbClr val="0033CC"/>
                </a:solidFill>
              </a:rPr>
              <a:t>j </a:t>
            </a:r>
            <a:r>
              <a:rPr lang="en-US" sz="2000" dirty="0" smtClean="0">
                <a:solidFill>
                  <a:srgbClr val="0033CC"/>
                </a:solidFill>
              </a:rPr>
              <a:t>- 1]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				</a:t>
            </a:r>
            <a:r>
              <a:rPr lang="en-US" sz="2000" i="1" dirty="0" smtClean="0">
                <a:solidFill>
                  <a:srgbClr val="0033CC"/>
                </a:solidFill>
              </a:rPr>
              <a:t>substitution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dist </a:t>
            </a:r>
            <a:r>
              <a:rPr lang="en-US" sz="2000" dirty="0" smtClean="0">
                <a:solidFill>
                  <a:srgbClr val="0033CC"/>
                </a:solidFill>
              </a:rPr>
              <a:t>[</a:t>
            </a:r>
            <a:r>
              <a:rPr lang="en-US" sz="2000" i="1" dirty="0" smtClean="0">
                <a:solidFill>
                  <a:srgbClr val="0033CC"/>
                </a:solidFill>
              </a:rPr>
              <a:t>i </a:t>
            </a:r>
            <a:r>
              <a:rPr lang="en-US" sz="2000" dirty="0" smtClean="0">
                <a:solidFill>
                  <a:srgbClr val="0033CC"/>
                </a:solidFill>
              </a:rPr>
              <a:t>- 1, </a:t>
            </a:r>
            <a:r>
              <a:rPr lang="en-US" sz="2000" i="1" dirty="0" smtClean="0">
                <a:solidFill>
                  <a:srgbClr val="0033CC"/>
                </a:solidFill>
              </a:rPr>
              <a:t>j </a:t>
            </a:r>
            <a:r>
              <a:rPr lang="en-US" sz="2000" dirty="0" smtClean="0">
                <a:solidFill>
                  <a:srgbClr val="0033CC"/>
                </a:solidFill>
              </a:rPr>
              <a:t>- 1]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		</a:t>
            </a:r>
            <a:r>
              <a:rPr lang="en-US" sz="2000" i="1" dirty="0" smtClean="0">
                <a:solidFill>
                  <a:srgbClr val="990000"/>
                </a:solidFill>
              </a:rPr>
              <a:t>dist</a:t>
            </a:r>
            <a:r>
              <a:rPr lang="en-US" sz="2000" dirty="0" smtClean="0">
                <a:solidFill>
                  <a:srgbClr val="990000"/>
                </a:solidFill>
              </a:rPr>
              <a:t> [</a:t>
            </a:r>
            <a:r>
              <a:rPr lang="en-US" sz="2000" i="1" dirty="0" smtClean="0">
                <a:solidFill>
                  <a:srgbClr val="990000"/>
                </a:solidFill>
              </a:rPr>
              <a:t>i</a:t>
            </a:r>
            <a:r>
              <a:rPr lang="en-US" sz="2000" dirty="0" smtClean="0">
                <a:solidFill>
                  <a:srgbClr val="990000"/>
                </a:solidFill>
              </a:rPr>
              <a:t>, </a:t>
            </a:r>
            <a:r>
              <a:rPr lang="en-US" sz="2000" i="1" dirty="0" smtClean="0">
                <a:solidFill>
                  <a:srgbClr val="990000"/>
                </a:solidFill>
              </a:rPr>
              <a:t>j </a:t>
            </a:r>
            <a:r>
              <a:rPr lang="en-US" sz="2000" dirty="0" smtClean="0">
                <a:solidFill>
                  <a:srgbClr val="990000"/>
                </a:solidFill>
              </a:rPr>
              <a:t>] := </a:t>
            </a:r>
            <a:r>
              <a:rPr lang="en-US" sz="2000" i="1" dirty="0" smtClean="0">
                <a:solidFill>
                  <a:srgbClr val="990000"/>
                </a:solidFill>
              </a:rPr>
              <a:t>minimum </a:t>
            </a:r>
            <a:r>
              <a:rPr lang="en-US" sz="2000" dirty="0" smtClean="0">
                <a:solidFill>
                  <a:srgbClr val="990000"/>
                </a:solidFill>
              </a:rPr>
              <a:t>(</a:t>
            </a:r>
            <a:r>
              <a:rPr lang="en-US" sz="2000" i="1" dirty="0" smtClean="0">
                <a:solidFill>
                  <a:srgbClr val="990000"/>
                </a:solidFill>
              </a:rPr>
              <a:t>deletion, insertion, substitution</a:t>
            </a:r>
            <a:r>
              <a:rPr lang="en-US" sz="2000" dirty="0" smtClean="0">
                <a:solidFill>
                  <a:srgbClr val="990000"/>
                </a:solidFill>
              </a:rPr>
              <a:t>) + 1</a:t>
            </a:r>
          </a:p>
          <a:p>
            <a:pPr eaLnBrk="1" hangingPunct="1">
              <a:lnSpc>
                <a:spcPct val="4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			</a:t>
            </a: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			</a:t>
            </a:r>
            <a:r>
              <a:rPr lang="en-US" sz="2000" i="1" dirty="0" smtClean="0">
                <a:solidFill>
                  <a:srgbClr val="0033CC"/>
                </a:solidFill>
              </a:rPr>
              <a:t>j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j</a:t>
            </a:r>
            <a:r>
              <a:rPr lang="en-US" sz="2000" dirty="0" smtClean="0">
                <a:solidFill>
                  <a:srgbClr val="0033CC"/>
                </a:solidFill>
              </a:rPr>
              <a:t> + 1</a:t>
            </a:r>
          </a:p>
          <a:p>
            <a:pPr eaLnBrk="1" hangingPunct="1">
              <a:lnSpc>
                <a:spcPct val="5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</a:t>
            </a: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	</a:t>
            </a:r>
            <a:r>
              <a:rPr lang="en-US" sz="2000" i="1" dirty="0" smtClean="0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 + 1</a:t>
            </a:r>
          </a:p>
          <a:p>
            <a:pPr eaLnBrk="1" hangingPunct="1">
              <a:lnSpc>
                <a:spcPct val="4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dirty="0" smtClean="0">
                <a:solidFill>
                  <a:srgbClr val="0033CC"/>
                </a:solidFill>
              </a:rPr>
              <a:t> 	</a:t>
            </a: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  <a:p>
            <a:pPr eaLnBrk="1" hangingPunct="1">
              <a:lnSpc>
                <a:spcPct val="5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b="1" dirty="0" smtClean="0">
                <a:solidFill>
                  <a:srgbClr val="0033CC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0033CC"/>
                </a:solidFill>
              </a:rPr>
              <a:t> := </a:t>
            </a:r>
            <a:r>
              <a:rPr lang="en-US" sz="2000" i="1" dirty="0" smtClean="0">
                <a:solidFill>
                  <a:srgbClr val="0033CC"/>
                </a:solidFill>
              </a:rPr>
              <a:t>dist</a:t>
            </a:r>
            <a:r>
              <a:rPr lang="en-US" sz="2000" dirty="0" smtClean="0">
                <a:solidFill>
                  <a:srgbClr val="0033CC"/>
                </a:solidFill>
              </a:rPr>
              <a:t> (</a:t>
            </a:r>
            <a:r>
              <a:rPr lang="en-US" sz="2000" i="1" dirty="0" err="1" smtClean="0">
                <a:solidFill>
                  <a:srgbClr val="0033CC"/>
                </a:solidFill>
              </a:rPr>
              <a:t>source</a:t>
            </a:r>
            <a:r>
              <a:rPr lang="en-US" sz="3600" dirty="0" err="1" smtClean="0">
                <a:solidFill>
                  <a:srgbClr val="0033CC"/>
                </a:solidFill>
              </a:rPr>
              <a:t>.</a:t>
            </a:r>
            <a:r>
              <a:rPr lang="en-US" sz="2000" i="1" dirty="0" err="1" smtClean="0">
                <a:solidFill>
                  <a:srgbClr val="0033CC"/>
                </a:solidFill>
              </a:rPr>
              <a:t>count</a:t>
            </a:r>
            <a:r>
              <a:rPr lang="en-US" sz="2000" dirty="0" smtClean="0">
                <a:solidFill>
                  <a:srgbClr val="0033CC"/>
                </a:solidFill>
              </a:rPr>
              <a:t>, </a:t>
            </a:r>
            <a:r>
              <a:rPr lang="en-US" sz="2000" i="1" dirty="0" err="1" smtClean="0">
                <a:solidFill>
                  <a:srgbClr val="0033CC"/>
                </a:solidFill>
              </a:rPr>
              <a:t>target</a:t>
            </a:r>
            <a:r>
              <a:rPr lang="en-US" sz="3600" dirty="0" err="1" smtClean="0">
                <a:solidFill>
                  <a:srgbClr val="0033CC"/>
                </a:solidFill>
              </a:rPr>
              <a:t>.</a:t>
            </a:r>
            <a:r>
              <a:rPr lang="en-US" sz="2000" i="1" dirty="0" err="1" smtClean="0">
                <a:solidFill>
                  <a:srgbClr val="0033CC"/>
                </a:solidFill>
              </a:rPr>
              <a:t>count</a:t>
            </a:r>
            <a:r>
              <a:rPr lang="en-US" sz="2000" dirty="0" smtClean="0">
                <a:solidFill>
                  <a:srgbClr val="0033CC"/>
                </a:solidFill>
              </a:rPr>
              <a:t>)</a:t>
            </a:r>
          </a:p>
          <a:p>
            <a:pPr eaLnBrk="1" hangingPunct="1">
              <a:lnSpc>
                <a:spcPct val="70000"/>
              </a:lnSpc>
              <a:tabLst>
                <a:tab pos="176213" algn="l"/>
                <a:tab pos="628650" algn="l"/>
                <a:tab pos="982663" algn="l"/>
                <a:tab pos="1347788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80269" y="1617476"/>
            <a:ext cx="66802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kern="1200" dirty="0">
                <a:solidFill>
                  <a:srgbClr val="990000"/>
                </a:solidFill>
                <a:latin typeface="Constantia" panose="02030602050306030303" pitchFamily="18" charset="0"/>
                <a:ea typeface="+mn-ea"/>
                <a:cs typeface="Arial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88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21751" y="4953482"/>
            <a:ext cx="1419744" cy="496728"/>
          </a:xfrm>
          <a:prstGeom prst="roundRect">
            <a:avLst/>
          </a:prstGeom>
          <a:solidFill>
            <a:srgbClr val="FAFC94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762000"/>
          </a:sp3d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a loop terminates?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from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28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>
                <a:solidFill>
                  <a:srgbClr val="3333FF"/>
                </a:solidFill>
              </a:rPr>
              <a:t>;</a:t>
            </a:r>
            <a:r>
              <a:rPr lang="en-US" sz="2000" i="1" dirty="0">
                <a:solidFill>
                  <a:srgbClr val="3333FF"/>
                </a:solidFill>
              </a:rPr>
              <a:t>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:=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  <a:endParaRPr lang="en-US" sz="2000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FF"/>
                </a:solidFill>
              </a:rPr>
              <a:t>	</a:t>
            </a:r>
            <a:r>
              <a:rPr lang="en-US" sz="2000" i="1" dirty="0">
                <a:solidFill>
                  <a:srgbClr val="3333FF"/>
                </a:solidFill>
              </a:rPr>
              <a:t>index</a:t>
            </a:r>
            <a:r>
              <a:rPr lang="en-US" sz="2000" dirty="0">
                <a:solidFill>
                  <a:srgbClr val="3333FF"/>
                </a:solidFill>
              </a:rPr>
              <a:t> &gt;=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FF"/>
                </a:solidFill>
              </a:rPr>
              <a:t>	index &lt;= count + 1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FF"/>
                </a:solidFill>
              </a:rPr>
              <a:t>	</a:t>
            </a:r>
            <a:r>
              <a:rPr lang="en-US" sz="2000" dirty="0">
                <a:solidFill>
                  <a:srgbClr val="CC3300"/>
                </a:solidFill>
              </a:rPr>
              <a:t>-- If there are any previous stations,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C3300"/>
                </a:solidFill>
              </a:rPr>
              <a:t>	--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/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is </a:t>
            </a:r>
            <a:r>
              <a:rPr lang="en-US" sz="2000" dirty="0">
                <a:solidFill>
                  <a:srgbClr val="CC3300"/>
                </a:solidFill>
              </a:rPr>
              <a:t>the alphabetically </a:t>
            </a:r>
            <a:r>
              <a:rPr lang="en-US" sz="2000" dirty="0" smtClean="0">
                <a:solidFill>
                  <a:srgbClr val="CC3300"/>
                </a:solidFill>
              </a:rPr>
              <a:t>greatest </a:t>
            </a:r>
            <a:r>
              <a:rPr lang="en-US" sz="2000" dirty="0">
                <a:solidFill>
                  <a:srgbClr val="CC3300"/>
                </a:solidFill>
              </a:rPr>
              <a:t>of their names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until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3333FF"/>
                </a:solidFill>
              </a:rPr>
              <a:t>fancy</a:t>
            </a:r>
            <a:r>
              <a:rPr lang="en-US" sz="2800" dirty="0">
                <a:solidFill>
                  <a:srgbClr val="3333FF"/>
                </a:solidFill>
              </a:rPr>
              <a:t>.</a:t>
            </a:r>
            <a:r>
              <a:rPr lang="en-US" sz="2000" i="1" dirty="0">
                <a:solidFill>
                  <a:srgbClr val="3333FF"/>
                </a:solidFill>
              </a:rPr>
              <a:t>after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	 </a:t>
            </a:r>
            <a:r>
              <a:rPr lang="en-US" sz="2000" b="1" dirty="0">
                <a:solidFill>
                  <a:schemeClr val="accent2"/>
                </a:solidFill>
              </a:rPr>
              <a:t>Result</a:t>
            </a:r>
            <a:r>
              <a:rPr lang="en-US" sz="2000" i="1" dirty="0">
                <a:solidFill>
                  <a:srgbClr val="0000FF"/>
                </a:solidFill>
              </a:rPr>
              <a:t> := greater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Result</a:t>
            </a:r>
            <a:r>
              <a:rPr lang="en-US" sz="2000" i="1" dirty="0">
                <a:solidFill>
                  <a:srgbClr val="0000FF"/>
                </a:solidFill>
              </a:rPr>
              <a:t>, fancy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  <a:r>
              <a:rPr lang="en-US" sz="2000" i="1" dirty="0">
                <a:solidFill>
                  <a:srgbClr val="0000FF"/>
                </a:solidFill>
              </a:rPr>
              <a:t>item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  <a:r>
              <a:rPr lang="en-US" sz="2000" i="1" dirty="0">
                <a:solidFill>
                  <a:srgbClr val="0000FF"/>
                </a:solidFill>
              </a:rPr>
              <a:t>name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r>
              <a:rPr lang="en-US" sz="2000" dirty="0"/>
              <a:t>	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3333FF"/>
                </a:solidFill>
              </a:rPr>
              <a:t>fancy</a:t>
            </a:r>
            <a:r>
              <a:rPr lang="en-US" sz="2800" dirty="0">
                <a:solidFill>
                  <a:srgbClr val="3333FF"/>
                </a:solidFill>
              </a:rPr>
              <a:t>.</a:t>
            </a:r>
            <a:r>
              <a:rPr lang="en-US" sz="2000" i="1" dirty="0">
                <a:solidFill>
                  <a:srgbClr val="3333FF"/>
                </a:solidFill>
              </a:rPr>
              <a:t>forth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43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0302" y="4888089"/>
            <a:ext cx="1434042" cy="406400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How do we know a loop terminates?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index &gt;= 1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index &lt;= count + 1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C3300"/>
                </a:solidFill>
              </a:rPr>
              <a:t>-- If there are any previous stations,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CC3300"/>
                </a:solidFill>
              </a:rPr>
              <a:t>	-- </a:t>
            </a:r>
            <a:r>
              <a:rPr lang="en-US" sz="2000" i="1" dirty="0" smtClean="0">
                <a:solidFill>
                  <a:srgbClr val="3333FF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is the alphabetically greatest of their names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656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Initialization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noFill/>
              </a:rPr>
              <a:t>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noFill/>
              </a:rPr>
              <a:t>	</a:t>
            </a:r>
            <a:r>
              <a:rPr lang="en-US" i="1" dirty="0" err="1" smtClean="0">
                <a:noFill/>
              </a:rPr>
              <a:t>Variant_expression</a:t>
            </a:r>
            <a:r>
              <a:rPr lang="en-US" i="1" dirty="0" smtClean="0">
                <a:noFill/>
              </a:rPr>
              <a:t>		</a:t>
            </a:r>
            <a:r>
              <a:rPr lang="en-US" dirty="0" smtClean="0">
                <a:noFill/>
              </a:rPr>
              <a:t>-- Integer expression</a:t>
            </a:r>
            <a:endParaRPr lang="en-US" b="1" dirty="0" smtClean="0">
              <a:noFill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noFill/>
              </a:rPr>
              <a:t>invariant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noFill/>
              </a:rPr>
              <a:t>	</a:t>
            </a:r>
            <a:r>
              <a:rPr lang="en-US" i="1" dirty="0" err="1" smtClean="0">
                <a:noFill/>
              </a:rPr>
              <a:t>Invariant_expression</a:t>
            </a:r>
            <a:r>
              <a:rPr lang="en-US" i="1" dirty="0" smtClean="0">
                <a:noFill/>
              </a:rPr>
              <a:t>		</a:t>
            </a:r>
            <a:r>
              <a:rPr lang="en-US" dirty="0" smtClean="0">
                <a:noFill/>
              </a:rPr>
              <a:t>-- Condition</a:t>
            </a:r>
            <a:endParaRPr lang="en-US" b="1" dirty="0" smtClean="0">
              <a:noFill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Exit_condition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Boolean_expression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smtClean="0">
                <a:solidFill>
                  <a:srgbClr val="3333FF"/>
                </a:solidFill>
              </a:rPr>
              <a:t>Body</a:t>
            </a:r>
            <a:r>
              <a:rPr lang="en-US" i="1" dirty="0" smtClean="0">
                <a:solidFill>
                  <a:schemeClr val="accent2"/>
                </a:solidFill>
              </a:rPr>
              <a:t>		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55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variant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Integer expression that must: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Be non-negative when after initialization (</a:t>
            </a:r>
            <a:r>
              <a:rPr lang="en-US" b="1" dirty="0">
                <a:solidFill>
                  <a:schemeClr val="accent2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990000"/>
                </a:solidFill>
              </a:rPr>
              <a:t>Decrease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(i.e. by at least one), while remaining non-negative, for every iteration of the body (</a:t>
            </a:r>
            <a:r>
              <a:rPr lang="en-US" b="1" dirty="0">
                <a:solidFill>
                  <a:schemeClr val="accent2"/>
                </a:solidFill>
              </a:rPr>
              <a:t>loop</a:t>
            </a:r>
            <a:r>
              <a:rPr lang="en-US" dirty="0">
                <a:solidFill>
                  <a:schemeClr val="tx1"/>
                </a:solidFill>
              </a:rPr>
              <a:t>) executed with exit condition </a:t>
            </a:r>
            <a:r>
              <a:rPr lang="en-US" i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satisfied</a:t>
            </a:r>
          </a:p>
        </p:txBody>
      </p:sp>
    </p:spTree>
    <p:extLst>
      <p:ext uri="{BB962C8B-B14F-4D97-AF65-F5344CB8AC3E}">
        <p14:creationId xmlns:p14="http://schemas.microsoft.com/office/powerpoint/2010/main" val="25801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1589" y="3723991"/>
            <a:ext cx="3457305" cy="372536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lvl="0">
              <a:lnSpc>
                <a:spcPct val="60000"/>
              </a:lnSpc>
              <a:spcBef>
                <a:spcPts val="0"/>
              </a:spcBef>
              <a:buClr>
                <a:srgbClr val="8B0000"/>
              </a:buClr>
            </a:pPr>
            <a:r>
              <a:rPr lang="en-US" sz="2000" i="1" kern="0" dirty="0" err="1" smtClean="0">
                <a:solidFill>
                  <a:srgbClr val="3333FF"/>
                </a:solidFill>
                <a:latin typeface="Constantia" panose="02030602050306030303" pitchFamily="18" charset="0"/>
              </a:rPr>
              <a:t>fancy</a:t>
            </a:r>
            <a:r>
              <a:rPr lang="en-US" sz="3200" kern="0" dirty="0" err="1" smtClean="0">
                <a:solidFill>
                  <a:srgbClr val="3333FF"/>
                </a:solidFill>
                <a:latin typeface="Constantia" panose="02030602050306030303" pitchFamily="18" charset="0"/>
              </a:rPr>
              <a:t>.</a:t>
            </a:r>
            <a:r>
              <a:rPr lang="en-US" sz="2000" i="1" kern="0" dirty="0" err="1" smtClean="0">
                <a:solidFill>
                  <a:srgbClr val="3333FF"/>
                </a:solidFill>
                <a:latin typeface="Constantia" panose="02030602050306030303" pitchFamily="18" charset="0"/>
              </a:rPr>
              <a:t>count</a:t>
            </a:r>
            <a:r>
              <a:rPr lang="en-US" sz="2000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− </a:t>
            </a:r>
            <a:r>
              <a:rPr lang="en-US" sz="2000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fancy</a:t>
            </a:r>
            <a:r>
              <a:rPr lang="en-US" sz="3200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.</a:t>
            </a:r>
            <a:r>
              <a:rPr lang="en-US" sz="2000" i="1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index</a:t>
            </a:r>
            <a:r>
              <a:rPr lang="en-US" sz="2000" kern="0" dirty="0" smtClean="0">
                <a:solidFill>
                  <a:srgbClr val="3333FF"/>
                </a:solidFill>
                <a:latin typeface="Constantia" panose="02030602050306030303" pitchFamily="18" charset="0"/>
              </a:rPr>
              <a:t> + 1</a:t>
            </a:r>
            <a:endParaRPr lang="en-US" sz="2000" kern="0" dirty="0">
              <a:solidFill>
                <a:srgbClr val="3333FF"/>
              </a:solidFill>
              <a:latin typeface="Constantia" panose="020306020503060303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variant for our example</a:t>
            </a:r>
          </a:p>
        </p:txBody>
      </p:sp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200" dirty="0" smtClean="0">
                <a:solidFill>
                  <a:srgbClr val="3333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start  </a:t>
            </a:r>
            <a:r>
              <a:rPr lang="en-US" sz="2000" dirty="0" smtClean="0">
                <a:solidFill>
                  <a:srgbClr val="3333FF"/>
                </a:solidFill>
              </a:rPr>
              <a:t>; 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:=</a:t>
            </a:r>
            <a:r>
              <a:rPr lang="en-US" sz="2000" i="1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3333FF"/>
                </a:solidFill>
              </a:rPr>
              <a:t>""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index &gt;= 1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3333FF"/>
                </a:solidFill>
              </a:rPr>
              <a:t>	index &lt;= count + 1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C3300"/>
                </a:solidFill>
              </a:rPr>
              <a:t>-- If there are any previous stations,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CC3300"/>
                </a:solidFill>
              </a:rPr>
              <a:t>	-- </a:t>
            </a:r>
            <a:r>
              <a:rPr lang="en-US" sz="2000" i="1" dirty="0" smtClean="0">
                <a:solidFill>
                  <a:srgbClr val="3333FF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is the alphabetically greatest of their names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variant</a:t>
            </a:r>
            <a:endParaRPr lang="en-US" sz="2000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 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dirty="0" smtClean="0">
                <a:solidFill>
                  <a:srgbClr val="3333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:=</a:t>
            </a:r>
            <a:r>
              <a:rPr lang="en-US" sz="2000" i="1" dirty="0" smtClean="0">
                <a:solidFill>
                  <a:srgbClr val="0000FF"/>
                </a:solidFill>
              </a:rPr>
              <a:t> greater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</a:rPr>
              <a:t>Result</a:t>
            </a:r>
            <a:r>
              <a:rPr lang="en-US" sz="2000" i="1" dirty="0" smtClean="0">
                <a:solidFill>
                  <a:srgbClr val="0000FF"/>
                </a:solidFill>
              </a:rPr>
              <a:t>, 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item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0000FF"/>
                </a:solidFill>
              </a:rPr>
              <a:t>.</a:t>
            </a:r>
            <a:r>
              <a:rPr lang="en-US" sz="2000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922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termination problem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EiffelStudio find out if your program will terminate?</a:t>
            </a:r>
          </a:p>
          <a:p>
            <a:endParaRPr lang="en-US" dirty="0"/>
          </a:p>
          <a:p>
            <a:r>
              <a:rPr lang="en-US" dirty="0">
                <a:solidFill>
                  <a:srgbClr val="CC3300"/>
                </a:solidFill>
              </a:rPr>
              <a:t>No, it can’t  </a:t>
            </a:r>
            <a:r>
              <a:rPr lang="en-US" sz="4400" dirty="0">
                <a:solidFill>
                  <a:srgbClr val="CC3300"/>
                </a:solidFill>
                <a:sym typeface="Wingdings" pitchFamily="2" charset="2"/>
              </a:rPr>
              <a:t></a:t>
            </a:r>
            <a:endParaRPr lang="en-US" sz="4400" dirty="0">
              <a:solidFill>
                <a:srgbClr val="CC33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No other program, for any other realistic programming language, can! </a:t>
            </a:r>
            <a:r>
              <a:rPr lang="en-US" sz="4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5809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  <p:bldP spid="546819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 and </a:t>
            </a:r>
            <a:r>
              <a:rPr lang="en-US" dirty="0" err="1"/>
              <a:t>undecidability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(“</a:t>
            </a:r>
            <a:r>
              <a:rPr lang="en-US" dirty="0" err="1">
                <a:solidFill>
                  <a:srgbClr val="3333FF"/>
                </a:solidFill>
              </a:rPr>
              <a:t>Entscheidungsproblem</a:t>
            </a:r>
            <a:r>
              <a:rPr lang="en-US" dirty="0">
                <a:solidFill>
                  <a:srgbClr val="3333FF"/>
                </a:solidFill>
              </a:rPr>
              <a:t>”, Alan Turing, 1936.)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It is </a:t>
            </a:r>
            <a:r>
              <a:rPr lang="en-US" dirty="0">
                <a:solidFill>
                  <a:srgbClr val="CC33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possible to devise an effective procedure that will find out if an arbitrary program will terminate on arbitrary input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(or, for that matter, if an arbitrary program with no input will terminate)</a:t>
            </a:r>
          </a:p>
        </p:txBody>
      </p:sp>
    </p:spTree>
    <p:extLst>
      <p:ext uri="{BB962C8B-B14F-4D97-AF65-F5344CB8AC3E}">
        <p14:creationId xmlns:p14="http://schemas.microsoft.com/office/powerpoint/2010/main" val="41094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 in Eiffel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Assume we have a </a:t>
            </a:r>
            <a:r>
              <a:rPr lang="en-US" dirty="0" smtClean="0">
                <a:solidFill>
                  <a:schemeClr val="tx1"/>
                </a:solidFill>
              </a:rPr>
              <a:t>feature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terminates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 err="1">
                <a:solidFill>
                  <a:srgbClr val="0000FF"/>
                </a:solidFill>
              </a:rPr>
              <a:t>my_program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STRING</a:t>
            </a:r>
            <a:r>
              <a:rPr lang="en-US" sz="1600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): </a:t>
            </a:r>
            <a:r>
              <a:rPr lang="en-US" i="1" dirty="0">
                <a:solidFill>
                  <a:srgbClr val="0000FF"/>
                </a:solidFill>
              </a:rPr>
              <a:t>BOOLEAN</a:t>
            </a:r>
          </a:p>
          <a:p>
            <a:r>
              <a:rPr lang="en-US" dirty="0">
                <a:solidFill>
                  <a:srgbClr val="0000FF"/>
                </a:solidFill>
              </a:rPr>
              <a:t>			</a:t>
            </a:r>
            <a:r>
              <a:rPr lang="en-US" dirty="0">
                <a:solidFill>
                  <a:srgbClr val="990000"/>
                </a:solidFill>
              </a:rPr>
              <a:t>-- Does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my_program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terminate?</a:t>
            </a:r>
          </a:p>
          <a:p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b="1" dirty="0">
                <a:solidFill>
                  <a:schemeClr val="accent2"/>
                </a:solidFill>
              </a:rPr>
              <a:t>do</a:t>
            </a:r>
          </a:p>
          <a:p>
            <a:r>
              <a:rPr lang="en-US" dirty="0">
                <a:solidFill>
                  <a:srgbClr val="0000FF"/>
                </a:solidFill>
              </a:rPr>
              <a:t>			... Your algorithm here ...</a:t>
            </a:r>
          </a:p>
          <a:p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b="1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42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 in practice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Some programs do not terminate in certain cases...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That’s a bug!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Yours had better terminate in all cases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Use variants</a:t>
            </a:r>
          </a:p>
        </p:txBody>
      </p:sp>
    </p:spTree>
    <p:extLst>
      <p:ext uri="{BB962C8B-B14F-4D97-AF65-F5344CB8AC3E}">
        <p14:creationId xmlns:p14="http://schemas.microsoft.com/office/powerpoint/2010/main" val="8868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 at the machine level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Unconditional branch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600" b="1" dirty="0" smtClean="0">
                <a:solidFill>
                  <a:schemeClr val="accent2"/>
                </a:solidFill>
              </a:rPr>
              <a:t>BR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0000FF"/>
                </a:solidFill>
              </a:rPr>
              <a:t>label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Conditional branch, for example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 </a:t>
            </a:r>
            <a:r>
              <a:rPr lang="en-US" sz="2600" b="1" dirty="0">
                <a:solidFill>
                  <a:schemeClr val="accent2"/>
                </a:solidFill>
              </a:rPr>
              <a:t>BEQ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err="1" smtClean="0">
                <a:solidFill>
                  <a:srgbClr val="0000FF"/>
                </a:solidFill>
              </a:rPr>
              <a:t>loc_a</a:t>
            </a:r>
            <a:r>
              <a:rPr lang="en-US" i="1" dirty="0" smtClean="0">
                <a:solidFill>
                  <a:srgbClr val="0000FF"/>
                </a:solidFill>
              </a:rPr>
              <a:t>   </a:t>
            </a:r>
            <a:r>
              <a:rPr lang="en-US" i="1" dirty="0" err="1" smtClean="0">
                <a:solidFill>
                  <a:srgbClr val="0000FF"/>
                </a:solidFill>
              </a:rPr>
              <a:t>loc_b</a:t>
            </a:r>
            <a:r>
              <a:rPr lang="en-US" i="1" dirty="0" smtClean="0">
                <a:solidFill>
                  <a:srgbClr val="0000FF"/>
                </a:solidFill>
              </a:rPr>
              <a:t>  l </a:t>
            </a:r>
            <a:r>
              <a:rPr lang="en-US" i="1" dirty="0" err="1" smtClean="0">
                <a:solidFill>
                  <a:srgbClr val="0000FF"/>
                </a:solidFill>
              </a:rPr>
              <a:t>abel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equivalent of if-then-else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1882588" y="2654300"/>
            <a:ext cx="6961375" cy="3868738"/>
          </a:xfrm>
          <a:noFill/>
          <a:ln w="12700">
            <a:solidFill>
              <a:srgbClr val="FF0000"/>
            </a:solidFill>
          </a:ln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      </a:t>
            </a:r>
            <a:r>
              <a:rPr lang="en-US" b="1" dirty="0" smtClean="0">
                <a:solidFill>
                  <a:schemeClr val="accent2"/>
                </a:solidFill>
              </a:rPr>
              <a:t>	BEQ</a:t>
            </a:r>
            <a:r>
              <a:rPr lang="en-US" dirty="0" smtClean="0"/>
              <a:t> </a:t>
            </a:r>
            <a:r>
              <a:rPr lang="en-US" i="1" dirty="0" err="1">
                <a:solidFill>
                  <a:srgbClr val="0000FF"/>
                </a:solidFill>
              </a:rPr>
              <a:t>loc_a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loc_b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111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solidFill>
                <a:srgbClr val="CC3300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en-US" b="1" dirty="0" smtClean="0">
                <a:solidFill>
                  <a:srgbClr val="990000"/>
                </a:solidFill>
              </a:rPr>
              <a:t>101</a:t>
            </a:r>
            <a:r>
              <a:rPr lang="en-US" b="1" dirty="0" smtClean="0">
                <a:solidFill>
                  <a:srgbClr val="CC3300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... </a:t>
            </a:r>
            <a:r>
              <a:rPr lang="en-US" dirty="0">
                <a:solidFill>
                  <a:srgbClr val="990000"/>
                </a:solidFill>
              </a:rPr>
              <a:t>Code for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Compound_2 </a:t>
            </a:r>
            <a:r>
              <a:rPr lang="en-US" dirty="0">
                <a:solidFill>
                  <a:srgbClr val="990000"/>
                </a:solidFill>
              </a:rPr>
              <a:t>...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/>
              <a:t>		</a:t>
            </a:r>
          </a:p>
          <a:p>
            <a:pPr marL="1354138" lvl="1" indent="-45720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BR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125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solidFill>
                <a:srgbClr val="CC3300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111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	.</a:t>
            </a:r>
            <a:r>
              <a:rPr lang="en-US" dirty="0" smtClean="0">
                <a:solidFill>
                  <a:srgbClr val="990000"/>
                </a:solidFill>
              </a:rPr>
              <a:t>.. </a:t>
            </a:r>
            <a:r>
              <a:rPr lang="en-US" dirty="0">
                <a:solidFill>
                  <a:srgbClr val="990000"/>
                </a:solidFill>
              </a:rPr>
              <a:t>Code for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Compound_1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...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		</a:t>
            </a:r>
          </a:p>
          <a:p>
            <a:pPr marL="457200" indent="-457200"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125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... </a:t>
            </a:r>
            <a:r>
              <a:rPr lang="en-US" dirty="0">
                <a:solidFill>
                  <a:srgbClr val="990000"/>
                </a:solidFill>
              </a:rPr>
              <a:t>Code for continuation of program ...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543800" cy="46990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Verdana" pitchFamily="34" charset="0"/>
              </a:rPr>
              <a:t>if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tantia" panose="02030602050306030303" pitchFamily="18" charset="0"/>
              </a:rPr>
              <a:t>a = b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Verdana" pitchFamily="34" charset="0"/>
              </a:rPr>
              <a:t>then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tantia" panose="02030602050306030303" pitchFamily="18" charset="0"/>
              </a:rPr>
              <a:t>Compound_1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Verdana" pitchFamily="34" charset="0"/>
              </a:rPr>
              <a:t>else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tantia" panose="02030602050306030303" pitchFamily="18" charset="0"/>
              </a:rPr>
              <a:t>Compound_2</a:t>
            </a:r>
            <a:r>
              <a:rPr lang="en-US" sz="2400" dirty="0">
                <a:latin typeface="Constantia" panose="02030602050306030303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Verdana" pitchFamily="34" charset="0"/>
              </a:rPr>
              <a:t>end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3124200" y="1600200"/>
            <a:ext cx="838200" cy="990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nimBg="1"/>
      <p:bldP spid="4546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2667486" y="2211392"/>
            <a:ext cx="1101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Constantia" panose="02030602050306030303" pitchFamily="18" charset="0"/>
              </a:rPr>
              <a:t>True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5622925" y="2209804"/>
            <a:ext cx="1261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Constantia" panose="02030602050306030303" pitchFamily="18" charset="0"/>
              </a:rPr>
              <a:t>False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8266" y="1499616"/>
            <a:ext cx="7063234" cy="45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6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programming languages: the </a:t>
            </a:r>
            <a:r>
              <a:rPr lang="en-US" dirty="0" err="1"/>
              <a:t>Goto</a:t>
            </a:r>
            <a:endParaRPr lang="en-US" dirty="0"/>
          </a:p>
        </p:txBody>
      </p:sp>
      <p:pic>
        <p:nvPicPr>
          <p:cNvPr id="4556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08500" y="3136060"/>
            <a:ext cx="4635500" cy="2984500"/>
          </a:xfrm>
          <a:noFill/>
          <a:ln/>
        </p:spPr>
      </p:pic>
      <p:sp>
        <p:nvSpPr>
          <p:cNvPr id="4556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8370888" cy="2617788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sz="2000" dirty="0"/>
              <a:t>		</a:t>
            </a:r>
            <a:r>
              <a:rPr lang="en-US" sz="2000" b="1" dirty="0" smtClean="0">
                <a:solidFill>
                  <a:schemeClr val="accent2"/>
                </a:solidFill>
              </a:rPr>
              <a:t>test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</a:rPr>
              <a:t>condition </a:t>
            </a:r>
            <a:r>
              <a:rPr lang="en-US" sz="2000" b="1" dirty="0" err="1">
                <a:solidFill>
                  <a:schemeClr val="accent2"/>
                </a:solidFill>
              </a:rPr>
              <a:t>goto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990000"/>
                </a:solidFill>
              </a:rPr>
              <a:t>else_part</a:t>
            </a:r>
            <a:endParaRPr lang="en-US" sz="2000" dirty="0">
              <a:solidFill>
                <a:srgbClr val="990000"/>
              </a:solidFill>
            </a:endParaRPr>
          </a:p>
          <a:p>
            <a:pPr marL="0" indent="0">
              <a:spcBef>
                <a:spcPct val="50000"/>
              </a:spcBef>
            </a:pPr>
            <a:r>
              <a:rPr lang="en-US" sz="2000" i="1" dirty="0">
                <a:solidFill>
                  <a:srgbClr val="0000FF"/>
                </a:solidFill>
              </a:rPr>
              <a:t>		</a:t>
            </a:r>
            <a:r>
              <a:rPr lang="en-US" sz="2000" i="1" dirty="0" smtClean="0">
                <a:solidFill>
                  <a:srgbClr val="0000FF"/>
                </a:solidFill>
              </a:rPr>
              <a:t>Compound_1</a:t>
            </a:r>
            <a:endParaRPr lang="en-US" sz="2000" i="1" dirty="0">
              <a:solidFill>
                <a:srgbClr val="0000FF"/>
              </a:solidFill>
            </a:endParaRPr>
          </a:p>
          <a:p>
            <a:pPr marL="0" indent="0">
              <a:spcBef>
                <a:spcPct val="50000"/>
              </a:spcBef>
            </a:pPr>
            <a:r>
              <a:rPr lang="en-US" sz="2000" i="1" dirty="0">
                <a:solidFill>
                  <a:srgbClr val="0000FF"/>
                </a:solidFill>
              </a:rPr>
              <a:t>		</a:t>
            </a:r>
            <a:r>
              <a:rPr lang="en-US" sz="2000" b="1" dirty="0" err="1" smtClean="0">
                <a:solidFill>
                  <a:schemeClr val="accent2"/>
                </a:solidFill>
              </a:rPr>
              <a:t>goto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990000"/>
                </a:solidFill>
              </a:rPr>
              <a:t>continue</a:t>
            </a:r>
          </a:p>
          <a:p>
            <a:pPr marL="0" indent="0">
              <a:spcBef>
                <a:spcPct val="50000"/>
              </a:spcBef>
            </a:pPr>
            <a:r>
              <a:rPr lang="en-US" sz="2000" dirty="0" err="1" smtClean="0">
                <a:solidFill>
                  <a:srgbClr val="990000"/>
                </a:solidFill>
              </a:rPr>
              <a:t>else_part</a:t>
            </a:r>
            <a:r>
              <a:rPr lang="en-US" sz="11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</a:rPr>
              <a:t>	Compound_2</a:t>
            </a:r>
          </a:p>
          <a:p>
            <a:pPr marL="0" indent="0">
              <a:spcBef>
                <a:spcPct val="50000"/>
              </a:spcBef>
            </a:pPr>
            <a:r>
              <a:rPr lang="en-US" sz="2000" dirty="0" smtClean="0">
                <a:solidFill>
                  <a:srgbClr val="990000"/>
                </a:solidFill>
              </a:rPr>
              <a:t>continue</a:t>
            </a:r>
            <a:r>
              <a:rPr lang="en-US" sz="14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  <a:r>
              <a:rPr lang="en-US" sz="2000" i="1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0000FF"/>
                </a:solidFill>
              </a:rPr>
              <a:t>... Continuation of program ... 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5697538" y="3462338"/>
            <a:ext cx="72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accent2"/>
                </a:solidFill>
                <a:latin typeface="Constantia" panose="02030602050306030303" pitchFamily="18" charset="0"/>
              </a:rPr>
              <a:t>True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404100" y="3460750"/>
            <a:ext cx="93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accent2"/>
                </a:solidFill>
                <a:latin typeface="Constantia" panose="02030602050306030303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28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936" y="1772816"/>
            <a:ext cx="8677468" cy="1772800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Loop, full form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Initialization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Invariant_expression</a:t>
            </a: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Boolean_expression</a:t>
            </a:r>
            <a:endParaRPr lang="en-US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Variant_expression</a:t>
            </a: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Integer_expression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Exit_condition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Boolean_expression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smtClean="0">
                <a:solidFill>
                  <a:srgbClr val="3333FF"/>
                </a:solidFill>
              </a:rPr>
              <a:t>Body</a:t>
            </a:r>
            <a:r>
              <a:rPr lang="en-US" i="1" dirty="0" smtClean="0">
                <a:solidFill>
                  <a:schemeClr val="accent2"/>
                </a:solidFill>
              </a:rPr>
              <a:t>		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1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Goto</a:t>
            </a:r>
            <a:r>
              <a:rPr lang="en-US" dirty="0"/>
              <a:t> considered harmful”</a:t>
            </a:r>
          </a:p>
        </p:txBody>
      </p:sp>
      <p:pic>
        <p:nvPicPr>
          <p:cNvPr id="459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99000" y="2067392"/>
            <a:ext cx="3492500" cy="3454400"/>
          </a:xfrm>
          <a:noFill/>
          <a:ln/>
        </p:spPr>
      </p:pic>
      <p:sp>
        <p:nvSpPr>
          <p:cNvPr id="4597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8413"/>
            <a:ext cx="8026400" cy="4376737"/>
          </a:xfrm>
        </p:spPr>
        <p:txBody>
          <a:bodyPr/>
          <a:lstStyle/>
          <a:p>
            <a:pPr marL="0" indent="0"/>
            <a:r>
              <a:rPr lang="en-US" sz="2000" dirty="0" err="1">
                <a:solidFill>
                  <a:schemeClr val="tx1"/>
                </a:solidFill>
              </a:rPr>
              <a:t>Dijkstra</a:t>
            </a:r>
            <a:r>
              <a:rPr lang="en-US" sz="2000" dirty="0">
                <a:solidFill>
                  <a:schemeClr val="tx1"/>
                </a:solidFill>
              </a:rPr>
              <a:t>, 1968</a:t>
            </a:r>
          </a:p>
          <a:p>
            <a:pPr marL="0" indent="0"/>
            <a:r>
              <a:rPr lang="en-US" sz="2000" dirty="0">
                <a:solidFill>
                  <a:schemeClr val="tx1"/>
                </a:solidFill>
              </a:rPr>
              <a:t>Arbitrary </a:t>
            </a:r>
            <a:r>
              <a:rPr lang="en-US" sz="2000" dirty="0" err="1">
                <a:solidFill>
                  <a:schemeClr val="tx1"/>
                </a:solidFill>
              </a:rPr>
              <a:t>Goto</a:t>
            </a:r>
            <a:r>
              <a:rPr lang="en-US" sz="2000" dirty="0">
                <a:solidFill>
                  <a:schemeClr val="tx1"/>
                </a:solidFill>
              </a:rPr>
              <a:t> instructions lead to messy, hard to maintain programs (“spaghetti code</a:t>
            </a:r>
            <a:r>
              <a:rPr lang="en-US" sz="2000" dirty="0" smtClean="0">
                <a:solidFill>
                  <a:schemeClr val="tx1"/>
                </a:solidFill>
              </a:rPr>
              <a:t>”)</a:t>
            </a:r>
          </a:p>
          <a:p>
            <a:pPr marL="0" indent="0"/>
            <a:endParaRPr lang="en-US" sz="20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000" dirty="0" err="1" smtClean="0">
                <a:solidFill>
                  <a:schemeClr val="tx1"/>
                </a:solidFill>
              </a:rPr>
              <a:t>Böhm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Jacopini</a:t>
            </a:r>
            <a:r>
              <a:rPr lang="en-US" sz="2000" dirty="0" smtClean="0">
                <a:solidFill>
                  <a:schemeClr val="tx1"/>
                </a:solidFill>
              </a:rPr>
              <a:t> theorem: any program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that can be expressed with </a:t>
            </a:r>
            <a:r>
              <a:rPr lang="en-US" sz="2000" b="1" dirty="0" err="1" smtClean="0">
                <a:solidFill>
                  <a:srgbClr val="002060"/>
                </a:solidFill>
              </a:rPr>
              <a:t>goto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instructions and conditionals can also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be expressed without </a:t>
            </a:r>
            <a:r>
              <a:rPr lang="en-US" sz="2000" b="1" dirty="0" err="1" smtClean="0">
                <a:solidFill>
                  <a:srgbClr val="002060"/>
                </a:solidFill>
              </a:rPr>
              <a:t>goto</a:t>
            </a:r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, using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sequences and loops</a:t>
            </a:r>
          </a:p>
          <a:p>
            <a:pPr marL="0" indent="0"/>
            <a:endParaRPr lang="en-US" sz="20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</a:rPr>
              <a:t>For an example of transformation see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Touch of Class</a:t>
            </a:r>
            <a:endParaRPr lang="en-US" sz="2000" i="1" dirty="0">
              <a:solidFill>
                <a:schemeClr val="tx1"/>
              </a:solidFill>
            </a:endParaRP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335183" y="3522933"/>
            <a:ext cx="860559" cy="457200"/>
          </a:xfrm>
          <a:prstGeom prst="round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762000"/>
          </a:sp3d>
        </p:spPr>
        <p:txBody>
          <a:bodyPr wrap="none" anchor="ctr"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Goto</a:t>
            </a:r>
            <a:r>
              <a:rPr lang="en-US" dirty="0"/>
              <a:t> today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Almost universally decried</a:t>
            </a:r>
          </a:p>
          <a:p>
            <a:r>
              <a:rPr lang="en-US" dirty="0">
                <a:solidFill>
                  <a:schemeClr val="tx1"/>
                </a:solidFill>
              </a:rPr>
              <a:t>Still exists in some programming languages</a:t>
            </a:r>
          </a:p>
          <a:p>
            <a:r>
              <a:rPr lang="en-US" dirty="0">
                <a:solidFill>
                  <a:schemeClr val="tx1"/>
                </a:solidFill>
              </a:rPr>
              <a:t>Also hides under various disguises, e.g.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break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2"/>
                </a:solidFill>
              </a:rPr>
              <a:t>loop</a:t>
            </a:r>
          </a:p>
          <a:p>
            <a:r>
              <a:rPr lang="en-US" dirty="0"/>
              <a:t>			...</a:t>
            </a:r>
          </a:p>
          <a:p>
            <a:r>
              <a:rPr lang="en-US" dirty="0"/>
              <a:t>			</a:t>
            </a:r>
            <a:r>
              <a:rPr lang="en-US" b="1" dirty="0">
                <a:solidFill>
                  <a:schemeClr val="accent2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then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break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end</a:t>
            </a:r>
          </a:p>
          <a:p>
            <a:r>
              <a:rPr lang="en-US" dirty="0"/>
              <a:t>			...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6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One-entry, one-exit</a:t>
            </a:r>
          </a:p>
        </p:txBody>
      </p:sp>
      <p:sp>
        <p:nvSpPr>
          <p:cNvPr id="462854" name="AutoShape 6"/>
          <p:cNvSpPr>
            <a:spLocks noChangeAspect="1" noChangeArrowheads="1" noTextEdit="1"/>
          </p:cNvSpPr>
          <p:nvPr/>
        </p:nvSpPr>
        <p:spPr bwMode="auto">
          <a:xfrm>
            <a:off x="304800" y="1219200"/>
            <a:ext cx="8534400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56" name="Freeform 8"/>
          <p:cNvSpPr>
            <a:spLocks/>
          </p:cNvSpPr>
          <p:nvPr/>
        </p:nvSpPr>
        <p:spPr bwMode="auto">
          <a:xfrm>
            <a:off x="5445125" y="1800225"/>
            <a:ext cx="3278188" cy="2593975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134" y="12"/>
              </a:cxn>
              <a:cxn ang="0">
                <a:pos x="61" y="61"/>
              </a:cxn>
              <a:cxn ang="0">
                <a:pos x="12" y="134"/>
              </a:cxn>
              <a:cxn ang="0">
                <a:pos x="0" y="219"/>
              </a:cxn>
              <a:cxn ang="0">
                <a:pos x="0" y="817"/>
              </a:cxn>
              <a:cxn ang="0">
                <a:pos x="0" y="1415"/>
              </a:cxn>
              <a:cxn ang="0">
                <a:pos x="12" y="1500"/>
              </a:cxn>
              <a:cxn ang="0">
                <a:pos x="61" y="1561"/>
              </a:cxn>
              <a:cxn ang="0">
                <a:pos x="134" y="1610"/>
              </a:cxn>
              <a:cxn ang="0">
                <a:pos x="220" y="1634"/>
              </a:cxn>
              <a:cxn ang="0">
                <a:pos x="1026" y="1634"/>
              </a:cxn>
              <a:cxn ang="0">
                <a:pos x="1845" y="1634"/>
              </a:cxn>
              <a:cxn ang="0">
                <a:pos x="1930" y="1610"/>
              </a:cxn>
              <a:cxn ang="0">
                <a:pos x="2004" y="1561"/>
              </a:cxn>
              <a:cxn ang="0">
                <a:pos x="2040" y="1500"/>
              </a:cxn>
              <a:cxn ang="0">
                <a:pos x="2065" y="1415"/>
              </a:cxn>
              <a:cxn ang="0">
                <a:pos x="2065" y="817"/>
              </a:cxn>
              <a:cxn ang="0">
                <a:pos x="2065" y="219"/>
              </a:cxn>
              <a:cxn ang="0">
                <a:pos x="2040" y="134"/>
              </a:cxn>
              <a:cxn ang="0">
                <a:pos x="2004" y="61"/>
              </a:cxn>
              <a:cxn ang="0">
                <a:pos x="1930" y="12"/>
              </a:cxn>
              <a:cxn ang="0">
                <a:pos x="1845" y="0"/>
              </a:cxn>
              <a:cxn ang="0">
                <a:pos x="1026" y="0"/>
              </a:cxn>
              <a:cxn ang="0">
                <a:pos x="220" y="0"/>
              </a:cxn>
            </a:cxnLst>
            <a:rect l="0" t="0" r="r" b="b"/>
            <a:pathLst>
              <a:path w="2065" h="1634">
                <a:moveTo>
                  <a:pt x="220" y="0"/>
                </a:moveTo>
                <a:lnTo>
                  <a:pt x="134" y="12"/>
                </a:lnTo>
                <a:lnTo>
                  <a:pt x="61" y="61"/>
                </a:lnTo>
                <a:lnTo>
                  <a:pt x="12" y="134"/>
                </a:lnTo>
                <a:lnTo>
                  <a:pt x="0" y="219"/>
                </a:lnTo>
                <a:lnTo>
                  <a:pt x="0" y="817"/>
                </a:lnTo>
                <a:lnTo>
                  <a:pt x="0" y="1415"/>
                </a:lnTo>
                <a:lnTo>
                  <a:pt x="12" y="1500"/>
                </a:lnTo>
                <a:lnTo>
                  <a:pt x="61" y="1561"/>
                </a:lnTo>
                <a:lnTo>
                  <a:pt x="134" y="1610"/>
                </a:lnTo>
                <a:lnTo>
                  <a:pt x="220" y="1634"/>
                </a:lnTo>
                <a:lnTo>
                  <a:pt x="1026" y="1634"/>
                </a:lnTo>
                <a:lnTo>
                  <a:pt x="1845" y="1634"/>
                </a:lnTo>
                <a:lnTo>
                  <a:pt x="1930" y="1610"/>
                </a:lnTo>
                <a:lnTo>
                  <a:pt x="2004" y="1561"/>
                </a:lnTo>
                <a:lnTo>
                  <a:pt x="2040" y="1500"/>
                </a:lnTo>
                <a:lnTo>
                  <a:pt x="2065" y="1415"/>
                </a:lnTo>
                <a:lnTo>
                  <a:pt x="2065" y="817"/>
                </a:lnTo>
                <a:lnTo>
                  <a:pt x="2065" y="219"/>
                </a:lnTo>
                <a:lnTo>
                  <a:pt x="2040" y="134"/>
                </a:lnTo>
                <a:lnTo>
                  <a:pt x="2004" y="61"/>
                </a:lnTo>
                <a:lnTo>
                  <a:pt x="1930" y="12"/>
                </a:lnTo>
                <a:lnTo>
                  <a:pt x="1845" y="0"/>
                </a:lnTo>
                <a:lnTo>
                  <a:pt x="1026" y="0"/>
                </a:lnTo>
                <a:lnTo>
                  <a:pt x="220" y="0"/>
                </a:lnTo>
                <a:close/>
              </a:path>
            </a:pathLst>
          </a:custGeom>
          <a:solidFill>
            <a:srgbClr val="66FF99">
              <a:alpha val="46001"/>
            </a:srgbClr>
          </a:solidFill>
          <a:ln w="3175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762000"/>
          </a:sp3d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57" name="Freeform 9"/>
          <p:cNvSpPr>
            <a:spLocks/>
          </p:cNvSpPr>
          <p:nvPr/>
        </p:nvSpPr>
        <p:spPr bwMode="auto">
          <a:xfrm>
            <a:off x="2341563" y="1819275"/>
            <a:ext cx="2851150" cy="2633663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134" y="12"/>
              </a:cxn>
              <a:cxn ang="0">
                <a:pos x="61" y="61"/>
              </a:cxn>
              <a:cxn ang="0">
                <a:pos x="12" y="134"/>
              </a:cxn>
              <a:cxn ang="0">
                <a:pos x="0" y="220"/>
              </a:cxn>
              <a:cxn ang="0">
                <a:pos x="0" y="830"/>
              </a:cxn>
              <a:cxn ang="0">
                <a:pos x="0" y="1439"/>
              </a:cxn>
              <a:cxn ang="0">
                <a:pos x="12" y="1525"/>
              </a:cxn>
              <a:cxn ang="0">
                <a:pos x="61" y="1586"/>
              </a:cxn>
              <a:cxn ang="0">
                <a:pos x="134" y="1635"/>
              </a:cxn>
              <a:cxn ang="0">
                <a:pos x="220" y="1659"/>
              </a:cxn>
              <a:cxn ang="0">
                <a:pos x="892" y="1659"/>
              </a:cxn>
              <a:cxn ang="0">
                <a:pos x="1576" y="1659"/>
              </a:cxn>
              <a:cxn ang="0">
                <a:pos x="1662" y="1635"/>
              </a:cxn>
              <a:cxn ang="0">
                <a:pos x="1735" y="1586"/>
              </a:cxn>
              <a:cxn ang="0">
                <a:pos x="1772" y="1525"/>
              </a:cxn>
              <a:cxn ang="0">
                <a:pos x="1796" y="1439"/>
              </a:cxn>
              <a:cxn ang="0">
                <a:pos x="1796" y="830"/>
              </a:cxn>
              <a:cxn ang="0">
                <a:pos x="1796" y="220"/>
              </a:cxn>
              <a:cxn ang="0">
                <a:pos x="1772" y="134"/>
              </a:cxn>
              <a:cxn ang="0">
                <a:pos x="1735" y="61"/>
              </a:cxn>
              <a:cxn ang="0">
                <a:pos x="1662" y="12"/>
              </a:cxn>
              <a:cxn ang="0">
                <a:pos x="1576" y="0"/>
              </a:cxn>
              <a:cxn ang="0">
                <a:pos x="892" y="0"/>
              </a:cxn>
              <a:cxn ang="0">
                <a:pos x="220" y="0"/>
              </a:cxn>
            </a:cxnLst>
            <a:rect l="0" t="0" r="r" b="b"/>
            <a:pathLst>
              <a:path w="1796" h="1659">
                <a:moveTo>
                  <a:pt x="220" y="0"/>
                </a:moveTo>
                <a:lnTo>
                  <a:pt x="134" y="12"/>
                </a:lnTo>
                <a:lnTo>
                  <a:pt x="61" y="61"/>
                </a:lnTo>
                <a:lnTo>
                  <a:pt x="12" y="134"/>
                </a:lnTo>
                <a:lnTo>
                  <a:pt x="0" y="220"/>
                </a:lnTo>
                <a:lnTo>
                  <a:pt x="0" y="830"/>
                </a:lnTo>
                <a:lnTo>
                  <a:pt x="0" y="1439"/>
                </a:lnTo>
                <a:lnTo>
                  <a:pt x="12" y="1525"/>
                </a:lnTo>
                <a:lnTo>
                  <a:pt x="61" y="1586"/>
                </a:lnTo>
                <a:lnTo>
                  <a:pt x="134" y="1635"/>
                </a:lnTo>
                <a:lnTo>
                  <a:pt x="220" y="1659"/>
                </a:lnTo>
                <a:lnTo>
                  <a:pt x="892" y="1659"/>
                </a:lnTo>
                <a:lnTo>
                  <a:pt x="1576" y="1659"/>
                </a:lnTo>
                <a:lnTo>
                  <a:pt x="1662" y="1635"/>
                </a:lnTo>
                <a:lnTo>
                  <a:pt x="1735" y="1586"/>
                </a:lnTo>
                <a:lnTo>
                  <a:pt x="1772" y="1525"/>
                </a:lnTo>
                <a:lnTo>
                  <a:pt x="1796" y="1439"/>
                </a:lnTo>
                <a:lnTo>
                  <a:pt x="1796" y="830"/>
                </a:lnTo>
                <a:lnTo>
                  <a:pt x="1796" y="220"/>
                </a:lnTo>
                <a:lnTo>
                  <a:pt x="1772" y="134"/>
                </a:lnTo>
                <a:lnTo>
                  <a:pt x="1735" y="61"/>
                </a:lnTo>
                <a:lnTo>
                  <a:pt x="1662" y="12"/>
                </a:lnTo>
                <a:lnTo>
                  <a:pt x="1576" y="0"/>
                </a:lnTo>
                <a:lnTo>
                  <a:pt x="892" y="0"/>
                </a:lnTo>
                <a:lnTo>
                  <a:pt x="22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 w="3175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762000"/>
          </a:sp3d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58" name="Freeform 10"/>
          <p:cNvSpPr>
            <a:spLocks/>
          </p:cNvSpPr>
          <p:nvPr/>
        </p:nvSpPr>
        <p:spPr bwMode="auto">
          <a:xfrm>
            <a:off x="311150" y="1819275"/>
            <a:ext cx="1660525" cy="2600325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135" y="12"/>
              </a:cxn>
              <a:cxn ang="0">
                <a:pos x="61" y="61"/>
              </a:cxn>
              <a:cxn ang="0">
                <a:pos x="13" y="134"/>
              </a:cxn>
              <a:cxn ang="0">
                <a:pos x="0" y="220"/>
              </a:cxn>
              <a:cxn ang="0">
                <a:pos x="0" y="793"/>
              </a:cxn>
              <a:cxn ang="0">
                <a:pos x="0" y="1378"/>
              </a:cxn>
              <a:cxn ang="0">
                <a:pos x="13" y="1464"/>
              </a:cxn>
              <a:cxn ang="0">
                <a:pos x="61" y="1525"/>
              </a:cxn>
              <a:cxn ang="0">
                <a:pos x="135" y="1574"/>
              </a:cxn>
              <a:cxn ang="0">
                <a:pos x="220" y="1598"/>
              </a:cxn>
              <a:cxn ang="0">
                <a:pos x="452" y="1598"/>
              </a:cxn>
              <a:cxn ang="0">
                <a:pos x="697" y="1598"/>
              </a:cxn>
              <a:cxn ang="0">
                <a:pos x="782" y="1574"/>
              </a:cxn>
              <a:cxn ang="0">
                <a:pos x="856" y="1525"/>
              </a:cxn>
              <a:cxn ang="0">
                <a:pos x="892" y="1464"/>
              </a:cxn>
              <a:cxn ang="0">
                <a:pos x="917" y="1378"/>
              </a:cxn>
              <a:cxn ang="0">
                <a:pos x="917" y="793"/>
              </a:cxn>
              <a:cxn ang="0">
                <a:pos x="917" y="220"/>
              </a:cxn>
              <a:cxn ang="0">
                <a:pos x="892" y="134"/>
              </a:cxn>
              <a:cxn ang="0">
                <a:pos x="856" y="61"/>
              </a:cxn>
              <a:cxn ang="0">
                <a:pos x="782" y="12"/>
              </a:cxn>
              <a:cxn ang="0">
                <a:pos x="697" y="0"/>
              </a:cxn>
              <a:cxn ang="0">
                <a:pos x="452" y="0"/>
              </a:cxn>
              <a:cxn ang="0">
                <a:pos x="220" y="0"/>
              </a:cxn>
            </a:cxnLst>
            <a:rect l="0" t="0" r="r" b="b"/>
            <a:pathLst>
              <a:path w="917" h="1598">
                <a:moveTo>
                  <a:pt x="220" y="0"/>
                </a:moveTo>
                <a:lnTo>
                  <a:pt x="135" y="12"/>
                </a:lnTo>
                <a:lnTo>
                  <a:pt x="61" y="61"/>
                </a:lnTo>
                <a:lnTo>
                  <a:pt x="13" y="134"/>
                </a:lnTo>
                <a:lnTo>
                  <a:pt x="0" y="220"/>
                </a:lnTo>
                <a:lnTo>
                  <a:pt x="0" y="793"/>
                </a:lnTo>
                <a:lnTo>
                  <a:pt x="0" y="1378"/>
                </a:lnTo>
                <a:lnTo>
                  <a:pt x="13" y="1464"/>
                </a:lnTo>
                <a:lnTo>
                  <a:pt x="61" y="1525"/>
                </a:lnTo>
                <a:lnTo>
                  <a:pt x="135" y="1574"/>
                </a:lnTo>
                <a:lnTo>
                  <a:pt x="220" y="1598"/>
                </a:lnTo>
                <a:lnTo>
                  <a:pt x="452" y="1598"/>
                </a:lnTo>
                <a:lnTo>
                  <a:pt x="697" y="1598"/>
                </a:lnTo>
                <a:lnTo>
                  <a:pt x="782" y="1574"/>
                </a:lnTo>
                <a:lnTo>
                  <a:pt x="856" y="1525"/>
                </a:lnTo>
                <a:lnTo>
                  <a:pt x="892" y="1464"/>
                </a:lnTo>
                <a:lnTo>
                  <a:pt x="917" y="1378"/>
                </a:lnTo>
                <a:lnTo>
                  <a:pt x="917" y="793"/>
                </a:lnTo>
                <a:lnTo>
                  <a:pt x="917" y="220"/>
                </a:lnTo>
                <a:lnTo>
                  <a:pt x="892" y="134"/>
                </a:lnTo>
                <a:lnTo>
                  <a:pt x="856" y="61"/>
                </a:lnTo>
                <a:lnTo>
                  <a:pt x="782" y="12"/>
                </a:lnTo>
                <a:lnTo>
                  <a:pt x="697" y="0"/>
                </a:lnTo>
                <a:lnTo>
                  <a:pt x="452" y="0"/>
                </a:lnTo>
                <a:lnTo>
                  <a:pt x="220" y="0"/>
                </a:lnTo>
                <a:close/>
              </a:path>
            </a:pathLst>
          </a:custGeom>
          <a:solidFill>
            <a:srgbClr val="3399FF">
              <a:alpha val="71001"/>
            </a:srgbClr>
          </a:solidFill>
          <a:ln w="3175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  <a:bevelB w="762000"/>
          </a:sp3d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59" name="Freeform 11"/>
          <p:cNvSpPr>
            <a:spLocks/>
          </p:cNvSpPr>
          <p:nvPr/>
        </p:nvSpPr>
        <p:spPr bwMode="auto">
          <a:xfrm>
            <a:off x="3757613" y="3252788"/>
            <a:ext cx="38100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12" y="24"/>
              </a:cxn>
              <a:cxn ang="0">
                <a:pos x="24" y="12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12"/>
              </a:cxn>
              <a:cxn ang="0">
                <a:pos x="0" y="24"/>
              </a:cxn>
              <a:cxn ang="0">
                <a:pos x="12" y="24"/>
              </a:cxn>
            </a:cxnLst>
            <a:rect l="0" t="0" r="r" b="b"/>
            <a:pathLst>
              <a:path w="24" h="24">
                <a:moveTo>
                  <a:pt x="12" y="24"/>
                </a:moveTo>
                <a:lnTo>
                  <a:pt x="12" y="24"/>
                </a:lnTo>
                <a:lnTo>
                  <a:pt x="24" y="12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0" name="Freeform 12"/>
          <p:cNvSpPr>
            <a:spLocks/>
          </p:cNvSpPr>
          <p:nvPr/>
        </p:nvSpPr>
        <p:spPr bwMode="auto">
          <a:xfrm>
            <a:off x="3679825" y="3271838"/>
            <a:ext cx="155575" cy="174625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98" y="0"/>
              </a:cxn>
              <a:cxn ang="0">
                <a:pos x="98" y="0"/>
              </a:cxn>
              <a:cxn ang="0">
                <a:pos x="98" y="0"/>
              </a:cxn>
              <a:cxn ang="0">
                <a:pos x="61" y="85"/>
              </a:cxn>
              <a:cxn ang="0">
                <a:pos x="61" y="110"/>
              </a:cxn>
              <a:cxn ang="0">
                <a:pos x="49" y="85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61" y="85"/>
              </a:cxn>
              <a:cxn ang="0">
                <a:pos x="49" y="85"/>
              </a:cxn>
              <a:cxn ang="0">
                <a:pos x="49" y="85"/>
              </a:cxn>
              <a:cxn ang="0">
                <a:pos x="85" y="0"/>
              </a:cxn>
              <a:cxn ang="0">
                <a:pos x="98" y="0"/>
              </a:cxn>
              <a:cxn ang="0">
                <a:pos x="98" y="12"/>
              </a:cxn>
              <a:cxn ang="0">
                <a:pos x="61" y="12"/>
              </a:cxn>
              <a:cxn ang="0">
                <a:pos x="61" y="0"/>
              </a:cxn>
            </a:cxnLst>
            <a:rect l="0" t="0" r="r" b="b"/>
            <a:pathLst>
              <a:path w="98" h="110">
                <a:moveTo>
                  <a:pt x="61" y="0"/>
                </a:move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61" y="85"/>
                </a:lnTo>
                <a:lnTo>
                  <a:pt x="61" y="110"/>
                </a:lnTo>
                <a:lnTo>
                  <a:pt x="49" y="85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5"/>
                </a:lnTo>
                <a:lnTo>
                  <a:pt x="49" y="85"/>
                </a:lnTo>
                <a:lnTo>
                  <a:pt x="49" y="85"/>
                </a:lnTo>
                <a:lnTo>
                  <a:pt x="85" y="0"/>
                </a:lnTo>
                <a:lnTo>
                  <a:pt x="98" y="0"/>
                </a:lnTo>
                <a:lnTo>
                  <a:pt x="98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1" name="Freeform 13"/>
          <p:cNvSpPr>
            <a:spLocks/>
          </p:cNvSpPr>
          <p:nvPr/>
        </p:nvSpPr>
        <p:spPr bwMode="auto">
          <a:xfrm>
            <a:off x="3698875" y="3271838"/>
            <a:ext cx="777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0"/>
              </a:cxn>
              <a:cxn ang="0">
                <a:pos x="49" y="12"/>
              </a:cxn>
              <a:cxn ang="0">
                <a:pos x="49" y="12"/>
              </a:cxn>
              <a:cxn ang="0">
                <a:pos x="49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49" h="12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2" name="Freeform 14"/>
          <p:cNvSpPr>
            <a:spLocks/>
          </p:cNvSpPr>
          <p:nvPr/>
        </p:nvSpPr>
        <p:spPr bwMode="auto">
          <a:xfrm>
            <a:off x="3698875" y="3271838"/>
            <a:ext cx="136525" cy="13493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86" y="0"/>
              </a:cxn>
              <a:cxn ang="0">
                <a:pos x="49" y="85"/>
              </a:cxn>
              <a:cxn ang="0">
                <a:pos x="0" y="0"/>
              </a:cxn>
              <a:cxn ang="0">
                <a:pos x="49" y="0"/>
              </a:cxn>
            </a:cxnLst>
            <a:rect l="0" t="0" r="r" b="b"/>
            <a:pathLst>
              <a:path w="86" h="85">
                <a:moveTo>
                  <a:pt x="49" y="0"/>
                </a:moveTo>
                <a:lnTo>
                  <a:pt x="86" y="0"/>
                </a:lnTo>
                <a:lnTo>
                  <a:pt x="49" y="85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3" name="Rectangle 15"/>
          <p:cNvSpPr>
            <a:spLocks noChangeArrowheads="1"/>
          </p:cNvSpPr>
          <p:nvPr/>
        </p:nvSpPr>
        <p:spPr bwMode="auto">
          <a:xfrm>
            <a:off x="3757613" y="3059113"/>
            <a:ext cx="38100" cy="2127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4" name="Rectangle 16"/>
          <p:cNvSpPr>
            <a:spLocks noChangeArrowheads="1"/>
          </p:cNvSpPr>
          <p:nvPr/>
        </p:nvSpPr>
        <p:spPr bwMode="auto">
          <a:xfrm>
            <a:off x="3330575" y="3465513"/>
            <a:ext cx="8731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4164013" y="3484563"/>
            <a:ext cx="39687" cy="4460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3311525" y="3890963"/>
            <a:ext cx="873125" cy="396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7" name="Rectangle 19"/>
          <p:cNvSpPr>
            <a:spLocks noChangeArrowheads="1"/>
          </p:cNvSpPr>
          <p:nvPr/>
        </p:nvSpPr>
        <p:spPr bwMode="auto">
          <a:xfrm>
            <a:off x="3311525" y="3465513"/>
            <a:ext cx="38100" cy="444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8" name="Freeform 20"/>
          <p:cNvSpPr>
            <a:spLocks/>
          </p:cNvSpPr>
          <p:nvPr/>
        </p:nvSpPr>
        <p:spPr bwMode="auto">
          <a:xfrm>
            <a:off x="3757613" y="2225675"/>
            <a:ext cx="38100" cy="39688"/>
          </a:xfrm>
          <a:custGeom>
            <a:avLst/>
            <a:gdLst/>
            <a:ahLst/>
            <a:cxnLst>
              <a:cxn ang="0">
                <a:pos x="12" y="25"/>
              </a:cxn>
              <a:cxn ang="0">
                <a:pos x="12" y="25"/>
              </a:cxn>
              <a:cxn ang="0">
                <a:pos x="24" y="12"/>
              </a:cxn>
              <a:cxn ang="0">
                <a:pos x="12" y="12"/>
              </a:cxn>
              <a:cxn ang="0">
                <a:pos x="12" y="0"/>
              </a:cxn>
              <a:cxn ang="0">
                <a:pos x="0" y="12"/>
              </a:cxn>
              <a:cxn ang="0">
                <a:pos x="0" y="12"/>
              </a:cxn>
              <a:cxn ang="0">
                <a:pos x="0" y="25"/>
              </a:cxn>
              <a:cxn ang="0">
                <a:pos x="12" y="25"/>
              </a:cxn>
            </a:cxnLst>
            <a:rect l="0" t="0" r="r" b="b"/>
            <a:pathLst>
              <a:path w="24" h="25">
                <a:moveTo>
                  <a:pt x="12" y="25"/>
                </a:moveTo>
                <a:lnTo>
                  <a:pt x="12" y="25"/>
                </a:lnTo>
                <a:lnTo>
                  <a:pt x="24" y="12"/>
                </a:lnTo>
                <a:lnTo>
                  <a:pt x="12" y="12"/>
                </a:lnTo>
                <a:lnTo>
                  <a:pt x="12" y="0"/>
                </a:lnTo>
                <a:lnTo>
                  <a:pt x="0" y="12"/>
                </a:lnTo>
                <a:lnTo>
                  <a:pt x="0" y="12"/>
                </a:lnTo>
                <a:lnTo>
                  <a:pt x="0" y="25"/>
                </a:lnTo>
                <a:lnTo>
                  <a:pt x="12" y="2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69" name="Freeform 21"/>
          <p:cNvSpPr>
            <a:spLocks/>
          </p:cNvSpPr>
          <p:nvPr/>
        </p:nvSpPr>
        <p:spPr bwMode="auto">
          <a:xfrm>
            <a:off x="3660775" y="2265363"/>
            <a:ext cx="174625" cy="13493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110" y="0"/>
              </a:cxn>
              <a:cxn ang="0">
                <a:pos x="110" y="0"/>
              </a:cxn>
              <a:cxn ang="0">
                <a:pos x="110" y="0"/>
              </a:cxn>
              <a:cxn ang="0">
                <a:pos x="73" y="73"/>
              </a:cxn>
              <a:cxn ang="0">
                <a:pos x="61" y="85"/>
              </a:cxn>
              <a:cxn ang="0">
                <a:pos x="61" y="85"/>
              </a:cxn>
              <a:cxn ang="0">
                <a:pos x="12" y="12"/>
              </a:cxn>
              <a:cxn ang="0">
                <a:pos x="0" y="0"/>
              </a:cxn>
              <a:cxn ang="0">
                <a:pos x="24" y="0"/>
              </a:cxn>
              <a:cxn ang="0">
                <a:pos x="24" y="0"/>
              </a:cxn>
              <a:cxn ang="0">
                <a:pos x="73" y="73"/>
              </a:cxn>
              <a:cxn ang="0">
                <a:pos x="61" y="85"/>
              </a:cxn>
              <a:cxn ang="0">
                <a:pos x="61" y="73"/>
              </a:cxn>
              <a:cxn ang="0">
                <a:pos x="97" y="0"/>
              </a:cxn>
              <a:cxn ang="0">
                <a:pos x="110" y="0"/>
              </a:cxn>
              <a:cxn ang="0">
                <a:pos x="110" y="12"/>
              </a:cxn>
              <a:cxn ang="0">
                <a:pos x="73" y="12"/>
              </a:cxn>
              <a:cxn ang="0">
                <a:pos x="73" y="0"/>
              </a:cxn>
            </a:cxnLst>
            <a:rect l="0" t="0" r="r" b="b"/>
            <a:pathLst>
              <a:path w="110" h="85">
                <a:moveTo>
                  <a:pt x="73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73" y="73"/>
                </a:lnTo>
                <a:lnTo>
                  <a:pt x="61" y="85"/>
                </a:lnTo>
                <a:lnTo>
                  <a:pt x="61" y="85"/>
                </a:lnTo>
                <a:lnTo>
                  <a:pt x="12" y="12"/>
                </a:lnTo>
                <a:lnTo>
                  <a:pt x="0" y="0"/>
                </a:lnTo>
                <a:lnTo>
                  <a:pt x="24" y="0"/>
                </a:lnTo>
                <a:lnTo>
                  <a:pt x="24" y="0"/>
                </a:lnTo>
                <a:lnTo>
                  <a:pt x="73" y="73"/>
                </a:lnTo>
                <a:lnTo>
                  <a:pt x="61" y="85"/>
                </a:lnTo>
                <a:lnTo>
                  <a:pt x="61" y="73"/>
                </a:lnTo>
                <a:lnTo>
                  <a:pt x="97" y="0"/>
                </a:lnTo>
                <a:lnTo>
                  <a:pt x="110" y="0"/>
                </a:lnTo>
                <a:lnTo>
                  <a:pt x="110" y="12"/>
                </a:lnTo>
                <a:lnTo>
                  <a:pt x="73" y="12"/>
                </a:lnTo>
                <a:lnTo>
                  <a:pt x="73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0" name="Freeform 22"/>
          <p:cNvSpPr>
            <a:spLocks/>
          </p:cNvSpPr>
          <p:nvPr/>
        </p:nvSpPr>
        <p:spPr bwMode="auto">
          <a:xfrm>
            <a:off x="3698875" y="2265363"/>
            <a:ext cx="777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0"/>
              </a:cxn>
              <a:cxn ang="0">
                <a:pos x="49" y="12"/>
              </a:cxn>
              <a:cxn ang="0">
                <a:pos x="49" y="12"/>
              </a:cxn>
              <a:cxn ang="0">
                <a:pos x="49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49" h="12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1" name="Freeform 23"/>
          <p:cNvSpPr>
            <a:spLocks/>
          </p:cNvSpPr>
          <p:nvPr/>
        </p:nvSpPr>
        <p:spPr bwMode="auto">
          <a:xfrm>
            <a:off x="3698875" y="2265363"/>
            <a:ext cx="136525" cy="11588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86" y="0"/>
              </a:cxn>
              <a:cxn ang="0">
                <a:pos x="49" y="73"/>
              </a:cxn>
              <a:cxn ang="0">
                <a:pos x="0" y="0"/>
              </a:cxn>
              <a:cxn ang="0">
                <a:pos x="49" y="0"/>
              </a:cxn>
            </a:cxnLst>
            <a:rect l="0" t="0" r="r" b="b"/>
            <a:pathLst>
              <a:path w="86" h="73">
                <a:moveTo>
                  <a:pt x="49" y="0"/>
                </a:moveTo>
                <a:lnTo>
                  <a:pt x="86" y="0"/>
                </a:lnTo>
                <a:lnTo>
                  <a:pt x="49" y="73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2" name="Rectangle 24"/>
          <p:cNvSpPr>
            <a:spLocks noChangeArrowheads="1"/>
          </p:cNvSpPr>
          <p:nvPr/>
        </p:nvSpPr>
        <p:spPr bwMode="auto">
          <a:xfrm>
            <a:off x="3757613" y="1471613"/>
            <a:ext cx="38100" cy="773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3" name="Freeform 25"/>
          <p:cNvSpPr>
            <a:spLocks/>
          </p:cNvSpPr>
          <p:nvPr/>
        </p:nvSpPr>
        <p:spPr bwMode="auto">
          <a:xfrm>
            <a:off x="3602038" y="2051050"/>
            <a:ext cx="39687" cy="39688"/>
          </a:xfrm>
          <a:custGeom>
            <a:avLst/>
            <a:gdLst/>
            <a:ahLst/>
            <a:cxnLst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0" y="0"/>
              </a:cxn>
              <a:cxn ang="0">
                <a:pos x="0" y="13"/>
              </a:cxn>
              <a:cxn ang="0">
                <a:pos x="0" y="13"/>
              </a:cxn>
              <a:cxn ang="0">
                <a:pos x="12" y="25"/>
              </a:cxn>
              <a:cxn ang="0">
                <a:pos x="25" y="13"/>
              </a:cxn>
              <a:cxn ang="0">
                <a:pos x="25" y="13"/>
              </a:cxn>
            </a:cxnLst>
            <a:rect l="0" t="0" r="r" b="b"/>
            <a:pathLst>
              <a:path w="25" h="25">
                <a:moveTo>
                  <a:pt x="25" y="13"/>
                </a:moveTo>
                <a:lnTo>
                  <a:pt x="25" y="0"/>
                </a:lnTo>
                <a:lnTo>
                  <a:pt x="12" y="0"/>
                </a:lnTo>
                <a:lnTo>
                  <a:pt x="0" y="0"/>
                </a:lnTo>
                <a:lnTo>
                  <a:pt x="0" y="13"/>
                </a:lnTo>
                <a:lnTo>
                  <a:pt x="0" y="13"/>
                </a:lnTo>
                <a:lnTo>
                  <a:pt x="12" y="25"/>
                </a:lnTo>
                <a:lnTo>
                  <a:pt x="25" y="13"/>
                </a:lnTo>
                <a:lnTo>
                  <a:pt x="25" y="1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4" name="Freeform 26"/>
          <p:cNvSpPr>
            <a:spLocks/>
          </p:cNvSpPr>
          <p:nvPr/>
        </p:nvSpPr>
        <p:spPr bwMode="auto">
          <a:xfrm>
            <a:off x="3621088" y="1993900"/>
            <a:ext cx="136525" cy="15398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6" y="49"/>
              </a:cxn>
              <a:cxn ang="0">
                <a:pos x="86" y="61"/>
              </a:cxn>
              <a:cxn ang="0">
                <a:pos x="86" y="61"/>
              </a:cxn>
              <a:cxn ang="0">
                <a:pos x="0" y="97"/>
              </a:cxn>
              <a:cxn ang="0">
                <a:pos x="0" y="97"/>
              </a:cxn>
              <a:cxn ang="0">
                <a:pos x="0" y="85"/>
              </a:cxn>
              <a:cxn ang="0">
                <a:pos x="0" y="85"/>
              </a:cxn>
              <a:cxn ang="0">
                <a:pos x="86" y="49"/>
              </a:cxn>
              <a:cxn ang="0">
                <a:pos x="86" y="61"/>
              </a:cxn>
              <a:cxn ang="0">
                <a:pos x="86" y="61"/>
              </a:cxn>
              <a:cxn ang="0">
                <a:pos x="0" y="12"/>
              </a:cxn>
              <a:cxn ang="0">
                <a:pos x="0" y="0"/>
              </a:cxn>
              <a:cxn ang="0">
                <a:pos x="13" y="0"/>
              </a:cxn>
              <a:cxn ang="0">
                <a:pos x="13" y="49"/>
              </a:cxn>
              <a:cxn ang="0">
                <a:pos x="0" y="49"/>
              </a:cxn>
            </a:cxnLst>
            <a:rect l="0" t="0" r="r" b="b"/>
            <a:pathLst>
              <a:path w="86" h="97">
                <a:moveTo>
                  <a:pt x="0" y="4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6" y="49"/>
                </a:lnTo>
                <a:lnTo>
                  <a:pt x="86" y="61"/>
                </a:lnTo>
                <a:lnTo>
                  <a:pt x="86" y="61"/>
                </a:lnTo>
                <a:lnTo>
                  <a:pt x="0" y="97"/>
                </a:lnTo>
                <a:lnTo>
                  <a:pt x="0" y="97"/>
                </a:lnTo>
                <a:lnTo>
                  <a:pt x="0" y="85"/>
                </a:lnTo>
                <a:lnTo>
                  <a:pt x="0" y="85"/>
                </a:lnTo>
                <a:lnTo>
                  <a:pt x="86" y="49"/>
                </a:lnTo>
                <a:lnTo>
                  <a:pt x="86" y="61"/>
                </a:lnTo>
                <a:lnTo>
                  <a:pt x="86" y="61"/>
                </a:lnTo>
                <a:lnTo>
                  <a:pt x="0" y="12"/>
                </a:lnTo>
                <a:lnTo>
                  <a:pt x="0" y="0"/>
                </a:lnTo>
                <a:lnTo>
                  <a:pt x="13" y="0"/>
                </a:lnTo>
                <a:lnTo>
                  <a:pt x="13" y="49"/>
                </a:lnTo>
                <a:lnTo>
                  <a:pt x="0" y="49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5" name="Freeform 27"/>
          <p:cNvSpPr>
            <a:spLocks/>
          </p:cNvSpPr>
          <p:nvPr/>
        </p:nvSpPr>
        <p:spPr bwMode="auto">
          <a:xfrm>
            <a:off x="3621088" y="2071688"/>
            <a:ext cx="20637" cy="5715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0" y="0"/>
              </a:cxn>
              <a:cxn ang="0">
                <a:pos x="13" y="0"/>
              </a:cxn>
              <a:cxn ang="0">
                <a:pos x="13" y="0"/>
              </a:cxn>
              <a:cxn ang="0">
                <a:pos x="13" y="0"/>
              </a:cxn>
              <a:cxn ang="0">
                <a:pos x="13" y="36"/>
              </a:cxn>
              <a:cxn ang="0">
                <a:pos x="0" y="36"/>
              </a:cxn>
            </a:cxnLst>
            <a:rect l="0" t="0" r="r" b="b"/>
            <a:pathLst>
              <a:path w="13" h="36">
                <a:moveTo>
                  <a:pt x="0" y="36"/>
                </a:move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13" y="36"/>
                </a:lnTo>
                <a:lnTo>
                  <a:pt x="0" y="3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6" name="Freeform 28"/>
          <p:cNvSpPr>
            <a:spLocks/>
          </p:cNvSpPr>
          <p:nvPr/>
        </p:nvSpPr>
        <p:spPr bwMode="auto">
          <a:xfrm>
            <a:off x="3621088" y="1993900"/>
            <a:ext cx="136525" cy="1349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0" y="0"/>
              </a:cxn>
              <a:cxn ang="0">
                <a:pos x="86" y="49"/>
              </a:cxn>
              <a:cxn ang="0">
                <a:pos x="0" y="85"/>
              </a:cxn>
              <a:cxn ang="0">
                <a:pos x="0" y="49"/>
              </a:cxn>
            </a:cxnLst>
            <a:rect l="0" t="0" r="r" b="b"/>
            <a:pathLst>
              <a:path w="86" h="85">
                <a:moveTo>
                  <a:pt x="0" y="49"/>
                </a:moveTo>
                <a:lnTo>
                  <a:pt x="0" y="0"/>
                </a:lnTo>
                <a:lnTo>
                  <a:pt x="86" y="49"/>
                </a:lnTo>
                <a:lnTo>
                  <a:pt x="0" y="85"/>
                </a:lnTo>
                <a:lnTo>
                  <a:pt x="0" y="49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7" name="Rectangle 29"/>
          <p:cNvSpPr>
            <a:spLocks noChangeArrowheads="1"/>
          </p:cNvSpPr>
          <p:nvPr/>
        </p:nvSpPr>
        <p:spPr bwMode="auto">
          <a:xfrm>
            <a:off x="3757613" y="3910013"/>
            <a:ext cx="38100" cy="1746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8" name="Rectangle 30"/>
          <p:cNvSpPr>
            <a:spLocks noChangeArrowheads="1"/>
          </p:cNvSpPr>
          <p:nvPr/>
        </p:nvSpPr>
        <p:spPr bwMode="auto">
          <a:xfrm>
            <a:off x="2632075" y="4046538"/>
            <a:ext cx="1144588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79" name="Rectangle 31"/>
          <p:cNvSpPr>
            <a:spLocks noChangeArrowheads="1"/>
          </p:cNvSpPr>
          <p:nvPr/>
        </p:nvSpPr>
        <p:spPr bwMode="auto">
          <a:xfrm>
            <a:off x="2632075" y="2051050"/>
            <a:ext cx="39688" cy="20145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2651125" y="2051050"/>
            <a:ext cx="969963" cy="396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1" name="Freeform 33"/>
          <p:cNvSpPr>
            <a:spLocks/>
          </p:cNvSpPr>
          <p:nvPr/>
        </p:nvSpPr>
        <p:spPr bwMode="auto">
          <a:xfrm>
            <a:off x="3757613" y="4549775"/>
            <a:ext cx="38100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24" y="24"/>
              </a:cxn>
              <a:cxn ang="0">
                <a:pos x="24" y="12"/>
              </a:cxn>
              <a:cxn ang="0">
                <a:pos x="24" y="0"/>
              </a:cxn>
              <a:cxn ang="0">
                <a:pos x="12" y="0"/>
              </a:cxn>
              <a:cxn ang="0">
                <a:pos x="0" y="0"/>
              </a:cxn>
              <a:cxn ang="0">
                <a:pos x="0" y="12"/>
              </a:cxn>
              <a:cxn ang="0">
                <a:pos x="0" y="24"/>
              </a:cxn>
              <a:cxn ang="0">
                <a:pos x="12" y="24"/>
              </a:cxn>
            </a:cxnLst>
            <a:rect l="0" t="0" r="r" b="b"/>
            <a:pathLst>
              <a:path w="24" h="24">
                <a:moveTo>
                  <a:pt x="12" y="24"/>
                </a:moveTo>
                <a:lnTo>
                  <a:pt x="24" y="24"/>
                </a:lnTo>
                <a:lnTo>
                  <a:pt x="24" y="12"/>
                </a:lnTo>
                <a:lnTo>
                  <a:pt x="24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2" name="Freeform 34"/>
          <p:cNvSpPr>
            <a:spLocks/>
          </p:cNvSpPr>
          <p:nvPr/>
        </p:nvSpPr>
        <p:spPr bwMode="auto">
          <a:xfrm>
            <a:off x="3679825" y="4568825"/>
            <a:ext cx="174625" cy="174625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110" y="0"/>
              </a:cxn>
              <a:cxn ang="0">
                <a:pos x="110" y="0"/>
              </a:cxn>
              <a:cxn ang="0">
                <a:pos x="110" y="0"/>
              </a:cxn>
              <a:cxn ang="0">
                <a:pos x="61" y="85"/>
              </a:cxn>
              <a:cxn ang="0">
                <a:pos x="61" y="110"/>
              </a:cxn>
              <a:cxn ang="0">
                <a:pos x="49" y="85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61" y="85"/>
              </a:cxn>
              <a:cxn ang="0">
                <a:pos x="49" y="85"/>
              </a:cxn>
              <a:cxn ang="0">
                <a:pos x="49" y="85"/>
              </a:cxn>
              <a:cxn ang="0">
                <a:pos x="98" y="0"/>
              </a:cxn>
              <a:cxn ang="0">
                <a:pos x="110" y="0"/>
              </a:cxn>
              <a:cxn ang="0">
                <a:pos x="110" y="12"/>
              </a:cxn>
              <a:cxn ang="0">
                <a:pos x="61" y="12"/>
              </a:cxn>
              <a:cxn ang="0">
                <a:pos x="61" y="0"/>
              </a:cxn>
            </a:cxnLst>
            <a:rect l="0" t="0" r="r" b="b"/>
            <a:pathLst>
              <a:path w="110" h="110">
                <a:moveTo>
                  <a:pt x="61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61" y="85"/>
                </a:lnTo>
                <a:lnTo>
                  <a:pt x="61" y="110"/>
                </a:lnTo>
                <a:lnTo>
                  <a:pt x="49" y="85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5"/>
                </a:lnTo>
                <a:lnTo>
                  <a:pt x="49" y="85"/>
                </a:lnTo>
                <a:lnTo>
                  <a:pt x="49" y="85"/>
                </a:lnTo>
                <a:lnTo>
                  <a:pt x="98" y="0"/>
                </a:lnTo>
                <a:lnTo>
                  <a:pt x="110" y="0"/>
                </a:lnTo>
                <a:lnTo>
                  <a:pt x="110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3" name="Freeform 35"/>
          <p:cNvSpPr>
            <a:spLocks/>
          </p:cNvSpPr>
          <p:nvPr/>
        </p:nvSpPr>
        <p:spPr bwMode="auto">
          <a:xfrm>
            <a:off x="3698875" y="4568825"/>
            <a:ext cx="7778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0"/>
              </a:cxn>
              <a:cxn ang="0">
                <a:pos x="49" y="12"/>
              </a:cxn>
              <a:cxn ang="0">
                <a:pos x="49" y="12"/>
              </a:cxn>
              <a:cxn ang="0">
                <a:pos x="49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49" h="12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4" name="Freeform 36"/>
          <p:cNvSpPr>
            <a:spLocks/>
          </p:cNvSpPr>
          <p:nvPr/>
        </p:nvSpPr>
        <p:spPr bwMode="auto">
          <a:xfrm>
            <a:off x="3698875" y="4568825"/>
            <a:ext cx="155575" cy="13493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8" y="0"/>
              </a:cxn>
              <a:cxn ang="0">
                <a:pos x="49" y="85"/>
              </a:cxn>
              <a:cxn ang="0">
                <a:pos x="0" y="0"/>
              </a:cxn>
              <a:cxn ang="0">
                <a:pos x="49" y="0"/>
              </a:cxn>
            </a:cxnLst>
            <a:rect l="0" t="0" r="r" b="b"/>
            <a:pathLst>
              <a:path w="98" h="85">
                <a:moveTo>
                  <a:pt x="49" y="0"/>
                </a:moveTo>
                <a:lnTo>
                  <a:pt x="98" y="0"/>
                </a:lnTo>
                <a:lnTo>
                  <a:pt x="49" y="85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5" name="Rectangle 37"/>
          <p:cNvSpPr>
            <a:spLocks noChangeArrowheads="1"/>
          </p:cNvSpPr>
          <p:nvPr/>
        </p:nvSpPr>
        <p:spPr bwMode="auto">
          <a:xfrm>
            <a:off x="4222750" y="2709863"/>
            <a:ext cx="833438" cy="396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6" name="Rectangle 38"/>
          <p:cNvSpPr>
            <a:spLocks noChangeArrowheads="1"/>
          </p:cNvSpPr>
          <p:nvPr/>
        </p:nvSpPr>
        <p:spPr bwMode="auto">
          <a:xfrm>
            <a:off x="5018088" y="2728913"/>
            <a:ext cx="38100" cy="1549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7" name="Rectangle 39"/>
          <p:cNvSpPr>
            <a:spLocks noChangeArrowheads="1"/>
          </p:cNvSpPr>
          <p:nvPr/>
        </p:nvSpPr>
        <p:spPr bwMode="auto">
          <a:xfrm>
            <a:off x="3757613" y="4240213"/>
            <a:ext cx="12795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8" name="Rectangle 40"/>
          <p:cNvSpPr>
            <a:spLocks noChangeArrowheads="1"/>
          </p:cNvSpPr>
          <p:nvPr/>
        </p:nvSpPr>
        <p:spPr bwMode="auto">
          <a:xfrm>
            <a:off x="3757613" y="4259263"/>
            <a:ext cx="38100" cy="3095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89" name="Freeform 41"/>
          <p:cNvSpPr>
            <a:spLocks/>
          </p:cNvSpPr>
          <p:nvPr/>
        </p:nvSpPr>
        <p:spPr bwMode="auto">
          <a:xfrm>
            <a:off x="3776663" y="2709863"/>
            <a:ext cx="485775" cy="3683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2" y="232"/>
              </a:cxn>
              <a:cxn ang="0">
                <a:pos x="306" y="25"/>
              </a:cxn>
              <a:cxn ang="0">
                <a:pos x="293" y="0"/>
              </a:cxn>
              <a:cxn ang="0">
                <a:pos x="0" y="208"/>
              </a:cxn>
            </a:cxnLst>
            <a:rect l="0" t="0" r="r" b="b"/>
            <a:pathLst>
              <a:path w="306" h="232">
                <a:moveTo>
                  <a:pt x="0" y="208"/>
                </a:moveTo>
                <a:lnTo>
                  <a:pt x="12" y="232"/>
                </a:lnTo>
                <a:lnTo>
                  <a:pt x="306" y="25"/>
                </a:lnTo>
                <a:lnTo>
                  <a:pt x="293" y="0"/>
                </a:lnTo>
                <a:lnTo>
                  <a:pt x="0" y="20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0" name="Freeform 42"/>
          <p:cNvSpPr>
            <a:spLocks/>
          </p:cNvSpPr>
          <p:nvPr/>
        </p:nvSpPr>
        <p:spPr bwMode="auto">
          <a:xfrm>
            <a:off x="3776663" y="2381250"/>
            <a:ext cx="485775" cy="368300"/>
          </a:xfrm>
          <a:custGeom>
            <a:avLst/>
            <a:gdLst/>
            <a:ahLst/>
            <a:cxnLst>
              <a:cxn ang="0">
                <a:pos x="293" y="232"/>
              </a:cxn>
              <a:cxn ang="0">
                <a:pos x="306" y="207"/>
              </a:cxn>
              <a:cxn ang="0">
                <a:pos x="12" y="0"/>
              </a:cxn>
              <a:cxn ang="0">
                <a:pos x="0" y="24"/>
              </a:cxn>
              <a:cxn ang="0">
                <a:pos x="293" y="232"/>
              </a:cxn>
            </a:cxnLst>
            <a:rect l="0" t="0" r="r" b="b"/>
            <a:pathLst>
              <a:path w="306" h="232">
                <a:moveTo>
                  <a:pt x="293" y="232"/>
                </a:moveTo>
                <a:lnTo>
                  <a:pt x="306" y="207"/>
                </a:lnTo>
                <a:lnTo>
                  <a:pt x="12" y="0"/>
                </a:lnTo>
                <a:lnTo>
                  <a:pt x="0" y="24"/>
                </a:lnTo>
                <a:lnTo>
                  <a:pt x="293" y="2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1" name="Freeform 43"/>
          <p:cNvSpPr>
            <a:spLocks/>
          </p:cNvSpPr>
          <p:nvPr/>
        </p:nvSpPr>
        <p:spPr bwMode="auto">
          <a:xfrm>
            <a:off x="3311525" y="2709863"/>
            <a:ext cx="484188" cy="368300"/>
          </a:xfrm>
          <a:custGeom>
            <a:avLst/>
            <a:gdLst/>
            <a:ahLst/>
            <a:cxnLst>
              <a:cxn ang="0">
                <a:pos x="293" y="232"/>
              </a:cxn>
              <a:cxn ang="0">
                <a:pos x="305" y="208"/>
              </a:cxn>
              <a:cxn ang="0">
                <a:pos x="12" y="0"/>
              </a:cxn>
              <a:cxn ang="0">
                <a:pos x="0" y="25"/>
              </a:cxn>
              <a:cxn ang="0">
                <a:pos x="293" y="232"/>
              </a:cxn>
            </a:cxnLst>
            <a:rect l="0" t="0" r="r" b="b"/>
            <a:pathLst>
              <a:path w="305" h="232">
                <a:moveTo>
                  <a:pt x="293" y="232"/>
                </a:moveTo>
                <a:lnTo>
                  <a:pt x="305" y="208"/>
                </a:lnTo>
                <a:lnTo>
                  <a:pt x="12" y="0"/>
                </a:lnTo>
                <a:lnTo>
                  <a:pt x="0" y="25"/>
                </a:lnTo>
                <a:lnTo>
                  <a:pt x="293" y="2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2" name="Freeform 44"/>
          <p:cNvSpPr>
            <a:spLocks/>
          </p:cNvSpPr>
          <p:nvPr/>
        </p:nvSpPr>
        <p:spPr bwMode="auto">
          <a:xfrm>
            <a:off x="3311525" y="2381250"/>
            <a:ext cx="484188" cy="368300"/>
          </a:xfrm>
          <a:custGeom>
            <a:avLst/>
            <a:gdLst/>
            <a:ahLst/>
            <a:cxnLst>
              <a:cxn ang="0">
                <a:pos x="0" y="207"/>
              </a:cxn>
              <a:cxn ang="0">
                <a:pos x="12" y="232"/>
              </a:cxn>
              <a:cxn ang="0">
                <a:pos x="305" y="24"/>
              </a:cxn>
              <a:cxn ang="0">
                <a:pos x="293" y="0"/>
              </a:cxn>
              <a:cxn ang="0">
                <a:pos x="0" y="207"/>
              </a:cxn>
            </a:cxnLst>
            <a:rect l="0" t="0" r="r" b="b"/>
            <a:pathLst>
              <a:path w="305" h="232">
                <a:moveTo>
                  <a:pt x="0" y="207"/>
                </a:moveTo>
                <a:lnTo>
                  <a:pt x="12" y="232"/>
                </a:lnTo>
                <a:lnTo>
                  <a:pt x="305" y="24"/>
                </a:lnTo>
                <a:lnTo>
                  <a:pt x="293" y="0"/>
                </a:lnTo>
                <a:lnTo>
                  <a:pt x="0" y="20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3" name="Rectangle 45"/>
          <p:cNvSpPr>
            <a:spLocks noChangeArrowheads="1"/>
          </p:cNvSpPr>
          <p:nvPr/>
        </p:nvSpPr>
        <p:spPr bwMode="auto">
          <a:xfrm>
            <a:off x="7694613" y="2865438"/>
            <a:ext cx="89217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4" name="Rectangle 46"/>
          <p:cNvSpPr>
            <a:spLocks noChangeArrowheads="1"/>
          </p:cNvSpPr>
          <p:nvPr/>
        </p:nvSpPr>
        <p:spPr bwMode="auto">
          <a:xfrm>
            <a:off x="8548688" y="2884488"/>
            <a:ext cx="38100" cy="444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5" name="Rectangle 47"/>
          <p:cNvSpPr>
            <a:spLocks noChangeArrowheads="1"/>
          </p:cNvSpPr>
          <p:nvPr/>
        </p:nvSpPr>
        <p:spPr bwMode="auto">
          <a:xfrm>
            <a:off x="7675563" y="3290888"/>
            <a:ext cx="89217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6" name="Rectangle 48"/>
          <p:cNvSpPr>
            <a:spLocks noChangeArrowheads="1"/>
          </p:cNvSpPr>
          <p:nvPr/>
        </p:nvSpPr>
        <p:spPr bwMode="auto">
          <a:xfrm>
            <a:off x="7675563" y="2865438"/>
            <a:ext cx="38100" cy="444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7" name="Freeform 49"/>
          <p:cNvSpPr>
            <a:spLocks/>
          </p:cNvSpPr>
          <p:nvPr/>
        </p:nvSpPr>
        <p:spPr bwMode="auto">
          <a:xfrm>
            <a:off x="7073900" y="1665288"/>
            <a:ext cx="39688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12" y="24"/>
              </a:cxn>
              <a:cxn ang="0">
                <a:pos x="25" y="12"/>
              </a:cxn>
              <a:cxn ang="0">
                <a:pos x="12" y="12"/>
              </a:cxn>
              <a:cxn ang="0">
                <a:pos x="12" y="0"/>
              </a:cxn>
              <a:cxn ang="0">
                <a:pos x="0" y="12"/>
              </a:cxn>
              <a:cxn ang="0">
                <a:pos x="0" y="12"/>
              </a:cxn>
              <a:cxn ang="0">
                <a:pos x="0" y="24"/>
              </a:cxn>
              <a:cxn ang="0">
                <a:pos x="12" y="24"/>
              </a:cxn>
            </a:cxnLst>
            <a:rect l="0" t="0" r="r" b="b"/>
            <a:pathLst>
              <a:path w="25" h="24">
                <a:moveTo>
                  <a:pt x="12" y="24"/>
                </a:moveTo>
                <a:lnTo>
                  <a:pt x="12" y="24"/>
                </a:lnTo>
                <a:lnTo>
                  <a:pt x="25" y="12"/>
                </a:lnTo>
                <a:lnTo>
                  <a:pt x="12" y="12"/>
                </a:lnTo>
                <a:lnTo>
                  <a:pt x="12" y="0"/>
                </a:lnTo>
                <a:lnTo>
                  <a:pt x="0" y="12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8" name="Freeform 50"/>
          <p:cNvSpPr>
            <a:spLocks/>
          </p:cNvSpPr>
          <p:nvPr/>
        </p:nvSpPr>
        <p:spPr bwMode="auto">
          <a:xfrm>
            <a:off x="6977063" y="1703388"/>
            <a:ext cx="174625" cy="13493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110" y="0"/>
              </a:cxn>
              <a:cxn ang="0">
                <a:pos x="110" y="0"/>
              </a:cxn>
              <a:cxn ang="0">
                <a:pos x="110" y="0"/>
              </a:cxn>
              <a:cxn ang="0">
                <a:pos x="73" y="73"/>
              </a:cxn>
              <a:cxn ang="0">
                <a:pos x="61" y="85"/>
              </a:cxn>
              <a:cxn ang="0">
                <a:pos x="61" y="85"/>
              </a:cxn>
              <a:cxn ang="0">
                <a:pos x="12" y="12"/>
              </a:cxn>
              <a:cxn ang="0">
                <a:pos x="0" y="0"/>
              </a:cxn>
              <a:cxn ang="0">
                <a:pos x="24" y="0"/>
              </a:cxn>
              <a:cxn ang="0">
                <a:pos x="24" y="0"/>
              </a:cxn>
              <a:cxn ang="0">
                <a:pos x="73" y="73"/>
              </a:cxn>
              <a:cxn ang="0">
                <a:pos x="61" y="85"/>
              </a:cxn>
              <a:cxn ang="0">
                <a:pos x="61" y="73"/>
              </a:cxn>
              <a:cxn ang="0">
                <a:pos x="98" y="0"/>
              </a:cxn>
              <a:cxn ang="0">
                <a:pos x="110" y="0"/>
              </a:cxn>
              <a:cxn ang="0">
                <a:pos x="110" y="12"/>
              </a:cxn>
              <a:cxn ang="0">
                <a:pos x="73" y="12"/>
              </a:cxn>
              <a:cxn ang="0">
                <a:pos x="73" y="0"/>
              </a:cxn>
            </a:cxnLst>
            <a:rect l="0" t="0" r="r" b="b"/>
            <a:pathLst>
              <a:path w="110" h="85">
                <a:moveTo>
                  <a:pt x="73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73" y="73"/>
                </a:lnTo>
                <a:lnTo>
                  <a:pt x="61" y="85"/>
                </a:lnTo>
                <a:lnTo>
                  <a:pt x="61" y="85"/>
                </a:lnTo>
                <a:lnTo>
                  <a:pt x="12" y="12"/>
                </a:lnTo>
                <a:lnTo>
                  <a:pt x="0" y="0"/>
                </a:lnTo>
                <a:lnTo>
                  <a:pt x="24" y="0"/>
                </a:lnTo>
                <a:lnTo>
                  <a:pt x="24" y="0"/>
                </a:lnTo>
                <a:lnTo>
                  <a:pt x="73" y="73"/>
                </a:lnTo>
                <a:lnTo>
                  <a:pt x="61" y="85"/>
                </a:lnTo>
                <a:lnTo>
                  <a:pt x="61" y="73"/>
                </a:lnTo>
                <a:lnTo>
                  <a:pt x="98" y="0"/>
                </a:lnTo>
                <a:lnTo>
                  <a:pt x="110" y="0"/>
                </a:lnTo>
                <a:lnTo>
                  <a:pt x="110" y="12"/>
                </a:lnTo>
                <a:lnTo>
                  <a:pt x="73" y="12"/>
                </a:lnTo>
                <a:lnTo>
                  <a:pt x="73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899" name="Freeform 51"/>
          <p:cNvSpPr>
            <a:spLocks/>
          </p:cNvSpPr>
          <p:nvPr/>
        </p:nvSpPr>
        <p:spPr bwMode="auto">
          <a:xfrm>
            <a:off x="7015163" y="1703388"/>
            <a:ext cx="7778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0"/>
              </a:cxn>
              <a:cxn ang="0">
                <a:pos x="49" y="12"/>
              </a:cxn>
              <a:cxn ang="0">
                <a:pos x="49" y="12"/>
              </a:cxn>
              <a:cxn ang="0">
                <a:pos x="49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49" h="12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0" name="Freeform 52"/>
          <p:cNvSpPr>
            <a:spLocks/>
          </p:cNvSpPr>
          <p:nvPr/>
        </p:nvSpPr>
        <p:spPr bwMode="auto">
          <a:xfrm>
            <a:off x="7015163" y="1703388"/>
            <a:ext cx="136525" cy="115887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86" y="0"/>
              </a:cxn>
              <a:cxn ang="0">
                <a:pos x="49" y="73"/>
              </a:cxn>
              <a:cxn ang="0">
                <a:pos x="0" y="0"/>
              </a:cxn>
              <a:cxn ang="0">
                <a:pos x="49" y="0"/>
              </a:cxn>
            </a:cxnLst>
            <a:rect l="0" t="0" r="r" b="b"/>
            <a:pathLst>
              <a:path w="86" h="73">
                <a:moveTo>
                  <a:pt x="49" y="0"/>
                </a:moveTo>
                <a:lnTo>
                  <a:pt x="86" y="0"/>
                </a:lnTo>
                <a:lnTo>
                  <a:pt x="49" y="73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1" name="Rectangle 53"/>
          <p:cNvSpPr>
            <a:spLocks noChangeArrowheads="1"/>
          </p:cNvSpPr>
          <p:nvPr/>
        </p:nvSpPr>
        <p:spPr bwMode="auto">
          <a:xfrm>
            <a:off x="7073900" y="1335088"/>
            <a:ext cx="39688" cy="349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2" name="Freeform 54"/>
          <p:cNvSpPr>
            <a:spLocks/>
          </p:cNvSpPr>
          <p:nvPr/>
        </p:nvSpPr>
        <p:spPr bwMode="auto">
          <a:xfrm>
            <a:off x="7092950" y="2147888"/>
            <a:ext cx="485775" cy="3683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3" y="232"/>
              </a:cxn>
              <a:cxn ang="0">
                <a:pos x="306" y="25"/>
              </a:cxn>
              <a:cxn ang="0">
                <a:pos x="294" y="0"/>
              </a:cxn>
              <a:cxn ang="0">
                <a:pos x="0" y="208"/>
              </a:cxn>
            </a:cxnLst>
            <a:rect l="0" t="0" r="r" b="b"/>
            <a:pathLst>
              <a:path w="306" h="232">
                <a:moveTo>
                  <a:pt x="0" y="208"/>
                </a:moveTo>
                <a:lnTo>
                  <a:pt x="13" y="232"/>
                </a:lnTo>
                <a:lnTo>
                  <a:pt x="306" y="25"/>
                </a:lnTo>
                <a:lnTo>
                  <a:pt x="294" y="0"/>
                </a:lnTo>
                <a:lnTo>
                  <a:pt x="0" y="20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3" name="Freeform 55"/>
          <p:cNvSpPr>
            <a:spLocks/>
          </p:cNvSpPr>
          <p:nvPr/>
        </p:nvSpPr>
        <p:spPr bwMode="auto">
          <a:xfrm>
            <a:off x="7092950" y="1819275"/>
            <a:ext cx="485775" cy="368300"/>
          </a:xfrm>
          <a:custGeom>
            <a:avLst/>
            <a:gdLst/>
            <a:ahLst/>
            <a:cxnLst>
              <a:cxn ang="0">
                <a:pos x="294" y="232"/>
              </a:cxn>
              <a:cxn ang="0">
                <a:pos x="306" y="207"/>
              </a:cxn>
              <a:cxn ang="0">
                <a:pos x="13" y="0"/>
              </a:cxn>
              <a:cxn ang="0">
                <a:pos x="0" y="25"/>
              </a:cxn>
              <a:cxn ang="0">
                <a:pos x="294" y="232"/>
              </a:cxn>
            </a:cxnLst>
            <a:rect l="0" t="0" r="r" b="b"/>
            <a:pathLst>
              <a:path w="306" h="232">
                <a:moveTo>
                  <a:pt x="294" y="232"/>
                </a:moveTo>
                <a:lnTo>
                  <a:pt x="306" y="207"/>
                </a:lnTo>
                <a:lnTo>
                  <a:pt x="13" y="0"/>
                </a:lnTo>
                <a:lnTo>
                  <a:pt x="0" y="25"/>
                </a:lnTo>
                <a:lnTo>
                  <a:pt x="294" y="2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4" name="Freeform 56"/>
          <p:cNvSpPr>
            <a:spLocks/>
          </p:cNvSpPr>
          <p:nvPr/>
        </p:nvSpPr>
        <p:spPr bwMode="auto">
          <a:xfrm>
            <a:off x="6627813" y="2147888"/>
            <a:ext cx="485775" cy="368300"/>
          </a:xfrm>
          <a:custGeom>
            <a:avLst/>
            <a:gdLst/>
            <a:ahLst/>
            <a:cxnLst>
              <a:cxn ang="0">
                <a:pos x="293" y="232"/>
              </a:cxn>
              <a:cxn ang="0">
                <a:pos x="306" y="208"/>
              </a:cxn>
              <a:cxn ang="0">
                <a:pos x="12" y="0"/>
              </a:cxn>
              <a:cxn ang="0">
                <a:pos x="0" y="25"/>
              </a:cxn>
              <a:cxn ang="0">
                <a:pos x="293" y="232"/>
              </a:cxn>
            </a:cxnLst>
            <a:rect l="0" t="0" r="r" b="b"/>
            <a:pathLst>
              <a:path w="306" h="232">
                <a:moveTo>
                  <a:pt x="293" y="232"/>
                </a:moveTo>
                <a:lnTo>
                  <a:pt x="306" y="208"/>
                </a:lnTo>
                <a:lnTo>
                  <a:pt x="12" y="0"/>
                </a:lnTo>
                <a:lnTo>
                  <a:pt x="0" y="25"/>
                </a:lnTo>
                <a:lnTo>
                  <a:pt x="293" y="2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5" name="Freeform 57"/>
          <p:cNvSpPr>
            <a:spLocks/>
          </p:cNvSpPr>
          <p:nvPr/>
        </p:nvSpPr>
        <p:spPr bwMode="auto">
          <a:xfrm>
            <a:off x="6627813" y="1819275"/>
            <a:ext cx="485775" cy="368300"/>
          </a:xfrm>
          <a:custGeom>
            <a:avLst/>
            <a:gdLst/>
            <a:ahLst/>
            <a:cxnLst>
              <a:cxn ang="0">
                <a:pos x="0" y="207"/>
              </a:cxn>
              <a:cxn ang="0">
                <a:pos x="12" y="232"/>
              </a:cxn>
              <a:cxn ang="0">
                <a:pos x="306" y="25"/>
              </a:cxn>
              <a:cxn ang="0">
                <a:pos x="293" y="0"/>
              </a:cxn>
              <a:cxn ang="0">
                <a:pos x="0" y="207"/>
              </a:cxn>
            </a:cxnLst>
            <a:rect l="0" t="0" r="r" b="b"/>
            <a:pathLst>
              <a:path w="306" h="232">
                <a:moveTo>
                  <a:pt x="0" y="207"/>
                </a:moveTo>
                <a:lnTo>
                  <a:pt x="12" y="232"/>
                </a:lnTo>
                <a:lnTo>
                  <a:pt x="306" y="25"/>
                </a:lnTo>
                <a:lnTo>
                  <a:pt x="293" y="0"/>
                </a:lnTo>
                <a:lnTo>
                  <a:pt x="0" y="20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6" name="Freeform 58"/>
          <p:cNvSpPr>
            <a:spLocks/>
          </p:cNvSpPr>
          <p:nvPr/>
        </p:nvSpPr>
        <p:spPr bwMode="auto">
          <a:xfrm>
            <a:off x="8121650" y="2690813"/>
            <a:ext cx="38100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12" y="24"/>
              </a:cxn>
              <a:cxn ang="0">
                <a:pos x="24" y="12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12"/>
              </a:cxn>
              <a:cxn ang="0">
                <a:pos x="0" y="24"/>
              </a:cxn>
              <a:cxn ang="0">
                <a:pos x="12" y="24"/>
              </a:cxn>
            </a:cxnLst>
            <a:rect l="0" t="0" r="r" b="b"/>
            <a:pathLst>
              <a:path w="24" h="24">
                <a:moveTo>
                  <a:pt x="12" y="24"/>
                </a:moveTo>
                <a:lnTo>
                  <a:pt x="12" y="24"/>
                </a:lnTo>
                <a:lnTo>
                  <a:pt x="24" y="12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7" name="Freeform 59"/>
          <p:cNvSpPr>
            <a:spLocks/>
          </p:cNvSpPr>
          <p:nvPr/>
        </p:nvSpPr>
        <p:spPr bwMode="auto">
          <a:xfrm>
            <a:off x="8043863" y="2709863"/>
            <a:ext cx="155575" cy="174625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98" y="0"/>
              </a:cxn>
              <a:cxn ang="0">
                <a:pos x="98" y="0"/>
              </a:cxn>
              <a:cxn ang="0">
                <a:pos x="98" y="0"/>
              </a:cxn>
              <a:cxn ang="0">
                <a:pos x="61" y="86"/>
              </a:cxn>
              <a:cxn ang="0">
                <a:pos x="61" y="110"/>
              </a:cxn>
              <a:cxn ang="0">
                <a:pos x="49" y="86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61" y="86"/>
              </a:cxn>
              <a:cxn ang="0">
                <a:pos x="49" y="86"/>
              </a:cxn>
              <a:cxn ang="0">
                <a:pos x="49" y="86"/>
              </a:cxn>
              <a:cxn ang="0">
                <a:pos x="86" y="0"/>
              </a:cxn>
              <a:cxn ang="0">
                <a:pos x="98" y="0"/>
              </a:cxn>
              <a:cxn ang="0">
                <a:pos x="98" y="12"/>
              </a:cxn>
              <a:cxn ang="0">
                <a:pos x="61" y="12"/>
              </a:cxn>
              <a:cxn ang="0">
                <a:pos x="61" y="0"/>
              </a:cxn>
            </a:cxnLst>
            <a:rect l="0" t="0" r="r" b="b"/>
            <a:pathLst>
              <a:path w="98" h="110">
                <a:moveTo>
                  <a:pt x="61" y="0"/>
                </a:move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61" y="86"/>
                </a:lnTo>
                <a:lnTo>
                  <a:pt x="61" y="110"/>
                </a:lnTo>
                <a:lnTo>
                  <a:pt x="49" y="86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6"/>
                </a:lnTo>
                <a:lnTo>
                  <a:pt x="49" y="86"/>
                </a:lnTo>
                <a:lnTo>
                  <a:pt x="49" y="86"/>
                </a:lnTo>
                <a:lnTo>
                  <a:pt x="86" y="0"/>
                </a:lnTo>
                <a:lnTo>
                  <a:pt x="98" y="0"/>
                </a:lnTo>
                <a:lnTo>
                  <a:pt x="98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8" name="Freeform 60"/>
          <p:cNvSpPr>
            <a:spLocks/>
          </p:cNvSpPr>
          <p:nvPr/>
        </p:nvSpPr>
        <p:spPr bwMode="auto">
          <a:xfrm>
            <a:off x="8062913" y="2709863"/>
            <a:ext cx="7778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0"/>
              </a:cxn>
              <a:cxn ang="0">
                <a:pos x="49" y="12"/>
              </a:cxn>
              <a:cxn ang="0">
                <a:pos x="49" y="12"/>
              </a:cxn>
              <a:cxn ang="0">
                <a:pos x="49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49" h="12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09" name="Freeform 61"/>
          <p:cNvSpPr>
            <a:spLocks/>
          </p:cNvSpPr>
          <p:nvPr/>
        </p:nvSpPr>
        <p:spPr bwMode="auto">
          <a:xfrm>
            <a:off x="8062913" y="2709863"/>
            <a:ext cx="136525" cy="136525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86" y="0"/>
              </a:cxn>
              <a:cxn ang="0">
                <a:pos x="49" y="86"/>
              </a:cxn>
              <a:cxn ang="0">
                <a:pos x="0" y="0"/>
              </a:cxn>
              <a:cxn ang="0">
                <a:pos x="49" y="0"/>
              </a:cxn>
            </a:cxnLst>
            <a:rect l="0" t="0" r="r" b="b"/>
            <a:pathLst>
              <a:path w="86" h="86">
                <a:moveTo>
                  <a:pt x="49" y="0"/>
                </a:moveTo>
                <a:lnTo>
                  <a:pt x="86" y="0"/>
                </a:lnTo>
                <a:lnTo>
                  <a:pt x="49" y="86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0" name="Rectangle 62"/>
          <p:cNvSpPr>
            <a:spLocks noChangeArrowheads="1"/>
          </p:cNvSpPr>
          <p:nvPr/>
        </p:nvSpPr>
        <p:spPr bwMode="auto">
          <a:xfrm>
            <a:off x="7539038" y="2147888"/>
            <a:ext cx="620712" cy="396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1" name="Rectangle 63"/>
          <p:cNvSpPr>
            <a:spLocks noChangeArrowheads="1"/>
          </p:cNvSpPr>
          <p:nvPr/>
        </p:nvSpPr>
        <p:spPr bwMode="auto">
          <a:xfrm>
            <a:off x="8121650" y="2168525"/>
            <a:ext cx="38100" cy="5413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2" name="Rectangle 64"/>
          <p:cNvSpPr>
            <a:spLocks noChangeArrowheads="1"/>
          </p:cNvSpPr>
          <p:nvPr/>
        </p:nvSpPr>
        <p:spPr bwMode="auto">
          <a:xfrm>
            <a:off x="5580063" y="2865438"/>
            <a:ext cx="8731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3" name="Rectangle 65"/>
          <p:cNvSpPr>
            <a:spLocks noChangeArrowheads="1"/>
          </p:cNvSpPr>
          <p:nvPr/>
        </p:nvSpPr>
        <p:spPr bwMode="auto">
          <a:xfrm>
            <a:off x="6415088" y="2884488"/>
            <a:ext cx="38100" cy="444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4" name="Rectangle 66"/>
          <p:cNvSpPr>
            <a:spLocks noChangeArrowheads="1"/>
          </p:cNvSpPr>
          <p:nvPr/>
        </p:nvSpPr>
        <p:spPr bwMode="auto">
          <a:xfrm>
            <a:off x="5561013" y="3290888"/>
            <a:ext cx="8731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5" name="Rectangle 67"/>
          <p:cNvSpPr>
            <a:spLocks noChangeArrowheads="1"/>
          </p:cNvSpPr>
          <p:nvPr/>
        </p:nvSpPr>
        <p:spPr bwMode="auto">
          <a:xfrm>
            <a:off x="5561013" y="2865438"/>
            <a:ext cx="39687" cy="4445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6" name="Freeform 68"/>
          <p:cNvSpPr>
            <a:spLocks/>
          </p:cNvSpPr>
          <p:nvPr/>
        </p:nvSpPr>
        <p:spPr bwMode="auto">
          <a:xfrm>
            <a:off x="6026150" y="2690813"/>
            <a:ext cx="39688" cy="38100"/>
          </a:xfrm>
          <a:custGeom>
            <a:avLst/>
            <a:gdLst/>
            <a:ahLst/>
            <a:cxnLst>
              <a:cxn ang="0">
                <a:pos x="13" y="24"/>
              </a:cxn>
              <a:cxn ang="0">
                <a:pos x="25" y="12"/>
              </a:cxn>
              <a:cxn ang="0">
                <a:pos x="25" y="12"/>
              </a:cxn>
              <a:cxn ang="0">
                <a:pos x="25" y="0"/>
              </a:cxn>
              <a:cxn ang="0">
                <a:pos x="13" y="0"/>
              </a:cxn>
              <a:cxn ang="0">
                <a:pos x="13" y="0"/>
              </a:cxn>
              <a:cxn ang="0">
                <a:pos x="0" y="12"/>
              </a:cxn>
              <a:cxn ang="0">
                <a:pos x="13" y="12"/>
              </a:cxn>
              <a:cxn ang="0">
                <a:pos x="13" y="24"/>
              </a:cxn>
            </a:cxnLst>
            <a:rect l="0" t="0" r="r" b="b"/>
            <a:pathLst>
              <a:path w="25" h="24">
                <a:moveTo>
                  <a:pt x="13" y="24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3" y="0"/>
                </a:lnTo>
                <a:lnTo>
                  <a:pt x="13" y="0"/>
                </a:lnTo>
                <a:lnTo>
                  <a:pt x="0" y="12"/>
                </a:lnTo>
                <a:lnTo>
                  <a:pt x="13" y="12"/>
                </a:lnTo>
                <a:lnTo>
                  <a:pt x="1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7" name="Freeform 69"/>
          <p:cNvSpPr>
            <a:spLocks/>
          </p:cNvSpPr>
          <p:nvPr/>
        </p:nvSpPr>
        <p:spPr bwMode="auto">
          <a:xfrm>
            <a:off x="5969000" y="2709863"/>
            <a:ext cx="174625" cy="155575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7" y="0"/>
              </a:cxn>
              <a:cxn ang="0">
                <a:pos x="110" y="0"/>
              </a:cxn>
              <a:cxn ang="0">
                <a:pos x="97" y="12"/>
              </a:cxn>
              <a:cxn ang="0">
                <a:pos x="49" y="86"/>
              </a:cxn>
              <a:cxn ang="0">
                <a:pos x="49" y="98"/>
              </a:cxn>
              <a:cxn ang="0">
                <a:pos x="36" y="73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49" y="73"/>
              </a:cxn>
              <a:cxn ang="0">
                <a:pos x="36" y="73"/>
              </a:cxn>
              <a:cxn ang="0">
                <a:pos x="36" y="73"/>
              </a:cxn>
              <a:cxn ang="0">
                <a:pos x="85" y="0"/>
              </a:cxn>
              <a:cxn ang="0">
                <a:pos x="97" y="12"/>
              </a:cxn>
              <a:cxn ang="0">
                <a:pos x="97" y="12"/>
              </a:cxn>
              <a:cxn ang="0">
                <a:pos x="49" y="12"/>
              </a:cxn>
              <a:cxn ang="0">
                <a:pos x="49" y="0"/>
              </a:cxn>
            </a:cxnLst>
            <a:rect l="0" t="0" r="r" b="b"/>
            <a:pathLst>
              <a:path w="110" h="98">
                <a:moveTo>
                  <a:pt x="49" y="0"/>
                </a:moveTo>
                <a:lnTo>
                  <a:pt x="97" y="0"/>
                </a:lnTo>
                <a:lnTo>
                  <a:pt x="110" y="0"/>
                </a:lnTo>
                <a:lnTo>
                  <a:pt x="97" y="12"/>
                </a:lnTo>
                <a:lnTo>
                  <a:pt x="49" y="86"/>
                </a:lnTo>
                <a:lnTo>
                  <a:pt x="49" y="98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9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9" y="12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8" name="Freeform 70"/>
          <p:cNvSpPr>
            <a:spLocks/>
          </p:cNvSpPr>
          <p:nvPr/>
        </p:nvSpPr>
        <p:spPr bwMode="auto">
          <a:xfrm>
            <a:off x="5988050" y="2709863"/>
            <a:ext cx="587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0"/>
              </a:cxn>
              <a:cxn ang="0">
                <a:pos x="37" y="12"/>
              </a:cxn>
              <a:cxn ang="0">
                <a:pos x="37" y="12"/>
              </a:cxn>
              <a:cxn ang="0">
                <a:pos x="37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7" h="12">
                <a:moveTo>
                  <a:pt x="0" y="0"/>
                </a:moveTo>
                <a:lnTo>
                  <a:pt x="37" y="0"/>
                </a:lnTo>
                <a:lnTo>
                  <a:pt x="37" y="12"/>
                </a:lnTo>
                <a:lnTo>
                  <a:pt x="37" y="12"/>
                </a:lnTo>
                <a:lnTo>
                  <a:pt x="37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19" name="Freeform 71"/>
          <p:cNvSpPr>
            <a:spLocks/>
          </p:cNvSpPr>
          <p:nvPr/>
        </p:nvSpPr>
        <p:spPr bwMode="auto">
          <a:xfrm>
            <a:off x="5988050" y="2709863"/>
            <a:ext cx="134938" cy="115887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85" y="0"/>
              </a:cxn>
              <a:cxn ang="0">
                <a:pos x="37" y="73"/>
              </a:cxn>
              <a:cxn ang="0">
                <a:pos x="0" y="0"/>
              </a:cxn>
              <a:cxn ang="0">
                <a:pos x="37" y="0"/>
              </a:cxn>
            </a:cxnLst>
            <a:rect l="0" t="0" r="r" b="b"/>
            <a:pathLst>
              <a:path w="85" h="73">
                <a:moveTo>
                  <a:pt x="37" y="0"/>
                </a:moveTo>
                <a:lnTo>
                  <a:pt x="85" y="0"/>
                </a:lnTo>
                <a:lnTo>
                  <a:pt x="37" y="73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0" name="Rectangle 72"/>
          <p:cNvSpPr>
            <a:spLocks noChangeArrowheads="1"/>
          </p:cNvSpPr>
          <p:nvPr/>
        </p:nvSpPr>
        <p:spPr bwMode="auto">
          <a:xfrm>
            <a:off x="6026150" y="2147888"/>
            <a:ext cx="620713" cy="396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1" name="Rectangle 73"/>
          <p:cNvSpPr>
            <a:spLocks noChangeArrowheads="1"/>
          </p:cNvSpPr>
          <p:nvPr/>
        </p:nvSpPr>
        <p:spPr bwMode="auto">
          <a:xfrm>
            <a:off x="6026150" y="2168525"/>
            <a:ext cx="39688" cy="5413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2" name="Rectangle 74"/>
          <p:cNvSpPr>
            <a:spLocks noChangeArrowheads="1"/>
          </p:cNvSpPr>
          <p:nvPr/>
        </p:nvSpPr>
        <p:spPr bwMode="auto">
          <a:xfrm>
            <a:off x="6007100" y="3981450"/>
            <a:ext cx="1163638" cy="460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3" name="Rectangle 75"/>
          <p:cNvSpPr>
            <a:spLocks noChangeArrowheads="1"/>
          </p:cNvSpPr>
          <p:nvPr/>
        </p:nvSpPr>
        <p:spPr bwMode="auto">
          <a:xfrm>
            <a:off x="6007100" y="3309938"/>
            <a:ext cx="39688" cy="6969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4" name="Rectangle 76"/>
          <p:cNvSpPr>
            <a:spLocks noChangeArrowheads="1"/>
          </p:cNvSpPr>
          <p:nvPr/>
        </p:nvSpPr>
        <p:spPr bwMode="auto">
          <a:xfrm>
            <a:off x="7035800" y="3987800"/>
            <a:ext cx="1104900" cy="396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5" name="Rectangle 77"/>
          <p:cNvSpPr>
            <a:spLocks noChangeArrowheads="1"/>
          </p:cNvSpPr>
          <p:nvPr/>
        </p:nvSpPr>
        <p:spPr bwMode="auto">
          <a:xfrm>
            <a:off x="8102600" y="3328988"/>
            <a:ext cx="38100" cy="6778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6" name="Freeform 78"/>
          <p:cNvSpPr>
            <a:spLocks/>
          </p:cNvSpPr>
          <p:nvPr/>
        </p:nvSpPr>
        <p:spPr bwMode="auto">
          <a:xfrm>
            <a:off x="7073900" y="4491038"/>
            <a:ext cx="39688" cy="39687"/>
          </a:xfrm>
          <a:custGeom>
            <a:avLst/>
            <a:gdLst/>
            <a:ahLst/>
            <a:cxnLst>
              <a:cxn ang="0">
                <a:pos x="12" y="25"/>
              </a:cxn>
              <a:cxn ang="0">
                <a:pos x="25" y="13"/>
              </a:cxn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12" y="0"/>
              </a:cxn>
              <a:cxn ang="0">
                <a:pos x="0" y="13"/>
              </a:cxn>
              <a:cxn ang="0">
                <a:pos x="12" y="13"/>
              </a:cxn>
              <a:cxn ang="0">
                <a:pos x="12" y="25"/>
              </a:cxn>
            </a:cxnLst>
            <a:rect l="0" t="0" r="r" b="b"/>
            <a:pathLst>
              <a:path w="25" h="25">
                <a:moveTo>
                  <a:pt x="12" y="25"/>
                </a:moveTo>
                <a:lnTo>
                  <a:pt x="25" y="13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3"/>
                </a:lnTo>
                <a:lnTo>
                  <a:pt x="12" y="13"/>
                </a:lnTo>
                <a:lnTo>
                  <a:pt x="12" y="2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7" name="Freeform 79"/>
          <p:cNvSpPr>
            <a:spLocks/>
          </p:cNvSpPr>
          <p:nvPr/>
        </p:nvSpPr>
        <p:spPr bwMode="auto">
          <a:xfrm>
            <a:off x="7015163" y="4511675"/>
            <a:ext cx="174625" cy="15398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98" y="0"/>
              </a:cxn>
              <a:cxn ang="0">
                <a:pos x="110" y="0"/>
              </a:cxn>
              <a:cxn ang="0">
                <a:pos x="98" y="12"/>
              </a:cxn>
              <a:cxn ang="0">
                <a:pos x="49" y="85"/>
              </a:cxn>
              <a:cxn ang="0">
                <a:pos x="49" y="97"/>
              </a:cxn>
              <a:cxn ang="0">
                <a:pos x="37" y="73"/>
              </a:cxn>
              <a:cxn ang="0">
                <a:pos x="0" y="0"/>
              </a:cxn>
              <a:cxn ang="0">
                <a:pos x="0" y="0"/>
              </a:cxn>
              <a:cxn ang="0">
                <a:pos x="13" y="0"/>
              </a:cxn>
              <a:cxn ang="0">
                <a:pos x="13" y="0"/>
              </a:cxn>
              <a:cxn ang="0">
                <a:pos x="49" y="73"/>
              </a:cxn>
              <a:cxn ang="0">
                <a:pos x="37" y="73"/>
              </a:cxn>
              <a:cxn ang="0">
                <a:pos x="37" y="73"/>
              </a:cxn>
              <a:cxn ang="0">
                <a:pos x="86" y="0"/>
              </a:cxn>
              <a:cxn ang="0">
                <a:pos x="98" y="12"/>
              </a:cxn>
              <a:cxn ang="0">
                <a:pos x="98" y="12"/>
              </a:cxn>
              <a:cxn ang="0">
                <a:pos x="49" y="12"/>
              </a:cxn>
              <a:cxn ang="0">
                <a:pos x="49" y="0"/>
              </a:cxn>
            </a:cxnLst>
            <a:rect l="0" t="0" r="r" b="b"/>
            <a:pathLst>
              <a:path w="110" h="97">
                <a:moveTo>
                  <a:pt x="49" y="0"/>
                </a:moveTo>
                <a:lnTo>
                  <a:pt x="98" y="0"/>
                </a:lnTo>
                <a:lnTo>
                  <a:pt x="110" y="0"/>
                </a:lnTo>
                <a:lnTo>
                  <a:pt x="98" y="12"/>
                </a:lnTo>
                <a:lnTo>
                  <a:pt x="49" y="85"/>
                </a:lnTo>
                <a:lnTo>
                  <a:pt x="49" y="97"/>
                </a:lnTo>
                <a:lnTo>
                  <a:pt x="37" y="73"/>
                </a:ln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49" y="73"/>
                </a:lnTo>
                <a:lnTo>
                  <a:pt x="37" y="73"/>
                </a:lnTo>
                <a:lnTo>
                  <a:pt x="37" y="73"/>
                </a:lnTo>
                <a:lnTo>
                  <a:pt x="86" y="0"/>
                </a:lnTo>
                <a:lnTo>
                  <a:pt x="98" y="12"/>
                </a:lnTo>
                <a:lnTo>
                  <a:pt x="98" y="12"/>
                </a:lnTo>
                <a:lnTo>
                  <a:pt x="49" y="12"/>
                </a:lnTo>
                <a:lnTo>
                  <a:pt x="49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8" name="Freeform 80"/>
          <p:cNvSpPr>
            <a:spLocks/>
          </p:cNvSpPr>
          <p:nvPr/>
        </p:nvSpPr>
        <p:spPr bwMode="auto">
          <a:xfrm>
            <a:off x="7035800" y="4511675"/>
            <a:ext cx="571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0"/>
              </a:cxn>
              <a:cxn ang="0">
                <a:pos x="36" y="12"/>
              </a:cxn>
              <a:cxn ang="0">
                <a:pos x="36" y="12"/>
              </a:cxn>
              <a:cxn ang="0">
                <a:pos x="36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6" h="12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29" name="Freeform 81"/>
          <p:cNvSpPr>
            <a:spLocks/>
          </p:cNvSpPr>
          <p:nvPr/>
        </p:nvSpPr>
        <p:spPr bwMode="auto">
          <a:xfrm>
            <a:off x="7035800" y="4511675"/>
            <a:ext cx="134938" cy="115888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85" y="0"/>
              </a:cxn>
              <a:cxn ang="0">
                <a:pos x="36" y="73"/>
              </a:cxn>
              <a:cxn ang="0">
                <a:pos x="0" y="0"/>
              </a:cxn>
              <a:cxn ang="0">
                <a:pos x="36" y="0"/>
              </a:cxn>
            </a:cxnLst>
            <a:rect l="0" t="0" r="r" b="b"/>
            <a:pathLst>
              <a:path w="85" h="73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0" name="Rectangle 82"/>
          <p:cNvSpPr>
            <a:spLocks noChangeArrowheads="1"/>
          </p:cNvSpPr>
          <p:nvPr/>
        </p:nvSpPr>
        <p:spPr bwMode="auto">
          <a:xfrm>
            <a:off x="7073900" y="4006850"/>
            <a:ext cx="39688" cy="5048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1" name="Freeform 83"/>
          <p:cNvSpPr>
            <a:spLocks/>
          </p:cNvSpPr>
          <p:nvPr/>
        </p:nvSpPr>
        <p:spPr bwMode="auto">
          <a:xfrm>
            <a:off x="1119188" y="1741488"/>
            <a:ext cx="39687" cy="39687"/>
          </a:xfrm>
          <a:custGeom>
            <a:avLst/>
            <a:gdLst/>
            <a:ahLst/>
            <a:cxnLst>
              <a:cxn ang="0">
                <a:pos x="12" y="25"/>
              </a:cxn>
              <a:cxn ang="0">
                <a:pos x="25" y="13"/>
              </a:cxn>
              <a:cxn ang="0">
                <a:pos x="25" y="13"/>
              </a:cxn>
              <a:cxn ang="0">
                <a:pos x="25" y="0"/>
              </a:cxn>
              <a:cxn ang="0">
                <a:pos x="12" y="0"/>
              </a:cxn>
              <a:cxn ang="0">
                <a:pos x="12" y="0"/>
              </a:cxn>
              <a:cxn ang="0">
                <a:pos x="0" y="13"/>
              </a:cxn>
              <a:cxn ang="0">
                <a:pos x="12" y="13"/>
              </a:cxn>
              <a:cxn ang="0">
                <a:pos x="12" y="25"/>
              </a:cxn>
            </a:cxnLst>
            <a:rect l="0" t="0" r="r" b="b"/>
            <a:pathLst>
              <a:path w="25" h="25">
                <a:moveTo>
                  <a:pt x="12" y="25"/>
                </a:moveTo>
                <a:lnTo>
                  <a:pt x="25" y="13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3"/>
                </a:lnTo>
                <a:lnTo>
                  <a:pt x="12" y="13"/>
                </a:lnTo>
                <a:lnTo>
                  <a:pt x="12" y="2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2" name="Freeform 84"/>
          <p:cNvSpPr>
            <a:spLocks/>
          </p:cNvSpPr>
          <p:nvPr/>
        </p:nvSpPr>
        <p:spPr bwMode="auto">
          <a:xfrm>
            <a:off x="1062038" y="1762125"/>
            <a:ext cx="173037" cy="15398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7" y="0"/>
              </a:cxn>
              <a:cxn ang="0">
                <a:pos x="109" y="0"/>
              </a:cxn>
              <a:cxn ang="0">
                <a:pos x="97" y="12"/>
              </a:cxn>
              <a:cxn ang="0">
                <a:pos x="48" y="85"/>
              </a:cxn>
              <a:cxn ang="0">
                <a:pos x="48" y="97"/>
              </a:cxn>
              <a:cxn ang="0">
                <a:pos x="36" y="73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48" y="73"/>
              </a:cxn>
              <a:cxn ang="0">
                <a:pos x="36" y="73"/>
              </a:cxn>
              <a:cxn ang="0">
                <a:pos x="36" y="73"/>
              </a:cxn>
              <a:cxn ang="0">
                <a:pos x="85" y="0"/>
              </a:cxn>
              <a:cxn ang="0">
                <a:pos x="97" y="12"/>
              </a:cxn>
              <a:cxn ang="0">
                <a:pos x="97" y="12"/>
              </a:cxn>
              <a:cxn ang="0">
                <a:pos x="48" y="12"/>
              </a:cxn>
              <a:cxn ang="0">
                <a:pos x="48" y="0"/>
              </a:cxn>
            </a:cxnLst>
            <a:rect l="0" t="0" r="r" b="b"/>
            <a:pathLst>
              <a:path w="109" h="97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7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3" name="Freeform 85"/>
          <p:cNvSpPr>
            <a:spLocks/>
          </p:cNvSpPr>
          <p:nvPr/>
        </p:nvSpPr>
        <p:spPr bwMode="auto">
          <a:xfrm>
            <a:off x="1081088" y="1762125"/>
            <a:ext cx="571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0"/>
              </a:cxn>
              <a:cxn ang="0">
                <a:pos x="36" y="12"/>
              </a:cxn>
              <a:cxn ang="0">
                <a:pos x="36" y="12"/>
              </a:cxn>
              <a:cxn ang="0">
                <a:pos x="36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6" h="12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4" name="Freeform 86"/>
          <p:cNvSpPr>
            <a:spLocks/>
          </p:cNvSpPr>
          <p:nvPr/>
        </p:nvSpPr>
        <p:spPr bwMode="auto">
          <a:xfrm>
            <a:off x="1081088" y="1762125"/>
            <a:ext cx="134937" cy="115888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85" y="0"/>
              </a:cxn>
              <a:cxn ang="0">
                <a:pos x="36" y="73"/>
              </a:cxn>
              <a:cxn ang="0">
                <a:pos x="0" y="0"/>
              </a:cxn>
              <a:cxn ang="0">
                <a:pos x="36" y="0"/>
              </a:cxn>
            </a:cxnLst>
            <a:rect l="0" t="0" r="r" b="b"/>
            <a:pathLst>
              <a:path w="85" h="73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5" name="Rectangle 87"/>
          <p:cNvSpPr>
            <a:spLocks noChangeArrowheads="1"/>
          </p:cNvSpPr>
          <p:nvPr/>
        </p:nvSpPr>
        <p:spPr bwMode="auto">
          <a:xfrm>
            <a:off x="1119188" y="1471613"/>
            <a:ext cx="39687" cy="2905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6" name="Rectangle 88"/>
          <p:cNvSpPr>
            <a:spLocks noChangeArrowheads="1"/>
          </p:cNvSpPr>
          <p:nvPr/>
        </p:nvSpPr>
        <p:spPr bwMode="auto">
          <a:xfrm>
            <a:off x="712788" y="1878013"/>
            <a:ext cx="871537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7" name="Rectangle 89"/>
          <p:cNvSpPr>
            <a:spLocks noChangeArrowheads="1"/>
          </p:cNvSpPr>
          <p:nvPr/>
        </p:nvSpPr>
        <p:spPr bwMode="auto">
          <a:xfrm>
            <a:off x="1546225" y="1897063"/>
            <a:ext cx="38100" cy="5222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8" name="Rectangle 90"/>
          <p:cNvSpPr>
            <a:spLocks noChangeArrowheads="1"/>
          </p:cNvSpPr>
          <p:nvPr/>
        </p:nvSpPr>
        <p:spPr bwMode="auto">
          <a:xfrm>
            <a:off x="692150" y="2381250"/>
            <a:ext cx="8731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39" name="Rectangle 91"/>
          <p:cNvSpPr>
            <a:spLocks noChangeArrowheads="1"/>
          </p:cNvSpPr>
          <p:nvPr/>
        </p:nvSpPr>
        <p:spPr bwMode="auto">
          <a:xfrm>
            <a:off x="692150" y="1878013"/>
            <a:ext cx="39688" cy="5222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0" name="Rectangle 92"/>
          <p:cNvSpPr>
            <a:spLocks noChangeArrowheads="1"/>
          </p:cNvSpPr>
          <p:nvPr/>
        </p:nvSpPr>
        <p:spPr bwMode="auto">
          <a:xfrm>
            <a:off x="712788" y="2806700"/>
            <a:ext cx="871537" cy="396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1" name="Rectangle 93"/>
          <p:cNvSpPr>
            <a:spLocks noChangeArrowheads="1"/>
          </p:cNvSpPr>
          <p:nvPr/>
        </p:nvSpPr>
        <p:spPr bwMode="auto">
          <a:xfrm>
            <a:off x="1546225" y="2825750"/>
            <a:ext cx="38100" cy="5238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2" name="Rectangle 94"/>
          <p:cNvSpPr>
            <a:spLocks noChangeArrowheads="1"/>
          </p:cNvSpPr>
          <p:nvPr/>
        </p:nvSpPr>
        <p:spPr bwMode="auto">
          <a:xfrm>
            <a:off x="692150" y="3309938"/>
            <a:ext cx="873125" cy="396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3" name="Rectangle 95"/>
          <p:cNvSpPr>
            <a:spLocks noChangeArrowheads="1"/>
          </p:cNvSpPr>
          <p:nvPr/>
        </p:nvSpPr>
        <p:spPr bwMode="auto">
          <a:xfrm>
            <a:off x="692150" y="2806700"/>
            <a:ext cx="39688" cy="5222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4" name="Rectangle 96"/>
          <p:cNvSpPr>
            <a:spLocks noChangeArrowheads="1"/>
          </p:cNvSpPr>
          <p:nvPr/>
        </p:nvSpPr>
        <p:spPr bwMode="auto">
          <a:xfrm>
            <a:off x="712788" y="3736975"/>
            <a:ext cx="871537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5" name="Rectangle 97"/>
          <p:cNvSpPr>
            <a:spLocks noChangeArrowheads="1"/>
          </p:cNvSpPr>
          <p:nvPr/>
        </p:nvSpPr>
        <p:spPr bwMode="auto">
          <a:xfrm>
            <a:off x="1546225" y="3756025"/>
            <a:ext cx="38100" cy="5222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6" name="Rectangle 98"/>
          <p:cNvSpPr>
            <a:spLocks noChangeArrowheads="1"/>
          </p:cNvSpPr>
          <p:nvPr/>
        </p:nvSpPr>
        <p:spPr bwMode="auto">
          <a:xfrm>
            <a:off x="692150" y="4240213"/>
            <a:ext cx="873125" cy="381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7" name="Rectangle 99"/>
          <p:cNvSpPr>
            <a:spLocks noChangeArrowheads="1"/>
          </p:cNvSpPr>
          <p:nvPr/>
        </p:nvSpPr>
        <p:spPr bwMode="auto">
          <a:xfrm>
            <a:off x="692150" y="3736975"/>
            <a:ext cx="39688" cy="5222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8" name="Freeform 100"/>
          <p:cNvSpPr>
            <a:spLocks/>
          </p:cNvSpPr>
          <p:nvPr/>
        </p:nvSpPr>
        <p:spPr bwMode="auto">
          <a:xfrm>
            <a:off x="1119188" y="2671763"/>
            <a:ext cx="39687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25" y="12"/>
              </a:cxn>
              <a:cxn ang="0">
                <a:pos x="25" y="12"/>
              </a:cxn>
              <a:cxn ang="0">
                <a:pos x="25" y="0"/>
              </a:cxn>
              <a:cxn ang="0">
                <a:pos x="12" y="0"/>
              </a:cxn>
              <a:cxn ang="0">
                <a:pos x="12" y="0"/>
              </a:cxn>
              <a:cxn ang="0">
                <a:pos x="0" y="12"/>
              </a:cxn>
              <a:cxn ang="0">
                <a:pos x="12" y="12"/>
              </a:cxn>
              <a:cxn ang="0">
                <a:pos x="12" y="24"/>
              </a:cxn>
            </a:cxnLst>
            <a:rect l="0" t="0" r="r" b="b"/>
            <a:pathLst>
              <a:path w="25" h="24">
                <a:moveTo>
                  <a:pt x="12" y="24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2"/>
                </a:lnTo>
                <a:lnTo>
                  <a:pt x="12" y="12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49" name="Freeform 101"/>
          <p:cNvSpPr>
            <a:spLocks/>
          </p:cNvSpPr>
          <p:nvPr/>
        </p:nvSpPr>
        <p:spPr bwMode="auto">
          <a:xfrm>
            <a:off x="1062038" y="2690813"/>
            <a:ext cx="173037" cy="15557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7" y="0"/>
              </a:cxn>
              <a:cxn ang="0">
                <a:pos x="109" y="0"/>
              </a:cxn>
              <a:cxn ang="0">
                <a:pos x="97" y="12"/>
              </a:cxn>
              <a:cxn ang="0">
                <a:pos x="48" y="85"/>
              </a:cxn>
              <a:cxn ang="0">
                <a:pos x="48" y="98"/>
              </a:cxn>
              <a:cxn ang="0">
                <a:pos x="36" y="73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48" y="73"/>
              </a:cxn>
              <a:cxn ang="0">
                <a:pos x="36" y="73"/>
              </a:cxn>
              <a:cxn ang="0">
                <a:pos x="36" y="73"/>
              </a:cxn>
              <a:cxn ang="0">
                <a:pos x="85" y="0"/>
              </a:cxn>
              <a:cxn ang="0">
                <a:pos x="97" y="12"/>
              </a:cxn>
              <a:cxn ang="0">
                <a:pos x="97" y="12"/>
              </a:cxn>
              <a:cxn ang="0">
                <a:pos x="48" y="12"/>
              </a:cxn>
              <a:cxn ang="0">
                <a:pos x="48" y="0"/>
              </a:cxn>
            </a:cxnLst>
            <a:rect l="0" t="0" r="r" b="b"/>
            <a:pathLst>
              <a:path w="109" h="98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8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0" name="Freeform 102"/>
          <p:cNvSpPr>
            <a:spLocks/>
          </p:cNvSpPr>
          <p:nvPr/>
        </p:nvSpPr>
        <p:spPr bwMode="auto">
          <a:xfrm>
            <a:off x="1081088" y="2690813"/>
            <a:ext cx="571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0"/>
              </a:cxn>
              <a:cxn ang="0">
                <a:pos x="36" y="12"/>
              </a:cxn>
              <a:cxn ang="0">
                <a:pos x="36" y="12"/>
              </a:cxn>
              <a:cxn ang="0">
                <a:pos x="36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6" h="12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1" name="Freeform 103"/>
          <p:cNvSpPr>
            <a:spLocks/>
          </p:cNvSpPr>
          <p:nvPr/>
        </p:nvSpPr>
        <p:spPr bwMode="auto">
          <a:xfrm>
            <a:off x="1081088" y="2690813"/>
            <a:ext cx="134937" cy="115887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85" y="0"/>
              </a:cxn>
              <a:cxn ang="0">
                <a:pos x="36" y="73"/>
              </a:cxn>
              <a:cxn ang="0">
                <a:pos x="0" y="0"/>
              </a:cxn>
              <a:cxn ang="0">
                <a:pos x="36" y="0"/>
              </a:cxn>
            </a:cxnLst>
            <a:rect l="0" t="0" r="r" b="b"/>
            <a:pathLst>
              <a:path w="85" h="73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2" name="Rectangle 104"/>
          <p:cNvSpPr>
            <a:spLocks noChangeArrowheads="1"/>
          </p:cNvSpPr>
          <p:nvPr/>
        </p:nvSpPr>
        <p:spPr bwMode="auto">
          <a:xfrm>
            <a:off x="1119188" y="2400300"/>
            <a:ext cx="39687" cy="2905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3" name="Freeform 105"/>
          <p:cNvSpPr>
            <a:spLocks/>
          </p:cNvSpPr>
          <p:nvPr/>
        </p:nvSpPr>
        <p:spPr bwMode="auto">
          <a:xfrm>
            <a:off x="1119188" y="3600450"/>
            <a:ext cx="39687" cy="39688"/>
          </a:xfrm>
          <a:custGeom>
            <a:avLst/>
            <a:gdLst/>
            <a:ahLst/>
            <a:cxnLst>
              <a:cxn ang="0">
                <a:pos x="12" y="25"/>
              </a:cxn>
              <a:cxn ang="0">
                <a:pos x="25" y="12"/>
              </a:cxn>
              <a:cxn ang="0">
                <a:pos x="25" y="12"/>
              </a:cxn>
              <a:cxn ang="0">
                <a:pos x="25" y="0"/>
              </a:cxn>
              <a:cxn ang="0">
                <a:pos x="12" y="0"/>
              </a:cxn>
              <a:cxn ang="0">
                <a:pos x="12" y="0"/>
              </a:cxn>
              <a:cxn ang="0">
                <a:pos x="0" y="12"/>
              </a:cxn>
              <a:cxn ang="0">
                <a:pos x="12" y="12"/>
              </a:cxn>
              <a:cxn ang="0">
                <a:pos x="12" y="25"/>
              </a:cxn>
            </a:cxnLst>
            <a:rect l="0" t="0" r="r" b="b"/>
            <a:pathLst>
              <a:path w="25" h="25">
                <a:moveTo>
                  <a:pt x="12" y="25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2"/>
                </a:lnTo>
                <a:lnTo>
                  <a:pt x="12" y="12"/>
                </a:lnTo>
                <a:lnTo>
                  <a:pt x="12" y="2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4" name="Freeform 106"/>
          <p:cNvSpPr>
            <a:spLocks/>
          </p:cNvSpPr>
          <p:nvPr/>
        </p:nvSpPr>
        <p:spPr bwMode="auto">
          <a:xfrm>
            <a:off x="1062038" y="3619500"/>
            <a:ext cx="173037" cy="15557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7" y="0"/>
              </a:cxn>
              <a:cxn ang="0">
                <a:pos x="109" y="0"/>
              </a:cxn>
              <a:cxn ang="0">
                <a:pos x="97" y="13"/>
              </a:cxn>
              <a:cxn ang="0">
                <a:pos x="48" y="86"/>
              </a:cxn>
              <a:cxn ang="0">
                <a:pos x="48" y="98"/>
              </a:cxn>
              <a:cxn ang="0">
                <a:pos x="36" y="74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48" y="74"/>
              </a:cxn>
              <a:cxn ang="0">
                <a:pos x="36" y="74"/>
              </a:cxn>
              <a:cxn ang="0">
                <a:pos x="36" y="74"/>
              </a:cxn>
              <a:cxn ang="0">
                <a:pos x="85" y="0"/>
              </a:cxn>
              <a:cxn ang="0">
                <a:pos x="97" y="13"/>
              </a:cxn>
              <a:cxn ang="0">
                <a:pos x="97" y="13"/>
              </a:cxn>
              <a:cxn ang="0">
                <a:pos x="48" y="13"/>
              </a:cxn>
              <a:cxn ang="0">
                <a:pos x="48" y="0"/>
              </a:cxn>
            </a:cxnLst>
            <a:rect l="0" t="0" r="r" b="b"/>
            <a:pathLst>
              <a:path w="109" h="98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3"/>
                </a:lnTo>
                <a:lnTo>
                  <a:pt x="48" y="86"/>
                </a:lnTo>
                <a:lnTo>
                  <a:pt x="48" y="98"/>
                </a:lnTo>
                <a:lnTo>
                  <a:pt x="36" y="74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4"/>
                </a:lnTo>
                <a:lnTo>
                  <a:pt x="36" y="74"/>
                </a:lnTo>
                <a:lnTo>
                  <a:pt x="36" y="74"/>
                </a:lnTo>
                <a:lnTo>
                  <a:pt x="85" y="0"/>
                </a:lnTo>
                <a:lnTo>
                  <a:pt x="97" y="13"/>
                </a:lnTo>
                <a:lnTo>
                  <a:pt x="97" y="13"/>
                </a:lnTo>
                <a:lnTo>
                  <a:pt x="48" y="13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5" name="Freeform 107"/>
          <p:cNvSpPr>
            <a:spLocks/>
          </p:cNvSpPr>
          <p:nvPr/>
        </p:nvSpPr>
        <p:spPr bwMode="auto">
          <a:xfrm>
            <a:off x="1081088" y="3619500"/>
            <a:ext cx="5715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0"/>
              </a:cxn>
              <a:cxn ang="0">
                <a:pos x="36" y="13"/>
              </a:cxn>
              <a:cxn ang="0">
                <a:pos x="36" y="13"/>
              </a:cxn>
              <a:cxn ang="0">
                <a:pos x="36" y="13"/>
              </a:cxn>
              <a:cxn ang="0">
                <a:pos x="0" y="13"/>
              </a:cxn>
              <a:cxn ang="0">
                <a:pos x="0" y="0"/>
              </a:cxn>
            </a:cxnLst>
            <a:rect l="0" t="0" r="r" b="b"/>
            <a:pathLst>
              <a:path w="36" h="13">
                <a:moveTo>
                  <a:pt x="0" y="0"/>
                </a:moveTo>
                <a:lnTo>
                  <a:pt x="36" y="0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6" name="Freeform 108"/>
          <p:cNvSpPr>
            <a:spLocks/>
          </p:cNvSpPr>
          <p:nvPr/>
        </p:nvSpPr>
        <p:spPr bwMode="auto">
          <a:xfrm>
            <a:off x="1081088" y="3619500"/>
            <a:ext cx="134937" cy="117475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85" y="0"/>
              </a:cxn>
              <a:cxn ang="0">
                <a:pos x="36" y="74"/>
              </a:cxn>
              <a:cxn ang="0">
                <a:pos x="0" y="0"/>
              </a:cxn>
              <a:cxn ang="0">
                <a:pos x="36" y="0"/>
              </a:cxn>
            </a:cxnLst>
            <a:rect l="0" t="0" r="r" b="b"/>
            <a:pathLst>
              <a:path w="85" h="74">
                <a:moveTo>
                  <a:pt x="36" y="0"/>
                </a:moveTo>
                <a:lnTo>
                  <a:pt x="85" y="0"/>
                </a:lnTo>
                <a:lnTo>
                  <a:pt x="36" y="7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7" name="Rectangle 109"/>
          <p:cNvSpPr>
            <a:spLocks noChangeArrowheads="1"/>
          </p:cNvSpPr>
          <p:nvPr/>
        </p:nvSpPr>
        <p:spPr bwMode="auto">
          <a:xfrm>
            <a:off x="1119188" y="3328988"/>
            <a:ext cx="39687" cy="2905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8" name="Freeform 110"/>
          <p:cNvSpPr>
            <a:spLocks/>
          </p:cNvSpPr>
          <p:nvPr/>
        </p:nvSpPr>
        <p:spPr bwMode="auto">
          <a:xfrm>
            <a:off x="1119188" y="4511675"/>
            <a:ext cx="39687" cy="38100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25" y="24"/>
              </a:cxn>
              <a:cxn ang="0">
                <a:pos x="25" y="12"/>
              </a:cxn>
              <a:cxn ang="0">
                <a:pos x="25" y="12"/>
              </a:cxn>
              <a:cxn ang="0">
                <a:pos x="12" y="0"/>
              </a:cxn>
              <a:cxn ang="0">
                <a:pos x="12" y="12"/>
              </a:cxn>
              <a:cxn ang="0">
                <a:pos x="0" y="12"/>
              </a:cxn>
              <a:cxn ang="0">
                <a:pos x="12" y="24"/>
              </a:cxn>
              <a:cxn ang="0">
                <a:pos x="12" y="24"/>
              </a:cxn>
            </a:cxnLst>
            <a:rect l="0" t="0" r="r" b="b"/>
            <a:pathLst>
              <a:path w="25" h="24">
                <a:moveTo>
                  <a:pt x="12" y="24"/>
                </a:moveTo>
                <a:lnTo>
                  <a:pt x="25" y="24"/>
                </a:lnTo>
                <a:lnTo>
                  <a:pt x="25" y="12"/>
                </a:lnTo>
                <a:lnTo>
                  <a:pt x="25" y="12"/>
                </a:lnTo>
                <a:lnTo>
                  <a:pt x="12" y="0"/>
                </a:lnTo>
                <a:lnTo>
                  <a:pt x="12" y="12"/>
                </a:lnTo>
                <a:lnTo>
                  <a:pt x="0" y="12"/>
                </a:lnTo>
                <a:lnTo>
                  <a:pt x="12" y="24"/>
                </a:lnTo>
                <a:lnTo>
                  <a:pt x="12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59" name="Freeform 111"/>
          <p:cNvSpPr>
            <a:spLocks/>
          </p:cNvSpPr>
          <p:nvPr/>
        </p:nvSpPr>
        <p:spPr bwMode="auto">
          <a:xfrm>
            <a:off x="1062038" y="4549775"/>
            <a:ext cx="173037" cy="15398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7" y="0"/>
              </a:cxn>
              <a:cxn ang="0">
                <a:pos x="109" y="0"/>
              </a:cxn>
              <a:cxn ang="0">
                <a:pos x="97" y="12"/>
              </a:cxn>
              <a:cxn ang="0">
                <a:pos x="48" y="85"/>
              </a:cxn>
              <a:cxn ang="0">
                <a:pos x="48" y="97"/>
              </a:cxn>
              <a:cxn ang="0">
                <a:pos x="36" y="73"/>
              </a:cxn>
              <a:cxn ang="0">
                <a:pos x="0" y="0"/>
              </a:cxn>
              <a:cxn ang="0">
                <a:pos x="0" y="0"/>
              </a:cxn>
              <a:cxn ang="0">
                <a:pos x="12" y="0"/>
              </a:cxn>
              <a:cxn ang="0">
                <a:pos x="12" y="0"/>
              </a:cxn>
              <a:cxn ang="0">
                <a:pos x="48" y="73"/>
              </a:cxn>
              <a:cxn ang="0">
                <a:pos x="36" y="73"/>
              </a:cxn>
              <a:cxn ang="0">
                <a:pos x="36" y="73"/>
              </a:cxn>
              <a:cxn ang="0">
                <a:pos x="85" y="0"/>
              </a:cxn>
              <a:cxn ang="0">
                <a:pos x="97" y="12"/>
              </a:cxn>
              <a:cxn ang="0">
                <a:pos x="97" y="12"/>
              </a:cxn>
              <a:cxn ang="0">
                <a:pos x="48" y="12"/>
              </a:cxn>
              <a:cxn ang="0">
                <a:pos x="48" y="0"/>
              </a:cxn>
            </a:cxnLst>
            <a:rect l="0" t="0" r="r" b="b"/>
            <a:pathLst>
              <a:path w="109" h="97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7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0" name="Freeform 112"/>
          <p:cNvSpPr>
            <a:spLocks/>
          </p:cNvSpPr>
          <p:nvPr/>
        </p:nvSpPr>
        <p:spPr bwMode="auto">
          <a:xfrm>
            <a:off x="1081088" y="4549775"/>
            <a:ext cx="571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" y="0"/>
              </a:cxn>
              <a:cxn ang="0">
                <a:pos x="36" y="12"/>
              </a:cxn>
              <a:cxn ang="0">
                <a:pos x="36" y="12"/>
              </a:cxn>
              <a:cxn ang="0">
                <a:pos x="36" y="12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36" h="12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1" name="Freeform 113"/>
          <p:cNvSpPr>
            <a:spLocks/>
          </p:cNvSpPr>
          <p:nvPr/>
        </p:nvSpPr>
        <p:spPr bwMode="auto">
          <a:xfrm>
            <a:off x="1081088" y="4549775"/>
            <a:ext cx="134937" cy="115888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85" y="0"/>
              </a:cxn>
              <a:cxn ang="0">
                <a:pos x="36" y="73"/>
              </a:cxn>
              <a:cxn ang="0">
                <a:pos x="0" y="0"/>
              </a:cxn>
              <a:cxn ang="0">
                <a:pos x="36" y="0"/>
              </a:cxn>
            </a:cxnLst>
            <a:rect l="0" t="0" r="r" b="b"/>
            <a:pathLst>
              <a:path w="85" h="73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2" name="Rectangle 114"/>
          <p:cNvSpPr>
            <a:spLocks noChangeArrowheads="1"/>
          </p:cNvSpPr>
          <p:nvPr/>
        </p:nvSpPr>
        <p:spPr bwMode="auto">
          <a:xfrm>
            <a:off x="1119188" y="4259263"/>
            <a:ext cx="39687" cy="271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3" name="Rectangle 115"/>
          <p:cNvSpPr>
            <a:spLocks noChangeArrowheads="1"/>
          </p:cNvSpPr>
          <p:nvPr/>
        </p:nvSpPr>
        <p:spPr bwMode="auto">
          <a:xfrm>
            <a:off x="557213" y="4840288"/>
            <a:ext cx="1572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(Compound)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4" name="Rectangle 116"/>
          <p:cNvSpPr>
            <a:spLocks noChangeArrowheads="1"/>
          </p:cNvSpPr>
          <p:nvPr/>
        </p:nvSpPr>
        <p:spPr bwMode="auto">
          <a:xfrm>
            <a:off x="3427413" y="4840288"/>
            <a:ext cx="854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(Loop)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62965" name="Rectangle 117"/>
          <p:cNvSpPr>
            <a:spLocks noChangeArrowheads="1"/>
          </p:cNvSpPr>
          <p:nvPr/>
        </p:nvSpPr>
        <p:spPr bwMode="auto">
          <a:xfrm>
            <a:off x="6396038" y="4840288"/>
            <a:ext cx="165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(Conditional)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what’s the invariant?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1500" i="1" dirty="0">
                <a:solidFill>
                  <a:srgbClr val="0000FF"/>
                </a:solidFill>
              </a:rPr>
              <a:t>xxx</a:t>
            </a:r>
            <a:r>
              <a:rPr lang="en-US" sz="1500" dirty="0"/>
              <a:t> (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/>
              <a:t>,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  <a:r>
              <a:rPr lang="en-US" sz="1500" dirty="0"/>
              <a:t>: </a:t>
            </a:r>
            <a:r>
              <a:rPr lang="en-US" sz="1500" i="1" dirty="0">
                <a:solidFill>
                  <a:srgbClr val="0000FF"/>
                </a:solidFill>
              </a:rPr>
              <a:t>INTEGER</a:t>
            </a:r>
            <a:r>
              <a:rPr lang="en-US" sz="1500" dirty="0"/>
              <a:t>): </a:t>
            </a:r>
            <a:r>
              <a:rPr lang="en-US" sz="1500" i="1" dirty="0">
                <a:solidFill>
                  <a:srgbClr val="0000FF"/>
                </a:solidFill>
              </a:rPr>
              <a:t>INTEGER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/>
                </a:solidFill>
              </a:rPr>
              <a:t>is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CC3300"/>
                </a:solidFill>
              </a:rPr>
              <a:t>-- ?????????????????????????????????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require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/>
              <a:t> &gt; </a:t>
            </a:r>
            <a:r>
              <a:rPr lang="en-US" sz="1500" dirty="0">
                <a:solidFill>
                  <a:srgbClr val="0000FF"/>
                </a:solidFill>
              </a:rPr>
              <a:t>0 ;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  <a:r>
              <a:rPr lang="en-US" sz="1500" dirty="0"/>
              <a:t> &gt; </a:t>
            </a:r>
            <a:r>
              <a:rPr lang="en-US" sz="1500" dirty="0">
                <a:solidFill>
                  <a:srgbClr val="0000FF"/>
                </a:solidFill>
              </a:rPr>
              <a:t>0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local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, </a:t>
            </a:r>
            <a:r>
              <a:rPr lang="en-US" sz="1500" i="1" dirty="0">
                <a:solidFill>
                  <a:srgbClr val="0000FF"/>
                </a:solidFill>
              </a:rPr>
              <a:t>n </a:t>
            </a:r>
            <a:r>
              <a:rPr lang="en-US" sz="1500" dirty="0"/>
              <a:t>: </a:t>
            </a:r>
            <a:r>
              <a:rPr lang="en-US" sz="1500" i="1" dirty="0">
                <a:solidFill>
                  <a:srgbClr val="0000FF"/>
                </a:solidFill>
              </a:rPr>
              <a:t>INTEGER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do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 </a:t>
            </a:r>
            <a:r>
              <a:rPr lang="en-US" sz="1500" b="1" dirty="0">
                <a:solidFill>
                  <a:schemeClr val="accent2"/>
                </a:solidFill>
              </a:rPr>
              <a:t>from</a:t>
            </a:r>
            <a:endParaRPr lang="en-US" sz="1500" dirty="0"/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i="1" dirty="0">
                <a:solidFill>
                  <a:srgbClr val="0000FF"/>
                </a:solidFill>
              </a:rPr>
              <a:t>m </a:t>
            </a:r>
            <a:r>
              <a:rPr lang="en-US" sz="1500" dirty="0"/>
              <a:t>:= 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/>
              <a:t> ;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:=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i="1" dirty="0">
                <a:solidFill>
                  <a:srgbClr val="0000FF"/>
                </a:solidFill>
              </a:rPr>
              <a:t>		</a:t>
            </a:r>
            <a:r>
              <a:rPr lang="en-US" sz="1500" b="1" dirty="0">
                <a:solidFill>
                  <a:schemeClr val="accent2"/>
                </a:solidFill>
              </a:rPr>
              <a:t>invariant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i="1" dirty="0">
                <a:solidFill>
                  <a:srgbClr val="0000FF"/>
                </a:solidFill>
              </a:rPr>
              <a:t>			</a:t>
            </a:r>
            <a:r>
              <a:rPr lang="en-US" sz="1500" i="1" dirty="0">
                <a:solidFill>
                  <a:srgbClr val="CC3300"/>
                </a:solidFill>
              </a:rPr>
              <a:t>-- “</a:t>
            </a:r>
            <a:r>
              <a:rPr lang="en-US" sz="1500" dirty="0">
                <a:solidFill>
                  <a:srgbClr val="CC3300"/>
                </a:solidFill>
              </a:rPr>
              <a:t>????????</a:t>
            </a:r>
            <a:r>
              <a:rPr lang="en-US" sz="1500" i="1" dirty="0">
                <a:solidFill>
                  <a:srgbClr val="CC3300"/>
                </a:solidFill>
              </a:rPr>
              <a:t>”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b="1" dirty="0">
                <a:solidFill>
                  <a:schemeClr val="accent2"/>
                </a:solidFill>
              </a:rPr>
              <a:t>		variant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b="1" dirty="0">
                <a:solidFill>
                  <a:schemeClr val="accent2"/>
                </a:solidFill>
              </a:rPr>
              <a:t>			</a:t>
            </a:r>
            <a:r>
              <a:rPr lang="en-US" sz="1500" dirty="0">
                <a:solidFill>
                  <a:srgbClr val="CC3300"/>
                </a:solidFill>
              </a:rPr>
              <a:t>????????</a:t>
            </a:r>
            <a:endParaRPr lang="en-US" sz="1500" i="1" dirty="0">
              <a:solidFill>
                <a:srgbClr val="CC3300"/>
              </a:solidFill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until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=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loop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if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&gt; </a:t>
            </a:r>
            <a:r>
              <a:rPr lang="en-US" sz="1500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/>
                </a:solidFill>
              </a:rPr>
              <a:t>then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:=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−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else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	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:=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−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i="1" dirty="0">
                <a:solidFill>
                  <a:srgbClr val="0000FF"/>
                </a:solidFill>
              </a:rPr>
              <a:t>Result</a:t>
            </a:r>
            <a:r>
              <a:rPr lang="en-US" sz="1500" dirty="0"/>
              <a:t> :=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53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what’s the invariant?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1500" i="1" dirty="0" err="1">
                <a:solidFill>
                  <a:srgbClr val="0000FF"/>
                </a:solidFill>
              </a:rPr>
              <a:t>euclid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(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>
                <a:solidFill>
                  <a:srgbClr val="3333FF"/>
                </a:solidFill>
              </a:rPr>
              <a:t>,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  <a:r>
              <a:rPr lang="en-US" sz="1500" dirty="0">
                <a:solidFill>
                  <a:srgbClr val="3333FF"/>
                </a:solidFill>
              </a:rPr>
              <a:t>: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INTEGER</a:t>
            </a:r>
            <a:r>
              <a:rPr lang="en-US" sz="1500" dirty="0">
                <a:solidFill>
                  <a:srgbClr val="3333FF"/>
                </a:solidFill>
              </a:rPr>
              <a:t>):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INTEGER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/>
                </a:solidFill>
              </a:rPr>
              <a:t>is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CC3300"/>
                </a:solidFill>
              </a:rPr>
              <a:t>-- Greatest common divisor of 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>
                <a:solidFill>
                  <a:srgbClr val="CC3300"/>
                </a:solidFill>
              </a:rPr>
              <a:t> and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require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FF"/>
                </a:solidFill>
              </a:rPr>
              <a:t>0 ;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FF"/>
                </a:solidFill>
              </a:rPr>
              <a:t>0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local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>
                <a:solidFill>
                  <a:srgbClr val="3333FF"/>
                </a:solidFill>
              </a:rPr>
              <a:t>, </a:t>
            </a:r>
            <a:r>
              <a:rPr lang="en-US" sz="1500" i="1" dirty="0">
                <a:solidFill>
                  <a:srgbClr val="0000FF"/>
                </a:solidFill>
              </a:rPr>
              <a:t>n </a:t>
            </a:r>
            <a:r>
              <a:rPr lang="en-US" sz="1500" dirty="0" smtClean="0">
                <a:solidFill>
                  <a:srgbClr val="3333FF"/>
                </a:solidFill>
              </a:rPr>
              <a:t>:</a:t>
            </a:r>
            <a:r>
              <a:rPr lang="en-US" sz="1500" dirty="0" smtClean="0"/>
              <a:t> </a:t>
            </a:r>
            <a:r>
              <a:rPr lang="en-US" sz="1500" i="1" dirty="0" smtClean="0">
                <a:solidFill>
                  <a:srgbClr val="0000FF"/>
                </a:solidFill>
              </a:rPr>
              <a:t>INTEGER</a:t>
            </a:r>
            <a:endParaRPr lang="en-US" sz="1500" i="1" dirty="0">
              <a:solidFill>
                <a:srgbClr val="0000FF"/>
              </a:solidFill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do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 </a:t>
            </a:r>
            <a:r>
              <a:rPr lang="en-US" sz="1500" b="1" dirty="0">
                <a:solidFill>
                  <a:schemeClr val="accent2"/>
                </a:solidFill>
              </a:rPr>
              <a:t>from</a:t>
            </a:r>
            <a:endParaRPr lang="en-US" sz="1500" dirty="0"/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i="1" dirty="0">
                <a:solidFill>
                  <a:srgbClr val="0000FF"/>
                </a:solidFill>
              </a:rPr>
              <a:t>m </a:t>
            </a:r>
            <a:r>
              <a:rPr lang="en-US" sz="1500" dirty="0">
                <a:solidFill>
                  <a:srgbClr val="3333FF"/>
                </a:solidFill>
              </a:rPr>
              <a:t>:=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a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;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:=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b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i="1" dirty="0">
                <a:solidFill>
                  <a:srgbClr val="0000FF"/>
                </a:solidFill>
              </a:rPr>
              <a:t>		</a:t>
            </a:r>
            <a:r>
              <a:rPr lang="en-US" sz="1500" b="1" dirty="0">
                <a:solidFill>
                  <a:schemeClr val="accent2"/>
                </a:solidFill>
              </a:rPr>
              <a:t>invariant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i="1" dirty="0">
                <a:solidFill>
                  <a:srgbClr val="0000FF"/>
                </a:solidFill>
              </a:rPr>
              <a:t>			</a:t>
            </a:r>
            <a:r>
              <a:rPr lang="en-US" sz="1500" i="1" dirty="0">
                <a:solidFill>
                  <a:srgbClr val="CC3300"/>
                </a:solidFill>
              </a:rPr>
              <a:t>-- “</a:t>
            </a:r>
            <a:r>
              <a:rPr lang="en-US" sz="1500" dirty="0">
                <a:solidFill>
                  <a:srgbClr val="CC3300"/>
                </a:solidFill>
              </a:rPr>
              <a:t>????????</a:t>
            </a:r>
            <a:r>
              <a:rPr lang="en-US" sz="1500" i="1" dirty="0">
                <a:solidFill>
                  <a:srgbClr val="CC3300"/>
                </a:solidFill>
              </a:rPr>
              <a:t>”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b="1" dirty="0">
                <a:solidFill>
                  <a:schemeClr val="accent2"/>
                </a:solidFill>
              </a:rPr>
              <a:t>		variant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b="1" dirty="0">
                <a:solidFill>
                  <a:schemeClr val="accent2"/>
                </a:solidFill>
              </a:rPr>
              <a:t>			</a:t>
            </a:r>
            <a:r>
              <a:rPr lang="en-US" sz="1500" dirty="0">
                <a:solidFill>
                  <a:srgbClr val="CC3300"/>
                </a:solidFill>
              </a:rPr>
              <a:t>????????</a:t>
            </a:r>
            <a:endParaRPr lang="en-US" sz="1500" i="1" dirty="0">
              <a:solidFill>
                <a:srgbClr val="CC3300"/>
              </a:solidFill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until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=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loop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if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/>
                </a:solidFill>
              </a:rPr>
              <a:t>then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	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:=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−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else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	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:=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−</a:t>
            </a:r>
            <a:r>
              <a:rPr lang="en-US" sz="1500" dirty="0"/>
              <a:t>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	</a:t>
            </a:r>
            <a:r>
              <a:rPr lang="en-US" sz="1500" b="1" i="1" dirty="0">
                <a:solidFill>
                  <a:srgbClr val="0000FF"/>
                </a:solidFill>
              </a:rPr>
              <a:t>Result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3333FF"/>
                </a:solidFill>
              </a:rPr>
              <a:t>:=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  <a:r>
              <a:rPr lang="en-US" sz="1500" i="1" dirty="0">
                <a:solidFill>
                  <a:srgbClr val="0000FF"/>
                </a:solidFill>
              </a:rPr>
              <a:t>m</a:t>
            </a:r>
          </a:p>
          <a:p>
            <a:pPr marL="457200" indent="-457200">
              <a:lnSpc>
                <a:spcPct val="80000"/>
              </a:lnSpc>
            </a:pPr>
            <a:r>
              <a:rPr lang="en-US" sz="1500" dirty="0"/>
              <a:t>	</a:t>
            </a:r>
            <a:r>
              <a:rPr lang="en-US" sz="1500" b="1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274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1735138" y="1538381"/>
            <a:ext cx="6680200" cy="6715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</a:rPr>
              <a:t>For all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p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: 1 .. </a:t>
            </a:r>
            <a:r>
              <a:rPr lang="en-US" sz="2000" i="1" dirty="0" err="1">
                <a:solidFill>
                  <a:srgbClr val="0033CC"/>
                </a:solidFill>
                <a:latin typeface="Constantia" panose="02030602050306030303" pitchFamily="18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,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: 1 ..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j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–1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, we can turn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source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[1 ..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p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into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target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[1</a:t>
            </a:r>
            <a:r>
              <a:rPr lang="en-US" sz="16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..</a:t>
            </a:r>
            <a:r>
              <a:rPr lang="en-US" sz="16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 err="1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dist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p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operations</a:t>
            </a: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, continued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from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:= 1 </a:t>
            </a:r>
            <a:r>
              <a:rPr lang="en-US" sz="1800" b="1" dirty="0">
                <a:solidFill>
                  <a:schemeClr val="accent2"/>
                </a:solidFill>
              </a:rPr>
              <a:t>until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&gt; </a:t>
            </a:r>
            <a:r>
              <a:rPr lang="en-US" sz="1800" i="1" dirty="0" err="1">
                <a:solidFill>
                  <a:srgbClr val="0033CC"/>
                </a:solidFill>
              </a:rPr>
              <a:t>source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  </a:t>
            </a:r>
            <a:r>
              <a:rPr lang="en-US" sz="18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b="1" dirty="0">
                <a:solidFill>
                  <a:schemeClr val="accent2"/>
                </a:solidFill>
              </a:rPr>
              <a:t>from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:= 1 </a:t>
            </a:r>
            <a:r>
              <a:rPr lang="en-US" sz="1800" b="1" dirty="0">
                <a:solidFill>
                  <a:schemeClr val="accent2"/>
                </a:solidFill>
              </a:rPr>
              <a:t>until</a:t>
            </a:r>
            <a:r>
              <a:rPr lang="en-US" sz="1800" dirty="0">
                <a:solidFill>
                  <a:srgbClr val="0033CC"/>
                </a:solidFill>
              </a:rPr>
              <a:t> j &gt; </a:t>
            </a:r>
            <a:r>
              <a:rPr lang="en-US" sz="1800" i="1" dirty="0" err="1">
                <a:solidFill>
                  <a:srgbClr val="0033CC"/>
                </a:solidFill>
              </a:rPr>
              <a:t>target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		</a:t>
            </a:r>
          </a:p>
          <a:p>
            <a:pPr>
              <a:lnSpc>
                <a:spcPct val="1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</a:t>
            </a:r>
            <a:r>
              <a:rPr lang="en-US" sz="1800" b="1" dirty="0">
                <a:solidFill>
                  <a:srgbClr val="0033CC"/>
                </a:solidFill>
              </a:rPr>
              <a:t>if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>
                <a:solidFill>
                  <a:srgbClr val="0033CC"/>
                </a:solidFill>
              </a:rPr>
              <a:t>source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] = </a:t>
            </a:r>
            <a:r>
              <a:rPr lang="en-US" sz="1800" i="1" dirty="0">
                <a:solidFill>
                  <a:srgbClr val="0033CC"/>
                </a:solidFill>
              </a:rPr>
              <a:t>target </a:t>
            </a:r>
            <a:r>
              <a:rPr lang="en-US" sz="1800" dirty="0">
                <a:solidFill>
                  <a:srgbClr val="0033CC"/>
                </a:solidFill>
              </a:rPr>
              <a:t>[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 </a:t>
            </a:r>
            <a:r>
              <a:rPr lang="en-US" sz="1800" b="1" dirty="0">
                <a:solidFill>
                  <a:schemeClr val="accent2"/>
                </a:solidFill>
              </a:rPr>
              <a:t>then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-1]							</a:t>
            </a:r>
            <a:r>
              <a:rPr lang="en-US" sz="1800" b="1" dirty="0">
                <a:solidFill>
                  <a:schemeClr val="accent2"/>
                </a:solidFill>
              </a:rPr>
              <a:t>else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deletion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insertion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- 1]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substitution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- 1,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- 1]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deletion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min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 err="1">
                <a:solidFill>
                  <a:srgbClr val="0033CC"/>
                </a:solidFill>
              </a:rPr>
              <a:t>insertion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min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>
                <a:solidFill>
                  <a:srgbClr val="0033CC"/>
                </a:solidFill>
              </a:rPr>
              <a:t>substitution</a:t>
            </a:r>
            <a:r>
              <a:rPr lang="en-US" sz="1800" dirty="0">
                <a:solidFill>
                  <a:srgbClr val="0033CC"/>
                </a:solidFill>
              </a:rPr>
              <a:t>)) + 1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 		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dirty="0">
                <a:solidFill>
                  <a:srgbClr val="0033CC"/>
                </a:solidFill>
              </a:rPr>
              <a:t> 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 := 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	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+ 1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+ 1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Result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 err="1">
                <a:solidFill>
                  <a:srgbClr val="0033CC"/>
                </a:solidFill>
              </a:rPr>
              <a:t>source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 err="1">
                <a:solidFill>
                  <a:srgbClr val="0033CC"/>
                </a:solidFill>
              </a:rPr>
              <a:t>target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7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 distance algorithm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i="1" dirty="0">
                <a:solidFill>
                  <a:srgbClr val="0033CC"/>
                </a:solidFill>
              </a:rPr>
              <a:t>distance</a:t>
            </a:r>
            <a:r>
              <a:rPr lang="en-US" sz="2200" dirty="0">
                <a:solidFill>
                  <a:srgbClr val="0033CC"/>
                </a:solidFill>
              </a:rPr>
              <a:t> (</a:t>
            </a:r>
            <a:r>
              <a:rPr lang="en-US" sz="2200" i="1" dirty="0">
                <a:solidFill>
                  <a:srgbClr val="0033CC"/>
                </a:solidFill>
              </a:rPr>
              <a:t>source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target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STRING</a:t>
            </a:r>
            <a:r>
              <a:rPr lang="en-US" sz="2200" dirty="0">
                <a:solidFill>
                  <a:srgbClr val="0033CC"/>
                </a:solidFill>
              </a:rPr>
              <a:t>): 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dirty="0">
                <a:solidFill>
                  <a:srgbClr val="990000"/>
                </a:solidFill>
              </a:rPr>
              <a:t>-- Minimum number of operations to turn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source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990000"/>
                </a:solidFill>
              </a:rPr>
              <a:t>into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target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local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i="1" dirty="0" err="1">
                <a:solidFill>
                  <a:srgbClr val="0033CC"/>
                </a:solidFill>
              </a:rPr>
              <a:t>dist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ARRAY_2</a:t>
            </a:r>
            <a:r>
              <a:rPr lang="en-US" sz="2200" dirty="0">
                <a:solidFill>
                  <a:srgbClr val="0033CC"/>
                </a:solidFill>
              </a:rPr>
              <a:t> [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  <a:r>
              <a:rPr lang="en-US" sz="2200" dirty="0">
                <a:solidFill>
                  <a:srgbClr val="0033CC"/>
                </a:solidFill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33CC"/>
                </a:solidFill>
              </a:rPr>
              <a:t>		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new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deletion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insertion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>
                <a:solidFill>
                  <a:srgbClr val="0033CC"/>
                </a:solidFill>
              </a:rPr>
              <a:t>substitution </a:t>
            </a:r>
            <a:r>
              <a:rPr lang="en-US" sz="2200" dirty="0">
                <a:solidFill>
                  <a:srgbClr val="0033CC"/>
                </a:solidFill>
              </a:rPr>
              <a:t>: </a:t>
            </a:r>
            <a:r>
              <a:rPr lang="en-US" sz="2200" i="1" dirty="0">
                <a:solidFill>
                  <a:srgbClr val="0033CC"/>
                </a:solidFill>
              </a:rPr>
              <a:t>INTEGER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50000"/>
              </a:lnSpc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b="1" dirty="0">
                <a:solidFill>
                  <a:schemeClr val="accent2"/>
                </a:solidFill>
              </a:rPr>
              <a:t>create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dist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make</a:t>
            </a:r>
            <a:r>
              <a:rPr lang="en-US" sz="2200" dirty="0">
                <a:solidFill>
                  <a:srgbClr val="0033CC"/>
                </a:solidFill>
              </a:rPr>
              <a:t> (</a:t>
            </a:r>
            <a:r>
              <a:rPr lang="en-US" sz="2200" i="1" dirty="0" err="1">
                <a:solidFill>
                  <a:srgbClr val="0033CC"/>
                </a:solidFill>
              </a:rPr>
              <a:t>source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33CC"/>
                </a:solidFill>
              </a:rPr>
              <a:t>, </a:t>
            </a:r>
            <a:r>
              <a:rPr lang="en-US" sz="2200" i="1" dirty="0" err="1">
                <a:solidFill>
                  <a:srgbClr val="0033CC"/>
                </a:solidFill>
              </a:rPr>
              <a:t>target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33CC"/>
                </a:solidFill>
              </a:rPr>
              <a:t>)</a:t>
            </a:r>
          </a:p>
          <a:p>
            <a:pPr>
              <a:lnSpc>
                <a:spcPct val="50000"/>
              </a:lnSpc>
            </a:pP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b="1" dirty="0">
                <a:solidFill>
                  <a:schemeClr val="accent2"/>
                </a:solidFill>
              </a:rPr>
              <a:t>from</a:t>
            </a:r>
            <a:r>
              <a:rPr lang="en-US" sz="2200" i="1" dirty="0">
                <a:solidFill>
                  <a:srgbClr val="0033CC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:= 0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until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&gt; </a:t>
            </a:r>
            <a:r>
              <a:rPr lang="en-US" sz="2200" i="1" dirty="0" err="1">
                <a:solidFill>
                  <a:srgbClr val="0033CC"/>
                </a:solidFill>
              </a:rPr>
              <a:t>source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FF"/>
                </a:solidFill>
              </a:rPr>
              <a:t>			</a:t>
            </a:r>
            <a:r>
              <a:rPr lang="en-US" sz="2200" i="1" dirty="0" err="1">
                <a:solidFill>
                  <a:srgbClr val="0033CC"/>
                </a:solidFill>
              </a:rPr>
              <a:t>dist</a:t>
            </a:r>
            <a:r>
              <a:rPr lang="en-US" sz="2200" dirty="0">
                <a:solidFill>
                  <a:srgbClr val="0033CC"/>
                </a:solidFill>
              </a:rPr>
              <a:t> [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, 0] :=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i="1" dirty="0">
                <a:solidFill>
                  <a:srgbClr val="0033CC"/>
                </a:solidFill>
              </a:rPr>
              <a:t>  </a:t>
            </a:r>
            <a:r>
              <a:rPr lang="en-US" sz="2200" dirty="0">
                <a:solidFill>
                  <a:srgbClr val="0033CC"/>
                </a:solidFill>
              </a:rPr>
              <a:t>;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:= </a:t>
            </a:r>
            <a:r>
              <a:rPr lang="en-US" sz="2200" i="1" dirty="0" err="1">
                <a:solidFill>
                  <a:srgbClr val="0033CC"/>
                </a:solidFill>
              </a:rPr>
              <a:t>i</a:t>
            </a:r>
            <a:r>
              <a:rPr lang="en-US" sz="2200" dirty="0">
                <a:solidFill>
                  <a:srgbClr val="0033CC"/>
                </a:solidFill>
              </a:rPr>
              <a:t> + 1</a:t>
            </a:r>
            <a:r>
              <a:rPr lang="en-US" sz="2200" dirty="0">
                <a:solidFill>
                  <a:srgbClr val="0000FF"/>
                </a:solidFill>
              </a:rPr>
              <a:t/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end</a:t>
            </a:r>
          </a:p>
          <a:p>
            <a:r>
              <a:rPr lang="en-US" sz="2200" dirty="0">
                <a:solidFill>
                  <a:srgbClr val="0000FF"/>
                </a:solidFill>
              </a:rPr>
              <a:t> 		</a:t>
            </a:r>
            <a:r>
              <a:rPr lang="en-US" sz="2200" b="1" dirty="0">
                <a:solidFill>
                  <a:schemeClr val="accent2"/>
                </a:solidFill>
              </a:rPr>
              <a:t>from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:= 0 </a:t>
            </a:r>
            <a:r>
              <a:rPr lang="en-US" sz="2200" b="1" dirty="0">
                <a:solidFill>
                  <a:schemeClr val="accent2"/>
                </a:solidFill>
              </a:rPr>
              <a:t>until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&gt; </a:t>
            </a:r>
            <a:r>
              <a:rPr lang="en-US" sz="2200" i="1" dirty="0" err="1">
                <a:solidFill>
                  <a:srgbClr val="0033CC"/>
                </a:solidFill>
              </a:rPr>
              <a:t>target</a:t>
            </a:r>
            <a:r>
              <a:rPr lang="en-US" sz="3800" dirty="0" err="1">
                <a:solidFill>
                  <a:srgbClr val="0033CC"/>
                </a:solidFill>
              </a:rPr>
              <a:t>.</a:t>
            </a:r>
            <a:r>
              <a:rPr lang="en-US" sz="2200" i="1" dirty="0" err="1">
                <a:solidFill>
                  <a:srgbClr val="0033CC"/>
                </a:solidFill>
              </a:rPr>
              <a:t>count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</a:rPr>
              <a:t>loop</a:t>
            </a:r>
            <a:r>
              <a:rPr lang="en-US" sz="2200" dirty="0">
                <a:solidFill>
                  <a:srgbClr val="0000FF"/>
                </a:solidFill>
              </a:rPr>
              <a:t/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	</a:t>
            </a:r>
            <a:r>
              <a:rPr lang="en-US" sz="2200" i="1" dirty="0" err="1">
                <a:solidFill>
                  <a:srgbClr val="0033CC"/>
                </a:solidFill>
              </a:rPr>
              <a:t>dist</a:t>
            </a:r>
            <a:r>
              <a:rPr lang="en-US" sz="2200" i="1" dirty="0">
                <a:solidFill>
                  <a:srgbClr val="0033CC"/>
                </a:solidFill>
              </a:rPr>
              <a:t> </a:t>
            </a:r>
            <a:r>
              <a:rPr lang="en-US" sz="2200" dirty="0">
                <a:solidFill>
                  <a:srgbClr val="0033CC"/>
                </a:solidFill>
              </a:rPr>
              <a:t>[0, </a:t>
            </a:r>
            <a:r>
              <a:rPr lang="en-US" sz="2200" i="1" dirty="0">
                <a:solidFill>
                  <a:srgbClr val="0033CC"/>
                </a:solidFill>
              </a:rPr>
              <a:t>j </a:t>
            </a:r>
            <a:r>
              <a:rPr lang="en-US" sz="2200" dirty="0">
                <a:solidFill>
                  <a:srgbClr val="0033CC"/>
                </a:solidFill>
              </a:rPr>
              <a:t>] := </a:t>
            </a:r>
            <a:r>
              <a:rPr lang="en-US" sz="2200" i="1" dirty="0">
                <a:solidFill>
                  <a:srgbClr val="0033CC"/>
                </a:solidFill>
              </a:rPr>
              <a:t>j  </a:t>
            </a:r>
            <a:r>
              <a:rPr lang="en-US" sz="2200" dirty="0">
                <a:solidFill>
                  <a:srgbClr val="0033CC"/>
                </a:solidFill>
              </a:rPr>
              <a:t>;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:= </a:t>
            </a:r>
            <a:r>
              <a:rPr lang="en-US" sz="2200" i="1" dirty="0">
                <a:solidFill>
                  <a:srgbClr val="0033CC"/>
                </a:solidFill>
              </a:rPr>
              <a:t>j</a:t>
            </a:r>
            <a:r>
              <a:rPr lang="en-US" sz="2200" dirty="0">
                <a:solidFill>
                  <a:srgbClr val="0033CC"/>
                </a:solidFill>
              </a:rPr>
              <a:t> + 1</a:t>
            </a:r>
            <a:br>
              <a:rPr lang="en-US" sz="2200" dirty="0">
                <a:solidFill>
                  <a:srgbClr val="0033CC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chemeClr val="accent2"/>
                </a:solidFill>
              </a:rPr>
              <a:t>		</a:t>
            </a:r>
            <a:r>
              <a:rPr lang="en-US" sz="2200" dirty="0">
                <a:solidFill>
                  <a:srgbClr val="990000"/>
                </a:solidFill>
              </a:rPr>
              <a:t>-- (Continued)</a:t>
            </a:r>
          </a:p>
        </p:txBody>
      </p:sp>
    </p:spTree>
    <p:extLst>
      <p:ext uri="{BB962C8B-B14F-4D97-AF65-F5344CB8AC3E}">
        <p14:creationId xmlns:p14="http://schemas.microsoft.com/office/powerpoint/2010/main" val="29584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735138" y="1524934"/>
            <a:ext cx="6680200" cy="6715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</a:rPr>
              <a:t>For all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p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: 1 .. </a:t>
            </a:r>
            <a:r>
              <a:rPr lang="en-US" sz="2000" i="1" dirty="0" err="1">
                <a:solidFill>
                  <a:srgbClr val="0033CC"/>
                </a:solidFill>
                <a:latin typeface="Constantia" panose="02030602050306030303" pitchFamily="18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,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</a:rPr>
              <a:t>: 1 ..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</a:rPr>
              <a:t>j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–1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, we can turn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source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[1 ..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p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--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into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target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[1</a:t>
            </a:r>
            <a:r>
              <a:rPr lang="en-US" sz="16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..</a:t>
            </a:r>
            <a:r>
              <a:rPr lang="en-US" sz="16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in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i="1" dirty="0" err="1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dist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[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p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q</a:t>
            </a:r>
            <a:r>
              <a:rPr lang="en-US" sz="1600" i="1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tantia" panose="02030602050306030303" pitchFamily="18" charset="0"/>
                <a:cs typeface="Arial" pitchFamily="34" charset="0"/>
              </a:rPr>
              <a:t>] </a:t>
            </a:r>
            <a:r>
              <a:rPr lang="en-US" sz="2000" dirty="0">
                <a:solidFill>
                  <a:srgbClr val="990000"/>
                </a:solidFill>
                <a:latin typeface="Constantia" panose="02030602050306030303" pitchFamily="18" charset="0"/>
                <a:cs typeface="Arial" pitchFamily="34" charset="0"/>
              </a:rPr>
              <a:t>operations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 , continued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from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:= 1 </a:t>
            </a:r>
            <a:r>
              <a:rPr lang="en-US" sz="1800" b="1" dirty="0">
                <a:solidFill>
                  <a:schemeClr val="accent2"/>
                </a:solidFill>
              </a:rPr>
              <a:t>until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&gt; </a:t>
            </a:r>
            <a:r>
              <a:rPr lang="en-US" sz="1800" i="1" dirty="0" err="1">
                <a:solidFill>
                  <a:srgbClr val="0033CC"/>
                </a:solidFill>
              </a:rPr>
              <a:t>source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  </a:t>
            </a:r>
            <a:r>
              <a:rPr lang="en-US" sz="18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b="1" dirty="0">
                <a:solidFill>
                  <a:schemeClr val="accent2"/>
                </a:solidFill>
              </a:rPr>
              <a:t>from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:= 1 </a:t>
            </a:r>
            <a:r>
              <a:rPr lang="en-US" sz="1800" b="1" dirty="0">
                <a:solidFill>
                  <a:schemeClr val="accent2"/>
                </a:solidFill>
              </a:rPr>
              <a:t>until</a:t>
            </a:r>
            <a:r>
              <a:rPr lang="en-US" sz="1800" dirty="0">
                <a:solidFill>
                  <a:srgbClr val="0033CC"/>
                </a:solidFill>
              </a:rPr>
              <a:t> j &gt; </a:t>
            </a:r>
            <a:r>
              <a:rPr lang="en-US" sz="1800" i="1" dirty="0" err="1">
                <a:solidFill>
                  <a:srgbClr val="0033CC"/>
                </a:solidFill>
              </a:rPr>
              <a:t>target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invariant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		</a:t>
            </a:r>
          </a:p>
          <a:p>
            <a:pPr>
              <a:lnSpc>
                <a:spcPct val="1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</a:t>
            </a:r>
            <a:r>
              <a:rPr lang="en-US" sz="1800" b="1" dirty="0">
                <a:solidFill>
                  <a:srgbClr val="0033CC"/>
                </a:solidFill>
              </a:rPr>
              <a:t>if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i="1" dirty="0">
                <a:solidFill>
                  <a:srgbClr val="0033CC"/>
                </a:solidFill>
              </a:rPr>
              <a:t>source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] = </a:t>
            </a:r>
            <a:r>
              <a:rPr lang="en-US" sz="1800" i="1" dirty="0">
                <a:solidFill>
                  <a:srgbClr val="0033CC"/>
                </a:solidFill>
              </a:rPr>
              <a:t>target </a:t>
            </a:r>
            <a:r>
              <a:rPr lang="en-US" sz="1800" dirty="0">
                <a:solidFill>
                  <a:srgbClr val="0033CC"/>
                </a:solidFill>
              </a:rPr>
              <a:t>[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 </a:t>
            </a:r>
            <a:r>
              <a:rPr lang="en-US" sz="1800" b="1" dirty="0">
                <a:solidFill>
                  <a:schemeClr val="accent2"/>
                </a:solidFill>
              </a:rPr>
              <a:t>then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-1]							</a:t>
            </a:r>
            <a:r>
              <a:rPr lang="en-US" sz="1800" b="1" dirty="0">
                <a:solidFill>
                  <a:schemeClr val="accent2"/>
                </a:solidFill>
              </a:rPr>
              <a:t>else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deletion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insertion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- 1]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substitution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i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- 1,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- 1]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		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deletion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min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 err="1">
                <a:solidFill>
                  <a:srgbClr val="0033CC"/>
                </a:solidFill>
              </a:rPr>
              <a:t>insertion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min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>
                <a:solidFill>
                  <a:srgbClr val="0033CC"/>
                </a:solidFill>
              </a:rPr>
              <a:t>substitution</a:t>
            </a:r>
            <a:r>
              <a:rPr lang="en-US" sz="1800" dirty="0">
                <a:solidFill>
                  <a:srgbClr val="0033CC"/>
                </a:solidFill>
              </a:rPr>
              <a:t>)) + 1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 		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dirty="0">
                <a:solidFill>
                  <a:srgbClr val="0033CC"/>
                </a:solidFill>
              </a:rPr>
              <a:t> [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>
                <a:solidFill>
                  <a:srgbClr val="0033CC"/>
                </a:solidFill>
              </a:rPr>
              <a:t>j </a:t>
            </a:r>
            <a:r>
              <a:rPr lang="en-US" sz="1800" dirty="0">
                <a:solidFill>
                  <a:srgbClr val="0033CC"/>
                </a:solidFill>
              </a:rPr>
              <a:t>] := </a:t>
            </a:r>
            <a:r>
              <a:rPr lang="en-US" sz="1800" i="1" dirty="0">
                <a:solidFill>
                  <a:srgbClr val="0033CC"/>
                </a:solidFill>
              </a:rPr>
              <a:t>new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	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>
                <a:solidFill>
                  <a:srgbClr val="0033CC"/>
                </a:solidFill>
              </a:rPr>
              <a:t>j</a:t>
            </a:r>
            <a:r>
              <a:rPr lang="en-US" sz="1800" dirty="0">
                <a:solidFill>
                  <a:srgbClr val="0033CC"/>
                </a:solidFill>
              </a:rPr>
              <a:t> + 1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9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	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i</a:t>
            </a:r>
            <a:r>
              <a:rPr lang="en-US" sz="1800" dirty="0">
                <a:solidFill>
                  <a:srgbClr val="0033CC"/>
                </a:solidFill>
              </a:rPr>
              <a:t> + 1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 	</a:t>
            </a:r>
            <a:r>
              <a:rPr lang="en-US" sz="1800" b="1" dirty="0">
                <a:solidFill>
                  <a:schemeClr val="accent2"/>
                </a:solidFill>
              </a:rPr>
              <a:t>end</a:t>
            </a:r>
          </a:p>
          <a:p>
            <a:pPr>
              <a:lnSpc>
                <a:spcPct val="50000"/>
              </a:lnSpc>
              <a:tabLst>
                <a:tab pos="622300" algn="l"/>
                <a:tab pos="1079500" algn="l"/>
                <a:tab pos="1524000" algn="l"/>
              </a:tabLst>
            </a:pPr>
            <a:r>
              <a:rPr lang="en-US" sz="1800" b="1" dirty="0">
                <a:solidFill>
                  <a:srgbClr val="0033CC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Result</a:t>
            </a:r>
            <a:r>
              <a:rPr lang="en-US" sz="1800" dirty="0">
                <a:solidFill>
                  <a:srgbClr val="0033CC"/>
                </a:solidFill>
              </a:rPr>
              <a:t> := </a:t>
            </a:r>
            <a:r>
              <a:rPr lang="en-US" sz="1800" i="1" dirty="0" err="1">
                <a:solidFill>
                  <a:srgbClr val="0033CC"/>
                </a:solidFill>
              </a:rPr>
              <a:t>dist</a:t>
            </a:r>
            <a:r>
              <a:rPr lang="en-US" sz="1800" dirty="0">
                <a:solidFill>
                  <a:srgbClr val="0033CC"/>
                </a:solidFill>
              </a:rPr>
              <a:t> (</a:t>
            </a:r>
            <a:r>
              <a:rPr lang="en-US" sz="1800" i="1" dirty="0" err="1">
                <a:solidFill>
                  <a:srgbClr val="0033CC"/>
                </a:solidFill>
              </a:rPr>
              <a:t>source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, </a:t>
            </a:r>
            <a:r>
              <a:rPr lang="en-US" sz="1800" i="1" dirty="0" err="1">
                <a:solidFill>
                  <a:srgbClr val="0033CC"/>
                </a:solidFill>
              </a:rPr>
              <a:t>target</a:t>
            </a:r>
            <a:r>
              <a:rPr lang="en-US" sz="3200" dirty="0" err="1">
                <a:solidFill>
                  <a:srgbClr val="0033CC"/>
                </a:solidFill>
              </a:rPr>
              <a:t>.</a:t>
            </a:r>
            <a:r>
              <a:rPr lang="en-US" sz="1800" i="1" dirty="0" err="1">
                <a:solidFill>
                  <a:srgbClr val="0033CC"/>
                </a:solidFill>
              </a:rPr>
              <a:t>count</a:t>
            </a:r>
            <a:r>
              <a:rPr lang="en-US" sz="1800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3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Paradoxes in logic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Russell paradox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Some sets are members of themselves, e.g. the set of all infinite sets is infinite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Others are not members of all sets, e.g. the set of all finite sets is not finite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Consider the set of all sets that are not members of themselves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barber paradox (Russell)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Zurich there is a hairdresser that does the hair of all the inhabitants who do not do their own hair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Who does her hair?</a:t>
            </a:r>
          </a:p>
        </p:txBody>
      </p:sp>
    </p:spTree>
    <p:extLst>
      <p:ext uri="{BB962C8B-B14F-4D97-AF65-F5344CB8AC3E}">
        <p14:creationId xmlns:p14="http://schemas.microsoft.com/office/powerpoint/2010/main" val="1329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Grelling</a:t>
            </a:r>
            <a:r>
              <a:rPr lang="en-US" dirty="0" smtClean="0"/>
              <a:t> paradox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adjective in English is: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rgbClr val="008000"/>
                </a:solidFill>
              </a:rPr>
              <a:t>Autological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if applies to itself (e.g. “polysyllabic”)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rgbClr val="008000"/>
                </a:solidFill>
              </a:rPr>
              <a:t>Heterological</a:t>
            </a:r>
            <a:r>
              <a:rPr lang="en-US" dirty="0" smtClean="0">
                <a:solidFill>
                  <a:schemeClr val="tx1"/>
                </a:solidFill>
              </a:rPr>
              <a:t>” otherwise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the status of “</a:t>
            </a:r>
            <a:r>
              <a:rPr lang="en-US" dirty="0" err="1" smtClean="0">
                <a:solidFill>
                  <a:srgbClr val="008000"/>
                </a:solidFill>
              </a:rPr>
              <a:t>Heterological</a:t>
            </a:r>
            <a:r>
              <a:rPr lang="en-US" dirty="0" smtClean="0">
                <a:solidFill>
                  <a:schemeClr val="tx1"/>
                </a:solidFill>
              </a:rPr>
              <a:t>”?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Another form: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CC0000"/>
                </a:solidFill>
              </a:rPr>
              <a:t>The first proposition appearing in red on this page</a:t>
            </a:r>
            <a:br>
              <a:rPr lang="en-US" dirty="0" smtClean="0">
                <a:solidFill>
                  <a:srgbClr val="CC0000"/>
                </a:solidFill>
              </a:rPr>
            </a:br>
            <a:r>
              <a:rPr lang="en-US" dirty="0" smtClean="0">
                <a:solidFill>
                  <a:srgbClr val="CC0000"/>
                </a:solidFill>
              </a:rPr>
              <a:t>	is false</a:t>
            </a:r>
          </a:p>
        </p:txBody>
      </p:sp>
    </p:spTree>
    <p:extLst>
      <p:ext uri="{BB962C8B-B14F-4D97-AF65-F5344CB8AC3E}">
        <p14:creationId xmlns:p14="http://schemas.microsoft.com/office/powerpoint/2010/main" val="1884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Another loop syntax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815" y="2231136"/>
            <a:ext cx="8885557" cy="2962655"/>
          </a:xfrm>
          <a:noFill/>
        </p:spPr>
      </p:pic>
    </p:spTree>
    <p:extLst>
      <p:ext uri="{BB962C8B-B14F-4D97-AF65-F5344CB8AC3E}">
        <p14:creationId xmlns:p14="http://schemas.microsoft.com/office/powerpoint/2010/main" val="38462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liar’s paradox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(Very old!)</a:t>
            </a:r>
          </a:p>
          <a:p>
            <a:endParaRPr lang="en-US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Epaminondas says all Cretans are liars</a:t>
            </a:r>
          </a:p>
          <a:p>
            <a:pPr lvl="1"/>
            <a:r>
              <a:rPr lang="en-US" dirty="0" smtClean="0"/>
              <a:t>Epaminondas is a Cretan</a:t>
            </a:r>
          </a:p>
        </p:txBody>
      </p:sp>
    </p:spTree>
    <p:extLst>
      <p:ext uri="{BB962C8B-B14F-4D97-AF65-F5344CB8AC3E}">
        <p14:creationId xmlns:p14="http://schemas.microsoft.com/office/powerpoint/2010/main" val="30223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halting problem and </a:t>
            </a:r>
            <a:r>
              <a:rPr lang="en-US" dirty="0" err="1" smtClean="0"/>
              <a:t>undecidability</a:t>
            </a:r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(“</a:t>
            </a:r>
            <a:r>
              <a:rPr lang="en-US" dirty="0" err="1" smtClean="0">
                <a:solidFill>
                  <a:srgbClr val="3333FF"/>
                </a:solidFill>
              </a:rPr>
              <a:t>Entscheidungsproblem</a:t>
            </a:r>
            <a:r>
              <a:rPr lang="en-US" dirty="0" smtClean="0">
                <a:solidFill>
                  <a:srgbClr val="3333FF"/>
                </a:solidFill>
              </a:rPr>
              <a:t>”, Alan Turing, 1936.)</a:t>
            </a:r>
          </a:p>
          <a:p>
            <a:pPr eaLnBrk="1" hangingPunct="1"/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It is </a:t>
            </a:r>
            <a:r>
              <a:rPr lang="en-US" dirty="0" smtClean="0">
                <a:solidFill>
                  <a:srgbClr val="CC33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possible to devise an effective procedure that will find out if an arbitrary program will terminate on arbitrary input</a:t>
            </a:r>
          </a:p>
          <a:p>
            <a:pPr eaLnBrk="1" hangingPunct="1"/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(or, for that matter, if an arbitrary program with no input will terminate)</a:t>
            </a:r>
          </a:p>
        </p:txBody>
      </p:sp>
    </p:spTree>
    <p:extLst>
      <p:ext uri="{BB962C8B-B14F-4D97-AF65-F5344CB8AC3E}">
        <p14:creationId xmlns:p14="http://schemas.microsoft.com/office/powerpoint/2010/main" val="17220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halting problem in Eiffel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Assume we have a feature</a:t>
            </a:r>
          </a:p>
          <a:p>
            <a:pPr eaLnBrk="1" hangingPunct="1"/>
            <a:endParaRPr lang="en-US" dirty="0" smtClean="0"/>
          </a:p>
          <a:p>
            <a:pPr defTabSz="536575" eaLnBrk="1" hangingPunct="1"/>
            <a:r>
              <a:rPr lang="en-US" i="1" dirty="0" smtClean="0">
                <a:solidFill>
                  <a:srgbClr val="0000FF"/>
                </a:solidFill>
              </a:rPr>
              <a:t>	terminates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i="1" dirty="0" err="1" smtClean="0">
                <a:solidFill>
                  <a:srgbClr val="0000FF"/>
                </a:solidFill>
              </a:rPr>
              <a:t>file_name</a:t>
            </a:r>
            <a:r>
              <a:rPr lang="en-US" sz="1800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STRING</a:t>
            </a:r>
            <a:r>
              <a:rPr lang="en-US" dirty="0" smtClean="0">
                <a:solidFill>
                  <a:srgbClr val="0000FF"/>
                </a:solidFill>
              </a:rPr>
              <a:t>): </a:t>
            </a:r>
            <a:r>
              <a:rPr lang="en-US" i="1" dirty="0" smtClean="0">
                <a:solidFill>
                  <a:srgbClr val="0000FF"/>
                </a:solidFill>
              </a:rPr>
              <a:t>BOOLEAN</a:t>
            </a:r>
          </a:p>
          <a:p>
            <a:pPr defTabSz="536575" eaLnBrk="1" hangingPunct="1"/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dirty="0" smtClean="0">
                <a:solidFill>
                  <a:srgbClr val="990000"/>
                </a:solidFill>
              </a:rPr>
              <a:t>-- Does program in file </a:t>
            </a:r>
            <a:r>
              <a:rPr lang="en-US" i="1" dirty="0" err="1" smtClean="0">
                <a:solidFill>
                  <a:srgbClr val="0000FF"/>
                </a:solidFill>
              </a:rPr>
              <a:t>file_name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terminate?</a:t>
            </a:r>
          </a:p>
          <a:p>
            <a:pPr defTabSz="536575" eaLnBrk="1" hangingPunct="1"/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b="1" dirty="0" smtClean="0">
                <a:solidFill>
                  <a:schemeClr val="accent2"/>
                </a:solidFill>
              </a:rPr>
              <a:t>do</a:t>
            </a:r>
          </a:p>
          <a:p>
            <a:pPr defTabSz="536575" eaLnBrk="1" hangingPunct="1"/>
            <a:r>
              <a:rPr lang="en-US" dirty="0" smtClean="0">
                <a:solidFill>
                  <a:srgbClr val="0000FF"/>
                </a:solidFill>
              </a:rPr>
              <a:t>			... Your algorithm here ...</a:t>
            </a:r>
          </a:p>
          <a:p>
            <a:pPr defTabSz="536575" eaLnBrk="1" hangingPunct="1"/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548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Then…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270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Root procedure of the system:</a:t>
            </a:r>
          </a:p>
          <a:p>
            <a:pPr>
              <a:tabLst>
                <a:tab pos="627063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627063" algn="l"/>
              </a:tabLst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</a:rPr>
              <a:t>what_do_you_think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dirty="0" smtClean="0">
                <a:solidFill>
                  <a:srgbClr val="CC3300"/>
                </a:solidFill>
              </a:rPr>
              <a:t>-- Terminate only if not.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b="1" dirty="0" smtClean="0">
                <a:solidFill>
                  <a:schemeClr val="accent2"/>
                </a:solidFill>
              </a:rPr>
              <a:t>do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</a:t>
            </a:r>
            <a:r>
              <a:rPr lang="en-US" b="1" dirty="0" smtClean="0">
                <a:solidFill>
                  <a:schemeClr val="accent2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terminates</a:t>
            </a:r>
            <a:r>
              <a:rPr lang="en-US" dirty="0" smtClean="0">
                <a:solidFill>
                  <a:srgbClr val="0000FF"/>
                </a:solidFill>
              </a:rPr>
              <a:t> (“/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/home/</a:t>
            </a:r>
            <a:r>
              <a:rPr lang="en-US" dirty="0" err="1" smtClean="0">
                <a:solidFill>
                  <a:srgbClr val="0000FF"/>
                </a:solidFill>
              </a:rPr>
              <a:t>turing.e</a:t>
            </a:r>
            <a:r>
              <a:rPr lang="en-US" dirty="0" smtClean="0">
                <a:solidFill>
                  <a:srgbClr val="0000FF"/>
                </a:solidFill>
              </a:rPr>
              <a:t>”)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</a:t>
            </a: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  <a:p>
            <a:pPr eaLnBrk="1" hangingPunct="1">
              <a:tabLst>
                <a:tab pos="6270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  <a:p>
            <a:pPr>
              <a:tabLst>
                <a:tab pos="627063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6270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Store this program text in 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/home/</a:t>
            </a:r>
            <a:r>
              <a:rPr lang="en-US" dirty="0" err="1" smtClean="0">
                <a:solidFill>
                  <a:srgbClr val="0000FF"/>
                </a:solidFill>
              </a:rPr>
              <a:t>turing.e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halting problem in practice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Some programs do not terminate in certain cases...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That’s a bug!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Yours had better terminate in all cases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variants</a:t>
            </a:r>
          </a:p>
        </p:txBody>
      </p:sp>
    </p:spTree>
    <p:extLst>
      <p:ext uri="{BB962C8B-B14F-4D97-AF65-F5344CB8AC3E}">
        <p14:creationId xmlns:p14="http://schemas.microsoft.com/office/powerpoint/2010/main" val="3218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 have seen</a:t>
            </a:r>
          </a:p>
        </p:txBody>
      </p:sp>
      <p:graphicFrame>
        <p:nvGraphicFramePr>
          <p:cNvPr id="511001" name="Group 25"/>
          <p:cNvGraphicFramePr>
            <a:graphicFrameLocks noGrp="1"/>
          </p:cNvGraphicFramePr>
          <p:nvPr/>
        </p:nvGraphicFramePr>
        <p:xfrm>
          <a:off x="207962" y="1114427"/>
          <a:ext cx="8406035" cy="3913632"/>
        </p:xfrm>
        <a:graphic>
          <a:graphicData uri="http://schemas.openxmlformats.org/drawingml/2006/table">
            <a:tbl>
              <a:tblPr/>
              <a:tblGrid>
                <a:gridCol w="8406035"/>
              </a:tblGrid>
              <a:tr h="3818674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The notion of algorithm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tantia" panose="02030602050306030303" pitchFamily="18" charset="0"/>
                        </a:rPr>
                        <a:t>Basic properties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tantia" panose="02030602050306030303" pitchFamily="18" charset="0"/>
                        </a:rPr>
                        <a:t>Difference with “program”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The notion of control  structure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Correctness of an instruction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Control structure: sequence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Control structure: conditional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Nesting, and how to avoid it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1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 have seen</a:t>
            </a:r>
          </a:p>
        </p:txBody>
      </p:sp>
      <p:graphicFrame>
        <p:nvGraphicFramePr>
          <p:cNvPr id="511001" name="Group 25"/>
          <p:cNvGraphicFramePr>
            <a:graphicFrameLocks noGrp="1"/>
          </p:cNvGraphicFramePr>
          <p:nvPr/>
        </p:nvGraphicFramePr>
        <p:xfrm>
          <a:off x="207962" y="1114427"/>
          <a:ext cx="8406035" cy="3913632"/>
        </p:xfrm>
        <a:graphic>
          <a:graphicData uri="http://schemas.openxmlformats.org/drawingml/2006/table">
            <a:tbl>
              <a:tblPr/>
              <a:tblGrid>
                <a:gridCol w="8406035"/>
              </a:tblGrid>
              <a:tr h="3818674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The notion of algorithm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tantia" panose="02030602050306030303" pitchFamily="18" charset="0"/>
                        </a:rPr>
                        <a:t> Basic properties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tantia" panose="02030602050306030303" pitchFamily="18" charset="0"/>
                        </a:rPr>
                        <a:t> Difference with “program”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The notion of control  structure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Correctness of an instruction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Control structure: sequence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Control structure: conditional</a:t>
                      </a:r>
                    </a:p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Nesting, and how to avoid it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936" y="1772816"/>
            <a:ext cx="8677468" cy="1772800"/>
          </a:xfrm>
          <a:prstGeom prst="roundRect">
            <a:avLst/>
          </a:prstGeom>
          <a:solidFill>
            <a:srgbClr val="FAFC94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>
              <a:latin typeface="Constantia" panose="02030602050306030303" pitchFamily="18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Loop, full form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Initialization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invariant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Invariant_expression</a:t>
            </a: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Boolean_expression</a:t>
            </a:r>
            <a:endParaRPr lang="en-US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variant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Variant_expression</a:t>
            </a: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Integer_expression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err="1" smtClean="0">
                <a:solidFill>
                  <a:srgbClr val="3333FF"/>
                </a:solidFill>
              </a:rPr>
              <a:t>Exit_condition</a:t>
            </a:r>
            <a:r>
              <a:rPr lang="en-US" i="1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rgbClr val="990000"/>
                </a:solidFill>
              </a:rPr>
              <a:t>-- </a:t>
            </a:r>
            <a:r>
              <a:rPr lang="en-US" dirty="0" err="1" smtClean="0">
                <a:solidFill>
                  <a:srgbClr val="990000"/>
                </a:solidFill>
              </a:rPr>
              <a:t>Boolean_expression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</a:t>
            </a:r>
            <a:r>
              <a:rPr lang="en-US" i="1" dirty="0" smtClean="0">
                <a:solidFill>
                  <a:srgbClr val="3333FF"/>
                </a:solidFill>
              </a:rPr>
              <a:t>Body</a:t>
            </a:r>
            <a:r>
              <a:rPr lang="en-US" i="1" dirty="0" smtClean="0">
                <a:solidFill>
                  <a:schemeClr val="accent2"/>
                </a:solidFill>
              </a:rPr>
              <a:t>				</a:t>
            </a:r>
            <a:r>
              <a:rPr lang="en-US" dirty="0" smtClean="0">
                <a:solidFill>
                  <a:srgbClr val="990000"/>
                </a:solidFill>
              </a:rPr>
              <a:t>-- Compound</a:t>
            </a:r>
            <a:endParaRPr lang="en-US" b="1" dirty="0" smtClean="0">
              <a:solidFill>
                <a:srgbClr val="99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06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Looping over stations of a line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from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start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until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36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after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loop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93300"/>
                </a:solidFill>
              </a:rPr>
              <a:t>-- “Do something with </a:t>
            </a:r>
            <a:r>
              <a:rPr lang="en-US" i="1" dirty="0" err="1" smtClean="0">
                <a:solidFill>
                  <a:srgbClr val="0000FF"/>
                </a:solidFill>
              </a:rPr>
              <a:t>fancy</a:t>
            </a:r>
            <a:r>
              <a:rPr lang="en-US" sz="4000" dirty="0" err="1" smtClean="0"/>
              <a:t>.</a:t>
            </a:r>
            <a:r>
              <a:rPr lang="en-US" i="1" dirty="0" err="1" smtClean="0">
                <a:solidFill>
                  <a:srgbClr val="0000FF"/>
                </a:solidFill>
              </a:rPr>
              <a:t>item</a:t>
            </a:r>
            <a:r>
              <a:rPr lang="en-US" dirty="0" smtClean="0">
                <a:solidFill>
                  <a:srgbClr val="993300"/>
                </a:solidFill>
              </a:rPr>
              <a:t>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3333FF"/>
                </a:solidFill>
              </a:rPr>
              <a:t>fancy</a:t>
            </a:r>
            <a:r>
              <a:rPr lang="en-US" sz="4000" dirty="0" smtClean="0">
                <a:solidFill>
                  <a:srgbClr val="3333FF"/>
                </a:solidFill>
              </a:rPr>
              <a:t>.</a:t>
            </a:r>
            <a:r>
              <a:rPr lang="en-US" i="1" dirty="0" smtClean="0">
                <a:solidFill>
                  <a:srgbClr val="3333FF"/>
                </a:solidFill>
              </a:rPr>
              <a:t>forth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1535" y="681135"/>
            <a:ext cx="3750907" cy="671803"/>
          </a:xfrm>
          <a:prstGeom prst="wedgeRoundRectCallout">
            <a:avLst>
              <a:gd name="adj1" fmla="val -103444"/>
              <a:gd name="adj2" fmla="val 55617"/>
              <a:gd name="adj3" fmla="val 1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/>
            <a:r>
              <a:rPr lang="en-US" sz="2000" dirty="0" smtClean="0">
                <a:latin typeface="Constantia" panose="02030602050306030303" pitchFamily="18" charset="0"/>
              </a:rPr>
              <a:t>Previously: </a:t>
            </a:r>
            <a:r>
              <a:rPr lang="en-US" sz="2000" i="1" dirty="0" err="1" smtClean="0">
                <a:solidFill>
                  <a:srgbClr val="0000FF"/>
                </a:solidFill>
                <a:latin typeface="Constantia" panose="02030602050306030303" pitchFamily="18" charset="0"/>
              </a:rPr>
              <a:t>fancy_line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/>
            </a:r>
            <a:b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</a:br>
            <a:r>
              <a:rPr lang="en-US" sz="2000" dirty="0" smtClean="0">
                <a:latin typeface="Constantia" panose="02030602050306030303" pitchFamily="18" charset="0"/>
              </a:rPr>
              <a:t>In textbook: </a:t>
            </a:r>
            <a:r>
              <a:rPr lang="en-US" sz="2000" i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Line8</a:t>
            </a:r>
            <a:endParaRPr lang="en-US" sz="2000" i="1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Operations on a list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134620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250190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659188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4816475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5973763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133600"/>
            <a:ext cx="720725" cy="503238"/>
            <a:chOff x="576" y="1344"/>
            <a:chExt cx="454" cy="317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>
              <a:off x="576" y="1344"/>
              <a:ext cx="0" cy="31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576" y="1344"/>
              <a:ext cx="45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481888" y="2133600"/>
            <a:ext cx="647700" cy="431800"/>
            <a:chOff x="4713" y="1344"/>
            <a:chExt cx="408" cy="272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4713" y="1344"/>
              <a:ext cx="40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  <p:sp>
          <p:nvSpPr>
            <p:cNvPr id="35870" name="Line 13"/>
            <p:cNvSpPr>
              <a:spLocks noChangeShapeType="1"/>
            </p:cNvSpPr>
            <p:nvPr/>
          </p:nvSpPr>
          <p:spPr bwMode="auto">
            <a:xfrm>
              <a:off x="5121" y="1344"/>
              <a:ext cx="0" cy="27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onstantia" panose="02030602050306030303" pitchFamily="18" charset="0"/>
              </a:endParaRPr>
            </a:p>
          </p:txBody>
        </p:sp>
      </p:grpSp>
      <p:sp>
        <p:nvSpPr>
          <p:cNvPr id="35851" name="Line 14"/>
          <p:cNvSpPr>
            <a:spLocks noChangeShapeType="1"/>
          </p:cNvSpPr>
          <p:nvPr/>
        </p:nvSpPr>
        <p:spPr bwMode="auto">
          <a:xfrm flipV="1">
            <a:off x="3938588" y="3862388"/>
            <a:ext cx="0" cy="19800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4227513" y="408622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flipH="1">
            <a:off x="2930525" y="41148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93585" name="Text Box 17"/>
          <p:cNvSpPr txBox="1">
            <a:spLocks noChangeArrowheads="1"/>
          </p:cNvSpPr>
          <p:nvPr/>
        </p:nvSpPr>
        <p:spPr bwMode="auto">
          <a:xfrm>
            <a:off x="3635375" y="2711450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item</a:t>
            </a:r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914400" y="1773238"/>
            <a:ext cx="1081088" cy="341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before</a:t>
            </a:r>
          </a:p>
        </p:txBody>
      </p:sp>
      <p:sp>
        <p:nvSpPr>
          <p:cNvPr id="493587" name="Text Box 19"/>
          <p:cNvSpPr txBox="1">
            <a:spLocks noChangeArrowheads="1"/>
          </p:cNvSpPr>
          <p:nvPr/>
        </p:nvSpPr>
        <p:spPr bwMode="auto">
          <a:xfrm>
            <a:off x="7337425" y="1773238"/>
            <a:ext cx="936625" cy="341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3333FF"/>
                </a:solidFill>
                <a:latin typeface="Constantia" panose="02030602050306030303" pitchFamily="18" charset="0"/>
              </a:rPr>
              <a:t>after</a:t>
            </a:r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7064375" y="3476625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count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4154488" y="4159250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onstantia" panose="02030602050306030303" pitchFamily="18" charset="0"/>
              </a:rPr>
              <a:t>forth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787650" y="4187825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onstantia" panose="02030602050306030303" pitchFamily="18" charset="0"/>
              </a:rPr>
              <a:t>back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506788" y="3476625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Constantia" panose="02030602050306030303" pitchFamily="18" charset="0"/>
              </a:rPr>
              <a:t>index</a:t>
            </a:r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 flipH="1" flipV="1">
            <a:off x="1711325" y="3505200"/>
            <a:ext cx="95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263650" y="4191000"/>
            <a:ext cx="936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latin typeface="Constantia" panose="02030602050306030303" pitchFamily="18" charset="0"/>
              </a:rPr>
              <a:t>start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988050" y="4572000"/>
            <a:ext cx="1752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latin typeface="Constantia" panose="02030602050306030303" pitchFamily="18" charset="0"/>
              </a:rPr>
              <a:t>Commands</a:t>
            </a:r>
          </a:p>
        </p:txBody>
      </p:sp>
      <p:sp>
        <p:nvSpPr>
          <p:cNvPr id="35865" name="AutoShape 28"/>
          <p:cNvSpPr>
            <a:spLocks noChangeArrowheads="1"/>
          </p:cNvSpPr>
          <p:nvPr/>
        </p:nvSpPr>
        <p:spPr bwMode="auto">
          <a:xfrm>
            <a:off x="7131050" y="2355850"/>
            <a:ext cx="720725" cy="1008063"/>
          </a:xfrm>
          <a:prstGeom prst="roundRect">
            <a:avLst>
              <a:gd name="adj" fmla="val 16667"/>
            </a:avLst>
          </a:prstGeom>
          <a:solidFill>
            <a:srgbClr val="99FF99">
              <a:alpha val="79000"/>
            </a:srgbClr>
          </a:solidFill>
          <a:ln w="9525" algn="ctr">
            <a:solidFill>
              <a:srgbClr val="990000"/>
            </a:solidFill>
            <a:round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none" anchor="ctr"/>
          <a:lstStyle/>
          <a:p>
            <a:endParaRPr lang="de-CH" dirty="0">
              <a:latin typeface="Constantia" panose="02030602050306030303" pitchFamily="18" charset="0"/>
            </a:endParaRP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019800" y="5029200"/>
            <a:ext cx="1752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Constantia" panose="02030602050306030303" pitchFamily="18" charset="0"/>
              </a:rPr>
              <a:t>Queries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6705600" y="5410200"/>
            <a:ext cx="1752600" cy="341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3333FF"/>
                </a:solidFill>
                <a:latin typeface="Constantia" panose="02030602050306030303" pitchFamily="18" charset="0"/>
              </a:rPr>
              <a:t>(</a:t>
            </a:r>
            <a:r>
              <a:rPr lang="en-US" sz="2000" dirty="0" err="1">
                <a:solidFill>
                  <a:srgbClr val="3333FF"/>
                </a:solidFill>
                <a:latin typeface="Constantia" panose="02030602050306030303" pitchFamily="18" charset="0"/>
              </a:rPr>
              <a:t>boolean</a:t>
            </a:r>
            <a:r>
              <a:rPr lang="en-US" sz="2000" dirty="0">
                <a:solidFill>
                  <a:srgbClr val="3333FF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1219200" y="34734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onstantia" panose="02030602050306030303" pitchFamily="18" charset="0"/>
              </a:rPr>
              <a:t>1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730164" y="5416024"/>
            <a:ext cx="2026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latin typeface="Constantia" panose="02030602050306030303" pitchFamily="18" charset="0"/>
              </a:rPr>
              <a:t>(The cursor)</a:t>
            </a:r>
          </a:p>
        </p:txBody>
      </p:sp>
    </p:spTree>
    <p:extLst>
      <p:ext uri="{BB962C8B-B14F-4D97-AF65-F5344CB8AC3E}">
        <p14:creationId xmlns:p14="http://schemas.microsoft.com/office/powerpoint/2010/main" val="26953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3" grpId="0" animBg="1"/>
      <p:bldP spid="493584" grpId="0" animBg="1"/>
      <p:bldP spid="493585" grpId="0"/>
      <p:bldP spid="493586" grpId="0"/>
      <p:bldP spid="493587" grpId="0"/>
      <p:bldP spid="493588" grpId="0"/>
      <p:bldP spid="493589" grpId="0"/>
      <p:bldP spid="493590" grpId="0"/>
      <p:bldP spid="493591" grpId="0"/>
      <p:bldP spid="493592" grpId="0" animBg="1"/>
      <p:bldP spid="493593" grpId="0"/>
      <p:bldP spid="493595" grpId="0"/>
      <p:bldP spid="493597" grpId="0"/>
      <p:bldP spid="4935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6666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9525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">
  <a:themeElements>
    <a:clrScheme name="Benutzerdefinier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">
  <a:themeElements>
    <a:clrScheme name="Benutzerdefinier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1902</Words>
  <Application>Microsoft Office PowerPoint</Application>
  <PresentationFormat>On-screen Show (4:3)</PresentationFormat>
  <Paragraphs>998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Arial</vt:lpstr>
      <vt:lpstr>Arial Black</vt:lpstr>
      <vt:lpstr>Calibri</vt:lpstr>
      <vt:lpstr>Comic Sans MS</vt:lpstr>
      <vt:lpstr>Constantia</vt:lpstr>
      <vt:lpstr>Courier New</vt:lpstr>
      <vt:lpstr>ETH Light</vt:lpstr>
      <vt:lpstr>Times</vt:lpstr>
      <vt:lpstr>Times New Roman</vt:lpstr>
      <vt:lpstr>Verdana</vt:lpstr>
      <vt:lpstr>Wingdings</vt:lpstr>
      <vt:lpstr>NORMAL</vt:lpstr>
      <vt:lpstr>TITLE</vt:lpstr>
      <vt:lpstr>1_TITLE</vt:lpstr>
      <vt:lpstr>Объектно-Ориентированное Программирование  Проф. Мануель Маццара Проф. Джюйонг Ли Проф. Бертран Мейер  С материалом из курса ЭТХ Цюрих «Введние в Программирование»</vt:lpstr>
      <vt:lpstr>More control structure topics</vt:lpstr>
      <vt:lpstr>Quiz</vt:lpstr>
      <vt:lpstr>Loop</vt:lpstr>
      <vt:lpstr>Loop, full form</vt:lpstr>
      <vt:lpstr>Another loop syntax</vt:lpstr>
      <vt:lpstr>Loop, full form</vt:lpstr>
      <vt:lpstr>Looping over stations of a line</vt:lpstr>
      <vt:lpstr>Operations on a list</vt:lpstr>
      <vt:lpstr>Operations on a list</vt:lpstr>
      <vt:lpstr>Looping over stations of a line</vt:lpstr>
      <vt:lpstr>Displaying station names</vt:lpstr>
      <vt:lpstr>Computing the “maximum” of station names</vt:lpstr>
      <vt:lpstr>Computing the “maximum” of station names</vt:lpstr>
      <vt:lpstr>In a function</vt:lpstr>
      <vt:lpstr>Forms of loop</vt:lpstr>
      <vt:lpstr>PowerPoint Presentation</vt:lpstr>
      <vt:lpstr>PowerPoint Presentation</vt:lpstr>
      <vt:lpstr>Computing the “maximum” of station names</vt:lpstr>
      <vt:lpstr>Loop as approximation strategy</vt:lpstr>
      <vt:lpstr>Postcondition?</vt:lpstr>
      <vt:lpstr>Computing the “maximum” of station names</vt:lpstr>
      <vt:lpstr>The loop invariant</vt:lpstr>
      <vt:lpstr>Loop as approximation strategy</vt:lpstr>
      <vt:lpstr>Loop invariant</vt:lpstr>
      <vt:lpstr>The idea of a loop</vt:lpstr>
      <vt:lpstr>The loop invariant</vt:lpstr>
      <vt:lpstr>The loop invariant (better)</vt:lpstr>
      <vt:lpstr>The effect of the loop</vt:lpstr>
      <vt:lpstr>Quiz: what’s the invariant?</vt:lpstr>
      <vt:lpstr>Quiz: what’s the invariant?</vt:lpstr>
      <vt:lpstr>Another example</vt:lpstr>
      <vt:lpstr>Levenshtein distance</vt:lpstr>
      <vt:lpstr>Levenshtein distance</vt:lpstr>
      <vt:lpstr>PowerPoint Presentation</vt:lpstr>
      <vt:lpstr>Levenshtein distance algorithm</vt:lpstr>
      <vt:lpstr>Levenshtein distance algorithm</vt:lpstr>
      <vt:lpstr>How do we know a loop terminates?</vt:lpstr>
      <vt:lpstr>How do we know a loop terminates?</vt:lpstr>
      <vt:lpstr>Loop variant</vt:lpstr>
      <vt:lpstr>The variant for our example</vt:lpstr>
      <vt:lpstr>The general termination problem</vt:lpstr>
      <vt:lpstr>The halting problem and undecidability</vt:lpstr>
      <vt:lpstr>The halting problem in Eiffel</vt:lpstr>
      <vt:lpstr>The halting problem in practice</vt:lpstr>
      <vt:lpstr>Control structures at the machine level</vt:lpstr>
      <vt:lpstr>The equivalent of if-then-else</vt:lpstr>
      <vt:lpstr>Flowcharts</vt:lpstr>
      <vt:lpstr>In programming languages: the Goto</vt:lpstr>
      <vt:lpstr>“Goto considered harmful”</vt:lpstr>
      <vt:lpstr>The Goto today</vt:lpstr>
      <vt:lpstr>One-entry, one-exit</vt:lpstr>
      <vt:lpstr>Quiz: what’s the invariant?</vt:lpstr>
      <vt:lpstr>Quiz: what’s the invariant?</vt:lpstr>
      <vt:lpstr>Levenshtein, continued</vt:lpstr>
      <vt:lpstr>Levenshtein distance algorithm</vt:lpstr>
      <vt:lpstr>Levenshtein , continued</vt:lpstr>
      <vt:lpstr>Paradoxes in logic</vt:lpstr>
      <vt:lpstr>The Grelling paradox</vt:lpstr>
      <vt:lpstr>The liar’s paradox</vt:lpstr>
      <vt:lpstr>The halting problem and undecidability</vt:lpstr>
      <vt:lpstr>The halting problem in Eiffel</vt:lpstr>
      <vt:lpstr>Then…</vt:lpstr>
      <vt:lpstr>The halting problem in practice</vt:lpstr>
      <vt:lpstr>What we have seen</vt:lpstr>
      <vt:lpstr>What we have seen</vt:lpstr>
    </vt:vector>
  </TitlesOfParts>
  <Company>ETH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</dc:title>
  <dc:creator>Prof. Dr. Bertrand Meyer</dc:creator>
  <cp:lastModifiedBy>Bertrand Meyer</cp:lastModifiedBy>
  <cp:revision>2395</cp:revision>
  <dcterms:created xsi:type="dcterms:W3CDTF">2010-06-28T05:41:26Z</dcterms:created>
  <dcterms:modified xsi:type="dcterms:W3CDTF">2015-09-30T06:02:51Z</dcterms:modified>
</cp:coreProperties>
</file>