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3" r:id="rId5"/>
    <p:sldId id="301" r:id="rId6"/>
    <p:sldId id="259" r:id="rId7"/>
    <p:sldId id="258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84" r:id="rId17"/>
    <p:sldId id="285" r:id="rId18"/>
    <p:sldId id="286" r:id="rId19"/>
    <p:sldId id="288" r:id="rId20"/>
    <p:sldId id="290" r:id="rId21"/>
    <p:sldId id="291" r:id="rId22"/>
    <p:sldId id="292" r:id="rId23"/>
    <p:sldId id="293" r:id="rId24"/>
    <p:sldId id="295" r:id="rId25"/>
    <p:sldId id="296" r:id="rId26"/>
    <p:sldId id="297" r:id="rId27"/>
    <p:sldId id="299" r:id="rId28"/>
    <p:sldId id="300" r:id="rId2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7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E318-2831-4826-9AC9-AD5711D3E564}" type="datetimeFigureOut">
              <a:rPr lang="it-IT" smtClean="0"/>
              <a:t>18/01/2016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6B90-6781-4BD9-9EBD-0C5728149F3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013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E318-2831-4826-9AC9-AD5711D3E564}" type="datetimeFigureOut">
              <a:rPr lang="it-IT" smtClean="0"/>
              <a:t>18/01/2016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6B90-6781-4BD9-9EBD-0C5728149F3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719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E318-2831-4826-9AC9-AD5711D3E564}" type="datetimeFigureOut">
              <a:rPr lang="it-IT" smtClean="0"/>
              <a:t>18/01/2016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6B90-6781-4BD9-9EBD-0C5728149F3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107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E318-2831-4826-9AC9-AD5711D3E564}" type="datetimeFigureOut">
              <a:rPr lang="it-IT" smtClean="0"/>
              <a:t>18/01/2016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6B90-6781-4BD9-9EBD-0C5728149F3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0977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E318-2831-4826-9AC9-AD5711D3E564}" type="datetimeFigureOut">
              <a:rPr lang="it-IT" smtClean="0"/>
              <a:t>18/01/2016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6B90-6781-4BD9-9EBD-0C5728149F3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3885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E318-2831-4826-9AC9-AD5711D3E564}" type="datetimeFigureOut">
              <a:rPr lang="it-IT" smtClean="0"/>
              <a:t>18/01/2016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6B90-6781-4BD9-9EBD-0C5728149F3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955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E318-2831-4826-9AC9-AD5711D3E564}" type="datetimeFigureOut">
              <a:rPr lang="it-IT" smtClean="0"/>
              <a:t>18/01/2016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6B90-6781-4BD9-9EBD-0C5728149F3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2339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E318-2831-4826-9AC9-AD5711D3E564}" type="datetimeFigureOut">
              <a:rPr lang="it-IT" smtClean="0"/>
              <a:t>18/01/2016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6B90-6781-4BD9-9EBD-0C5728149F3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45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E318-2831-4826-9AC9-AD5711D3E564}" type="datetimeFigureOut">
              <a:rPr lang="it-IT" smtClean="0"/>
              <a:t>18/01/2016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6B90-6781-4BD9-9EBD-0C5728149F3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096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E318-2831-4826-9AC9-AD5711D3E564}" type="datetimeFigureOut">
              <a:rPr lang="it-IT" smtClean="0"/>
              <a:t>18/01/2016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6B90-6781-4BD9-9EBD-0C5728149F3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940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E318-2831-4826-9AC9-AD5711D3E564}" type="datetimeFigureOut">
              <a:rPr lang="it-IT" smtClean="0"/>
              <a:t>18/01/2016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6B90-6781-4BD9-9EBD-0C5728149F3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0072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FE318-2831-4826-9AC9-AD5711D3E564}" type="datetimeFigureOut">
              <a:rPr lang="it-IT" smtClean="0"/>
              <a:t>18/01/2016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16B90-6781-4BD9-9EBD-0C5728149F3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67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site/innopolistoc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1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6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Theory of Computation</a:t>
            </a:r>
            <a:br>
              <a:rPr lang="it-IT" dirty="0" smtClean="0"/>
            </a:b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Course Concepts and Structure</a:t>
            </a:r>
            <a:endParaRPr lang="it-IT" sz="3600" b="1" dirty="0" smtClean="0"/>
          </a:p>
          <a:p>
            <a:r>
              <a:rPr lang="it-IT" sz="3600" dirty="0" smtClean="0"/>
              <a:t>Lecture 1a - Manuel Mazzara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3105821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Required background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course is intended to be self-contained, requiring basic knowledge of logic, set theory and discrete mathematics.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8245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Textbooks and suggested readings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J.E.Hopcroft and J.D.Ullman. Introduction to Automata Theory, Languages, and Computation. Addsion Wesley (1979).</a:t>
            </a:r>
          </a:p>
          <a:p>
            <a:r>
              <a:rPr lang="it-IT" dirty="0"/>
              <a:t>M. Davis, R. Sigal and E.J. Weyuker. Computability, complexity, and languages: fundamentals of theoretical computer science. 2nd ed., Academic Press (1994).</a:t>
            </a:r>
          </a:p>
          <a:p>
            <a:r>
              <a:rPr lang="it-IT" dirty="0"/>
              <a:t>J. Hromkovic. Algorithmic Adventures: From Knowledge to Magic. Springer (2009)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31289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Assessment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Mid-term </a:t>
            </a:r>
            <a:r>
              <a:rPr lang="en-US" dirty="0"/>
              <a:t>Exam </a:t>
            </a:r>
            <a:r>
              <a:rPr lang="en-US" dirty="0" smtClean="0"/>
              <a:t>(40%), Final </a:t>
            </a:r>
            <a:r>
              <a:rPr lang="en-US" dirty="0"/>
              <a:t>Exam </a:t>
            </a:r>
            <a:r>
              <a:rPr lang="en-US" dirty="0" smtClean="0"/>
              <a:t>(40%) and technical paper (</a:t>
            </a:r>
            <a:r>
              <a:rPr lang="en-US" dirty="0"/>
              <a:t>2</a:t>
            </a:r>
            <a:r>
              <a:rPr lang="en-US" dirty="0" smtClean="0"/>
              <a:t>0%).</a:t>
            </a:r>
          </a:p>
          <a:p>
            <a:endParaRPr lang="en-US" dirty="0" smtClean="0"/>
          </a:p>
          <a:p>
            <a:r>
              <a:rPr lang="en-US" dirty="0" smtClean="0"/>
              <a:t>You will be asked to write a short essay on a topic of your choice</a:t>
            </a:r>
          </a:p>
          <a:p>
            <a:endParaRPr lang="en-US" dirty="0" smtClean="0"/>
          </a:p>
          <a:p>
            <a:r>
              <a:rPr lang="en-US" dirty="0" smtClean="0"/>
              <a:t>We will suggest some topics</a:t>
            </a:r>
          </a:p>
          <a:p>
            <a:endParaRPr lang="en-US" dirty="0"/>
          </a:p>
          <a:p>
            <a:r>
              <a:rPr lang="en-US" dirty="0" smtClean="0"/>
              <a:t>Requirements for the essay will be provided later</a:t>
            </a:r>
          </a:p>
          <a:p>
            <a:endParaRPr lang="en-US" dirty="0"/>
          </a:p>
          <a:p>
            <a:r>
              <a:rPr lang="en-US" dirty="0" smtClean="0"/>
              <a:t>Submission is at the end of semester (end of April)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3047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studying TOC?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 good software developer ignorant of how the </a:t>
            </a:r>
            <a:r>
              <a:rPr lang="en-US" b="1" dirty="0"/>
              <a:t>mechanics</a:t>
            </a:r>
            <a:r>
              <a:rPr lang="en-US" dirty="0"/>
              <a:t> of a compiler works is not better than a good pilot when it comes to fix the engine </a:t>
            </a:r>
            <a:endParaRPr lang="en-US" dirty="0" smtClean="0"/>
          </a:p>
          <a:p>
            <a:pPr algn="just"/>
            <a:r>
              <a:rPr lang="en-US" dirty="0" smtClean="0"/>
              <a:t>He </a:t>
            </a:r>
            <a:r>
              <a:rPr lang="en-US" dirty="0"/>
              <a:t>will definitively not be able to provide more than </a:t>
            </a:r>
            <a:r>
              <a:rPr lang="en-US" b="1" dirty="0"/>
              <a:t>average solutions </a:t>
            </a:r>
            <a:r>
              <a:rPr lang="en-US" dirty="0"/>
              <a:t>to the problems he is employed to </a:t>
            </a:r>
            <a:r>
              <a:rPr lang="en-US" dirty="0" smtClean="0"/>
              <a:t>solve</a:t>
            </a:r>
          </a:p>
          <a:p>
            <a:pPr algn="just"/>
            <a:r>
              <a:rPr lang="en-US" dirty="0" smtClean="0"/>
              <a:t>Like </a:t>
            </a:r>
            <a:r>
              <a:rPr lang="en-US" dirty="0"/>
              <a:t>automotive engineering </a:t>
            </a:r>
            <a:r>
              <a:rPr lang="en-US" dirty="0" smtClean="0"/>
              <a:t>teaches </a:t>
            </a:r>
            <a:r>
              <a:rPr lang="en-US" dirty="0"/>
              <a:t>us, races can only be won by the right synergy of a good </a:t>
            </a:r>
            <a:r>
              <a:rPr lang="en-US" b="1" dirty="0"/>
              <a:t>driving style and </a:t>
            </a:r>
            <a:r>
              <a:rPr lang="en-US" b="1" dirty="0" smtClean="0"/>
              <a:t>mechanics</a:t>
            </a:r>
            <a:endParaRPr lang="en-US" dirty="0" smtClean="0"/>
          </a:p>
          <a:p>
            <a:pPr algn="just"/>
            <a:r>
              <a:rPr lang="en-US" b="1" dirty="0" smtClean="0"/>
              <a:t>Limits </a:t>
            </a:r>
            <a:r>
              <a:rPr lang="en-US" b="1" dirty="0"/>
              <a:t>of computation cannot be ignored </a:t>
            </a:r>
            <a:r>
              <a:rPr lang="en-US" dirty="0"/>
              <a:t>in the same way we precisely know how accelerations, forces and frictions prevent us from racing at an unlimited </a:t>
            </a:r>
            <a:r>
              <a:rPr lang="en-US" dirty="0" smtClean="0"/>
              <a:t>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231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course will be about?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0969"/>
          </a:xfrm>
        </p:spPr>
        <p:txBody>
          <a:bodyPr>
            <a:noAutofit/>
          </a:bodyPr>
          <a:lstStyle/>
          <a:p>
            <a:pPr algn="just"/>
            <a:r>
              <a:rPr lang="en-US" dirty="0" smtClean="0"/>
              <a:t>Prerequisites </a:t>
            </a:r>
            <a:r>
              <a:rPr lang="en-US" dirty="0"/>
              <a:t>to understand compilers functioning</a:t>
            </a:r>
          </a:p>
          <a:p>
            <a:pPr algn="just"/>
            <a:r>
              <a:rPr lang="en-US" dirty="0"/>
              <a:t>The act of compilation appears deceptively simple </a:t>
            </a:r>
            <a:endParaRPr lang="en-US" dirty="0" smtClean="0"/>
          </a:p>
          <a:p>
            <a:pPr algn="just"/>
            <a:r>
              <a:rPr lang="en-US" dirty="0" smtClean="0"/>
              <a:t>Great </a:t>
            </a:r>
            <a:r>
              <a:rPr lang="en-US" dirty="0"/>
              <a:t>minds and results are behind </a:t>
            </a:r>
            <a:r>
              <a:rPr lang="en-US" dirty="0" smtClean="0"/>
              <a:t>this </a:t>
            </a:r>
            <a:r>
              <a:rPr lang="en-US" dirty="0"/>
              <a:t>major </a:t>
            </a:r>
            <a:r>
              <a:rPr lang="en-US" dirty="0" smtClean="0"/>
              <a:t>achievement </a:t>
            </a:r>
            <a:endParaRPr lang="en-US" dirty="0"/>
          </a:p>
          <a:p>
            <a:pPr algn="just"/>
            <a:r>
              <a:rPr lang="en-US" dirty="0"/>
              <a:t>All starts with the </a:t>
            </a:r>
            <a:r>
              <a:rPr lang="en-US" dirty="0" err="1"/>
              <a:t>Epimenides</a:t>
            </a:r>
            <a:r>
              <a:rPr lang="en-US" dirty="0"/>
              <a:t> paradox (about 600 BC), which emphasizes a problem of self-reference in logic </a:t>
            </a:r>
          </a:p>
          <a:p>
            <a:pPr algn="just"/>
            <a:r>
              <a:rPr lang="en-US" dirty="0"/>
              <a:t>In the short time window between WWI and WW2 Alan Turing proved that a general procedure to identify algorithm termination does not </a:t>
            </a:r>
            <a:r>
              <a:rPr lang="en-US" dirty="0" smtClean="0"/>
              <a:t>exist (and cannot exist)</a:t>
            </a:r>
            <a:endParaRPr lang="en-US" dirty="0"/>
          </a:p>
          <a:p>
            <a:pPr algn="just"/>
            <a:r>
              <a:rPr lang="en-US" dirty="0"/>
              <a:t>Noam Chomsky in 1956 described a hierarchy of grammars</a:t>
            </a:r>
          </a:p>
          <a:p>
            <a:pPr algn="just"/>
            <a:r>
              <a:rPr lang="en-US" dirty="0"/>
              <a:t>…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0135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Machines and Grammars 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Computation is elegantly modeled with simple mathematical objects</a:t>
            </a:r>
          </a:p>
          <a:p>
            <a:pPr lvl="1"/>
            <a:r>
              <a:rPr lang="en-US" dirty="0" smtClean="0"/>
              <a:t>Finite automata, pushdown automata, Turing machines, ... </a:t>
            </a:r>
          </a:p>
          <a:p>
            <a:pPr lvl="1"/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Lambda calculus (λ-calculus) is a </a:t>
            </a:r>
            <a:r>
              <a:rPr lang="en-US" dirty="0" smtClean="0"/>
              <a:t>model of computation</a:t>
            </a:r>
            <a:r>
              <a:rPr lang="en-US" dirty="0"/>
              <a:t> equivalent </a:t>
            </a:r>
            <a:r>
              <a:rPr lang="en-US" dirty="0" smtClean="0"/>
              <a:t>to a</a:t>
            </a:r>
            <a:r>
              <a:rPr lang="en-US" dirty="0"/>
              <a:t> Turing machine (Church-Turing thesis, </a:t>
            </a:r>
            <a:r>
              <a:rPr lang="en-US" dirty="0" smtClean="0"/>
              <a:t>1937)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Methods of generating languages: regular expressions, grammars…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Computability theory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0069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of Computation</a:t>
            </a:r>
            <a:endParaRPr lang="it-IT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428308" y="2222863"/>
            <a:ext cx="252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t-IT">
                <a:solidFill>
                  <a:srgbClr val="008000"/>
                </a:solidFill>
              </a:rPr>
              <a:t>Computation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885508" y="3454476"/>
            <a:ext cx="1524000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it-IT" altLang="it-IT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90308" y="3518264"/>
            <a:ext cx="846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t-IT" sz="2800">
                <a:solidFill>
                  <a:srgbClr val="FF0000"/>
                </a:solidFill>
              </a:rPr>
              <a:t>CPU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28708" y="3416376"/>
            <a:ext cx="2819400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it-IT" altLang="it-IT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8314509" y="3442064"/>
            <a:ext cx="1476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t-IT" sz="2800"/>
              <a:t>memory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6409508" y="374686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0063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CPU, Memory, I/O</a:t>
            </a:r>
            <a:endParaRPr lang="it-IT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876800" y="3670013"/>
            <a:ext cx="1524000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it-IT" altLang="it-IT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181600" y="3733801"/>
            <a:ext cx="846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t-IT" sz="2800">
                <a:solidFill>
                  <a:srgbClr val="FF0000"/>
                </a:solidFill>
              </a:rPr>
              <a:t>CPU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429000" y="2501613"/>
            <a:ext cx="3657600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it-IT" altLang="it-IT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20000" y="3238213"/>
            <a:ext cx="1371600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it-IT" altLang="it-IT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620000" y="4279613"/>
            <a:ext cx="1371600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it-IT" altLang="it-IT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505200" y="4762213"/>
            <a:ext cx="3581400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it-IT" altLang="it-IT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772401" y="3302001"/>
            <a:ext cx="1012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t-IT" sz="2800" dirty="0"/>
              <a:t>input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747001" y="4343401"/>
            <a:ext cx="1266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t-IT" sz="2800" dirty="0"/>
              <a:t>output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886200" y="4826001"/>
            <a:ext cx="294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t-IT" sz="2800"/>
              <a:t>Program memory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505201" y="2565401"/>
            <a:ext cx="331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t-IT" sz="2800"/>
              <a:t>temporary memory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5638800" y="3098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it-IT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V="1">
            <a:off x="6400800" y="3530600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it-IT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6400800" y="4254213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it-IT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5638800" y="421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9328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(1)</a:t>
            </a:r>
            <a:endParaRPr lang="it-IT" dirty="0"/>
          </a:p>
        </p:txBody>
      </p:sp>
      <p:graphicFrame>
        <p:nvGraphicFramePr>
          <p:cNvPr id="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058053"/>
              </p:ext>
            </p:extLst>
          </p:nvPr>
        </p:nvGraphicFramePr>
        <p:xfrm>
          <a:off x="871312" y="3124201"/>
          <a:ext cx="1955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Equation" r:id="rId3" imgW="1955800" imgH="711200" progId="Equation.3">
                  <p:embed/>
                </p:oleObj>
              </mc:Choice>
              <mc:Fallback>
                <p:oleObj name="Equation" r:id="rId3" imgW="19558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312" y="3124201"/>
                        <a:ext cx="19558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876800" y="3289013"/>
            <a:ext cx="1524000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it-IT" altLang="it-IT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181600" y="3352801"/>
            <a:ext cx="846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t-IT" sz="2800">
                <a:solidFill>
                  <a:srgbClr val="FF0000"/>
                </a:solidFill>
              </a:rPr>
              <a:t>CPU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937000" y="2120613"/>
            <a:ext cx="3657600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it-IT" altLang="it-IT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20000" y="2857213"/>
            <a:ext cx="1371600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it-IT" altLang="it-IT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620000" y="3771613"/>
            <a:ext cx="1371600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it-IT" altLang="it-IT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505200" y="4521613"/>
            <a:ext cx="4123146" cy="11022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it-IT" altLang="it-IT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7772401" y="2921001"/>
            <a:ext cx="1012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t-IT" sz="2800" dirty="0"/>
              <a:t>input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7620001" y="3835401"/>
            <a:ext cx="1266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t-IT" sz="2800"/>
              <a:t>output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093573" y="5599475"/>
            <a:ext cx="294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t-IT" sz="2800" dirty="0"/>
              <a:t>Program memory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013201" y="2184401"/>
            <a:ext cx="331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t-IT" sz="2800"/>
              <a:t>temporary memory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>
            <a:off x="5638800" y="270351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it-IT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V="1">
            <a:off x="6400800" y="3149600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it-IT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6409146" y="3879995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it-IT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5638800" y="3891541"/>
            <a:ext cx="0" cy="7099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3810000" y="4495245"/>
            <a:ext cx="1568450" cy="571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t-IT" sz="2800" dirty="0">
                <a:solidFill>
                  <a:schemeClr val="tx1"/>
                </a:solidFill>
              </a:rPr>
              <a:t>compute</a:t>
            </a:r>
          </a:p>
        </p:txBody>
      </p:sp>
      <p:graphicFrame>
        <p:nvGraphicFramePr>
          <p:cNvPr id="2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889384"/>
              </p:ext>
            </p:extLst>
          </p:nvPr>
        </p:nvGraphicFramePr>
        <p:xfrm>
          <a:off x="5846445" y="4580255"/>
          <a:ext cx="1019810" cy="37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Equation" r:id="rId5" imgW="926698" imgH="342751" progId="Equation.3">
                  <p:embed/>
                </p:oleObj>
              </mc:Choice>
              <mc:Fallback>
                <p:oleObj name="Equation" r:id="rId5" imgW="926698" imgH="3427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445" y="4580255"/>
                        <a:ext cx="1019810" cy="377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3810000" y="5028645"/>
            <a:ext cx="1568450" cy="571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t-IT" sz="2800">
                <a:solidFill>
                  <a:schemeClr val="tx1"/>
                </a:solidFill>
              </a:rPr>
              <a:t>compute</a:t>
            </a:r>
          </a:p>
        </p:txBody>
      </p:sp>
      <p:graphicFrame>
        <p:nvGraphicFramePr>
          <p:cNvPr id="2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488883"/>
              </p:ext>
            </p:extLst>
          </p:nvPr>
        </p:nvGraphicFramePr>
        <p:xfrm>
          <a:off x="5579110" y="4871720"/>
          <a:ext cx="1313180" cy="670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Equation" r:id="rId7" imgW="1193800" imgH="609600" progId="Equation.3">
                  <p:embed/>
                </p:oleObj>
              </mc:Choice>
              <mc:Fallback>
                <p:oleObj name="Equation" r:id="rId7" imgW="11938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9110" y="4871720"/>
                        <a:ext cx="1313180" cy="670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5902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(2)</a:t>
            </a:r>
            <a:endParaRPr lang="it-IT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876800" y="3289013"/>
            <a:ext cx="1524000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it-IT" altLang="it-IT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181600" y="3352801"/>
            <a:ext cx="846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t-IT" sz="2800">
                <a:solidFill>
                  <a:srgbClr val="FF0000"/>
                </a:solidFill>
              </a:rPr>
              <a:t>CPU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937000" y="2120613"/>
            <a:ext cx="3657600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it-IT" altLang="it-IT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20000" y="2857213"/>
            <a:ext cx="1371600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it-IT" altLang="it-IT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620000" y="3771613"/>
            <a:ext cx="1371600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it-IT" altLang="it-IT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505200" y="4521613"/>
            <a:ext cx="4123146" cy="11022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it-IT" altLang="it-IT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7620001" y="3835401"/>
            <a:ext cx="1266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t-IT" sz="2800"/>
              <a:t>output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093573" y="5599475"/>
            <a:ext cx="294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t-IT" sz="2800" dirty="0"/>
              <a:t>Program memory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013201" y="2184401"/>
            <a:ext cx="331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t-IT" sz="2800"/>
              <a:t>temporary memory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>
            <a:off x="5638800" y="270351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it-IT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V="1">
            <a:off x="6400800" y="3149600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it-IT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6409146" y="3879995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it-IT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5638800" y="3891541"/>
            <a:ext cx="0" cy="7099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3810000" y="4495245"/>
            <a:ext cx="1568450" cy="571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t-IT" sz="2800" dirty="0">
                <a:solidFill>
                  <a:schemeClr val="tx1"/>
                </a:solidFill>
              </a:rPr>
              <a:t>compute</a:t>
            </a:r>
          </a:p>
        </p:txBody>
      </p:sp>
      <p:graphicFrame>
        <p:nvGraphicFramePr>
          <p:cNvPr id="20" name="Object 18"/>
          <p:cNvGraphicFramePr>
            <a:graphicFrameLocks noChangeAspect="1"/>
          </p:cNvGraphicFramePr>
          <p:nvPr/>
        </p:nvGraphicFramePr>
        <p:xfrm>
          <a:off x="5846445" y="4580255"/>
          <a:ext cx="1019810" cy="37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" name="Equation" r:id="rId3" imgW="926698" imgH="342751" progId="Equation.3">
                  <p:embed/>
                </p:oleObj>
              </mc:Choice>
              <mc:Fallback>
                <p:oleObj name="Equation" r:id="rId3" imgW="926698" imgH="3427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445" y="4580255"/>
                        <a:ext cx="1019810" cy="377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3810000" y="5028645"/>
            <a:ext cx="1568450" cy="571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t-IT" sz="2800">
                <a:solidFill>
                  <a:schemeClr val="tx1"/>
                </a:solidFill>
              </a:rPr>
              <a:t>compute</a:t>
            </a:r>
          </a:p>
        </p:txBody>
      </p:sp>
      <p:graphicFrame>
        <p:nvGraphicFramePr>
          <p:cNvPr id="22" name="Object 20"/>
          <p:cNvGraphicFramePr>
            <a:graphicFrameLocks noChangeAspect="1"/>
          </p:cNvGraphicFramePr>
          <p:nvPr/>
        </p:nvGraphicFramePr>
        <p:xfrm>
          <a:off x="5579110" y="4871720"/>
          <a:ext cx="1313180" cy="670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" name="Equation" r:id="rId5" imgW="1193800" imgH="609600" progId="Equation.3">
                  <p:embed/>
                </p:oleObj>
              </mc:Choice>
              <mc:Fallback>
                <p:oleObj name="Equation" r:id="rId5" imgW="11938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9110" y="4871720"/>
                        <a:ext cx="1313180" cy="670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884278"/>
              </p:ext>
            </p:extLst>
          </p:nvPr>
        </p:nvGraphicFramePr>
        <p:xfrm>
          <a:off x="7823200" y="2921000"/>
          <a:ext cx="1041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name="Equation" r:id="rId7" imgW="1040948" imgH="418918" progId="Equation.3">
                  <p:embed/>
                </p:oleObj>
              </mc:Choice>
              <mc:Fallback>
                <p:oleObj name="Equation" r:id="rId7" imgW="1040948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3200" y="2921000"/>
                        <a:ext cx="1041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214568"/>
              </p:ext>
            </p:extLst>
          </p:nvPr>
        </p:nvGraphicFramePr>
        <p:xfrm>
          <a:off x="871312" y="3124201"/>
          <a:ext cx="1955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9" name="Equation" r:id="rId9" imgW="1955800" imgH="711200" progId="Equation.3">
                  <p:embed/>
                </p:oleObj>
              </mc:Choice>
              <mc:Fallback>
                <p:oleObj name="Equation" r:id="rId9" imgW="19558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312" y="3124201"/>
                        <a:ext cx="19558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9067800" y="2890043"/>
            <a:ext cx="1012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t-IT" sz="2800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2669950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Website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Information will be *</a:t>
            </a:r>
            <a:r>
              <a:rPr lang="it-IT" b="1" dirty="0" smtClean="0"/>
              <a:t>all</a:t>
            </a:r>
            <a:r>
              <a:rPr lang="it-IT" dirty="0" smtClean="0"/>
              <a:t>* on Moodle</a:t>
            </a:r>
          </a:p>
          <a:p>
            <a:endParaRPr lang="it-IT" dirty="0" smtClean="0">
              <a:hlinkClick r:id="rId2"/>
            </a:endParaRPr>
          </a:p>
          <a:p>
            <a:r>
              <a:rPr lang="it-IT" dirty="0" smtClean="0">
                <a:hlinkClick r:id="rId2"/>
              </a:rPr>
              <a:t>https://sites.google.com/site/innopolistoc/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068015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125" y="313656"/>
            <a:ext cx="10515600" cy="1325563"/>
          </a:xfrm>
        </p:spPr>
        <p:txBody>
          <a:bodyPr/>
          <a:lstStyle/>
          <a:p>
            <a:r>
              <a:rPr lang="en-US" dirty="0" smtClean="0"/>
              <a:t>Example (3)</a:t>
            </a:r>
            <a:endParaRPr lang="it-IT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876800" y="3543013"/>
            <a:ext cx="1524000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it-IT" altLang="it-IT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181600" y="3606801"/>
            <a:ext cx="846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t-IT" sz="2800">
                <a:solidFill>
                  <a:srgbClr val="FF0000"/>
                </a:solidFill>
              </a:rPr>
              <a:t>CPU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970383" y="1647294"/>
            <a:ext cx="3649617" cy="14078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it-IT" altLang="it-IT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20000" y="3111213"/>
            <a:ext cx="1371600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it-IT" altLang="it-IT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620000" y="4025613"/>
            <a:ext cx="1371600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it-IT" altLang="it-IT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505200" y="4775613"/>
            <a:ext cx="4123146" cy="11022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it-IT" altLang="it-IT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7620001" y="4089401"/>
            <a:ext cx="1266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t-IT" sz="2800" dirty="0"/>
              <a:t>output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093573" y="5853475"/>
            <a:ext cx="294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t-IT" sz="2800" dirty="0"/>
              <a:t>Program memory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7628346" y="2021883"/>
            <a:ext cx="331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t-IT" sz="2800" dirty="0"/>
              <a:t>temporary memory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>
            <a:off x="5638800" y="3055104"/>
            <a:ext cx="0" cy="5120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V="1">
            <a:off x="6400800" y="3403600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it-IT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6409146" y="4133995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it-IT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5638800" y="4145541"/>
            <a:ext cx="0" cy="7099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3810000" y="4749245"/>
            <a:ext cx="1568450" cy="571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t-IT" sz="2800" dirty="0">
                <a:solidFill>
                  <a:schemeClr val="tx1"/>
                </a:solidFill>
              </a:rPr>
              <a:t>compute</a:t>
            </a:r>
          </a:p>
        </p:txBody>
      </p:sp>
      <p:graphicFrame>
        <p:nvGraphicFramePr>
          <p:cNvPr id="2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382842"/>
              </p:ext>
            </p:extLst>
          </p:nvPr>
        </p:nvGraphicFramePr>
        <p:xfrm>
          <a:off x="5846445" y="4834255"/>
          <a:ext cx="1019810" cy="37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2" name="Equation" r:id="rId3" imgW="926698" imgH="342751" progId="Equation.3">
                  <p:embed/>
                </p:oleObj>
              </mc:Choice>
              <mc:Fallback>
                <p:oleObj name="Equation" r:id="rId3" imgW="926698" imgH="3427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445" y="4834255"/>
                        <a:ext cx="1019810" cy="377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3810000" y="5282645"/>
            <a:ext cx="1568450" cy="571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t-IT" sz="2800">
                <a:solidFill>
                  <a:schemeClr val="tx1"/>
                </a:solidFill>
              </a:rPr>
              <a:t>compute</a:t>
            </a:r>
          </a:p>
        </p:txBody>
      </p:sp>
      <p:graphicFrame>
        <p:nvGraphicFramePr>
          <p:cNvPr id="2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322899"/>
              </p:ext>
            </p:extLst>
          </p:nvPr>
        </p:nvGraphicFramePr>
        <p:xfrm>
          <a:off x="5579110" y="5125720"/>
          <a:ext cx="1313180" cy="670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3" name="Equation" r:id="rId5" imgW="1193800" imgH="609600" progId="Equation.3">
                  <p:embed/>
                </p:oleObj>
              </mc:Choice>
              <mc:Fallback>
                <p:oleObj name="Equation" r:id="rId5" imgW="11938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9110" y="5125720"/>
                        <a:ext cx="1313180" cy="670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937015"/>
              </p:ext>
            </p:extLst>
          </p:nvPr>
        </p:nvGraphicFramePr>
        <p:xfrm>
          <a:off x="7823200" y="3175000"/>
          <a:ext cx="1041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4" name="Equation" r:id="rId7" imgW="1040948" imgH="418918" progId="Equation.3">
                  <p:embed/>
                </p:oleObj>
              </mc:Choice>
              <mc:Fallback>
                <p:oleObj name="Equation" r:id="rId7" imgW="1040948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3200" y="3175000"/>
                        <a:ext cx="1041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49804"/>
              </p:ext>
            </p:extLst>
          </p:nvPr>
        </p:nvGraphicFramePr>
        <p:xfrm>
          <a:off x="871312" y="3378201"/>
          <a:ext cx="1955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5" name="Equation" r:id="rId9" imgW="1955800" imgH="711200" progId="Equation.3">
                  <p:embed/>
                </p:oleObj>
              </mc:Choice>
              <mc:Fallback>
                <p:oleObj name="Equation" r:id="rId9" imgW="19558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312" y="3378201"/>
                        <a:ext cx="19558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028720"/>
              </p:ext>
            </p:extLst>
          </p:nvPr>
        </p:nvGraphicFramePr>
        <p:xfrm>
          <a:off x="4445000" y="1808958"/>
          <a:ext cx="2387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6" name="Equation" r:id="rId11" imgW="2387600" imgH="419100" progId="Equation.3">
                  <p:embed/>
                </p:oleObj>
              </mc:Choice>
              <mc:Fallback>
                <p:oleObj name="Equation" r:id="rId11" imgW="2387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1808958"/>
                        <a:ext cx="2387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515452"/>
              </p:ext>
            </p:extLst>
          </p:nvPr>
        </p:nvGraphicFramePr>
        <p:xfrm>
          <a:off x="4095750" y="2381127"/>
          <a:ext cx="3086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7" name="Equation" r:id="rId13" imgW="3086100" imgH="533400" progId="Equation.3">
                  <p:embed/>
                </p:oleObj>
              </mc:Choice>
              <mc:Fallback>
                <p:oleObj name="Equation" r:id="rId13" imgW="30861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0" y="2381127"/>
                        <a:ext cx="30861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4201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125" y="313656"/>
            <a:ext cx="10515600" cy="1325563"/>
          </a:xfrm>
        </p:spPr>
        <p:txBody>
          <a:bodyPr/>
          <a:lstStyle/>
          <a:p>
            <a:r>
              <a:rPr lang="en-US" dirty="0" smtClean="0"/>
              <a:t>Example (4)</a:t>
            </a:r>
            <a:endParaRPr lang="it-IT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876800" y="3543013"/>
            <a:ext cx="1524000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it-IT" altLang="it-IT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181600" y="3606801"/>
            <a:ext cx="846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t-IT" sz="2800">
                <a:solidFill>
                  <a:srgbClr val="FF0000"/>
                </a:solidFill>
              </a:rPr>
              <a:t>CPU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970383" y="1647294"/>
            <a:ext cx="3649617" cy="14078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it-IT" altLang="it-IT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20000" y="3111213"/>
            <a:ext cx="1371600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it-IT" altLang="it-IT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620000" y="4025613"/>
            <a:ext cx="1371600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it-IT" altLang="it-IT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505200" y="4775613"/>
            <a:ext cx="4123146" cy="11022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it-IT" altLang="it-IT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093573" y="5853475"/>
            <a:ext cx="294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t-IT" sz="2800" dirty="0"/>
              <a:t>Program memory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7628346" y="2021883"/>
            <a:ext cx="331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t-IT" sz="2800" dirty="0"/>
              <a:t>temporary memory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>
            <a:off x="5638800" y="3055104"/>
            <a:ext cx="0" cy="5120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V="1">
            <a:off x="6400800" y="3403600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it-IT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6409146" y="4133995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it-IT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5638800" y="4145541"/>
            <a:ext cx="0" cy="7099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3810000" y="4749245"/>
            <a:ext cx="1568450" cy="571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t-IT" sz="2800" dirty="0">
                <a:solidFill>
                  <a:schemeClr val="tx1"/>
                </a:solidFill>
              </a:rPr>
              <a:t>compute</a:t>
            </a:r>
          </a:p>
        </p:txBody>
      </p:sp>
      <p:graphicFrame>
        <p:nvGraphicFramePr>
          <p:cNvPr id="20" name="Object 18"/>
          <p:cNvGraphicFramePr>
            <a:graphicFrameLocks noChangeAspect="1"/>
          </p:cNvGraphicFramePr>
          <p:nvPr/>
        </p:nvGraphicFramePr>
        <p:xfrm>
          <a:off x="5846445" y="4834255"/>
          <a:ext cx="1019810" cy="37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8" name="Equation" r:id="rId3" imgW="926698" imgH="342751" progId="Equation.3">
                  <p:embed/>
                </p:oleObj>
              </mc:Choice>
              <mc:Fallback>
                <p:oleObj name="Equation" r:id="rId3" imgW="926698" imgH="3427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445" y="4834255"/>
                        <a:ext cx="1019810" cy="377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3810000" y="5282645"/>
            <a:ext cx="1568450" cy="571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t-IT" sz="2800">
                <a:solidFill>
                  <a:schemeClr val="tx1"/>
                </a:solidFill>
              </a:rPr>
              <a:t>compute</a:t>
            </a:r>
          </a:p>
        </p:txBody>
      </p:sp>
      <p:graphicFrame>
        <p:nvGraphicFramePr>
          <p:cNvPr id="22" name="Object 20"/>
          <p:cNvGraphicFramePr>
            <a:graphicFrameLocks noChangeAspect="1"/>
          </p:cNvGraphicFramePr>
          <p:nvPr/>
        </p:nvGraphicFramePr>
        <p:xfrm>
          <a:off x="5579110" y="5125720"/>
          <a:ext cx="1313180" cy="670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9" name="Equation" r:id="rId5" imgW="1193800" imgH="609600" progId="Equation.3">
                  <p:embed/>
                </p:oleObj>
              </mc:Choice>
              <mc:Fallback>
                <p:oleObj name="Equation" r:id="rId5" imgW="11938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9110" y="5125720"/>
                        <a:ext cx="1313180" cy="670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1"/>
          <p:cNvGraphicFramePr>
            <a:graphicFrameLocks noChangeAspect="1"/>
          </p:cNvGraphicFramePr>
          <p:nvPr/>
        </p:nvGraphicFramePr>
        <p:xfrm>
          <a:off x="7823200" y="3175000"/>
          <a:ext cx="1041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0" name="Equation" r:id="rId7" imgW="1040948" imgH="418918" progId="Equation.3">
                  <p:embed/>
                </p:oleObj>
              </mc:Choice>
              <mc:Fallback>
                <p:oleObj name="Equation" r:id="rId7" imgW="1040948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3200" y="3175000"/>
                        <a:ext cx="1041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6"/>
          <p:cNvGraphicFramePr>
            <a:graphicFrameLocks noChangeAspect="1"/>
          </p:cNvGraphicFramePr>
          <p:nvPr/>
        </p:nvGraphicFramePr>
        <p:xfrm>
          <a:off x="871312" y="3378201"/>
          <a:ext cx="1955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1" name="Equation" r:id="rId9" imgW="1955800" imgH="711200" progId="Equation.3">
                  <p:embed/>
                </p:oleObj>
              </mc:Choice>
              <mc:Fallback>
                <p:oleObj name="Equation" r:id="rId9" imgW="19558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312" y="3378201"/>
                        <a:ext cx="19558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2"/>
          <p:cNvGraphicFramePr>
            <a:graphicFrameLocks noChangeAspect="1"/>
          </p:cNvGraphicFramePr>
          <p:nvPr/>
        </p:nvGraphicFramePr>
        <p:xfrm>
          <a:off x="4445000" y="1808958"/>
          <a:ext cx="2387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2" name="Equation" r:id="rId11" imgW="2387600" imgH="419100" progId="Equation.3">
                  <p:embed/>
                </p:oleObj>
              </mc:Choice>
              <mc:Fallback>
                <p:oleObj name="Equation" r:id="rId11" imgW="2387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1808958"/>
                        <a:ext cx="2387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3"/>
          <p:cNvGraphicFramePr>
            <a:graphicFrameLocks noChangeAspect="1"/>
          </p:cNvGraphicFramePr>
          <p:nvPr/>
        </p:nvGraphicFramePr>
        <p:xfrm>
          <a:off x="4095750" y="2381127"/>
          <a:ext cx="3086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3" name="Equation" r:id="rId13" imgW="3086100" imgH="533400" progId="Equation.3">
                  <p:embed/>
                </p:oleObj>
              </mc:Choice>
              <mc:Fallback>
                <p:oleObj name="Equation" r:id="rId13" imgW="30861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0" y="2381127"/>
                        <a:ext cx="30861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936025"/>
              </p:ext>
            </p:extLst>
          </p:nvPr>
        </p:nvGraphicFramePr>
        <p:xfrm>
          <a:off x="7695293" y="4150378"/>
          <a:ext cx="1219200" cy="37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4" name="Equation" r:id="rId15" imgW="1726451" imgH="533169" progId="Equation.3">
                  <p:embed/>
                </p:oleObj>
              </mc:Choice>
              <mc:Fallback>
                <p:oleObj name="Equation" r:id="rId15" imgW="1726451" imgH="533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5293" y="4150378"/>
                        <a:ext cx="1219200" cy="375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9058547" y="4058443"/>
            <a:ext cx="1266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t-IT" sz="28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298839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Automaton</a:t>
            </a:r>
            <a:endParaRPr lang="it-IT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285409" y="1835549"/>
            <a:ext cx="3325091" cy="5316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it-IT" altLang="it-IT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779000" y="3746213"/>
            <a:ext cx="1371600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it-IT" altLang="it-IT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9779000" y="5041613"/>
            <a:ext cx="1371600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it-IT" altLang="it-IT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9931401" y="3810001"/>
            <a:ext cx="1012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t-IT" sz="2800"/>
              <a:t>input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9779001" y="5105401"/>
            <a:ext cx="1266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t-IT" sz="2800"/>
              <a:t>output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4267994" y="1742481"/>
            <a:ext cx="331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t-IT" sz="2800" dirty="0"/>
              <a:t>temporary memory</a:t>
            </a:r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flipH="1">
            <a:off x="6066246" y="2413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it-IT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V="1">
            <a:off x="8536668" y="4089400"/>
            <a:ext cx="1242332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8509001" y="5156200"/>
            <a:ext cx="1269999" cy="2087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3403601" y="3403600"/>
            <a:ext cx="5105400" cy="28085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it-IT" altLang="it-IT"/>
          </a:p>
        </p:txBody>
      </p:sp>
      <p:sp>
        <p:nvSpPr>
          <p:cNvPr id="14" name="Oval 19"/>
          <p:cNvSpPr>
            <a:spLocks noChangeArrowheads="1"/>
          </p:cNvSpPr>
          <p:nvPr/>
        </p:nvSpPr>
        <p:spPr bwMode="auto">
          <a:xfrm>
            <a:off x="4775200" y="3556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it-IT" altLang="it-IT"/>
          </a:p>
        </p:txBody>
      </p:sp>
      <p:sp>
        <p:nvSpPr>
          <p:cNvPr id="15" name="Oval 20"/>
          <p:cNvSpPr>
            <a:spLocks noChangeArrowheads="1"/>
          </p:cNvSpPr>
          <p:nvPr/>
        </p:nvSpPr>
        <p:spPr bwMode="auto">
          <a:xfrm>
            <a:off x="5384800" y="431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it-IT" altLang="it-IT"/>
          </a:p>
        </p:txBody>
      </p:sp>
      <p:sp>
        <p:nvSpPr>
          <p:cNvPr id="16" name="Oval 21"/>
          <p:cNvSpPr>
            <a:spLocks noChangeArrowheads="1"/>
          </p:cNvSpPr>
          <p:nvPr/>
        </p:nvSpPr>
        <p:spPr bwMode="auto">
          <a:xfrm>
            <a:off x="6070600" y="3632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it-IT" altLang="it-IT"/>
          </a:p>
        </p:txBody>
      </p:sp>
      <p:sp>
        <p:nvSpPr>
          <p:cNvPr id="17" name="Oval 22"/>
          <p:cNvSpPr>
            <a:spLocks noChangeArrowheads="1"/>
          </p:cNvSpPr>
          <p:nvPr/>
        </p:nvSpPr>
        <p:spPr bwMode="auto">
          <a:xfrm>
            <a:off x="6451600" y="485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it-IT" altLang="it-IT"/>
          </a:p>
        </p:txBody>
      </p:sp>
      <p:sp>
        <p:nvSpPr>
          <p:cNvPr id="18" name="Oval 23"/>
          <p:cNvSpPr>
            <a:spLocks noChangeArrowheads="1"/>
          </p:cNvSpPr>
          <p:nvPr/>
        </p:nvSpPr>
        <p:spPr bwMode="auto">
          <a:xfrm>
            <a:off x="7289800" y="3784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it-IT" altLang="it-IT"/>
          </a:p>
        </p:txBody>
      </p:sp>
      <p:sp>
        <p:nvSpPr>
          <p:cNvPr id="19" name="Oval 24"/>
          <p:cNvSpPr>
            <a:spLocks noChangeArrowheads="1"/>
          </p:cNvSpPr>
          <p:nvPr/>
        </p:nvSpPr>
        <p:spPr bwMode="auto">
          <a:xfrm>
            <a:off x="4851400" y="5384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it-IT" altLang="it-IT"/>
          </a:p>
        </p:txBody>
      </p:sp>
      <p:sp>
        <p:nvSpPr>
          <p:cNvPr id="20" name="Line 25"/>
          <p:cNvSpPr>
            <a:spLocks noChangeShapeType="1"/>
          </p:cNvSpPr>
          <p:nvPr/>
        </p:nvSpPr>
        <p:spPr bwMode="auto">
          <a:xfrm>
            <a:off x="5156200" y="3937000"/>
            <a:ext cx="3048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 flipV="1">
            <a:off x="5765800" y="4013200"/>
            <a:ext cx="3810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2" name="Line 27"/>
          <p:cNvSpPr>
            <a:spLocks noChangeShapeType="1"/>
          </p:cNvSpPr>
          <p:nvPr/>
        </p:nvSpPr>
        <p:spPr bwMode="auto">
          <a:xfrm>
            <a:off x="6527800" y="3937000"/>
            <a:ext cx="762000" cy="76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3" name="Line 28"/>
          <p:cNvSpPr>
            <a:spLocks noChangeShapeType="1"/>
          </p:cNvSpPr>
          <p:nvPr/>
        </p:nvSpPr>
        <p:spPr bwMode="auto">
          <a:xfrm flipH="1" flipV="1">
            <a:off x="6375400" y="4089400"/>
            <a:ext cx="22860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4" name="Line 29"/>
          <p:cNvSpPr>
            <a:spLocks noChangeShapeType="1"/>
          </p:cNvSpPr>
          <p:nvPr/>
        </p:nvSpPr>
        <p:spPr bwMode="auto">
          <a:xfrm flipV="1">
            <a:off x="5156200" y="4775200"/>
            <a:ext cx="3810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5" name="Line 30"/>
          <p:cNvSpPr>
            <a:spLocks noChangeShapeType="1"/>
          </p:cNvSpPr>
          <p:nvPr/>
        </p:nvSpPr>
        <p:spPr bwMode="auto">
          <a:xfrm flipV="1">
            <a:off x="5308600" y="5156200"/>
            <a:ext cx="11430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6" name="Oval 31"/>
          <p:cNvSpPr>
            <a:spLocks noChangeArrowheads="1"/>
          </p:cNvSpPr>
          <p:nvPr/>
        </p:nvSpPr>
        <p:spPr bwMode="auto">
          <a:xfrm>
            <a:off x="7518400" y="485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it-IT" altLang="it-IT"/>
          </a:p>
        </p:txBody>
      </p:sp>
      <p:sp>
        <p:nvSpPr>
          <p:cNvPr id="27" name="Line 32"/>
          <p:cNvSpPr>
            <a:spLocks noChangeShapeType="1"/>
          </p:cNvSpPr>
          <p:nvPr/>
        </p:nvSpPr>
        <p:spPr bwMode="auto">
          <a:xfrm>
            <a:off x="6908800" y="5080000"/>
            <a:ext cx="609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" name="Line 33"/>
          <p:cNvSpPr>
            <a:spLocks noChangeShapeType="1"/>
          </p:cNvSpPr>
          <p:nvPr/>
        </p:nvSpPr>
        <p:spPr bwMode="auto">
          <a:xfrm flipH="1" flipV="1">
            <a:off x="7518400" y="4241800"/>
            <a:ext cx="1524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9" name="Text Box 34"/>
          <p:cNvSpPr txBox="1">
            <a:spLocks noChangeArrowheads="1"/>
          </p:cNvSpPr>
          <p:nvPr/>
        </p:nvSpPr>
        <p:spPr bwMode="auto">
          <a:xfrm>
            <a:off x="4610100" y="5774169"/>
            <a:ext cx="93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it-IT" sz="2400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30" name="Text Box 35"/>
          <p:cNvSpPr txBox="1">
            <a:spLocks noChangeArrowheads="1"/>
          </p:cNvSpPr>
          <p:nvPr/>
        </p:nvSpPr>
        <p:spPr bwMode="auto">
          <a:xfrm>
            <a:off x="5696744" y="5364957"/>
            <a:ext cx="1341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it-IT" sz="2000" dirty="0">
                <a:solidFill>
                  <a:srgbClr val="FF0000"/>
                </a:solidFill>
              </a:rPr>
              <a:t>transition</a:t>
            </a:r>
          </a:p>
        </p:txBody>
      </p:sp>
    </p:spTree>
    <p:extLst>
      <p:ext uri="{BB962C8B-B14F-4D97-AF65-F5344CB8AC3E}">
        <p14:creationId xmlns:p14="http://schemas.microsoft.com/office/powerpoint/2010/main" val="2245566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kind of Automata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Finite State Automata (FSA): no temporary memory</a:t>
            </a:r>
          </a:p>
          <a:p>
            <a:r>
              <a:rPr lang="en-US" dirty="0" smtClean="0"/>
              <a:t>Pushdown Automata (PDA): stack</a:t>
            </a:r>
          </a:p>
          <a:p>
            <a:r>
              <a:rPr lang="en-US" dirty="0" smtClean="0"/>
              <a:t>Turing Machines (TMs) : random access memory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5816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FSA</a:t>
            </a:r>
            <a:endParaRPr lang="it-IT" dirty="0"/>
          </a:p>
        </p:txBody>
      </p:sp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4394200" y="2450813"/>
            <a:ext cx="3657600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it-IT" altLang="it-IT"/>
          </a:p>
        </p:txBody>
      </p:sp>
      <p:sp>
        <p:nvSpPr>
          <p:cNvPr id="5" name="Rectangle 1027"/>
          <p:cNvSpPr>
            <a:spLocks noChangeArrowheads="1"/>
          </p:cNvSpPr>
          <p:nvPr/>
        </p:nvSpPr>
        <p:spPr bwMode="auto">
          <a:xfrm>
            <a:off x="8128000" y="3974813"/>
            <a:ext cx="1295400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it-IT" altLang="it-IT"/>
          </a:p>
        </p:txBody>
      </p:sp>
      <p:sp>
        <p:nvSpPr>
          <p:cNvPr id="6" name="Rectangle 1028"/>
          <p:cNvSpPr>
            <a:spLocks noChangeArrowheads="1"/>
          </p:cNvSpPr>
          <p:nvPr/>
        </p:nvSpPr>
        <p:spPr bwMode="auto">
          <a:xfrm>
            <a:off x="8128000" y="5270213"/>
            <a:ext cx="1371600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it-IT" altLang="it-IT"/>
          </a:p>
        </p:txBody>
      </p:sp>
      <p:sp>
        <p:nvSpPr>
          <p:cNvPr id="7" name="Text Box 1029"/>
          <p:cNvSpPr txBox="1">
            <a:spLocks noChangeArrowheads="1"/>
          </p:cNvSpPr>
          <p:nvPr/>
        </p:nvSpPr>
        <p:spPr bwMode="auto">
          <a:xfrm>
            <a:off x="8280401" y="4038601"/>
            <a:ext cx="1012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t-IT" sz="2800"/>
              <a:t>input</a:t>
            </a:r>
          </a:p>
        </p:txBody>
      </p:sp>
      <p:sp>
        <p:nvSpPr>
          <p:cNvPr id="8" name="Text Box 1030"/>
          <p:cNvSpPr txBox="1">
            <a:spLocks noChangeArrowheads="1"/>
          </p:cNvSpPr>
          <p:nvPr/>
        </p:nvSpPr>
        <p:spPr bwMode="auto">
          <a:xfrm>
            <a:off x="8128001" y="5334001"/>
            <a:ext cx="1266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t-IT" sz="2800"/>
              <a:t>output</a:t>
            </a:r>
          </a:p>
        </p:txBody>
      </p:sp>
      <p:sp>
        <p:nvSpPr>
          <p:cNvPr id="9" name="Text Box 1031"/>
          <p:cNvSpPr txBox="1">
            <a:spLocks noChangeArrowheads="1"/>
          </p:cNvSpPr>
          <p:nvPr/>
        </p:nvSpPr>
        <p:spPr bwMode="auto">
          <a:xfrm>
            <a:off x="4622801" y="2514601"/>
            <a:ext cx="331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t-IT" sz="2800"/>
              <a:t>temporary memory</a:t>
            </a:r>
          </a:p>
        </p:txBody>
      </p:sp>
      <p:sp>
        <p:nvSpPr>
          <p:cNvPr id="10" name="Line 1032"/>
          <p:cNvSpPr>
            <a:spLocks noChangeShapeType="1"/>
          </p:cNvSpPr>
          <p:nvPr/>
        </p:nvSpPr>
        <p:spPr bwMode="auto">
          <a:xfrm flipH="1">
            <a:off x="6146800" y="2981963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it-IT"/>
          </a:p>
        </p:txBody>
      </p:sp>
      <p:sp>
        <p:nvSpPr>
          <p:cNvPr id="11" name="Line 1033"/>
          <p:cNvSpPr>
            <a:spLocks noChangeShapeType="1"/>
          </p:cNvSpPr>
          <p:nvPr/>
        </p:nvSpPr>
        <p:spPr bwMode="auto">
          <a:xfrm flipV="1">
            <a:off x="7366000" y="42672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it-IT"/>
          </a:p>
        </p:txBody>
      </p:sp>
      <p:sp>
        <p:nvSpPr>
          <p:cNvPr id="12" name="Line 1034"/>
          <p:cNvSpPr>
            <a:spLocks noChangeShapeType="1"/>
          </p:cNvSpPr>
          <p:nvPr/>
        </p:nvSpPr>
        <p:spPr bwMode="auto">
          <a:xfrm>
            <a:off x="7366000" y="54102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it-IT"/>
          </a:p>
        </p:txBody>
      </p:sp>
      <p:sp>
        <p:nvSpPr>
          <p:cNvPr id="13" name="Rectangle 1035"/>
          <p:cNvSpPr>
            <a:spLocks noChangeArrowheads="1"/>
          </p:cNvSpPr>
          <p:nvPr/>
        </p:nvSpPr>
        <p:spPr bwMode="auto">
          <a:xfrm>
            <a:off x="4622801" y="3974813"/>
            <a:ext cx="2743199" cy="1702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it-IT" altLang="it-IT"/>
          </a:p>
        </p:txBody>
      </p:sp>
      <p:sp>
        <p:nvSpPr>
          <p:cNvPr id="14" name="Text Box 1036"/>
          <p:cNvSpPr txBox="1">
            <a:spLocks noChangeArrowheads="1"/>
          </p:cNvSpPr>
          <p:nvPr/>
        </p:nvSpPr>
        <p:spPr bwMode="auto">
          <a:xfrm>
            <a:off x="2384880" y="4352781"/>
            <a:ext cx="2133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t-IT" sz="2800" dirty="0">
                <a:solidFill>
                  <a:srgbClr val="008000"/>
                </a:solidFill>
              </a:rPr>
              <a:t>Finite Automaton</a:t>
            </a:r>
          </a:p>
        </p:txBody>
      </p:sp>
      <p:sp>
        <p:nvSpPr>
          <p:cNvPr id="15" name="Line 1038"/>
          <p:cNvSpPr>
            <a:spLocks noChangeShapeType="1"/>
          </p:cNvSpPr>
          <p:nvPr/>
        </p:nvSpPr>
        <p:spPr bwMode="auto">
          <a:xfrm>
            <a:off x="4241800" y="2133600"/>
            <a:ext cx="3810000" cy="1219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16" name="Line 1039"/>
          <p:cNvSpPr>
            <a:spLocks noChangeShapeType="1"/>
          </p:cNvSpPr>
          <p:nvPr/>
        </p:nvSpPr>
        <p:spPr bwMode="auto">
          <a:xfrm flipV="1">
            <a:off x="4318000" y="2057400"/>
            <a:ext cx="3657600" cy="1447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t-IT"/>
          </a:p>
        </p:txBody>
      </p:sp>
      <p:grpSp>
        <p:nvGrpSpPr>
          <p:cNvPr id="17" name="Group 1056"/>
          <p:cNvGrpSpPr>
            <a:grpSpLocks/>
          </p:cNvGrpSpPr>
          <p:nvPr/>
        </p:nvGrpSpPr>
        <p:grpSpPr bwMode="auto">
          <a:xfrm>
            <a:off x="5156200" y="4267200"/>
            <a:ext cx="1752600" cy="1143000"/>
            <a:chOff x="1248" y="1920"/>
            <a:chExt cx="2016" cy="1440"/>
          </a:xfrm>
        </p:grpSpPr>
        <p:sp>
          <p:nvSpPr>
            <p:cNvPr id="18" name="Oval 1041"/>
            <p:cNvSpPr>
              <a:spLocks noChangeArrowheads="1"/>
            </p:cNvSpPr>
            <p:nvPr/>
          </p:nvSpPr>
          <p:spPr bwMode="auto">
            <a:xfrm>
              <a:off x="1248" y="192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19" name="Oval 1042"/>
            <p:cNvSpPr>
              <a:spLocks noChangeArrowheads="1"/>
            </p:cNvSpPr>
            <p:nvPr/>
          </p:nvSpPr>
          <p:spPr bwMode="auto">
            <a:xfrm>
              <a:off x="1632" y="240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20" name="Oval 1043"/>
            <p:cNvSpPr>
              <a:spLocks noChangeArrowheads="1"/>
            </p:cNvSpPr>
            <p:nvPr/>
          </p:nvSpPr>
          <p:spPr bwMode="auto">
            <a:xfrm>
              <a:off x="2064" y="19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21" name="Oval 1044"/>
            <p:cNvSpPr>
              <a:spLocks noChangeArrowheads="1"/>
            </p:cNvSpPr>
            <p:nvPr/>
          </p:nvSpPr>
          <p:spPr bwMode="auto">
            <a:xfrm>
              <a:off x="2304" y="273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22" name="Oval 1045"/>
            <p:cNvSpPr>
              <a:spLocks noChangeArrowheads="1"/>
            </p:cNvSpPr>
            <p:nvPr/>
          </p:nvSpPr>
          <p:spPr bwMode="auto">
            <a:xfrm>
              <a:off x="2832" y="206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23" name="Oval 1046"/>
            <p:cNvSpPr>
              <a:spLocks noChangeArrowheads="1"/>
            </p:cNvSpPr>
            <p:nvPr/>
          </p:nvSpPr>
          <p:spPr bwMode="auto">
            <a:xfrm>
              <a:off x="1296" y="307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24" name="Line 1047"/>
            <p:cNvSpPr>
              <a:spLocks noChangeShapeType="1"/>
            </p:cNvSpPr>
            <p:nvPr/>
          </p:nvSpPr>
          <p:spPr bwMode="auto">
            <a:xfrm>
              <a:off x="1488" y="2160"/>
              <a:ext cx="192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" name="Line 1048"/>
            <p:cNvSpPr>
              <a:spLocks noChangeShapeType="1"/>
            </p:cNvSpPr>
            <p:nvPr/>
          </p:nvSpPr>
          <p:spPr bwMode="auto">
            <a:xfrm flipV="1">
              <a:off x="1872" y="2208"/>
              <a:ext cx="240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" name="Line 1049"/>
            <p:cNvSpPr>
              <a:spLocks noChangeShapeType="1"/>
            </p:cNvSpPr>
            <p:nvPr/>
          </p:nvSpPr>
          <p:spPr bwMode="auto">
            <a:xfrm>
              <a:off x="2352" y="2160"/>
              <a:ext cx="480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" name="Line 1050"/>
            <p:cNvSpPr>
              <a:spLocks noChangeShapeType="1"/>
            </p:cNvSpPr>
            <p:nvPr/>
          </p:nvSpPr>
          <p:spPr bwMode="auto">
            <a:xfrm flipH="1" flipV="1">
              <a:off x="2256" y="2256"/>
              <a:ext cx="144" cy="4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" name="Line 1051"/>
            <p:cNvSpPr>
              <a:spLocks noChangeShapeType="1"/>
            </p:cNvSpPr>
            <p:nvPr/>
          </p:nvSpPr>
          <p:spPr bwMode="auto">
            <a:xfrm flipV="1">
              <a:off x="1488" y="2688"/>
              <a:ext cx="240" cy="3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" name="Line 1052"/>
            <p:cNvSpPr>
              <a:spLocks noChangeShapeType="1"/>
            </p:cNvSpPr>
            <p:nvPr/>
          </p:nvSpPr>
          <p:spPr bwMode="auto">
            <a:xfrm flipV="1">
              <a:off x="1584" y="2928"/>
              <a:ext cx="720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" name="Oval 1053"/>
            <p:cNvSpPr>
              <a:spLocks noChangeArrowheads="1"/>
            </p:cNvSpPr>
            <p:nvPr/>
          </p:nvSpPr>
          <p:spPr bwMode="auto">
            <a:xfrm>
              <a:off x="2976" y="273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31" name="Line 1054"/>
            <p:cNvSpPr>
              <a:spLocks noChangeShapeType="1"/>
            </p:cNvSpPr>
            <p:nvPr/>
          </p:nvSpPr>
          <p:spPr bwMode="auto">
            <a:xfrm>
              <a:off x="2592" y="2880"/>
              <a:ext cx="384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" name="Line 1055"/>
            <p:cNvSpPr>
              <a:spLocks noChangeShapeType="1"/>
            </p:cNvSpPr>
            <p:nvPr/>
          </p:nvSpPr>
          <p:spPr bwMode="auto">
            <a:xfrm flipH="1" flipV="1">
              <a:off x="2976" y="2352"/>
              <a:ext cx="96" cy="3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2995022" y="6023759"/>
            <a:ext cx="66591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it-IT" b="1" dirty="0"/>
              <a:t>Example: Elevators, Vending Machines   </a:t>
            </a:r>
            <a:r>
              <a:rPr lang="en-US" altLang="it-IT" b="1" dirty="0" smtClean="0"/>
              <a:t>(“small” </a:t>
            </a:r>
            <a:r>
              <a:rPr lang="en-US" altLang="it-IT" b="1" dirty="0"/>
              <a:t>computing power)</a:t>
            </a:r>
          </a:p>
        </p:txBody>
      </p:sp>
    </p:spTree>
    <p:extLst>
      <p:ext uri="{BB962C8B-B14F-4D97-AF65-F5344CB8AC3E}">
        <p14:creationId xmlns:p14="http://schemas.microsoft.com/office/powerpoint/2010/main" val="1867134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PDA</a:t>
            </a:r>
            <a:endParaRPr lang="it-IT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001000" y="3924013"/>
            <a:ext cx="1371600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it-IT" altLang="it-IT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001000" y="5219413"/>
            <a:ext cx="1371600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it-IT" altLang="it-IT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153401" y="3987801"/>
            <a:ext cx="1012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t-IT" sz="2800"/>
              <a:t>input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001001" y="5283201"/>
            <a:ext cx="1266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t-IT" sz="2800"/>
              <a:t>output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191000" y="1854201"/>
            <a:ext cx="1169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t-IT" sz="2800" b="1"/>
              <a:t>Stack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6030686" y="34925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it-IT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7239000" y="42164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it-IT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7239000" y="53594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it-IT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575175" y="4025900"/>
            <a:ext cx="2721429" cy="14858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it-IT" altLang="it-IT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590801" y="4140201"/>
            <a:ext cx="1984375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t-IT" sz="2800">
                <a:solidFill>
                  <a:srgbClr val="008000"/>
                </a:solidFill>
              </a:rPr>
              <a:t>Pushdown</a:t>
            </a:r>
          </a:p>
          <a:p>
            <a:pPr>
              <a:spcBef>
                <a:spcPct val="50000"/>
              </a:spcBef>
            </a:pPr>
            <a:r>
              <a:rPr lang="en-US" altLang="it-IT" sz="2800">
                <a:solidFill>
                  <a:srgbClr val="008000"/>
                </a:solidFill>
              </a:rPr>
              <a:t>Automaton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5486400" y="2438113"/>
            <a:ext cx="1066800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it-IT" altLang="it-IT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5486400" y="3149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it-IT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5486400" y="2768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it-IT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6553200" y="2159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it-IT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5486400" y="2387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it-IT"/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7467601" y="1930401"/>
            <a:ext cx="1700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t-IT" sz="2800">
                <a:solidFill>
                  <a:schemeClr val="tx1"/>
                </a:solidFill>
              </a:rPr>
              <a:t>Push, Pop</a:t>
            </a:r>
          </a:p>
        </p:txBody>
      </p: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5029200" y="4216400"/>
            <a:ext cx="1752600" cy="1143000"/>
            <a:chOff x="1248" y="1920"/>
            <a:chExt cx="2016" cy="1440"/>
          </a:xfrm>
        </p:grpSpPr>
        <p:sp>
          <p:nvSpPr>
            <p:cNvPr id="21" name="Oval 21"/>
            <p:cNvSpPr>
              <a:spLocks noChangeArrowheads="1"/>
            </p:cNvSpPr>
            <p:nvPr/>
          </p:nvSpPr>
          <p:spPr bwMode="auto">
            <a:xfrm>
              <a:off x="1248" y="192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auto">
            <a:xfrm>
              <a:off x="1632" y="240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23" name="Oval 23"/>
            <p:cNvSpPr>
              <a:spLocks noChangeArrowheads="1"/>
            </p:cNvSpPr>
            <p:nvPr/>
          </p:nvSpPr>
          <p:spPr bwMode="auto">
            <a:xfrm>
              <a:off x="2064" y="19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24" name="Oval 24"/>
            <p:cNvSpPr>
              <a:spLocks noChangeArrowheads="1"/>
            </p:cNvSpPr>
            <p:nvPr/>
          </p:nvSpPr>
          <p:spPr bwMode="auto">
            <a:xfrm>
              <a:off x="2304" y="273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25" name="Oval 25"/>
            <p:cNvSpPr>
              <a:spLocks noChangeArrowheads="1"/>
            </p:cNvSpPr>
            <p:nvPr/>
          </p:nvSpPr>
          <p:spPr bwMode="auto">
            <a:xfrm>
              <a:off x="2832" y="206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26" name="Oval 26"/>
            <p:cNvSpPr>
              <a:spLocks noChangeArrowheads="1"/>
            </p:cNvSpPr>
            <p:nvPr/>
          </p:nvSpPr>
          <p:spPr bwMode="auto">
            <a:xfrm>
              <a:off x="1296" y="307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1488" y="2160"/>
              <a:ext cx="192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 flipV="1">
              <a:off x="1872" y="2208"/>
              <a:ext cx="240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2352" y="2160"/>
              <a:ext cx="480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 flipV="1">
              <a:off x="2256" y="2256"/>
              <a:ext cx="144" cy="4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V="1">
              <a:off x="1488" y="2688"/>
              <a:ext cx="240" cy="3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 flipV="1">
              <a:off x="1584" y="2928"/>
              <a:ext cx="720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3" name="Oval 33"/>
            <p:cNvSpPr>
              <a:spLocks noChangeArrowheads="1"/>
            </p:cNvSpPr>
            <p:nvPr/>
          </p:nvSpPr>
          <p:spPr bwMode="auto">
            <a:xfrm>
              <a:off x="2976" y="273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2592" y="2880"/>
              <a:ext cx="384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 flipH="1" flipV="1">
              <a:off x="2976" y="2352"/>
              <a:ext cx="96" cy="3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3657600" y="1651000"/>
            <a:ext cx="5638800" cy="18288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it-IT" altLang="it-IT"/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2193925" y="1595439"/>
            <a:ext cx="130035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it-IT" sz="2400">
                <a:solidFill>
                  <a:srgbClr val="0000CC"/>
                </a:solidFill>
              </a:rPr>
              <a:t>Temp.</a:t>
            </a:r>
          </a:p>
          <a:p>
            <a:r>
              <a:rPr lang="en-US" altLang="it-IT" sz="2400">
                <a:solidFill>
                  <a:srgbClr val="0000CC"/>
                </a:solidFill>
              </a:rPr>
              <a:t>memory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351314" y="6146799"/>
            <a:ext cx="77070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it-IT" b="1" dirty="0"/>
              <a:t>Example: </a:t>
            </a:r>
            <a:r>
              <a:rPr lang="en-US" altLang="it-IT" b="1" dirty="0" smtClean="0"/>
              <a:t>Compilers for Programming Languages  (“medium” </a:t>
            </a:r>
            <a:r>
              <a:rPr lang="en-US" altLang="it-IT" b="1" dirty="0"/>
              <a:t>computing power)</a:t>
            </a:r>
          </a:p>
        </p:txBody>
      </p:sp>
    </p:spTree>
    <p:extLst>
      <p:ext uri="{BB962C8B-B14F-4D97-AF65-F5344CB8AC3E}">
        <p14:creationId xmlns:p14="http://schemas.microsoft.com/office/powerpoint/2010/main" val="4257099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TM</a:t>
            </a:r>
            <a:endParaRPr lang="it-IT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013200" y="2146013"/>
            <a:ext cx="4495800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it-IT" altLang="it-IT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747000" y="3670013"/>
            <a:ext cx="1371600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it-IT" altLang="it-IT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747000" y="4965413"/>
            <a:ext cx="1371600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it-IT" altLang="it-IT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9401" y="3733801"/>
            <a:ext cx="1012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t-IT" sz="2800"/>
              <a:t>input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747001" y="5029201"/>
            <a:ext cx="1266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t-IT" sz="2800"/>
              <a:t>output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089400" y="2209801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t-IT" sz="2800"/>
              <a:t>Random Access Memory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5765800" y="2743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it-IT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V="1">
            <a:off x="6985000" y="39624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it-IT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6985000" y="51054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it-IT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495800" y="3733801"/>
            <a:ext cx="2489199" cy="1650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it-IT" altLang="it-IT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794000" y="3962401"/>
            <a:ext cx="15494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t-IT" sz="2800" dirty="0">
                <a:solidFill>
                  <a:srgbClr val="008000"/>
                </a:solidFill>
              </a:rPr>
              <a:t>Turing</a:t>
            </a:r>
          </a:p>
          <a:p>
            <a:pPr>
              <a:spcBef>
                <a:spcPct val="50000"/>
              </a:spcBef>
            </a:pPr>
            <a:r>
              <a:rPr lang="en-US" altLang="it-IT" sz="2800" dirty="0">
                <a:solidFill>
                  <a:srgbClr val="008000"/>
                </a:solidFill>
              </a:rPr>
              <a:t>Machine</a:t>
            </a:r>
          </a:p>
        </p:txBody>
      </p: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4775200" y="3962400"/>
            <a:ext cx="1752600" cy="1143000"/>
            <a:chOff x="1248" y="1920"/>
            <a:chExt cx="2016" cy="1440"/>
          </a:xfrm>
        </p:grpSpPr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1248" y="192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632" y="240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2064" y="19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19" name="Oval 19"/>
            <p:cNvSpPr>
              <a:spLocks noChangeArrowheads="1"/>
            </p:cNvSpPr>
            <p:nvPr/>
          </p:nvSpPr>
          <p:spPr bwMode="auto">
            <a:xfrm>
              <a:off x="2304" y="273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auto">
            <a:xfrm>
              <a:off x="2832" y="206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21" name="Oval 21"/>
            <p:cNvSpPr>
              <a:spLocks noChangeArrowheads="1"/>
            </p:cNvSpPr>
            <p:nvPr/>
          </p:nvSpPr>
          <p:spPr bwMode="auto">
            <a:xfrm>
              <a:off x="1296" y="307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1488" y="2160"/>
              <a:ext cx="192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V="1">
              <a:off x="1872" y="2208"/>
              <a:ext cx="240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2352" y="2160"/>
              <a:ext cx="480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 flipH="1" flipV="1">
              <a:off x="2256" y="2256"/>
              <a:ext cx="144" cy="4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 flipV="1">
              <a:off x="1488" y="2688"/>
              <a:ext cx="240" cy="3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V="1">
              <a:off x="1584" y="2928"/>
              <a:ext cx="720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" name="Oval 28"/>
            <p:cNvSpPr>
              <a:spLocks noChangeArrowheads="1"/>
            </p:cNvSpPr>
            <p:nvPr/>
          </p:nvSpPr>
          <p:spPr bwMode="auto">
            <a:xfrm>
              <a:off x="2976" y="273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2592" y="2880"/>
              <a:ext cx="384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 flipV="1">
              <a:off x="2976" y="2352"/>
              <a:ext cx="96" cy="3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2489200" y="1905001"/>
            <a:ext cx="130035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it-IT" sz="2400">
                <a:solidFill>
                  <a:srgbClr val="0000CC"/>
                </a:solidFill>
              </a:rPr>
              <a:t>Temp.</a:t>
            </a:r>
          </a:p>
          <a:p>
            <a:r>
              <a:rPr lang="en-US" altLang="it-IT" sz="2400">
                <a:solidFill>
                  <a:srgbClr val="0000CC"/>
                </a:solidFill>
              </a:rPr>
              <a:t>memory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022600" y="613308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it-IT" b="1" dirty="0"/>
              <a:t>Any Algorithm </a:t>
            </a:r>
            <a:r>
              <a:rPr lang="en-US" altLang="it-IT" b="1" dirty="0" smtClean="0"/>
              <a:t>(“highest” known computing </a:t>
            </a:r>
            <a:r>
              <a:rPr lang="en-US" altLang="it-IT" b="1" dirty="0"/>
              <a:t>power)</a:t>
            </a:r>
          </a:p>
        </p:txBody>
      </p:sp>
    </p:spTree>
    <p:extLst>
      <p:ext uri="{BB962C8B-B14F-4D97-AF65-F5344CB8AC3E}">
        <p14:creationId xmlns:p14="http://schemas.microsoft.com/office/powerpoint/2010/main" val="853626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of Automata</a:t>
            </a:r>
            <a:endParaRPr lang="it-IT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335720" y="2844801"/>
            <a:ext cx="2573953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t-IT" sz="2800">
                <a:solidFill>
                  <a:srgbClr val="008000"/>
                </a:solidFill>
              </a:rPr>
              <a:t>Finite </a:t>
            </a:r>
          </a:p>
          <a:p>
            <a:pPr>
              <a:spcBef>
                <a:spcPct val="50000"/>
              </a:spcBef>
            </a:pPr>
            <a:r>
              <a:rPr lang="en-US" altLang="it-IT" sz="2800">
                <a:solidFill>
                  <a:srgbClr val="008000"/>
                </a:solidFill>
              </a:rPr>
              <a:t>Automata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764720" y="2921001"/>
            <a:ext cx="2573953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t-IT" sz="2800">
                <a:solidFill>
                  <a:srgbClr val="008000"/>
                </a:solidFill>
              </a:rPr>
              <a:t>Pushdown</a:t>
            </a:r>
          </a:p>
          <a:p>
            <a:pPr>
              <a:spcBef>
                <a:spcPct val="50000"/>
              </a:spcBef>
            </a:pPr>
            <a:r>
              <a:rPr lang="en-US" altLang="it-IT" sz="2800">
                <a:solidFill>
                  <a:srgbClr val="008000"/>
                </a:solidFill>
              </a:rPr>
              <a:t>Automata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098133" y="2997201"/>
            <a:ext cx="2223166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t-IT" sz="2800">
                <a:solidFill>
                  <a:srgbClr val="008000"/>
                </a:solidFill>
              </a:rPr>
              <a:t>Turing</a:t>
            </a:r>
          </a:p>
          <a:p>
            <a:pPr>
              <a:spcBef>
                <a:spcPct val="50000"/>
              </a:spcBef>
            </a:pPr>
            <a:r>
              <a:rPr lang="en-US" altLang="it-IT" sz="2800">
                <a:solidFill>
                  <a:srgbClr val="008000"/>
                </a:solidFill>
              </a:rPr>
              <a:t>Machine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3686042" y="2997200"/>
            <a:ext cx="765352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3686043" y="3606800"/>
            <a:ext cx="765352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7267442" y="2997200"/>
            <a:ext cx="765352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7267443" y="3606800"/>
            <a:ext cx="765352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3675855" y="5359400"/>
            <a:ext cx="4592114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it-IT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284439" y="5054601"/>
            <a:ext cx="289057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t-IT" sz="2800"/>
              <a:t>Less power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8315019" y="5054601"/>
            <a:ext cx="3079631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t-IT" sz="2800" dirty="0"/>
              <a:t>More power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077097" y="5997576"/>
            <a:ext cx="65314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t-IT" sz="2800" dirty="0"/>
              <a:t>Solve more </a:t>
            </a:r>
            <a:r>
              <a:rPr lang="en-US" altLang="it-IT" sz="2800" dirty="0" smtClean="0"/>
              <a:t>computational </a:t>
            </a:r>
            <a:r>
              <a:rPr lang="en-US" altLang="it-IT" sz="2800" dirty="0"/>
              <a:t>problems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534059" y="1465263"/>
            <a:ext cx="181982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it-IT" sz="2000"/>
              <a:t>Simple </a:t>
            </a:r>
          </a:p>
          <a:p>
            <a:r>
              <a:rPr lang="en-US" altLang="it-IT" sz="2000"/>
              <a:t>problems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903661" y="1549400"/>
            <a:ext cx="265705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it-IT" sz="2000"/>
              <a:t>More complex</a:t>
            </a:r>
          </a:p>
          <a:p>
            <a:r>
              <a:rPr lang="en-US" altLang="it-IT" sz="2000"/>
              <a:t>problems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8468259" y="1549400"/>
            <a:ext cx="181982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it-IT" sz="2000"/>
              <a:t>Hardest</a:t>
            </a:r>
          </a:p>
          <a:p>
            <a:r>
              <a:rPr lang="en-US" altLang="it-IT" sz="2000"/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1512603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course long question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00954" cy="4351338"/>
          </a:xfrm>
        </p:spPr>
        <p:txBody>
          <a:bodyPr/>
          <a:lstStyle/>
          <a:p>
            <a:r>
              <a:rPr lang="en-US" altLang="it-IT" dirty="0"/>
              <a:t>Turing Machine is the most powerful </a:t>
            </a:r>
            <a:r>
              <a:rPr lang="en-US" altLang="it-IT" dirty="0" smtClean="0"/>
              <a:t>computational </a:t>
            </a:r>
            <a:r>
              <a:rPr lang="en-US" altLang="it-IT" dirty="0"/>
              <a:t>model </a:t>
            </a:r>
            <a:r>
              <a:rPr lang="en-US" altLang="it-IT" dirty="0" smtClean="0"/>
              <a:t>known</a:t>
            </a:r>
          </a:p>
          <a:p>
            <a:endParaRPr lang="en-US" altLang="it-IT" dirty="0" smtClean="0"/>
          </a:p>
          <a:p>
            <a:r>
              <a:rPr lang="en-US" altLang="it-IT" dirty="0" smtClean="0"/>
              <a:t>Are </a:t>
            </a:r>
            <a:r>
              <a:rPr lang="en-US" altLang="it-IT" dirty="0"/>
              <a:t>there computational </a:t>
            </a:r>
            <a:r>
              <a:rPr lang="en-US" altLang="it-IT" dirty="0" smtClean="0"/>
              <a:t>problems </a:t>
            </a:r>
            <a:r>
              <a:rPr lang="en-US" altLang="it-IT" dirty="0"/>
              <a:t>that a Turing </a:t>
            </a:r>
            <a:r>
              <a:rPr lang="en-US" altLang="it-IT" dirty="0" smtClean="0"/>
              <a:t>Machine cannot </a:t>
            </a:r>
            <a:r>
              <a:rPr lang="en-US" altLang="it-IT" dirty="0"/>
              <a:t>solve</a:t>
            </a:r>
            <a:r>
              <a:rPr lang="en-US" altLang="it-IT" dirty="0" smtClean="0"/>
              <a:t>?</a:t>
            </a:r>
          </a:p>
          <a:p>
            <a:endParaRPr lang="en-US" altLang="it-IT" dirty="0"/>
          </a:p>
          <a:p>
            <a:r>
              <a:rPr lang="en-US" altLang="it-IT" dirty="0" smtClean="0"/>
              <a:t>The Answer is “yes” (unsolvable problems)</a:t>
            </a:r>
          </a:p>
          <a:p>
            <a:endParaRPr lang="en-US" altLang="it-IT" dirty="0"/>
          </a:p>
          <a:p>
            <a:endParaRPr lang="en-US" altLang="it-IT" dirty="0" smtClean="0"/>
          </a:p>
          <a:p>
            <a:endParaRPr lang="en-US" alt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834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Lectures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Lectures are every Thursday at 9am-10:30 am</a:t>
            </a:r>
          </a:p>
          <a:p>
            <a:r>
              <a:rPr lang="it-IT" dirty="0" smtClean="0"/>
              <a:t>Exercise sessions are on the same day at:</a:t>
            </a:r>
          </a:p>
          <a:p>
            <a:pPr lvl="1"/>
            <a:r>
              <a:rPr lang="it-IT" dirty="0" smtClean="0"/>
              <a:t>10:40-12:10</a:t>
            </a:r>
          </a:p>
          <a:p>
            <a:pPr lvl="1"/>
            <a:r>
              <a:rPr lang="it-IT" dirty="0" smtClean="0"/>
              <a:t>13:20-14:50</a:t>
            </a:r>
          </a:p>
        </p:txBody>
      </p:sp>
    </p:spTree>
    <p:extLst>
      <p:ext uri="{BB962C8B-B14F-4D97-AF65-F5344CB8AC3E}">
        <p14:creationId xmlns:p14="http://schemas.microsoft.com/office/powerpoint/2010/main" val="602678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Delivery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</a:t>
            </a:r>
            <a:r>
              <a:rPr lang="en-US" dirty="0"/>
              <a:t>weekly </a:t>
            </a:r>
            <a:r>
              <a:rPr lang="en-US" dirty="0" smtClean="0"/>
              <a:t>academic hours </a:t>
            </a:r>
            <a:r>
              <a:rPr lang="en-US" dirty="0"/>
              <a:t>of lectures 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wo </a:t>
            </a:r>
            <a:r>
              <a:rPr lang="en-US" dirty="0"/>
              <a:t>weekly </a:t>
            </a:r>
            <a:r>
              <a:rPr lang="en-US" dirty="0" smtClean="0"/>
              <a:t>academic hours </a:t>
            </a:r>
            <a:r>
              <a:rPr lang="en-US" dirty="0"/>
              <a:t>of exercise sessions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fifteen weeks starting from January 21, </a:t>
            </a:r>
            <a:r>
              <a:rPr lang="en-US" dirty="0" smtClean="0"/>
              <a:t>2016</a:t>
            </a:r>
          </a:p>
          <a:p>
            <a:r>
              <a:rPr lang="en-US" dirty="0" smtClean="0"/>
              <a:t>There </a:t>
            </a:r>
            <a:r>
              <a:rPr lang="en-US" dirty="0"/>
              <a:t>is a mid-term exam, </a:t>
            </a:r>
            <a:r>
              <a:rPr lang="en-US" dirty="0" smtClean="0"/>
              <a:t>a </a:t>
            </a:r>
            <a:r>
              <a:rPr lang="en-US" dirty="0"/>
              <a:t>final </a:t>
            </a:r>
            <a:r>
              <a:rPr lang="en-US" dirty="0" smtClean="0"/>
              <a:t>examination and an essay</a:t>
            </a:r>
            <a:endParaRPr lang="en-US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483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Self-study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amount of self-study for the course is estimated in almost 120 hours, i.e. about 8 hours per week</a:t>
            </a:r>
          </a:p>
          <a:p>
            <a:endParaRPr lang="en-US" dirty="0" smtClean="0"/>
          </a:p>
          <a:p>
            <a:r>
              <a:rPr lang="en-US" dirty="0" smtClean="0"/>
              <a:t>Overall the course should take on average 12 hours per week of your life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</p:txBody>
      </p:sp>
    </p:spTree>
    <p:extLst>
      <p:ext uri="{BB962C8B-B14F-4D97-AF65-F5344CB8AC3E}">
        <p14:creationId xmlns:p14="http://schemas.microsoft.com/office/powerpoint/2010/main" val="388987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Team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b="1" dirty="0"/>
              <a:t>Manuel Mazzara</a:t>
            </a:r>
            <a:r>
              <a:rPr lang="it-IT" dirty="0"/>
              <a:t> (</a:t>
            </a:r>
            <a:r>
              <a:rPr lang="it-IT" dirty="0" smtClean="0"/>
              <a:t>m.mazzara@innopolis.ru</a:t>
            </a:r>
            <a:r>
              <a:rPr lang="it-IT" dirty="0"/>
              <a:t>) - primary instructor</a:t>
            </a:r>
          </a:p>
          <a:p>
            <a:r>
              <a:rPr lang="it-IT" b="1" dirty="0"/>
              <a:t>Mohamed Elwakil</a:t>
            </a:r>
            <a:r>
              <a:rPr lang="it-IT" dirty="0"/>
              <a:t> (</a:t>
            </a:r>
            <a:r>
              <a:rPr lang="it-IT" dirty="0" smtClean="0"/>
              <a:t>m.elwakil@innopolis.ru</a:t>
            </a:r>
            <a:r>
              <a:rPr lang="it-IT" dirty="0"/>
              <a:t>) - secondary instructor</a:t>
            </a:r>
          </a:p>
          <a:p>
            <a:r>
              <a:rPr lang="it-IT" b="1" dirty="0"/>
              <a:t>Bertrand Meyer</a:t>
            </a:r>
            <a:r>
              <a:rPr lang="it-IT" dirty="0"/>
              <a:t> (</a:t>
            </a:r>
            <a:r>
              <a:rPr lang="it-IT" dirty="0" smtClean="0"/>
              <a:t>Bertrand.Meyer@inf.ethz.ch</a:t>
            </a:r>
            <a:r>
              <a:rPr lang="it-IT" dirty="0"/>
              <a:t>) - guest </a:t>
            </a:r>
            <a:r>
              <a:rPr lang="it-IT" dirty="0" smtClean="0"/>
              <a:t>lecturer</a:t>
            </a:r>
            <a:endParaRPr lang="it-IT" b="1" i="1" dirty="0"/>
          </a:p>
          <a:p>
            <a:r>
              <a:rPr lang="it-IT" b="1" dirty="0"/>
              <a:t>Daniel de Carvalho</a:t>
            </a:r>
            <a:r>
              <a:rPr lang="it-IT" dirty="0"/>
              <a:t> (</a:t>
            </a:r>
            <a:r>
              <a:rPr lang="it-IT" dirty="0" smtClean="0"/>
              <a:t>d.carvalho@innopolis.ru</a:t>
            </a:r>
            <a:r>
              <a:rPr lang="it-IT" dirty="0"/>
              <a:t>)</a:t>
            </a:r>
          </a:p>
          <a:p>
            <a:r>
              <a:rPr lang="it-IT" b="1" dirty="0"/>
              <a:t>Leonard Johard</a:t>
            </a:r>
            <a:r>
              <a:rPr lang="it-IT" dirty="0"/>
              <a:t> (</a:t>
            </a:r>
            <a:r>
              <a:rPr lang="it-IT" dirty="0" smtClean="0"/>
              <a:t>l.johard@innopolis.ru</a:t>
            </a:r>
            <a:r>
              <a:rPr lang="it-IT" dirty="0"/>
              <a:t>)</a:t>
            </a:r>
          </a:p>
          <a:p>
            <a:r>
              <a:rPr lang="it-IT" b="1" dirty="0"/>
              <a:t>Ruslan Mustafin</a:t>
            </a:r>
            <a:r>
              <a:rPr lang="it-IT" dirty="0"/>
              <a:t> (</a:t>
            </a:r>
            <a:r>
              <a:rPr lang="it-IT" dirty="0" smtClean="0"/>
              <a:t>r.mustafin93@gmail.com</a:t>
            </a:r>
            <a:r>
              <a:rPr lang="it-IT" dirty="0"/>
              <a:t>)</a:t>
            </a:r>
          </a:p>
          <a:p>
            <a:r>
              <a:rPr lang="it-IT" b="1" dirty="0"/>
              <a:t>Larisa Safina</a:t>
            </a:r>
            <a:r>
              <a:rPr lang="it-IT" dirty="0"/>
              <a:t> (</a:t>
            </a:r>
            <a:r>
              <a:rPr lang="it-IT" dirty="0" smtClean="0"/>
              <a:t>l.safinahakhmaev@innopolis.ru</a:t>
            </a:r>
            <a:r>
              <a:rPr lang="it-IT" dirty="0"/>
              <a:t>)</a:t>
            </a:r>
          </a:p>
          <a:p>
            <a:r>
              <a:rPr lang="it-IT" b="1" dirty="0"/>
              <a:t>Mansur Khazeev</a:t>
            </a:r>
            <a:r>
              <a:rPr lang="it-IT" dirty="0"/>
              <a:t> (</a:t>
            </a:r>
            <a:r>
              <a:rPr lang="it-IT" dirty="0" smtClean="0"/>
              <a:t>m.khazeev@innopolis.ru)</a:t>
            </a:r>
            <a:endParaRPr lang="it-IT" dirty="0"/>
          </a:p>
          <a:p>
            <a:r>
              <a:rPr lang="it-IT" b="1" dirty="0"/>
              <a:t>Victor Rivera</a:t>
            </a:r>
            <a:r>
              <a:rPr lang="it-IT" dirty="0"/>
              <a:t> (</a:t>
            </a:r>
            <a:r>
              <a:rPr lang="it-IT" dirty="0" smtClean="0"/>
              <a:t>v.rivera@innopolis.ru</a:t>
            </a:r>
            <a:r>
              <a:rPr lang="it-IT" dirty="0"/>
              <a:t>) - back-office, responsible for this site and the content of the lab sessions.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602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Exercise Sessions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it-IT" dirty="0" smtClean="0"/>
              <a:t>BS-3 #1 : 312, 10:40-12:10 Instructor: </a:t>
            </a:r>
            <a:r>
              <a:rPr lang="it-IT" b="1" dirty="0" smtClean="0"/>
              <a:t>Mansur Khazeev</a:t>
            </a:r>
            <a:r>
              <a:rPr lang="it-IT" dirty="0" smtClean="0"/>
              <a:t> </a:t>
            </a:r>
          </a:p>
          <a:p>
            <a:pPr marL="228600" lvl="1">
              <a:spcBef>
                <a:spcPts val="1000"/>
              </a:spcBef>
            </a:pPr>
            <a:r>
              <a:rPr lang="it-IT" dirty="0" smtClean="0"/>
              <a:t>BS-3 #2: 308 , 10:40-12:10 Instructor: </a:t>
            </a:r>
            <a:r>
              <a:rPr lang="it-IT" b="1" dirty="0" smtClean="0"/>
              <a:t>Larisa Safina</a:t>
            </a:r>
            <a:endParaRPr lang="it-IT" dirty="0" smtClean="0"/>
          </a:p>
          <a:p>
            <a:pPr marL="228600" lvl="1">
              <a:spcBef>
                <a:spcPts val="1000"/>
              </a:spcBef>
            </a:pPr>
            <a:r>
              <a:rPr lang="it-IT" dirty="0" smtClean="0"/>
              <a:t>BS-3 #3: 307, 13:20-14:50 Instructor: </a:t>
            </a:r>
            <a:r>
              <a:rPr lang="it-IT" b="1" dirty="0" smtClean="0"/>
              <a:t>Daniel de Carvalho</a:t>
            </a:r>
            <a:endParaRPr lang="it-IT" dirty="0" smtClean="0"/>
          </a:p>
          <a:p>
            <a:pPr marL="228600" lvl="1">
              <a:spcBef>
                <a:spcPts val="1000"/>
              </a:spcBef>
            </a:pPr>
            <a:r>
              <a:rPr lang="it-IT" dirty="0" smtClean="0"/>
              <a:t>BS-3 #4: 30813:20-14:50 Instructor: </a:t>
            </a:r>
            <a:r>
              <a:rPr lang="it-IT" b="1" dirty="0" smtClean="0"/>
              <a:t>Mohamed Elwakil</a:t>
            </a:r>
            <a:endParaRPr lang="it-IT" dirty="0" smtClean="0"/>
          </a:p>
          <a:p>
            <a:pPr marL="228600" lvl="1">
              <a:spcBef>
                <a:spcPts val="1000"/>
              </a:spcBef>
            </a:pPr>
            <a:r>
              <a:rPr lang="it-IT" dirty="0" smtClean="0"/>
              <a:t>BS-3 #: 31813:20-14:50 Instructor: </a:t>
            </a:r>
            <a:r>
              <a:rPr lang="it-IT" b="1" dirty="0" smtClean="0"/>
              <a:t>Ruslan Mustafin</a:t>
            </a:r>
            <a:endParaRPr lang="it-IT" dirty="0" smtClean="0"/>
          </a:p>
          <a:p>
            <a:pPr marL="228600" lvl="1">
              <a:spcBef>
                <a:spcPts val="1000"/>
              </a:spcBef>
            </a:pPr>
            <a:r>
              <a:rPr lang="it-IT" dirty="0" smtClean="0"/>
              <a:t>MS: 318, 10:40-12:10 Instructor: </a:t>
            </a:r>
            <a:r>
              <a:rPr lang="it-IT" b="1" dirty="0" smtClean="0"/>
              <a:t>Leonard Johard</a:t>
            </a:r>
          </a:p>
          <a:p>
            <a:pPr marL="228600" lvl="1">
              <a:spcBef>
                <a:spcPts val="1000"/>
              </a:spcBef>
            </a:pPr>
            <a:endParaRPr lang="it-IT" b="1" dirty="0"/>
          </a:p>
          <a:p>
            <a:pPr marL="228600" lvl="1">
              <a:spcBef>
                <a:spcPts val="1000"/>
              </a:spcBef>
            </a:pPr>
            <a:r>
              <a:rPr lang="it-IT" b="1" dirty="0" smtClean="0"/>
              <a:t>Be careful, rooms can change – time and instructors will not</a:t>
            </a:r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9277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What will you learn (among other things)?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Mathematical </a:t>
            </a:r>
            <a:r>
              <a:rPr lang="en-US" dirty="0"/>
              <a:t>foundations necessary to study compilers functioning </a:t>
            </a:r>
          </a:p>
          <a:p>
            <a:r>
              <a:rPr lang="en-US" dirty="0"/>
              <a:t>Some History of computing and its theory and major personalities</a:t>
            </a:r>
          </a:p>
          <a:p>
            <a:r>
              <a:rPr lang="en-US" dirty="0"/>
              <a:t>Limits of computation, i.e. what computers cannot do</a:t>
            </a:r>
          </a:p>
          <a:p>
            <a:r>
              <a:rPr lang="en-US" dirty="0"/>
              <a:t>What is tractability of a </a:t>
            </a:r>
            <a:r>
              <a:rPr lang="en-US" dirty="0" smtClean="0"/>
              <a:t>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005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Course 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sz="3000" dirty="0"/>
              <a:t>Language properties, operations on languages, Kleene operator, language cardinality</a:t>
            </a:r>
          </a:p>
          <a:p>
            <a:r>
              <a:rPr lang="it-IT" sz="3000" dirty="0"/>
              <a:t>Finite state automata and pushdown automata</a:t>
            </a:r>
          </a:p>
          <a:p>
            <a:r>
              <a:rPr lang="it-IT" sz="3000" dirty="0"/>
              <a:t>Relationships between automata and languages, pumping lemma, closure of regular languages</a:t>
            </a:r>
          </a:p>
          <a:p>
            <a:r>
              <a:rPr lang="it-IT" sz="3000" dirty="0"/>
              <a:t>Lambda Calculus</a:t>
            </a:r>
          </a:p>
          <a:p>
            <a:r>
              <a:rPr lang="it-IT" sz="3000" dirty="0"/>
              <a:t>Regular expressions and regular languages, regular languages and decidability</a:t>
            </a:r>
          </a:p>
          <a:p>
            <a:r>
              <a:rPr lang="it-IT" sz="3000" dirty="0"/>
              <a:t>Turing Machines and universal Turing Machines</a:t>
            </a:r>
          </a:p>
          <a:p>
            <a:r>
              <a:rPr lang="it-IT" sz="3000" dirty="0"/>
              <a:t>Halting problem , Turing computability, Rice's theorem</a:t>
            </a:r>
          </a:p>
          <a:p>
            <a:r>
              <a:rPr lang="it-IT" sz="3000" dirty="0"/>
              <a:t>Formal Grammars: Chomsky grammars and productions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67591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859</Words>
  <Application>Microsoft Office PowerPoint</Application>
  <PresentationFormat>Widescreen</PresentationFormat>
  <Paragraphs>193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Comic Sans MS</vt:lpstr>
      <vt:lpstr>Wingdings</vt:lpstr>
      <vt:lpstr>Office Theme</vt:lpstr>
      <vt:lpstr>Equation</vt:lpstr>
      <vt:lpstr>Theory of Computation </vt:lpstr>
      <vt:lpstr>Website</vt:lpstr>
      <vt:lpstr>Lectures</vt:lpstr>
      <vt:lpstr>Course Delivery</vt:lpstr>
      <vt:lpstr>Self-study</vt:lpstr>
      <vt:lpstr>Team</vt:lpstr>
      <vt:lpstr>Exercise Sessions</vt:lpstr>
      <vt:lpstr>What will you learn (among other things)?</vt:lpstr>
      <vt:lpstr>Course Syllabus</vt:lpstr>
      <vt:lpstr>Required background knowledge</vt:lpstr>
      <vt:lpstr>Textbooks and suggested readings</vt:lpstr>
      <vt:lpstr>Assessment</vt:lpstr>
      <vt:lpstr>Why studying TOC?</vt:lpstr>
      <vt:lpstr>What the course will be about?</vt:lpstr>
      <vt:lpstr>Machines and Grammars </vt:lpstr>
      <vt:lpstr>Models of Computation</vt:lpstr>
      <vt:lpstr>CPU, Memory, I/O</vt:lpstr>
      <vt:lpstr>Example (1)</vt:lpstr>
      <vt:lpstr>Example (2)</vt:lpstr>
      <vt:lpstr>Example (3)</vt:lpstr>
      <vt:lpstr>Example (4)</vt:lpstr>
      <vt:lpstr>Automaton</vt:lpstr>
      <vt:lpstr>Different kind of Automata</vt:lpstr>
      <vt:lpstr>FSA</vt:lpstr>
      <vt:lpstr>PDA</vt:lpstr>
      <vt:lpstr>TM</vt:lpstr>
      <vt:lpstr>Power of Automata</vt:lpstr>
      <vt:lpstr>A course long 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Computation</dc:title>
  <dc:creator>Innopolis University35</dc:creator>
  <cp:lastModifiedBy>Innopolis University35</cp:lastModifiedBy>
  <cp:revision>48</cp:revision>
  <dcterms:created xsi:type="dcterms:W3CDTF">2016-01-18T06:40:57Z</dcterms:created>
  <dcterms:modified xsi:type="dcterms:W3CDTF">2016-01-18T11:39:34Z</dcterms:modified>
</cp:coreProperties>
</file>