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600" b="1" dirty="0" smtClean="0"/>
              <a:t>Discrete math</a:t>
            </a:r>
            <a:endParaRPr lang="ru-RU" sz="5600" b="1" dirty="0"/>
          </a:p>
        </p:txBody>
      </p:sp>
    </p:spTree>
    <p:extLst>
      <p:ext uri="{BB962C8B-B14F-4D97-AF65-F5344CB8AC3E}">
        <p14:creationId xmlns:p14="http://schemas.microsoft.com/office/powerpoint/2010/main" val="5534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Predicate is a </a:t>
            </a:r>
            <a:r>
              <a:rPr lang="en-US" dirty="0"/>
              <a:t>B</a:t>
            </a:r>
            <a:r>
              <a:rPr lang="en-US" dirty="0" smtClean="0"/>
              <a:t>oolean-valued function</a:t>
            </a:r>
          </a:p>
          <a:p>
            <a:r>
              <a:rPr lang="en-US" dirty="0" smtClean="0"/>
              <a:t>P: X </a:t>
            </a:r>
            <a:r>
              <a:rPr lang="ru-RU" dirty="0" smtClean="0"/>
              <a:t>→</a:t>
            </a:r>
            <a:r>
              <a:rPr lang="en-US" dirty="0" smtClean="0"/>
              <a:t> {0, 1} or </a:t>
            </a:r>
            <a:r>
              <a:rPr lang="en-US" dirty="0"/>
              <a:t>P: X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n-US" dirty="0" smtClean="0"/>
              <a:t>{F, T}</a:t>
            </a:r>
          </a:p>
          <a:p>
            <a:r>
              <a:rPr lang="en-US" dirty="0" smtClean="0"/>
              <a:t>Truth set TS</a:t>
            </a:r>
            <a:r>
              <a:rPr lang="en-US" dirty="0"/>
              <a:t> </a:t>
            </a:r>
            <a:r>
              <a:rPr lang="en-US" dirty="0" smtClean="0"/>
              <a:t>⊆ X: </a:t>
            </a:r>
            <a:r>
              <a:rPr lang="ru-RU" dirty="0" smtClean="0"/>
              <a:t>∀</a:t>
            </a:r>
            <a:r>
              <a:rPr lang="en-US" dirty="0" smtClean="0"/>
              <a:t> x </a:t>
            </a:r>
            <a:r>
              <a:rPr lang="ru-RU" dirty="0" smtClean="0"/>
              <a:t>∈</a:t>
            </a:r>
            <a:r>
              <a:rPr lang="en-US" dirty="0" smtClean="0"/>
              <a:t> TS P(x) = 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1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∀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the universal quantifier</a:t>
            </a:r>
          </a:p>
          <a:p>
            <a:r>
              <a:rPr lang="en-US" dirty="0" smtClean="0"/>
              <a:t>“(for) all”, “</a:t>
            </a:r>
            <a:r>
              <a:rPr lang="en-US" dirty="0"/>
              <a:t>(for</a:t>
            </a:r>
            <a:r>
              <a:rPr lang="en-US" dirty="0" smtClean="0"/>
              <a:t>) every”, “</a:t>
            </a:r>
            <a:r>
              <a:rPr lang="en-US" dirty="0"/>
              <a:t>(for</a:t>
            </a:r>
            <a:r>
              <a:rPr lang="en-US" dirty="0" smtClean="0"/>
              <a:t>) each”, etc.</a:t>
            </a:r>
          </a:p>
          <a:p>
            <a:r>
              <a:rPr lang="ru-RU" dirty="0" smtClean="0"/>
              <a:t>∃</a:t>
            </a:r>
            <a:r>
              <a:rPr lang="en-US" dirty="0" smtClean="0"/>
              <a:t> – the existential quantifier</a:t>
            </a:r>
          </a:p>
          <a:p>
            <a:r>
              <a:rPr lang="en-US" dirty="0" smtClean="0"/>
              <a:t>“there is (at </a:t>
            </a:r>
            <a:r>
              <a:rPr lang="en-US" dirty="0"/>
              <a:t>least </a:t>
            </a:r>
            <a:r>
              <a:rPr lang="en-US" dirty="0" smtClean="0"/>
              <a:t>one)”, “exists </a:t>
            </a:r>
            <a:r>
              <a:rPr lang="en-US" dirty="0"/>
              <a:t>(at least one</a:t>
            </a:r>
            <a:r>
              <a:rPr lang="en-US" dirty="0" smtClean="0"/>
              <a:t>)”, “we can find a”, “(for) some”, etc.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statement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∀ x ∈ U</a:t>
            </a:r>
            <a:r>
              <a:rPr lang="en-US" dirty="0" smtClean="0"/>
              <a:t>, </a:t>
            </a:r>
            <a:r>
              <a:rPr lang="en-US" dirty="0"/>
              <a:t>P(x) </a:t>
            </a:r>
            <a:r>
              <a:rPr lang="ru-RU" dirty="0"/>
              <a:t>→</a:t>
            </a:r>
            <a:r>
              <a:rPr lang="en-US" dirty="0" smtClean="0"/>
              <a:t> </a:t>
            </a:r>
            <a:r>
              <a:rPr lang="en-US" dirty="0"/>
              <a:t>Q(x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Let TP be the truth set of P</a:t>
            </a:r>
          </a:p>
          <a:p>
            <a:pPr marL="0" indent="0">
              <a:buNone/>
            </a:pPr>
            <a:r>
              <a:rPr lang="en-US" dirty="0" smtClean="0"/>
              <a:t>    ∀ </a:t>
            </a:r>
            <a:r>
              <a:rPr lang="en-US" dirty="0"/>
              <a:t>x ∈ </a:t>
            </a:r>
            <a:r>
              <a:rPr lang="en-US" dirty="0" smtClean="0"/>
              <a:t>TP, Q(x)</a:t>
            </a:r>
          </a:p>
          <a:p>
            <a:r>
              <a:rPr lang="en-US" dirty="0" smtClean="0"/>
              <a:t>Negation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∀ x ∈ X</a:t>
            </a:r>
            <a:r>
              <a:rPr lang="en-US" dirty="0" smtClean="0"/>
              <a:t>, P(x) is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ru-RU" dirty="0" smtClean="0"/>
              <a:t>∃</a:t>
            </a:r>
            <a:r>
              <a:rPr lang="en-US" dirty="0" smtClean="0"/>
              <a:t> x ∈ X </a:t>
            </a:r>
            <a:r>
              <a:rPr lang="ru-RU" dirty="0" smtClean="0"/>
              <a:t>~</a:t>
            </a:r>
            <a:r>
              <a:rPr lang="en-US" dirty="0" smtClean="0"/>
              <a:t>P(x)</a:t>
            </a:r>
          </a:p>
          <a:p>
            <a:pPr marL="0" indent="0">
              <a:buNone/>
            </a:pPr>
            <a:r>
              <a:rPr lang="en-US" dirty="0" smtClean="0"/>
              <a:t>    Such </a:t>
            </a:r>
            <a:r>
              <a:rPr lang="en-US" dirty="0"/>
              <a:t>x is called a </a:t>
            </a:r>
            <a:r>
              <a:rPr lang="en-US" dirty="0" smtClean="0"/>
              <a:t>counterexample</a:t>
            </a:r>
          </a:p>
          <a:p>
            <a:r>
              <a:rPr lang="en-US" dirty="0" smtClean="0"/>
              <a:t>Negation </a:t>
            </a:r>
            <a:r>
              <a:rPr lang="en-US" dirty="0"/>
              <a:t>for </a:t>
            </a:r>
            <a:r>
              <a:rPr lang="ru-RU" dirty="0"/>
              <a:t>∃</a:t>
            </a:r>
            <a:r>
              <a:rPr lang="en-US" dirty="0"/>
              <a:t> x ∈ </a:t>
            </a:r>
            <a:r>
              <a:rPr lang="en-US" dirty="0" smtClean="0"/>
              <a:t>X, P(x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∀ </a:t>
            </a:r>
            <a:r>
              <a:rPr lang="en-US" dirty="0"/>
              <a:t>x ∈ X, </a:t>
            </a:r>
            <a:r>
              <a:rPr lang="ru-RU" dirty="0"/>
              <a:t>~ </a:t>
            </a:r>
            <a:r>
              <a:rPr lang="en-US" dirty="0" smtClean="0"/>
              <a:t>P(x)</a:t>
            </a:r>
          </a:p>
        </p:txBody>
      </p:sp>
    </p:spTree>
    <p:extLst>
      <p:ext uri="{BB962C8B-B14F-4D97-AF65-F5344CB8AC3E}">
        <p14:creationId xmlns:p14="http://schemas.microsoft.com/office/powerpoint/2010/main" val="19174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and only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∃</a:t>
            </a:r>
            <a:r>
              <a:rPr lang="en-US" dirty="0" smtClean="0"/>
              <a:t>! </a:t>
            </a:r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∈ </a:t>
            </a:r>
            <a:r>
              <a:rPr lang="en-US" dirty="0" smtClean="0"/>
              <a:t>X, </a:t>
            </a:r>
            <a:r>
              <a:rPr lang="en-US" dirty="0"/>
              <a:t>P(x</a:t>
            </a:r>
            <a:r>
              <a:rPr lang="en-US" dirty="0" smtClean="0"/>
              <a:t>)</a:t>
            </a:r>
          </a:p>
          <a:p>
            <a:r>
              <a:rPr lang="ru-RU" dirty="0" smtClean="0"/>
              <a:t>∃</a:t>
            </a:r>
            <a:r>
              <a:rPr lang="en-US" dirty="0" smtClean="0"/>
              <a:t> </a:t>
            </a:r>
            <a:r>
              <a:rPr lang="en-US" dirty="0"/>
              <a:t>x ∈ </a:t>
            </a:r>
            <a:r>
              <a:rPr lang="en-US" dirty="0" smtClean="0"/>
              <a:t>X, (P(x) &amp; </a:t>
            </a:r>
            <a:r>
              <a:rPr lang="en-US" dirty="0"/>
              <a:t>∀ </a:t>
            </a:r>
            <a:r>
              <a:rPr lang="en-US" dirty="0" smtClean="0"/>
              <a:t>y </a:t>
            </a:r>
            <a:r>
              <a:rPr lang="en-US" dirty="0"/>
              <a:t>∈ X</a:t>
            </a:r>
            <a:r>
              <a:rPr lang="en-US" dirty="0" smtClean="0"/>
              <a:t>, y ≠ x </a:t>
            </a:r>
            <a:r>
              <a:rPr lang="ru-RU" dirty="0"/>
              <a:t>→</a:t>
            </a:r>
            <a:r>
              <a:rPr lang="en-US" dirty="0" smtClean="0"/>
              <a:t> </a:t>
            </a:r>
            <a:r>
              <a:rPr lang="ru-RU" dirty="0" smtClean="0"/>
              <a:t>~</a:t>
            </a:r>
            <a:r>
              <a:rPr lang="en-US" dirty="0" smtClean="0"/>
              <a:t>P(</a:t>
            </a:r>
            <a:r>
              <a:rPr lang="en-US" dirty="0"/>
              <a:t>y</a:t>
            </a:r>
            <a:r>
              <a:rPr lang="en-US" dirty="0" smtClean="0"/>
              <a:t>))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96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proof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</a:p>
          <a:p>
            <a:r>
              <a:rPr lang="en-US" dirty="0" smtClean="0"/>
              <a:t>Theorem</a:t>
            </a:r>
          </a:p>
          <a:p>
            <a:r>
              <a:rPr lang="en-US" dirty="0" smtClean="0"/>
              <a:t>???</a:t>
            </a:r>
          </a:p>
          <a:p>
            <a:r>
              <a:rPr lang="en-US" dirty="0" smtClean="0"/>
              <a:t>PROFIT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5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is a natural-</a:t>
            </a:r>
            <a:r>
              <a:rPr lang="en-US" dirty="0" err="1" smtClean="0"/>
              <a:t>argumented</a:t>
            </a:r>
            <a:r>
              <a:rPr lang="en-US" dirty="0" smtClean="0"/>
              <a:t> function</a:t>
            </a:r>
          </a:p>
          <a:p>
            <a:r>
              <a:rPr lang="en-US" dirty="0"/>
              <a:t>a</a:t>
            </a:r>
            <a:r>
              <a:rPr lang="en-US" dirty="0" smtClean="0"/>
              <a:t>: N </a:t>
            </a:r>
            <a:r>
              <a:rPr lang="ru-RU" dirty="0" smtClean="0"/>
              <a:t>→</a:t>
            </a:r>
            <a:r>
              <a:rPr lang="en-US" dirty="0" smtClean="0"/>
              <a:t> X, we can call X a sequence also</a:t>
            </a:r>
          </a:p>
          <a:p>
            <a:r>
              <a:rPr lang="en-US" dirty="0" smtClean="0"/>
              <a:t>a(n) or a</a:t>
            </a:r>
            <a:r>
              <a:rPr lang="en-US" baseline="-25000" dirty="0" smtClean="0"/>
              <a:t>n</a:t>
            </a:r>
          </a:p>
          <a:p>
            <a:r>
              <a:rPr lang="en-US" dirty="0"/>
              <a:t>a</a:t>
            </a:r>
            <a:r>
              <a:rPr lang="en-US" baseline="-25000" dirty="0" smtClean="0"/>
              <a:t>n </a:t>
            </a:r>
            <a:r>
              <a:rPr lang="en-US" dirty="0" smtClean="0"/>
              <a:t>= 3n</a:t>
            </a:r>
            <a:r>
              <a:rPr lang="en-US" baseline="30000" dirty="0" smtClean="0"/>
              <a:t>2</a:t>
            </a:r>
            <a:r>
              <a:rPr lang="en-US" dirty="0" smtClean="0"/>
              <a:t>+1, a</a:t>
            </a:r>
            <a:r>
              <a:rPr lang="en-US" baseline="-25000" dirty="0" smtClean="0"/>
              <a:t>n </a:t>
            </a:r>
            <a:r>
              <a:rPr lang="en-US" dirty="0" smtClean="0"/>
              <a:t>= 1/n</a:t>
            </a:r>
          </a:p>
          <a:p>
            <a:r>
              <a:rPr lang="en-US" dirty="0" smtClean="0"/>
              <a:t>∑, 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57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P(n) - ?, </a:t>
            </a:r>
            <a:r>
              <a:rPr lang="ru-RU" dirty="0"/>
              <a:t>∀ </a:t>
            </a:r>
            <a:r>
              <a:rPr lang="en-US" dirty="0" smtClean="0"/>
              <a:t>n ∈ N</a:t>
            </a:r>
          </a:p>
          <a:p>
            <a:r>
              <a:rPr lang="en-US" dirty="0" smtClean="0"/>
              <a:t>Prove P(1) or P(0)</a:t>
            </a:r>
          </a:p>
          <a:p>
            <a:r>
              <a:rPr lang="en-US" dirty="0" smtClean="0"/>
              <a:t>Prove P(k) </a:t>
            </a:r>
            <a:r>
              <a:rPr lang="ru-RU" dirty="0" smtClean="0"/>
              <a:t>⇒</a:t>
            </a:r>
            <a:r>
              <a:rPr lang="en-US" dirty="0" smtClean="0"/>
              <a:t> P(k+1)</a:t>
            </a:r>
          </a:p>
          <a:p>
            <a:r>
              <a:rPr lang="en-US" dirty="0" smtClean="0"/>
              <a:t>Proved!</a:t>
            </a:r>
          </a:p>
        </p:txBody>
      </p:sp>
    </p:spTree>
    <p:extLst>
      <p:ext uri="{BB962C8B-B14F-4D97-AF65-F5344CB8AC3E}">
        <p14:creationId xmlns:p14="http://schemas.microsoft.com/office/powerpoint/2010/main" val="33079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" y="1556792"/>
            <a:ext cx="8229600" cy="1143000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39752" y="2836456"/>
            <a:ext cx="45365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Thank you for attention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36385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Sets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– natural, N = {0, 1, 2,…}</a:t>
            </a:r>
          </a:p>
          <a:p>
            <a:r>
              <a:rPr lang="en-US" dirty="0" smtClean="0"/>
              <a:t>Z – integer, Z = {…,-2, -1, 0, 1, 2,…}</a:t>
            </a:r>
          </a:p>
          <a:p>
            <a:r>
              <a:rPr lang="en-US" dirty="0" smtClean="0"/>
              <a:t>Q – rational, Q = {p/q| p, q </a:t>
            </a:r>
            <a:r>
              <a:rPr lang="ru-RU" dirty="0"/>
              <a:t>∈</a:t>
            </a:r>
            <a:r>
              <a:rPr lang="en-US" dirty="0" smtClean="0"/>
              <a:t> Z &amp; q≠0}</a:t>
            </a:r>
          </a:p>
          <a:p>
            <a:r>
              <a:rPr lang="en-US" dirty="0" smtClean="0"/>
              <a:t>R – real</a:t>
            </a:r>
          </a:p>
          <a:p>
            <a:r>
              <a:rPr lang="en-US" dirty="0" smtClean="0"/>
              <a:t>I – irrational, I = R\Q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7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2+2*2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+, -</a:t>
            </a:r>
          </a:p>
          <a:p>
            <a:r>
              <a:rPr lang="en-US" dirty="0" smtClean="0"/>
              <a:t>*, /</a:t>
            </a:r>
          </a:p>
          <a:p>
            <a:r>
              <a:rPr lang="en-US" dirty="0" smtClean="0"/>
              <a:t>^</a:t>
            </a:r>
          </a:p>
          <a:p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3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is </a:t>
            </a:r>
            <a:r>
              <a:rPr lang="en-US" b="1" dirty="0" smtClean="0"/>
              <a:t>unordered</a:t>
            </a:r>
            <a:r>
              <a:rPr lang="en-US" dirty="0" smtClean="0"/>
              <a:t> collection of </a:t>
            </a:r>
            <a:r>
              <a:rPr lang="en-US" b="1" dirty="0" smtClean="0"/>
              <a:t>distinct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{1, 2, 3} = {2, 1, 3} = {3, 1, 2, 1, 2}</a:t>
            </a:r>
          </a:p>
          <a:p>
            <a:r>
              <a:rPr lang="en-US" dirty="0" smtClean="0"/>
              <a:t>Empty set Ø = {x | x ≠ x}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2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sets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– universal set </a:t>
            </a:r>
            <a:r>
              <a:rPr lang="en-US" dirty="0"/>
              <a:t>–</a:t>
            </a:r>
            <a:r>
              <a:rPr lang="en-US" dirty="0" smtClean="0"/>
              <a:t> is the set of all objects needed within the specific problem</a:t>
            </a:r>
          </a:p>
          <a:p>
            <a:r>
              <a:rPr lang="en-US" dirty="0" smtClean="0"/>
              <a:t>A∩B = {x | </a:t>
            </a:r>
            <a:r>
              <a:rPr lang="en-US" dirty="0"/>
              <a:t>x ∈ </a:t>
            </a:r>
            <a:r>
              <a:rPr lang="en-US" dirty="0" smtClean="0"/>
              <a:t>A </a:t>
            </a:r>
            <a:r>
              <a:rPr lang="el-GR" dirty="0"/>
              <a:t>Λ</a:t>
            </a:r>
            <a:r>
              <a:rPr lang="en-US" dirty="0" smtClean="0"/>
              <a:t> </a:t>
            </a:r>
            <a:r>
              <a:rPr lang="en-US" dirty="0" smtClean="0"/>
              <a:t>x </a:t>
            </a:r>
            <a:r>
              <a:rPr lang="ru-RU" dirty="0"/>
              <a:t>∈</a:t>
            </a:r>
            <a:r>
              <a:rPr lang="en-US" dirty="0" smtClean="0"/>
              <a:t> B}</a:t>
            </a:r>
          </a:p>
          <a:p>
            <a:r>
              <a:rPr lang="en-US" dirty="0" smtClean="0"/>
              <a:t>AUB = {x | x </a:t>
            </a:r>
            <a:r>
              <a:rPr lang="ru-RU" dirty="0"/>
              <a:t>∈</a:t>
            </a:r>
            <a:r>
              <a:rPr lang="en-US" dirty="0" smtClean="0"/>
              <a:t> A &amp; x </a:t>
            </a:r>
            <a:r>
              <a:rPr lang="ru-RU" dirty="0"/>
              <a:t>∈</a:t>
            </a:r>
            <a:r>
              <a:rPr lang="en-US" dirty="0" smtClean="0"/>
              <a:t> B}</a:t>
            </a:r>
          </a:p>
          <a:p>
            <a:r>
              <a:rPr lang="en-US" dirty="0" smtClean="0"/>
              <a:t>A\B = {x | x </a:t>
            </a:r>
            <a:r>
              <a:rPr lang="ru-RU" dirty="0"/>
              <a:t>∈</a:t>
            </a:r>
            <a:r>
              <a:rPr lang="en-US" dirty="0" smtClean="0"/>
              <a:t> A &amp; x</a:t>
            </a:r>
            <a:r>
              <a:rPr lang="ru-RU" dirty="0"/>
              <a:t> </a:t>
            </a:r>
            <a:r>
              <a:rPr lang="ru-RU" dirty="0" smtClean="0"/>
              <a:t>∉ </a:t>
            </a:r>
            <a:r>
              <a:rPr lang="en-US" dirty="0" smtClean="0"/>
              <a:t>B}</a:t>
            </a:r>
          </a:p>
          <a:p>
            <a:r>
              <a:rPr lang="en-US" dirty="0" smtClean="0"/>
              <a:t>A</a:t>
            </a:r>
            <a:r>
              <a:rPr lang="el-GR" dirty="0" smtClean="0"/>
              <a:t>Δ</a:t>
            </a:r>
            <a:r>
              <a:rPr lang="en-US" dirty="0" smtClean="0"/>
              <a:t>B = (AUB)\(A</a:t>
            </a:r>
            <a:r>
              <a:rPr lang="en-US" dirty="0"/>
              <a:t>∩</a:t>
            </a:r>
            <a:r>
              <a:rPr lang="en-US" dirty="0" smtClean="0"/>
              <a:t>B)</a:t>
            </a:r>
          </a:p>
          <a:p>
            <a:r>
              <a:rPr lang="en-US" dirty="0" smtClean="0"/>
              <a:t>A</a:t>
            </a:r>
            <a:r>
              <a:rPr lang="en-US" baseline="30000" dirty="0" smtClean="0"/>
              <a:t>C </a:t>
            </a:r>
            <a:r>
              <a:rPr lang="en-US" dirty="0" smtClean="0"/>
              <a:t>= U\A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6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 on sets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B</a:t>
            </a:r>
            <a:r>
              <a:rPr lang="ru-RU" dirty="0"/>
              <a:t> </a:t>
            </a:r>
            <a:r>
              <a:rPr lang="ru-RU" dirty="0" smtClean="0"/>
              <a:t>⊆</a:t>
            </a:r>
            <a:r>
              <a:rPr lang="en-US" dirty="0" smtClean="0"/>
              <a:t> A, </a:t>
            </a:r>
            <a:r>
              <a:rPr lang="ru-RU" dirty="0" smtClean="0"/>
              <a:t>∀</a:t>
            </a:r>
            <a:r>
              <a:rPr lang="en-US" dirty="0" smtClean="0"/>
              <a:t> b </a:t>
            </a:r>
            <a:r>
              <a:rPr lang="ru-RU" dirty="0" smtClean="0"/>
              <a:t>∈</a:t>
            </a:r>
            <a:r>
              <a:rPr lang="en-US" dirty="0" smtClean="0"/>
              <a:t> B, b </a:t>
            </a:r>
            <a:r>
              <a:rPr lang="ru-RU" dirty="0" smtClean="0"/>
              <a:t>∈</a:t>
            </a:r>
            <a:r>
              <a:rPr lang="en-US" dirty="0" smtClean="0"/>
              <a:t> A</a:t>
            </a:r>
          </a:p>
          <a:p>
            <a:r>
              <a:rPr lang="en-US" dirty="0" smtClean="0"/>
              <a:t>B</a:t>
            </a:r>
            <a:r>
              <a:rPr lang="ru-RU" dirty="0"/>
              <a:t> </a:t>
            </a:r>
            <a:r>
              <a:rPr lang="ru-RU" dirty="0" smtClean="0"/>
              <a:t>⊂</a:t>
            </a:r>
            <a:r>
              <a:rPr lang="en-US" dirty="0" smtClean="0"/>
              <a:t> A, (</a:t>
            </a:r>
            <a:r>
              <a:rPr lang="ru-RU" dirty="0" smtClean="0"/>
              <a:t>∀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ru-RU" dirty="0"/>
              <a:t>∈</a:t>
            </a:r>
            <a:r>
              <a:rPr lang="en-US" dirty="0"/>
              <a:t> </a:t>
            </a:r>
            <a:r>
              <a:rPr lang="en-US" dirty="0" smtClean="0"/>
              <a:t>B, </a:t>
            </a:r>
            <a:r>
              <a:rPr lang="en-US" dirty="0"/>
              <a:t>b </a:t>
            </a:r>
            <a:r>
              <a:rPr lang="ru-RU" dirty="0"/>
              <a:t>∈</a:t>
            </a:r>
            <a:r>
              <a:rPr lang="en-US" dirty="0"/>
              <a:t> </a:t>
            </a:r>
            <a:r>
              <a:rPr lang="en-US" dirty="0" smtClean="0"/>
              <a:t>A) &amp; B ≠ A</a:t>
            </a:r>
          </a:p>
          <a:p>
            <a:r>
              <a:rPr lang="en-US" dirty="0" smtClean="0"/>
              <a:t>A – superset, B – subset</a:t>
            </a:r>
          </a:p>
          <a:p>
            <a:r>
              <a:rPr lang="en-US" dirty="0" smtClean="0"/>
              <a:t>A = B </a:t>
            </a:r>
            <a:r>
              <a:rPr lang="ru-RU" dirty="0" smtClean="0"/>
              <a:t>⟺</a:t>
            </a:r>
            <a:r>
              <a:rPr lang="en-US" dirty="0" smtClean="0"/>
              <a:t> A</a:t>
            </a:r>
            <a:r>
              <a:rPr lang="ru-RU" dirty="0" smtClean="0"/>
              <a:t> </a:t>
            </a:r>
            <a:r>
              <a:rPr lang="ru-RU" dirty="0"/>
              <a:t>⊆</a:t>
            </a:r>
            <a:r>
              <a:rPr lang="en-US" dirty="0"/>
              <a:t> </a:t>
            </a:r>
            <a:r>
              <a:rPr lang="en-US" dirty="0" smtClean="0"/>
              <a:t>B &amp; </a:t>
            </a:r>
            <a:r>
              <a:rPr lang="en-US" dirty="0"/>
              <a:t>B</a:t>
            </a:r>
            <a:r>
              <a:rPr lang="ru-RU" dirty="0"/>
              <a:t> ⊆</a:t>
            </a:r>
            <a:r>
              <a:rPr lang="en-US" dirty="0"/>
              <a:t> </a:t>
            </a:r>
            <a:r>
              <a:rPr lang="en-US" dirty="0" smtClean="0"/>
              <a:t>A - !!!</a:t>
            </a:r>
          </a:p>
          <a:p>
            <a:r>
              <a:rPr lang="en-US" dirty="0"/>
              <a:t>A ∩ B ⊆ A, A ∩ B ⊆ </a:t>
            </a:r>
            <a:r>
              <a:rPr lang="en-US" dirty="0" smtClean="0"/>
              <a:t>B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⊆ A ∪ </a:t>
            </a:r>
            <a:r>
              <a:rPr lang="en-US" dirty="0" smtClean="0"/>
              <a:t>B, B </a:t>
            </a:r>
            <a:r>
              <a:rPr lang="en-US" dirty="0"/>
              <a:t>⊆ A ∪ </a:t>
            </a:r>
            <a:r>
              <a:rPr lang="en-US" dirty="0" smtClean="0"/>
              <a:t>B</a:t>
            </a:r>
          </a:p>
          <a:p>
            <a:r>
              <a:rPr lang="en-US" dirty="0"/>
              <a:t>A ⊆ </a:t>
            </a:r>
            <a:r>
              <a:rPr lang="en-US" dirty="0" smtClean="0"/>
              <a:t>B &amp; </a:t>
            </a:r>
            <a:r>
              <a:rPr lang="en-US" dirty="0"/>
              <a:t>B ⊆ </a:t>
            </a:r>
            <a:r>
              <a:rPr lang="en-US" dirty="0" smtClean="0"/>
              <a:t>C </a:t>
            </a:r>
            <a:r>
              <a:rPr lang="ru-RU" dirty="0"/>
              <a:t>⇒</a:t>
            </a:r>
            <a:r>
              <a:rPr lang="en-US" dirty="0" smtClean="0"/>
              <a:t> </a:t>
            </a:r>
            <a:r>
              <a:rPr lang="en-US" dirty="0"/>
              <a:t>A ⊆ </a:t>
            </a:r>
            <a:r>
              <a:rPr lang="en-US" dirty="0" smtClean="0"/>
              <a:t>C</a:t>
            </a:r>
          </a:p>
          <a:p>
            <a:r>
              <a:rPr lang="ru-RU" dirty="0"/>
              <a:t>∀ </a:t>
            </a:r>
            <a:r>
              <a:rPr lang="en-US" dirty="0" smtClean="0"/>
              <a:t> A: Ø </a:t>
            </a:r>
            <a:r>
              <a:rPr lang="en-US" dirty="0"/>
              <a:t>⊆ </a:t>
            </a:r>
            <a:r>
              <a:rPr lang="en-US" dirty="0" smtClean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02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or Propositions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ru-RU" dirty="0" smtClean="0"/>
              <a:t>~</a:t>
            </a:r>
            <a:r>
              <a:rPr lang="en-US" dirty="0"/>
              <a:t> –</a:t>
            </a:r>
            <a:r>
              <a:rPr lang="en-US" dirty="0" smtClean="0"/>
              <a:t> negation, </a:t>
            </a:r>
            <a:r>
              <a:rPr lang="ru-RU" dirty="0" smtClean="0"/>
              <a:t>~</a:t>
            </a:r>
            <a:r>
              <a:rPr lang="en-US" dirty="0" smtClean="0"/>
              <a:t>p = T </a:t>
            </a:r>
            <a:r>
              <a:rPr lang="ru-RU" dirty="0" smtClean="0"/>
              <a:t>⟺</a:t>
            </a:r>
            <a:r>
              <a:rPr lang="en-US" dirty="0" smtClean="0"/>
              <a:t> p = F</a:t>
            </a:r>
          </a:p>
          <a:p>
            <a:r>
              <a:rPr lang="el-GR" dirty="0" smtClean="0"/>
              <a:t>Λ</a:t>
            </a:r>
            <a:r>
              <a:rPr lang="en-US" dirty="0" smtClean="0"/>
              <a:t> – conjunction, q</a:t>
            </a:r>
            <a:r>
              <a:rPr lang="el-GR" dirty="0"/>
              <a:t> </a:t>
            </a:r>
            <a:r>
              <a:rPr lang="el-GR" dirty="0" smtClean="0"/>
              <a:t>Λ</a:t>
            </a:r>
            <a:r>
              <a:rPr lang="en-US" dirty="0" smtClean="0"/>
              <a:t> p = T </a:t>
            </a:r>
            <a:r>
              <a:rPr lang="ru-RU" dirty="0" smtClean="0"/>
              <a:t>⟺</a:t>
            </a:r>
            <a:r>
              <a:rPr lang="en-US" dirty="0" smtClean="0"/>
              <a:t> q = T &amp; p = T</a:t>
            </a:r>
          </a:p>
          <a:p>
            <a:r>
              <a:rPr lang="en-US" dirty="0" smtClean="0"/>
              <a:t>V – disjunction, </a:t>
            </a:r>
            <a:r>
              <a:rPr lang="en-US" dirty="0"/>
              <a:t>q</a:t>
            </a:r>
            <a:r>
              <a:rPr lang="el-GR" dirty="0"/>
              <a:t> </a:t>
            </a:r>
            <a:r>
              <a:rPr lang="en-US" dirty="0"/>
              <a:t>V</a:t>
            </a:r>
            <a:r>
              <a:rPr lang="en-US" dirty="0" smtClean="0"/>
              <a:t> </a:t>
            </a:r>
            <a:r>
              <a:rPr lang="en-US" dirty="0"/>
              <a:t>p = </a:t>
            </a:r>
            <a:r>
              <a:rPr lang="en-US" dirty="0" smtClean="0"/>
              <a:t>F </a:t>
            </a:r>
            <a:r>
              <a:rPr lang="ru-RU" dirty="0"/>
              <a:t>⟺</a:t>
            </a:r>
            <a:r>
              <a:rPr lang="en-US" dirty="0"/>
              <a:t> q = </a:t>
            </a:r>
            <a:r>
              <a:rPr lang="en-US" dirty="0" smtClean="0"/>
              <a:t>F </a:t>
            </a:r>
            <a:r>
              <a:rPr lang="en-US" dirty="0"/>
              <a:t>&amp; p = </a:t>
            </a:r>
            <a:r>
              <a:rPr lang="en-US" dirty="0" smtClean="0"/>
              <a:t>F</a:t>
            </a:r>
          </a:p>
          <a:p>
            <a:r>
              <a:rPr lang="ru-RU" dirty="0" smtClean="0"/>
              <a:t>→</a:t>
            </a:r>
            <a:r>
              <a:rPr lang="en-US" dirty="0"/>
              <a:t> –</a:t>
            </a:r>
            <a:r>
              <a:rPr lang="en-US" dirty="0" smtClean="0"/>
              <a:t> implication, q</a:t>
            </a:r>
            <a:r>
              <a:rPr lang="ru-RU" dirty="0"/>
              <a:t> </a:t>
            </a:r>
            <a:r>
              <a:rPr lang="ru-RU" dirty="0" smtClean="0"/>
              <a:t>→</a:t>
            </a:r>
            <a:r>
              <a:rPr lang="en-US" dirty="0" smtClean="0"/>
              <a:t> p = F </a:t>
            </a:r>
            <a:r>
              <a:rPr lang="ru-RU" dirty="0" smtClean="0"/>
              <a:t>⟺</a:t>
            </a:r>
            <a:r>
              <a:rPr lang="en-US" dirty="0" smtClean="0"/>
              <a:t> q = T &amp; p = F</a:t>
            </a:r>
          </a:p>
          <a:p>
            <a:r>
              <a:rPr lang="ru-RU" dirty="0" smtClean="0"/>
              <a:t>↔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equivalence, q </a:t>
            </a:r>
            <a:r>
              <a:rPr lang="ru-RU" dirty="0" smtClean="0"/>
              <a:t>↔</a:t>
            </a:r>
            <a:r>
              <a:rPr lang="en-US" dirty="0" smtClean="0"/>
              <a:t> p = T </a:t>
            </a:r>
            <a:r>
              <a:rPr lang="ru-RU" dirty="0" smtClean="0"/>
              <a:t>⟺</a:t>
            </a:r>
            <a:r>
              <a:rPr lang="en-US" dirty="0" smtClean="0"/>
              <a:t> q = p</a:t>
            </a:r>
          </a:p>
          <a:p>
            <a:r>
              <a:rPr lang="en-US" dirty="0" smtClean="0"/>
              <a:t>Tautology – some statement, which is always true (q V </a:t>
            </a:r>
            <a:r>
              <a:rPr lang="ru-RU" dirty="0" smtClean="0"/>
              <a:t>~</a:t>
            </a:r>
            <a:r>
              <a:rPr lang="en-US" dirty="0" smtClean="0"/>
              <a:t>q)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52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Validity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Modus Ponens: (p &amp; p </a:t>
            </a:r>
            <a:r>
              <a:rPr lang="ru-RU" dirty="0" smtClean="0"/>
              <a:t>→</a:t>
            </a:r>
            <a:r>
              <a:rPr lang="en-US" dirty="0" smtClean="0"/>
              <a:t> q) </a:t>
            </a:r>
            <a:r>
              <a:rPr lang="ru-RU" dirty="0" smtClean="0"/>
              <a:t>→</a:t>
            </a:r>
            <a:r>
              <a:rPr lang="en-US" dirty="0" smtClean="0"/>
              <a:t> q</a:t>
            </a:r>
          </a:p>
          <a:p>
            <a:r>
              <a:rPr lang="en-US" dirty="0" smtClean="0"/>
              <a:t>Modus </a:t>
            </a:r>
            <a:r>
              <a:rPr lang="en-US" dirty="0" err="1" smtClean="0"/>
              <a:t>Tollens</a:t>
            </a:r>
            <a:r>
              <a:rPr lang="en-US" dirty="0" smtClean="0"/>
              <a:t>: (</a:t>
            </a:r>
            <a:r>
              <a:rPr lang="en-US" dirty="0"/>
              <a:t>p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n-US" dirty="0" smtClean="0"/>
              <a:t>q &amp; </a:t>
            </a:r>
            <a:r>
              <a:rPr lang="ru-RU" dirty="0" smtClean="0"/>
              <a:t>~</a:t>
            </a:r>
            <a:r>
              <a:rPr lang="en-US" dirty="0" smtClean="0"/>
              <a:t>q) </a:t>
            </a:r>
            <a:r>
              <a:rPr lang="ru-RU" dirty="0" smtClean="0"/>
              <a:t>→</a:t>
            </a:r>
            <a:r>
              <a:rPr lang="en-US" dirty="0" smtClean="0"/>
              <a:t> </a:t>
            </a:r>
            <a:r>
              <a:rPr lang="ru-RU" dirty="0" smtClean="0"/>
              <a:t>~</a:t>
            </a:r>
            <a:r>
              <a:rPr lang="en-US" dirty="0" smtClean="0"/>
              <a:t>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Contrapositive, Converse, Inverse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Statement: </a:t>
            </a:r>
            <a:r>
              <a:rPr lang="en-US" dirty="0"/>
              <a:t>q</a:t>
            </a:r>
            <a:r>
              <a:rPr lang="ru-RU" dirty="0"/>
              <a:t> →</a:t>
            </a:r>
            <a:r>
              <a:rPr lang="en-US" dirty="0"/>
              <a:t> </a:t>
            </a:r>
            <a:r>
              <a:rPr lang="en-US" dirty="0" smtClean="0"/>
              <a:t>p</a:t>
            </a:r>
          </a:p>
          <a:p>
            <a:r>
              <a:rPr lang="en-US" dirty="0" smtClean="0"/>
              <a:t>Converse: p</a:t>
            </a:r>
            <a:r>
              <a:rPr lang="ru-RU" dirty="0" smtClean="0"/>
              <a:t>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n-US" dirty="0" smtClean="0"/>
              <a:t>q</a:t>
            </a:r>
          </a:p>
          <a:p>
            <a:r>
              <a:rPr lang="en-US" dirty="0" smtClean="0"/>
              <a:t>Inverse: </a:t>
            </a:r>
            <a:r>
              <a:rPr lang="ru-RU" dirty="0"/>
              <a:t>~</a:t>
            </a:r>
            <a:r>
              <a:rPr lang="en-US" dirty="0" smtClean="0"/>
              <a:t>p</a:t>
            </a:r>
            <a:r>
              <a:rPr lang="ru-RU" dirty="0"/>
              <a:t> </a:t>
            </a:r>
            <a:r>
              <a:rPr lang="ru-RU" dirty="0" smtClean="0"/>
              <a:t>→</a:t>
            </a:r>
            <a:r>
              <a:rPr lang="en-US" dirty="0" smtClean="0"/>
              <a:t> </a:t>
            </a:r>
            <a:r>
              <a:rPr lang="ru-RU" dirty="0" smtClean="0"/>
              <a:t>~</a:t>
            </a:r>
            <a:r>
              <a:rPr lang="en-US" dirty="0" smtClean="0"/>
              <a:t>q</a:t>
            </a:r>
          </a:p>
          <a:p>
            <a:r>
              <a:rPr lang="en-US" dirty="0" smtClean="0"/>
              <a:t>Contrapositive: </a:t>
            </a:r>
            <a:r>
              <a:rPr lang="ru-RU" dirty="0"/>
              <a:t>~</a:t>
            </a:r>
            <a:r>
              <a:rPr lang="en-US" dirty="0"/>
              <a:t>q </a:t>
            </a:r>
            <a:r>
              <a:rPr lang="ru-RU" dirty="0" smtClean="0"/>
              <a:t>→</a:t>
            </a:r>
            <a:r>
              <a:rPr lang="en-US" dirty="0" smtClean="0"/>
              <a:t> </a:t>
            </a:r>
            <a:r>
              <a:rPr lang="ru-RU" dirty="0"/>
              <a:t>~</a:t>
            </a:r>
            <a:r>
              <a:rPr lang="en-US" dirty="0"/>
              <a:t>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5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706</Words>
  <Application>Microsoft Office PowerPoint</Application>
  <PresentationFormat>Экран (4:3)</PresentationFormat>
  <Paragraphs>88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Discrete math</vt:lpstr>
      <vt:lpstr>Numbers Sets</vt:lpstr>
      <vt:lpstr>2+2*2</vt:lpstr>
      <vt:lpstr>Sets</vt:lpstr>
      <vt:lpstr>Operations on sets</vt:lpstr>
      <vt:lpstr>Relations on sets</vt:lpstr>
      <vt:lpstr>Statements or Propositions </vt:lpstr>
      <vt:lpstr>Argument Validity</vt:lpstr>
      <vt:lpstr>Contrapositive, Converse, Inverse</vt:lpstr>
      <vt:lpstr>Predicate</vt:lpstr>
      <vt:lpstr>Quantifiers</vt:lpstr>
      <vt:lpstr>Universal statement</vt:lpstr>
      <vt:lpstr>One and only</vt:lpstr>
      <vt:lpstr>Methods of proof</vt:lpstr>
      <vt:lpstr>Sequences</vt:lpstr>
      <vt:lpstr>Induction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Yaroslav Petrov</dc:creator>
  <cp:lastModifiedBy>ProfiAdmin</cp:lastModifiedBy>
  <cp:revision>16</cp:revision>
  <dcterms:created xsi:type="dcterms:W3CDTF">2016-02-27T07:17:00Z</dcterms:created>
  <dcterms:modified xsi:type="dcterms:W3CDTF">2016-02-27T16:12:22Z</dcterms:modified>
</cp:coreProperties>
</file>