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4" r:id="rId6"/>
    <p:sldId id="273" r:id="rId7"/>
    <p:sldId id="271" r:id="rId8"/>
    <p:sldId id="272"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83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2" name="Rectangle 1">
            <a:extLst>
              <a:ext uri="{FF2B5EF4-FFF2-40B4-BE49-F238E27FC236}">
                <a16:creationId xmlns:a16="http://schemas.microsoft.com/office/drawing/2014/main" id="{F99DC58D-6369-C062-54C3-E5E99D4ECCD6}"/>
              </a:ext>
            </a:extLst>
          </p:cNvPr>
          <p:cNvSpPr/>
          <p:nvPr/>
        </p:nvSpPr>
        <p:spPr>
          <a:xfrm>
            <a:off x="530760" y="2426310"/>
            <a:ext cx="4127178" cy="2194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KYC VERIFICATION USING BLOCKCHAIN</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530758" y="192382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CBC-01</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458420315"/>
              </p:ext>
            </p:extLst>
          </p:nvPr>
        </p:nvGraphicFramePr>
        <p:xfrm>
          <a:off x="530759" y="236795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0">
                <a:tc>
                  <a:txBody>
                    <a:bodyPr/>
                    <a:lstStyle/>
                    <a:p>
                      <a:pPr marL="0" marR="0" lvl="1" indent="0" algn="just"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just" rtl="0">
                        <a:spcBef>
                          <a:spcPts val="0"/>
                        </a:spcBef>
                        <a:spcAft>
                          <a:spcPts val="0"/>
                        </a:spcAft>
                        <a:buFont typeface="+mj-lt"/>
                        <a:buNone/>
                      </a:pPr>
                      <a:r>
                        <a:rPr lang="en-IN" sz="1800" u="none" strike="noStrike" cap="none" dirty="0"/>
                        <a:t>20211CBC0022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t>Nithya Sai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just" rtl="0">
                        <a:spcBef>
                          <a:spcPts val="0"/>
                        </a:spcBef>
                        <a:spcAft>
                          <a:spcPts val="0"/>
                        </a:spcAft>
                        <a:buNone/>
                      </a:pPr>
                      <a:r>
                        <a:rPr lang="en-IN" sz="1800" u="none" strike="noStrike" cap="none" dirty="0"/>
                        <a:t>20211CBC0004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t>Abdul Shakir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just" rtl="0">
                        <a:spcBef>
                          <a:spcPts val="0"/>
                        </a:spcBef>
                        <a:spcAft>
                          <a:spcPts val="0"/>
                        </a:spcAft>
                        <a:buNone/>
                      </a:pPr>
                      <a:r>
                        <a:rPr lang="en-IN" sz="1800" u="none" strike="noStrike" cap="none" dirty="0"/>
                        <a:t>20211CBC0009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t>Akbar Basha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just" rtl="0">
                        <a:spcBef>
                          <a:spcPts val="0"/>
                        </a:spcBef>
                        <a:spcAft>
                          <a:spcPts val="0"/>
                        </a:spcAft>
                        <a:buNone/>
                      </a:pPr>
                      <a:r>
                        <a:rPr lang="en-IN" sz="1800" u="none" strike="noStrike" cap="none" dirty="0"/>
                        <a:t>20211CBC0011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t>Hari Teja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just" rtl="0">
                        <a:spcBef>
                          <a:spcPts val="0"/>
                        </a:spcBef>
                        <a:spcAft>
                          <a:spcPts val="0"/>
                        </a:spcAft>
                        <a:buNone/>
                      </a:pPr>
                      <a:r>
                        <a:rPr lang="en-IN" sz="1800" u="none" strike="noStrike" cap="none" dirty="0"/>
                        <a:t>20211CBC0062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t>Chandra Shekar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242567" y="242631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GB" sz="1700" b="1" dirty="0">
                <a:solidFill>
                  <a:srgbClr val="17365D"/>
                </a:solidFill>
                <a:latin typeface="Cambria" panose="02040503050406030204" pitchFamily="18" charset="0"/>
                <a:ea typeface="Cambria" panose="02040503050406030204" pitchFamily="18" charset="0"/>
                <a:cs typeface="Verdana"/>
                <a:sym typeface="Verdana"/>
              </a:rPr>
              <a:t> PRAVINTH RAJA</a:t>
            </a: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Associate Professor</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82739"/>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 (Blockchain)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DR.PRAVINTH RAJA</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SUMA N G</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609600" y="1128486"/>
            <a:ext cx="10871200" cy="4953000"/>
          </a:xfrm>
          <a:prstGeom prst="rect">
            <a:avLst/>
          </a:prstGeom>
          <a:noFill/>
          <a:ln>
            <a:noFill/>
          </a:ln>
        </p:spPr>
        <p:txBody>
          <a:bodyPr spcFirstLastPara="1" wrap="square" lIns="91425" tIns="45700" rIns="91425" bIns="45700" anchor="t" anchorCtr="0">
            <a:normAutofit/>
          </a:bodyPr>
          <a:lstStyle/>
          <a:p>
            <a:pPr marL="495300" indent="-342900" algn="just">
              <a:spcBef>
                <a:spcPts val="0"/>
              </a:spcBef>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Ujwala </a:t>
            </a:r>
            <a:r>
              <a:rPr lang="en-IN" sz="2200" dirty="0" err="1">
                <a:latin typeface="Times New Roman" panose="02020603050405020304" pitchFamily="18" charset="0"/>
                <a:cs typeface="Times New Roman" panose="02020603050405020304" pitchFamily="18" charset="0"/>
              </a:rPr>
              <a:t>Ravale</a:t>
            </a:r>
            <a:r>
              <a:rPr lang="en-IN" sz="2200" dirty="0">
                <a:latin typeface="Times New Roman" panose="02020603050405020304" pitchFamily="18" charset="0"/>
                <a:cs typeface="Times New Roman" panose="02020603050405020304" pitchFamily="18" charset="0"/>
              </a:rPr>
              <a:t>; Aditya Ramakrishnan; Anand Borkar; Suchit Deshmukh (2023). </a:t>
            </a:r>
            <a:r>
              <a:rPr lang="en-IN" sz="2200" i="1" dirty="0">
                <a:latin typeface="Times New Roman" panose="02020603050405020304" pitchFamily="18" charset="0"/>
                <a:cs typeface="Times New Roman" panose="02020603050405020304" pitchFamily="18" charset="0"/>
              </a:rPr>
              <a:t>Optimizing the KYC verification system using Ethereum blockchain</a:t>
            </a:r>
            <a:r>
              <a:rPr lang="en-IN" sz="2200" dirty="0">
                <a:latin typeface="Times New Roman" panose="02020603050405020304" pitchFamily="18" charset="0"/>
                <a:cs typeface="Times New Roman" panose="02020603050405020304" pitchFamily="18" charset="0"/>
              </a:rPr>
              <a:t>.</a:t>
            </a:r>
          </a:p>
          <a:p>
            <a:pPr marL="495300" indent="-342900" algn="just">
              <a:spcBef>
                <a:spcPts val="0"/>
              </a:spcBef>
              <a:buFont typeface="Wingdings" panose="05000000000000000000" pitchFamily="2" charset="2"/>
              <a:buChar char="Ø"/>
            </a:pP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Nafees Mansoor; </a:t>
            </a:r>
            <a:r>
              <a:rPr lang="en-US" sz="2200" dirty="0" err="1">
                <a:latin typeface="Times New Roman" panose="02020603050405020304" pitchFamily="18" charset="0"/>
                <a:cs typeface="Times New Roman" panose="02020603050405020304" pitchFamily="18" charset="0"/>
              </a:rPr>
              <a:t>Kaniz</a:t>
            </a:r>
            <a:r>
              <a:rPr lang="en-US" sz="2200" dirty="0">
                <a:latin typeface="Times New Roman" panose="02020603050405020304" pitchFamily="18" charset="0"/>
                <a:cs typeface="Times New Roman" panose="02020603050405020304" pitchFamily="18" charset="0"/>
              </a:rPr>
              <a:t> Fatema </a:t>
            </a:r>
            <a:r>
              <a:rPr lang="en-US" sz="2200" dirty="0" err="1">
                <a:latin typeface="Times New Roman" panose="02020603050405020304" pitchFamily="18" charset="0"/>
                <a:cs typeface="Times New Roman" panose="02020603050405020304" pitchFamily="18" charset="0"/>
              </a:rPr>
              <a:t>Antora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Priyata</a:t>
            </a:r>
            <a:r>
              <a:rPr lang="en-US" sz="2200" dirty="0">
                <a:latin typeface="Times New Roman" panose="02020603050405020304" pitchFamily="18" charset="0"/>
                <a:cs typeface="Times New Roman" panose="02020603050405020304" pitchFamily="18" charset="0"/>
              </a:rPr>
              <a:t> Deb; Tarek </a:t>
            </a:r>
            <a:r>
              <a:rPr lang="en-US" sz="2200" dirty="0" err="1">
                <a:latin typeface="Times New Roman" panose="02020603050405020304" pitchFamily="18" charset="0"/>
                <a:cs typeface="Times New Roman" panose="02020603050405020304" pitchFamily="18" charset="0"/>
              </a:rPr>
              <a:t>Ahammed</a:t>
            </a:r>
            <a:r>
              <a:rPr lang="en-US" sz="2200" dirty="0">
                <a:latin typeface="Times New Roman" panose="02020603050405020304" pitchFamily="18" charset="0"/>
                <a:cs typeface="Times New Roman" panose="02020603050405020304" pitchFamily="18" charset="0"/>
              </a:rPr>
              <a:t> Arman (2023). </a:t>
            </a:r>
            <a:r>
              <a:rPr lang="en-US" sz="2200" i="1" dirty="0">
                <a:latin typeface="Times New Roman" panose="02020603050405020304" pitchFamily="18" charset="0"/>
                <a:cs typeface="Times New Roman" panose="02020603050405020304" pitchFamily="18" charset="0"/>
              </a:rPr>
              <a:t>A review of blockchain approaches for KYC</a:t>
            </a:r>
            <a:r>
              <a:rPr lang="en-US" sz="2200" dirty="0">
                <a:latin typeface="Times New Roman" panose="02020603050405020304" pitchFamily="18" charset="0"/>
                <a:cs typeface="Times New Roman" panose="02020603050405020304" pitchFamily="18" charset="0"/>
              </a:rPr>
              <a:t>.</a:t>
            </a:r>
          </a:p>
          <a:p>
            <a:pPr marL="495300" indent="-342900" algn="just">
              <a:spcBef>
                <a:spcPts val="0"/>
              </a:spcBef>
              <a:buFont typeface="Wingdings" panose="05000000000000000000" pitchFamily="2" charset="2"/>
              <a:buChar char="Ø"/>
            </a:pP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Vijay U. Rathod; Yogesh Kisan Mali; Nilesh P. Sable; Rahul </a:t>
            </a:r>
            <a:r>
              <a:rPr lang="en-US" sz="2200" dirty="0" err="1">
                <a:latin typeface="Times New Roman" panose="02020603050405020304" pitchFamily="18" charset="0"/>
                <a:cs typeface="Times New Roman" panose="02020603050405020304" pitchFamily="18" charset="0"/>
              </a:rPr>
              <a:t>Ramkishan</a:t>
            </a:r>
            <a:r>
              <a:rPr lang="en-US" sz="2200" dirty="0">
                <a:latin typeface="Times New Roman" panose="02020603050405020304" pitchFamily="18" charset="0"/>
                <a:cs typeface="Times New Roman" panose="02020603050405020304" pitchFamily="18" charset="0"/>
              </a:rPr>
              <a:t> Rathod; Manoj N Rathod (2023). </a:t>
            </a:r>
            <a:r>
              <a:rPr lang="en-US" sz="2200" i="1" dirty="0">
                <a:latin typeface="Times New Roman" panose="02020603050405020304" pitchFamily="18" charset="0"/>
                <a:cs typeface="Times New Roman" panose="02020603050405020304" pitchFamily="18" charset="0"/>
              </a:rPr>
              <a:t>The use of blockchain technology to verify KYC documents</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ea typeface="Cambria" panose="02040503050406030204" pitchFamily="18" charset="0"/>
                <a:cs typeface="Times New Roman" panose="02020603050405020304" pitchFamily="18" charset="0"/>
              </a:rPr>
              <a:t> </a:t>
            </a:r>
            <a:endParaRPr sz="22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PSCS217</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 </a:t>
            </a:r>
            <a:r>
              <a:rPr lang="en-US" sz="1900" dirty="0" err="1">
                <a:latin typeface="Times New Roman" panose="02020603050405020304" pitchFamily="18" charset="0"/>
                <a:ea typeface="Cambria" panose="02040503050406030204" pitchFamily="18" charset="0"/>
                <a:cs typeface="Times New Roman" panose="02020603050405020304" pitchFamily="18" charset="0"/>
              </a:rPr>
              <a:t>MindTree</a:t>
            </a:r>
            <a:endParaRPr lang="en-US" sz="19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t>
            </a:r>
            <a:r>
              <a:rPr lang="en-US" sz="1900" dirty="0">
                <a:latin typeface="Times New Roman" panose="02020603050405020304" pitchFamily="18" charset="0"/>
                <a:ea typeface="Cambria" panose="02040503050406030204" pitchFamily="18" charset="0"/>
                <a:cs typeface="Times New Roman" panose="02020603050405020304" pitchFamily="18" charset="0"/>
              </a:rPr>
              <a:t>Software</a:t>
            </a:r>
          </a:p>
          <a:p>
            <a:pPr marL="76200" indent="0" algn="l">
              <a:buNone/>
            </a:pPr>
            <a:r>
              <a:rPr lang="en-US" b="1" dirty="0">
                <a:latin typeface="Cambria" panose="02040503050406030204" pitchFamily="18" charset="0"/>
                <a:ea typeface="Cambria" panose="02040503050406030204" pitchFamily="18" charset="0"/>
              </a:rPr>
              <a:t> Problem Description: </a:t>
            </a:r>
          </a:p>
          <a:p>
            <a:pPr algn="just"/>
            <a:r>
              <a:rPr lang="en-US" sz="1900" b="0" i="0" dirty="0">
                <a:solidFill>
                  <a:srgbClr val="0D0D0D"/>
                </a:solidFill>
                <a:effectLst/>
                <a:latin typeface="Times New Roman" panose="02020603050405020304" pitchFamily="18" charset="0"/>
                <a:cs typeface="Times New Roman" panose="02020603050405020304" pitchFamily="18" charset="0"/>
              </a:rPr>
              <a:t>The current KYC (Know Your Customer) process often lacks control over the amount of personal data shared with agencies, posing privacy and security risks. To address this, we propose a solution using permissioned blockchain where users own their data, stored securely in the Hyperledger Blockchain. Through a specialized application, users can control the depth of data shared. Access to the data can be temporary or permanent, with verified users being marked as authenticated in the blockchain ledger. Access revocation can be manual enhancing security and minimizing data misuse.</a:t>
            </a:r>
          </a:p>
          <a:p>
            <a:pPr algn="just"/>
            <a:r>
              <a:rPr lang="en-US" sz="1900" b="0" i="0" dirty="0">
                <a:solidFill>
                  <a:srgbClr val="0D0D0D"/>
                </a:solidFill>
                <a:effectLst/>
                <a:latin typeface="Times New Roman" panose="02020603050405020304" pitchFamily="18" charset="0"/>
                <a:cs typeface="Times New Roman" panose="02020603050405020304" pitchFamily="18" charset="0"/>
              </a:rPr>
              <a:t>For individuals without smartphones, especially uneducated or underserved populations, a digital NFC card would be provided. This card contains encrypted, unique identification information, ensuring security and preventing duplication. Agencies can use this card for verification, with access controlled by restrictions imposed by the government to protect customer data.</a:t>
            </a:r>
            <a:endParaRPr lang="en-US" sz="19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a:t>
            </a:r>
            <a:r>
              <a:rPr lang="en-US" sz="1900" dirty="0">
                <a:latin typeface="Times New Roman" panose="02020603050405020304" pitchFamily="18" charset="0"/>
                <a:ea typeface="Cambria" panose="02040503050406030204" pitchFamily="18" charset="0"/>
                <a:cs typeface="Times New Roman" panose="02020603050405020304" pitchFamily="18" charset="0"/>
              </a:rPr>
              <a:t>Medium</a:t>
            </a:r>
            <a:endParaRPr sz="19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FLOW CHART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534987" y="1143000"/>
            <a:ext cx="11114848"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1026" name="Picture 2" descr="Blockchain et KYC – StackLima">
            <a:extLst>
              <a:ext uri="{FF2B5EF4-FFF2-40B4-BE49-F238E27FC236}">
                <a16:creationId xmlns:a16="http://schemas.microsoft.com/office/drawing/2014/main" id="{5E43E1EB-A962-04E5-4027-7D2A114D7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1633538"/>
            <a:ext cx="10162146"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https://github.com/PIPCBC-01/KYC-Verification-Using-Blockchain.git</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867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rPr>
              <a:t>Technology Stack Components:</a:t>
            </a:r>
          </a:p>
          <a:p>
            <a:pPr marL="533400" indent="-457200">
              <a:buAutoNum type="arabicPeriod"/>
            </a:pPr>
            <a:r>
              <a:rPr lang="en-US" b="1" dirty="0">
                <a:latin typeface="Times."/>
              </a:rPr>
              <a:t>Blockchain Platform :</a:t>
            </a:r>
          </a:p>
          <a:p>
            <a:r>
              <a:rPr lang="en-US" sz="2000" dirty="0">
                <a:latin typeface="Times New Roman" panose="02020603050405020304" pitchFamily="18" charset="0"/>
                <a:cs typeface="Times New Roman" panose="02020603050405020304" pitchFamily="18" charset="0"/>
              </a:rPr>
              <a:t>Ethereum: Suitable for public, decentralized applications.</a:t>
            </a:r>
          </a:p>
          <a:p>
            <a:r>
              <a:rPr lang="en-US" sz="2000" dirty="0">
                <a:latin typeface="Times New Roman" panose="02020603050405020304" pitchFamily="18" charset="0"/>
                <a:cs typeface="Times New Roman" panose="02020603050405020304" pitchFamily="18" charset="0"/>
              </a:rPr>
              <a:t>Hyperledger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Fabric: Ideal for permissioned networks with controlled access.</a:t>
            </a:r>
          </a:p>
          <a:p>
            <a:pPr marL="76200" indent="0">
              <a:buNone/>
            </a:pPr>
            <a:r>
              <a:rPr lang="en-US" sz="2000" b="1" dirty="0">
                <a:latin typeface="Times New Roman" panose="02020603050405020304" pitchFamily="18" charset="0"/>
                <a:cs typeface="Times New Roman" panose="02020603050405020304" pitchFamily="18" charset="0"/>
              </a:rPr>
              <a:t>2. Smart Contracts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Solidity (for Ethereum) or </a:t>
            </a:r>
            <a:r>
              <a:rPr lang="en-US" sz="2000" dirty="0" err="1">
                <a:latin typeface="Times New Roman" panose="02020603050405020304" pitchFamily="18" charset="0"/>
                <a:cs typeface="Times New Roman" panose="02020603050405020304" pitchFamily="18" charset="0"/>
              </a:rPr>
              <a:t>Chaincode</a:t>
            </a:r>
            <a:r>
              <a:rPr lang="en-US" sz="2000" dirty="0">
                <a:latin typeface="Times New Roman" panose="02020603050405020304" pitchFamily="18" charset="0"/>
                <a:cs typeface="Times New Roman" panose="02020603050405020304" pitchFamily="18" charset="0"/>
              </a:rPr>
              <a:t> (for Hyperledger Fabric): These are used to write smart contracts, which will handle the automation of KYC processes.</a:t>
            </a:r>
          </a:p>
          <a:p>
            <a:pPr marL="76200" indent="0">
              <a:buNone/>
            </a:pPr>
            <a:r>
              <a:rPr lang="en-US" sz="2000" b="1" dirty="0">
                <a:latin typeface="Times New Roman" panose="02020603050405020304" pitchFamily="18" charset="0"/>
                <a:cs typeface="Times New Roman" panose="02020603050405020304" pitchFamily="18" charset="0"/>
              </a:rPr>
              <a:t>3. Development Tools:</a:t>
            </a:r>
          </a:p>
          <a:p>
            <a:r>
              <a:rPr lang="en-US" sz="2000" dirty="0">
                <a:latin typeface="Times New Roman" panose="02020603050405020304" pitchFamily="18" charset="0"/>
                <a:cs typeface="Times New Roman" panose="02020603050405020304" pitchFamily="18" charset="0"/>
              </a:rPr>
              <a:t>Truffle Suite (Ethereum) for development, testing, and deployment of smart contracts.</a:t>
            </a:r>
          </a:p>
          <a:p>
            <a:r>
              <a:rPr lang="en-US" sz="2000" dirty="0">
                <a:latin typeface="Times New Roman" panose="02020603050405020304" pitchFamily="18" charset="0"/>
                <a:cs typeface="Times New Roman" panose="02020603050405020304" pitchFamily="18" charset="0"/>
              </a:rPr>
              <a:t>Hyperledger Composer for writing and deploying smart contracts on Hyperledger Fabric.</a:t>
            </a:r>
          </a:p>
          <a:p>
            <a:pPr marL="76200" indent="0">
              <a:buNone/>
            </a:pPr>
            <a:endParaRPr lang="en-US" dirty="0">
              <a:latin typeface="Times New Roman" panose="020206030504050203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Times."/>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Times."/>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2000" b="1" dirty="0">
                <a:latin typeface="Times New Roman" panose="02020603050405020304" pitchFamily="18" charset="0"/>
                <a:cs typeface="Times New Roman" panose="02020603050405020304" pitchFamily="18" charset="0"/>
              </a:rPr>
              <a:t>4. Web3 Frameworks :</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Web3.js (for Ethereum) or Hyperledger SDK: These frameworks allow the frontend to interact with the blockchain.</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Web3.js: Integrates Ethereum blockchain with a frontend using JavaScript.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Hyperledger Fabric SDKs: Provides APIs for integrating blockchain with applications (Node.js or Go SDK).</a:t>
            </a:r>
          </a:p>
          <a:p>
            <a:pPr marL="76200" indent="0">
              <a:buNone/>
            </a:pPr>
            <a:r>
              <a:rPr lang="en-US" sz="2000" b="1" dirty="0">
                <a:latin typeface="Times New Roman" panose="02020603050405020304" pitchFamily="18" charset="0"/>
                <a:cs typeface="Times New Roman" panose="02020603050405020304" pitchFamily="18" charset="0"/>
              </a:rPr>
              <a:t>5. Front-end Development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React.js or Angular.js: A modern web framework to build the user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Enables users and organizations to submit KYC documents and check their verification status.</a:t>
            </a:r>
          </a:p>
          <a:p>
            <a:pPr marL="76200" indent="0">
              <a:buNone/>
            </a:pPr>
            <a:r>
              <a:rPr lang="en-IN" sz="2000" b="1" dirty="0">
                <a:latin typeface="Times New Roman" panose="02020603050405020304" pitchFamily="18" charset="0"/>
                <a:cs typeface="Times New Roman" panose="02020603050405020304" pitchFamily="18" charset="0"/>
              </a:rPr>
              <a:t>6. Back-end Development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Node.js : For managing the business logic, API interactions, and serving the frontend.</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Express.js (Node.js) for API management and handling backend logic.</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8" name="Rectangle 5">
            <a:extLst>
              <a:ext uri="{FF2B5EF4-FFF2-40B4-BE49-F238E27FC236}">
                <a16:creationId xmlns:a16="http://schemas.microsoft.com/office/drawing/2014/main" id="{1FD03974-1C56-F4A2-C48D-7F6EF1A2114D}"/>
              </a:ext>
            </a:extLst>
          </p:cNvPr>
          <p:cNvSpPr>
            <a:spLocks noGrp="1" noChangeArrowheads="1"/>
          </p:cNvSpPr>
          <p:nvPr>
            <p:ph type="body" idx="1"/>
          </p:nvPr>
        </p:nvSpPr>
        <p:spPr bwMode="auto">
          <a:xfrm>
            <a:off x="812800" y="1152241"/>
            <a:ext cx="808907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Requirements: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Linux (Ubuntu preferred), macOS, or Windows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web3 integration and backend development).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Solidity Compiler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compiling smart contracts.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Hyperledger Fabric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binaries (for setting up a private blockchain network). </a:t>
            </a:r>
          </a:p>
        </p:txBody>
      </p:sp>
    </p:spTree>
    <p:extLst>
      <p:ext uri="{BB962C8B-B14F-4D97-AF65-F5344CB8AC3E}">
        <p14:creationId xmlns:p14="http://schemas.microsoft.com/office/powerpoint/2010/main" val="333883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53340B69-3A65-F05D-07A8-99664B0C9EB3}"/>
              </a:ext>
            </a:extLst>
          </p:cNvPr>
          <p:cNvGraphicFramePr>
            <a:graphicFrameLocks noGrp="1"/>
          </p:cNvGraphicFramePr>
          <p:nvPr>
            <p:extLst>
              <p:ext uri="{D42A27DB-BD31-4B8C-83A1-F6EECF244321}">
                <p14:modId xmlns:p14="http://schemas.microsoft.com/office/powerpoint/2010/main" val="1187184260"/>
              </p:ext>
            </p:extLst>
          </p:nvPr>
        </p:nvGraphicFramePr>
        <p:xfrm>
          <a:off x="812800" y="1143000"/>
          <a:ext cx="10721435" cy="4754940"/>
        </p:xfrm>
        <a:graphic>
          <a:graphicData uri="http://schemas.openxmlformats.org/drawingml/2006/table">
            <a:tbl>
              <a:tblPr firstRow="1" bandRow="1">
                <a:noFill/>
              </a:tblPr>
              <a:tblGrid>
                <a:gridCol w="1766195">
                  <a:extLst>
                    <a:ext uri="{9D8B030D-6E8A-4147-A177-3AD203B41FA5}">
                      <a16:colId xmlns:a16="http://schemas.microsoft.com/office/drawing/2014/main" val="3103290540"/>
                    </a:ext>
                  </a:extLst>
                </a:gridCol>
                <a:gridCol w="746270">
                  <a:extLst>
                    <a:ext uri="{9D8B030D-6E8A-4147-A177-3AD203B41FA5}">
                      <a16:colId xmlns:a16="http://schemas.microsoft.com/office/drawing/2014/main" val="1890631494"/>
                    </a:ext>
                  </a:extLst>
                </a:gridCol>
                <a:gridCol w="746270">
                  <a:extLst>
                    <a:ext uri="{9D8B030D-6E8A-4147-A177-3AD203B41FA5}">
                      <a16:colId xmlns:a16="http://schemas.microsoft.com/office/drawing/2014/main" val="338772160"/>
                    </a:ext>
                  </a:extLst>
                </a:gridCol>
                <a:gridCol w="746270">
                  <a:extLst>
                    <a:ext uri="{9D8B030D-6E8A-4147-A177-3AD203B41FA5}">
                      <a16:colId xmlns:a16="http://schemas.microsoft.com/office/drawing/2014/main" val="4149538420"/>
                    </a:ext>
                  </a:extLst>
                </a:gridCol>
                <a:gridCol w="746270">
                  <a:extLst>
                    <a:ext uri="{9D8B030D-6E8A-4147-A177-3AD203B41FA5}">
                      <a16:colId xmlns:a16="http://schemas.microsoft.com/office/drawing/2014/main" val="3806686812"/>
                    </a:ext>
                  </a:extLst>
                </a:gridCol>
                <a:gridCol w="746270">
                  <a:extLst>
                    <a:ext uri="{9D8B030D-6E8A-4147-A177-3AD203B41FA5}">
                      <a16:colId xmlns:a16="http://schemas.microsoft.com/office/drawing/2014/main" val="793978825"/>
                    </a:ext>
                  </a:extLst>
                </a:gridCol>
                <a:gridCol w="746270">
                  <a:extLst>
                    <a:ext uri="{9D8B030D-6E8A-4147-A177-3AD203B41FA5}">
                      <a16:colId xmlns:a16="http://schemas.microsoft.com/office/drawing/2014/main" val="598681347"/>
                    </a:ext>
                  </a:extLst>
                </a:gridCol>
                <a:gridCol w="746270">
                  <a:extLst>
                    <a:ext uri="{9D8B030D-6E8A-4147-A177-3AD203B41FA5}">
                      <a16:colId xmlns:a16="http://schemas.microsoft.com/office/drawing/2014/main" val="3683328363"/>
                    </a:ext>
                  </a:extLst>
                </a:gridCol>
                <a:gridCol w="746270">
                  <a:extLst>
                    <a:ext uri="{9D8B030D-6E8A-4147-A177-3AD203B41FA5}">
                      <a16:colId xmlns:a16="http://schemas.microsoft.com/office/drawing/2014/main" val="660823487"/>
                    </a:ext>
                  </a:extLst>
                </a:gridCol>
                <a:gridCol w="746270">
                  <a:extLst>
                    <a:ext uri="{9D8B030D-6E8A-4147-A177-3AD203B41FA5}">
                      <a16:colId xmlns:a16="http://schemas.microsoft.com/office/drawing/2014/main" val="2630844570"/>
                    </a:ext>
                  </a:extLst>
                </a:gridCol>
                <a:gridCol w="746270">
                  <a:extLst>
                    <a:ext uri="{9D8B030D-6E8A-4147-A177-3AD203B41FA5}">
                      <a16:colId xmlns:a16="http://schemas.microsoft.com/office/drawing/2014/main" val="628238002"/>
                    </a:ext>
                  </a:extLst>
                </a:gridCol>
                <a:gridCol w="746270">
                  <a:extLst>
                    <a:ext uri="{9D8B030D-6E8A-4147-A177-3AD203B41FA5}">
                      <a16:colId xmlns:a16="http://schemas.microsoft.com/office/drawing/2014/main" val="3754223306"/>
                    </a:ext>
                  </a:extLst>
                </a:gridCol>
                <a:gridCol w="746270">
                  <a:extLst>
                    <a:ext uri="{9D8B030D-6E8A-4147-A177-3AD203B41FA5}">
                      <a16:colId xmlns:a16="http://schemas.microsoft.com/office/drawing/2014/main" val="2734179802"/>
                    </a:ext>
                  </a:extLst>
                </a:gridCol>
              </a:tblGrid>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2">
                  <a:txBody>
                    <a:bodyPr/>
                    <a:lstStyle/>
                    <a:p>
                      <a:pPr marL="0" marR="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September</a:t>
                      </a:r>
                      <a:endParaRPr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BFBFBF"/>
                      </a:solidFill>
                      <a:prstDash val="solid"/>
                      <a:round/>
                      <a:headEnd type="none" w="sm" len="sm"/>
                      <a:tailEnd type="none" w="sm" len="sm"/>
                    </a:lnL>
                  </a:tcPr>
                </a:tc>
                <a:tc gridSpan="4">
                  <a:txBody>
                    <a:bodyPr/>
                    <a:lstStyle/>
                    <a:p>
                      <a:pPr marL="0" marR="0" lvl="0" indent="0" algn="ctr" rtl="0">
                        <a:spcBef>
                          <a:spcPts val="0"/>
                        </a:spcBef>
                        <a:spcAft>
                          <a:spcPts val="0"/>
                        </a:spcAft>
                        <a:buNone/>
                      </a:pPr>
                      <a:r>
                        <a:rPr lang="en-IN" sz="1800" dirty="0">
                          <a:latin typeface="Times New Roman" panose="02020603050405020304" pitchFamily="18" charset="0"/>
                          <a:cs typeface="Times New Roman" panose="02020603050405020304" pitchFamily="18" charset="0"/>
                        </a:rPr>
                        <a:t>October</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solidFill>
                      <a:schemeClr val="accent2">
                        <a:lumMod val="40000"/>
                        <a:lumOff val="60000"/>
                      </a:schemeClr>
                    </a:solidFill>
                  </a:tcPr>
                </a:tc>
                <a:tc hMerge="1">
                  <a:txBody>
                    <a:bodyPr/>
                    <a:lstStyle/>
                    <a:p>
                      <a:endParaRPr lang="en-US"/>
                    </a:p>
                  </a:txBody>
                  <a:tcPr>
                    <a:lnL w="12700" cap="flat" cmpd="sng" algn="ctr">
                      <a:solidFill>
                        <a:srgbClr val="BFBFBF"/>
                      </a:solidFill>
                      <a:prstDash val="solid"/>
                      <a:round/>
                      <a:headEnd type="none" w="sm" len="sm"/>
                      <a:tailEnd type="none" w="sm" len="sm"/>
                    </a:lnL>
                  </a:tcPr>
                </a:tc>
                <a:tc hMerge="1">
                  <a:txBody>
                    <a:bodyPr/>
                    <a:lstStyle/>
                    <a:p>
                      <a:endParaRPr/>
                    </a:p>
                  </a:txBody>
                  <a:tcPr marL="91450" marR="91450" marT="45725" marB="45725" anchor="ctr">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rgbClr val="00B050"/>
                    </a:solidFill>
                  </a:tcPr>
                </a:tc>
                <a:tc hMerge="1">
                  <a:txBody>
                    <a:bodyPr/>
                    <a:lstStyle/>
                    <a:p>
                      <a:endParaRPr lang="en-US"/>
                    </a:p>
                  </a:txBody>
                  <a:tcPr>
                    <a:lnL w="12700" cap="flat" cmpd="sng" algn="ctr">
                      <a:solidFill>
                        <a:srgbClr val="BFBFBF"/>
                      </a:solidFill>
                      <a:prstDash val="solid"/>
                      <a:round/>
                      <a:headEnd type="none" w="sm" len="sm"/>
                      <a:tailEnd type="none" w="sm" len="sm"/>
                    </a:lnL>
                  </a:tcPr>
                </a:tc>
                <a:tc gridSpan="4">
                  <a:txBody>
                    <a:bodyPr/>
                    <a:lstStyle/>
                    <a:p>
                      <a:pPr marL="0" marR="0" lvl="0" indent="0" algn="ctr" rtl="0">
                        <a:spcBef>
                          <a:spcPts val="0"/>
                        </a:spcBef>
                        <a:spcAft>
                          <a:spcPts val="0"/>
                        </a:spcAft>
                        <a:buNone/>
                      </a:pPr>
                      <a:r>
                        <a:rPr lang="en-IN" sz="1800" dirty="0">
                          <a:latin typeface="Times New Roman" panose="02020603050405020304" pitchFamily="18" charset="0"/>
                          <a:cs typeface="Times New Roman" panose="02020603050405020304" pitchFamily="18" charset="0"/>
                        </a:rPr>
                        <a:t>November</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BFBFBF"/>
                      </a:solidFill>
                      <a:prstDash val="solid"/>
                      <a:round/>
                      <a:headEnd type="none" w="sm" len="sm"/>
                      <a:tailEnd type="none" w="sm" len="sm"/>
                    </a:lnL>
                  </a:tcPr>
                </a:tc>
                <a:tc hMerge="1">
                  <a:txBody>
                    <a:bodyPr/>
                    <a:lstStyle/>
                    <a:p>
                      <a:endParaRPr/>
                    </a:p>
                  </a:txBody>
                  <a:tcPr marL="91450" marR="91450" marT="45725" marB="45725" anchor="ctr">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rgbClr val="0070C0"/>
                    </a:solidFill>
                  </a:tcPr>
                </a:tc>
                <a:tc hMerge="1">
                  <a:txBody>
                    <a:bodyPr/>
                    <a:lstStyle/>
                    <a:p>
                      <a:endParaRPr lang="en-US"/>
                    </a:p>
                  </a:txBody>
                  <a:tcPr>
                    <a:lnL w="12700" cap="flat" cmpd="sng" algn="ctr">
                      <a:solidFill>
                        <a:srgbClr val="BFBFBF"/>
                      </a:solidFill>
                      <a:prstDash val="solid"/>
                      <a:round/>
                      <a:headEnd type="none" w="sm" len="sm"/>
                      <a:tailEnd type="none" w="sm" len="sm"/>
                    </a:lnL>
                  </a:tcPr>
                </a:tc>
                <a:tc gridSpan="2">
                  <a:txBody>
                    <a:bodyPr/>
                    <a:lstStyle/>
                    <a:p>
                      <a:pPr marL="0" marR="0" lvl="0" indent="0" algn="ctr" rtl="0">
                        <a:spcBef>
                          <a:spcPts val="0"/>
                        </a:spcBef>
                        <a:spcAft>
                          <a:spcPts val="0"/>
                        </a:spcAft>
                        <a:buNone/>
                      </a:pPr>
                      <a:r>
                        <a:rPr lang="en-IN" sz="1800" dirty="0">
                          <a:latin typeface="Times New Roman" panose="02020603050405020304" pitchFamily="18" charset="0"/>
                          <a:cs typeface="Times New Roman" panose="02020603050405020304" pitchFamily="18" charset="0"/>
                        </a:rPr>
                        <a:t>December</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tx2">
                        <a:lumMod val="90000"/>
                      </a:schemeClr>
                    </a:solidFill>
                  </a:tcPr>
                </a:tc>
                <a:tc hMerge="1">
                  <a:txBody>
                    <a:bodyPr/>
                    <a:lstStyle/>
                    <a:p>
                      <a:endParaRPr lang="en-US"/>
                    </a:p>
                  </a:txBody>
                  <a:tcPr>
                    <a:lnL w="12700" cap="flat" cmpd="sng" algn="ctr">
                      <a:solidFill>
                        <a:srgbClr val="BFBFBF"/>
                      </a:solidFill>
                      <a:prstDash val="solid"/>
                      <a:round/>
                      <a:headEnd type="none" w="sm" len="sm"/>
                      <a:tailEnd type="none" w="sm" len="sm"/>
                    </a:lnL>
                  </a:tcPr>
                </a:tc>
                <a:extLst>
                  <a:ext uri="{0D108BD9-81ED-4DB2-BD59-A6C34878D82A}">
                    <a16:rowId xmlns:a16="http://schemas.microsoft.com/office/drawing/2014/main" val="2000439812"/>
                  </a:ext>
                </a:extLst>
              </a:tr>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01</a:t>
                      </a:r>
                      <a:endParaRPr lang="en-US"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02</a:t>
                      </a:r>
                      <a:endParaRPr lang="en-US"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01</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02</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03</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04</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01</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02</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03</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04</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01</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dirty="0"/>
                        <a:t>Week 02</a:t>
                      </a:r>
                      <a:endParaRPr dirty="0"/>
                    </a:p>
                  </a:txBody>
                  <a:tcPr marL="91450" marR="91450" marT="45725" marB="45725" anchor="ctr">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314365026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Research</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lang="en-IN"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IN"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42974533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Requirement &amp; Analysis </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lang="en-IN"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IN"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3610557117"/>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Smart Contract Design &amp; Deployment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lang="en-IN"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IN"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911991929"/>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Backend 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lang="en-IN"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IN"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87058171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Frontend 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lang="en-IN"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IN"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2115975229"/>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Integration &amp; System Testing</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lang="en-IN"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IN"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370767101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Deployment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lang="en-IN"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IN"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73818293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Project Closeout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lang="en-IN"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IN"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2342864652"/>
                  </a:ext>
                </a:extLst>
              </a:tr>
            </a:tbl>
          </a:graphicData>
        </a:graphic>
      </p:graphicFrame>
      <p:sp>
        <p:nvSpPr>
          <p:cNvPr id="4" name="Google Shape;113;p2">
            <a:extLst>
              <a:ext uri="{FF2B5EF4-FFF2-40B4-BE49-F238E27FC236}">
                <a16:creationId xmlns:a16="http://schemas.microsoft.com/office/drawing/2014/main" id="{A6E45062-7F65-109B-FEBC-649260F9DFF5}"/>
              </a:ext>
            </a:extLst>
          </p:cNvPr>
          <p:cNvSpPr/>
          <p:nvPr/>
        </p:nvSpPr>
        <p:spPr>
          <a:xfrm>
            <a:off x="2603713" y="2117124"/>
            <a:ext cx="706158"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Data</a:t>
            </a:r>
            <a:endParaRPr dirty="0"/>
          </a:p>
        </p:txBody>
      </p:sp>
      <p:sp>
        <p:nvSpPr>
          <p:cNvPr id="5" name="Google Shape;113;p2">
            <a:extLst>
              <a:ext uri="{FF2B5EF4-FFF2-40B4-BE49-F238E27FC236}">
                <a16:creationId xmlns:a16="http://schemas.microsoft.com/office/drawing/2014/main" id="{C2CFA80A-C559-92BB-1CAC-2C194626739E}"/>
              </a:ext>
            </a:extLst>
          </p:cNvPr>
          <p:cNvSpPr/>
          <p:nvPr/>
        </p:nvSpPr>
        <p:spPr>
          <a:xfrm>
            <a:off x="3361387" y="2578617"/>
            <a:ext cx="706158"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Data</a:t>
            </a:r>
            <a:endParaRPr dirty="0"/>
          </a:p>
        </p:txBody>
      </p:sp>
      <p:sp>
        <p:nvSpPr>
          <p:cNvPr id="6" name="Google Shape;113;p2">
            <a:extLst>
              <a:ext uri="{FF2B5EF4-FFF2-40B4-BE49-F238E27FC236}">
                <a16:creationId xmlns:a16="http://schemas.microsoft.com/office/drawing/2014/main" id="{4EED3871-F26F-E1A5-74A3-85B7A39AD947}"/>
              </a:ext>
            </a:extLst>
          </p:cNvPr>
          <p:cNvSpPr/>
          <p:nvPr/>
        </p:nvSpPr>
        <p:spPr>
          <a:xfrm>
            <a:off x="4159876" y="3131201"/>
            <a:ext cx="1352281"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Data</a:t>
            </a:r>
            <a:endParaRPr dirty="0"/>
          </a:p>
        </p:txBody>
      </p:sp>
      <p:sp>
        <p:nvSpPr>
          <p:cNvPr id="7" name="Google Shape;113;p2">
            <a:extLst>
              <a:ext uri="{FF2B5EF4-FFF2-40B4-BE49-F238E27FC236}">
                <a16:creationId xmlns:a16="http://schemas.microsoft.com/office/drawing/2014/main" id="{D5C0AE5C-5D2E-088E-1A4D-DCF9C503080E}"/>
              </a:ext>
            </a:extLst>
          </p:cNvPr>
          <p:cNvSpPr/>
          <p:nvPr/>
        </p:nvSpPr>
        <p:spPr>
          <a:xfrm>
            <a:off x="5643128" y="3675467"/>
            <a:ext cx="2109954"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Data</a:t>
            </a:r>
            <a:endParaRPr dirty="0"/>
          </a:p>
        </p:txBody>
      </p:sp>
      <p:sp>
        <p:nvSpPr>
          <p:cNvPr id="8" name="Google Shape;113;p2">
            <a:extLst>
              <a:ext uri="{FF2B5EF4-FFF2-40B4-BE49-F238E27FC236}">
                <a16:creationId xmlns:a16="http://schemas.microsoft.com/office/drawing/2014/main" id="{56D3A49E-CD19-63F1-E3B2-F023FE69F00C}"/>
              </a:ext>
            </a:extLst>
          </p:cNvPr>
          <p:cNvSpPr/>
          <p:nvPr/>
        </p:nvSpPr>
        <p:spPr>
          <a:xfrm>
            <a:off x="7871173" y="4126229"/>
            <a:ext cx="1375858"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Data</a:t>
            </a:r>
            <a:endParaRPr dirty="0"/>
          </a:p>
        </p:txBody>
      </p:sp>
      <p:sp>
        <p:nvSpPr>
          <p:cNvPr id="9" name="Google Shape;113;p2">
            <a:extLst>
              <a:ext uri="{FF2B5EF4-FFF2-40B4-BE49-F238E27FC236}">
                <a16:creationId xmlns:a16="http://schemas.microsoft.com/office/drawing/2014/main" id="{2064E059-25E9-5B5F-3B34-934BA3A94FFB}"/>
              </a:ext>
            </a:extLst>
          </p:cNvPr>
          <p:cNvSpPr/>
          <p:nvPr/>
        </p:nvSpPr>
        <p:spPr>
          <a:xfrm>
            <a:off x="9339364" y="4589867"/>
            <a:ext cx="706158"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Data</a:t>
            </a:r>
            <a:endParaRPr dirty="0"/>
          </a:p>
        </p:txBody>
      </p:sp>
      <p:sp>
        <p:nvSpPr>
          <p:cNvPr id="10" name="Google Shape;113;p2">
            <a:extLst>
              <a:ext uri="{FF2B5EF4-FFF2-40B4-BE49-F238E27FC236}">
                <a16:creationId xmlns:a16="http://schemas.microsoft.com/office/drawing/2014/main" id="{19043EBF-515F-433B-D366-2987A2C23DF9}"/>
              </a:ext>
            </a:extLst>
          </p:cNvPr>
          <p:cNvSpPr/>
          <p:nvPr/>
        </p:nvSpPr>
        <p:spPr>
          <a:xfrm>
            <a:off x="10071280" y="5043487"/>
            <a:ext cx="706158"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Data</a:t>
            </a:r>
            <a:endParaRPr dirty="0"/>
          </a:p>
        </p:txBody>
      </p:sp>
      <p:sp>
        <p:nvSpPr>
          <p:cNvPr id="11" name="Google Shape;113;p2">
            <a:extLst>
              <a:ext uri="{FF2B5EF4-FFF2-40B4-BE49-F238E27FC236}">
                <a16:creationId xmlns:a16="http://schemas.microsoft.com/office/drawing/2014/main" id="{4A81AD2C-FC0C-B3CA-391A-9E7AAF31EB16}"/>
              </a:ext>
            </a:extLst>
          </p:cNvPr>
          <p:cNvSpPr/>
          <p:nvPr/>
        </p:nvSpPr>
        <p:spPr>
          <a:xfrm>
            <a:off x="10816075" y="5508691"/>
            <a:ext cx="706158"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Data</a:t>
            </a:r>
            <a:endParaRPr dirty="0"/>
          </a:p>
        </p:txBody>
      </p:sp>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754</Words>
  <Application>Microsoft Office PowerPoint</Application>
  <PresentationFormat>Widescreen</PresentationFormat>
  <Paragraphs>127</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Times New Roman</vt:lpstr>
      <vt:lpstr>Times.</vt:lpstr>
      <vt:lpstr>Verdana</vt:lpstr>
      <vt:lpstr>Wingdings</vt:lpstr>
      <vt:lpstr>Bioinformatics</vt:lpstr>
      <vt:lpstr>KYC VERIFICATION USING BLOCKCHAIN</vt:lpstr>
      <vt:lpstr>Content</vt:lpstr>
      <vt:lpstr>Problem Statement Number: PSCS217</vt:lpstr>
      <vt:lpstr>FLOW CHART</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abdul shakir</cp:lastModifiedBy>
  <cp:revision>41</cp:revision>
  <dcterms:modified xsi:type="dcterms:W3CDTF">2024-09-17T05:31:47Z</dcterms:modified>
</cp:coreProperties>
</file>