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2" r:id="rId4"/>
    <p:sldId id="264" r:id="rId5"/>
    <p:sldId id="269" r:id="rId6"/>
    <p:sldId id="270" r:id="rId7"/>
    <p:sldId id="268" r:id="rId8"/>
    <p:sldId id="277" r:id="rId9"/>
    <p:sldId id="265" r:id="rId10"/>
    <p:sldId id="271" r:id="rId11"/>
    <p:sldId id="266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/>
    <p:restoredTop sz="96197"/>
  </p:normalViewPr>
  <p:slideViewPr>
    <p:cSldViewPr snapToGrid="0" snapToObjects="1">
      <p:cViewPr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B6F1-0591-3212-9E84-543F9672E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8051E-5FD1-5B17-855F-FA081D76F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332F-FAF4-57CF-1C12-F2A268E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6D9E-3510-6CE0-2198-757F9682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5D7D-C01B-385F-6679-230FB5C1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2992-037F-82EC-47E3-161A3A0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E63B-EC89-1959-F677-4738F9D28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EE18-FC7B-2651-A0D9-A39346CB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9425E-6C4D-EF94-13BF-56DE9198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3153-A9D3-8FDE-90AD-6C9496F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CC79A-3A0D-A483-AF8D-519F0ECED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A54A1-FD9B-A41A-2E7F-B8C23A4F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DD16-751C-3830-439E-DA40A603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1B807-56A3-0904-EC43-BF8F51B4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320A-6DC3-59CF-64CD-2A2203C2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6363-8C8E-6420-1461-1B234EC9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9E26-1E01-DB60-A248-6565CE16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69B3-4BC7-E868-C5DF-84C1ADE1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4C42-0C0C-9BCF-C37A-EE519039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0704E-0EBE-E93E-F206-2F05BB07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BE2-CC19-CF32-1C74-D299FD3E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D23C8-C89E-1D40-5DBE-238A2A4E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B0DC-648B-E660-0776-4E9C5381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9CED-EB4E-6174-4E2D-04664A59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ADD3-A5B5-AC35-B1EE-317B1AB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B95A-0E6F-8587-66B4-23DB4D3D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BF3-406B-0A80-351D-A3386FE79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A8A9B-5301-2891-9343-C801324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D453-3620-5AA2-D64E-EBE92927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63DA1-CD06-14EE-125E-7F77FA41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BF894-5B8A-C439-1265-4CCAB905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9E08-2C5D-00C5-F9DD-61B2013A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FABD-B8AB-C6F2-4E93-8B285971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84F47-0C25-AD6C-6CA3-475214F63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5734F-12DC-1884-5968-9E9A0409C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52CEB-6435-9FC3-1D91-12D994ED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D0F62-6D83-B2CF-FB52-5D4CAAB7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8B026-EE73-70D1-B22A-EAAA23D8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86AB6-3A29-93D2-BE4E-EC2D2AA2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6021-BC86-085D-9EA2-3DCC894B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891ED-0F46-1A33-8FAC-4AE1AFE3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F0F7-22F7-705F-8041-0691B854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2E13-7A2E-A170-3E53-10DD0C38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A7D12-9A54-CD9D-778A-15EC213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4AB8-6E7F-E2B6-43CE-1315762D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A0B3E-3EF2-5DEB-9470-A8EC12C5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5BB-AC7A-14E6-C990-D8114BD1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BD5D-43C5-246D-4F8E-2F370580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CC3EC-DF22-105F-4729-B0C679D1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FD668-7404-535C-B4EE-BCB1B55B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2FC9-49CC-8E9E-B03F-A9EE0723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50981-5446-1FC9-A290-F90413BB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9B15-7355-25CC-BBC4-06E35406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335F1-70C1-995B-A0C2-D18FB0AA9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B110-D28D-5A7F-B291-57ADAD92F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20775-C149-8D28-8FD2-46AC05F0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87763-9C00-B360-8F07-FA07AB88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01AC-7DA8-3BF1-5D55-C7BFDB26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DC79A-0E40-64BD-6031-B0E74ED9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B829-3FF7-CEB9-144D-5534C36B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CB2B-9438-2391-7D4C-505F272D9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FB84-905D-194C-B095-9A44FEC608B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4048-506D-ECD9-C705-67DF9175B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322B-1E90-7B4D-2B82-3ECAEF654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6EEB-3CCF-6345-A75D-8784564A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F0AE-44E8-D5D9-C5A1-06D1E91E3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Switches as a Stack  Arista </a:t>
            </a:r>
            <a:r>
              <a:rPr lang="en-US" dirty="0" err="1"/>
              <a:t>CloudVision</a:t>
            </a:r>
            <a:r>
              <a:rPr lang="en-US" dirty="0"/>
              <a:t> Studios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0F416-3A52-053D-63AA-CE8FB2545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Hayes , Robert </a:t>
            </a:r>
            <a:r>
              <a:rPr lang="en-US" dirty="0" err="1"/>
              <a:t>Cartelli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FA36-70DD-7651-9C46-5B14EF92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84" y="2610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Stacks can potentially be huge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68F7-8EE7-6783-EB03-38D8E996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262424"/>
            <a:ext cx="6918435" cy="4909831"/>
          </a:xfrm>
        </p:spPr>
        <p:txBody>
          <a:bodyPr/>
          <a:lstStyle/>
          <a:p>
            <a:r>
              <a:rPr lang="en-US" dirty="0"/>
              <a:t>Managing switches this way consumes no extra resources on the switch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E7939-DF0B-3D95-A0E5-9776F3725031}"/>
              </a:ext>
            </a:extLst>
          </p:cNvPr>
          <p:cNvSpPr/>
          <p:nvPr/>
        </p:nvSpPr>
        <p:spPr>
          <a:xfrm>
            <a:off x="7577959" y="104964"/>
            <a:ext cx="4466895" cy="6653188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3D7A1-4A9C-9F63-F14E-BD84DA6A9227}"/>
              </a:ext>
            </a:extLst>
          </p:cNvPr>
          <p:cNvGrpSpPr/>
          <p:nvPr/>
        </p:nvGrpSpPr>
        <p:grpSpPr>
          <a:xfrm>
            <a:off x="7809185" y="281648"/>
            <a:ext cx="3993931" cy="2060123"/>
            <a:chOff x="2448910" y="2839487"/>
            <a:chExt cx="6758152" cy="35134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D158FB-0D27-BA80-154D-5037B6C7AE57}"/>
                </a:ext>
              </a:extLst>
            </p:cNvPr>
            <p:cNvSpPr/>
            <p:nvPr/>
          </p:nvSpPr>
          <p:spPr>
            <a:xfrm>
              <a:off x="2448910" y="2839487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8879F-FE9D-E8BF-107D-BD3B821DD480}"/>
                </a:ext>
              </a:extLst>
            </p:cNvPr>
            <p:cNvSpPr/>
            <p:nvPr/>
          </p:nvSpPr>
          <p:spPr>
            <a:xfrm>
              <a:off x="2448910" y="4060165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4BF3C1-D805-343C-A030-B15362B16B31}"/>
                </a:ext>
              </a:extLst>
            </p:cNvPr>
            <p:cNvSpPr/>
            <p:nvPr/>
          </p:nvSpPr>
          <p:spPr>
            <a:xfrm>
              <a:off x="2448910" y="5280843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746ED9-C7F1-ABC2-6F42-5B8AF397A2E7}"/>
              </a:ext>
            </a:extLst>
          </p:cNvPr>
          <p:cNvGrpSpPr/>
          <p:nvPr/>
        </p:nvGrpSpPr>
        <p:grpSpPr>
          <a:xfrm>
            <a:off x="7809185" y="2428917"/>
            <a:ext cx="3993931" cy="2060123"/>
            <a:chOff x="2448910" y="2839487"/>
            <a:chExt cx="6758152" cy="35134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655CE8-E4ED-4110-EF64-4DEB47673BDC}"/>
                </a:ext>
              </a:extLst>
            </p:cNvPr>
            <p:cNvSpPr/>
            <p:nvPr/>
          </p:nvSpPr>
          <p:spPr>
            <a:xfrm>
              <a:off x="2448910" y="2839487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117440-5A64-B217-A9B5-524F7F2DF3AA}"/>
                </a:ext>
              </a:extLst>
            </p:cNvPr>
            <p:cNvSpPr/>
            <p:nvPr/>
          </p:nvSpPr>
          <p:spPr>
            <a:xfrm>
              <a:off x="2448910" y="4060165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0E3E6B-7AD0-8721-8489-26F281042F56}"/>
                </a:ext>
              </a:extLst>
            </p:cNvPr>
            <p:cNvSpPr/>
            <p:nvPr/>
          </p:nvSpPr>
          <p:spPr>
            <a:xfrm>
              <a:off x="2448910" y="5280843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AD725B-E362-95FE-A816-D7702BC7B678}"/>
              </a:ext>
            </a:extLst>
          </p:cNvPr>
          <p:cNvGrpSpPr/>
          <p:nvPr/>
        </p:nvGrpSpPr>
        <p:grpSpPr>
          <a:xfrm>
            <a:off x="7809185" y="4562611"/>
            <a:ext cx="3993931" cy="2060123"/>
            <a:chOff x="2448910" y="2839487"/>
            <a:chExt cx="6758152" cy="3513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44D281-C348-8B43-D3D3-1713B6D6E023}"/>
                </a:ext>
              </a:extLst>
            </p:cNvPr>
            <p:cNvSpPr/>
            <p:nvPr/>
          </p:nvSpPr>
          <p:spPr>
            <a:xfrm>
              <a:off x="2448910" y="2839487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09D02-3C74-9C62-DFEB-A2210B7019C0}"/>
                </a:ext>
              </a:extLst>
            </p:cNvPr>
            <p:cNvSpPr/>
            <p:nvPr/>
          </p:nvSpPr>
          <p:spPr>
            <a:xfrm>
              <a:off x="2448910" y="4060165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948EFF-2EDA-FA75-23CB-19ECDDDF0F97}"/>
                </a:ext>
              </a:extLst>
            </p:cNvPr>
            <p:cNvSpPr/>
            <p:nvPr/>
          </p:nvSpPr>
          <p:spPr>
            <a:xfrm>
              <a:off x="2448910" y="5280843"/>
              <a:ext cx="6758152" cy="107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Arista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60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4B0-6342-5048-E41F-BA302264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Profiles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2D78F-04D9-D6A1-AD75-E23B90F1EC33}"/>
              </a:ext>
            </a:extLst>
          </p:cNvPr>
          <p:cNvCxnSpPr>
            <a:cxnSpLocks/>
          </p:cNvCxnSpPr>
          <p:nvPr/>
        </p:nvCxnSpPr>
        <p:spPr>
          <a:xfrm>
            <a:off x="9080937" y="4845270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A0626-FD08-320E-E8FC-E31EFE27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8" y="1448117"/>
            <a:ext cx="5192110" cy="214494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/>
              <a:t>Functional Profiles are grouped together to form “Interface Profiles” so a group of profiles to applied to the ports</a:t>
            </a:r>
          </a:p>
          <a:p>
            <a:pPr lvl="1"/>
            <a:r>
              <a:rPr lang="en-US" sz="1400" dirty="0"/>
              <a:t>FUNCTIONAL PROFILES</a:t>
            </a:r>
          </a:p>
          <a:p>
            <a:pPr lvl="2"/>
            <a:r>
              <a:rPr lang="en-US" sz="1000" dirty="0"/>
              <a:t>POE profile</a:t>
            </a:r>
          </a:p>
          <a:p>
            <a:pPr lvl="2"/>
            <a:r>
              <a:rPr lang="en-US" sz="1000" dirty="0"/>
              <a:t>DOT1Xprofile</a:t>
            </a:r>
          </a:p>
          <a:p>
            <a:pPr lvl="2"/>
            <a:r>
              <a:rPr lang="en-US" sz="1000" dirty="0"/>
              <a:t>ACLs, Logging Profile</a:t>
            </a:r>
          </a:p>
          <a:p>
            <a:pPr lvl="2"/>
            <a:r>
              <a:rPr lang="en-US" sz="1000" dirty="0"/>
              <a:t>QOS Profile</a:t>
            </a:r>
          </a:p>
          <a:p>
            <a:pPr lvl="2"/>
            <a:r>
              <a:rPr lang="en-US" sz="1000" dirty="0"/>
              <a:t>VLAN Profile (this is the old profiles section)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26AFD-1FBD-3732-9086-0932D21D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8" y="4170659"/>
            <a:ext cx="11262918" cy="2303799"/>
          </a:xfrm>
          <a:prstGeom prst="rect">
            <a:avLst/>
          </a:prstGeom>
          <a:solidFill>
            <a:schemeClr val="dk1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703B5C-6899-AEB7-2F52-223ADD0C8B75}"/>
              </a:ext>
            </a:extLst>
          </p:cNvPr>
          <p:cNvSpPr/>
          <p:nvPr/>
        </p:nvSpPr>
        <p:spPr>
          <a:xfrm>
            <a:off x="4267199" y="4708635"/>
            <a:ext cx="5528441" cy="2732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EEAF0-D487-CB1C-F85E-00E60ABEC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69" y="1535441"/>
            <a:ext cx="6278547" cy="19031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E8A201-57EB-A8A4-96B5-29A7D5FCB387}"/>
              </a:ext>
            </a:extLst>
          </p:cNvPr>
          <p:cNvSpPr txBox="1">
            <a:spLocks/>
          </p:cNvSpPr>
          <p:nvPr/>
        </p:nvSpPr>
        <p:spPr>
          <a:xfrm>
            <a:off x="2885092" y="2511823"/>
            <a:ext cx="1734207" cy="385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INTERFACE PROFILE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02BC563-24E6-437D-B9B1-352F9B6E3E0F}"/>
              </a:ext>
            </a:extLst>
          </p:cNvPr>
          <p:cNvSpPr/>
          <p:nvPr/>
        </p:nvSpPr>
        <p:spPr>
          <a:xfrm rot="16200000">
            <a:off x="2828083" y="2315873"/>
            <a:ext cx="385103" cy="7274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6D3170-B051-6954-C14C-619CBF667B3C}"/>
              </a:ext>
            </a:extLst>
          </p:cNvPr>
          <p:cNvSpPr txBox="1">
            <a:spLocks/>
          </p:cNvSpPr>
          <p:nvPr/>
        </p:nvSpPr>
        <p:spPr>
          <a:xfrm>
            <a:off x="4788011" y="2564250"/>
            <a:ext cx="1387364" cy="385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PORT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30F6CC6-4FA4-98FC-9645-7DB666899CDD}"/>
              </a:ext>
            </a:extLst>
          </p:cNvPr>
          <p:cNvSpPr/>
          <p:nvPr/>
        </p:nvSpPr>
        <p:spPr>
          <a:xfrm rot="16200000">
            <a:off x="4655787" y="2315873"/>
            <a:ext cx="385103" cy="7274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2640D9-66E8-5912-7774-429C29953CB3}"/>
              </a:ext>
            </a:extLst>
          </p:cNvPr>
          <p:cNvSpPr txBox="1">
            <a:spLocks/>
          </p:cNvSpPr>
          <p:nvPr/>
        </p:nvSpPr>
        <p:spPr>
          <a:xfrm>
            <a:off x="0" y="3785555"/>
            <a:ext cx="2133600" cy="385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1. Set up your profiles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C3BFB29-6499-0527-C64D-BABBE305C0DF}"/>
              </a:ext>
            </a:extLst>
          </p:cNvPr>
          <p:cNvSpPr txBox="1">
            <a:spLocks/>
          </p:cNvSpPr>
          <p:nvPr/>
        </p:nvSpPr>
        <p:spPr>
          <a:xfrm>
            <a:off x="8464077" y="1027906"/>
            <a:ext cx="3231931" cy="385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2. Apply Profiles to port ranges</a:t>
            </a:r>
          </a:p>
        </p:txBody>
      </p:sp>
    </p:spTree>
    <p:extLst>
      <p:ext uri="{BB962C8B-B14F-4D97-AF65-F5344CB8AC3E}">
        <p14:creationId xmlns:p14="http://schemas.microsoft.com/office/powerpoint/2010/main" val="50941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A0626-FD08-320E-E8FC-E31EFE27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532" y="519499"/>
            <a:ext cx="5927834" cy="181682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 err="1"/>
              <a:t>Vlan</a:t>
            </a:r>
            <a:r>
              <a:rPr lang="en-US" sz="1800" dirty="0"/>
              <a:t> interfaces and IP settings are supported</a:t>
            </a:r>
          </a:p>
          <a:p>
            <a:r>
              <a:rPr lang="en-US" sz="1800" dirty="0"/>
              <a:t>Select Stack Number or use Stack notation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354B0-6342-5048-E41F-BA302264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Vlan</a:t>
            </a:r>
            <a:r>
              <a:rPr lang="en-US" dirty="0"/>
              <a:t> Interfaces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2D78F-04D9-D6A1-AD75-E23B90F1EC33}"/>
              </a:ext>
            </a:extLst>
          </p:cNvPr>
          <p:cNvCxnSpPr>
            <a:cxnSpLocks/>
          </p:cNvCxnSpPr>
          <p:nvPr/>
        </p:nvCxnSpPr>
        <p:spPr>
          <a:xfrm>
            <a:off x="9080937" y="4845270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B10D132-3859-F911-7626-F9075A67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7" y="1690688"/>
            <a:ext cx="9228081" cy="24876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70399E-1D66-279B-BECD-151B7CAC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42" y="4230592"/>
            <a:ext cx="9322674" cy="25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A0626-FD08-320E-E8FC-E31EFE27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4" y="1906865"/>
            <a:ext cx="11792606" cy="181682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/>
              <a:t>IP settings for </a:t>
            </a:r>
            <a:r>
              <a:rPr lang="en-US" sz="1800" dirty="0" err="1"/>
              <a:t>Vlan</a:t>
            </a:r>
            <a:r>
              <a:rPr lang="en-US" sz="1800" dirty="0"/>
              <a:t> Interfaces – IP, </a:t>
            </a:r>
            <a:r>
              <a:rPr lang="en-US" sz="1800" dirty="0" err="1"/>
              <a:t>vIP</a:t>
            </a:r>
            <a:r>
              <a:rPr lang="en-US" sz="1800" dirty="0"/>
              <a:t>, Helpers, Secondary Addresses, VRF, Default gateway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354B0-6342-5048-E41F-BA302264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Interface IP Settings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2D78F-04D9-D6A1-AD75-E23B90F1EC33}"/>
              </a:ext>
            </a:extLst>
          </p:cNvPr>
          <p:cNvCxnSpPr>
            <a:cxnSpLocks/>
          </p:cNvCxnSpPr>
          <p:nvPr/>
        </p:nvCxnSpPr>
        <p:spPr>
          <a:xfrm>
            <a:off x="9080937" y="4845270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8F0573-AFEF-005D-674C-5EDEBD57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7" y="2815276"/>
            <a:ext cx="12192000" cy="25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8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6D15-51A8-ABDF-C78A-0041DA1B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command line and storm control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26D1F-56D6-6C09-05D1-FFEE9311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2" y="1690688"/>
            <a:ext cx="9743090" cy="45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1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8CB6-8D33-1AD0-44C0-1BCEC231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in the Mgt Plane solves these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8A64-0433-EDE9-2A97-AD1609B5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Merging the control plane of the stack members is perceived as a simplification but in reality, significant complexity is added to the software running the stack itself. Since a stack is inherently fate-sharing, software issues often impact the entire stack; </a:t>
            </a:r>
          </a:p>
          <a:p>
            <a:r>
              <a:rPr lang="en-US" dirty="0"/>
              <a:t>• The proprietary nature of stacking software and interfaces results in not only limited interoperability between different vendors but also between different product families and models from the same vendor; </a:t>
            </a:r>
          </a:p>
          <a:p>
            <a:r>
              <a:rPr lang="en-US" dirty="0"/>
              <a:t>• The stacking ports used to interconnect members usually require a proprietary ring topology using dedicated interfaces, inhibiting the flexibility of deployment and apportionment of limited bandwidth </a:t>
            </a:r>
          </a:p>
          <a:p>
            <a:r>
              <a:rPr lang="en-US" dirty="0"/>
              <a:t>• Stack port bandwidth varies between implementations and there are often hidden performance limitations. Understanding stack bandwidth is critical to ensure the stack ring does not become a choke point. </a:t>
            </a:r>
          </a:p>
          <a:p>
            <a:r>
              <a:rPr lang="en-US" dirty="0"/>
              <a:t>• Maintainability with a traditional stacked architecture must be considered such as removing a stack member or a faulty stack member may cause the switch stack to divide or partition into two or more stacks, each partition is a mirror of the other; </a:t>
            </a:r>
          </a:p>
          <a:p>
            <a:r>
              <a:rPr lang="en-US" dirty="0"/>
              <a:t>• Members within a stack are distance and topology limited due to the proprietary stacking cables or the timing requirements of the centralized control plane.</a:t>
            </a:r>
          </a:p>
          <a:p>
            <a:r>
              <a:rPr lang="en-US" dirty="0"/>
              <a:t>No need for all Stack members to be on the same EOS version.</a:t>
            </a:r>
          </a:p>
        </p:txBody>
      </p:sp>
    </p:spTree>
    <p:extLst>
      <p:ext uri="{BB962C8B-B14F-4D97-AF65-F5344CB8AC3E}">
        <p14:creationId xmlns:p14="http://schemas.microsoft.com/office/powerpoint/2010/main" val="1805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FA36-70DD-7651-9C46-5B14EF92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Interface Configuration Studio Enhancements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68F7-8EE7-6783-EB03-38D8E996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98"/>
            <a:ext cx="10515600" cy="4909831"/>
          </a:xfrm>
        </p:spPr>
        <p:txBody>
          <a:bodyPr/>
          <a:lstStyle/>
          <a:p>
            <a:r>
              <a:rPr lang="en-US" dirty="0"/>
              <a:t>Studio has been enhanced to support Stacks and easy multi-interface configurations</a:t>
            </a:r>
          </a:p>
          <a:p>
            <a:r>
              <a:rPr lang="en-US" dirty="0"/>
              <a:t>New profile types have been added for POE, Dot1x, ACLs, QOS</a:t>
            </a:r>
          </a:p>
          <a:p>
            <a:r>
              <a:rPr lang="en-US" dirty="0" err="1"/>
              <a:t>Vlan</a:t>
            </a:r>
            <a:r>
              <a:rPr lang="en-US" dirty="0"/>
              <a:t> interfaces and IP setting have been added</a:t>
            </a:r>
          </a:p>
        </p:txBody>
      </p:sp>
    </p:spTree>
    <p:extLst>
      <p:ext uri="{BB962C8B-B14F-4D97-AF65-F5344CB8AC3E}">
        <p14:creationId xmlns:p14="http://schemas.microsoft.com/office/powerpoint/2010/main" val="246500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FA36-70DD-7651-9C46-5B14EF92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do we manage many switches as one?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68F7-8EE7-6783-EB03-38D8E996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98"/>
            <a:ext cx="10515600" cy="4909831"/>
          </a:xfrm>
        </p:spPr>
        <p:txBody>
          <a:bodyPr/>
          <a:lstStyle/>
          <a:p>
            <a:r>
              <a:rPr lang="en-US" dirty="0"/>
              <a:t>We treat them as a single unit in Studios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158FB-0D27-BA80-154D-5037B6C7AE57}"/>
              </a:ext>
            </a:extLst>
          </p:cNvPr>
          <p:cNvSpPr/>
          <p:nvPr/>
        </p:nvSpPr>
        <p:spPr>
          <a:xfrm>
            <a:off x="2448910" y="2839487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Arista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8879F-FE9D-E8BF-107D-BD3B821DD480}"/>
              </a:ext>
            </a:extLst>
          </p:cNvPr>
          <p:cNvSpPr/>
          <p:nvPr/>
        </p:nvSpPr>
        <p:spPr>
          <a:xfrm>
            <a:off x="2448910" y="4060165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Arista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E7939-DF0B-3D95-A0E5-9776F3725031}"/>
              </a:ext>
            </a:extLst>
          </p:cNvPr>
          <p:cNvSpPr/>
          <p:nvPr/>
        </p:nvSpPr>
        <p:spPr>
          <a:xfrm>
            <a:off x="1660635" y="2617071"/>
            <a:ext cx="8177048" cy="397354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686A058-5EBD-6AD7-46E9-88F2E2137CE3}"/>
              </a:ext>
            </a:extLst>
          </p:cNvPr>
          <p:cNvSpPr/>
          <p:nvPr/>
        </p:nvSpPr>
        <p:spPr>
          <a:xfrm>
            <a:off x="2049517" y="2028493"/>
            <a:ext cx="7031421" cy="4729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BF3C1-D805-343C-A030-B15362B16B31}"/>
              </a:ext>
            </a:extLst>
          </p:cNvPr>
          <p:cNvSpPr/>
          <p:nvPr/>
        </p:nvSpPr>
        <p:spPr>
          <a:xfrm>
            <a:off x="2448910" y="5280843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Arista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B877F-CB78-E50E-5F45-D79554FDB7C3}"/>
              </a:ext>
            </a:extLst>
          </p:cNvPr>
          <p:cNvSpPr txBox="1"/>
          <p:nvPr/>
        </p:nvSpPr>
        <p:spPr>
          <a:xfrm>
            <a:off x="9585434" y="2040270"/>
            <a:ext cx="26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Tag</a:t>
            </a:r>
          </a:p>
        </p:txBody>
      </p:sp>
    </p:spTree>
    <p:extLst>
      <p:ext uri="{BB962C8B-B14F-4D97-AF65-F5344CB8AC3E}">
        <p14:creationId xmlns:p14="http://schemas.microsoft.com/office/powerpoint/2010/main" val="16567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3EA7D0-BDD0-1E6C-9644-97707BA9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770"/>
            <a:ext cx="10515600" cy="4909831"/>
          </a:xfrm>
        </p:spPr>
        <p:txBody>
          <a:bodyPr/>
          <a:lstStyle/>
          <a:p>
            <a:r>
              <a:rPr lang="en-US" dirty="0"/>
              <a:t>Tags such as Leaf-Domain or Campus can be used</a:t>
            </a:r>
          </a:p>
          <a:p>
            <a:r>
              <a:rPr lang="en-US" dirty="0"/>
              <a:t>Any arbitrary group of switches can be tagged and Stacked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354B0-6342-5048-E41F-BA302264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 in a Stack share a common tag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BB2B8-7E41-F780-B1B1-AD5C21F76E54}"/>
              </a:ext>
            </a:extLst>
          </p:cNvPr>
          <p:cNvSpPr/>
          <p:nvPr/>
        </p:nvSpPr>
        <p:spPr>
          <a:xfrm>
            <a:off x="2723767" y="3434296"/>
            <a:ext cx="2701159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A5BC1-5A34-9320-9998-D7636034ECE0}"/>
              </a:ext>
            </a:extLst>
          </p:cNvPr>
          <p:cNvSpPr/>
          <p:nvPr/>
        </p:nvSpPr>
        <p:spPr>
          <a:xfrm>
            <a:off x="5608857" y="3434296"/>
            <a:ext cx="2701159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5E16A1-41FC-B658-FBCE-9E6BA8033F4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24926" y="3744351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2D78F-04D9-D6A1-AD75-E23B90F1EC33}"/>
              </a:ext>
            </a:extLst>
          </p:cNvPr>
          <p:cNvCxnSpPr>
            <a:cxnSpLocks/>
          </p:cNvCxnSpPr>
          <p:nvPr/>
        </p:nvCxnSpPr>
        <p:spPr>
          <a:xfrm>
            <a:off x="9080937" y="4845270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7537688-D38B-E9FC-E193-A780D9A2B1BF}"/>
              </a:ext>
            </a:extLst>
          </p:cNvPr>
          <p:cNvSpPr/>
          <p:nvPr/>
        </p:nvSpPr>
        <p:spPr>
          <a:xfrm>
            <a:off x="2446436" y="4493294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5BA01E-94EA-7793-E13E-D908035B7CE3}"/>
              </a:ext>
            </a:extLst>
          </p:cNvPr>
          <p:cNvCxnSpPr>
            <a:cxnSpLocks/>
          </p:cNvCxnSpPr>
          <p:nvPr/>
        </p:nvCxnSpPr>
        <p:spPr>
          <a:xfrm flipH="1" flipV="1">
            <a:off x="4768030" y="3744351"/>
            <a:ext cx="2688221" cy="73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C3EEC1-6FA7-50A6-8577-A08010F9A9E5}"/>
              </a:ext>
            </a:extLst>
          </p:cNvPr>
          <p:cNvCxnSpPr>
            <a:cxnSpLocks/>
          </p:cNvCxnSpPr>
          <p:nvPr/>
        </p:nvCxnSpPr>
        <p:spPr>
          <a:xfrm flipH="1" flipV="1">
            <a:off x="6147514" y="3847567"/>
            <a:ext cx="1492464" cy="58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B7C8F86-37D5-A721-6402-3F172481749F}"/>
              </a:ext>
            </a:extLst>
          </p:cNvPr>
          <p:cNvSpPr/>
          <p:nvPr/>
        </p:nvSpPr>
        <p:spPr>
          <a:xfrm>
            <a:off x="2064246" y="2791335"/>
            <a:ext cx="7200622" cy="31785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5B5B0-22E7-9355-815E-3AEA20B3B38B}"/>
              </a:ext>
            </a:extLst>
          </p:cNvPr>
          <p:cNvSpPr txBox="1"/>
          <p:nvPr/>
        </p:nvSpPr>
        <p:spPr>
          <a:xfrm>
            <a:off x="8874950" y="5344212"/>
            <a:ext cx="26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Tag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1660B1-1F44-218A-F967-BFDF856CC614}"/>
              </a:ext>
            </a:extLst>
          </p:cNvPr>
          <p:cNvCxnSpPr>
            <a:cxnSpLocks/>
          </p:cNvCxnSpPr>
          <p:nvPr/>
        </p:nvCxnSpPr>
        <p:spPr>
          <a:xfrm>
            <a:off x="9089858" y="4895974"/>
            <a:ext cx="945931" cy="428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A25261-47C9-6611-1C0C-B85B99DB7412}"/>
              </a:ext>
            </a:extLst>
          </p:cNvPr>
          <p:cNvCxnSpPr/>
          <p:nvPr/>
        </p:nvCxnSpPr>
        <p:spPr>
          <a:xfrm>
            <a:off x="5440693" y="3865221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B52D238-AC37-DCCF-8EB8-7EADCE201911}"/>
              </a:ext>
            </a:extLst>
          </p:cNvPr>
          <p:cNvSpPr/>
          <p:nvPr/>
        </p:nvSpPr>
        <p:spPr>
          <a:xfrm>
            <a:off x="3936917" y="4909499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F5B6EF-4BAF-239B-0F67-715D679ACDDB}"/>
              </a:ext>
            </a:extLst>
          </p:cNvPr>
          <p:cNvSpPr/>
          <p:nvPr/>
        </p:nvSpPr>
        <p:spPr>
          <a:xfrm>
            <a:off x="5914851" y="4904681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C43A2B-DDFD-0DF1-110F-A11EC8B039B9}"/>
              </a:ext>
            </a:extLst>
          </p:cNvPr>
          <p:cNvSpPr/>
          <p:nvPr/>
        </p:nvSpPr>
        <p:spPr>
          <a:xfrm>
            <a:off x="7558128" y="4430191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E2621-02A6-A8AC-2BC4-4867E09D82D4}"/>
              </a:ext>
            </a:extLst>
          </p:cNvPr>
          <p:cNvCxnSpPr>
            <a:cxnSpLocks/>
          </p:cNvCxnSpPr>
          <p:nvPr/>
        </p:nvCxnSpPr>
        <p:spPr>
          <a:xfrm flipV="1">
            <a:off x="6653996" y="4066290"/>
            <a:ext cx="12743" cy="69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A4E66-57E4-7B04-998C-2365924F8A9E}"/>
              </a:ext>
            </a:extLst>
          </p:cNvPr>
          <p:cNvCxnSpPr>
            <a:cxnSpLocks/>
          </p:cNvCxnSpPr>
          <p:nvPr/>
        </p:nvCxnSpPr>
        <p:spPr>
          <a:xfrm flipH="1" flipV="1">
            <a:off x="5317949" y="4105477"/>
            <a:ext cx="1270703" cy="67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23E019-5EA3-B572-02ED-A44CC41FAFB5}"/>
              </a:ext>
            </a:extLst>
          </p:cNvPr>
          <p:cNvCxnSpPr>
            <a:cxnSpLocks/>
          </p:cNvCxnSpPr>
          <p:nvPr/>
        </p:nvCxnSpPr>
        <p:spPr>
          <a:xfrm flipV="1">
            <a:off x="4891231" y="4156548"/>
            <a:ext cx="255409" cy="66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DBCA70-040E-015E-3083-82729AFB0C2D}"/>
              </a:ext>
            </a:extLst>
          </p:cNvPr>
          <p:cNvCxnSpPr>
            <a:cxnSpLocks/>
          </p:cNvCxnSpPr>
          <p:nvPr/>
        </p:nvCxnSpPr>
        <p:spPr>
          <a:xfrm flipV="1">
            <a:off x="5028251" y="4095079"/>
            <a:ext cx="1354621" cy="77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8B8A9-7CFC-DAF3-55DC-3BFC18FD6556}"/>
              </a:ext>
            </a:extLst>
          </p:cNvPr>
          <p:cNvCxnSpPr>
            <a:cxnSpLocks/>
          </p:cNvCxnSpPr>
          <p:nvPr/>
        </p:nvCxnSpPr>
        <p:spPr>
          <a:xfrm flipV="1">
            <a:off x="3592774" y="4150832"/>
            <a:ext cx="2213387" cy="27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25E1F8-21FD-1E49-1D70-D6929DAA8E7A}"/>
              </a:ext>
            </a:extLst>
          </p:cNvPr>
          <p:cNvCxnSpPr>
            <a:cxnSpLocks/>
          </p:cNvCxnSpPr>
          <p:nvPr/>
        </p:nvCxnSpPr>
        <p:spPr>
          <a:xfrm flipV="1">
            <a:off x="3333930" y="4175275"/>
            <a:ext cx="1453650" cy="2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9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4B0-6342-5048-E41F-BA302264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Tags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2D78F-04D9-D6A1-AD75-E23B90F1EC33}"/>
              </a:ext>
            </a:extLst>
          </p:cNvPr>
          <p:cNvCxnSpPr>
            <a:cxnSpLocks/>
          </p:cNvCxnSpPr>
          <p:nvPr/>
        </p:nvCxnSpPr>
        <p:spPr>
          <a:xfrm>
            <a:off x="9080937" y="4845270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A1F405C-22CF-FC5B-76CC-9B861FCB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4" y="1448117"/>
            <a:ext cx="10415750" cy="488098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7A8A1C8-D9FC-1077-E41E-70D49BDC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7" y="1448117"/>
            <a:ext cx="11792606" cy="181682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/>
              <a:t>Add a “Stack” tag to any group of switches</a:t>
            </a:r>
          </a:p>
          <a:p>
            <a:r>
              <a:rPr lang="en-US" sz="1800" dirty="0"/>
              <a:t>Or use any existing tag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811AE-9489-7359-89BD-5878155EFC0D}"/>
              </a:ext>
            </a:extLst>
          </p:cNvPr>
          <p:cNvSpPr/>
          <p:nvPr/>
        </p:nvSpPr>
        <p:spPr>
          <a:xfrm>
            <a:off x="5477527" y="2922357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F389A-FABB-713C-DFB2-8857318939C1}"/>
              </a:ext>
            </a:extLst>
          </p:cNvPr>
          <p:cNvSpPr/>
          <p:nvPr/>
        </p:nvSpPr>
        <p:spPr>
          <a:xfrm>
            <a:off x="5477527" y="2466253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E3841-7B62-74D8-7AA5-8BD7D6323154}"/>
              </a:ext>
            </a:extLst>
          </p:cNvPr>
          <p:cNvSpPr txBox="1"/>
          <p:nvPr/>
        </p:nvSpPr>
        <p:spPr>
          <a:xfrm>
            <a:off x="5596759" y="2108482"/>
            <a:ext cx="13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Pod-Stack2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F37205-F726-F144-A116-2A50D2F54640}"/>
              </a:ext>
            </a:extLst>
          </p:cNvPr>
          <p:cNvSpPr/>
          <p:nvPr/>
        </p:nvSpPr>
        <p:spPr>
          <a:xfrm>
            <a:off x="7577161" y="1894382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81D46-7BA5-BFEF-5977-7A431501B2B8}"/>
              </a:ext>
            </a:extLst>
          </p:cNvPr>
          <p:cNvSpPr/>
          <p:nvPr/>
        </p:nvSpPr>
        <p:spPr>
          <a:xfrm>
            <a:off x="7577161" y="1438278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A44C2-3E11-0191-377A-C9DC97759A5A}"/>
              </a:ext>
            </a:extLst>
          </p:cNvPr>
          <p:cNvSpPr txBox="1"/>
          <p:nvPr/>
        </p:nvSpPr>
        <p:spPr>
          <a:xfrm>
            <a:off x="7577161" y="133160"/>
            <a:ext cx="13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Pod-Stack1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7B501-4AB5-48D4-718A-16FE10DF4C21}"/>
              </a:ext>
            </a:extLst>
          </p:cNvPr>
          <p:cNvSpPr/>
          <p:nvPr/>
        </p:nvSpPr>
        <p:spPr>
          <a:xfrm>
            <a:off x="9983231" y="2862069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7CDAE-EE5D-B7F7-7E74-B5FAB2DC5A70}"/>
              </a:ext>
            </a:extLst>
          </p:cNvPr>
          <p:cNvSpPr/>
          <p:nvPr/>
        </p:nvSpPr>
        <p:spPr>
          <a:xfrm>
            <a:off x="9983231" y="2405965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47435-296C-6519-5363-0A2C6875B24A}"/>
              </a:ext>
            </a:extLst>
          </p:cNvPr>
          <p:cNvSpPr txBox="1"/>
          <p:nvPr/>
        </p:nvSpPr>
        <p:spPr>
          <a:xfrm>
            <a:off x="10102463" y="2048194"/>
            <a:ext cx="13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Pod-Stack3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5C1F7-1994-F8A3-46C8-EE216C53D8E0}"/>
              </a:ext>
            </a:extLst>
          </p:cNvPr>
          <p:cNvSpPr/>
          <p:nvPr/>
        </p:nvSpPr>
        <p:spPr>
          <a:xfrm>
            <a:off x="9983231" y="3319234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869F95-D663-C610-035C-C923C97964A9}"/>
              </a:ext>
            </a:extLst>
          </p:cNvPr>
          <p:cNvSpPr/>
          <p:nvPr/>
        </p:nvSpPr>
        <p:spPr>
          <a:xfrm>
            <a:off x="7576761" y="1024817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28E95A-AD1B-CF31-613C-DD84AF676418}"/>
              </a:ext>
            </a:extLst>
          </p:cNvPr>
          <p:cNvSpPr/>
          <p:nvPr/>
        </p:nvSpPr>
        <p:spPr>
          <a:xfrm>
            <a:off x="7576761" y="568713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3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72781EF-7599-182B-CE26-D68E45E551DF}"/>
              </a:ext>
            </a:extLst>
          </p:cNvPr>
          <p:cNvSpPr/>
          <p:nvPr/>
        </p:nvSpPr>
        <p:spPr>
          <a:xfrm>
            <a:off x="2883015" y="3488411"/>
            <a:ext cx="1177158" cy="1889995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E198EE65-6F8B-AEF6-9955-53037A76E576}"/>
              </a:ext>
            </a:extLst>
          </p:cNvPr>
          <p:cNvSpPr/>
          <p:nvPr/>
        </p:nvSpPr>
        <p:spPr>
          <a:xfrm>
            <a:off x="4918842" y="4547789"/>
            <a:ext cx="1177158" cy="1889995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3BE9EBB-6D0F-D2E4-5A1A-430B63F82446}"/>
              </a:ext>
            </a:extLst>
          </p:cNvPr>
          <p:cNvSpPr/>
          <p:nvPr/>
        </p:nvSpPr>
        <p:spPr>
          <a:xfrm>
            <a:off x="7975278" y="2585196"/>
            <a:ext cx="1177158" cy="1889995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F918774D-19B9-23B7-571B-7C0F060D91D5}"/>
              </a:ext>
            </a:extLst>
          </p:cNvPr>
          <p:cNvSpPr/>
          <p:nvPr/>
        </p:nvSpPr>
        <p:spPr>
          <a:xfrm>
            <a:off x="8323313" y="4446218"/>
            <a:ext cx="1177158" cy="1889995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354B0-6342-5048-E41F-BA302264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Switches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2D78F-04D9-D6A1-AD75-E23B90F1EC33}"/>
              </a:ext>
            </a:extLst>
          </p:cNvPr>
          <p:cNvCxnSpPr>
            <a:cxnSpLocks/>
          </p:cNvCxnSpPr>
          <p:nvPr/>
        </p:nvCxnSpPr>
        <p:spPr>
          <a:xfrm>
            <a:off x="9942786" y="5318995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7537688-D38B-E9FC-E193-A780D9A2B1BF}"/>
              </a:ext>
            </a:extLst>
          </p:cNvPr>
          <p:cNvSpPr/>
          <p:nvPr/>
        </p:nvSpPr>
        <p:spPr>
          <a:xfrm>
            <a:off x="3195023" y="4069074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3EA7D0-BDD0-1E6C-9644-97707BA9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770"/>
            <a:ext cx="10515600" cy="4909831"/>
          </a:xfrm>
        </p:spPr>
        <p:txBody>
          <a:bodyPr/>
          <a:lstStyle/>
          <a:p>
            <a:r>
              <a:rPr lang="en-US" dirty="0"/>
              <a:t>Remote Switches can be in a Stack</a:t>
            </a:r>
          </a:p>
          <a:p>
            <a:r>
              <a:rPr lang="en-US" dirty="0"/>
              <a:t>Stack Numbers exist only in the Mgt plane</a:t>
            </a:r>
          </a:p>
          <a:p>
            <a:r>
              <a:rPr lang="en-US" dirty="0"/>
              <a:t>This can create powerful solutions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7C8F86-37D5-A721-6402-3F172481749F}"/>
              </a:ext>
            </a:extLst>
          </p:cNvPr>
          <p:cNvSpPr/>
          <p:nvPr/>
        </p:nvSpPr>
        <p:spPr>
          <a:xfrm>
            <a:off x="2926095" y="3265060"/>
            <a:ext cx="7200622" cy="31785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5B5B0-22E7-9355-815E-3AEA20B3B38B}"/>
              </a:ext>
            </a:extLst>
          </p:cNvPr>
          <p:cNvSpPr txBox="1"/>
          <p:nvPr/>
        </p:nvSpPr>
        <p:spPr>
          <a:xfrm>
            <a:off x="9820881" y="5797955"/>
            <a:ext cx="26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Tag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1660B1-1F44-218A-F967-BFDF856CC614}"/>
              </a:ext>
            </a:extLst>
          </p:cNvPr>
          <p:cNvCxnSpPr>
            <a:cxnSpLocks/>
          </p:cNvCxnSpPr>
          <p:nvPr/>
        </p:nvCxnSpPr>
        <p:spPr>
          <a:xfrm>
            <a:off x="9951707" y="5369699"/>
            <a:ext cx="945931" cy="428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FF5B6EF-4BAF-239B-0F67-715D679ACDDB}"/>
              </a:ext>
            </a:extLst>
          </p:cNvPr>
          <p:cNvSpPr/>
          <p:nvPr/>
        </p:nvSpPr>
        <p:spPr>
          <a:xfrm>
            <a:off x="7961061" y="4861851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0B1A71-6264-F9AE-D84C-37F0B009EA8E}"/>
              </a:ext>
            </a:extLst>
          </p:cNvPr>
          <p:cNvSpPr/>
          <p:nvPr/>
        </p:nvSpPr>
        <p:spPr>
          <a:xfrm>
            <a:off x="6965802" y="3177689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AC1187-3DB3-86B6-5B7E-8EA2DEC1A128}"/>
              </a:ext>
            </a:extLst>
          </p:cNvPr>
          <p:cNvSpPr/>
          <p:nvPr/>
        </p:nvSpPr>
        <p:spPr>
          <a:xfrm>
            <a:off x="4772240" y="4897544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83146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FA36-70DD-7651-9C46-5B14EF92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Slice the Stack into Functional Groups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68F7-8EE7-6783-EB03-38D8E996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98"/>
            <a:ext cx="10515600" cy="4909831"/>
          </a:xfrm>
        </p:spPr>
        <p:txBody>
          <a:bodyPr/>
          <a:lstStyle/>
          <a:p>
            <a:r>
              <a:rPr lang="en-US" dirty="0"/>
              <a:t>Slice certain Port ranges across the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158FB-0D27-BA80-154D-5037B6C7AE57}"/>
              </a:ext>
            </a:extLst>
          </p:cNvPr>
          <p:cNvSpPr/>
          <p:nvPr/>
        </p:nvSpPr>
        <p:spPr>
          <a:xfrm>
            <a:off x="2448910" y="2839487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8879F-FE9D-E8BF-107D-BD3B821DD480}"/>
              </a:ext>
            </a:extLst>
          </p:cNvPr>
          <p:cNvSpPr/>
          <p:nvPr/>
        </p:nvSpPr>
        <p:spPr>
          <a:xfrm>
            <a:off x="2448910" y="4060165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E7939-DF0B-3D95-A0E5-9776F3725031}"/>
              </a:ext>
            </a:extLst>
          </p:cNvPr>
          <p:cNvSpPr/>
          <p:nvPr/>
        </p:nvSpPr>
        <p:spPr>
          <a:xfrm>
            <a:off x="1660635" y="2617071"/>
            <a:ext cx="8177048" cy="397354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BF3C1-D805-343C-A030-B15362B16B31}"/>
              </a:ext>
            </a:extLst>
          </p:cNvPr>
          <p:cNvSpPr/>
          <p:nvPr/>
        </p:nvSpPr>
        <p:spPr>
          <a:xfrm>
            <a:off x="2448910" y="5280843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2A5EAA-E148-E8F1-195B-CDDAECB814AC}"/>
              </a:ext>
            </a:extLst>
          </p:cNvPr>
          <p:cNvSpPr/>
          <p:nvPr/>
        </p:nvSpPr>
        <p:spPr>
          <a:xfrm>
            <a:off x="2585543" y="2863493"/>
            <a:ext cx="2196663" cy="339754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Phones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772EBE-5C4D-C3B0-BAB4-5D15B2DCB10B}"/>
              </a:ext>
            </a:extLst>
          </p:cNvPr>
          <p:cNvSpPr/>
          <p:nvPr/>
        </p:nvSpPr>
        <p:spPr>
          <a:xfrm>
            <a:off x="4879425" y="2906961"/>
            <a:ext cx="1784133" cy="339754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2A8166-BC34-02DC-5C95-CDE9A3AF06C2}"/>
              </a:ext>
            </a:extLst>
          </p:cNvPr>
          <p:cNvSpPr/>
          <p:nvPr/>
        </p:nvSpPr>
        <p:spPr>
          <a:xfrm>
            <a:off x="6742391" y="2910407"/>
            <a:ext cx="1187669" cy="339754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Cubes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E2227F-071C-8008-36D8-EAF4D4AE222D}"/>
              </a:ext>
            </a:extLst>
          </p:cNvPr>
          <p:cNvSpPr/>
          <p:nvPr/>
        </p:nvSpPr>
        <p:spPr>
          <a:xfrm>
            <a:off x="8003630" y="2913048"/>
            <a:ext cx="1157453" cy="33975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Uplinks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5174F-76DE-8059-B1CA-32502FE0C884}"/>
              </a:ext>
            </a:extLst>
          </p:cNvPr>
          <p:cNvSpPr txBox="1"/>
          <p:nvPr/>
        </p:nvSpPr>
        <p:spPr>
          <a:xfrm>
            <a:off x="3294991" y="2099116"/>
            <a:ext cx="7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64478-3BBA-934B-50E5-72A34463F7DE}"/>
              </a:ext>
            </a:extLst>
          </p:cNvPr>
          <p:cNvSpPr txBox="1"/>
          <p:nvPr/>
        </p:nvSpPr>
        <p:spPr>
          <a:xfrm>
            <a:off x="5318235" y="2082572"/>
            <a:ext cx="7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21-39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13CF5-80E8-1837-02AC-37FE4E07FF9A}"/>
              </a:ext>
            </a:extLst>
          </p:cNvPr>
          <p:cNvSpPr txBox="1"/>
          <p:nvPr/>
        </p:nvSpPr>
        <p:spPr>
          <a:xfrm>
            <a:off x="6952596" y="2040270"/>
            <a:ext cx="7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40-48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F4C2B-AEE7-00E7-528D-AD075844F17F}"/>
              </a:ext>
            </a:extLst>
          </p:cNvPr>
          <p:cNvSpPr txBox="1"/>
          <p:nvPr/>
        </p:nvSpPr>
        <p:spPr>
          <a:xfrm>
            <a:off x="9999922" y="3244334"/>
            <a:ext cx="17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Member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1DB55-AB14-64F1-265A-9DA6A344037D}"/>
              </a:ext>
            </a:extLst>
          </p:cNvPr>
          <p:cNvSpPr txBox="1"/>
          <p:nvPr/>
        </p:nvSpPr>
        <p:spPr>
          <a:xfrm>
            <a:off x="10047223" y="4377601"/>
            <a:ext cx="17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Member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CDEB8-0E6F-89C8-ED2E-A2BCCE890516}"/>
              </a:ext>
            </a:extLst>
          </p:cNvPr>
          <p:cNvSpPr txBox="1"/>
          <p:nvPr/>
        </p:nvSpPr>
        <p:spPr>
          <a:xfrm>
            <a:off x="10129663" y="5632204"/>
            <a:ext cx="17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Member 3</a:t>
            </a:r>
          </a:p>
        </p:txBody>
      </p:sp>
    </p:spTree>
    <p:extLst>
      <p:ext uri="{BB962C8B-B14F-4D97-AF65-F5344CB8AC3E}">
        <p14:creationId xmlns:p14="http://schemas.microsoft.com/office/powerpoint/2010/main" val="312398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FA36-70DD-7651-9C46-5B14EF92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EOS Version do not need to be the same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68F7-8EE7-6783-EB03-38D8E996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98"/>
            <a:ext cx="10515600" cy="4909831"/>
          </a:xfrm>
        </p:spPr>
        <p:txBody>
          <a:bodyPr/>
          <a:lstStyle/>
          <a:p>
            <a:r>
              <a:rPr lang="en-US" dirty="0"/>
              <a:t>Unlike a data plane Stack we can mix OS 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158FB-0D27-BA80-154D-5037B6C7AE57}"/>
              </a:ext>
            </a:extLst>
          </p:cNvPr>
          <p:cNvSpPr/>
          <p:nvPr/>
        </p:nvSpPr>
        <p:spPr>
          <a:xfrm>
            <a:off x="2448910" y="2839487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8879F-FE9D-E8BF-107D-BD3B821DD480}"/>
              </a:ext>
            </a:extLst>
          </p:cNvPr>
          <p:cNvSpPr/>
          <p:nvPr/>
        </p:nvSpPr>
        <p:spPr>
          <a:xfrm>
            <a:off x="2448910" y="4060165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E7939-DF0B-3D95-A0E5-9776F3725031}"/>
              </a:ext>
            </a:extLst>
          </p:cNvPr>
          <p:cNvSpPr/>
          <p:nvPr/>
        </p:nvSpPr>
        <p:spPr>
          <a:xfrm>
            <a:off x="1660635" y="2617071"/>
            <a:ext cx="8177048" cy="397354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BF3C1-D805-343C-A030-B15362B16B31}"/>
              </a:ext>
            </a:extLst>
          </p:cNvPr>
          <p:cNvSpPr/>
          <p:nvPr/>
        </p:nvSpPr>
        <p:spPr>
          <a:xfrm>
            <a:off x="2448910" y="5280843"/>
            <a:ext cx="6758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2A5EAA-E148-E8F1-195B-CDDAECB814AC}"/>
              </a:ext>
            </a:extLst>
          </p:cNvPr>
          <p:cNvSpPr/>
          <p:nvPr/>
        </p:nvSpPr>
        <p:spPr>
          <a:xfrm>
            <a:off x="2585543" y="2863493"/>
            <a:ext cx="2196663" cy="339754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Phones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772EBE-5C4D-C3B0-BAB4-5D15B2DCB10B}"/>
              </a:ext>
            </a:extLst>
          </p:cNvPr>
          <p:cNvSpPr/>
          <p:nvPr/>
        </p:nvSpPr>
        <p:spPr>
          <a:xfrm>
            <a:off x="4879425" y="2906961"/>
            <a:ext cx="1784133" cy="339754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2A8166-BC34-02DC-5C95-CDE9A3AF06C2}"/>
              </a:ext>
            </a:extLst>
          </p:cNvPr>
          <p:cNvSpPr/>
          <p:nvPr/>
        </p:nvSpPr>
        <p:spPr>
          <a:xfrm>
            <a:off x="6742391" y="2910407"/>
            <a:ext cx="1187669" cy="339754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E2227F-071C-8008-36D8-EAF4D4AE222D}"/>
              </a:ext>
            </a:extLst>
          </p:cNvPr>
          <p:cNvSpPr/>
          <p:nvPr/>
        </p:nvSpPr>
        <p:spPr>
          <a:xfrm>
            <a:off x="8003630" y="2913048"/>
            <a:ext cx="1157453" cy="33975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F4C2B-AEE7-00E7-528D-AD075844F17F}"/>
              </a:ext>
            </a:extLst>
          </p:cNvPr>
          <p:cNvSpPr txBox="1"/>
          <p:nvPr/>
        </p:nvSpPr>
        <p:spPr>
          <a:xfrm>
            <a:off x="9999922" y="3244334"/>
            <a:ext cx="17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Member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1DB55-AB14-64F1-265A-9DA6A344037D}"/>
              </a:ext>
            </a:extLst>
          </p:cNvPr>
          <p:cNvSpPr txBox="1"/>
          <p:nvPr/>
        </p:nvSpPr>
        <p:spPr>
          <a:xfrm>
            <a:off x="10047223" y="4377601"/>
            <a:ext cx="17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Member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CDEB8-0E6F-89C8-ED2E-A2BCCE890516}"/>
              </a:ext>
            </a:extLst>
          </p:cNvPr>
          <p:cNvSpPr txBox="1"/>
          <p:nvPr/>
        </p:nvSpPr>
        <p:spPr>
          <a:xfrm>
            <a:off x="10129663" y="5632204"/>
            <a:ext cx="17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Member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CCC9B-B2DB-0338-30ED-EF76FCBF9CE8}"/>
              </a:ext>
            </a:extLst>
          </p:cNvPr>
          <p:cNvSpPr txBox="1"/>
          <p:nvPr/>
        </p:nvSpPr>
        <p:spPr>
          <a:xfrm>
            <a:off x="3005307" y="3152001"/>
            <a:ext cx="171187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EOS 25.1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D9CFC0-3B7A-19A8-A866-2443E0540932}"/>
              </a:ext>
            </a:extLst>
          </p:cNvPr>
          <p:cNvSpPr txBox="1"/>
          <p:nvPr/>
        </p:nvSpPr>
        <p:spPr>
          <a:xfrm>
            <a:off x="2984938" y="4331434"/>
            <a:ext cx="171187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EOS 26.1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B1478F-EC3F-4662-183E-1D5D8DC9383A}"/>
              </a:ext>
            </a:extLst>
          </p:cNvPr>
          <p:cNvSpPr txBox="1"/>
          <p:nvPr/>
        </p:nvSpPr>
        <p:spPr>
          <a:xfrm>
            <a:off x="2926145" y="5403489"/>
            <a:ext cx="171187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EOS 27.0</a:t>
            </a:r>
          </a:p>
        </p:txBody>
      </p:sp>
    </p:spTree>
    <p:extLst>
      <p:ext uri="{BB962C8B-B14F-4D97-AF65-F5344CB8AC3E}">
        <p14:creationId xmlns:p14="http://schemas.microsoft.com/office/powerpoint/2010/main" val="409062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4B0-6342-5048-E41F-BA302264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Stack Member Number to devices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A2D78F-04D9-D6A1-AD75-E23B90F1EC33}"/>
              </a:ext>
            </a:extLst>
          </p:cNvPr>
          <p:cNvCxnSpPr>
            <a:cxnSpLocks/>
          </p:cNvCxnSpPr>
          <p:nvPr/>
        </p:nvCxnSpPr>
        <p:spPr>
          <a:xfrm>
            <a:off x="9080937" y="4845270"/>
            <a:ext cx="18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6E906F-196C-B479-6B20-F0AD9F4E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065" y="2631809"/>
            <a:ext cx="3174920" cy="8034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Stack Number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4EB158C-55BE-2B54-3F2C-3E8B399A834F}"/>
              </a:ext>
            </a:extLst>
          </p:cNvPr>
          <p:cNvSpPr/>
          <p:nvPr/>
        </p:nvSpPr>
        <p:spPr>
          <a:xfrm rot="2472584">
            <a:off x="8240110" y="3033513"/>
            <a:ext cx="693683" cy="325821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A288C-A0C8-5138-E414-6DFBFA920B83}"/>
              </a:ext>
            </a:extLst>
          </p:cNvPr>
          <p:cNvSpPr/>
          <p:nvPr/>
        </p:nvSpPr>
        <p:spPr>
          <a:xfrm>
            <a:off x="10333758" y="1726041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81773C-F96C-4E2C-321C-228D509E669F}"/>
              </a:ext>
            </a:extLst>
          </p:cNvPr>
          <p:cNvSpPr/>
          <p:nvPr/>
        </p:nvSpPr>
        <p:spPr>
          <a:xfrm>
            <a:off x="10333758" y="1269937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4B4211-8FF9-03A7-F529-7D39C010CB04}"/>
              </a:ext>
            </a:extLst>
          </p:cNvPr>
          <p:cNvSpPr txBox="1"/>
          <p:nvPr/>
        </p:nvSpPr>
        <p:spPr>
          <a:xfrm>
            <a:off x="10452990" y="912166"/>
            <a:ext cx="13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Pod-Stack3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56635A-ABB0-1EF7-70A3-3C769232DD6C}"/>
              </a:ext>
            </a:extLst>
          </p:cNvPr>
          <p:cNvSpPr/>
          <p:nvPr/>
        </p:nvSpPr>
        <p:spPr>
          <a:xfrm>
            <a:off x="10333758" y="2183206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828973-876D-FB53-CA8B-DC7BB92E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3579194"/>
            <a:ext cx="11211910" cy="29535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8BD704-CE64-D49F-A4FE-2EA0472D7354}"/>
              </a:ext>
            </a:extLst>
          </p:cNvPr>
          <p:cNvSpPr/>
          <p:nvPr/>
        </p:nvSpPr>
        <p:spPr>
          <a:xfrm>
            <a:off x="10333758" y="3063845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03FA58-D84B-289C-CCF0-CF53DFD477C6}"/>
              </a:ext>
            </a:extLst>
          </p:cNvPr>
          <p:cNvSpPr/>
          <p:nvPr/>
        </p:nvSpPr>
        <p:spPr>
          <a:xfrm>
            <a:off x="10333758" y="2607741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372BBA-AEDB-2393-AF97-7690B3830AE0}"/>
              </a:ext>
            </a:extLst>
          </p:cNvPr>
          <p:cNvSpPr/>
          <p:nvPr/>
        </p:nvSpPr>
        <p:spPr>
          <a:xfrm>
            <a:off x="10333758" y="3521010"/>
            <a:ext cx="1503776" cy="36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102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30460</TotalTime>
  <Words>611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Managing Switches as a Stack  Arista CloudVision Studios </vt:lpstr>
      <vt:lpstr>Interface Configuration Studio Enhancements </vt:lpstr>
      <vt:lpstr>How do we manage many switches as one? </vt:lpstr>
      <vt:lpstr>Switches in a Stack share a common tag</vt:lpstr>
      <vt:lpstr>Stack Tags</vt:lpstr>
      <vt:lpstr>Distributed Switches</vt:lpstr>
      <vt:lpstr>Example: Slice the Stack into Functional Groups </vt:lpstr>
      <vt:lpstr>EOS Version do not need to be the same </vt:lpstr>
      <vt:lpstr>Assign Stack Member Number to devices</vt:lpstr>
      <vt:lpstr>Stacks can potentially be huge </vt:lpstr>
      <vt:lpstr>Interface Profiles</vt:lpstr>
      <vt:lpstr>Vlan Interfaces</vt:lpstr>
      <vt:lpstr>VLAN Interface IP Settings</vt:lpstr>
      <vt:lpstr>New command line and storm control options</vt:lpstr>
      <vt:lpstr>Stacking in the Mgt Plane solves these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Solve the “Stack” issue with Arista CloudVision</dc:title>
  <dc:creator>Brian Hayes</dc:creator>
  <cp:lastModifiedBy>Brian Hayes</cp:lastModifiedBy>
  <cp:revision>30</cp:revision>
  <dcterms:created xsi:type="dcterms:W3CDTF">2022-06-15T19:47:33Z</dcterms:created>
  <dcterms:modified xsi:type="dcterms:W3CDTF">2022-07-06T23:28:21Z</dcterms:modified>
</cp:coreProperties>
</file>