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91" r:id="rId2"/>
    <p:sldId id="258" r:id="rId3"/>
    <p:sldId id="266" r:id="rId4"/>
    <p:sldId id="267" r:id="rId5"/>
    <p:sldId id="293" r:id="rId6"/>
    <p:sldId id="268" r:id="rId7"/>
    <p:sldId id="261" r:id="rId8"/>
    <p:sldId id="281" r:id="rId9"/>
    <p:sldId id="292" r:id="rId10"/>
    <p:sldId id="282" r:id="rId11"/>
    <p:sldId id="283" r:id="rId12"/>
    <p:sldId id="284" r:id="rId13"/>
    <p:sldId id="269" r:id="rId14"/>
    <p:sldId id="270" r:id="rId15"/>
    <p:sldId id="271" r:id="rId16"/>
    <p:sldId id="277" r:id="rId17"/>
    <p:sldId id="290" r:id="rId1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B5A0309-153B-4D9A-8F86-1D5AD48964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AE2B626-1245-48AC-BDC2-4B540E8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5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2CB12-67AE-4BA7-A3A4-4FF79E688C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Criteria for Identifying Priority Industries:  </a:t>
            </a:r>
          </a:p>
          <a:p>
            <a:pPr marL="347192" indent="-347192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mployment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is large and growing (for the next 10 years) </a:t>
            </a:r>
          </a:p>
          <a:p>
            <a:pPr marL="347192" indent="-347192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Deficit of job-specific skills which limits industry growth. </a:t>
            </a:r>
          </a:p>
          <a:p>
            <a:pPr marL="347192" indent="-347192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Government prioritizes the industry in its growth strategy.</a:t>
            </a:r>
          </a:p>
          <a:p>
            <a:pPr marL="347192" indent="-347192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sector is willing and able to contribute resources, in-kind or otherwise.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AB9D-B5F6-4795-B0C1-64C22375F8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6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72764D-5591-4AC1-B55C-B630D86E1FC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46A256-9F49-44BD-84C7-F95073839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72764D-5591-4AC1-B55C-B630D86E1FC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6A256-9F49-44BD-84C7-F95073839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72764D-5591-4AC1-B55C-B630D86E1FC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6A256-9F49-44BD-84C7-F95073839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 smtClean="0"/>
              <a:t>Titlemaster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3pPr marL="361950" indent="-36195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noProof="0" dirty="0" err="1" smtClean="0"/>
              <a:t>Textmaster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Layer</a:t>
            </a:r>
          </a:p>
          <a:p>
            <a:pPr lvl="2"/>
            <a:r>
              <a:rPr lang="en-US" noProof="0" dirty="0" smtClean="0"/>
              <a:t>Third Layer</a:t>
            </a:r>
          </a:p>
          <a:p>
            <a:pPr lvl="3"/>
            <a:r>
              <a:rPr lang="en-US" noProof="0" dirty="0" smtClean="0"/>
              <a:t>Fourth Layer</a:t>
            </a:r>
          </a:p>
          <a:p>
            <a:pPr lvl="4"/>
            <a:r>
              <a:rPr lang="en-US" noProof="0" dirty="0" smtClean="0"/>
              <a:t>Fifth Layer</a:t>
            </a:r>
          </a:p>
          <a:p>
            <a:pPr lvl="5"/>
            <a:r>
              <a:rPr lang="en-US" noProof="0" dirty="0" smtClean="0"/>
              <a:t>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616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72764D-5591-4AC1-B55C-B630D86E1FC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6A256-9F49-44BD-84C7-F95073839E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72764D-5591-4AC1-B55C-B630D86E1FC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6A256-9F49-44BD-84C7-F95073839E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72764D-5591-4AC1-B55C-B630D86E1FC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6A256-9F49-44BD-84C7-F95073839E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72764D-5591-4AC1-B55C-B630D86E1FC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6A256-9F49-44BD-84C7-F95073839E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72764D-5591-4AC1-B55C-B630D86E1FC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6A256-9F49-44BD-84C7-F95073839E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72764D-5591-4AC1-B55C-B630D86E1FC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6A256-9F49-44BD-84C7-F95073839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972764D-5591-4AC1-B55C-B630D86E1FC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6A256-9F49-44BD-84C7-F95073839E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72764D-5591-4AC1-B55C-B630D86E1FC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46A256-9F49-44BD-84C7-F95073839E2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972764D-5591-4AC1-B55C-B630D86E1FC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646A256-9F49-44BD-84C7-F95073839E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1219200"/>
            <a:ext cx="3581400" cy="1295400"/>
          </a:xfrm>
        </p:spPr>
        <p:txBody>
          <a:bodyPr>
            <a:noAutofit/>
          </a:bodyPr>
          <a:lstStyle/>
          <a:p>
            <a:pPr algn="ctr">
              <a:lnSpc>
                <a:spcPct val="130000"/>
              </a:lnSpc>
            </a:pPr>
            <a:r>
              <a:rPr lang="km-KH" sz="1400" dirty="0" smtClean="0">
                <a:solidFill>
                  <a:srgbClr val="376092"/>
                </a:solidFill>
                <a:latin typeface="Khmer OS Muol Light" pitchFamily="2" charset="0"/>
                <a:cs typeface="Khmer OS Muol Light" pitchFamily="2" charset="0"/>
              </a:rPr>
              <a:t>ក្រសួងអប់រំ យុវជន និងកីឡា</a:t>
            </a:r>
            <a:r>
              <a:rPr lang="en-US" sz="1400" dirty="0" smtClean="0">
                <a:solidFill>
                  <a:srgbClr val="37609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1400" dirty="0" smtClean="0">
                <a:solidFill>
                  <a:srgbClr val="376092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1400" dirty="0" smtClean="0">
                <a:solidFill>
                  <a:srgbClr val="376092"/>
                </a:solidFill>
                <a:latin typeface="Khmer OS Muol Light" pitchFamily="2" charset="0"/>
                <a:cs typeface="Khmer OS Muol Light" pitchFamily="2" charset="0"/>
              </a:rPr>
              <a:t>គណៈកម្មាធិការជាតិ</a:t>
            </a:r>
            <a:r>
              <a:rPr lang="en-US" sz="1400" dirty="0" smtClean="0">
                <a:solidFill>
                  <a:srgbClr val="37609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1400" dirty="0" smtClean="0">
                <a:solidFill>
                  <a:srgbClr val="376092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1400" dirty="0" smtClean="0">
                <a:solidFill>
                  <a:srgbClr val="376092"/>
                </a:solidFill>
                <a:latin typeface="Khmer OS Muol Light" pitchFamily="2" charset="0"/>
                <a:cs typeface="Khmer OS Muol Light" pitchFamily="2" charset="0"/>
              </a:rPr>
              <a:t>គាំពារ​និងអភិវឌ្ឍកុមារតូច</a:t>
            </a: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362200"/>
            <a:ext cx="7924800" cy="2743200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m-KH" sz="2800" dirty="0" smtClean="0">
                <a:solidFill>
                  <a:srgbClr val="00642D"/>
                </a:solidFill>
                <a:latin typeface="Khmer OS Muol Light" pitchFamily="2" charset="0"/>
                <a:ea typeface="Khmer OS Muol Light" pitchFamily="2" charset="0"/>
                <a:cs typeface="Khmer OS Muol Light" pitchFamily="2" charset="0"/>
              </a:rPr>
              <a:t>សារៈប្រយោជន៍</a:t>
            </a:r>
          </a:p>
          <a:p>
            <a:pPr algn="ctr">
              <a:lnSpc>
                <a:spcPct val="150000"/>
              </a:lnSpc>
            </a:pPr>
            <a:r>
              <a:rPr lang="km-KH" sz="2800" dirty="0" smtClean="0">
                <a:solidFill>
                  <a:srgbClr val="00642D"/>
                </a:solidFill>
                <a:latin typeface="Khmer OS Muol Light" pitchFamily="2" charset="0"/>
                <a:ea typeface="Khmer OS Muol Light" pitchFamily="2" charset="0"/>
                <a:cs typeface="Khmer OS Muol Light" pitchFamily="2" charset="0"/>
              </a:rPr>
              <a:t>នៃការគាំពារនិងអភិវឌ្ឍន៍កុមារតូច</a:t>
            </a:r>
          </a:p>
          <a:p>
            <a:pPr algn="ctr">
              <a:lnSpc>
                <a:spcPct val="150000"/>
              </a:lnSpc>
            </a:pPr>
            <a:endParaRPr lang="en-US" sz="2000" dirty="0" smtClean="0">
              <a:solidFill>
                <a:srgbClr val="00642D"/>
              </a:solidFill>
              <a:latin typeface="Khmer OS Muol Light" pitchFamily="2" charset="0"/>
              <a:ea typeface="Khmer OS Muol Light" pitchFamily="2" charset="0"/>
              <a:cs typeface="Khmer OS Muol Light" pitchFamily="2" charset="0"/>
            </a:endParaRPr>
          </a:p>
          <a:p>
            <a:pPr algn="ctr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8" name="Content Placeholder 3" descr="C:\Users\HP\AppData\Local\Microsoft\Windows\Temporary Internet Files\Content.Word\20140528_134009.jpg"/>
          <p:cNvPicPr/>
          <p:nvPr/>
        </p:nvPicPr>
        <p:blipFill>
          <a:blip r:embed="rId3" cstate="print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2"/>
          <a:stretch>
            <a:fillRect/>
          </a:stretch>
        </p:blipFill>
        <p:spPr bwMode="auto">
          <a:xfrm>
            <a:off x="6248400" y="4766443"/>
            <a:ext cx="2438400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9458" name="AutoShape 2" descr="data:image/jpeg;base64,/9j/4AAQSkZJRgABAQAAAQABAAD/2wCEAAkGBxQTEhQUExQVFhUXGRwbGBcYGB8fHhwgIB0eGhkeIBwaHCgiHhslGx0hITEjJyksLi4uHh8zODMsNygtLisBCgoKDg0OGxAQGzcmICU3MzI4LDQ0LTQ4NC80LDQyNzU3NzQ0NC8yMjI3NDQ0NDQsNDQwLC80LTQsMDQ0LywvLP/AABEIAQUAwQMBEQACEQEDEQH/xAAbAAACAwEBAQAAAAAAAAAAAAAABQMEBgIHAf/EAFEQAAIBAgMFBQMHBgkKBgMAAAECAwQRABIhBRMxQVEGImFxgRQykSMzQlJicqFTgpKxwdEHFUOTssLS4fEkNERUY3N0g6KjFoSUxPDyFyWz/8QAGwEAAQUBAQAAAAAAAAAAAAAAAAMEBQYHAgH/xABJEQABAgMEBggDBAgFAwQDAAABAgMABBEFITFBEhNRYXGBBiKRobHB0fAUMkJSYnLhFSMzgpKy0vE0Q1OiwhYkcyVEY5M1VOL/2gAMAwEAAhEDEQA/APccEEGCCDBBBgggwQQYIIMEEGCCDBBBgggwQRW2jWpDE8shsiKWJ8unieAx4pQSKmFWWVvOBtGJuhN2X7QPOWjni3UoG8VeRjY93xzLoreNutgzk51uZBKDWhpD6fkUMALaVpJwr94Y8jiN0aLD2IyDBBBgggwQQYIIMEEGCCDBBBgggwQQYIIMEEGCCDBBBgggwQQYIIMEEGCCDBBBgggwQRnu3dcI6RluQ8pEUeXjmY6EW6C59MN5pwNtKMSdkslyZBpcnrHgPXCMutZJO0NBMTen78zMb78IRurXNyD7zX5jFcn7W0rPC2/qu4Hfw8aRLllthK5xv67gPs1x9BDHbDNBLHWrdhCGEqDi0bcSL81NmtztiJ6Pz4Ye1Sh83js5+MNpcJebVKm4qpQ7FD1wj5s7tDUz1dM+kdLMXCR2GY5Yyylzra5FxlPADjfFsYtJL00plP0++6B+Ql2ZZxPzOJpU30vUBdw3xucSsV6DBBBgggwQQYIIMEEGCCDBBBgggwQQYIIMEEGCCDBBBgggwQQYIIMEEGCCDBBBggjHfwkzqiUz6F0qEZY/pOACGCjiTqPwxH2m2HZdSK0rXwicsNClrcTkUkVyGysKdpb6rWyUpj+pNK+R0PJlVQXHW2mKNL6mUVVTtdqUioO4k3Q+Y1UqaqdrtSBUHcSbosRbFnZCtTVmSMjvKqKlxzBcd63XhhJU6wlelLs6KsiST3YV7YTVNspVpMNaJyNSe7CDZddFU10KRSIEpgX0I77FSgVOqqDckX5DxxYuj9nuNKLztxORx57/AHnHkwy5LSa1OJNXLuArWp3nKN/i2RWoMEEGCCDBBBgggwQQYIIMEEGCCDBBBgggwQQYIIMEEGCCDBBBgggwQQYIIMEEIu023DBkiiAaomNo1PBQPedvsr058OuGc9OIlWi4rKJCQkg9pOOGiE4nbuG890JzDFTK9RM5dwO/M+rHwH1RfQIthjPH5uatF7QrjgMve+JAKcmFBloUGSRhz27yY4o9sNuXnqE3MQ1S5uxXkWHIk2sPH1KbsmnWpYZVpqz2V3cMzHTkqNallk6Ss9ld3DbCOGs9tn3VQXhitmjgIKmUcbs3MW1yj9hOJJbPwLGsYotWBXcdHgPM+cP1NfBs6xmilYFVx0eA8z5w9kpaSTNTFY7xgHIBYqCNGUi1uPEHEYHZtukzU35413H8+UR4cmUUfBN+eNdx9DE3Z/be6McUku+gkNoKgm5zcN27cz0bnYg64u9lWop4ll8aKxlCU7JawKcQnRWn5k7to8xzEbHE7EHBgggwQQYIIMEEGCCDBBBgggwQQYIIMEEGCCDBBBgggwQQYIIMEEGCCDBBHni1BaavrLZjHniiB5LENbeDPrik269rppuWrcSK9tPXtiz6sJaYlcK0UeKvQQsniZ49nJIxYTSCSUn6RIzgHlbW1vAYbIWlDkytApoDRG4YfnDtCkoXMKQKaIoNwwhrttN9V00DfNgNMw+sV0QHwB1thjJnUyjryfmuSDsrjDSVOqlnHR81yRurjDHbWy1qI8pOV1OaNxxRhwI9eOGkpNKl16QvBuI2iGsrMqYXUXg3EbRGcqaoy0sVeotPAe/b6QDZZF8jxHS+JdtoNTK5E/IvDcaVB8olENhuYVJn5F4bjSoPlFmOgQzVFKfmaiMTIPqtezEdDezYRU+sMtzH1tnRO8ZV7xCRfWGm3x8yDoneMvMRsuyVW8lJE0hvIAUc9WRijH1K3xoEs6HWkrGYiBtFpLcyoIwN44EV84cYXhjBgggwQQYIIMEEGCCDBBBgggwQQYIIMEEGCCDBBBgggwQQYIIMEEGCCPOtkVCxhoJAbvUzxHzN3F/vKdPTGf2xLufFrcT9ICu+kWiYbU4Q8g4ISrwHcYqpTPJS7hbe00bqVHXJ82fJ0088JlxDUzrj+zdBrzx5gwsXEtzGtP7N0GvPHsMWZwawRVNM4SeEkFXvpf343HEcP1+YRQRJFcvMJqheY7iISQfhCph8VQrMdxES1MtfIMiwxQ30Mpkz2HMqoAN+l8cNos9s6allVPppTtMcoTJNnTKyr7tKdpittWjWOnioIT35bDxC3zSOfDj8fDC0s8p19c87gnxpQAQrLuqceVOOYJ8cAIVdp9umCsTc5SYY8hzXIudSNCOAtzw+s6RD8odbXrmt272YdyMmHpY636jW7d7MegdhomFFEz+9JmlP/MYuPwYYuMo0G2UoGAis2spJm1BOCaJ/hFPKH+HER0GCCDBBBgggwQQYIIMEEGCCDBBBgggwQQYIIMEEGCCDBBBggiGsq0iQvI6og4sxsB6nHhIAqY7baW6oIQKk5CMttXtsns4mphnUzboySKwRDYHOwtmK94Dl+9q9M6LZWgVpExL2Oovap80OjpUFCTuGVbt8ZbaUbTSNMa2nTPlJ3cbZSU91+8xswta4PAWxWH59Ty6rlzXDGmIpTnEwwpLKA0GVGlcSK0OIuAu3RzNOJJY5BX04mUZcyRNdwfosuchhflbnhqhsttKbMuooN9CoUG8GlR2x6lBQ2pBYVom+hIu3i6o7Y62nR/LLK1WIJW0vHTSqXt1BfvH+7wxzLvfqS2lnTSNq0mndd73x4w7+qLYa00jatJp3Xe98XBtFgRC1c+8PACjYP10GU8hxtyw3+HSU61LA0f8AyCnj5whqARrEsjR/GKePnFMyw0xfNVzJJLqZHp33hHQMy+75DDgJemQnRZSUpyCxTmAcYXCXZgJo0ClOQUKc6HGF0WwKVxmE1W4P0lp3N+uuQ3w7VPzKOqUIG4rHrDlU7MoNChIp94esbLsrt5hvXklLUUaIqSvGI8rA5ClgAWvca2sNBiwyD76m9J8AcDdEHaEkk6CUJo6oklIJVUY13ecbCjrI5VzxOki/WRgR8RiRCgRURButONK0XEkHYbonx7CcGCCDBBBgggwQQYIIMEEGCCDBBBgggwQQYIIMEEGCCMP2l7ayxv8A5JEJY42CyyG5BYmwRbHU34kA6kDEe9aDaHQ0FCuMWCRsdtxP/cK0VEVA3bT6XXRVrYLoanaLCQoMwi/ko+ihfpOeF2vxxUpu15ideDMuaA558dw79+ULtL0V6iSFK3aX1HfXIcIf9htm7ugjWRReQM7qRp3ySAQfskC2LtLo0WwDEZa0xpzilINyaAHh+cIOz1QJFq6dGAEUsqRlbaIzNkIHCw1A8hih22wlibDoFQb+YPpSJOcbKC08oV0gkmu0AV7Yo7Q2ItJRjIu8eOSOQvl72jC9ragAePDAxPKm5s6Z0QoEUrdh4w4ZnFTU0dI0CgRSt2EV6Ax1tdJIjSfJMjRyD3Mq5QUIIuCxLEeZ6aqv6ySkktqA6wIIzqa38ru6FHtOUlEoUB1qgjOpz5XQ27VbMZxvxJk3EbOuVRnLAEi7H6Fvo25n0YWbNJb/AFJTXTIBqbqHdt3wzs+YSg6oprpkA1N1OG3fFXYE/tkrPNEbLCid9NMxJMmW/I6fhhxPN/BtBDS8VE3G+mVYWnEfCthLasVE3HLKsMBH7DSSAOXy5t0G46+4g666YaVM/Np6tCaVp3mG2l8ZMpJFK0ryxMMKvZTRbJESqM8USSFbXBdCJWBHPMwPnfGivMacsW92UNG5pLlpawm5RIruNUjsERUBVkWopwsbugIIGh0uFcC2YA6dRrYg64z+Xn5mz5gp0iQDQjIj3hCjwUlZZevAPsjZ7rFnZvamRyjS0zRRMLM7OLq98uq8cmbTN4g2A1xdGrZlnHwyDefSvCEX7MbQFBtzSUMBQ3ilcdu7vrGoxLxEQYIIMEEGCCDBBBgggwQQYIIMEEGCCDBBEVVULGjO5CqoJYnkBqTjwkAVMdtoU4oISKkx5ftntNXzOFiGSOqUrClu+FGmctxUkG97kAeVzCuWo2dYdKiUXH3ti3StnSTSdJy9TZqTlXZTOneeyHEVdulSmgjEkiKoYL3Y06lnINuttWOKUpjWkzDytFJrSt5PAeeEMlM6wl91Wik1pW8ngPPCFnbeGRmgUMshLrlpgvzhGrEm+q8tQAATriSsDRK1BKKn7Xlzz9Id2WttKVkilxqvZ+feTF3tn2qZw1NAQpAHtEqm4S+hjUixZie7px4cb5bbNzejRCb1G6gzOweZy4w1s2zkN0mXsPpBur947AMb8MTlXE7P3kL5qcush7qrob3OikWsf2emHM/YjCLP1k4esL93DbXnEez0mFpWl8IlsKZFaqvBuHzY3CtwBvN2ZpGh2H2jlm7plcy6kqkKEWBte5YYpU5ZrLPWCBo7SpQ8jE9NSDTXWCRo7Sow2E1QOBn/APTx/wBvDAolzjo/xq9IZ6LB+z/Er0j7v6jrP/MR/wBvBq5bYn+NXpHmgxsT/Er0iltXa8sK3klnS9wt4I9Ta/1jhxLSbTyqIQk0x6ysOyF5eVbdVRCQafeV6Rjq2onlCySSu7CzAcMvO6gaAjqAMXpuwQxKh5gC8VIAvpxxNIZyvSWSRaK7PLWrFSnSOZrSh2A5VJyrjG97J9vt5GYpwDMFORiQqyG3dVjwRibC50N+umOWpmoorHxhW0bD1a9Y18tbxiU7xtA7fGKnYV5wJI3VFjR2GQkh4ye9lAtqmulz144pVvtspcBoQs9hy7R6QvaoZJStJJUQL8iMK8YsVO1pg5vHey/KUxAzFfpPE/CUdV4+V8NkSbJRcrgvKuxQ+k78ITRLNFNyuC8q7FD6eMWtk7bnUwsZEeiLlQ/0wraRlyfqvZDz5m+uLRIWuS4mWeuWBfXM+798ITMkyoLSEkO0rTKoxpxF4y2Ru8WKK7BgggwQQYIIMEEGCCDBBBggj4TbBBHlu2f4TpDIvsyqsYPGQXL69ARlFvXXDFU0onqC6LhLdHEBB15JVuy9Yu7a7WJU0UG8jK76Uhowc2ZYjmKg2F875Ftb6RwjOvLVLHQuJ7t/LGG8rZipebXoKroi44UKru4VPKKNbUvC2UXlrp7Zgmu5T6qchYcL8+8dLYqbLSH06R6rCNv1K2nb7Ahy02l5NT1WUbfqO07fYEW4ti1NkO/WlRDmESLmHUmRywzk8ydMN1TsrUjVlwm7SN3YKGm6l8Iqm5epGgVk3aRu7BQ03Zwh2ftB89WqMsjOCHrmJG7jtY5VHDW+Wx100sNLI1MJlZZI1eio3BIxrs8ycs4kHmE6DRUKAYNChqrefGou8aDMLBUUrEvuKeJPAu/2yOX0RoOd7ZYVkFkfFzP7Q9iRu97zfhnnSnpAuYWZOXNa3KUMz9hP3QcftndjcpkCIXa4Lre44rGTbTpJMe6vRcx64rltWiq0ZoNtXoSaJH2l7eCcTvoIsVg2SmzZei6aZvUThUCtPwti9W1XKKtDRpNUxCQC0j2ZVNhYKbAWsQFsB+vDu2ZL9G2clSVfrMyb+fvbBZHSJ6dcmdWP1aANEkX10sTvVeaZU7WtL2fgM9chQ5YQhjGdtLoWOt9dRzxVXLQfSzLqBvXWtw2ge6ROuTz4ZZUDeqtbhti1SdmKZjS3Q/KRMz99tSFjIPHT3jwwi5acykPUV8qgBcMKn0hFy0ZgB2h+VQAuGFT6RkqiiGeZV+jI6qL8lY2GvhpfF4s2R+LkS6D17ruQJ7a3QxtPpIuQnpZp0fqlpBUrebq/u4nceER0E/0T6fuw/sSe0FfDrwOG47OfjxiN6b2Frm/0gyOsn5t6ftcs/u8IZ7Mskh90BxlOfVDf6Lj8m3M8VNjwuMMOktklKPiGh1ReQMRvT6YG8ZiiPRvpEZxoScyf1iflOagNh+2n/eKjG8sZFnQ76mcgJ8nKkmrRAcFk0OeJfovYkLzsNKop9uYSGZoVOKVD6hu2Hcc7tgi3JLCxqnk43gjBW8bFHMYE74cVFDWyRB5HhkINxEosGHIrL7yvzBFsRaH5FtwpQCkH6jfQ7CnAjaIZIek0OaKAQPtHLiMCNohRS9pUSR4p4mCOSswYAHUWzso0DW0a2jCzAA6F87ZinGw40oEi9NPAHZsrhga4w8XZ6loDjSrxemngDs2VwwO2NLtrtZNTU0e7VZHDbppGudcoaNrC2YvGc1wbXBGuLJLT5elku0vwO4jGIqVstmYmFaZKRTSAHGhG7RN22lI67EdqqiSTc1iMC2sUjRlATxKHQC9uHkb68VpWdQ6rQ0gTuIjm1bMYbRrZY3DEVrz28Y3WH8V6DBBBgggwQQYIIMEEUds7Uip4jJKwVeA6seQA4knpjhawgVMOJWWcmHAhsVPhxjy7sltekp4Akt1mN95eNjzOUXynTLbTzxR7Rk5yYd0m70ilLxsvz2xb7RlZqYe0m705Xj12wsNbBHUSSQagEezhrhFLDvuc3BVPAeI6Yf6qYdl0Nvb9KmJANwFMzmfWHepecYSh396mJAwHE7fWLtD2ijp7iFd7K5G9qJSVBJPHhmCAngbYavWc5MULp0UjBCb7vCvbCDsg4/QunRSMEC+7wr2x3R1j1tS0c843CAuwS6K4W3XXLc31PAcscusokZcLZb65uvvIr3V4Zxy40mTYC2kdc3X3kV7q8IrbUr0kOWFFjpw11VVy524ZyBy6D18rd0ZsFYAm5s6Ssq3+/M7saR0ktxcqkyja6ukUUqtdEfZB2n6jlgL604oKYOSWUsikXUcXY+5EPFjx6LfrfDvpRa5aT8IyqilYn7Kcz73CGnROxzdOu3Y6FcqYrP4cE7VcI+bQnLMRcNZiWYcGktlJH2FHcXwBPPCPRaygB8WsUySDkNvE4nfwEOeltr6pv4Fm4kDS3JxCeKvmVyG2IOzsuaug6BiB+i3/AM+GIzpLNfENuqGAFBwr5xZ7Ksr9HWMW1DrqGkriaXchdxrtjWUP+dbU+7H/APzbFQe/w8pxP8whV3/Dy3E/zCLtBxof+Hb+jFhu98sx+IeKobvYPfiHiqPPaiS1VMORlkHrnNv3euNF6PTWpLaTgpKRzpd6c456U2X8bZKXEjrtgKHCg0h2X8o7iolaTmSdVUG2YjVluNQzLfKfrDxwp0hllSq9e3clWJ+ydvCt557IZ9ErdM1J/DOnrNilTfVGAO8JwV92m+JWHjmBAIb6yngbcuYI5EMOWJ+yLRE8xRfzpuUPeRik9IrIXZk3ptVCCap+6oYpruxBzSQcaw12JUHfRESBJAVQs3CSO/uN/tAPdbnoDqBek9JLG+DQtSE6TSqkUxQv+k90XGxLcRaMqpp0VWkVoNv2huP1AYG8XGgbbSD09QF9pMFPIGK6KQri1176kBTe/npirS5RMy5Oq03E0rjUjbdiRhE4wUPsE6vTWmlcbxtuOOULdpK1VJuiqzMELJMqGJ9CNLP3ZBrwBA46jDyXKZRvWglArQpJCh3Xp93GHLBTLI1gJSK0KSQod1494wl2JW7qojFS8ixxkZkIJsUzNGCo+q7XHG19NDiTmkKclliXoSvfjtOzCH80zrWVFkAlWd2dAb94F+3ONXtPtTDMjQ0+8kmewiAQjv3ujXa1spGa/K2IWRsiabfQs0FDtviHYs11lYceoEjG/LMXbcI39LtJGkMGdTMiBpFXlf8AV5cbW64v4UK6OcVpyXWlGtp1CaAxex1DeDBBBgggwQRzI4UEk2AFyTyHPBHoBJoI8r2zLJUhtokkJCwNNEeBRXF2bmC/H0HEWxVJ60Q/NfCDBQIJ2VHuvZFxlUIlyJEC9Q6yt5GA4Qv7bQh5Xlta0ER4/TaQgDx+TB+Aw1shZQ0GvvK7An1pDmy1lLYb+8rsCfWkVNjUksVPNUbqO2UZHl5DXNkUjvMdADp64Xm3WnX0MaZ3hPdU5AZwtMutuPIY0jvA7qnIDONB2E2ihpZI5MirF7xPAq1zdr873HwxFWzLrEylxupKsOI2d0RtrMLEwlaKkq8Rs7owsEALjQlLmxIOo1t+zF6s6VW88jTQSk47MNvHtjvpBa6JORd0Hgl2lwqCakjAY7b8sYbQws7KiC7sbKDw6knooGp8sWa1rSbs+WLquQ3+/SMjsSy1WjM/rCdBPWWrdXD8SsB25GGNZMsaKsZNrMIzzsdJZz9qQ3ROi3IxnllyLtpzh1u2qz3hHLE7VcDGl2lPN2bKl1SRdQBOVQOqj8KBerabsYUiMsVjUhS2gPJQBdm8lUE+mL5bM4mRkyE53Ae+wbyIo3RmTVaFoqmpjrBHXV95RPVHM9wMONi7AZ5XljEeVSAEcupW6qRcprnynXXiWxmU3aCUNBtytTmAk1vO3KuG6kajNTwS2G11qcxQ1vO3KuG6kOxsKUFiI6e7e8d7PduQub66dcRvx7RAGkq7Dqt3cIj/AIxsgDSVdhci6OhsaYWslP3RZflZ9B0Gug0HwGPDOsmvWVf91EeGbaNb1X7kRl+0nZx4c07tGqM4BCFiVvxPeFzzPG+JqQtJDxDKAagYmgw4YRLyU+h6jKQSaZ0v7OyKkiEEqdGU2JHIjgR+DA+WNJlXG7UkBpfUKHjGRTgXYVraxkdX5gNqFfSe9J3iLDHeAEAZmY2HSUi7IOiygZ16OCOuKPLuu2TNmv0XEbUbf3f5aHZGjTMtLWtIaNaoUAQrMDJXFBqlW1NYq6MOoONJBamWa4pUPfvKMhUJqzJyldFxs9/mD2EHYY7oKgmrg9odmjRgAZCSALXHH7Vr+WuM5tezjJoebYTSuBApX86VjZrMn25+zC6wAFkdZKcQrO7HC8bjdDftrtKaOtiKnSNQ0Y5G9w17cb2y+XniDsaUaelVJpUqNDt3U8eMLWc0wZNZXcDXSJuoB4UxhT2l2wlTu2MRjmXR/qsvLXjcHhcczrh/JSDskpTajVOQIIIPCHdms6tJLbgW2cCL7+V3fDL+DyrSD2yoYAmGC636knQeZAHriYlyE6StghvbTSntSyk/Mq/3uvh1T0xoVirDdpAb1R4l1kIz/oNYjyPXFds+2FLn1JUeqcOXrj2QxWsTqlSwuT9G4pw7RcY9JBxc4qkfcEEGCCDBBGB7e7TqXmNHS2YNCTMvdvZjl0LEa25eOIy0J1EuOuqgN2flFjsiWl0NCZfuorqm/ECuURdqF3ezzGinVUjVba8QLWHPKDwxRrOOtn9Yo5lROWfdCsgdZOaajtNYyFFJC0rzVhsIVjQQn3nZVCWym2l1JIPM2Ol7zzyXkthqV+ok6WQBNced3C6Jp1LqWw1L/VU6WQBNced3C6L25qtofKZFCC4QObIPuixLHq3mBbhhaWnLOsdOgUabhxJv7vU+phJyVDStWJhSE/8AxgaZ/Eo4DYkcSTCSopXjkaJlibKQHKar1tc8x0tcYsNnTC7Q0XG2ElO9NKDjXwrWGk/8HIygcXOPJUQdGqyVE/hpSm+4b4nY8zwGLqtaG0FSrgIyVll2aeDaAVLUeZJhvSU4ijZpLgsgMvJljPuRDpLK3HovkDjKLUtFy0pwFvAHRQNqvtcE96o1+zJBuz5dLKCLryrIrAvUfuoGH5mFc0zOzO1szHW3ADgFH2VGg8saLY9mokJYNDHEnaffnGa2/avx8z1P2aLk+ajvUbzyGUS0AAR5WFwQQo6opAbw+Ulyx/dD4pNtzip6dDbeAIA4nDsFVfwxpVi2eLOkkNKuV86zsURX/Ym/jTbHFJtGWJ1CySASPeTJlzMzWFxnFgSfTDq3bEl2GW1BIJCaVNaXX5c4bWBaotdczrEiiKFFa3IvuNLzSnGpjQ+1y52jzV+dFDMP8n0B4H8MU7VNaAXRuhNB+0xiY1TWiF0RQ3f5mMfYqmZigVq850zr/m+q93X/AKh8ceKbZTpEhu40P7TG/wBDHim2k1JCLjQ/tMb/AEMZyvr5ZwytNI0RN0Vwt9ObZQBx6Yu9kdGm1Na8gJUQaaNceeXfEFanSViyppLDTQK0kaZvpQ30TfjQg1N3Gt3dRCQkTHW6qhPUhbxnjxyAofGI486Nzuqm3JZVwUTdsUDeO2/94Rx0ukUzkoZhvFuqv3Cet2GihuUYhjdQTnvu2GWS3EC91cfaRu95ZhzxK9JLOU62JloddHeN/ge3KIfoZa5Qv4FRxNUV+1mngsf7qZmLW0Kci7m2bNkmA4CTirj7Eq94faJ64iOjNqpaX8Ks9RV6CezR4g3dm+JTpTZAm2fiGR10Cv4m8x+Jv+XgIqEYvqkhQ0VCojM2nVtLC2yQoYEGh7Y62bSyTO6xRAlBr3lBtyte3wvioTFtytlukLZCKmm/uBjR3rDcn5Jp16fKgr7pKa9oNRgSRWvCJaTYFRPHIQFzRuVMbaPewOh4c/XriBnOkSeq091kqvC8aX7dnI8IsrUpIWfNIdZJQCm8JpoKyqU3mu8GvfCikYpIFcsil1Eqm40DqxDA9LX16Y9WoqaUW76g0pwuixuALQVJvNDQ76EXR6i1UXqJ6d1DKYg6DqDdXB63P68UkNBEu2+k0OkQeOIMVINhLKHkmhrQ+IiPslWVUEtNT1UoYSRPlW12VkykAuPe7pPw4nneLMtRM24pCPlTnt90zj20mZZ5tx9hNNEipyINcsr43eJuK7BggjiV8qk6mwJ08MBj1IqQI8kpO1aPtCSfLkinAW78VCJpw01YDTxGKtbTBm26oxF9NuAi6uWYtEklqtVIqbs6mG2xZZAlGoa5dWnmdtSFIvxPC5cC/QHEBNobK31EYEISBt9isM5lKCt5VMCEpA2+xCOjq43SpZVu8srbyUrcRxMe6F07ztwVRxJBOgxJOsuIW0km5KRRNaVUBfXYBmdmGMSDrS0qbSTckCia4qAvrsAzOzDGGe1q6qggzqIYY8oSOI3MguLAi2mcDXLwABve2GknLS0zMavrLXWpIwO7bQ7c8oZNJk1LJdUTTrKXcE761y3xlKdLKBz53N9eevPGyWcxqZdKCmhzwx5exGVdJJ4TtoLdSsLTgCAQAkYCh9k3wz2PSZm3jLmVGCon5WXiq/dX3mPK3gcU/pXbGkfgmlUGKjsA90G08BFs6MWR8K18S7ctYu+43mrirAbvxR82tVZmyBsyqxLP+UlOjv8AdHuKOQHlhXopZNB8Y4mmSRsT67dprshHpXa2pb+DauUoDS+6jFKeKvmVy2mKKxF2WNTZnNgeg4s3Hgq3OJ+3rQEnKKVmbvfgN5EQvROzhMzmvcFW2usd5+lPM9wMW9oSqcqoLIApA6KBaEHxyEyHxl8MVjotIFx8zDn015qOPZgPwiLX0ttBUtJ6mvXdqDwrVZ5miRuBhbn+XhHSRPxYfs/Xh/0lf0yWx9KT2kelIV6ESGqs12ZUL3K0/CkEeNeyN8v+e1f/AA6f1sZp/wCzZ/EfKJI/4Rr8R8o72R71F/wjf+3wnNfK/wD+Qf8AOPJn5Xvx/wBceeUD923Qn8df3/DGy2C8FS5bzSe43+sU7p7JFqfTMDBwDtTce6kOKNN5G0XDgAdNMzXjP5s1h5TNip9ImFSdoCYRgrrcx83am/ikRP8ARmeTMyCUrv0KpI2pA80XcUQuRri5Fuo6HgR8dMX6UmEzTCXBgR/eM7tSRXZs8tkH5TVJ3YpPZTnDCinBQqwLBEyuvN4L8R1khbUeFsZtbNmqkprRTcFHSSdith3KwO+/ONWse0haMsl4Gi637nKfyuDvqMopyxFGKEhrAFWHB1OqOPAj4G+LvYVqCeY63zpuIz97e3OM+6UWMJN7Xspo2sm77Ks0+Y3cI4imeOWN4myPewc+7YkCz/ZN+mI/pRLMLZ0loJ4DIeeznE50HeccQ9LuKBaAroV61dqRsoL78abTXb1kdSEzykWK/KrBfMjA92VCdW0C3Q8hz4Yy5lUsV6DeORVgQRek5DOhH5xZ21S5Xoo5FWBBHynIZ0IjNbJr4qmqbfBRvoDEx0AZ7jK4vwJUDyIxLzMu7Kyw1X0K0gNgpeN9CeyJSYZdl5cav6VaQ3CmHb3QwmzsqgG8vs1RT3B4tEy8/EAn1w2RoJUTTq6aF8lA+EN06KVEn5dJCuSgfCGg268VQZFpzKkdNq+YLlLWdu82lsqi9rnDuxnmZMKKz1lqoBwNPGGZkkOs6BXolSsMa0uwHGNxsqpMsMUjAKXRWKjlmANr+F8XFJqkGK9MNht1SAagEivCLeOoRgwQR4nt2jWFKilYhWgm3kV9M8bjgL8SBY28PDFceZW1OhQFUqGid1DUHhlF+lHVPKbmEioWmh3KEaPZuzlkYRSXKeyUwIBI4M5tpyNtcVqYmVNp1iMdYvwHrEY++pA1iMdNfgIR7DkElbLuo33AYMEjsqgr3UdrkAD3mt15G2JKcSW5NOsUNOlKmpJBvIGJrgPMRITSSiUTrFDTpSpqTQ3kDE7B5xS2zKHqmaOR5IwLZ3bNc/Syn6t9NOhxaeiknMAJdKAmla3U5cfDPZFW6TzssxZfwj4o6u8JTcRQ3FW7cbzlgSCipGmkWJPebn9UD3mPl+JsMWC37XRZ0sVfUcPfvblFO6N2QmbdMw+P1TeI+0rJPmdg4iHW15BAgjQFDlKRrfVI72klP+0kbgeNteoxntiWeu05mijVNylq2nJPBPjui+2haSJOXVMuXm677S6dVP4UC89myM+ByGNeQhKEhKRQCMhfecfcU64aqUak7SYt7OQCN5W4OGUf7pSN8RrxdssQ+8cZnbs8Zyd0G8EUp+I/L2Xr4ARsViWcbPlEMG5dy1fjUOqD+AXnK7fFQsSSze8xLN0udTbwHAeAGL7ZsoiRlEt7BUxmltTptK0CWr03IQNwuHab+JiOClIeGRr5nmTKPs9xrn9JR8cUCbmzMreUNiie8U7vCNmlkIlZUSqMEIpXaqhHfQmN2v8AntX/AMOn9bFS/wDZs/iPlEQf8I1+I+Ud7I96i/4Rv/b4Tmvlf/8AIP8AnHkz8r34/wCuPNqXuuAeDC/7R+71xp9kuGXmUhWCx43j0jjpXLptCy3FoHWZUT/DcrlS/lDSmmCsC3uG6vb6jaMfT3h4qMSXSSSMxJFSPmR1hy9c90ULojOlmd1OTlw/EL09t6f3ol2pCVkzG3yl81uAlTuy28G0kHg2IbolPgFUqTdingRd3XH8MWDphZ4elUzSMW6A/wDjV8v8J6vOK0cjIyunvobrf4EHwIuD54slsWcmellNkX5e/d9IqvR21RITVHf2S+qrhkrik38K7Y0FVstJqJZqe5KFmRDxVTrJD42NyPTGWyNpv2faX6y43A7zkeYuPblGlzbSJlS5Sa+VYA0ht+lY7uMZl3DISBmBHDrjVZh9L0mpxCdIEYe9nlGc2dIPSNtol3nNUpKvmywuxuorC/bfsjR9nKKolijmSrBeIEJGRcDqkh4kEAdbcRjI59+XZcU0tm5WJ805eucapOvMNOKbU1crE+acvXOPmzPZzXSxzU4RpVHckCkB+LBD0YEEHTUeWPZj4gSSHGnKhJxFRVO/eMI9f14lErbcqEnEVF2/hhETwbjaMcKk7oF5EU62zxMG1Op1XCiV/EWep0/NcCeChTxjsL18ip0/NcDyUKeMOtrsxoIYk+cnWKJfNgM3/TfDGQY1tpGmRUe+7vhhLBInFuKwQVKPL849DgiCqqjgoAHoLY0UCkVhSipRUc47x7HMKu0O34qOMSS31NlVRdmPHQEgcOZIGOHHAgVMPJKRdm16DeWJOAjE9paqDadHLPCpWam1IYDMU58Cbra7DxU4auKS6gqGIifkW37NmksuGqF7MK+uXAwjoe1BEU7NZZBDFFGAfeILjNbwDXPp1xWHrLBcbSL06SlHdhdzpEi7ZwLiEi9OkpR3YXc6RRpHnkp9xSxPux86w952I1ufq8go5Wvxw5cDDb+umFjS+kZAbt+/bhC7gZbe1swoaWQyA9d+3CFy1RTuupGXQ3uCLeBHHFtk7bLbaEaIIGYOXhXfnFVtToU1PPuTTbxBXeBiNLjX5dwF2RpdHoOxqRaKneab5xgCw5j6ka+Nz6knGd2pPPWxPaKMzQevvxMdtsNtpRKS9yEZnPNSz47hGQqqhpHaR/eY3Ph0UeAGn488a7Ytlos6VS0nHPjGdW9aonpijf7NFyfNR3qN+4UGUcJC0jJEnvyHKD0H0m48AtzhK3rQTJSilHE+/wAuJEPOilnJmZzXuj9W11jvP0jme4GLu1ZlOVE9yy5R/s0uIf0mzSnzTFR6MSCn5nWufRefxn0uHIxc+ktoKk5FQr+scqnmb1nkKI3EmKBjzEJwzkKT0HFj6KCfTFwt6a+Hk1EYm4e+7nFN6ISeutEOkXNgq54JH8RHZE21KzLOmmqZBluNCzb1xr0uEv8AZxRpFITJunNfVHDCvOnfGoGUU+psfSNJZNDfROgkd5Vy3w9G1m9oml3QtJGqAb+G4Ivr7/jiC+DTqENafykn5V+kc/DJ1KG9PAk/Kr0j5Bt0w7l2i0hgMbWmiJPzeoAe9u4dPHAuQD2mlK71qr8qvvbt8erkw7ppSq9Sq/Kr727fGXoffhPJ1yN4XFr/AJpOb83FxtVvQlmX2zeEj+JF/fhDGzXi47PyjqflWVCuaVeoHPSicg8CLHmDy6jF2l3kTLCXBeFCvaIyObYXITim0m9CrjwNQeYoYbUcBqITGCM/BST/ACsa3j/nIO6f93jKpvTsqfJH0Gv7ij5KoeCo19uYZnJZLqh1HE3j7qrlD9xeHGFCtcA//P8AHGry7yXmkuJwMY7Pya5OZXLuYpNOOw8CLxDjsntPcTZGNo5iB4K/AHyYaHxtjPumljVHxTY4+fr27Yv3R6f+Pkvh1n9YyLt7f/8APhSIO02y/ZpyQLQykleitxK+XMeHkcedE7dGjqnTx8j5HkYfW1ZRtmUDjQ/Xt3fiTs4jLnthJ7b3rKG10upIY9ALWJxMTs7JPPddoKQMVYHjl3wrZfR605aR/wAQUuYhBopCdxqD2puG+PlejZs2Z8y2JzFsy8we93h1w2elJRTWtkiCnNOzfw2xIWRac426JS0mwkquStIGgo/Zu6tTlhXAiuLPb+1xNHTzo+WoVWSQDQ8NG8jc/pEcsVmSkyytxlQq2SCPTld2RNScqWluNKFUGhHp4dkbOirIY93W1LFIVXJSoQczXADS5RrqNB0XXmMPrJkRKILrvzKNYgnWnnNKVZFVE1WchsTXx33ZRrNjbegqgxgkD5bZhYgi97XDAdD8MTqHEr+WIWakn5YjWppXhlDLHcNY8+/hZ2Y7rBMGsiEo9+CZyoDnwuLH0wynAQnTArTKLL0dmUoK2iLzeN9K3e98I+1tDTU0KCE5JjoCjG7oRZs5B1U8el9OuKnZM1NvvKK/l8DsHmNmMSNnPTEw6S4Kp35HKm+MViwROxquy3ac02SGZQsRJOaxDDMb3P1lv4cOtsQlpWWJmrzRqrZldluPnERP2cJirrZqrZld4GGWzY4KzaE0vvLGEKi2jEd3MeoBGnXTDSYU/JSCG8Cqtdwxp73w1fU9KSSG8Cqtdw2e98Vu1O1t9LlU/JxkgfafgzeQ90fnHpi39C7D1SPjHhecOHv3dFG6SWj8Kz8G2eusVXuTiE8VYndQZmE2NBigxf2UgWN5WJG8zRoRxWJdaiQeJAyA9bdcZd0gnzOTuii9KKc1fSOZ6x+7wjZbEs0yMo3L069y1fjV8qeWeWJii0hYlyLFjew4LyVR4KoC+mL3YsiJOUSjM3nifd++sZ50mtETk8Qg1Q31Rvpir941PCkWNlxgyFm91BY/nAtJ/wBlHH5wxV+ls2VOpYRl4mlO8p74uHRCTLFnl76nTdwTcP8Aee6Ouze0o453kqBm3wuO7m7zNcix88Qtr2Y+iXaS1cKA40upFlU+mebW1Km9lRSb6YDHn5GNl7dB+QP80v78Vb4eY/1P9xhhqXvt95jibadMqlmhIAFyd0uOkys0ohIcvP3jHSZeYUdELv4mMNJLG9S0w+ZaS1rW7jfJubctCfhi7NWc8LJLivmTSnEZ9tB2wqq0w1Ot2bdp6BJOekOskV4AnmIs7TiIkJNrsMxsNM1ysn/dVj6jE70Smw5KqY+wbvwm8dxii9MpMJdbmU4KGieV6e1JA5GLPZmrEdSga2WWym/Jwc0R873X87Ed03kCtkTKMRceH9vCHnRSbL0m7K1vR1x+E3KHK48zHXaih3VQ1h3JLuvn/KD9I5vzsddCLT10uZZRvThw9+cIdKpPWsNzqcU9RX/E9lU8hCiRAwIPA4uswwl9stqwMVKz552RmUTDWKT2jMcCLo1ux6+OrpZIaojNGO+xNtPoyAngevj54xS05B+zJ6rQzuHlwOI3cI1xDgJbnJO9Ll4G/NJ4Yf2irsL2ahnlRpc7MqGNgpYkG5yjID3uB8RbHs78TPMIUlNACaitLxnfS7wvh/N/ETjKVBNAK1FaX7b6XeF8J+0u246moiKKVCZlu1gWJ8Og5X11PDFh6MSapR5OsIOkcMrwR31hlasg8zYswAetQKuy0VBXbdlshBVxZSRy5YkZ+WDEwpsYZcDEt0ftFVoSDUwv5jceINK86Vj0yPY0NVFG00ntDhcu8V7AdQqoQgt5ctb4pE3bM6HjXqgYJIGHZXsiKM27KuKS2nQBNaEeJN/fwhf2F2Bk2lLZzlph5Ft4vdBtytcnxAxa7Kd+JbS9hdhzI8ocWtPacgiovX3UN/vZWPUsTMVCE3bCpWOklZ4d8gAzx3tdSQCb2PDj6YTdNEE0rD6zWy5MpSleicjvp5xj4eyNJVwiegcq62ISQ5luNRG6sSR042sb6jDVUs26g6BpX32xOKtWalXSzNioOYuNDmKXe8oztRsaKaaExfJrJJu5YT70TrcuB4WBt0PwFdE0/LNuIeFVIFQraMBXeDj7rKIm3Gmlhd5SKhWRBwPv+7SSqYySNGUNRPI0MGax3Ucdwx4HLcgm3kdcMUtJS2lLgOrQApX3lKwG+GiW0hCQuuggaSvvKVhxhTPE1DPJBExOeFQz8CL2LEePEDpfnbE3Zcr+mi2VigCieQ9jnuhva1qttWf8Y8Lwo6Kdqsgd2Z2gGKYFtBjUUIShISkUAjFH33H3FOuGqlGpO0mO4oGkdIk96Q5Qen1m9Bc4h7ftFMlJqWcTd78OJEWLorZ6Zmc17o/VtdY7z9I5nuBjSdrpljjhpI9FABYfZX3AfNhf804zvolIKnp4zLuAv5+7uBi4WnaCpSUdmyeurqp/ErE/uivOkZnGuqUEgqOAjLGm1OrS2gXkgDiYsnuUnMNNYfzhufhDGv8AOYyslU/afFXhd4qP8MbkkNyDVPpYT/InzUT2RSqh3G8saHajaPg1CmAujMeisw8bZbIUesTpUrfcTfurthhSbQpyqARFitK0TWiv8octjp5HvYzByXmQSSulVhXzfTfd+Ua24w+CaqpVYUL/AKb/AHSPu3tq0rxSJHHlcmMreMKbLbN4jgfPBJy0yhxK3FVSK1vJxwjyUlplLiVKVUX51xwii6XBB4EWxrbzKXWS3kRSMMkZ1yVnETJrpJUCdpvv7YaVx3kKSniMrN4bz5OQDxE8d/z8ZtYD5k7TDSrgqqDxF6e405RqHSCSTMyLjaL6dZP7vWHahRA4QqkBtobHiD0I1B+ONEtCWEzLraIxHfGb2FaAkZ9t5Xy1or8JuPdfxEbLaZFbQLMo76jOAOIZdJF9RmHwOMYs19dlWmNlacQcPfGNOfk0abkm78qxo143pVyNDGOBvqOBxuDbiXEhacDfGQTEu5LuqZcFFJJB4iOJHKHOtrhSrA8GUizA+HP+/EB0gs4Pta0Yp8s+XhWLt0KtcNu/APHqrNUnYvd+LxptMaLYuwLU0FVT3FQoLWJ0k1IKkHgSugIt+0ZnNz9ZhyWf/Zmg3puF/b7yi/TM7V9bD3yG7hdjHwVEFRUZVNlrIyHX6UcqaqfBtPU2PPHoRMSzGkcWlVB2pPvlHhadZY64rqzdsKDiN4hDsKhWaQmckhSF3ae/IxuAijjy1PLqOInbRnJl5Y1YqteeQAzhwGW7OlksSidFN5qakJFakkmu272I2vZvsRPT5pHqVgDDvIqhgByuz6XHWx88OHrKbmEgP30iKnbZYfo2lvSpgTd3C+/jyjS9lIKYb5oJTO7MN7MSDmIHdF1AWyg8F4Xw9lGWWUaDWAiKtFcwdAPJ0QBcnYOd9+/GH+HURsVto0olikiPB0ZT+cCP248UKgiFWHS04lwZEHsjyzs9kKQLY084zx76PRhIhvkccGDKb2bjYjFLmHpmUeW6hVQKHRP2TcacD+cXGd0gpavnRcdE4aJzGyh2boobVq5xtBZXgXfoAWEYNpAARvOBIBWw5+76YkHn2Z6WKtKgVdXf6w4l2mTJFtK+ocK0uwu7fGPuyYt3Ga5ZEM1pJDEyd0rnyuQQbg94W87YZTStY58GpJ0OqNIG+tKjjhHkwrTX8IpJ0OqKg31pUR32lpp9/v5EVEkKoozAmwTNy8j64k+is2hp5EsyqpvrdlWK9bDMm/ZDjaqqLYKxiOtgPHDZvhdjUIx6NL2KpABJVPooBVCeSjWRvUi35vjjIOl1pmcmhLt3gex249myNYkJAyMk3KAddXWV+I4J5DvjPVdUZpHlbi5uB0Xgi+i/iTjQOjlnCSkkpzN599/OKh0rnQ7NiWbNUNdXir6j23cAIi3JkKxjjIwTyudT6Lc4Vt+cEtJKVt/v+XOPeh8oHbQ1yh1WgV8xcnvNeUWtszZpYkQE3BdVXiTJZYhbqIVTFIsNxuVWqZe+m7mMf9xUeUaNaEk9MyLjCDTTISpR+lKeso76qqABjXiY0NJ2fgp031aysRyb3F8APpt538BiHtK35203tBmtMgPd3jtOUMJCXblU/D2eilcVfUrichuFAIuw9oiw/wAnpJ3Tk2UIp8r8RiKVZwSf17yQdlannDtUgEn9a6kHZWp5xxNt2B/k6uF4r6DfoMh8n1HrpjpMg+j9ZKuBVPsm/sj1Mk8jry6wqn2Tf2Qq2/2Z3KmWnu0Y1aO9yo6oeJHgfTFm6P8ASx1pYYmbxh72HuO7GIa0LLl7WBCwEPZLwCjsWP8AliO6K2wbSxtHfQs0d+izKGRvMTILfewnb1Gp5TzeBoscrz/tUeyJaS1jco1rU9ZKQCD9ps6JHApv3ikKFJ5ix5joRoR6HGoSUwJhhDozEZPa8j8FOuMDAG78JvHcRGg7C12SaSA+7IN4n3ho49Rr6YzDpnZ2qe1yRd5H0Ne0Ro9nTPx9lNP/AFN/q1csD2Uv2mFm2aHcTvGNF99PutfT81rjyti19ELT+Kk9Wo9ZPv8APnFb6XSekW59P19VX4wLj+8nvBhfUSZVJ42/wxYrQfLMupYFfzNIhOj0imdtFphSikEk1GNwJu33Rq9kTTQ0sCFTGY5Is2YAiSOVyLA8iMwuOIsOuMWmW2HplagdIKSqm0KSM+zgY1qZSy9MLVWukFYZKSPy4GK+0tlRp7ZULpJDMrobm18scmUi9tWYj1wtLzbi9Swq9K0kEc1CvYIVYmXF6pk/KpJB7SK9gjjsZULEJahYxJVTOywR/VHvO7Hkl2tf7NhxOLKl9qUZ1jhwu7o9tNsulLBVRtIBUduQA2m6vPdDXblLlgeasdqiS3dQkiPMdFVI104niQTzxW/0rNT8wG2zop76e9kM5RzSdDUskITtzpmSfS6Nh2U2QKWlii+kBdz1Y6t+Og8AMXlpGgkCIO0Jr4mYU5llwyhvhSGUVto1iwxvIwYqguQqlj6AY5UrRFTCrLRdcDaaVO00jyaklNbVVJhjdYZiGzfk5FAKPcG2bNqQCTZsVa1n2kEPVvGX2km4jn2Vi5uIEnLthxQK03U2pOI4UzOyNHsCrWVneUZKmJd1KL6WBzBh9k8b/wB2K3PMqaSENXtqOknjSlOIiMm2i2kJbNW1HSHhTiI882+yLK8cEmaHUoFOgDWZlHIgNb4DmMWySC1NpW8mi8+V1eyLLJhSm0rdTRWfK6vZD/tTtr2mFRTpIUhbPI5WwBAAX07xuDY6cLYjbLllSL+scUAo/KK76+Q3RFytnIQVNzJH6wFOjXEHH35wtjp2kdYk95zlB6D6TegucaTblpiUkS4cSPfpzjMejllpctBbjgq2waneQaJHM38AY1Ha6dYYI6WPQMACOka2v+kbD9LGadGJBVoT+tcwF59+6VEW+anjKy7s8v5hcnetWHZeeUZTGz4RkhJJqYYdnqAzTSZSBu4yM17ZWk7t+HEJmI8bYzzplaKUOIaxAOHf/T3xp3RZgSdm69QvdVXilGHaruhr2QgWSWorWsFzFY7/AEVA4+iZV/SxUbVWptpuUTjQE7z/AHqeyLPaK1NttyqcaVPH+9T2Rd2PSe1v7XOLrc+zxtwVQffI4Zidfh4WbTTvwiPhWTf9SsydnAe86oTLvwqfhmjf9R2nZwHvOJZO1AZmWmglqMpszrol+gY8ccJsspSFPuBFcjj2RwLOKUhTywiuRx7ImodrxVWeCSNke3ehlXUjqOo/Hn44Tek3pWjzaqpyUmE3ZV2Wo6hVRkoRX2XelqBSkkwyAtATqVI1aO/MW1GFZnRm2PiQKLTcrfsV6wq/SZZ+IAopNyt+w+sK6WgWDaLw8I50zIOhBzi33WVreYw9cmFP2eHfqQaHgRTvBHfDpx5T0iHfqQaHhSneCIX9o6fd1Uq8mtIvk3vf9YPxxe+hM7rZPUk3p9+nbFA6XSuk0xODe2eIvT3HuhaKgxPHMvGJg3mPpD1GJTpJIiZlDuu5H0NDHHQmcCZpcks9V0UH4hePPnSNb23pg8MdSmu71Nucb2ufQ2PxxmnRmfVIzuirPxGI7K86RbDKCcYdkXLisXblpw9DGPkjd2WKNczSXUC/h4m3C/wxplv2gJeXGGioGpvwuw7Yq/Q2zGlTLky+opUwUmm81BrcTlgI08m1nko13oySJURRuDp7rK1yORsPwOMvTKIbnCWzVKkKUOYIi/CVQiaOrvSUqI5giKkVYtSlXvWMcAm3jutrsLKsKAEHXuXP5vXCymVSy2dWKr0dEA5YlRPbQc4WU0qXW1qxVejQA5YlRPbdzhpsuljpqloqZczyZC+a/wAjGBrmNzd2J0GnLkNWUy65My4cmDQJrSn1K3bhmfOGj7i5hgOPmgFafeO7cMz5x87ZicPE67vIjoYkNy0kpayi2mg48evHktYC20rokErPYAPU094lmakpWlVakGpyCaX+/Z9C2UZtyntGQS274S+UHoLk8vxvi/I0qdbGKxMarWnU10cq4xbx1CMGCCPNe2VZHRVivTFTJJ8/TrwPNW091zf14243g7XkWZlNFXEZ7PecWuzGnJyWKX/lHyr8RvHh4KqqueSdpViZJ1U/JOpG/hPFbfXUdOPiRbEE2whtkNldUGnWF+gvbwPvGsPG2UoaDZVVB+ofSvbwPvGsfOxaQTwz0zKAzXYE6ki1lIP1kPS3HzwWsp9h5uYBuF3PPkfeUe2mXmXUPg3C7nnyMVFnMezJYiO+agxMByIAZv6JGFlNpdtFDgw0NLxA8YWKAufS4MAnS8h4xVoTVRFKtYzuwL3uLFb94cb2PW2mh5Yk7TnWbQV8O6oaVKAX3H18cIaylmyMq2uUQrrKUVGuOkcN12Q8zHM1e9RI8z8WIAHIAcAPjx5m+LN0VkUyzKtEXXCu05+UUjp0pDIYlEHAFR4mgBPYeUfMWlaghJUcBFBaaU64ltAqVEAcTdD6hY0+y5ZTcPOSR1GbuJ8F72MYnXTPWuK4JvPifSNualkCZalEfK0AOOiKntMSbPOXYzleaS/i7Kfww3e61rpB2p/lBhV7rWoK7U+Ahr2gcxbNfd8olUW5A5VJ/ROGUkA7aI0/tE87z4w0kwHZ4ae0nneYs601Kgpod7lCgIDa9+LXt6+uEbpmaUX16Na3+UI3TEwS8vRrW/yin2wUL7NMNJVnRVPMhr5l8j+/rhxZRKta0flKSTywML2aSrWNn5SknswMS9rdPZWHvCpjA9bgj4Y4su/WpOBQrujmzr9ak4FBhV28qN1PRyjihYnyBS/4Ej1w+sRovMPNbaeB/KHdkpDjLrZzoOdDEvb2n7sM44BsjW+q+qnyDAfHDzofO/DTugrA/wBj68ohJiV+MkH5WnWppJ/Em+nMVEZYjkcbE42lxBQrA3RlUvMLl3UvNnrJII4g1hvsvtWsNKYZEMjpdFB91lPC55ADS3MW8bY9P2G58cSFUFbzmCNnHGNwTKieUibZNELAVvBp74GsZ+gqmGVk0kiOZenl5W0xbw2m0ZEyq66SASN42cdnKIq0Gk2VaXxKqamYohQzCvtbMqnibsIeqv8AGVUQpKQ5UeQeIGUgePeK36Anpimk/o2VBIqupA4E17Lq0ieP/p8veKqqQOFa+VaR3JDG07PTopBIWnQaIWQWadhwyJqAeZvjlK3EsBD6sL1HMA3hA3qz2COQtaWQh44XqOdDgkb1Z7BEuyu0VPTuY1Yuou0s2UlppD9XooPMnp4k8TNnPzKQtQocEpwCU79/D8hzMSD76QsihyTgEp37+H5Q97IypX1Jnckez/NQWPdzD5xjaxY6gDlb1xOWLZrcsk31VmfeXvhG2klckwGUfXirbTIZ027Y3+J+K3BgggwQQp252ehqbFxllX3JV0dSNRrzAPI3GEXmEPJKVjGHspPvS1yTVJxScD72iMftSmZ7U9Z8nKGvT1K6K55EH6L9Uv5csUyZs92zXC40NJs4p3e+zO7Gcl3Ep/XS16T8yDiOO0bD25xjtqCSCcOQI6hDmNvdf/aL97UMvn4gP5YtzDGgOs2bt43HhkfyJm2NW+zoi9Bu3jceGR/KslR2j/yjfIvdLLIYza283ZjJBtw1v425Y4bs7/t9Us30Ka/d0q+9kcokP1GrUb7xX7ulX3sjQbA2RRy0kbShCzXzMWswa5BtYi3liLnZydamlJbrQUoKVFKRHTc1NtzKg3WgypUUpGRrnELSRKwcIxCvxBF76+PLTS+LxZ1suNyISE0Ubxu2/lxvhhOdF27Unm5140SU0Ui8GoFBQ7NvDfdPLEXyxrxkYID942J8rYnrcnUsyJXt8KVPpzik9ErP/wDVCtwXMAqPEXDnW/lGi7bSKGp6ZbZY1zkeAGSP9uKB0OlTMTan133/AJnvpFqtGaXLWZMTVesvqA71G/uibsdllpp6VuWa33JBofRr/hhl0kllyNoB0YV8MO6nfDlE6ZlpifTioCv4k3Ee8oY9nphLA1LMPlIhupV6i1lYeBW2uIieQWXxMtfKrrA78xyMLziC08H2vlV1gd+zkYr08dbSDdJGtTENIznCOo5Br6G3DT+4LOKkZs6xai2o43VBO6FVqk5o6alFCjjdUE7onpNmzzTJPV5VEesUKm4DfWY8z/dw5puzLDDKmZapKsVHZsHv8k3JhllotS9SVYqOzYI+VMntNZHGusdMc8jct5ayL5jUn1wNp+Fk1LV8zlwH3czzj1Cfh5VS1fM5cOGZ5wi7Z1AlqCgOkaZPzm7zfAZfxxdOhtllcq66ofMCB794xAWpav6NTLAYlYcI+4m7/dVXZDbZq+17MMZ1cIY9frJ7l/gp9cVCZ/7O0tI3CteRx84sTqhLT4cSeqSFcj7MYqOoG7Dnpr58OHnjZGbRQmTD7h3cSLu+M6nejb67aXIy4uJqDkEG+vAYbyKC+GfZ3ZMdRUlZASgizEAkXNwBqDf/AAGKT0snFsKDrVxUE78j6RdrEeck7J1STUocWivAk5xZ7W7IipGjeIEK91K3vYixBF9bddemGfRi23QtetvNMePdce6FZuUXbcuGHDehSVV2i8EGm43XQi2dtMwRSooOeUqrG9iEW9wOjMSRfkMD0qHnELUbk1I4nPgO+LQ/Lh51KzgmpHE+Qh72Z2ZNVM0jkpTsApVRbOq8I05rGOBIOvibkRtoTTMqkISKuC+pyJ+o5E7K4bhjHz0w1LJCEiqxfwJzO07Nm7PYyzkt7PSqrSgAHTuRDkXtw04JxPlriNs2ynp5emuujmdsQgQAnXPmie9R3eZwEaHYeyFpo8oJZmOaSRvedjxJ/UByGNDYYQygIQKARFzc0qYXpG4C4DID32wxwtDWDBBBggivtCrWGKSVr5Y1ZzbjZRc28dMeKUEgkwoy0p1xLacSQO2F2x9q09fAWChk9145ANDxsw1HDW+OELS4mHUzKvyLwBNDiCPKMhN2U2bVGX2SoyOlywDZk+9Z9SvirZcNtS0qugcIm02naEsE/EN1BwuoeF2e4iseeVtNu5GTOj5TbPG2ZW8QRxw0IoaRZmnNYgKoRXIihEWtk7I9odER1DtnuCp7uUXGvMMPhrp1aTM38OhS1JuFOdfCnfCUxNahJUoXCnOvhTvjR7GpEH8WkBblp8+muax0Pla1sRE28v8A7oE4BFOH5xGTLqj8QDsTThXzit2joDSVcTUy+8CY11YBzdWAH5wIHXwwvIzXxsmpEwq5OOV2PlftjuRWiZYWXsbgpVwJAvFT2wsqq5pZZJZbK3dQg8ioAYeFyL+pxcOjTLEmypwqATgDxNfCkVPpaw68hizZNBWb3DTZeBu2js2iJaSreGRZo9WXQjk6niv7RiQ6QWOm0WNJN53dxG8d4JiA6M2u3KFdnzvVQo4n6F4X7AcDszuqRsN3FXBZ6eQxToLZhbMv2XXmt/7sZPpPSBLD6NJByOHEHIxeQpyTJadTpIOWR3gxJ7XtCPRqeKb7UcoT4h/2Y51NnuXpcKNxFfCPNVIrvDhTuIr4R8eKun7rGOljPvZGzyeIDDujzGox6FyEv1k1cVvuT2YwBUkxemrh33D1iDaG0YaGP2enAMvTjlvxeQ9fDnpyw8s6zZq2JkKXgc927dv84QmHhoKnZw0QO/YlI392JjHk2uSepJPMnUk+Z1xs0uw1JsBsXJSMcIy2dmpi1ZwuBJKlXBIqaAYADcPWLew9uyUzSqkW8jzB3sD3RYZmuNBcczpoMZz0is5iYm1ErocsL6ivico1mypYTdmS5eJSsJKKG6pSSBjwyh72c2FTssk8yqd7mdVa3ycbElTbkSNb8rac8Vyfnn0rSy0SNGgqM1CleW7tyhxOzr6VJZbJGjQVGahGTpTIHiNOzKzERqeBNzYX8OZxdrUZQuQaffFQE0I/DX84aWa+0menZN1IoDrf4kjS78NtTDna8QSjElQ5kqpSChLXKBWB7v1RYa24lrYq0spS5woYGi0nHeSM9u7cIlpdRXNaDIo2nHfUZ7d24RU7N9mamqbfCMOmYkmViqueeoBZu9x66i/HE78Mtbei31cgdnD3dC09aMvLDVFVDuFSB4Dd4Ru9m7EmnvvayMIhyNFR2ABH0TIbsLDQgAHywhLWBKoOkrrHfff4d0V1+caY+Rk1N4UvZtpgeN8Xq3blHs4JAoOYkWijF21NszFiNSebG58cTJW20NEDkIbtSc3aBLxNw+o3C7IfkKCNNheImDBBBggjN9re0jUTQM0YaF2KuQe+Da4sOB0ufTCLrpbIuuiUs6z0ziVpCqLF42RP2kq0k2dUSIwZHp3Kkc7obY9cUC2SNkJyLS255tChQhQ8Y8627Q+zQJJTOV7ghqMp97Mt7sOpzHxGZbWxU7Nn3VvLbczqU8K0p73xaZR74h0ofFb9JNcqHLs7jWPnYbs/FOryzAOFbIqcr2BJNuPEADz8LIWzaDjCktN3EipPP8o9tWecZIbbNCb6xFt6lpI6zdiKQqUsyxHVXNipQczl4rw14YUknZtyU1hWK1uKsxnXnnjHUo5NLldMqFa3E5jfzzxhPHI1JUq4D9xrrnUoWXgQQeZUkYkFJTNy5QSLxfQ1of7w+KUzTBSSLxka0MNtou0dRBNSkvHLIZIk+21llQ9CeHhfwwwYCXGHGpi5SRok/dF4PvGGTIS4ytp+5SRQncLwfeMa/au0I46mnEsehuI5uSOdCp6XFtf77QMtLuOy7haVhinaBn+UQsuwtxhwtqwxTtAzhPS7AjfaFWJkBUqHQH7fvMOdwwIvyPph+5PuIkWVNGhrQnhgOynGHzk84mSaLZvrQ8sB2RnptnmGq9meUJGD86ReykXW99BrZddATi0S1vzX6P0mRyzrW8DdicK0hs/YshPK/SK2tJZF6K3Ei6tMTdvvpeIfTdiXS0lPUNveNzpfyZeA+IxXDb4eURMt1Bxz7Qfyhdi02koDK2gEC6gy5H8o5g2jXLJDAzjeyFgRLFoAozAh0NnBHQXHPHi5aQUhbwT1BT5VbbsDhCi2JJSFugdUUwO3ccIrzbRqp2miE7GRDlCU8ejeJlJ7ig6G55aYVTLSrAQ6WwEm+qjeP3czCqWJZkIcKLjfVRw/dzj4OxcscTSmVc4BZkt3SOJGe/vc72/fh7I9JwxNJ1aTo4ceXs+ERtrLlrUaMqtFx+VWYVkabNoreIp9mNmrWSkPm3SKCQNMxPAE8uZ06YlOk9vOaADVwOAPC8kZ7soZWZY4sKX01UL6qjSxAH3agY3VrF/s9M9H7SJbbuHQqoB3jvbKM1rkgC1uWbW2K7PIROaotfMvM5AYmmXnS6J6cSib1Zb+ZWZyAxuy/K6L2ztgs1JJGsiRySv8qAMwjHEQ6EWsDw8W63w1fn0omkrUkqSkdXKpw0sL607hDd6dSmZStSSUpF2VT9rfXyEKuzkIjEtUzBoqfMsRtYO2qhhr42Hi3hiYtSfemW2ZDCtCRsG/f6b45ekWEzBLaaOvUKiTWguu3YbMoU7HmimmVq2a0UajSxJYDgihRpckknz9JNhhtsm6gx4xMzKHWWiJVHWUezea7MvddxTb2tp94lRLArZljiiyqiKpKKpCi5Nhr3uelhiFn7deYmS2E9UUuzwiAWGpN7QU2FkUJJqSSbyb7uF3GMnJXvSSCOlzw1Ayxy5CGjkIACsFYHvEm/AWuepw+kn3dEvafUN4uvA2HKgiZDCJpBW/RSDUitQRtvGQh3uEWKoLAvNBJFLNMdS7AiR1HRVXQDEWmccVONPLPVXWidgyJ3mGGmpTiAm5KwpKU7BSgPM3x6RtPakUERmlcKg59b8ABzJ6Yu6lhIqYqrEs4+4G2xUxnth9thU1QgWB0BVmzSGxsOHcAOh63wg1MpdVROESc1Y5lpcvKWCagUHr+Ua3DmIWMX2/lVpqKFlzDO8pHK0aE2Pnf8MRFsuFMudE0O3iQPOJ6x0qS286k0uCf4j5Rk6vbO5pJoVB9mqYi8Ftd2xI3kZ8L38vG5s2s+aWptTDp6yTQ+R5jviZblNdModV+0bNFbxkYjeoVamphlNoJyqFvqNkUxt5a8fLpiOEo6qSam2hegnntHMYcxCYeQQ2hB/WoBXTanSIPHh6xd7JbNqo94sDRGRGtNBLcfckRh9Fltx6c9LO3LPYtNpLiTft3e+wx5aMzLL0VOg6JHVUO8EbQYfUnYAvIaipnffMbkQd1VNrABiCxsNL6YlGLMabZDJvAyiOctzQRqWEDQH2ryeWHjCftZOKcmOCpkqGF97DIiyqo5lmCjL5G/piOmbLkWyCnqncaX+sPrOQXxpvNhAyUCUkncK3wp2H2fkniLpMI5EkLiErYI2libm63AFtDoBxxHTloNsOhCkaSSKaVcR4GnjD2ankMuaKkVSRTSriPA+sWtrdoHLLHPFdx3ZaYrmWS+oeNhchh0/dhCWs9ASXGV3G8LrQjcoZiEZeRTQraVdiF1oRuI2RV2vtndOm7Zy0esZkVlkQHjHIGAzxkcDe4tz4leWk9ahWsAorGhBB+8mmBGYwMKy8prEnTAorGhBB+8KYEZjAx8XtAkkdazqqzSooUE3BAASwuOIN2/8ArgNnraWwlJqhJNe2tfL+8emRW2tlKTVKSa9ta+X94asTTRxx0Upll0zQ6SL9prj5vX7QHhhkAJlalzaNFOSvlO4fe7CYZikwtS5pOin7WB4fe7Kxck2FNVFGrHVFX3Youp4kuefl6HDdM+xKBSZUVJ+pXkPXshFM4zLAplxUn6leQ9eyLU20YKUbmCMu4/koVuR4uRe3mdfPCCJZ+aOteVQH6leW3ldCKWHpk611VAfqV5beV0IK1zVU8rT1G5kUNanuEC293MG7zX68NcSrKRKPoSy3pJNOvjXbSlwpEk0BLPJS03pJNOvjXbSlwpEW0NurHLloFDExBGKKSLjgQoHeZV0v487Y7YkFOtVnTSiq3nLjkDHTMkpxus2aX1vPnkD7xiOmMkQjV03lRctFTgXsx4zza6vroCdPDl05qnSpSDot4KXuH0J3bad+fa9W6VFJojAr3fZTu9352J5Z0SOh7qTTFmklZgcxcsxAygkE8LkDoOuEkJYWtU7ihFAEgYUA27MfdISQllalTeKU0ATTClBnsx8dkRbXhqqc08WRJo0W4jSJipI0u41udbg9bm2FJVcrMBx2pQpX1EivL3hHcsuWf1jlSlRzJFeXvCHlGwq4DEagJIykSRpGqFb8VKOC1hwvcXxGugyjwcDdUg3KJJrvqLoj3AZV0OBFQDcSSa76i6K2yKaqoQ8Yh9ojJLKyMAQbAWKsdAbcuGvHCs05KT5S4V6ChcQRW7iIWmHJacIWV6CsCCK3cRCTY0ny09bUAfJnRR9KU6Kq2JvYefEHElNIq03JS/1fy7ef5Q9mgAyiWaNxGJySLyT72xZoakrs2skf35ZXU+LMFU/DU4TmZc/pJpkC5A8CfyEInQenGNV8oSCOGI8osna5liFVKLxUyLHBG3B5soDORzseHQX5g4e2lMLmHESjZpXE7E+p9NscCVDSyw2esskqOxNcIY7CqGevoZWtmlpWzW8i37cdWEgNOOtJwSo+H5Q1nEBEm+2MErFPCPR8WeKtGG7ai1ZC54CmqCPMDX8DiBt0VbQNqk/zCLDZd8qtP30R59QTKINzNdoGs2ZdWia3vgc1txHnhxO2Q+lCJ5i80vG0bD5HLO6HSLaZdtNyWT1XkGgrg4MablDLu3W9utGZUCyJKJIlDFT9NRlJI4qSoB110x10XdqFyr6CEqJoD2infeN0RtuS803LJn2QUOMKJFfsKxG8A91Yk2dtgxlDIzKyDLHUoLsq/UkX+Uj/AB6eHE/Y81Zzpel70nEZH+k9xhezbVlLXbKWqBZvUyTSp2oPpzG3Q1faOol+TnmSnhYWWogW6yHW43hY7ryIB469WT9rvKboyiqhik3KHLPlDtuz2Guu0grWPpViOVOt4bo+7PnFAqxyou5Y92pQaG/5XoftXIOK2+2bQJcbPXGKD/x9MYHkGdJWg9YYoP8Ax9MYV7Z2XUSNvo6iBr6LIj7t3voq3XRjwA1w9lJqXbTqVtqFMQRpAbTfeOyHctMsNp1S21DaCKgbTfeOyKWy4NoU8jSCB3Y6MX75IHRs2a/kenHDmYXZ8w2Gy4ABhS7upSF31yL7YQVgAYUu7qUi/W9ooJQBW0cinhmtqPInKw8hhqzZz7RJlHgRs91EN2pB5skyzoO73UQmq2oGliESyomcbxmJsV8ASWGvPTS+JBoT6W1lwgqpcBt7hD5sTqW1FZBNLhv7hGuPaClgCw0yiVj7scNiDfq3C/XieuIEWfNzBLswdEDEq9P7DZEKJGZfq6+dEDEq9PYiGRqmWpihncRI6M5SE62W3daTj55bYUSJVqXU8yNJQIFVb8wPWO0iXbYU60NIggVVvzA9Yr0FBNT1U8dIVMaqjtFIfezX0DWuCLaE+t8KvPszMq2uarpGo0hlTaPTlCrr7T8uhcxiaioypu9OUTybYoayP5fIjgEWf3kP2W59Rb4YTTJz8m5+pqU7sDxEJplZ2VX+qqRuwPER5/RVbRsHVipHEgkacxca2OLS60h1JQoVHbFkdaS4ClQqO2HtB2ntmRQkIf6SEBr9XkkDk+dr4jHrMBotRK6ZHCm4DRHfSI52zq0WqqqZHDkBTxpFjZuwN42dt7VMdSRmjjJ8ZZLMw+6MJTE/qk6CaNjko8kpuHMwm/PasaKaIHIn+EXDmY29E8kaFp2hSMAZQpNlA6u51+AxXHg24sJZCio41pfyGHbEC6ELUEtAk76X8hh2xle0faKCdkjitnzC1Sbjd6/RsMx4W6a88Tdn2c+wkrcwp8lxrxyHjEvJSLzKStzCnybeOQ8Y6k2hU7sirmEUZuFypaeUfZX6FxzIFvxwNysup0CUb017K1Sk+fAVrHCm5VBK2k1IvJJ6ieJzpxhLUTZ8ihRHGnzcYNwt+JJ+k55n4eOi2LYXwtZiY6zp7vfdxigW90l+JKpaXV1VXLczUNgGSB2qzuuMtPUQPSxQzGdWSR3YIl85JNu8dBobXPjioOSFpCdW423UqAF9btuW2L8qdYZUqYZdb1ZAAJWLgAOfLGItsV+dRlXdxxqRFENbE6XPVyf189SbBJWGLOl3JmZVpOqGOwm4dnvKlXZtr9I2i3JypJSpQK1m4qCesQB9Kbs7zmALo2vZulI2hFHypqMKT9piB/RF8QHR8aese+0on33xNzzlZJS83F15CN9iyxW4yP8ACHEVSCqC5hA53g/2cgySfs/XiOtOW17BSMfPLvpE1Yqgpa5cmmmLvxC8ecedVdHuXCA5kIzQvydDqNeo4EeWJjoza6ZlnULuWm6niPTdwMVvpdZS1rNoti40Cx9lQurwPjxiAIL3sL9ba4siZdpKtNKQDtoKxUHLQm3WtS46oo+yVEjsrSOsKkAihhqlRSQpJoRBTSPESYWy395CLo3gynTFctLo3LzQqgaJy/Ii8crt0XWzOmTqAGrQTrEjBQuWOefO/aYb7I2pY5IwsLtxgfWCW/EITrGx6cOGKFadlPS6v+5SSBgsfMPJQHaN0Xpp+Xnmtc0vWJH1C5afxDOnbshfI0Zr4slIyFWGaEEAlxci2tgL2PIEDxwswy+5KlsO6RVgrd648IlQHBJq03ag/Vu8dvCLu0O0dbGXYJMkQbjND7p+rmCgceF8JIsNnRGsTfuqAe2EGZCTc0QSCr7qsd9K1hxMjrAWr6s5WXWJAi8R7twt2Plb4YiEqQp/RkmbwfmJUeeNBzhkkpU9oyjV4OJqeeNBzjPV3Z9I6X2lw8W8kVYImPeyfSZtL3IBIHLxuMW5LS0MaTh63ZEi1PKXMahJCtEEqUNuQHu+NjtSFI5KNEVVXfaBQANI36eeKPLLW42+tZqdHP8AEIhGFqWh5SjU6P8AyEFQP/2EPhBJ/SUYG/8A8ev8Q8I9R/gl/iHgYNmn/L6vwSH9THHkx/gWeKvKPHv8G1xV5Qupoo/4qYuq2EchuQOOZsp872th26twWmAgnEdlBWHS1L/SACTmOyghZQ7EjppAlVmjdgjwVAJUXIuUNzkzA30Ya+oxOWsiabAU2NJOaaY+fYbsYdOzjkw3psXgVCkY547aHdh2w8rY6yOJnimhlyi9t0ASOeqta9vK+K+0qTdcCHUKTX7xPiKwwaVKOOBDiCmv3q+IrBsiqZ4knkNZKWS5RYGyajULkjAYcgSxvocPHrJmiooZZATkrE023k9wgmG0pcLSNBIBxKhXnU3dgjJbHpVzTXp40COc0lRmKxC+iGM2zSDxN/2yU6pxGilS1Vp8qbiTma5DwiZmXVUR+sJJFwTTrHbXIRbk2ikbFqdBvDxqJEGbp8nGAFQW5kX6g8cSch0Zm5xIM0dBv7NT35nmeEU+1OkstLJ1SlaxQ+hJ6o/Eu+vAV4iFrElizEs54sxuT69PDhi9yNmS0kkJZTTf78ooNp27OWh1XVUQMEJuSOWZ3mpgw/iHgwQRb2HSCWbMxtBB35XPC66qv7T/AIYoPSy1wUCWYNSbrszh2Dx4Rp/RqyXLPllTDqf1zo0UpzCTiTsJ7rt9PSOxVCcstU4KvUsGAPFY1FogfHLqfMdMcWZKfDS6UboeWq8CpMuk1DYpxUcfSNLiQiJjiWMMpVgCpBBB4EHQgjpgIrHqVFJChiI82272eNKGjdXkoScyuuslM3XqU8fO/jX56Qdbc+JlrlDvGw79h/vFqlZ1M3fcHcCD8rg2bK7uzdl62leErvCGRvm5l9xxy15NblizWL0kbmhqnrljGvn64HdFMtvoqFaUxZ4N3zNfUnhtG7EdwiY2uTyxaHHEtoK1G4XxSGJdx91LLYqpRoBvixRUUsq50jsn5SRgi+hOp9BiqznS6VZVoJSSrZn2CvfSLs10J0CBNPgH7KAVHyAjqbZsZFpaynUc1iBkby05+mIKa6Rzk4NWhg07PGvdSLRZNhS9mOa9hpZVT5lkJF+64dtYe7G2gs+06QQqQI0dWeQd51Cm3joRxOup9W9kyExKKOvuKutTIY4cfKHThR+j3lBYVUi5JqEqqLrrs8OEbrtVsX2ynMOfJdkOa19AwJ08sTrqNNNIg7PnPhHtbStx7xEOx+x1HT2KQhnH037zX6i+gPkBjxLKE5QpM2tNzFQpdBsFw/PnDDa+yYamPdzoHW9xqQQeoIIIPl447WhKxQw2lpp2WXptGhhA38HdHcFd8ttRaVtOel72wgZRo1FMYkhb03Qg0NdwiGq7IzpP7RTz7xsuUrUcMtwbBkAtw+riNmLDYWzqUdUVrzhRu1WVs6l5ugxqnbwPrEEXZau30s3tEERlADBUL2Ciy2zW1HG+EhYDRZQ0u8Jr34woq05LVJb1alaO0gY8Kwwoew0SCNZJZpkjN1jcrkve9yFUFtdbEkYkW7OYQ6XQOsc4avWy6sqUhASVZitaczdyEaSqpkkQpIquh4qwuD6HD4gEUMRTbi21BSDQjMRl67+D+lKPuA8EjAgMsj2ueRUsQV6jphs5KNLF484l2rdmQoa6ikjIgeNMYf7CoTBTwwswYxoqkgWvYWwu2nRSBEbNvB99boFKkmPKv4yQ+0QVUTOvtEjZ4yMwbObkgkX8xy0tiBfsieddM5K3kVSQb/z94xYZidlZZ5sB4IWUJuVcCkjbhlgY4FBA5AgqhmPCOoUqT4BrDX0OHLXSK1pO6aaqO38+0xEzPR2z5pJXqdH7zSgR2XjwijUwvG5jlQo45HgR1UjQjFvsm3Je0U1bN+z35xS7Y6OOyCNe2rWNG7SFxB2KGXHDuiN2AFybDEq882ynTcNBELJyUxOOhqXQVKOQ88gN5uhnRbGLLvaljBB46PJ4AcQD+kemM+tjpSt9RlpEVPvH07TlGj2P0fZkFBSgHX/9qPUjabhGu2X2dNRkDxbijQgpARZpTxBkHJb65TqeeGdmWSpCtfMGqz3bvfDDGVmJ8MVKFaTpxVknhtO/AZRuMWGK9BgggwQQHBBGU2p2VtnNNkyNq9NJ803UqbXjby08BxxET1ktvnWIOisZiJmXtOtA/WowWPmHH7Q798ea7bpkjJRC8bXCtTyqcyX5q4uGT14YJSctAJMm9eDdXnsxHK7ZEq3Z8qp8Wi4gFSAVaxJoFUH1J+154xYaaGaOFKkSxvCoRJIxnQgcCU1IPkNevLDV6ybSkHVuNI0go1I37jhTj2QjKWxKvlSpV1Kgu8oUdBV+NK07jdltjtdm5vmamml8Cxjb9E3w+Z6WTDIo8wRvA8xd3RETnRaTdOksOo56Y77++Lmw6OrpalZ/ZTIFUrZJFN78wf7sIv8ASWVmXg4pQFBSl/pD+Rs2SlZBUmh/5laVSCMgKU5Rs4u263tLSVkfjusy/FTf8MLotaVXgsdo9YQVYyqVQ6g86HviV+3tCvvyOn3oZB/Uw5RNsr+U1jgWJOK+VIPBSfWOf/yDs/8A1j/tyf2MKa9G3xj39BT/APp96fWOx292f/rI/Qf+zg1yNvjHP6Env9PvHrEi9t6A/wCkp8G/dg1yNscmxp4f5Z7o6HbSh/1mP4n92DXI2xz+iJ3/AEzH09s6H/WY/if3YNcjbB+iJ3/TMQTdvtnrxqAfJHP6lwF9G3xhRNiTyv8AL7x6xGe28TfMwVM1+BWIhfVntbDR21JZr5lDtEdCxnU/tVpTxNT2CsRP2oqzwoQg+tLUKPwCk4Yq6QyouSa8K+kKCzZUYv13BJPnGHrKEtLLJLVUcRkcuVVi5BPQaY9Y6RzDQIl2lGpreml/OHM5ZElPatTjK16CdEH5RStb6RE8FKBZpJ5+qpGI1PrJrbyOHCpi359OiG9FO/8AICGDLVl2W7rG9BpW0uFZ/hBPeIh23tV59yuQRRxkBSWzsL2W7MeIA4j4nCTFizVlaU0q9RvuoL8cBXH2IkLOnrKni7LNuaxS0mo0VJBGdLuzMZRodi7NzEexRGZxxq5xaNeRyC2v5o9Thgpi0LUVpzSiE/ZHmfIdgj3QYk29Wqjaf9NGJ/EfNRjZbG7MJE++mczz/lH4L4RpwQfj44nZSRZlk6LYiLmrRW6nVtjQRsGfE5+EPsPIjYMEEGCCDBBBgggwQRg/4W4RuaZ7DNv1XNbWxViRfja4Bt4YTpV5r8SfGJOScUmVmwD/AJSzzAjK7L2XvUlfPl3YuFAuWPQC4PQX14jFudf1akppj3RmUvK65ClVpTLGsWdp9k5I4y77sheIIYa3tYZ1AY+R15YaayWmFaKkVruB/MRKN/pGQRpsvFIGQKh3YGF38QSxyBBG4kYZgqMb262RtPXphquzLNdSVFN3E+cSQ6S26hQbWoKOwpQfAV7Y+xtUgMUkqQE96zuQv3s1wPXDVzoxZa6ApAr+H0j1PS20KHSYbVTHqG7sIjobYqR/pEvqEP61w1V0Ls84e+ykKp6Yj6pVPIqHmYkh2nVMHIqguUA2ZEu2oFl7lidb8tL4RX0MkwQL+/8Aqh030wl1AlUqLv8A5FCvC6Jdp1FfAQHqE1BItFGeBIP0eo48DyvhJrofJuAlKv5v64XmOlcuwQFSeP8A8qv6YpfxvV/lk/mI/wCzhX/oqX+3/N/XCI6ayn/6h/8AtV/THX8b1P5SP+YT92Of+i2vt96v6o7HTOSzllf/AGH0iQbWqgtw0dr2zbhbX42vwvjn/otkmhc/m/qjxXTCU0dISyqf+Q/0x9j23VEge0AX6Rxi3rlOFB0JkwOsSe3+qG56YME0TKgcXFHyEWdtmRctq557kghGy2t/u+IPL9WHEn0Xs9NdJojjT0rHM30peapqENX/AHST3qI7hFHZezI5JiJlkNgSQFLubctQbdbkcsSpsyUZRVtA5m7xpDNvpParzhQt4pGxCQD3CvbFyo2Gxk3dPDKFCg99cn52tgBy8bemHTBZaRpHRHCnlEZOrnJtzR0lqFPrJ84iGwptSwVAGClndVAJ15nUWN7i+F/iW8r+AMMBIvfUKAGlSQPfKFW3qZo1kRrXFuBBBvYggjQgg3xG2yoLkSobR40i0dCklm20oVjRX8tY96QWAtiIiSOMfcEeQYIIMEEGCCDBBBgggwQRiP4W/wDNYD0qEP8A0SYSWsIW2s4BQPZErZjKn0zDKMVNLSOJoBGX7NrC+a8qKxK+/bIUDBmF7+93eBIBFxzuLM5MBwAtdYX4Y1p73xQUWc7KqKJpJbVd8woCKgmhwOG2h8Lldt5RJMoVXVpEbMCR3UKnJY3BHdGvmdb49blSUpNaEA3bznCT0+kLWmlQSDXcKXZ7Ia023xMXYCUlHBVbRtdWyrlJkJYBnGtr20w2VKlugNLxvxF9btgh63PB6qgDcRQdU3GgpffedmEUdlbcjjhj+UCvHvLx5H1zG4ylWCn8/wDxWellLcN1xpfUf37Iby86220nrUIrdQ57KGnbFnZW1YQkAaRQyxPYWICnS4IuRnNjZhYG5FtdU3mHCpVBcSPfCFpeaZCEAqFQDtFD67Dgb7o+R1kXsyN8hYQFD3lzq1te4yXZmb04m/MhbXrSL8a50pxrlHiXWtQD1flIxFa8CLyfe2JI0hY5FWEs1MAiqU1JLBu8yr3tFvfvDvWPG/hLiesSaaV+O7jdjuN0dAMqOiAKlFwu31voL8N4vpHO14IlSVzDGoaMKpDRHIylu6AupY6agXGuumBlS1KSkKJofvXjbwjyZQ0lClFAAIp9NxFbuO8dt0S7YhgWItkiC/JZSBH3xnOZQVBbRNc4OoOovfHLCnFLpU1v23XdmOW2O5lLKW9Kgp1fs334bcM9m+IdpECWJWFOKcspCh1Ac5LZmKC2VTpcqLiwIPLtqugoiulwwvwvzPGE3yA4lKtEN1GYvuxNMhwFbqxPVyQiWHOYGAdlDkoNAGAzBEsApsBcEXsRYXxwgOaCtGouF1/mc4UcUyHEFeibyK3b9gpdvzjip2jFv4GeSJu6ymQElh7tmYoAUa4IFibXJ4aY9Q05q1AAjA0/viPGOXJhoOoKlA4iueV5pSh2bLzhECbdVZO/KjMsBXOBIwZgQVGYkMSSL3OguR1x2ZZSk9VJvOFwujgTqEr6ygSE0r1jU5X4nnhHA7QQG+cvZ4QrgRoLsC1tLWFsxysOHdvfhj34V0YUuN15wu9mOPj2D81b00NwxFfW4jdWLO2I5ZQzK3yEsIkOZwBnGUk2Jv8ARC6XFz4nCbJQ3QH5gaYZeG++F5hLj1dH5FJrjndzypdnxjDdpa5Z87IgTuqCqXIXKAvHkNOf44Z2pNsJlVMazSUfWsWLovZU7+lGp1bOrbFcbq9QpuBvOOylM494GGUeGPuCCDBBBgggwQQYIIMEEGCCFPaXYa1kQjZ2TKwdWWx1FwLgjUa8MJutBxOiYeyM6qUc0wK1FKHZGXrex8vFoaWf7aZoJP8ApuCfUYglWO+0ay7xG43+MSzdqtEU0lJGw0Wnvp4GElX2Zy3+SrovzVnX/tktbCzc3bctmFDifOohNyVs6a/aNtK3irZ7erFDdyQ3CVaIG0YSLLBm0I1DCx0Jw8HSScTTXy9abgfAjwhp/wBKyKq6oOJr9haVD1iJNmSN7j0z/dqF/aML/wDWej87KhyI8jEa70LlB/muJ4t18CI7/iSq/IE/dkQ/1sLJ6bSf1Cnb/TDNXQ1nKbHNCh5mI5NmVA400/ooP6jhZPTGQOfePOE/+iyflmkc9IeUQ+yTf6tUD/lH9mF09LLOP1d6f6oTV0JmR8sw0f3j/TF6kaZI5o/ZpjvQouYn0sb8La48X0ls1Skq1mH4fWOm+ik622tAcbOlT69h4RR9lk/Iz/zL/wBnC3/VFm/b7x6wgOhk8f8AMb/j/KAUs3KnnP8Aym/aMcq6VWcPr70+sdjoXOZvND98+kTR7KqTwppvUAfrbDVfTKz04HvHlWFk9DCPnmkDhpHyESrsGsP+j2HVpEH7ThovpxKD5R4/0w4R0Okx883Xgg+Zj6+xpF+clpYvvy3PwAH68N1dNFqH6pkn90+oh410Qs4/U6vgAPIx3T7OpybGraQ/Vp4S342fDNzpFbL/AOybp2f3iSb6NyLN/wANzcWfCqRDam2AG+boKiX7VS4RfPKT/Uw0UzbM1+2doN1/jDxsy8r8i0N/+NIJ7QPOHMfZWpljMcskFPCwsYqdLkg8szAAHxC4WYsBtKw44oqUMyffnCSrTl216baVLUM1HPgPWNtiwRAQYIIMEEGCCDBBBgggwQQYIIMEEGCCDBBHwi/HBADSKNRsWnf36eFvvRqf1jHJQk5Q4RNzCPlcI4ExVfsnRH/RYfRAP1Y41LeyFhac4P8ANV2mI27IUh/kmX7ssi/0XGE1SbCsUCOxas0PqrxCT4iPn/hGn5GceVRN/bwibMlDi2OyD9KzGej/AAp9I+f+EofylUP/ADMv9rHP6Jk/9Mdgj39KPfZT/Cn0jk9kIvy1X/6iT9+D9Eyf+mOweke/pV37CP4Ux8PY+LnNVn/zD/vx6LKkx/ljsHpHv6Wd+wn+EQf+C6Y+9vm855f2PjtNnSwwQI8/S8zloj91PpHadi6IfyAb77O39NjhZMs0nBMeG15w/XTgAPARcp+ztIhulNAp6iNb/G18KBpAwEILn5pYopxR5mGKIALAADoMdw1JJvMdYI8gwQQYIIMEEGCCDBBBggj/2Q=="/>
          <p:cNvSpPr>
            <a:spLocks noChangeAspect="1" noChangeArrowheads="1"/>
          </p:cNvSpPr>
          <p:nvPr/>
        </p:nvSpPr>
        <p:spPr bwMode="auto">
          <a:xfrm>
            <a:off x="1174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52400"/>
            <a:ext cx="1052513" cy="142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 descr="C:\Users\iUser\Desktop\SG Meeting\Camera\20140528_07222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4721773"/>
            <a:ext cx="2743200" cy="1797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http://eudevdays.eu/sites/default/files/styles/slider/public/Eliminating-measles-and-strengthening-health-services-in-Cambodia.jpg?itok=r8qpKCqf"/>
          <p:cNvPicPr>
            <a:picLocks noChangeAspect="1" noChangeArrowheads="1"/>
          </p:cNvPicPr>
          <p:nvPr/>
        </p:nvPicPr>
        <p:blipFill>
          <a:blip r:embed="rId6" cstate="print"/>
          <a:srcRect l="12000" r="12000"/>
          <a:stretch>
            <a:fillRect/>
          </a:stretch>
        </p:blipFill>
        <p:spPr bwMode="auto">
          <a:xfrm>
            <a:off x="2895600" y="4114800"/>
            <a:ext cx="3735932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6781800" y="41014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Annex 03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43330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>
            <a:normAutofit/>
          </a:bodyPr>
          <a:lstStyle/>
          <a:p>
            <a:r>
              <a:rPr lang="km-KH" sz="2400" dirty="0" smtClean="0">
                <a:latin typeface="Khmer OS" pitchFamily="2" charset="0"/>
                <a:cs typeface="Khmer OS" pitchFamily="2" charset="0"/>
              </a:rPr>
              <a:t>បំពេញនូវគំលាតឳកាសពីដំបូង​ ដូចជា​ សមត្ថភាពបញ្ញា គុណភាពបរិស្ថានជីវិត ការភ្ញោចដំបូង ឳកាសសិក្សា</a:t>
            </a:r>
          </a:p>
          <a:p>
            <a:endParaRPr lang="km-KH" sz="2400" dirty="0">
              <a:latin typeface="Khmer OS" pitchFamily="2" charset="0"/>
              <a:cs typeface="Khmer OS" pitchFamily="2" charset="0"/>
            </a:endParaRPr>
          </a:p>
          <a:p>
            <a:r>
              <a:rPr lang="km-KH" sz="2400" dirty="0" smtClean="0">
                <a:latin typeface="Khmer OS" pitchFamily="2" charset="0"/>
                <a:cs typeface="Khmer OS" pitchFamily="2" charset="0"/>
              </a:rPr>
              <a:t>ផ្តល់ផលយូរអង្វែង ដោយសារ គេត្រៀមរួចស្រេចចូលរៀនសាលា  មិនត្រួតថ្នាក់  មិនបោះបង់សាលា  និងរៀនបានផលប្រសើរ</a:t>
            </a:r>
          </a:p>
          <a:p>
            <a:endParaRPr lang="km-KH" sz="2400" dirty="0">
              <a:latin typeface="Khmer OS" pitchFamily="2" charset="0"/>
              <a:cs typeface="Khmer OS" pitchFamily="2" charset="0"/>
            </a:endParaRPr>
          </a:p>
          <a:p>
            <a:r>
              <a:rPr lang="km-KH" sz="2400" dirty="0" smtClean="0">
                <a:latin typeface="Khmer OS" pitchFamily="2" charset="0"/>
                <a:cs typeface="Khmer OS" pitchFamily="2" charset="0"/>
              </a:rPr>
              <a:t>វិនិយោគ ១ ដុល្លាលើកម្មវិធីគាំពារកុមារតូចនឹងបានផលមកវិញ ១៧ ដុល្លា ​តែអាស្រ័យលើគុណភាពកម្មវិធី  និងរយៈពេលចូលរួមកម្មវិធីរបសើកុមារ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 smtClean="0">
                <a:latin typeface="Khmer OS Muol Light" pitchFamily="2" charset="0"/>
                <a:cs typeface="Khmer OS Muol Light" pitchFamily="2" charset="0"/>
              </a:rPr>
              <a:t>ហេតុអ្វីវិនិយោគលើសេវានេះ?</a:t>
            </a:r>
            <a:endParaRPr lang="en-US" sz="3200" dirty="0"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88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66813"/>
            <a:ext cx="77724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990600" y="304800"/>
            <a:ext cx="7391400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m-KH" dirty="0" smtClean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រយៈពេលដំបូងនៃជីវិតដែលចាំបាច់សំរាប់អភិវឌ្ឍខូរក្បាល</a:t>
            </a:r>
            <a:endParaRPr lang="en-US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2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543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685800" y="228600"/>
            <a:ext cx="77724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m-KH" dirty="0" smtClean="0">
                <a:solidFill>
                  <a:schemeClr val="tx1"/>
                </a:solidFill>
                <a:latin typeface="Khmer OS Muol Light" pitchFamily="2" charset="0"/>
                <a:cs typeface="Khmer OS Muol Light" pitchFamily="2" charset="0"/>
              </a:rPr>
              <a:t>ការប្រៀបធៀបផលចំណេញពីវិនិយោគតាមវិស័យអប់រំ</a:t>
            </a:r>
            <a:endParaRPr lang="en-US" dirty="0">
              <a:solidFill>
                <a:schemeClr val="tx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8839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457200" y="228600"/>
            <a:ext cx="8229600" cy="1295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sz="2400" dirty="0" smtClean="0">
                <a:latin typeface="Khmer OS Muol Light" pitchFamily="2" charset="0"/>
                <a:cs typeface="Khmer OS Muol Light" pitchFamily="2" charset="0"/>
              </a:rPr>
              <a:t>តើយើងគប្បីកំណត់គោលដៅបំពេញនូវបំណិន      ទាំងនេះឬទេ?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559A-0617-4DD1-BE14-0195E6D79113}" type="slidenum">
              <a:rPr lang="en-US" smtClean="0"/>
              <a:t>13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400" y="1981200"/>
            <a:ext cx="6781800" cy="6477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sz="2400" b="1" dirty="0" smtClean="0">
                <a:latin typeface="Khmer OS" pitchFamily="2" charset="0"/>
                <a:cs typeface="Khmer OS" pitchFamily="2" charset="0"/>
              </a:rPr>
              <a:t>ជំនាញមួយចំនួនដែលថៅកែរោងចក្រ/សហគ្រាស</a:t>
            </a:r>
            <a:endParaRPr lang="en-US" sz="2800" b="1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64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1318718"/>
            <a:ext cx="8305800" cy="5310682"/>
            <a:chOff x="818567" y="1194305"/>
            <a:chExt cx="7996632" cy="504028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567" y="3375158"/>
              <a:ext cx="7996632" cy="285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9625" y="1194305"/>
              <a:ext cx="1142250" cy="2180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559A-0617-4DD1-BE14-0195E6D79113}" type="slidenum">
              <a:rPr lang="en-US" smtClean="0"/>
              <a:t>14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85800" y="152400"/>
            <a:ext cx="7772400" cy="114892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sz="2400" dirty="0" smtClean="0">
                <a:latin typeface="Khmer OS Muol Light" pitchFamily="2" charset="0"/>
                <a:cs typeface="Khmer OS Muol Light" pitchFamily="2" charset="0"/>
              </a:rPr>
              <a:t>តើគប្បីអភិវឌ្ឍយុទ្ធសាស្ត្របំពេញនូវបំណិនត្រូវការទាំងនេះឬទេ?</a:t>
            </a:r>
            <a:endParaRPr lang="en-US" sz="3600" dirty="0"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/>
          </a:bodyPr>
          <a:lstStyle/>
          <a:p>
            <a:pPr algn="ctr"/>
            <a:r>
              <a:rPr lang="km-KH" sz="3200" dirty="0" smtClean="0">
                <a:solidFill>
                  <a:srgbClr val="0070C0"/>
                </a:solidFill>
                <a:latin typeface="Khmer OS Muol Light" pitchFamily="2" charset="0"/>
                <a:cs typeface="Khmer OS Muol Light" pitchFamily="2" charset="0"/>
              </a:rPr>
              <a:t>សំណុំបំណិនដែលគប្បីត្រូវផ្តោត</a:t>
            </a:r>
            <a:endParaRPr lang="en-US" sz="3200" dirty="0">
              <a:solidFill>
                <a:srgbClr val="0070C0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30" y="974000"/>
            <a:ext cx="8496300" cy="475297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3812" y="2850768"/>
            <a:ext cx="7837714" cy="1521781"/>
            <a:chOff x="446314" y="1280697"/>
            <a:chExt cx="7837714" cy="972972"/>
          </a:xfrm>
        </p:grpSpPr>
        <p:sp>
          <p:nvSpPr>
            <p:cNvPr id="5" name="Rounded Rectangle 4"/>
            <p:cNvSpPr/>
            <p:nvPr/>
          </p:nvSpPr>
          <p:spPr>
            <a:xfrm>
              <a:off x="2438400" y="1280698"/>
              <a:ext cx="1905000" cy="4572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Logistics : </a:t>
              </a:r>
            </a:p>
            <a:p>
              <a:pPr algn="ctr"/>
              <a:r>
                <a:rPr lang="en-US" sz="1600" b="1" dirty="0" smtClean="0"/>
                <a:t>Transport &amp; Storage</a:t>
              </a:r>
              <a:endParaRPr lang="en-US" sz="1600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6314" y="1781737"/>
              <a:ext cx="1905000" cy="4572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Electrical &amp; Electronics</a:t>
              </a:r>
              <a:endParaRPr lang="en-US" sz="1600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460171" y="1796469"/>
              <a:ext cx="1905000" cy="4572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Automotive</a:t>
              </a:r>
              <a:endParaRPr lang="en-US" sz="1600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431884" y="1280698"/>
              <a:ext cx="1905000" cy="4572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Agriculture  &amp; Agro-industry</a:t>
              </a:r>
              <a:endParaRPr lang="en-US" sz="1600" b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431884" y="1796469"/>
              <a:ext cx="1905000" cy="4572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Wholesale Retail Trade</a:t>
              </a:r>
              <a:endParaRPr lang="en-US" sz="1600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379028" y="1280698"/>
              <a:ext cx="1905000" cy="4572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Manufacturing: Garment &amp; Assembly</a:t>
              </a:r>
              <a:endParaRPr lang="en-US" sz="16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6314" y="1280697"/>
              <a:ext cx="1905000" cy="4572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Tourism: </a:t>
              </a:r>
            </a:p>
            <a:p>
              <a:pPr algn="ctr"/>
              <a:r>
                <a:rPr lang="en-US" sz="1600" b="1" dirty="0" smtClean="0"/>
                <a:t>Hospitality &amp; Food</a:t>
              </a:r>
              <a:endParaRPr lang="en-US" sz="1600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79028" y="1796469"/>
              <a:ext cx="1905000" cy="4572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Construction</a:t>
              </a:r>
              <a:endParaRPr lang="en-US" sz="1600" b="1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64" y="4423115"/>
            <a:ext cx="1717896" cy="143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26" y="1247259"/>
            <a:ext cx="1894592" cy="13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624" y="1248642"/>
            <a:ext cx="1348056" cy="140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47" y="4423115"/>
            <a:ext cx="1473901" cy="143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492" y="4423115"/>
            <a:ext cx="1324259" cy="145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623" y="4426910"/>
            <a:ext cx="1345209" cy="145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36133"/>
            <a:ext cx="1524000" cy="141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6" y="1236133"/>
            <a:ext cx="1243012" cy="142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559A-0617-4DD1-BE14-0195E6D79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m-KH" sz="2400" b="0" dirty="0" smtClean="0">
                <a:effectLst/>
                <a:latin typeface="Khmer OS Muol Light" pitchFamily="2" charset="0"/>
                <a:cs typeface="Khmer OS Muol Light" pitchFamily="2" charset="0"/>
              </a:rPr>
              <a:t>បើយើងមិនរត់លឿនជាងសត្វតោ នោះយើងនឹងស្លាប់</a:t>
            </a:r>
            <a:endParaRPr lang="en-US" sz="2400" b="0" dirty="0">
              <a:effectLst/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0600" y="1676400"/>
            <a:ext cx="7620000" cy="37721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295400" y="1219200"/>
            <a:ext cx="1066800" cy="3352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559A-0617-4DD1-BE14-0195E6D79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2601"/>
            <a:ext cx="7467600" cy="1829761"/>
          </a:xfrm>
        </p:spPr>
        <p:txBody>
          <a:bodyPr/>
          <a:lstStyle/>
          <a:p>
            <a:r>
              <a:rPr lang="km-KH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សូមអរគុណ</a:t>
            </a:r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..!!</a:t>
            </a:r>
            <a:endPara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33550"/>
            <a:ext cx="4114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m-KH" dirty="0">
                <a:solidFill>
                  <a:schemeClr val="accent2">
                    <a:lumMod val="75000"/>
                  </a:schemeClr>
                </a:solidFill>
                <a:latin typeface="Khmer OS Muol Light" pitchFamily="2" charset="0"/>
                <a:cs typeface="Khmer OS Muol Light" pitchFamily="2" charset="0"/>
              </a:rPr>
              <a:t>ស្ថានភាពអាហារូបត្ថម្ភ​ និងការ</a:t>
            </a:r>
            <a:r>
              <a:rPr lang="km-KH" dirty="0" smtClean="0">
                <a:solidFill>
                  <a:schemeClr val="accent2">
                    <a:lumMod val="75000"/>
                  </a:schemeClr>
                </a:solidFill>
                <a:latin typeface="Khmer OS Muol Light" pitchFamily="2" charset="0"/>
                <a:cs typeface="Khmer OS Muol Light" pitchFamily="2" charset="0"/>
              </a:rPr>
              <a:t>ថែទាំកុមារតូច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0"/>
            <a:ext cx="8991599" cy="662856"/>
          </a:xfrm>
        </p:spPr>
        <p:txBody>
          <a:bodyPr>
            <a:noAutofit/>
          </a:bodyPr>
          <a:lstStyle/>
          <a:p>
            <a:r>
              <a:rPr lang="km-KH" sz="2400" dirty="0" smtClean="0">
                <a:solidFill>
                  <a:srgbClr val="007BFF"/>
                </a:solidFill>
                <a:effectLst/>
                <a:latin typeface="Khmer OS Muol Light" pitchFamily="2" charset="0"/>
                <a:cs typeface="Khmer OS Muol Light" pitchFamily="2" charset="0"/>
              </a:rPr>
              <a:t>ហេតុអ្វីបានជាយើងចាំបាច់យកចិតទុកដាក់ចំពោះកុមារតូច?</a:t>
            </a:r>
            <a:endParaRPr lang="en-US" sz="2400" dirty="0">
              <a:solidFill>
                <a:srgbClr val="007BFF"/>
              </a:solidFill>
              <a:effectLst/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 of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8" name="Picture 7" descr="http://3.bp.blogspot.com/_F46QdTDrz5c/Rz8lF2DCuZI/AAAAAAAABKM/988zHutxahg/s400/Fom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83276"/>
            <a:ext cx="1946400" cy="1195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Content Placeholder 11" descr="http://i990.photobucket.com/albums/af23/Ajijaakwe/Pakistan-ProtectingHerBrother2.jpg"/>
          <p:cNvPicPr>
            <a:picLocks noGrp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08" y="2055889"/>
            <a:ext cx="1805792" cy="1068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http://iipdigital.ait.org.tw/gate/big5/photos.state.gov/libraries/amgov/3234/week_1/06062012_AP9607110203_jpg_600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14167"/>
            <a:ext cx="2199267" cy="130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http://photos1.blogger.com/blogger/5430/2685/1600/fome%5b1%5d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521" y="2667000"/>
            <a:ext cx="2178679" cy="1151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http://tx.english-ch.com/teacher/jasper/childrights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040" y="4357370"/>
            <a:ext cx="2320498" cy="133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http://blog.becauseiamagirl.ca/wp-content/uploads/2013/06/201110-BGD-52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38" y="937494"/>
            <a:ext cx="2519739" cy="111246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ounded Rectangle 16"/>
          <p:cNvSpPr/>
          <p:nvPr/>
        </p:nvSpPr>
        <p:spPr>
          <a:xfrm>
            <a:off x="152400" y="762000"/>
            <a:ext cx="2987615" cy="1092258"/>
          </a:xfrm>
          <a:prstGeom prst="roundRect">
            <a:avLst/>
          </a:prstGeom>
          <a:solidFill>
            <a:srgbClr val="007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2000" dirty="0" smtClean="0">
                <a:latin typeface="Khmer OS" pitchFamily="2" charset="0"/>
                <a:cs typeface="Khmer OS" pitchFamily="2" charset="0"/>
              </a:rPr>
              <a:t>កុមារអាយុក្រោម១ឆ្នាំ នៅជនបទស្លាប់ ៣ដង ច្រើនជាងនៅទីប្រជុំជន</a:t>
            </a:r>
            <a:endParaRPr lang="en-US" sz="2000" dirty="0">
              <a:latin typeface="Khmer OS" pitchFamily="2" charset="0"/>
              <a:cs typeface="Khmer OS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2401" y="5638800"/>
            <a:ext cx="3353094" cy="856142"/>
          </a:xfrm>
          <a:prstGeom prst="roundRect">
            <a:avLst/>
          </a:prstGeom>
          <a:solidFill>
            <a:srgbClr val="007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dirty="0" smtClean="0">
                <a:latin typeface="Khmer OS" pitchFamily="2" charset="0"/>
                <a:cs typeface="Khmer OS" pitchFamily="2" charset="0"/>
              </a:rPr>
              <a:t>កុមារ៣នាក់ក្នុងចំណោម ១០នាក់បានបៅដោះ បានទទួលអាហារបន្ថែមតាមស្តងដារ</a:t>
            </a:r>
            <a:endParaRPr lang="en-US" dirty="0">
              <a:latin typeface="Khmer OS" pitchFamily="2" charset="0"/>
              <a:cs typeface="Khmer OS" pitchFamily="2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86200" y="3698416"/>
            <a:ext cx="3905836" cy="721184"/>
          </a:xfrm>
          <a:prstGeom prst="roundRect">
            <a:avLst/>
          </a:prstGeom>
          <a:solidFill>
            <a:srgbClr val="007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dirty="0" smtClean="0">
                <a:latin typeface="Khmer OS" pitchFamily="2" charset="0"/>
                <a:cs typeface="Khmer OS" pitchFamily="2" charset="0"/>
              </a:rPr>
              <a:t>ស្ត្រីអាយុ១៥</a:t>
            </a:r>
            <a:r>
              <a:rPr lang="en-US" dirty="0" smtClean="0">
                <a:latin typeface="Khmer OS" pitchFamily="2" charset="0"/>
                <a:cs typeface="Khmer OS" pitchFamily="2" charset="0"/>
              </a:rPr>
              <a:t>-</a:t>
            </a:r>
            <a:r>
              <a:rPr lang="km-KH" dirty="0" smtClean="0">
                <a:latin typeface="Khmer OS" pitchFamily="2" charset="0"/>
                <a:cs typeface="Khmer OS" pitchFamily="2" charset="0"/>
              </a:rPr>
              <a:t>៤៩ឆ្នាំនៅជនបទ ៤៧%ស្លេកស្លាំង ធៀបនឹងទីក្រុង ៣៥% </a:t>
            </a:r>
            <a:endParaRPr lang="en-US" dirty="0">
              <a:latin typeface="Khmer OS" pitchFamily="2" charset="0"/>
              <a:cs typeface="Khmer OS" pitchFamily="2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710687" y="715992"/>
            <a:ext cx="2855344" cy="862643"/>
          </a:xfrm>
          <a:prstGeom prst="roundRect">
            <a:avLst/>
          </a:prstGeom>
          <a:solidFill>
            <a:srgbClr val="007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dirty="0" smtClean="0">
                <a:latin typeface="Khmer OS" pitchFamily="2" charset="0"/>
                <a:cs typeface="Khmer OS" pitchFamily="2" charset="0"/>
              </a:rPr>
              <a:t>កុមារអាយុ ៩</a:t>
            </a:r>
            <a:r>
              <a:rPr lang="en-US" dirty="0" smtClean="0">
                <a:latin typeface="Khmer OS" pitchFamily="2" charset="0"/>
                <a:cs typeface="Khmer OS" pitchFamily="2" charset="0"/>
              </a:rPr>
              <a:t>-</a:t>
            </a:r>
            <a:r>
              <a:rPr lang="km-KH" dirty="0" smtClean="0">
                <a:latin typeface="Khmer OS" pitchFamily="2" charset="0"/>
                <a:cs typeface="Khmer OS" pitchFamily="2" charset="0"/>
              </a:rPr>
              <a:t>១១ខែ ៨៦% និងកុមារអាយុ១២</a:t>
            </a:r>
            <a:r>
              <a:rPr lang="en-US" dirty="0" smtClean="0">
                <a:latin typeface="Khmer OS" pitchFamily="2" charset="0"/>
                <a:cs typeface="Khmer OS" pitchFamily="2" charset="0"/>
              </a:rPr>
              <a:t>-</a:t>
            </a:r>
            <a:r>
              <a:rPr lang="km-KH" dirty="0" smtClean="0">
                <a:latin typeface="Khmer OS" pitchFamily="2" charset="0"/>
                <a:cs typeface="Khmer OS" pitchFamily="2" charset="0"/>
              </a:rPr>
              <a:t>១៧ខែ មានភាពស្លេកស្លាំង</a:t>
            </a:r>
            <a:endParaRPr lang="en-US" dirty="0">
              <a:latin typeface="Khmer OS" pitchFamily="2" charset="0"/>
              <a:cs typeface="Khmer OS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971800" y="4635496"/>
            <a:ext cx="4162249" cy="779812"/>
          </a:xfrm>
          <a:prstGeom prst="roundRect">
            <a:avLst/>
          </a:prstGeom>
          <a:solidFill>
            <a:srgbClr val="007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dirty="0" smtClean="0">
                <a:latin typeface="Khmer OS" pitchFamily="2" charset="0"/>
                <a:cs typeface="Khmer OS" pitchFamily="2" charset="0"/>
              </a:rPr>
              <a:t>កុមារក្នុងគ្រួសារក្រីក្រជាងគេ ៦០% ស្លេកស្លាំង ធៀបគ្រួសារអ្នកមានតែ ៤%</a:t>
            </a:r>
            <a:endParaRPr lang="en-US" dirty="0">
              <a:latin typeface="Khmer OS" pitchFamily="2" charset="0"/>
              <a:cs typeface="Khmer OS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52400" y="3180823"/>
            <a:ext cx="3353094" cy="1176547"/>
          </a:xfrm>
          <a:prstGeom prst="roundRect">
            <a:avLst/>
          </a:prstGeom>
          <a:solidFill>
            <a:srgbClr val="007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dirty="0" smtClean="0">
                <a:latin typeface="Khmer OS" pitchFamily="2" charset="0"/>
                <a:cs typeface="Khmer OS" pitchFamily="2" charset="0"/>
              </a:rPr>
              <a:t>កុមារអាយុ៦</a:t>
            </a:r>
            <a:r>
              <a:rPr lang="en-US" dirty="0" smtClean="0">
                <a:latin typeface="Khmer OS" pitchFamily="2" charset="0"/>
                <a:cs typeface="Khmer OS" pitchFamily="2" charset="0"/>
              </a:rPr>
              <a:t>-</a:t>
            </a:r>
            <a:r>
              <a:rPr lang="km-KH" dirty="0" smtClean="0">
                <a:latin typeface="Khmer OS" pitchFamily="2" charset="0"/>
                <a:cs typeface="Khmer OS" pitchFamily="2" charset="0"/>
              </a:rPr>
              <a:t>៥៩ខែ ៧១%ទទួលគ្របវីតាមីនអា។ ដោយឡែករតនគីរីនិងមណ្ឌលគីរីមានតែ ៣៧%ប</a:t>
            </a:r>
            <a:endParaRPr lang="en-US" dirty="0">
              <a:latin typeface="Khmer OS" pitchFamily="2" charset="0"/>
              <a:cs typeface="Khmer OS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05494" y="5782574"/>
            <a:ext cx="2469228" cy="923026"/>
          </a:xfrm>
          <a:prstGeom prst="roundRect">
            <a:avLst/>
          </a:prstGeom>
          <a:solidFill>
            <a:srgbClr val="007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dirty="0" smtClean="0">
                <a:latin typeface="Khmer OS" pitchFamily="2" charset="0"/>
                <a:cs typeface="Khmer OS" pitchFamily="2" charset="0"/>
              </a:rPr>
              <a:t>មានតែ២%នៃកុមារអាយុ ៦</a:t>
            </a:r>
            <a:r>
              <a:rPr lang="en-US" dirty="0" smtClean="0">
                <a:latin typeface="Khmer OS" pitchFamily="2" charset="0"/>
                <a:cs typeface="Khmer OS" pitchFamily="2" charset="0"/>
              </a:rPr>
              <a:t>-</a:t>
            </a:r>
            <a:r>
              <a:rPr lang="km-KH" dirty="0" smtClean="0">
                <a:latin typeface="Khmer OS" pitchFamily="2" charset="0"/>
                <a:cs typeface="Khmer OS" pitchFamily="2" charset="0"/>
              </a:rPr>
              <a:t>៥៩ខែ ទទួលបានគ្រាប់ថ្នាំជាតិដែក</a:t>
            </a:r>
            <a:endParaRPr lang="en-US" dirty="0">
              <a:latin typeface="Khmer OS" pitchFamily="2" charset="0"/>
              <a:cs typeface="Khmer OS" pitchFamily="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3942" y="2057400"/>
            <a:ext cx="3365210" cy="461178"/>
          </a:xfrm>
          <a:prstGeom prst="roundRect">
            <a:avLst/>
          </a:prstGeom>
          <a:solidFill>
            <a:srgbClr val="007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dirty="0" smtClean="0">
                <a:latin typeface="Khmer OS" pitchFamily="2" charset="0"/>
                <a:cs typeface="Khmer OS" pitchFamily="2" charset="0"/>
              </a:rPr>
              <a:t>៥៧% បានទទួលថ្នាំបញ្ចុះព្រូន</a:t>
            </a:r>
            <a:endParaRPr lang="en-US" dirty="0">
              <a:latin typeface="Khmer OS" pitchFamily="2" charset="0"/>
              <a:cs typeface="Khmer OS" pitchFamily="2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74722" y="5693433"/>
            <a:ext cx="2940678" cy="1012167"/>
          </a:xfrm>
          <a:prstGeom prst="roundRect">
            <a:avLst/>
          </a:prstGeom>
          <a:solidFill>
            <a:srgbClr val="007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dirty="0" smtClean="0">
                <a:latin typeface="Khmer OS" pitchFamily="2" charset="0"/>
                <a:cs typeface="Khmer OS" pitchFamily="2" charset="0"/>
              </a:rPr>
              <a:t>មានតែប្រ/ជ ៥៥%ប្រើអំបិលមានជាតិអ៊ីយូដ នៅខេត្តកែបនិងកំពត</a:t>
            </a:r>
            <a:endParaRPr lang="en-US" dirty="0">
              <a:latin typeface="Khmer OS" pitchFamily="2" charset="0"/>
              <a:cs typeface="Khmer OS" pitchFamily="2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51894" y="1722325"/>
            <a:ext cx="3562710" cy="868475"/>
          </a:xfrm>
          <a:prstGeom prst="roundRect">
            <a:avLst/>
          </a:prstGeom>
          <a:solidFill>
            <a:srgbClr val="007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dirty="0" smtClean="0">
                <a:latin typeface="Khmer OS" pitchFamily="2" charset="0"/>
                <a:cs typeface="Khmer OS" pitchFamily="2" charset="0"/>
              </a:rPr>
              <a:t>មានតែ២%នៃកុមារអាយុ ក្រោម៥ឆ្នាំ ដែលមានក្អកនិងដង្ហើមញាប់បានបញ្ជូនទៅពេទ្យ</a:t>
            </a:r>
            <a:endParaRPr lang="en-US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639762"/>
          </a:xfrm>
        </p:spPr>
        <p:txBody>
          <a:bodyPr>
            <a:noAutofit/>
          </a:bodyPr>
          <a:lstStyle/>
          <a:p>
            <a:r>
              <a:rPr lang="km-KH" sz="2800" b="0" dirty="0" smtClean="0">
                <a:solidFill>
                  <a:srgbClr val="0066FF"/>
                </a:solidFill>
                <a:effectLst/>
                <a:latin typeface="Khmer OS Muol Light" pitchFamily="2" charset="0"/>
                <a:cs typeface="Khmer OS Muol Light" pitchFamily="2" charset="0"/>
              </a:rPr>
              <a:t>សេវាអាចបម្រើអ្នកក្របាន តែជាទូទៅវាបរាជ័យ</a:t>
            </a:r>
            <a:endParaRPr lang="en-US" sz="2800" b="0" dirty="0">
              <a:effectLst/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02585" y="914400"/>
            <a:ext cx="8496300" cy="5867400"/>
          </a:xfrm>
        </p:spPr>
        <p:txBody>
          <a:bodyPr>
            <a:noAutofit/>
          </a:bodyPr>
          <a:lstStyle/>
          <a:p>
            <a:pPr marL="109728" indent="0">
              <a:lnSpc>
                <a:spcPct val="160000"/>
              </a:lnSpc>
              <a:buNone/>
            </a:pPr>
            <a:r>
              <a:rPr lang="km-KH" sz="2400" i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" pitchFamily="2" charset="0"/>
                <a:cs typeface="Khmer OS" pitchFamily="2" charset="0"/>
              </a:rPr>
              <a:t>១.កង្វះសេវា និងមានសេវាហើយតែពុំអាចទទួលយកបាន៖ </a:t>
            </a:r>
            <a:r>
              <a:rPr lang="km-KH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" pitchFamily="2" charset="0"/>
                <a:cs typeface="Khmer OS" pitchFamily="2" charset="0"/>
              </a:rPr>
              <a:t>នេះជារូបភាពពីរដែលបញ្ជាក់ពីបរាជ័យរបស់សេវា។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mon F3" pitchFamily="2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km-KH" sz="2400" i="1" dirty="0" smtClean="0">
                <a:solidFill>
                  <a:srgbClr val="009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" pitchFamily="2" charset="0"/>
                <a:cs typeface="Khmer OS" pitchFamily="2" charset="0"/>
              </a:rPr>
              <a:t>២. សេវាជានិច្ចកាលមិនដំណើរការ៖ </a:t>
            </a:r>
            <a:r>
              <a:rPr lang="km-KH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" pitchFamily="2" charset="0"/>
                <a:cs typeface="Khmer OS" pitchFamily="2" charset="0"/>
              </a:rPr>
              <a:t>មិនមានបុគ្គលិកតាមបទដ្ឋាន បុគ្គលិកមិនប្រាកដជាធ្វើការ និងមិនទទទួលខុសត្រូវចំពោះអ្នកទទួលសេវា។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mon F3" pitchFamily="2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km-KH" sz="2400" i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" pitchFamily="2" charset="0"/>
                <a:cs typeface="Khmer OS" pitchFamily="2" charset="0"/>
              </a:rPr>
              <a:t>៣. គុណភាពសេវាទាបណាស់</a:t>
            </a:r>
            <a:r>
              <a:rPr lang="km-KH" sz="2400" i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" pitchFamily="2" charset="0"/>
                <a:cs typeface="Khmer OS" pitchFamily="2" charset="0"/>
              </a:rPr>
              <a:t>៖ </a:t>
            </a:r>
            <a:r>
              <a:rPr lang="km-KH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" pitchFamily="2" charset="0"/>
                <a:cs typeface="Khmer OS" pitchFamily="2" charset="0"/>
              </a:rPr>
              <a:t>នាំឲ្យមនុស្សមិនមកទទួលសេវា ដោយសាររបៀបធ្វើការដែលមិនភ្ជាប់ធនធានទៅនឹងផលសម្រេច ជាហេតុនាំឲ្យការងារ មិនមានប្រសិទ្ធភាព ចំណាយធនធានច្រើនបានផលតិច។</a:t>
            </a:r>
            <a:endParaRPr lang="en-US" sz="2400" dirty="0">
              <a:latin typeface="Limon F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3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639762"/>
          </a:xfrm>
        </p:spPr>
        <p:txBody>
          <a:bodyPr>
            <a:noAutofit/>
          </a:bodyPr>
          <a:lstStyle/>
          <a:p>
            <a:r>
              <a:rPr lang="km-KH" sz="2400" b="0" dirty="0" smtClean="0">
                <a:solidFill>
                  <a:srgbClr val="0066FF"/>
                </a:solidFill>
                <a:effectLst/>
                <a:latin typeface="Khmer OS Muol Light" pitchFamily="2" charset="0"/>
                <a:cs typeface="Khmer OS Muol Light" pitchFamily="2" charset="0"/>
              </a:rPr>
              <a:t>សេវាអាចបម្រើអ្នកក្របាន តែជាទូទៅវាបរាជ័យ.....</a:t>
            </a:r>
            <a:endParaRPr lang="en-US" sz="2400" b="0" dirty="0">
              <a:effectLst/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02585" y="990600"/>
            <a:ext cx="8496300" cy="5791200"/>
          </a:xfrm>
        </p:spPr>
        <p:txBody>
          <a:bodyPr>
            <a:no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km-KH" sz="2400" i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" pitchFamily="2" charset="0"/>
                <a:cs typeface="Khmer OS" pitchFamily="2" charset="0"/>
              </a:rPr>
              <a:t>៤.សេវាមិនឆ្លើយតបនឹងតម្រូវការរបស់អ្នកទទួល៖ </a:t>
            </a:r>
            <a:r>
              <a:rPr lang="km-KH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" pitchFamily="2" charset="0"/>
                <a:cs typeface="Khmer OS" pitchFamily="2" charset="0"/>
              </a:rPr>
              <a:t>ទាំងនេះទាក់ទងរវាងអ្នកផ្តល់និងអ្នកទទួល។ អ្នកទទួលសេវាខុសៗគ្នា ទាំងស្ថានភាពសេដ្ឋកិច្ច តំបន់ ជនជាតិ មានគ្រួសារ អាយុ ឋានៈ សង្គម វណ្ណៈ។ 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mon F3" pitchFamily="2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km-KH" sz="2400" i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" pitchFamily="2" charset="0"/>
                <a:cs typeface="Khmer OS" pitchFamily="2" charset="0"/>
              </a:rPr>
              <a:t>៥. ការវាយតម្លៃមានតិច ភាពគ្រប់ជ្រុងជ្រោយនៃកិច្ចការមួយចេញពីគំនិតថ្មីមានតិច នៅបន្តធ្វើការដែលមានភាពដ៏ដែលៗ៖</a:t>
            </a:r>
            <a:r>
              <a:rPr lang="km-KH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" pitchFamily="2" charset="0"/>
                <a:cs typeface="Khmer OS" pitchFamily="2" charset="0"/>
              </a:rPr>
              <a:t> </a:t>
            </a:r>
            <a:r>
              <a:rPr lang="km-KH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" pitchFamily="2" charset="0"/>
                <a:cs typeface="Khmer OS" pitchFamily="2" charset="0"/>
              </a:rPr>
              <a:t>ស្ទើរគ្រប់កន្លែង ការវាយតម្លៃ ការអនុវត្តការងារមានតិចណាស់ ដូចនេះតើអាចមានគំនិតថ្មី ដែលនាំឲ្យការងាររីកចម្រើន គ្រប់ជ្រុងជ្រោយបាននោះ។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" pitchFamily="2" charset="0"/>
              <a:cs typeface="Khmer OS" pitchFamily="2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12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67B5-A4E2-449E-BEEC-42FFEFAA408A}" type="datetime1">
              <a:rPr lang="en-US"/>
              <a:pPr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World Development Report 2004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C4A8-2A42-4421-9532-A3CF62C528A8}" type="slidenum">
              <a:rPr lang="en-US"/>
              <a:pPr/>
              <a:t>6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0066FF"/>
                </a:solidFill>
                <a:latin typeface="Limon F3" pitchFamily="2" charset="0"/>
              </a:rPr>
              <a:t/>
            </a:r>
            <a:br>
              <a:rPr lang="en-US" sz="5400" dirty="0" smtClean="0">
                <a:solidFill>
                  <a:srgbClr val="0066FF"/>
                </a:solidFill>
                <a:latin typeface="Limon F3" pitchFamily="2" charset="0"/>
              </a:rPr>
            </a:br>
            <a:r>
              <a:rPr lang="en-US" sz="5400" dirty="0">
                <a:solidFill>
                  <a:srgbClr val="0066FF"/>
                </a:solidFill>
                <a:latin typeface="Limon F3" pitchFamily="2" charset="0"/>
              </a:rPr>
              <a:t/>
            </a:r>
            <a:br>
              <a:rPr lang="en-US" sz="5400" dirty="0">
                <a:solidFill>
                  <a:srgbClr val="0066FF"/>
                </a:solidFill>
                <a:latin typeface="Limon F3" pitchFamily="2" charset="0"/>
              </a:rPr>
            </a:br>
            <a:r>
              <a:rPr lang="en-US" sz="5400" dirty="0" smtClean="0">
                <a:solidFill>
                  <a:srgbClr val="0066FF"/>
                </a:solidFill>
                <a:latin typeface="Limon F3" pitchFamily="2" charset="0"/>
              </a:rPr>
              <a:t/>
            </a:r>
            <a:br>
              <a:rPr lang="en-US" sz="5400" dirty="0" smtClean="0">
                <a:solidFill>
                  <a:srgbClr val="0066FF"/>
                </a:solidFill>
                <a:latin typeface="Limon F3" pitchFamily="2" charset="0"/>
              </a:rPr>
            </a:br>
            <a:r>
              <a:rPr lang="en-US" sz="5400" dirty="0" err="1" smtClean="0">
                <a:solidFill>
                  <a:srgbClr val="0066FF"/>
                </a:solidFill>
                <a:latin typeface="Limon F3" pitchFamily="2" charset="0"/>
              </a:rPr>
              <a:t>Rkbx½NÐénkarpþl;esva</a:t>
            </a:r>
            <a:r>
              <a:rPr lang="en-US" sz="5400" dirty="0" smtClean="0">
                <a:solidFill>
                  <a:srgbClr val="0066FF"/>
                </a:solidFill>
                <a:latin typeface="Limon F3" pitchFamily="2" charset="0"/>
              </a:rPr>
              <a:t> </a:t>
            </a:r>
            <a:endParaRPr lang="en-US" dirty="0">
              <a:solidFill>
                <a:srgbClr val="000000"/>
              </a:solidFill>
              <a:latin typeface="Garamond" pitchFamily="18" charset="0"/>
            </a:endParaRPr>
          </a:p>
        </p:txBody>
      </p:sp>
      <p:pic>
        <p:nvPicPr>
          <p:cNvPr id="4915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762000"/>
            <a:ext cx="8001000" cy="6096000"/>
          </a:xfrm>
        </p:spPr>
      </p:pic>
      <p:sp>
        <p:nvSpPr>
          <p:cNvPr id="2" name="Lightning Bolt 1"/>
          <p:cNvSpPr/>
          <p:nvPr/>
        </p:nvSpPr>
        <p:spPr>
          <a:xfrm>
            <a:off x="1906438" y="2609489"/>
            <a:ext cx="957532" cy="819511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/>
          <p:cNvSpPr/>
          <p:nvPr/>
        </p:nvSpPr>
        <p:spPr>
          <a:xfrm>
            <a:off x="4502989" y="5390071"/>
            <a:ext cx="983411" cy="629729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/>
          <p:cNvSpPr/>
          <p:nvPr/>
        </p:nvSpPr>
        <p:spPr>
          <a:xfrm rot="4779352">
            <a:off x="5974105" y="2409051"/>
            <a:ext cx="434868" cy="1199285"/>
          </a:xfrm>
          <a:prstGeom prst="lightningBol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/>
          <p:cNvSpPr/>
          <p:nvPr/>
        </p:nvSpPr>
        <p:spPr>
          <a:xfrm>
            <a:off x="3729485" y="4094671"/>
            <a:ext cx="983411" cy="629729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28600"/>
            <a:ext cx="7086600" cy="5334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m-KH" sz="3200" dirty="0" smtClean="0">
                <a:solidFill>
                  <a:srgbClr val="0066FF"/>
                </a:solidFill>
                <a:latin typeface="Khmer OS Muol Light" pitchFamily="2" charset="0"/>
                <a:cs typeface="Khmer OS Muol Light" pitchFamily="2" charset="0"/>
              </a:rPr>
              <a:t>ក្របខណ្ឌនៃការផ្តល់សេវា</a:t>
            </a:r>
            <a:r>
              <a:rPr lang="en-US" sz="3200" dirty="0" smtClean="0">
                <a:solidFill>
                  <a:srgbClr val="0066FF"/>
                </a:solidFill>
                <a:latin typeface="Limon F3" pitchFamily="2" charset="0"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2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m-KH" b="0" dirty="0">
                <a:solidFill>
                  <a:schemeClr val="accent1">
                    <a:lumMod val="75000"/>
                  </a:schemeClr>
                </a:solidFill>
                <a:effectLst/>
                <a:latin typeface="Khmer OS Muol Light" pitchFamily="2" charset="0"/>
                <a:cs typeface="Khmer OS Muol Light" pitchFamily="2" charset="0"/>
              </a:rPr>
              <a:t>សារៈសំខាន់នៃសេវាគាំពារនិងអភិវឌ្ឍកុមារតូច</a:t>
            </a:r>
            <a:r>
              <a:rPr lang="km-KH" dirty="0">
                <a:latin typeface="Khmer OS Muol Light" pitchFamily="2" charset="0"/>
                <a:cs typeface="Khmer OS Muol Light" pitchFamily="2" charset="0"/>
              </a:rPr>
              <a:t>​​​​​​​​​​​​​</a:t>
            </a: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​</a:t>
            </a:r>
            <a:endParaRPr lang="en-US" dirty="0"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0198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m-KH" sz="2200" dirty="0" smtClean="0">
                <a:latin typeface="Khmer OS" pitchFamily="2" charset="0"/>
                <a:cs typeface="Khmer OS" pitchFamily="2" charset="0"/>
              </a:rPr>
              <a:t>កុមារអភិវឌ្ឍយ៉ាងឆាប់រហ័សក្នុងកំឡុងឆ្នាំដំបូងៗនៃជីវិត ការអភិវឌ្ឍជាវិជ្ជមានឬអវិជ្ជមាន ក្នុងវិស័យខាងក្រោមនឹងមានឥទ្ធិពលលើ សុខមាលភាព ការត្រៀមចូលរៀន និងភាពជោគជ័យ សម្រាប់ជីវិតរបស់គេៈ</a:t>
            </a:r>
            <a:endParaRPr lang="en-US" sz="2200" dirty="0" smtClean="0">
              <a:latin typeface="Khmer OS" pitchFamily="2" charset="0"/>
              <a:cs typeface="Khmer OS" pitchFamily="2" charset="0"/>
            </a:endParaRPr>
          </a:p>
          <a:p>
            <a:pPr lvl="1">
              <a:lnSpc>
                <a:spcPct val="170000"/>
              </a:lnSpc>
            </a:pPr>
            <a:r>
              <a:rPr lang="km-KH" sz="2200" dirty="0" smtClean="0">
                <a:latin typeface="Khmer OS" pitchFamily="2" charset="0"/>
                <a:cs typeface="Khmer OS" pitchFamily="2" charset="0"/>
              </a:rPr>
              <a:t>វិស័យចាំបាច់៖ ការអភិវឌ្ឍរាងកាយ បញ្ញា ភាសា និងចិត្តសង្គម</a:t>
            </a:r>
            <a:endParaRPr lang="en-US" sz="2200" dirty="0" smtClean="0">
              <a:latin typeface="Khmer OS" pitchFamily="2" charset="0"/>
              <a:cs typeface="Khmer OS" pitchFamily="2" charset="0"/>
            </a:endParaRPr>
          </a:p>
          <a:p>
            <a:pPr lvl="1">
              <a:lnSpc>
                <a:spcPct val="170000"/>
              </a:lnSpc>
            </a:pPr>
            <a:r>
              <a:rPr lang="km-KH" sz="2200" dirty="0" smtClean="0">
                <a:latin typeface="Khmer OS" pitchFamily="2" charset="0"/>
                <a:cs typeface="Khmer OS" pitchFamily="2" charset="0"/>
              </a:rPr>
              <a:t>មុនពេលចូលសាលាកុមារត្រូវមាន៖ ១.សុខភាពល្អ និងមានអាហារូបត្ថម្ភប្រសើរ ២.មានអ្នកថៃទាំជាប្រចាំនិងមានសមត្ថភាពទំនាក់ទំនងជាវិជ្ជមាន ជាមួយសមាជិកគ្រួសារ ដៃគូ និងគ្រូ ៣.អាចទាក់</a:t>
            </a:r>
            <a:r>
              <a:rPr lang="en-US" sz="2200" dirty="0" smtClean="0">
                <a:latin typeface="Khmer OS" pitchFamily="2" charset="0"/>
                <a:cs typeface="Khmer OS" pitchFamily="2" charset="0"/>
              </a:rPr>
              <a:t> </a:t>
            </a:r>
            <a:r>
              <a:rPr lang="km-KH" sz="2200" dirty="0" smtClean="0">
                <a:latin typeface="Khmer OS" pitchFamily="2" charset="0"/>
                <a:cs typeface="Khmer OS" pitchFamily="2" charset="0"/>
              </a:rPr>
              <a:t>ទងដោយប្រើភាសារជាតិ ជាមួយដៃគូ និងមនុស្សពេញវ័យ និង</a:t>
            </a:r>
            <a:r>
              <a:rPr lang="en-US" sz="2200" dirty="0" smtClean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200" dirty="0" smtClean="0">
                <a:latin typeface="Khmer OS" pitchFamily="2" charset="0"/>
                <a:cs typeface="Khmer OS" pitchFamily="2" charset="0"/>
              </a:rPr>
              <a:t>៤.មានភាពរួចស្រេចដើម្បីរៀនពេញលេញនៅសាលាបឋមសិក្សា។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km-KH" sz="4400" dirty="0" smtClean="0">
                <a:effectLst/>
                <a:latin typeface="Khmer OS Muol Light" pitchFamily="2" charset="0"/>
                <a:cs typeface="Khmer OS Muol Light" pitchFamily="2" charset="0"/>
              </a:rPr>
              <a:t>ទ្រឹស្តីប្រាប់ថា៖</a:t>
            </a:r>
            <a:endParaRPr lang="en-US" sz="4400" dirty="0">
              <a:effectLst/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0198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m-KH" sz="2100" dirty="0" smtClean="0">
                <a:latin typeface="Khmer OS" pitchFamily="2" charset="0"/>
                <a:cs typeface="Khmer OS" pitchFamily="2" charset="0"/>
              </a:rPr>
              <a:t>ការអភិវឌ្ឍវិស័យទាំង ៤ខាងលើ គឺវាទាក់ទងគ្នាទៅវិញទៅមក ដូចនេះការ អន្តរាគមន៍វិស័យមួយ គឺមិនគ្រប់គ្រាន់ទេ</a:t>
            </a:r>
            <a:endParaRPr lang="en-US" sz="2100" dirty="0" smtClean="0">
              <a:latin typeface="Khmer OS" pitchFamily="2" charset="0"/>
              <a:cs typeface="Khmer OS" pitchFamily="2" charset="0"/>
            </a:endParaRPr>
          </a:p>
          <a:p>
            <a:pPr>
              <a:lnSpc>
                <a:spcPct val="170000"/>
              </a:lnSpc>
            </a:pPr>
            <a:r>
              <a:rPr lang="km-KH" sz="2100" dirty="0" smtClean="0">
                <a:latin typeface="Khmer OS" pitchFamily="2" charset="0"/>
                <a:cs typeface="Khmer OS" pitchFamily="2" charset="0"/>
              </a:rPr>
              <a:t>មានអាហារូបត្ថម្ភពេញលេញ ជាពិសេសតាំងពីមានកំណើតរហូតដល់២ឆ្នាំ និង មានការភ្ញោចនៅឆ្នាំដំបូងៗ ពិតជាមានតួនាទីសំខាន់ណាស់ ក្នុងការអភិវឌ្ឍខួរក្បាល។ ក្រោយ២៤ខែ ការខូចខាតមកពីកង្វះអាហារូបត្ថម្ភ ឬ ក្រិន គឺមិនអាចកែប្រែបានឡើយ ហើយវានឹងជះ ឥទ្ធិពលដល់ការអភិវឌ្ឍរាងកាយ ភាសា បញ្ញា និងចិត្តសង្គម</a:t>
            </a:r>
            <a:endParaRPr lang="en-US" sz="2100" dirty="0" smtClean="0">
              <a:latin typeface="Khmer OS" pitchFamily="2" charset="0"/>
              <a:cs typeface="Khmer OS" pitchFamily="2" charset="0"/>
            </a:endParaRPr>
          </a:p>
          <a:p>
            <a:pPr>
              <a:lnSpc>
                <a:spcPct val="170000"/>
              </a:lnSpc>
            </a:pPr>
            <a:r>
              <a:rPr lang="km-KH" sz="2100" dirty="0" smtClean="0">
                <a:latin typeface="Khmer OS" pitchFamily="2" charset="0"/>
                <a:cs typeface="Khmer OS" pitchFamily="2" charset="0"/>
              </a:rPr>
              <a:t>គោលនយោបាយតាមវិស័យ ដែលនាំឲ្យប៉ះទង្គិចការអភិវឌ្ឍនេះ មាន៖ ការថែទាំសុខភាពនិងអនាម័យ អាហារូបត្ថម្ភ ការអប់រំ និងការកាតើបន្ថយភាពក្រីក្រ។</a:t>
            </a:r>
            <a:endParaRPr lang="en-US" sz="2000" dirty="0" smtClean="0">
              <a:latin typeface="Khmer OS" pitchFamily="2" charset="0"/>
              <a:cs typeface="Khmer OS" pitchFamily="2" charset="0"/>
            </a:endParaRPr>
          </a:p>
          <a:p>
            <a:pPr algn="r"/>
            <a:r>
              <a:rPr lang="km-KH" sz="2800" i="1" dirty="0" smtClean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តើសារនេះ បានប្រាប់យើងពីអ្វីខ្លះ?</a:t>
            </a:r>
            <a:r>
              <a:rPr lang="en-US" sz="2800" i="1" dirty="0" smtClean="0">
                <a:solidFill>
                  <a:srgbClr val="FF0000"/>
                </a:solidFill>
                <a:latin typeface="Limon R1" pitchFamily="2" charset="0"/>
              </a:rPr>
              <a:t> 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km-KH" sz="4400" dirty="0" smtClean="0">
                <a:effectLst/>
                <a:latin typeface="Khmer OS Muol Light" pitchFamily="2" charset="0"/>
                <a:cs typeface="Khmer OS Muol Light" pitchFamily="2" charset="0"/>
              </a:rPr>
              <a:t>ទ្រឹស្តីប្រាប់ថា៖</a:t>
            </a:r>
            <a:r>
              <a:rPr lang="en-US" sz="4400" dirty="0" smtClean="0">
                <a:effectLst/>
                <a:latin typeface="Khmer OS Muol Light" pitchFamily="2" charset="0"/>
                <a:cs typeface="Khmer OS Muol Light" pitchFamily="2" charset="0"/>
              </a:rPr>
              <a:t>……</a:t>
            </a:r>
            <a:endParaRPr lang="en-US" sz="4400" dirty="0">
              <a:effectLst/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476</TotalTime>
  <Words>1097</Words>
  <Application>Microsoft Office PowerPoint</Application>
  <PresentationFormat>On-screen Show (4:3)</PresentationFormat>
  <Paragraphs>78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ក្រសួងអប់រំ យុវជន និងកីឡា គណៈកម្មាធិការជាតិ គាំពារ​និងអភិវឌ្ឍកុមារតូច</vt:lpstr>
      <vt:lpstr>ស្ថានភាពអាហារូបត្ថម្ភ​ និងការថែទាំកុមារតូច</vt:lpstr>
      <vt:lpstr>ហេតុអ្វីបានជាយើងចាំបាច់យកចិតទុកដាក់ចំពោះកុមារតូច?</vt:lpstr>
      <vt:lpstr>សេវាអាចបម្រើអ្នកក្របាន តែជាទូទៅវាបរាជ័យ</vt:lpstr>
      <vt:lpstr>សេវាអាចបម្រើអ្នកក្របាន តែជាទូទៅវាបរាជ័យ.....</vt:lpstr>
      <vt:lpstr>   Rkbx½NÐénkarpþl;esva </vt:lpstr>
      <vt:lpstr>សារៈសំខាន់នៃសេវាគាំពារនិងអភិវឌ្ឍកុមារតូច​​​​​​​​​​​​​​</vt:lpstr>
      <vt:lpstr>ទ្រឹស្តីប្រាប់ថា៖</vt:lpstr>
      <vt:lpstr>ទ្រឹស្តីប្រាប់ថា៖……</vt:lpstr>
      <vt:lpstr>ហេតុអ្វីវិនិយោគលើសេវានេះ?</vt:lpstr>
      <vt:lpstr>PowerPoint Presentation</vt:lpstr>
      <vt:lpstr>PowerPoint Presentation</vt:lpstr>
      <vt:lpstr>PowerPoint Presentation</vt:lpstr>
      <vt:lpstr>PowerPoint Presentation</vt:lpstr>
      <vt:lpstr>សំណុំបំណិនដែលគប្បីត្រូវផ្តោត</vt:lpstr>
      <vt:lpstr>បើយើងមិនរត់លឿនជាងសត្វតោ នោះយើងនឹងស្លាប់</vt:lpstr>
      <vt:lpstr>សូមអរគុណ..!!</vt:lpstr>
    </vt:vector>
  </TitlesOfParts>
  <Company>The World Bank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សិក្ខាសាលាផ្សព្វផ្សាយ</dc:title>
  <dc:creator>Simeth Beng</dc:creator>
  <cp:lastModifiedBy>USER</cp:lastModifiedBy>
  <cp:revision>60</cp:revision>
  <cp:lastPrinted>2017-02-14T04:57:14Z</cp:lastPrinted>
  <dcterms:created xsi:type="dcterms:W3CDTF">2014-10-27T06:55:51Z</dcterms:created>
  <dcterms:modified xsi:type="dcterms:W3CDTF">2017-02-14T04:57:19Z</dcterms:modified>
</cp:coreProperties>
</file>