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70" r:id="rId6"/>
    <p:sldId id="259" r:id="rId7"/>
    <p:sldId id="260" r:id="rId8"/>
    <p:sldId id="261" r:id="rId9"/>
    <p:sldId id="262"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8295-BA4A-4C51-A83D-6283FD6064F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4ECBEE-FB07-4F1B-9D20-C844A8BDB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BAF68C-8AE3-49A0-901C-817406380F8B}"/>
              </a:ext>
            </a:extLst>
          </p:cNvPr>
          <p:cNvSpPr>
            <a:spLocks noGrp="1"/>
          </p:cNvSpPr>
          <p:nvPr>
            <p:ph type="dt" sz="half" idx="10"/>
          </p:nvPr>
        </p:nvSpPr>
        <p:spPr/>
        <p:txBody>
          <a:bodyPr/>
          <a:lstStyle/>
          <a:p>
            <a:fld id="{12F70F02-9B35-4BAC-AB2C-1924672F0CB5}" type="datetimeFigureOut">
              <a:rPr lang="en-IN" smtClean="0"/>
              <a:t>21-09-2020</a:t>
            </a:fld>
            <a:endParaRPr lang="en-IN"/>
          </a:p>
        </p:txBody>
      </p:sp>
      <p:sp>
        <p:nvSpPr>
          <p:cNvPr id="5" name="Footer Placeholder 4">
            <a:extLst>
              <a:ext uri="{FF2B5EF4-FFF2-40B4-BE49-F238E27FC236}">
                <a16:creationId xmlns:a16="http://schemas.microsoft.com/office/drawing/2014/main" id="{4F47F0EC-12A0-49BC-8923-6A6D0EE214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6D4C17-5473-4A4B-89B2-B79EF197018D}"/>
              </a:ext>
            </a:extLst>
          </p:cNvPr>
          <p:cNvSpPr>
            <a:spLocks noGrp="1"/>
          </p:cNvSpPr>
          <p:nvPr>
            <p:ph type="sldNum" sz="quarter" idx="12"/>
          </p:nvPr>
        </p:nvSpPr>
        <p:spPr/>
        <p:txBody>
          <a:bodyPr/>
          <a:lstStyle/>
          <a:p>
            <a:fld id="{A7ADD26D-4B34-4DEC-84BD-6715EE43482D}" type="slidenum">
              <a:rPr lang="en-IN" smtClean="0"/>
              <a:t>‹#›</a:t>
            </a:fld>
            <a:endParaRPr lang="en-IN"/>
          </a:p>
        </p:txBody>
      </p:sp>
    </p:spTree>
    <p:extLst>
      <p:ext uri="{BB962C8B-B14F-4D97-AF65-F5344CB8AC3E}">
        <p14:creationId xmlns:p14="http://schemas.microsoft.com/office/powerpoint/2010/main" val="386095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083D-101C-4C13-90AE-69E4D84C774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D3B602-9ABF-445B-92FD-5858690FFD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91D514-80A2-4C15-B6C4-602DEBFA9443}"/>
              </a:ext>
            </a:extLst>
          </p:cNvPr>
          <p:cNvSpPr>
            <a:spLocks noGrp="1"/>
          </p:cNvSpPr>
          <p:nvPr>
            <p:ph type="dt" sz="half" idx="10"/>
          </p:nvPr>
        </p:nvSpPr>
        <p:spPr/>
        <p:txBody>
          <a:bodyPr/>
          <a:lstStyle/>
          <a:p>
            <a:fld id="{12F70F02-9B35-4BAC-AB2C-1924672F0CB5}" type="datetimeFigureOut">
              <a:rPr lang="en-IN" smtClean="0"/>
              <a:t>21-09-2020</a:t>
            </a:fld>
            <a:endParaRPr lang="en-IN"/>
          </a:p>
        </p:txBody>
      </p:sp>
      <p:sp>
        <p:nvSpPr>
          <p:cNvPr id="5" name="Footer Placeholder 4">
            <a:extLst>
              <a:ext uri="{FF2B5EF4-FFF2-40B4-BE49-F238E27FC236}">
                <a16:creationId xmlns:a16="http://schemas.microsoft.com/office/drawing/2014/main" id="{73257B94-63A6-48D8-B2B0-2471A06267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03E8F5-D1BE-418B-8A04-C04DEF033852}"/>
              </a:ext>
            </a:extLst>
          </p:cNvPr>
          <p:cNvSpPr>
            <a:spLocks noGrp="1"/>
          </p:cNvSpPr>
          <p:nvPr>
            <p:ph type="sldNum" sz="quarter" idx="12"/>
          </p:nvPr>
        </p:nvSpPr>
        <p:spPr/>
        <p:txBody>
          <a:bodyPr/>
          <a:lstStyle/>
          <a:p>
            <a:fld id="{A7ADD26D-4B34-4DEC-84BD-6715EE43482D}" type="slidenum">
              <a:rPr lang="en-IN" smtClean="0"/>
              <a:t>‹#›</a:t>
            </a:fld>
            <a:endParaRPr lang="en-IN"/>
          </a:p>
        </p:txBody>
      </p:sp>
    </p:spTree>
    <p:extLst>
      <p:ext uri="{BB962C8B-B14F-4D97-AF65-F5344CB8AC3E}">
        <p14:creationId xmlns:p14="http://schemas.microsoft.com/office/powerpoint/2010/main" val="429429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D7F28C-E075-4120-BD21-08EA95D7AF78}"/>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C4FA5C-2E5B-46FC-AC3D-7B14C6C432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EB8964-9F3B-4476-BF13-BC342578D720}"/>
              </a:ext>
            </a:extLst>
          </p:cNvPr>
          <p:cNvSpPr>
            <a:spLocks noGrp="1"/>
          </p:cNvSpPr>
          <p:nvPr>
            <p:ph type="dt" sz="half" idx="10"/>
          </p:nvPr>
        </p:nvSpPr>
        <p:spPr/>
        <p:txBody>
          <a:bodyPr/>
          <a:lstStyle/>
          <a:p>
            <a:fld id="{12F70F02-9B35-4BAC-AB2C-1924672F0CB5}" type="datetimeFigureOut">
              <a:rPr lang="en-IN" smtClean="0"/>
              <a:t>21-09-2020</a:t>
            </a:fld>
            <a:endParaRPr lang="en-IN"/>
          </a:p>
        </p:txBody>
      </p:sp>
      <p:sp>
        <p:nvSpPr>
          <p:cNvPr id="5" name="Footer Placeholder 4">
            <a:extLst>
              <a:ext uri="{FF2B5EF4-FFF2-40B4-BE49-F238E27FC236}">
                <a16:creationId xmlns:a16="http://schemas.microsoft.com/office/drawing/2014/main" id="{B19FEA35-2638-485D-BE5E-0E10E11652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0B5C5F-0D00-4D23-B905-83229F52DE20}"/>
              </a:ext>
            </a:extLst>
          </p:cNvPr>
          <p:cNvSpPr>
            <a:spLocks noGrp="1"/>
          </p:cNvSpPr>
          <p:nvPr>
            <p:ph type="sldNum" sz="quarter" idx="12"/>
          </p:nvPr>
        </p:nvSpPr>
        <p:spPr/>
        <p:txBody>
          <a:bodyPr/>
          <a:lstStyle/>
          <a:p>
            <a:fld id="{A7ADD26D-4B34-4DEC-84BD-6715EE43482D}" type="slidenum">
              <a:rPr lang="en-IN" smtClean="0"/>
              <a:t>‹#›</a:t>
            </a:fld>
            <a:endParaRPr lang="en-IN"/>
          </a:p>
        </p:txBody>
      </p:sp>
    </p:spTree>
    <p:extLst>
      <p:ext uri="{BB962C8B-B14F-4D97-AF65-F5344CB8AC3E}">
        <p14:creationId xmlns:p14="http://schemas.microsoft.com/office/powerpoint/2010/main" val="392134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B96D-86CB-483F-A755-3F5B91F4F90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C79C3E-652E-425F-8EB7-5AA401DCF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13794F-E658-4B79-AA23-783C72C6E4CF}"/>
              </a:ext>
            </a:extLst>
          </p:cNvPr>
          <p:cNvSpPr>
            <a:spLocks noGrp="1"/>
          </p:cNvSpPr>
          <p:nvPr>
            <p:ph type="dt" sz="half" idx="10"/>
          </p:nvPr>
        </p:nvSpPr>
        <p:spPr/>
        <p:txBody>
          <a:bodyPr/>
          <a:lstStyle/>
          <a:p>
            <a:fld id="{12F70F02-9B35-4BAC-AB2C-1924672F0CB5}" type="datetimeFigureOut">
              <a:rPr lang="en-IN" smtClean="0"/>
              <a:t>21-09-2020</a:t>
            </a:fld>
            <a:endParaRPr lang="en-IN"/>
          </a:p>
        </p:txBody>
      </p:sp>
      <p:sp>
        <p:nvSpPr>
          <p:cNvPr id="5" name="Footer Placeholder 4">
            <a:extLst>
              <a:ext uri="{FF2B5EF4-FFF2-40B4-BE49-F238E27FC236}">
                <a16:creationId xmlns:a16="http://schemas.microsoft.com/office/drawing/2014/main" id="{64D90986-5CA7-4231-AC73-FA3738F1C7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FAD68-FE84-4A13-A457-31EC213CB50B}"/>
              </a:ext>
            </a:extLst>
          </p:cNvPr>
          <p:cNvSpPr>
            <a:spLocks noGrp="1"/>
          </p:cNvSpPr>
          <p:nvPr>
            <p:ph type="sldNum" sz="quarter" idx="12"/>
          </p:nvPr>
        </p:nvSpPr>
        <p:spPr/>
        <p:txBody>
          <a:bodyPr/>
          <a:lstStyle/>
          <a:p>
            <a:fld id="{A7ADD26D-4B34-4DEC-84BD-6715EE43482D}" type="slidenum">
              <a:rPr lang="en-IN" smtClean="0"/>
              <a:t>‹#›</a:t>
            </a:fld>
            <a:endParaRPr lang="en-IN"/>
          </a:p>
        </p:txBody>
      </p:sp>
    </p:spTree>
    <p:extLst>
      <p:ext uri="{BB962C8B-B14F-4D97-AF65-F5344CB8AC3E}">
        <p14:creationId xmlns:p14="http://schemas.microsoft.com/office/powerpoint/2010/main" val="399789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AF65-535F-4C80-8406-F476E660743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0A830B-C173-4A1E-B3B4-34ECA10BC5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65B082-9DE6-452F-A847-DC5EAF9BC305}"/>
              </a:ext>
            </a:extLst>
          </p:cNvPr>
          <p:cNvSpPr>
            <a:spLocks noGrp="1"/>
          </p:cNvSpPr>
          <p:nvPr>
            <p:ph type="dt" sz="half" idx="10"/>
          </p:nvPr>
        </p:nvSpPr>
        <p:spPr/>
        <p:txBody>
          <a:bodyPr/>
          <a:lstStyle/>
          <a:p>
            <a:fld id="{12F70F02-9B35-4BAC-AB2C-1924672F0CB5}" type="datetimeFigureOut">
              <a:rPr lang="en-IN" smtClean="0"/>
              <a:t>21-09-2020</a:t>
            </a:fld>
            <a:endParaRPr lang="en-IN"/>
          </a:p>
        </p:txBody>
      </p:sp>
      <p:sp>
        <p:nvSpPr>
          <p:cNvPr id="5" name="Footer Placeholder 4">
            <a:extLst>
              <a:ext uri="{FF2B5EF4-FFF2-40B4-BE49-F238E27FC236}">
                <a16:creationId xmlns:a16="http://schemas.microsoft.com/office/drawing/2014/main" id="{E6DC4DCE-33BF-4E47-8567-3D62A19C6F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D9BBE1-FD67-4E0C-988A-6060B454F6DF}"/>
              </a:ext>
            </a:extLst>
          </p:cNvPr>
          <p:cNvSpPr>
            <a:spLocks noGrp="1"/>
          </p:cNvSpPr>
          <p:nvPr>
            <p:ph type="sldNum" sz="quarter" idx="12"/>
          </p:nvPr>
        </p:nvSpPr>
        <p:spPr/>
        <p:txBody>
          <a:bodyPr/>
          <a:lstStyle/>
          <a:p>
            <a:fld id="{A7ADD26D-4B34-4DEC-84BD-6715EE43482D}" type="slidenum">
              <a:rPr lang="en-IN" smtClean="0"/>
              <a:t>‹#›</a:t>
            </a:fld>
            <a:endParaRPr lang="en-IN"/>
          </a:p>
        </p:txBody>
      </p:sp>
    </p:spTree>
    <p:extLst>
      <p:ext uri="{BB962C8B-B14F-4D97-AF65-F5344CB8AC3E}">
        <p14:creationId xmlns:p14="http://schemas.microsoft.com/office/powerpoint/2010/main" val="2015446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DD655-C7D2-4737-9A71-F7B2788B344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36D07C-2F33-46F8-B398-889CB58202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9A9378-5F6B-4672-A86C-2AED7D686A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5B6351-0502-42AD-883C-A4464D8D1996}"/>
              </a:ext>
            </a:extLst>
          </p:cNvPr>
          <p:cNvSpPr>
            <a:spLocks noGrp="1"/>
          </p:cNvSpPr>
          <p:nvPr>
            <p:ph type="dt" sz="half" idx="10"/>
          </p:nvPr>
        </p:nvSpPr>
        <p:spPr/>
        <p:txBody>
          <a:bodyPr/>
          <a:lstStyle/>
          <a:p>
            <a:fld id="{12F70F02-9B35-4BAC-AB2C-1924672F0CB5}" type="datetimeFigureOut">
              <a:rPr lang="en-IN" smtClean="0"/>
              <a:t>21-09-2020</a:t>
            </a:fld>
            <a:endParaRPr lang="en-IN"/>
          </a:p>
        </p:txBody>
      </p:sp>
      <p:sp>
        <p:nvSpPr>
          <p:cNvPr id="6" name="Footer Placeholder 5">
            <a:extLst>
              <a:ext uri="{FF2B5EF4-FFF2-40B4-BE49-F238E27FC236}">
                <a16:creationId xmlns:a16="http://schemas.microsoft.com/office/drawing/2014/main" id="{094E6092-DFA8-451A-A6FE-F27B79E965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90E657-9935-4803-937F-01FC1EC805AC}"/>
              </a:ext>
            </a:extLst>
          </p:cNvPr>
          <p:cNvSpPr>
            <a:spLocks noGrp="1"/>
          </p:cNvSpPr>
          <p:nvPr>
            <p:ph type="sldNum" sz="quarter" idx="12"/>
          </p:nvPr>
        </p:nvSpPr>
        <p:spPr/>
        <p:txBody>
          <a:bodyPr/>
          <a:lstStyle/>
          <a:p>
            <a:fld id="{A7ADD26D-4B34-4DEC-84BD-6715EE43482D}" type="slidenum">
              <a:rPr lang="en-IN" smtClean="0"/>
              <a:t>‹#›</a:t>
            </a:fld>
            <a:endParaRPr lang="en-IN"/>
          </a:p>
        </p:txBody>
      </p:sp>
    </p:spTree>
    <p:extLst>
      <p:ext uri="{BB962C8B-B14F-4D97-AF65-F5344CB8AC3E}">
        <p14:creationId xmlns:p14="http://schemas.microsoft.com/office/powerpoint/2010/main" val="175044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8CBB-6885-4D3E-B623-6CE989C630B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C3AC0D-CA65-4356-BC1F-3E5D1F7770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DC0BD7-7E36-4EB2-B8C8-570687B3B7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248346-1039-430E-B51A-18509D046E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5AE810-C6D5-4E20-89E8-087D3765C4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0C14D1-44C3-4DBD-ABE9-D6D0F4B07FC9}"/>
              </a:ext>
            </a:extLst>
          </p:cNvPr>
          <p:cNvSpPr>
            <a:spLocks noGrp="1"/>
          </p:cNvSpPr>
          <p:nvPr>
            <p:ph type="dt" sz="half" idx="10"/>
          </p:nvPr>
        </p:nvSpPr>
        <p:spPr/>
        <p:txBody>
          <a:bodyPr/>
          <a:lstStyle/>
          <a:p>
            <a:fld id="{12F70F02-9B35-4BAC-AB2C-1924672F0CB5}" type="datetimeFigureOut">
              <a:rPr lang="en-IN" smtClean="0"/>
              <a:t>21-09-2020</a:t>
            </a:fld>
            <a:endParaRPr lang="en-IN"/>
          </a:p>
        </p:txBody>
      </p:sp>
      <p:sp>
        <p:nvSpPr>
          <p:cNvPr id="8" name="Footer Placeholder 7">
            <a:extLst>
              <a:ext uri="{FF2B5EF4-FFF2-40B4-BE49-F238E27FC236}">
                <a16:creationId xmlns:a16="http://schemas.microsoft.com/office/drawing/2014/main" id="{ACE357BA-A99B-40FB-8D42-426ED58725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BE4694-AF8C-41BB-A115-8366FE650335}"/>
              </a:ext>
            </a:extLst>
          </p:cNvPr>
          <p:cNvSpPr>
            <a:spLocks noGrp="1"/>
          </p:cNvSpPr>
          <p:nvPr>
            <p:ph type="sldNum" sz="quarter" idx="12"/>
          </p:nvPr>
        </p:nvSpPr>
        <p:spPr/>
        <p:txBody>
          <a:bodyPr/>
          <a:lstStyle/>
          <a:p>
            <a:fld id="{A7ADD26D-4B34-4DEC-84BD-6715EE43482D}" type="slidenum">
              <a:rPr lang="en-IN" smtClean="0"/>
              <a:t>‹#›</a:t>
            </a:fld>
            <a:endParaRPr lang="en-IN"/>
          </a:p>
        </p:txBody>
      </p:sp>
    </p:spTree>
    <p:extLst>
      <p:ext uri="{BB962C8B-B14F-4D97-AF65-F5344CB8AC3E}">
        <p14:creationId xmlns:p14="http://schemas.microsoft.com/office/powerpoint/2010/main" val="101097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0B8B-D2E3-4ABC-9B64-A75AF5B6C8A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F88FC2-1AF3-4DA1-85A3-258EFF6FD126}"/>
              </a:ext>
            </a:extLst>
          </p:cNvPr>
          <p:cNvSpPr>
            <a:spLocks noGrp="1"/>
          </p:cNvSpPr>
          <p:nvPr>
            <p:ph type="dt" sz="half" idx="10"/>
          </p:nvPr>
        </p:nvSpPr>
        <p:spPr/>
        <p:txBody>
          <a:bodyPr/>
          <a:lstStyle/>
          <a:p>
            <a:fld id="{12F70F02-9B35-4BAC-AB2C-1924672F0CB5}" type="datetimeFigureOut">
              <a:rPr lang="en-IN" smtClean="0"/>
              <a:t>21-09-2020</a:t>
            </a:fld>
            <a:endParaRPr lang="en-IN"/>
          </a:p>
        </p:txBody>
      </p:sp>
      <p:sp>
        <p:nvSpPr>
          <p:cNvPr id="4" name="Footer Placeholder 3">
            <a:extLst>
              <a:ext uri="{FF2B5EF4-FFF2-40B4-BE49-F238E27FC236}">
                <a16:creationId xmlns:a16="http://schemas.microsoft.com/office/drawing/2014/main" id="{3F70740C-A4D5-42EF-9D32-B79ADC3BF2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F31BD9-AE47-4AD8-BEC8-E6370357EC73}"/>
              </a:ext>
            </a:extLst>
          </p:cNvPr>
          <p:cNvSpPr>
            <a:spLocks noGrp="1"/>
          </p:cNvSpPr>
          <p:nvPr>
            <p:ph type="sldNum" sz="quarter" idx="12"/>
          </p:nvPr>
        </p:nvSpPr>
        <p:spPr/>
        <p:txBody>
          <a:bodyPr/>
          <a:lstStyle/>
          <a:p>
            <a:fld id="{A7ADD26D-4B34-4DEC-84BD-6715EE43482D}" type="slidenum">
              <a:rPr lang="en-IN" smtClean="0"/>
              <a:t>‹#›</a:t>
            </a:fld>
            <a:endParaRPr lang="en-IN"/>
          </a:p>
        </p:txBody>
      </p:sp>
    </p:spTree>
    <p:extLst>
      <p:ext uri="{BB962C8B-B14F-4D97-AF65-F5344CB8AC3E}">
        <p14:creationId xmlns:p14="http://schemas.microsoft.com/office/powerpoint/2010/main" val="1988003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F36C86-F5A3-4DBA-A811-FF3247DE8204}"/>
              </a:ext>
            </a:extLst>
          </p:cNvPr>
          <p:cNvSpPr>
            <a:spLocks noGrp="1"/>
          </p:cNvSpPr>
          <p:nvPr>
            <p:ph type="dt" sz="half" idx="10"/>
          </p:nvPr>
        </p:nvSpPr>
        <p:spPr/>
        <p:txBody>
          <a:bodyPr/>
          <a:lstStyle/>
          <a:p>
            <a:fld id="{12F70F02-9B35-4BAC-AB2C-1924672F0CB5}" type="datetimeFigureOut">
              <a:rPr lang="en-IN" smtClean="0"/>
              <a:t>21-09-2020</a:t>
            </a:fld>
            <a:endParaRPr lang="en-IN"/>
          </a:p>
        </p:txBody>
      </p:sp>
      <p:sp>
        <p:nvSpPr>
          <p:cNvPr id="3" name="Footer Placeholder 2">
            <a:extLst>
              <a:ext uri="{FF2B5EF4-FFF2-40B4-BE49-F238E27FC236}">
                <a16:creationId xmlns:a16="http://schemas.microsoft.com/office/drawing/2014/main" id="{BB9CF6D4-C53E-4786-97A2-61BE4C0D5C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535234-240B-4EC7-BCC9-0710E992AF16}"/>
              </a:ext>
            </a:extLst>
          </p:cNvPr>
          <p:cNvSpPr>
            <a:spLocks noGrp="1"/>
          </p:cNvSpPr>
          <p:nvPr>
            <p:ph type="sldNum" sz="quarter" idx="12"/>
          </p:nvPr>
        </p:nvSpPr>
        <p:spPr/>
        <p:txBody>
          <a:bodyPr/>
          <a:lstStyle/>
          <a:p>
            <a:fld id="{A7ADD26D-4B34-4DEC-84BD-6715EE43482D}" type="slidenum">
              <a:rPr lang="en-IN" smtClean="0"/>
              <a:t>‹#›</a:t>
            </a:fld>
            <a:endParaRPr lang="en-IN"/>
          </a:p>
        </p:txBody>
      </p:sp>
    </p:spTree>
    <p:extLst>
      <p:ext uri="{BB962C8B-B14F-4D97-AF65-F5344CB8AC3E}">
        <p14:creationId xmlns:p14="http://schemas.microsoft.com/office/powerpoint/2010/main" val="1764456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7FF8-0968-4AC0-A48B-7643A5CF4BA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01E259-A066-4A70-A3E3-C78E582796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DDAB31-C3E0-4BA6-BB05-F3B18331A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6C774B-168A-4400-8875-99BE40DD6520}"/>
              </a:ext>
            </a:extLst>
          </p:cNvPr>
          <p:cNvSpPr>
            <a:spLocks noGrp="1"/>
          </p:cNvSpPr>
          <p:nvPr>
            <p:ph type="dt" sz="half" idx="10"/>
          </p:nvPr>
        </p:nvSpPr>
        <p:spPr/>
        <p:txBody>
          <a:bodyPr/>
          <a:lstStyle/>
          <a:p>
            <a:fld id="{12F70F02-9B35-4BAC-AB2C-1924672F0CB5}" type="datetimeFigureOut">
              <a:rPr lang="en-IN" smtClean="0"/>
              <a:t>21-09-2020</a:t>
            </a:fld>
            <a:endParaRPr lang="en-IN"/>
          </a:p>
        </p:txBody>
      </p:sp>
      <p:sp>
        <p:nvSpPr>
          <p:cNvPr id="6" name="Footer Placeholder 5">
            <a:extLst>
              <a:ext uri="{FF2B5EF4-FFF2-40B4-BE49-F238E27FC236}">
                <a16:creationId xmlns:a16="http://schemas.microsoft.com/office/drawing/2014/main" id="{760D63EF-D0F2-4FE5-8E15-C9F51022C3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9D04AC-EDFD-4C5B-BA1D-BC0C2350EF07}"/>
              </a:ext>
            </a:extLst>
          </p:cNvPr>
          <p:cNvSpPr>
            <a:spLocks noGrp="1"/>
          </p:cNvSpPr>
          <p:nvPr>
            <p:ph type="sldNum" sz="quarter" idx="12"/>
          </p:nvPr>
        </p:nvSpPr>
        <p:spPr/>
        <p:txBody>
          <a:bodyPr/>
          <a:lstStyle/>
          <a:p>
            <a:fld id="{A7ADD26D-4B34-4DEC-84BD-6715EE43482D}" type="slidenum">
              <a:rPr lang="en-IN" smtClean="0"/>
              <a:t>‹#›</a:t>
            </a:fld>
            <a:endParaRPr lang="en-IN"/>
          </a:p>
        </p:txBody>
      </p:sp>
    </p:spTree>
    <p:extLst>
      <p:ext uri="{BB962C8B-B14F-4D97-AF65-F5344CB8AC3E}">
        <p14:creationId xmlns:p14="http://schemas.microsoft.com/office/powerpoint/2010/main" val="1756043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B256-6F6C-4ABF-A463-A6972BE0F5C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A3DAA2-F6A0-44AE-B30A-525A74F24E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77B57B-E58B-4EC9-BE0B-8BA407C3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DF463-A951-46ED-BEA1-A5F598BCE79F}"/>
              </a:ext>
            </a:extLst>
          </p:cNvPr>
          <p:cNvSpPr>
            <a:spLocks noGrp="1"/>
          </p:cNvSpPr>
          <p:nvPr>
            <p:ph type="dt" sz="half" idx="10"/>
          </p:nvPr>
        </p:nvSpPr>
        <p:spPr/>
        <p:txBody>
          <a:bodyPr/>
          <a:lstStyle/>
          <a:p>
            <a:fld id="{12F70F02-9B35-4BAC-AB2C-1924672F0CB5}" type="datetimeFigureOut">
              <a:rPr lang="en-IN" smtClean="0"/>
              <a:t>21-09-2020</a:t>
            </a:fld>
            <a:endParaRPr lang="en-IN"/>
          </a:p>
        </p:txBody>
      </p:sp>
      <p:sp>
        <p:nvSpPr>
          <p:cNvPr id="6" name="Footer Placeholder 5">
            <a:extLst>
              <a:ext uri="{FF2B5EF4-FFF2-40B4-BE49-F238E27FC236}">
                <a16:creationId xmlns:a16="http://schemas.microsoft.com/office/drawing/2014/main" id="{9C53DFD1-FB35-4162-AB2E-BA37816DFA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0CCB9F-495A-4330-90E1-2594D0617F98}"/>
              </a:ext>
            </a:extLst>
          </p:cNvPr>
          <p:cNvSpPr>
            <a:spLocks noGrp="1"/>
          </p:cNvSpPr>
          <p:nvPr>
            <p:ph type="sldNum" sz="quarter" idx="12"/>
          </p:nvPr>
        </p:nvSpPr>
        <p:spPr/>
        <p:txBody>
          <a:bodyPr/>
          <a:lstStyle/>
          <a:p>
            <a:fld id="{A7ADD26D-4B34-4DEC-84BD-6715EE43482D}" type="slidenum">
              <a:rPr lang="en-IN" smtClean="0"/>
              <a:t>‹#›</a:t>
            </a:fld>
            <a:endParaRPr lang="en-IN"/>
          </a:p>
        </p:txBody>
      </p:sp>
    </p:spTree>
    <p:extLst>
      <p:ext uri="{BB962C8B-B14F-4D97-AF65-F5344CB8AC3E}">
        <p14:creationId xmlns:p14="http://schemas.microsoft.com/office/powerpoint/2010/main" val="372653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6577E6-60FD-4C6A-B627-56EC387532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34F0EE-BF6B-4D62-95A9-F427D9D09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F70F02-9B35-4BAC-AB2C-1924672F0CB5}" type="datetimeFigureOut">
              <a:rPr lang="en-IN" smtClean="0"/>
              <a:t>21-09-2020</a:t>
            </a:fld>
            <a:endParaRPr lang="en-IN"/>
          </a:p>
        </p:txBody>
      </p:sp>
      <p:sp>
        <p:nvSpPr>
          <p:cNvPr id="5" name="Footer Placeholder 4">
            <a:extLst>
              <a:ext uri="{FF2B5EF4-FFF2-40B4-BE49-F238E27FC236}">
                <a16:creationId xmlns:a16="http://schemas.microsoft.com/office/drawing/2014/main" id="{A58434C9-90A7-4F0A-96A7-E0720D77D1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917A11-8F04-4306-8E88-0753A3C2DF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DD26D-4B34-4DEC-84BD-6715EE43482D}" type="slidenum">
              <a:rPr lang="en-IN" smtClean="0"/>
              <a:t>‹#›</a:t>
            </a:fld>
            <a:endParaRPr lang="en-IN"/>
          </a:p>
        </p:txBody>
      </p:sp>
      <p:sp>
        <p:nvSpPr>
          <p:cNvPr id="8" name="Rectangle 7">
            <a:extLst>
              <a:ext uri="{FF2B5EF4-FFF2-40B4-BE49-F238E27FC236}">
                <a16:creationId xmlns:a16="http://schemas.microsoft.com/office/drawing/2014/main" id="{65E1BD6E-03B9-40A4-8197-97968235C800}"/>
              </a:ext>
            </a:extLst>
          </p:cNvPr>
          <p:cNvSpPr/>
          <p:nvPr userDrawn="1"/>
        </p:nvSpPr>
        <p:spPr>
          <a:xfrm>
            <a:off x="9019774" y="19090"/>
            <a:ext cx="3296451" cy="553998"/>
          </a:xfrm>
          <a:prstGeom prst="rect">
            <a:avLst/>
          </a:prstGeom>
          <a:noFill/>
        </p:spPr>
        <p:txBody>
          <a:bodyPr wrap="square" lIns="91440" tIns="45720" rIns="91440" bIns="45720">
            <a:spAutoFit/>
          </a:bodyPr>
          <a:lstStyle/>
          <a:p>
            <a:pPr algn="ctr"/>
            <a:r>
              <a:rPr lang="en-US" sz="3000" b="1" cap="none" spc="0" dirty="0">
                <a:ln w="6350">
                  <a:solidFill>
                    <a:schemeClr val="tx1"/>
                  </a:solidFill>
                  <a:prstDash val="solid"/>
                </a:ln>
                <a:solidFill>
                  <a:srgbClr val="00000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MENTORSKOOL</a:t>
            </a:r>
          </a:p>
        </p:txBody>
      </p:sp>
      <p:pic>
        <p:nvPicPr>
          <p:cNvPr id="10" name="Picture 9">
            <a:extLst>
              <a:ext uri="{FF2B5EF4-FFF2-40B4-BE49-F238E27FC236}">
                <a16:creationId xmlns:a16="http://schemas.microsoft.com/office/drawing/2014/main" id="{EA2D359B-3D85-42B3-97FB-36F1D625CF5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87234" y="136525"/>
            <a:ext cx="719819" cy="719819"/>
          </a:xfrm>
          <a:prstGeom prst="rect">
            <a:avLst/>
          </a:prstGeom>
        </p:spPr>
      </p:pic>
    </p:spTree>
    <p:extLst>
      <p:ext uri="{BB962C8B-B14F-4D97-AF65-F5344CB8AC3E}">
        <p14:creationId xmlns:p14="http://schemas.microsoft.com/office/powerpoint/2010/main" val="3132996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sws.illinois.edu/statecli/general/chicago-climate-narrative.htm" TargetMode="External"/><Relationship Id="rId2" Type="http://schemas.openxmlformats.org/officeDocument/2006/relationships/hyperlink" Target="https://w1.weather.gov/data/obhistory/KORD.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3F4883-51D6-4910-9EA8-0A664BFDE893}"/>
              </a:ext>
            </a:extLst>
          </p:cNvPr>
          <p:cNvSpPr/>
          <p:nvPr/>
        </p:nvSpPr>
        <p:spPr>
          <a:xfrm>
            <a:off x="572481" y="2967335"/>
            <a:ext cx="11047063" cy="1754326"/>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Preliminary Study on </a:t>
            </a:r>
          </a:p>
          <a:p>
            <a:pPr algn="ctr"/>
            <a:r>
              <a:rPr lang="en-US" sz="5400" b="1" dirty="0">
                <a:ln w="22225">
                  <a:solidFill>
                    <a:schemeClr val="accent6">
                      <a:lumMod val="50000"/>
                    </a:schemeClr>
                  </a:solidFill>
                  <a:prstDash val="solid"/>
                </a:ln>
                <a:solidFill>
                  <a:schemeClr val="accent2">
                    <a:lumMod val="40000"/>
                    <a:lumOff val="60000"/>
                  </a:schemeClr>
                </a:solidFill>
              </a:rPr>
              <a:t>Green Infrastructure Monitoring </a:t>
            </a:r>
            <a:r>
              <a:rPr lang="en-US" sz="5400" b="1" dirty="0">
                <a:ln w="22225">
                  <a:solidFill>
                    <a:schemeClr val="accent2"/>
                  </a:solidFill>
                  <a:prstDash val="solid"/>
                </a:ln>
                <a:solidFill>
                  <a:schemeClr val="accent2">
                    <a:lumMod val="40000"/>
                    <a:lumOff val="60000"/>
                  </a:schemeClr>
                </a:solidFill>
              </a:rPr>
              <a:t>data </a:t>
            </a:r>
            <a:endParaRPr lang="en-US" sz="5400" b="1" dirty="0">
              <a:ln w="22225">
                <a:solidFill>
                  <a:schemeClr val="tx1"/>
                </a:solidFill>
                <a:prstDash val="solid"/>
              </a:ln>
              <a:solidFill>
                <a:schemeClr val="accent6">
                  <a:lumMod val="60000"/>
                  <a:lumOff val="40000"/>
                </a:schemeClr>
              </a:solidFill>
            </a:endParaRPr>
          </a:p>
        </p:txBody>
      </p:sp>
    </p:spTree>
    <p:extLst>
      <p:ext uri="{BB962C8B-B14F-4D97-AF65-F5344CB8AC3E}">
        <p14:creationId xmlns:p14="http://schemas.microsoft.com/office/powerpoint/2010/main" val="30203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2FCC02-72D2-4824-BF5B-C96953A4EB86}"/>
              </a:ext>
            </a:extLst>
          </p:cNvPr>
          <p:cNvSpPr txBox="1"/>
          <p:nvPr/>
        </p:nvSpPr>
        <p:spPr>
          <a:xfrm>
            <a:off x="445652" y="1116118"/>
            <a:ext cx="10711873" cy="1477328"/>
          </a:xfrm>
          <a:prstGeom prst="rect">
            <a:avLst/>
          </a:prstGeom>
          <a:noFill/>
        </p:spPr>
        <p:txBody>
          <a:bodyPr wrap="square">
            <a:spAutoFit/>
          </a:bodyPr>
          <a:lstStyle/>
          <a:p>
            <a:pPr marL="285750" indent="-285750" algn="just">
              <a:buFont typeface="Arial" panose="020B0604020202020204" pitchFamily="34" charset="0"/>
              <a:buChar char="•"/>
            </a:pPr>
            <a:r>
              <a:rPr lang="en-US" dirty="0" err="1">
                <a:solidFill>
                  <a:srgbClr val="333333"/>
                </a:solidFill>
                <a:latin typeface="Times New Roman" panose="02020603050405020304" pitchFamily="18" charset="0"/>
                <a:cs typeface="Times New Roman" panose="02020603050405020304" pitchFamily="18" charset="0"/>
              </a:rPr>
              <a:t>Colab</a:t>
            </a:r>
            <a:r>
              <a:rPr lang="en-US" dirty="0">
                <a:solidFill>
                  <a:srgbClr val="333333"/>
                </a:solidFill>
                <a:latin typeface="Times New Roman" panose="02020603050405020304" pitchFamily="18" charset="0"/>
                <a:cs typeface="Times New Roman" panose="02020603050405020304" pitchFamily="18" charset="0"/>
              </a:rPr>
              <a:t> notebook</a:t>
            </a:r>
          </a:p>
          <a:p>
            <a:pPr marL="285750" indent="-285750"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Data Dictionary</a:t>
            </a:r>
          </a:p>
          <a:p>
            <a:pPr marL="285750" indent="-285750"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Distributions</a:t>
            </a:r>
          </a:p>
          <a:p>
            <a:pPr marL="285750" indent="-285750"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Motivation.</a:t>
            </a:r>
          </a:p>
          <a:p>
            <a:pPr marL="285750" indent="-285750" algn="just">
              <a:buFont typeface="Arial" panose="020B0604020202020204" pitchFamily="34" charset="0"/>
              <a:buChar char="•"/>
            </a:pPr>
            <a:r>
              <a:rPr lang="en-US" dirty="0" err="1">
                <a:solidFill>
                  <a:srgbClr val="333333"/>
                </a:solidFill>
                <a:latin typeface="Times New Roman" panose="02020603050405020304" pitchFamily="18" charset="0"/>
                <a:cs typeface="Times New Roman" panose="02020603050405020304" pitchFamily="18" charset="0"/>
              </a:rPr>
              <a:t>Iot</a:t>
            </a:r>
            <a:r>
              <a:rPr lang="en-US" dirty="0">
                <a:solidFill>
                  <a:srgbClr val="333333"/>
                </a:solidFill>
                <a:latin typeface="Times New Roman" panose="02020603050405020304" pitchFamily="18" charset="0"/>
                <a:cs typeface="Times New Roman" panose="02020603050405020304" pitchFamily="18" charset="0"/>
              </a:rPr>
              <a:t> data simulation</a:t>
            </a:r>
            <a:endParaRPr lang="en-US"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67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735D7B-5969-42F3-8D94-E292C170F6A5}"/>
              </a:ext>
            </a:extLst>
          </p:cNvPr>
          <p:cNvSpPr/>
          <p:nvPr/>
        </p:nvSpPr>
        <p:spPr>
          <a:xfrm>
            <a:off x="95104" y="791878"/>
            <a:ext cx="1638590" cy="553998"/>
          </a:xfrm>
          <a:prstGeom prst="rect">
            <a:avLst/>
          </a:prstGeom>
          <a:noFill/>
        </p:spPr>
        <p:txBody>
          <a:bodyPr wrap="none" lIns="91440" tIns="45720" rIns="91440" bIns="45720">
            <a:spAutoFit/>
          </a:bodyPr>
          <a:lstStyle/>
          <a:p>
            <a:pPr algn="ctr"/>
            <a:r>
              <a:rPr lang="en-US" sz="30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Bioswale</a:t>
            </a:r>
          </a:p>
        </p:txBody>
      </p:sp>
      <p:sp>
        <p:nvSpPr>
          <p:cNvPr id="7" name="TextBox 6">
            <a:extLst>
              <a:ext uri="{FF2B5EF4-FFF2-40B4-BE49-F238E27FC236}">
                <a16:creationId xmlns:a16="http://schemas.microsoft.com/office/drawing/2014/main" id="{90FB76D7-BE9C-454B-821F-EA2CF7A8438F}"/>
              </a:ext>
            </a:extLst>
          </p:cNvPr>
          <p:cNvSpPr txBox="1"/>
          <p:nvPr/>
        </p:nvSpPr>
        <p:spPr>
          <a:xfrm>
            <a:off x="714983" y="1418326"/>
            <a:ext cx="10958208" cy="646331"/>
          </a:xfrm>
          <a:prstGeom prst="rect">
            <a:avLst/>
          </a:prstGeom>
          <a:noFill/>
        </p:spPr>
        <p:txBody>
          <a:bodyPr wrap="square">
            <a:spAutoFit/>
          </a:bodyPr>
          <a:lstStyle/>
          <a:p>
            <a:pPr algn="just"/>
            <a:r>
              <a:rPr lang="en-US" b="1" i="0" dirty="0">
                <a:solidFill>
                  <a:srgbClr val="222222"/>
                </a:solidFill>
                <a:effectLst/>
                <a:latin typeface="Times New Roman" panose="02020603050405020304" pitchFamily="18" charset="0"/>
                <a:cs typeface="Times New Roman" panose="02020603050405020304" pitchFamily="18" charset="0"/>
              </a:rPr>
              <a:t>Bioswales</a:t>
            </a:r>
            <a:r>
              <a:rPr lang="en-US" b="0" i="0" dirty="0">
                <a:solidFill>
                  <a:srgbClr val="222222"/>
                </a:solidFill>
                <a:effectLst/>
                <a:latin typeface="Times New Roman" panose="02020603050405020304" pitchFamily="18" charset="0"/>
                <a:cs typeface="Times New Roman" panose="02020603050405020304" pitchFamily="18" charset="0"/>
              </a:rPr>
              <a:t> are channels designed to concentrate and convey stormwater runoff while removing debris and pollution. </a:t>
            </a:r>
            <a:r>
              <a:rPr lang="en-US" b="1" i="0" dirty="0">
                <a:solidFill>
                  <a:srgbClr val="222222"/>
                </a:solidFill>
                <a:effectLst/>
                <a:latin typeface="Times New Roman" panose="02020603050405020304" pitchFamily="18" charset="0"/>
                <a:cs typeface="Times New Roman" panose="02020603050405020304" pitchFamily="18" charset="0"/>
              </a:rPr>
              <a:t>Bioswales</a:t>
            </a:r>
            <a:r>
              <a:rPr lang="en-US" b="0" i="0" dirty="0">
                <a:solidFill>
                  <a:srgbClr val="222222"/>
                </a:solidFill>
                <a:effectLst/>
                <a:latin typeface="Times New Roman" panose="02020603050405020304" pitchFamily="18" charset="0"/>
                <a:cs typeface="Times New Roman" panose="02020603050405020304" pitchFamily="18" charset="0"/>
              </a:rPr>
              <a:t> can also be beneficial in recharging groundwater.</a:t>
            </a: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6BB2700A-D6B4-41B0-8665-B18713FA225B}"/>
              </a:ext>
            </a:extLst>
          </p:cNvPr>
          <p:cNvSpPr/>
          <p:nvPr/>
        </p:nvSpPr>
        <p:spPr>
          <a:xfrm>
            <a:off x="64921" y="2559070"/>
            <a:ext cx="1508747" cy="553998"/>
          </a:xfrm>
          <a:prstGeom prst="rect">
            <a:avLst/>
          </a:prstGeom>
          <a:noFill/>
        </p:spPr>
        <p:txBody>
          <a:bodyPr wrap="none" lIns="91440" tIns="45720" rIns="91440" bIns="45720">
            <a:spAutoFit/>
          </a:bodyPr>
          <a:lstStyle/>
          <a:p>
            <a:pPr algn="ctr"/>
            <a:r>
              <a:rPr lang="en-US" sz="3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%VWC</a:t>
            </a:r>
          </a:p>
        </p:txBody>
      </p:sp>
      <p:sp>
        <p:nvSpPr>
          <p:cNvPr id="13" name="TextBox 12">
            <a:extLst>
              <a:ext uri="{FF2B5EF4-FFF2-40B4-BE49-F238E27FC236}">
                <a16:creationId xmlns:a16="http://schemas.microsoft.com/office/drawing/2014/main" id="{E036DF42-8952-48D6-87FC-EFDFF75D8676}"/>
              </a:ext>
            </a:extLst>
          </p:cNvPr>
          <p:cNvSpPr txBox="1"/>
          <p:nvPr/>
        </p:nvSpPr>
        <p:spPr>
          <a:xfrm>
            <a:off x="714983" y="3429000"/>
            <a:ext cx="10958208" cy="923330"/>
          </a:xfrm>
          <a:prstGeom prst="rect">
            <a:avLst/>
          </a:prstGeom>
          <a:noFill/>
        </p:spPr>
        <p:txBody>
          <a:bodyPr wrap="square">
            <a:spAutoFit/>
          </a:bodyPr>
          <a:lstStyle>
            <a:defPPr>
              <a:defRPr lang="en-US"/>
            </a:defPPr>
            <a:lvl1pPr algn="just">
              <a:defRPr b="1" i="0">
                <a:solidFill>
                  <a:srgbClr val="222222"/>
                </a:solidFill>
                <a:effectLst/>
                <a:latin typeface="Times New Roman" panose="02020603050405020304" pitchFamily="18" charset="0"/>
                <a:cs typeface="Times New Roman" panose="02020603050405020304" pitchFamily="18" charset="0"/>
              </a:defRPr>
            </a:lvl1pPr>
          </a:lstStyle>
          <a:p>
            <a:r>
              <a:rPr lang="en-US" b="0" dirty="0"/>
              <a:t>Volumetric water content is a numerical measure of soil moisture. It is simply the ratio of water volume to soil volume. Another equally valid measurement is GWC, gravimetric water content, which measures weight rather than volume.</a:t>
            </a:r>
            <a:endParaRPr lang="en-IN" b="0" dirty="0"/>
          </a:p>
        </p:txBody>
      </p:sp>
    </p:spTree>
    <p:extLst>
      <p:ext uri="{BB962C8B-B14F-4D97-AF65-F5344CB8AC3E}">
        <p14:creationId xmlns:p14="http://schemas.microsoft.com/office/powerpoint/2010/main" val="4144161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BFD240-9BB3-49E0-AD6B-320ACDF7439F}"/>
              </a:ext>
            </a:extLst>
          </p:cNvPr>
          <p:cNvSpPr/>
          <p:nvPr/>
        </p:nvSpPr>
        <p:spPr>
          <a:xfrm>
            <a:off x="0" y="889154"/>
            <a:ext cx="3015569" cy="553998"/>
          </a:xfrm>
          <a:prstGeom prst="rect">
            <a:avLst/>
          </a:prstGeom>
          <a:noFill/>
        </p:spPr>
        <p:txBody>
          <a:bodyPr wrap="none" lIns="91440" tIns="45720" rIns="91440" bIns="45720">
            <a:spAutoFit/>
          </a:bodyPr>
          <a:lstStyle/>
          <a:p>
            <a:pPr algn="ctr"/>
            <a:r>
              <a:rPr lang="en-US" sz="30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What do we have</a:t>
            </a:r>
          </a:p>
        </p:txBody>
      </p:sp>
      <p:sp>
        <p:nvSpPr>
          <p:cNvPr id="5" name="TextBox 4">
            <a:extLst>
              <a:ext uri="{FF2B5EF4-FFF2-40B4-BE49-F238E27FC236}">
                <a16:creationId xmlns:a16="http://schemas.microsoft.com/office/drawing/2014/main" id="{D0E95BAB-DFD8-41CD-B985-3DEB1A0EE788}"/>
              </a:ext>
            </a:extLst>
          </p:cNvPr>
          <p:cNvSpPr txBox="1"/>
          <p:nvPr/>
        </p:nvSpPr>
        <p:spPr>
          <a:xfrm>
            <a:off x="757383" y="1470368"/>
            <a:ext cx="7426036" cy="147732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CSV file of 3.34gb</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CSV migrated to AWS S3 standard – US East (North Virginia) Region.</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After Moving to S3 3.34 was converted to 3.43GB</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AWS IAM user was created to create access for S3</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S3 Bucket access to DataBricks by mounting</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FF17561-C578-4383-AB50-E3E43405A27D}"/>
              </a:ext>
            </a:extLst>
          </p:cNvPr>
          <p:cNvSpPr/>
          <p:nvPr/>
        </p:nvSpPr>
        <p:spPr>
          <a:xfrm>
            <a:off x="0" y="2905337"/>
            <a:ext cx="3958136" cy="553998"/>
          </a:xfrm>
          <a:prstGeom prst="rect">
            <a:avLst/>
          </a:prstGeom>
          <a:noFill/>
        </p:spPr>
        <p:txBody>
          <a:bodyPr wrap="none" lIns="91440" tIns="45720" rIns="91440" bIns="45720">
            <a:spAutoFit/>
          </a:bodyPr>
          <a:lstStyle/>
          <a:p>
            <a:pPr algn="ctr"/>
            <a:r>
              <a:rPr lang="en-US" sz="30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Data Frame &amp; Schema</a:t>
            </a:r>
          </a:p>
        </p:txBody>
      </p:sp>
      <p:sp>
        <p:nvSpPr>
          <p:cNvPr id="9" name="TextBox 8">
            <a:extLst>
              <a:ext uri="{FF2B5EF4-FFF2-40B4-BE49-F238E27FC236}">
                <a16:creationId xmlns:a16="http://schemas.microsoft.com/office/drawing/2014/main" id="{39647383-5ED2-4BC8-AD81-50666DF4B318}"/>
              </a:ext>
            </a:extLst>
          </p:cNvPr>
          <p:cNvSpPr txBox="1"/>
          <p:nvPr/>
        </p:nvSpPr>
        <p:spPr>
          <a:xfrm>
            <a:off x="757383" y="3544082"/>
            <a:ext cx="6334081"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have a total of  </a:t>
            </a:r>
            <a:r>
              <a:rPr lang="en-US" b="0" i="0" dirty="0">
                <a:solidFill>
                  <a:srgbClr val="008000"/>
                </a:solidFill>
                <a:effectLst/>
                <a:latin typeface="Arial" panose="020B0604020202020204" pitchFamily="34" charset="0"/>
              </a:rPr>
              <a:t> 1,32,99,699 </a:t>
            </a:r>
            <a:r>
              <a:rPr lang="en-US" dirty="0">
                <a:latin typeface="Times New Roman" panose="02020603050405020304" pitchFamily="18" charset="0"/>
                <a:cs typeface="Times New Roman" panose="02020603050405020304" pitchFamily="18" charset="0"/>
              </a:rPr>
              <a:t>observations</a:t>
            </a:r>
            <a:r>
              <a:rPr lang="en-US" b="0" i="0" dirty="0">
                <a:solidFill>
                  <a:srgbClr val="008000"/>
                </a:solidFill>
                <a:effectLst/>
                <a:latin typeface="Arial" panose="020B0604020202020204" pitchFamily="34" charset="0"/>
              </a:rPr>
              <a:t>, 16 </a:t>
            </a:r>
            <a:r>
              <a:rPr lang="en-US" dirty="0">
                <a:latin typeface="Times New Roman" panose="02020603050405020304" pitchFamily="18" charset="0"/>
                <a:cs typeface="Times New Roman" panose="02020603050405020304" pitchFamily="18" charset="0"/>
              </a:rPr>
              <a:t>features.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While reading data from AWS schema was inferred automatically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817DF40-27E1-4C34-B365-899DBB170D19}"/>
              </a:ext>
            </a:extLst>
          </p:cNvPr>
          <p:cNvPicPr>
            <a:picLocks noChangeAspect="1"/>
          </p:cNvPicPr>
          <p:nvPr/>
        </p:nvPicPr>
        <p:blipFill>
          <a:blip r:embed="rId2"/>
          <a:stretch>
            <a:fillRect/>
          </a:stretch>
        </p:blipFill>
        <p:spPr>
          <a:xfrm>
            <a:off x="6749475" y="2890643"/>
            <a:ext cx="5191125" cy="3810000"/>
          </a:xfrm>
          <a:prstGeom prst="rect">
            <a:avLst/>
          </a:prstGeom>
        </p:spPr>
      </p:pic>
      <p:sp>
        <p:nvSpPr>
          <p:cNvPr id="6" name="Rectangle 5">
            <a:extLst>
              <a:ext uri="{FF2B5EF4-FFF2-40B4-BE49-F238E27FC236}">
                <a16:creationId xmlns:a16="http://schemas.microsoft.com/office/drawing/2014/main" id="{D679DBEA-2FCC-4311-BC44-4825E9E953D6}"/>
              </a:ext>
            </a:extLst>
          </p:cNvPr>
          <p:cNvSpPr/>
          <p:nvPr/>
        </p:nvSpPr>
        <p:spPr>
          <a:xfrm>
            <a:off x="7256834" y="4017523"/>
            <a:ext cx="3968885" cy="2237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0FB0C2F-19AF-4BC4-BE91-9610645D632F}"/>
              </a:ext>
            </a:extLst>
          </p:cNvPr>
          <p:cNvSpPr/>
          <p:nvPr/>
        </p:nvSpPr>
        <p:spPr>
          <a:xfrm>
            <a:off x="7256833" y="5745804"/>
            <a:ext cx="3968885" cy="2237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0875AE1-F94C-44A1-8A24-6DDE073CB433}"/>
              </a:ext>
            </a:extLst>
          </p:cNvPr>
          <p:cNvSpPr/>
          <p:nvPr/>
        </p:nvSpPr>
        <p:spPr>
          <a:xfrm>
            <a:off x="7256833" y="5999486"/>
            <a:ext cx="3968885" cy="2237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D92BD137-823B-4701-9ACB-ADF59DBD060B}"/>
              </a:ext>
            </a:extLst>
          </p:cNvPr>
          <p:cNvSpPr/>
          <p:nvPr/>
        </p:nvSpPr>
        <p:spPr>
          <a:xfrm>
            <a:off x="7256832" y="6223223"/>
            <a:ext cx="3968885" cy="2237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701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914AFE3-15A7-46B0-8F39-E0D4E6899C6E}"/>
              </a:ext>
            </a:extLst>
          </p:cNvPr>
          <p:cNvSpPr/>
          <p:nvPr/>
        </p:nvSpPr>
        <p:spPr>
          <a:xfrm>
            <a:off x="0" y="808703"/>
            <a:ext cx="3297762" cy="553998"/>
          </a:xfrm>
          <a:prstGeom prst="rect">
            <a:avLst/>
          </a:prstGeom>
          <a:noFill/>
        </p:spPr>
        <p:txBody>
          <a:bodyPr wrap="none" lIns="91440" tIns="45720" rIns="91440" bIns="45720">
            <a:spAutoFit/>
          </a:bodyPr>
          <a:lstStyle/>
          <a:p>
            <a:pPr algn="ctr"/>
            <a:r>
              <a:rPr lang="en-US" sz="3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Measurement Title</a:t>
            </a:r>
            <a:endParaRPr lang="en-US" sz="30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E2B04AB-6CD6-4676-A499-8CA638FDDFAF}"/>
              </a:ext>
            </a:extLst>
          </p:cNvPr>
          <p:cNvSpPr txBox="1"/>
          <p:nvPr/>
        </p:nvSpPr>
        <p:spPr>
          <a:xfrm>
            <a:off x="558799" y="1600408"/>
            <a:ext cx="4022929"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UI lab</a:t>
            </a:r>
            <a:r>
              <a:rPr lang="en-IN" dirty="0">
                <a:latin typeface="Times New Roman" panose="02020603050405020304" pitchFamily="18" charset="0"/>
                <a:cs typeface="Times New Roman" panose="02020603050405020304" pitchFamily="18" charset="0"/>
              </a:rPr>
              <a:t>, Langley,</a:t>
            </a:r>
            <a:r>
              <a:rPr lang="en-GB" dirty="0">
                <a:latin typeface="Times New Roman" panose="02020603050405020304" pitchFamily="18" charset="0"/>
                <a:cs typeface="Times New Roman" panose="02020603050405020304" pitchFamily="18" charset="0"/>
              </a:rPr>
              <a:t> Argyle</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13 station units each aggregating to 39 station units</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Each cell – One Attribute</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MK-III stations are long range stations with 2.4GHz frequency. </a:t>
            </a:r>
            <a:endParaRPr lang="en-IN"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F467D15-9513-4555-9C9E-1C9C6E9A3DE3}"/>
              </a:ext>
            </a:extLst>
          </p:cNvPr>
          <p:cNvSpPr/>
          <p:nvPr/>
        </p:nvSpPr>
        <p:spPr>
          <a:xfrm>
            <a:off x="4057612" y="0"/>
            <a:ext cx="2654893" cy="553998"/>
          </a:xfrm>
          <a:prstGeom prst="rect">
            <a:avLst/>
          </a:prstGeom>
          <a:noFill/>
        </p:spPr>
        <p:txBody>
          <a:bodyPr wrap="none" lIns="91440" tIns="45720" rIns="91440" bIns="45720">
            <a:spAutoFit/>
          </a:bodyPr>
          <a:lstStyle/>
          <a:p>
            <a:pPr algn="ctr"/>
            <a:r>
              <a:rPr lang="en-US" sz="30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Data Overview</a:t>
            </a:r>
          </a:p>
        </p:txBody>
      </p:sp>
      <p:graphicFrame>
        <p:nvGraphicFramePr>
          <p:cNvPr id="9" name="Table 8">
            <a:extLst>
              <a:ext uri="{FF2B5EF4-FFF2-40B4-BE49-F238E27FC236}">
                <a16:creationId xmlns:a16="http://schemas.microsoft.com/office/drawing/2014/main" id="{2986C938-88F8-4242-88DC-1D3D5F30A790}"/>
              </a:ext>
            </a:extLst>
          </p:cNvPr>
          <p:cNvGraphicFramePr>
            <a:graphicFrameLocks noGrp="1"/>
          </p:cNvGraphicFramePr>
          <p:nvPr>
            <p:extLst>
              <p:ext uri="{D42A27DB-BD31-4B8C-83A1-F6EECF244321}">
                <p14:modId xmlns:p14="http://schemas.microsoft.com/office/powerpoint/2010/main" val="2767183488"/>
              </p:ext>
            </p:extLst>
          </p:nvPr>
        </p:nvGraphicFramePr>
        <p:xfrm>
          <a:off x="6271928" y="1000788"/>
          <a:ext cx="5566634" cy="5848792"/>
        </p:xfrm>
        <a:graphic>
          <a:graphicData uri="http://schemas.openxmlformats.org/drawingml/2006/table">
            <a:tbl>
              <a:tblPr/>
              <a:tblGrid>
                <a:gridCol w="4188358">
                  <a:extLst>
                    <a:ext uri="{9D8B030D-6E8A-4147-A177-3AD203B41FA5}">
                      <a16:colId xmlns:a16="http://schemas.microsoft.com/office/drawing/2014/main" val="1480137077"/>
                    </a:ext>
                  </a:extLst>
                </a:gridCol>
                <a:gridCol w="1378276">
                  <a:extLst>
                    <a:ext uri="{9D8B030D-6E8A-4147-A177-3AD203B41FA5}">
                      <a16:colId xmlns:a16="http://schemas.microsoft.com/office/drawing/2014/main" val="1446224241"/>
                    </a:ext>
                  </a:extLst>
                </a:gridCol>
              </a:tblGrid>
              <a:tr h="144272">
                <a:tc>
                  <a:txBody>
                    <a:bodyPr/>
                    <a:lstStyle/>
                    <a:p>
                      <a:pPr algn="ctr" fontAlgn="ctr"/>
                      <a:r>
                        <a:rPr lang="en-IN" sz="900" b="1" i="0" u="none" strike="noStrike">
                          <a:solidFill>
                            <a:srgbClr val="000000"/>
                          </a:solidFill>
                          <a:effectLst/>
                          <a:latin typeface="Times New Roman" panose="02020603050405020304" pitchFamily="18" charset="0"/>
                          <a:cs typeface="Times New Roman" panose="02020603050405020304" pitchFamily="18" charset="0"/>
                        </a:rPr>
                        <a:t>Measurement Title</a:t>
                      </a:r>
                    </a:p>
                  </a:txBody>
                  <a:tcPr marL="4347" marR="4347" marT="4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Times New Roman" panose="02020603050405020304" pitchFamily="18" charset="0"/>
                          <a:cs typeface="Times New Roman" panose="02020603050405020304" pitchFamily="18" charset="0"/>
                        </a:rPr>
                        <a:t>Company Name</a:t>
                      </a:r>
                    </a:p>
                  </a:txBody>
                  <a:tcPr marL="4347" marR="4347" marT="4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610404641"/>
                  </a:ext>
                </a:extLst>
              </a:tr>
              <a:tr h="138501">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UI Labs Bioswale - Thunder 1: MK-III Weather Station Wind Direction</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017224483"/>
                  </a:ext>
                </a:extLst>
              </a:tr>
              <a:tr h="138501">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Thunder 1: MK-III Weather Station Wind Direction</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Langley</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465184927"/>
                  </a:ext>
                </a:extLst>
              </a:tr>
              <a:tr h="144272">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Argyle - Thunder 1: MK-III Weather Station Wind Direction</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Argyle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3109933"/>
                  </a:ext>
                </a:extLst>
              </a:tr>
              <a:tr h="138501">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UI Labs Bioswale - Thunder 1: MK-III Weather Station RH</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561379674"/>
                  </a:ext>
                </a:extLst>
              </a:tr>
              <a:tr h="138501">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Thunder 1: MK-III Weather Station RH</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Langley</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32446466"/>
                  </a:ext>
                </a:extLst>
              </a:tr>
              <a:tr h="144272">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Argyle - Thunder 1: MK-III Weather Station RH</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Argyle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0360951"/>
                  </a:ext>
                </a:extLst>
              </a:tr>
              <a:tr h="138501">
                <a:tc>
                  <a:txBody>
                    <a:bodyPr/>
                    <a:lstStyle/>
                    <a:p>
                      <a:pPr algn="l" fontAlgn="b"/>
                      <a:r>
                        <a:rPr lang="en-US" sz="900" b="0" i="0" u="none" strike="noStrike" dirty="0">
                          <a:solidFill>
                            <a:srgbClr val="000000"/>
                          </a:solidFill>
                          <a:effectLst/>
                          <a:latin typeface="Times New Roman" panose="02020603050405020304" pitchFamily="18" charset="0"/>
                          <a:cs typeface="Times New Roman" panose="02020603050405020304" pitchFamily="18" charset="0"/>
                        </a:rPr>
                        <a:t>UI Labs Bioswale - Thunder 1: MK-III Weather Station Pressure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987957266"/>
                  </a:ext>
                </a:extLst>
              </a:tr>
              <a:tr h="138501">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Thunder 1: MK-III Weather Station Pressure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Langley</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781393401"/>
                  </a:ext>
                </a:extLst>
              </a:tr>
              <a:tr h="144272">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Argyle - Thunder 1: MK-III Weather Station Pressure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Argyle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5785413"/>
                  </a:ext>
                </a:extLst>
              </a:tr>
              <a:tr h="138501">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 - Cumulus: Weather Station Pressure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048975642"/>
                  </a:ext>
                </a:extLst>
              </a:tr>
              <a:tr h="138501">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Cumulus: Weather Station Pressure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Langley</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248293551"/>
                  </a:ext>
                </a:extLst>
              </a:tr>
              <a:tr h="144272">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Argyle - Cumulus: Weather Station Pressure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Argyle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8473674"/>
                  </a:ext>
                </a:extLst>
              </a:tr>
              <a:tr h="138501">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UI Labs Bioswale - Thunder 1: MK-III Weather Station Wind Speed</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19829699"/>
                  </a:ext>
                </a:extLst>
              </a:tr>
              <a:tr h="138501">
                <a:tc>
                  <a:txBody>
                    <a:bodyPr/>
                    <a:lstStyle/>
                    <a:p>
                      <a:pPr algn="l" fontAlgn="b"/>
                      <a:r>
                        <a:rPr lang="en-US" sz="900" b="0" i="0" u="none" strike="noStrike" dirty="0">
                          <a:solidFill>
                            <a:srgbClr val="000000"/>
                          </a:solidFill>
                          <a:effectLst/>
                          <a:latin typeface="Times New Roman" panose="02020603050405020304" pitchFamily="18" charset="0"/>
                          <a:cs typeface="Times New Roman" panose="02020603050405020304" pitchFamily="18" charset="0"/>
                        </a:rPr>
                        <a:t>Langley - Thunder 1: MK-III Weather Station Wind Speed</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Langley</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678899818"/>
                  </a:ext>
                </a:extLst>
              </a:tr>
              <a:tr h="144272">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Argyle - Thunder 1: MK-III Weather Station Wind Speed</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Argyle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9904560"/>
                  </a:ext>
                </a:extLst>
              </a:tr>
              <a:tr h="138501">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UI Labs Bioswale - Cumulus: Weather Station Wind Speed</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118074918"/>
                  </a:ext>
                </a:extLst>
              </a:tr>
              <a:tr h="138501">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Cumulus: Weather Station Wind Speed</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Langley</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681347370"/>
                  </a:ext>
                </a:extLst>
              </a:tr>
              <a:tr h="144272">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Argyle - Cumulus: Weather Station Wind Speed</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Argyle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2248437"/>
                  </a:ext>
                </a:extLst>
              </a:tr>
              <a:tr h="138501">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UI Labs Bioswale - Thunder 1: MK-III Weather Station Temp</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609144809"/>
                  </a:ext>
                </a:extLst>
              </a:tr>
              <a:tr h="138501">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Thunder 1: MK-III Weather Station Temp</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Langley</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937654586"/>
                  </a:ext>
                </a:extLst>
              </a:tr>
              <a:tr h="144272">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Argyle - Thunder 1: MK-III Weather Station Temp</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Argyle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5963066"/>
                  </a:ext>
                </a:extLst>
              </a:tr>
              <a:tr h="138501">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UI Labs Bioswale - Cumulus: Weather Station Air Temp</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165382934"/>
                  </a:ext>
                </a:extLst>
              </a:tr>
              <a:tr h="138501">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Cumulus: Weather Station Air Temp</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Langley</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112887860"/>
                  </a:ext>
                </a:extLst>
              </a:tr>
              <a:tr h="144272">
                <a:tc>
                  <a:txBody>
                    <a:bodyPr/>
                    <a:lstStyle/>
                    <a:p>
                      <a:pPr algn="l" fontAlgn="b"/>
                      <a:r>
                        <a:rPr lang="en-US" sz="900" b="0" i="0" u="none" strike="noStrike" dirty="0">
                          <a:solidFill>
                            <a:srgbClr val="000000"/>
                          </a:solidFill>
                          <a:effectLst/>
                          <a:latin typeface="Times New Roman" panose="02020603050405020304" pitchFamily="18" charset="0"/>
                          <a:cs typeface="Times New Roman" panose="02020603050405020304" pitchFamily="18" charset="0"/>
                        </a:rPr>
                        <a:t>Argyle - Cumulus: Weather Station Air Temp</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Argyle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7535914"/>
                  </a:ext>
                </a:extLst>
              </a:tr>
              <a:tr h="138501">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 - Thunder 1: MK-III Weather Station Rainfall</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338386121"/>
                  </a:ext>
                </a:extLst>
              </a:tr>
              <a:tr h="138501">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Thunder 1: MK-III Weather Station Rainfall</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Langley</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238916664"/>
                  </a:ext>
                </a:extLst>
              </a:tr>
              <a:tr h="144272">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Argyle - Thunder 1: MK-III Weather Station Rainfall</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Argyle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8308221"/>
                  </a:ext>
                </a:extLst>
              </a:tr>
              <a:tr h="138501">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Cumulus: Weather Station Rainfall</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Langley</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136795130"/>
                  </a:ext>
                </a:extLst>
              </a:tr>
              <a:tr h="144272">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Argyle - Cumulus: Weather Station Rainfall</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Argyle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671156"/>
                  </a:ext>
                </a:extLst>
              </a:tr>
              <a:tr h="138501">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 - Thunder 1: TM1 Temp Sensor</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959528067"/>
                  </a:ext>
                </a:extLst>
              </a:tr>
              <a:tr h="138501">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Langley - Thunder 1: TM1 Temp Sensor</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Langley</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478110915"/>
                  </a:ext>
                </a:extLst>
              </a:tr>
              <a:tr h="144272">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Argyle - Thunder 1: TM1 Temp Sensor</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Argyle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8146730"/>
                  </a:ext>
                </a:extLst>
              </a:tr>
              <a:tr h="138501">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 - Thunder 1: SM1 Soil Moisture Sensor</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286844594"/>
                  </a:ext>
                </a:extLst>
              </a:tr>
              <a:tr h="138501">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Langley - Thunder 1: SM1 Soil Moisture Sensor</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Langley</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971527904"/>
                  </a:ext>
                </a:extLst>
              </a:tr>
              <a:tr h="144272">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Argyle - Thunder 1: SM1 Soil Moisture Sensor</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Argyle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4006866"/>
                  </a:ext>
                </a:extLst>
              </a:tr>
              <a:tr h="144272">
                <a:tc>
                  <a:txBody>
                    <a:bodyPr/>
                    <a:lstStyle/>
                    <a:p>
                      <a:pPr algn="l" fontAlgn="b"/>
                      <a:r>
                        <a:rPr lang="it-IT" sz="900" b="0" i="0" u="none" strike="noStrike">
                          <a:solidFill>
                            <a:srgbClr val="000000"/>
                          </a:solidFill>
                          <a:effectLst/>
                          <a:latin typeface="Times New Roman" panose="02020603050405020304" pitchFamily="18" charset="0"/>
                          <a:cs typeface="Times New Roman" panose="02020603050405020304" pitchFamily="18" charset="0"/>
                        </a:rPr>
                        <a:t>UI Labs Bioswale NWS Quantitative Precipitation Forecast</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487643"/>
                  </a:ext>
                </a:extLst>
              </a:tr>
              <a:tr h="144272">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UI Labs Bioswale NWS Probability of Precipitation</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4793633"/>
                  </a:ext>
                </a:extLst>
              </a:tr>
              <a:tr h="144272">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Cumulus: Bioswale Calibrated VWC</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Langley</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91269"/>
                  </a:ext>
                </a:extLst>
              </a:tr>
              <a:tr h="144272">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Argyle - Cumulus: Bioswale Calibrated VWC</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Argyle</a:t>
                      </a:r>
                    </a:p>
                  </a:txBody>
                  <a:tcPr marL="4347" marR="4347" marT="4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7180433"/>
                  </a:ext>
                </a:extLst>
              </a:tr>
              <a:tr h="138501">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 </a:t>
                      </a:r>
                    </a:p>
                  </a:txBody>
                  <a:tcPr marL="4347" marR="4347" marT="4347"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IN" sz="9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4347" marR="4347" marT="4347"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895921407"/>
                  </a:ext>
                </a:extLst>
              </a:tr>
            </a:tbl>
          </a:graphicData>
        </a:graphic>
      </p:graphicFrame>
    </p:spTree>
    <p:extLst>
      <p:ext uri="{BB962C8B-B14F-4D97-AF65-F5344CB8AC3E}">
        <p14:creationId xmlns:p14="http://schemas.microsoft.com/office/powerpoint/2010/main" val="57361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4B3272-BC9B-423E-AA59-07DC11521F0F}"/>
              </a:ext>
            </a:extLst>
          </p:cNvPr>
          <p:cNvSpPr/>
          <p:nvPr/>
        </p:nvSpPr>
        <p:spPr>
          <a:xfrm>
            <a:off x="0" y="552542"/>
            <a:ext cx="1638590" cy="553998"/>
          </a:xfrm>
          <a:prstGeom prst="rect">
            <a:avLst/>
          </a:prstGeom>
          <a:noFill/>
        </p:spPr>
        <p:txBody>
          <a:bodyPr wrap="none" lIns="91440" tIns="45720" rIns="91440" bIns="45720">
            <a:spAutoFit/>
          </a:bodyPr>
          <a:lstStyle/>
          <a:p>
            <a:pPr algn="ctr"/>
            <a:r>
              <a:rPr lang="en-US" sz="3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Location</a:t>
            </a:r>
            <a:endParaRPr lang="en-US" sz="30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644E8DD4-B27E-442A-B503-E8EAD1C1C7BF}"/>
              </a:ext>
            </a:extLst>
          </p:cNvPr>
          <p:cNvGraphicFramePr>
            <a:graphicFrameLocks noGrp="1"/>
          </p:cNvGraphicFramePr>
          <p:nvPr>
            <p:extLst>
              <p:ext uri="{D42A27DB-BD31-4B8C-83A1-F6EECF244321}">
                <p14:modId xmlns:p14="http://schemas.microsoft.com/office/powerpoint/2010/main" val="149235729"/>
              </p:ext>
            </p:extLst>
          </p:nvPr>
        </p:nvGraphicFramePr>
        <p:xfrm>
          <a:off x="1338904" y="1425166"/>
          <a:ext cx="8813800" cy="952500"/>
        </p:xfrm>
        <a:graphic>
          <a:graphicData uri="http://schemas.openxmlformats.org/drawingml/2006/table">
            <a:tbl>
              <a:tblPr/>
              <a:tblGrid>
                <a:gridCol w="1016000">
                  <a:extLst>
                    <a:ext uri="{9D8B030D-6E8A-4147-A177-3AD203B41FA5}">
                      <a16:colId xmlns:a16="http://schemas.microsoft.com/office/drawing/2014/main" val="2615183740"/>
                    </a:ext>
                  </a:extLst>
                </a:gridCol>
                <a:gridCol w="622300">
                  <a:extLst>
                    <a:ext uri="{9D8B030D-6E8A-4147-A177-3AD203B41FA5}">
                      <a16:colId xmlns:a16="http://schemas.microsoft.com/office/drawing/2014/main" val="2411867454"/>
                    </a:ext>
                  </a:extLst>
                </a:gridCol>
                <a:gridCol w="711200">
                  <a:extLst>
                    <a:ext uri="{9D8B030D-6E8A-4147-A177-3AD203B41FA5}">
                      <a16:colId xmlns:a16="http://schemas.microsoft.com/office/drawing/2014/main" val="932809204"/>
                    </a:ext>
                  </a:extLst>
                </a:gridCol>
                <a:gridCol w="6464300">
                  <a:extLst>
                    <a:ext uri="{9D8B030D-6E8A-4147-A177-3AD203B41FA5}">
                      <a16:colId xmlns:a16="http://schemas.microsoft.com/office/drawing/2014/main" val="1160559302"/>
                    </a:ext>
                  </a:extLst>
                </a:gridCol>
              </a:tblGrid>
              <a:tr h="198120">
                <a:tc>
                  <a:txBody>
                    <a:bodyPr/>
                    <a:lstStyle/>
                    <a:p>
                      <a:pPr algn="ctr" fontAlgn="ctr"/>
                      <a:r>
                        <a:rPr lang="en-IN" sz="1200" b="1" i="0" u="none" strike="noStrike">
                          <a:solidFill>
                            <a:srgbClr val="000000"/>
                          </a:solidFill>
                          <a:effectLst/>
                          <a:latin typeface="Times New Roman" panose="02020603050405020304" pitchFamily="18" charset="0"/>
                          <a:cs typeface="Times New Roman" panose="02020603050405020304" pitchFamily="18" charset="0"/>
                        </a:rPr>
                        <a:t>Company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1" i="0" u="none" strike="noStrike">
                          <a:solidFill>
                            <a:srgbClr val="000000"/>
                          </a:solidFill>
                          <a:effectLst/>
                          <a:latin typeface="Times New Roman" panose="02020603050405020304" pitchFamily="18" charset="0"/>
                          <a:cs typeface="Times New Roman" panose="02020603050405020304" pitchFamily="18" charset="0"/>
                        </a:rPr>
                        <a:t>Latitude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1" i="0" u="none" strike="noStrike">
                          <a:solidFill>
                            <a:srgbClr val="000000"/>
                          </a:solidFill>
                          <a:effectLst/>
                          <a:latin typeface="Times New Roman" panose="02020603050405020304" pitchFamily="18" charset="0"/>
                          <a:cs typeface="Times New Roman" panose="02020603050405020304" pitchFamily="18" charset="0"/>
                        </a:rPr>
                        <a:t>Longitude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1" i="0" u="none" strike="noStrike">
                          <a:solidFill>
                            <a:srgbClr val="000000"/>
                          </a:solidFill>
                          <a:effectLst/>
                          <a:latin typeface="Times New Roman" panose="02020603050405020304" pitchFamily="18" charset="0"/>
                          <a:cs typeface="Times New Roman" panose="02020603050405020304" pitchFamily="18" charset="0"/>
                        </a:rPr>
                        <a:t>Address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8995147"/>
                  </a:ext>
                </a:extLst>
              </a:tr>
              <a:tr h="0">
                <a:tc>
                  <a:txBody>
                    <a:bodyPr/>
                    <a:lstStyle/>
                    <a:p>
                      <a:pPr algn="l"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UI Labs Bioswale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41.9072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-87.6540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11111"/>
                          </a:solidFill>
                          <a:effectLst/>
                          <a:latin typeface="Times New Roman" panose="02020603050405020304" pitchFamily="18" charset="0"/>
                          <a:cs typeface="Times New Roman" panose="02020603050405020304" pitchFamily="18" charset="0"/>
                        </a:rPr>
                        <a:t>1333 North Hickory Avenue, Chicago, IL 60642, Near North Side Chicago Illinois United States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2613235"/>
                  </a:ext>
                </a:extLst>
              </a:tr>
              <a:tr h="0">
                <a:tc>
                  <a:txBody>
                    <a:bodyPr/>
                    <a:lstStyle/>
                    <a:p>
                      <a:pPr algn="l"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Langley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41.7531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-87.6077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11111"/>
                          </a:solidFill>
                          <a:effectLst/>
                          <a:latin typeface="Times New Roman" panose="02020603050405020304" pitchFamily="18" charset="0"/>
                          <a:cs typeface="Times New Roman" panose="02020603050405020304" pitchFamily="18" charset="0"/>
                        </a:rPr>
                        <a:t>7750 South Langley Avenue, Chicago, IL 60619, Greater Grand Crossing Chicago Illinois United States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0217168"/>
                  </a:ext>
                </a:extLst>
              </a:tr>
              <a:tr h="0">
                <a:tc>
                  <a:txBody>
                    <a:bodyPr/>
                    <a:lstStyle/>
                    <a:p>
                      <a:pPr algn="l"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Argyle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41.9731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-87.6597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111111"/>
                          </a:solidFill>
                          <a:effectLst/>
                          <a:latin typeface="Times New Roman" panose="02020603050405020304" pitchFamily="18" charset="0"/>
                          <a:cs typeface="Times New Roman" panose="02020603050405020304" pitchFamily="18" charset="0"/>
                        </a:rPr>
                        <a:t>5012 North Broadway, Chicago, IL 60640, Uptown Chicago Illinois United States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5402370"/>
                  </a:ext>
                </a:extLst>
              </a:tr>
            </a:tbl>
          </a:graphicData>
        </a:graphic>
      </p:graphicFrame>
      <p:graphicFrame>
        <p:nvGraphicFramePr>
          <p:cNvPr id="8" name="Table 7">
            <a:extLst>
              <a:ext uri="{FF2B5EF4-FFF2-40B4-BE49-F238E27FC236}">
                <a16:creationId xmlns:a16="http://schemas.microsoft.com/office/drawing/2014/main" id="{2CAAC7E7-8031-47A0-B697-8E1551B6EBF3}"/>
              </a:ext>
            </a:extLst>
          </p:cNvPr>
          <p:cNvGraphicFramePr>
            <a:graphicFrameLocks noGrp="1"/>
          </p:cNvGraphicFramePr>
          <p:nvPr>
            <p:extLst>
              <p:ext uri="{D42A27DB-BD31-4B8C-83A1-F6EECF244321}">
                <p14:modId xmlns:p14="http://schemas.microsoft.com/office/powerpoint/2010/main" val="3658128153"/>
              </p:ext>
            </p:extLst>
          </p:nvPr>
        </p:nvGraphicFramePr>
        <p:xfrm>
          <a:off x="4313002" y="3429000"/>
          <a:ext cx="2476500" cy="815340"/>
        </p:xfrm>
        <a:graphic>
          <a:graphicData uri="http://schemas.openxmlformats.org/drawingml/2006/table">
            <a:tbl>
              <a:tblPr/>
              <a:tblGrid>
                <a:gridCol w="1130300">
                  <a:extLst>
                    <a:ext uri="{9D8B030D-6E8A-4147-A177-3AD203B41FA5}">
                      <a16:colId xmlns:a16="http://schemas.microsoft.com/office/drawing/2014/main" val="2390568178"/>
                    </a:ext>
                  </a:extLst>
                </a:gridCol>
                <a:gridCol w="660400">
                  <a:extLst>
                    <a:ext uri="{9D8B030D-6E8A-4147-A177-3AD203B41FA5}">
                      <a16:colId xmlns:a16="http://schemas.microsoft.com/office/drawing/2014/main" val="3064533037"/>
                    </a:ext>
                  </a:extLst>
                </a:gridCol>
                <a:gridCol w="685800">
                  <a:extLst>
                    <a:ext uri="{9D8B030D-6E8A-4147-A177-3AD203B41FA5}">
                      <a16:colId xmlns:a16="http://schemas.microsoft.com/office/drawing/2014/main" val="3300847594"/>
                    </a:ext>
                  </a:extLst>
                </a:gridCol>
              </a:tblGrid>
              <a:tr h="19812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ctr"/>
                      <a:r>
                        <a:rPr lang="en-IN" sz="1100" b="1" i="0" u="none" strike="noStrike">
                          <a:solidFill>
                            <a:srgbClr val="000000"/>
                          </a:solidFill>
                          <a:effectLst/>
                          <a:latin typeface="Calibri" panose="020F0502020204030204" pitchFamily="34" charset="0"/>
                        </a:rPr>
                        <a:t>Min (kms)</a:t>
                      </a:r>
                    </a:p>
                  </a:txBody>
                  <a:tcPr marL="7620" marR="7620" marT="7620" marB="0" anchor="ctr">
                    <a:lnL>
                      <a:noFill/>
                    </a:lnL>
                    <a:lnR>
                      <a:noFill/>
                    </a:lnR>
                    <a:lnT>
                      <a:noFill/>
                    </a:lnT>
                    <a:lnB>
                      <a:noFill/>
                    </a:lnB>
                  </a:tcPr>
                </a:tc>
                <a:tc>
                  <a:txBody>
                    <a:bodyPr/>
                    <a:lstStyle/>
                    <a:p>
                      <a:pPr algn="ctr" fontAlgn="ctr"/>
                      <a:r>
                        <a:rPr lang="en-IN" sz="1100" b="1" i="0" u="none" strike="noStrike">
                          <a:solidFill>
                            <a:srgbClr val="000000"/>
                          </a:solidFill>
                          <a:effectLst/>
                          <a:latin typeface="Calibri" panose="020F0502020204030204" pitchFamily="34" charset="0"/>
                        </a:rPr>
                        <a:t>Max (Kms)</a:t>
                      </a:r>
                    </a:p>
                  </a:txBody>
                  <a:tcPr marL="7620" marR="7620" marT="7620" marB="0" anchor="ctr">
                    <a:lnL>
                      <a:noFill/>
                    </a:lnL>
                    <a:lnR>
                      <a:noFill/>
                    </a:lnR>
                    <a:lnT>
                      <a:noFill/>
                    </a:lnT>
                    <a:lnB>
                      <a:noFill/>
                    </a:lnB>
                  </a:tcPr>
                </a:tc>
                <a:extLst>
                  <a:ext uri="{0D108BD9-81ED-4DB2-BD59-A6C34878D82A}">
                    <a16:rowId xmlns:a16="http://schemas.microsoft.com/office/drawing/2014/main" val="866036942"/>
                  </a:ext>
                </a:extLst>
              </a:tr>
              <a:tr h="182880">
                <a:tc>
                  <a:txBody>
                    <a:bodyPr/>
                    <a:lstStyle/>
                    <a:p>
                      <a:pPr algn="l" fontAlgn="b"/>
                      <a:r>
                        <a:rPr lang="en-IN" sz="1100" b="1" i="0" u="none" strike="noStrike">
                          <a:solidFill>
                            <a:srgbClr val="000000"/>
                          </a:solidFill>
                          <a:effectLst/>
                          <a:latin typeface="Calibri" panose="020F0502020204030204" pitchFamily="34" charset="0"/>
                        </a:rPr>
                        <a:t>UI &lt;-&gt; Langley</a:t>
                      </a:r>
                    </a:p>
                  </a:txBody>
                  <a:tcPr marL="7620" marR="7620" marT="7620" marB="0" anchor="b">
                    <a:lnL>
                      <a:noFill/>
                    </a:lnL>
                    <a:lnR>
                      <a:noFill/>
                    </a:lnR>
                    <a:lnT>
                      <a:noFill/>
                    </a:lnT>
                    <a:lnB>
                      <a:noFill/>
                    </a:lnB>
                  </a:tcPr>
                </a:tc>
                <a:tc>
                  <a:txBody>
                    <a:bodyPr/>
                    <a:lstStyle/>
                    <a:p>
                      <a:pPr algn="ctr" fontAlgn="ctr"/>
                      <a:r>
                        <a:rPr lang="en-IN" sz="1100" b="0" i="0" u="none" strike="noStrike">
                          <a:solidFill>
                            <a:srgbClr val="000000"/>
                          </a:solidFill>
                          <a:effectLst/>
                          <a:latin typeface="Calibri" panose="020F0502020204030204" pitchFamily="34" charset="0"/>
                        </a:rPr>
                        <a:t>20.1</a:t>
                      </a:r>
                    </a:p>
                  </a:txBody>
                  <a:tcPr marL="7620" marR="7620" marT="7620" marB="0" anchor="ctr">
                    <a:lnL>
                      <a:noFill/>
                    </a:lnL>
                    <a:lnR>
                      <a:noFill/>
                    </a:lnR>
                    <a:lnT>
                      <a:noFill/>
                    </a:lnT>
                    <a:lnB>
                      <a:noFill/>
                    </a:lnB>
                  </a:tcPr>
                </a:tc>
                <a:tc>
                  <a:txBody>
                    <a:bodyPr/>
                    <a:lstStyle/>
                    <a:p>
                      <a:pPr algn="ctr" fontAlgn="ctr"/>
                      <a:r>
                        <a:rPr lang="en-IN" sz="1100" b="0" i="0" u="none" strike="noStrike">
                          <a:solidFill>
                            <a:srgbClr val="000000"/>
                          </a:solidFill>
                          <a:effectLst/>
                          <a:latin typeface="Calibri" panose="020F0502020204030204" pitchFamily="34" charset="0"/>
                        </a:rPr>
                        <a:t>24.1</a:t>
                      </a:r>
                    </a:p>
                  </a:txBody>
                  <a:tcPr marL="7620" marR="7620" marT="7620" marB="0" anchor="ctr">
                    <a:lnL>
                      <a:noFill/>
                    </a:lnL>
                    <a:lnR>
                      <a:noFill/>
                    </a:lnR>
                    <a:lnT>
                      <a:noFill/>
                    </a:lnT>
                    <a:lnB>
                      <a:noFill/>
                    </a:lnB>
                  </a:tcPr>
                </a:tc>
                <a:extLst>
                  <a:ext uri="{0D108BD9-81ED-4DB2-BD59-A6C34878D82A}">
                    <a16:rowId xmlns:a16="http://schemas.microsoft.com/office/drawing/2014/main" val="2807775647"/>
                  </a:ext>
                </a:extLst>
              </a:tr>
              <a:tr h="182880">
                <a:tc>
                  <a:txBody>
                    <a:bodyPr/>
                    <a:lstStyle/>
                    <a:p>
                      <a:pPr algn="l" fontAlgn="b"/>
                      <a:r>
                        <a:rPr lang="en-IN" sz="1100" b="1" i="0" u="none" strike="noStrike">
                          <a:solidFill>
                            <a:srgbClr val="000000"/>
                          </a:solidFill>
                          <a:effectLst/>
                          <a:latin typeface="Calibri" panose="020F0502020204030204" pitchFamily="34" charset="0"/>
                        </a:rPr>
                        <a:t>UI &lt;-&gt; Argyle</a:t>
                      </a:r>
                    </a:p>
                  </a:txBody>
                  <a:tcPr marL="7620" marR="7620" marT="7620" marB="0" anchor="b">
                    <a:lnL>
                      <a:noFill/>
                    </a:lnL>
                    <a:lnR>
                      <a:noFill/>
                    </a:lnR>
                    <a:lnT>
                      <a:noFill/>
                    </a:lnT>
                    <a:lnB>
                      <a:noFill/>
                    </a:lnB>
                  </a:tcPr>
                </a:tc>
                <a:tc>
                  <a:txBody>
                    <a:bodyPr/>
                    <a:lstStyle/>
                    <a:p>
                      <a:pPr algn="ctr" fontAlgn="ctr"/>
                      <a:r>
                        <a:rPr lang="en-IN" sz="1100" b="0" i="0" u="none" strike="noStrike">
                          <a:solidFill>
                            <a:srgbClr val="000000"/>
                          </a:solidFill>
                          <a:effectLst/>
                          <a:latin typeface="Calibri" panose="020F0502020204030204" pitchFamily="34" charset="0"/>
                        </a:rPr>
                        <a:t>9.9</a:t>
                      </a:r>
                    </a:p>
                  </a:txBody>
                  <a:tcPr marL="7620" marR="7620" marT="7620" marB="0" anchor="ctr">
                    <a:lnL>
                      <a:noFill/>
                    </a:lnL>
                    <a:lnR>
                      <a:noFill/>
                    </a:lnR>
                    <a:lnT>
                      <a:noFill/>
                    </a:lnT>
                    <a:lnB>
                      <a:noFill/>
                    </a:lnB>
                  </a:tcPr>
                </a:tc>
                <a:tc>
                  <a:txBody>
                    <a:bodyPr/>
                    <a:lstStyle/>
                    <a:p>
                      <a:pPr algn="ctr" fontAlgn="ctr"/>
                      <a:r>
                        <a:rPr lang="en-IN" sz="1100" b="0" i="0" u="none" strike="noStrike">
                          <a:solidFill>
                            <a:srgbClr val="000000"/>
                          </a:solidFill>
                          <a:effectLst/>
                          <a:latin typeface="Calibri" panose="020F0502020204030204" pitchFamily="34" charset="0"/>
                        </a:rPr>
                        <a:t>12.3</a:t>
                      </a:r>
                    </a:p>
                  </a:txBody>
                  <a:tcPr marL="7620" marR="7620" marT="7620" marB="0" anchor="ctr">
                    <a:lnL>
                      <a:noFill/>
                    </a:lnL>
                    <a:lnR>
                      <a:noFill/>
                    </a:lnR>
                    <a:lnT>
                      <a:noFill/>
                    </a:lnT>
                    <a:lnB>
                      <a:noFill/>
                    </a:lnB>
                  </a:tcPr>
                </a:tc>
                <a:extLst>
                  <a:ext uri="{0D108BD9-81ED-4DB2-BD59-A6C34878D82A}">
                    <a16:rowId xmlns:a16="http://schemas.microsoft.com/office/drawing/2014/main" val="3949810383"/>
                  </a:ext>
                </a:extLst>
              </a:tr>
              <a:tr h="251460">
                <a:tc>
                  <a:txBody>
                    <a:bodyPr/>
                    <a:lstStyle/>
                    <a:p>
                      <a:pPr algn="l" fontAlgn="b"/>
                      <a:r>
                        <a:rPr lang="en-IN" sz="1100" b="1" i="0" u="none" strike="noStrike">
                          <a:solidFill>
                            <a:srgbClr val="000000"/>
                          </a:solidFill>
                          <a:effectLst/>
                          <a:latin typeface="Calibri" panose="020F0502020204030204" pitchFamily="34" charset="0"/>
                        </a:rPr>
                        <a:t>Langley &lt;-&gt; Argyle</a:t>
                      </a:r>
                    </a:p>
                  </a:txBody>
                  <a:tcPr marL="7620" marR="7620" marT="7620" marB="0" anchor="b">
                    <a:lnL>
                      <a:noFill/>
                    </a:lnL>
                    <a:lnR>
                      <a:noFill/>
                    </a:lnR>
                    <a:lnT>
                      <a:noFill/>
                    </a:lnT>
                    <a:lnB>
                      <a:noFill/>
                    </a:lnB>
                  </a:tcPr>
                </a:tc>
                <a:tc>
                  <a:txBody>
                    <a:bodyPr/>
                    <a:lstStyle/>
                    <a:p>
                      <a:pPr algn="ctr" fontAlgn="ctr"/>
                      <a:r>
                        <a:rPr lang="en-IN" sz="1100" b="0" i="0" u="none" strike="noStrike">
                          <a:solidFill>
                            <a:srgbClr val="000000"/>
                          </a:solidFill>
                          <a:effectLst/>
                          <a:latin typeface="Calibri" panose="020F0502020204030204" pitchFamily="34" charset="0"/>
                        </a:rPr>
                        <a:t>30</a:t>
                      </a:r>
                    </a:p>
                  </a:txBody>
                  <a:tcPr marL="7620" marR="7620" marT="7620" marB="0" anchor="ctr">
                    <a:lnL>
                      <a:noFill/>
                    </a:lnL>
                    <a:lnR>
                      <a:noFill/>
                    </a:lnR>
                    <a:lnT>
                      <a:noFill/>
                    </a:lnT>
                    <a:lnB>
                      <a:noFill/>
                    </a:lnB>
                  </a:tcPr>
                </a:tc>
                <a:tc>
                  <a:txBody>
                    <a:bodyPr/>
                    <a:lstStyle/>
                    <a:p>
                      <a:pPr algn="ctr" fontAlgn="ctr"/>
                      <a:r>
                        <a:rPr lang="en-IN" sz="1100" b="0" i="0" u="none" strike="noStrike" dirty="0">
                          <a:solidFill>
                            <a:srgbClr val="000000"/>
                          </a:solidFill>
                          <a:effectLst/>
                          <a:latin typeface="Calibri" panose="020F0502020204030204" pitchFamily="34" charset="0"/>
                        </a:rPr>
                        <a:t>32</a:t>
                      </a:r>
                    </a:p>
                  </a:txBody>
                  <a:tcPr marL="7620" marR="7620" marT="7620" marB="0" anchor="ctr">
                    <a:lnL>
                      <a:noFill/>
                    </a:lnL>
                    <a:lnR>
                      <a:noFill/>
                    </a:lnR>
                    <a:lnT>
                      <a:noFill/>
                    </a:lnT>
                    <a:lnB>
                      <a:noFill/>
                    </a:lnB>
                  </a:tcPr>
                </a:tc>
                <a:extLst>
                  <a:ext uri="{0D108BD9-81ED-4DB2-BD59-A6C34878D82A}">
                    <a16:rowId xmlns:a16="http://schemas.microsoft.com/office/drawing/2014/main" val="2185093609"/>
                  </a:ext>
                </a:extLst>
              </a:tr>
            </a:tbl>
          </a:graphicData>
        </a:graphic>
      </p:graphicFrame>
    </p:spTree>
    <p:extLst>
      <p:ext uri="{BB962C8B-B14F-4D97-AF65-F5344CB8AC3E}">
        <p14:creationId xmlns:p14="http://schemas.microsoft.com/office/powerpoint/2010/main" val="117049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B80744-7EC5-4478-8C12-25CA1D1FFFB8}"/>
              </a:ext>
            </a:extLst>
          </p:cNvPr>
          <p:cNvSpPr/>
          <p:nvPr/>
        </p:nvSpPr>
        <p:spPr>
          <a:xfrm>
            <a:off x="0" y="867069"/>
            <a:ext cx="4443332" cy="553998"/>
          </a:xfrm>
          <a:prstGeom prst="rect">
            <a:avLst/>
          </a:prstGeom>
          <a:noFill/>
        </p:spPr>
        <p:txBody>
          <a:bodyPr wrap="none" lIns="91440" tIns="45720" rIns="91440" bIns="45720">
            <a:spAutoFit/>
          </a:bodyPr>
          <a:lstStyle/>
          <a:p>
            <a:pPr algn="ctr"/>
            <a:r>
              <a:rPr lang="en-US" sz="3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Measurement Description</a:t>
            </a:r>
            <a:endParaRPr lang="en-US" sz="30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69A9F75-FE68-4762-8096-A8181CF78084}"/>
              </a:ext>
            </a:extLst>
          </p:cNvPr>
          <p:cNvSpPr/>
          <p:nvPr/>
        </p:nvSpPr>
        <p:spPr>
          <a:xfrm>
            <a:off x="4057612" y="0"/>
            <a:ext cx="2654893" cy="553998"/>
          </a:xfrm>
          <a:prstGeom prst="rect">
            <a:avLst/>
          </a:prstGeom>
          <a:noFill/>
        </p:spPr>
        <p:txBody>
          <a:bodyPr wrap="none" lIns="91440" tIns="45720" rIns="91440" bIns="45720">
            <a:spAutoFit/>
          </a:bodyPr>
          <a:lstStyle/>
          <a:p>
            <a:pPr algn="ctr"/>
            <a:r>
              <a:rPr lang="en-US" sz="30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Data Overview</a:t>
            </a:r>
          </a:p>
        </p:txBody>
      </p:sp>
      <p:sp>
        <p:nvSpPr>
          <p:cNvPr id="4" name="TextBox 3">
            <a:extLst>
              <a:ext uri="{FF2B5EF4-FFF2-40B4-BE49-F238E27FC236}">
                <a16:creationId xmlns:a16="http://schemas.microsoft.com/office/drawing/2014/main" id="{55607490-57C5-4A48-8EC1-3FC754257D29}"/>
              </a:ext>
            </a:extLst>
          </p:cNvPr>
          <p:cNvSpPr txBox="1"/>
          <p:nvPr/>
        </p:nvSpPr>
        <p:spPr>
          <a:xfrm>
            <a:off x="558799" y="1600408"/>
            <a:ext cx="5170792" cy="92333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Type of Station (MK-III, Cumulus, Sensor)</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Nulls when description is not either Mk-III or Sensor</a:t>
            </a:r>
          </a:p>
        </p:txBody>
      </p:sp>
      <p:graphicFrame>
        <p:nvGraphicFramePr>
          <p:cNvPr id="6" name="Table 5">
            <a:extLst>
              <a:ext uri="{FF2B5EF4-FFF2-40B4-BE49-F238E27FC236}">
                <a16:creationId xmlns:a16="http://schemas.microsoft.com/office/drawing/2014/main" id="{A172D712-FA9F-47C9-A4F7-9F8131A965AF}"/>
              </a:ext>
            </a:extLst>
          </p:cNvPr>
          <p:cNvGraphicFramePr>
            <a:graphicFrameLocks noGrp="1"/>
          </p:cNvGraphicFramePr>
          <p:nvPr>
            <p:extLst>
              <p:ext uri="{D42A27DB-BD31-4B8C-83A1-F6EECF244321}">
                <p14:modId xmlns:p14="http://schemas.microsoft.com/office/powerpoint/2010/main" val="4042190459"/>
              </p:ext>
            </p:extLst>
          </p:nvPr>
        </p:nvGraphicFramePr>
        <p:xfrm>
          <a:off x="8662211" y="975360"/>
          <a:ext cx="2260600" cy="2453640"/>
        </p:xfrm>
        <a:graphic>
          <a:graphicData uri="http://schemas.openxmlformats.org/drawingml/2006/table">
            <a:tbl>
              <a:tblPr/>
              <a:tblGrid>
                <a:gridCol w="2260600">
                  <a:extLst>
                    <a:ext uri="{9D8B030D-6E8A-4147-A177-3AD203B41FA5}">
                      <a16:colId xmlns:a16="http://schemas.microsoft.com/office/drawing/2014/main" val="989121804"/>
                    </a:ext>
                  </a:extLst>
                </a:gridCol>
              </a:tblGrid>
              <a:tr h="190500">
                <a:tc>
                  <a:txBody>
                    <a:bodyPr/>
                    <a:lstStyle/>
                    <a:p>
                      <a:pPr algn="ctr" fontAlgn="ctr"/>
                      <a:r>
                        <a:rPr lang="en-IN" sz="1000" b="1" i="0" u="none" strike="noStrike">
                          <a:solidFill>
                            <a:srgbClr val="000000"/>
                          </a:solidFill>
                          <a:effectLst/>
                          <a:latin typeface="Times New Roman" panose="02020603050405020304" pitchFamily="18" charset="0"/>
                          <a:cs typeface="Times New Roman" panose="02020603050405020304" pitchFamily="18" charset="0"/>
                        </a:rPr>
                        <a:t>Measurement_Description</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0230858"/>
                  </a:ext>
                </a:extLst>
              </a:tr>
              <a:tr h="0">
                <a:tc>
                  <a:txBody>
                    <a:bodyPr/>
                    <a:lstStyle/>
                    <a:p>
                      <a:pPr algn="ctr" fontAlgn="ctr"/>
                      <a:r>
                        <a:rPr lang="en-US" sz="1000" b="0" i="0" u="none" strike="noStrike">
                          <a:solidFill>
                            <a:srgbClr val="000000"/>
                          </a:solidFill>
                          <a:effectLst/>
                          <a:latin typeface="Times New Roman" panose="02020603050405020304" pitchFamily="18" charset="0"/>
                          <a:cs typeface="Times New Roman" panose="02020603050405020304" pitchFamily="18" charset="0"/>
                        </a:rPr>
                        <a:t>MK-III Weather Station Wind Direction</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667320"/>
                  </a:ext>
                </a:extLst>
              </a:tr>
              <a:tr h="0">
                <a:tc>
                  <a:txBody>
                    <a:bodyPr/>
                    <a:lstStyle/>
                    <a:p>
                      <a:pPr algn="ctr"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MK-III Weather Station RH</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5972000"/>
                  </a:ext>
                </a:extLst>
              </a:tr>
              <a:tr h="0">
                <a:tc>
                  <a:txBody>
                    <a:bodyPr/>
                    <a:lstStyle/>
                    <a:p>
                      <a:pPr algn="ctr"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MK-III Weather Station Pressure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0728610"/>
                  </a:ext>
                </a:extLst>
              </a:tr>
              <a:tr h="0">
                <a:tc>
                  <a:txBody>
                    <a:bodyPr/>
                    <a:lstStyle/>
                    <a:p>
                      <a:pPr algn="ctr"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Nulls (Pressure)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403057955"/>
                  </a:ext>
                </a:extLst>
              </a:tr>
              <a:tr h="0">
                <a:tc>
                  <a:txBody>
                    <a:bodyPr/>
                    <a:lstStyle/>
                    <a:p>
                      <a:pPr algn="ctr" fontAlgn="ctr"/>
                      <a:r>
                        <a:rPr lang="en-US" sz="1000" b="0" i="0" u="none" strike="noStrike">
                          <a:solidFill>
                            <a:srgbClr val="000000"/>
                          </a:solidFill>
                          <a:effectLst/>
                          <a:latin typeface="Times New Roman" panose="02020603050405020304" pitchFamily="18" charset="0"/>
                          <a:cs typeface="Times New Roman" panose="02020603050405020304" pitchFamily="18" charset="0"/>
                        </a:rPr>
                        <a:t>MK-III Weather Station Wind Speed</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8498246"/>
                  </a:ext>
                </a:extLst>
              </a:tr>
              <a:tr h="0">
                <a:tc>
                  <a:txBody>
                    <a:bodyPr/>
                    <a:lstStyle/>
                    <a:p>
                      <a:pPr algn="ctr"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Nulls (WindSpeed)</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310064915"/>
                  </a:ext>
                </a:extLst>
              </a:tr>
              <a:tr h="0">
                <a:tc>
                  <a:txBody>
                    <a:bodyPr/>
                    <a:lstStyle/>
                    <a:p>
                      <a:pPr algn="ctr"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MK-III Weather Station Temp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3064299"/>
                  </a:ext>
                </a:extLst>
              </a:tr>
              <a:tr h="0">
                <a:tc>
                  <a:txBody>
                    <a:bodyPr/>
                    <a:lstStyle/>
                    <a:p>
                      <a:pPr algn="ctr"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Nulls (Temp)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923310815"/>
                  </a:ext>
                </a:extLst>
              </a:tr>
              <a:tr h="0">
                <a:tc>
                  <a:txBody>
                    <a:bodyPr/>
                    <a:lstStyle/>
                    <a:p>
                      <a:pPr algn="ctr"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MK-III Weather Station Rainfall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6988585"/>
                  </a:ext>
                </a:extLst>
              </a:tr>
              <a:tr h="0">
                <a:tc>
                  <a:txBody>
                    <a:bodyPr/>
                    <a:lstStyle/>
                    <a:p>
                      <a:pPr algn="ctr"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Nulls (Rainfall)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994514461"/>
                  </a:ext>
                </a:extLst>
              </a:tr>
              <a:tr h="0">
                <a:tc>
                  <a:txBody>
                    <a:bodyPr/>
                    <a:lstStyle/>
                    <a:p>
                      <a:pPr algn="ctr"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TM1 Temp Sensor</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7918680"/>
                  </a:ext>
                </a:extLst>
              </a:tr>
              <a:tr h="0">
                <a:tc>
                  <a:txBody>
                    <a:bodyPr/>
                    <a:lstStyle/>
                    <a:p>
                      <a:pPr algn="ctr"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SM1 Soil Moisture Sensor</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5003564"/>
                  </a:ext>
                </a:extLst>
              </a:tr>
              <a:tr h="0">
                <a:tc>
                  <a:txBody>
                    <a:bodyPr/>
                    <a:lstStyle/>
                    <a:p>
                      <a:pPr algn="ctr"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Nulls (Others)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323235951"/>
                  </a:ext>
                </a:extLst>
              </a:tr>
              <a:tr h="182880">
                <a:tc>
                  <a:txBody>
                    <a:bodyPr/>
                    <a:lstStyle/>
                    <a:p>
                      <a:pPr algn="ctr" fontAlgn="ctr"/>
                      <a:r>
                        <a:rPr lang="en-IN" sz="10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88522677"/>
                  </a:ext>
                </a:extLst>
              </a:tr>
            </a:tbl>
          </a:graphicData>
        </a:graphic>
      </p:graphicFrame>
      <p:sp>
        <p:nvSpPr>
          <p:cNvPr id="15" name="Rectangle 14">
            <a:extLst>
              <a:ext uri="{FF2B5EF4-FFF2-40B4-BE49-F238E27FC236}">
                <a16:creationId xmlns:a16="http://schemas.microsoft.com/office/drawing/2014/main" id="{117DDC1D-30E8-4A24-80B6-4199F6F8F389}"/>
              </a:ext>
            </a:extLst>
          </p:cNvPr>
          <p:cNvSpPr/>
          <p:nvPr/>
        </p:nvSpPr>
        <p:spPr>
          <a:xfrm>
            <a:off x="0" y="3152001"/>
            <a:ext cx="3338671" cy="553998"/>
          </a:xfrm>
          <a:prstGeom prst="rect">
            <a:avLst/>
          </a:prstGeom>
          <a:noFill/>
        </p:spPr>
        <p:txBody>
          <a:bodyPr wrap="none" lIns="91440" tIns="45720" rIns="91440" bIns="45720">
            <a:spAutoFit/>
          </a:bodyPr>
          <a:lstStyle/>
          <a:p>
            <a:pPr algn="ctr"/>
            <a:r>
              <a:rPr lang="en-US" sz="3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Measurement Type</a:t>
            </a:r>
            <a:endParaRPr lang="en-US" sz="30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58654C3-3E7D-4A9E-B57E-1993D91FCCC1}"/>
              </a:ext>
            </a:extLst>
          </p:cNvPr>
          <p:cNvSpPr txBox="1"/>
          <p:nvPr/>
        </p:nvSpPr>
        <p:spPr>
          <a:xfrm>
            <a:off x="558799" y="3847147"/>
            <a:ext cx="5170792" cy="92333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Meteorological Attribute</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8 types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graphicFrame>
        <p:nvGraphicFramePr>
          <p:cNvPr id="19" name="Table 18">
            <a:extLst>
              <a:ext uri="{FF2B5EF4-FFF2-40B4-BE49-F238E27FC236}">
                <a16:creationId xmlns:a16="http://schemas.microsoft.com/office/drawing/2014/main" id="{C990CB20-3E5D-4EE0-B4D1-9B0D68BED0CF}"/>
              </a:ext>
            </a:extLst>
          </p:cNvPr>
          <p:cNvGraphicFramePr>
            <a:graphicFrameLocks noGrp="1"/>
          </p:cNvGraphicFramePr>
          <p:nvPr>
            <p:extLst>
              <p:ext uri="{D42A27DB-BD31-4B8C-83A1-F6EECF244321}">
                <p14:modId xmlns:p14="http://schemas.microsoft.com/office/powerpoint/2010/main" val="589643067"/>
              </p:ext>
            </p:extLst>
          </p:nvPr>
        </p:nvGraphicFramePr>
        <p:xfrm>
          <a:off x="8662211" y="3444240"/>
          <a:ext cx="1549400" cy="3413760"/>
        </p:xfrm>
        <a:graphic>
          <a:graphicData uri="http://schemas.openxmlformats.org/drawingml/2006/table">
            <a:tbl>
              <a:tblPr/>
              <a:tblGrid>
                <a:gridCol w="1549400">
                  <a:extLst>
                    <a:ext uri="{9D8B030D-6E8A-4147-A177-3AD203B41FA5}">
                      <a16:colId xmlns:a16="http://schemas.microsoft.com/office/drawing/2014/main" val="2586293787"/>
                    </a:ext>
                  </a:extLst>
                </a:gridCol>
              </a:tblGrid>
              <a:tr h="190500">
                <a:tc>
                  <a:txBody>
                    <a:bodyPr/>
                    <a:lstStyle/>
                    <a:p>
                      <a:pPr algn="ctr" fontAlgn="ctr"/>
                      <a:r>
                        <a:rPr lang="en-IN" sz="1200" b="1" i="0" u="none" strike="noStrike">
                          <a:solidFill>
                            <a:srgbClr val="000000"/>
                          </a:solidFill>
                          <a:effectLst/>
                          <a:latin typeface="Times New Roman" panose="02020603050405020304" pitchFamily="18" charset="0"/>
                          <a:cs typeface="Times New Roman" panose="02020603050405020304" pitchFamily="18" charset="0"/>
                        </a:rPr>
                        <a:t>Measurement_Type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495130"/>
                  </a:ext>
                </a:extLst>
              </a:tr>
              <a:tr h="0">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Wind Direction</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9614414"/>
                  </a:ext>
                </a:extLst>
              </a:tr>
              <a:tr h="0">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Relative Humidity</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1661438"/>
                  </a:ext>
                </a:extLst>
              </a:tr>
              <a:tr h="0">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Differential Pressure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0525090"/>
                  </a:ext>
                </a:extLst>
              </a:tr>
              <a:tr h="0">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Differential Pressure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2861149"/>
                  </a:ext>
                </a:extLst>
              </a:tr>
              <a:tr h="0">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Wind Speed</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9234354"/>
                  </a:ext>
                </a:extLst>
              </a:tr>
              <a:tr h="0">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Wind Speed</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8080507"/>
                  </a:ext>
                </a:extLst>
              </a:tr>
              <a:tr h="0">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Temperature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5215440"/>
                  </a:ext>
                </a:extLst>
              </a:tr>
              <a:tr h="0">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Temperature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7685054"/>
                  </a:ext>
                </a:extLst>
              </a:tr>
              <a:tr h="0">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Cumulative Precipitation</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9941725"/>
                  </a:ext>
                </a:extLst>
              </a:tr>
              <a:tr h="0">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Cumulative Precipitation</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6197985"/>
                  </a:ext>
                </a:extLst>
              </a:tr>
              <a:tr h="0">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Temperature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8438238"/>
                  </a:ext>
                </a:extLst>
              </a:tr>
              <a:tr h="0">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Soil Moisture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6326526"/>
                  </a:ext>
                </a:extLst>
              </a:tr>
              <a:tr h="0">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TimeWindowBoundary</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5489881"/>
                  </a:ext>
                </a:extLst>
              </a:tr>
              <a:tr h="0">
                <a:tc>
                  <a:txBody>
                    <a:bodyPr/>
                    <a:lstStyle/>
                    <a:p>
                      <a:pPr algn="ctr" fontAlgn="ctr"/>
                      <a:r>
                        <a:rPr lang="en-IN" sz="1200" b="0" i="0" u="none" strike="noStrike">
                          <a:solidFill>
                            <a:srgbClr val="000000"/>
                          </a:solidFill>
                          <a:effectLst/>
                          <a:latin typeface="Times New Roman" panose="02020603050405020304" pitchFamily="18" charset="0"/>
                          <a:cs typeface="Times New Roman" panose="02020603050405020304" pitchFamily="18" charset="0"/>
                        </a:rPr>
                        <a:t>Soil Moisture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0531050"/>
                  </a:ext>
                </a:extLst>
              </a:tr>
              <a:tr h="182880">
                <a:tc>
                  <a:txBody>
                    <a:bodyPr/>
                    <a:lstStyle/>
                    <a:p>
                      <a:pPr algn="ctr" fontAlgn="ctr"/>
                      <a:r>
                        <a:rPr lang="en-IN" sz="12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477745287"/>
                  </a:ext>
                </a:extLst>
              </a:tr>
            </a:tbl>
          </a:graphicData>
        </a:graphic>
      </p:graphicFrame>
    </p:spTree>
    <p:extLst>
      <p:ext uri="{BB962C8B-B14F-4D97-AF65-F5344CB8AC3E}">
        <p14:creationId xmlns:p14="http://schemas.microsoft.com/office/powerpoint/2010/main" val="386333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86D1D8-76C3-4E15-96D6-402A9EA17132}"/>
              </a:ext>
            </a:extLst>
          </p:cNvPr>
          <p:cNvSpPr/>
          <p:nvPr/>
        </p:nvSpPr>
        <p:spPr>
          <a:xfrm>
            <a:off x="256482" y="867069"/>
            <a:ext cx="3930371" cy="553998"/>
          </a:xfrm>
          <a:prstGeom prst="rect">
            <a:avLst/>
          </a:prstGeom>
          <a:noFill/>
        </p:spPr>
        <p:txBody>
          <a:bodyPr wrap="none" lIns="91440" tIns="45720" rIns="91440" bIns="45720">
            <a:spAutoFit/>
          </a:bodyPr>
          <a:lstStyle/>
          <a:p>
            <a:pPr algn="ctr"/>
            <a:r>
              <a:rPr lang="en-US" sz="3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Measurement Medium</a:t>
            </a:r>
            <a:endParaRPr lang="en-US" sz="30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7D9E90C-AABE-4210-B42A-09173E3EFFEA}"/>
              </a:ext>
            </a:extLst>
          </p:cNvPr>
          <p:cNvSpPr/>
          <p:nvPr/>
        </p:nvSpPr>
        <p:spPr>
          <a:xfrm>
            <a:off x="4057612" y="0"/>
            <a:ext cx="2654893" cy="553998"/>
          </a:xfrm>
          <a:prstGeom prst="rect">
            <a:avLst/>
          </a:prstGeom>
          <a:noFill/>
        </p:spPr>
        <p:txBody>
          <a:bodyPr wrap="none" lIns="91440" tIns="45720" rIns="91440" bIns="45720">
            <a:spAutoFit/>
          </a:bodyPr>
          <a:lstStyle/>
          <a:p>
            <a:pPr algn="ctr"/>
            <a:r>
              <a:rPr lang="en-US" sz="30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Data Overview</a:t>
            </a:r>
          </a:p>
        </p:txBody>
      </p:sp>
      <p:sp>
        <p:nvSpPr>
          <p:cNvPr id="7" name="TextBox 6">
            <a:extLst>
              <a:ext uri="{FF2B5EF4-FFF2-40B4-BE49-F238E27FC236}">
                <a16:creationId xmlns:a16="http://schemas.microsoft.com/office/drawing/2014/main" id="{0D5B6BE2-8C58-43FD-AB53-F03D43515076}"/>
              </a:ext>
            </a:extLst>
          </p:cNvPr>
          <p:cNvSpPr txBox="1"/>
          <p:nvPr/>
        </p:nvSpPr>
        <p:spPr>
          <a:xfrm>
            <a:off x="558799" y="1600408"/>
            <a:ext cx="5170792" cy="64633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Atmosphere, Soil</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When it is not MK-III, Sensor, we have Nulls</a:t>
            </a:r>
          </a:p>
        </p:txBody>
      </p:sp>
      <p:sp>
        <p:nvSpPr>
          <p:cNvPr id="11" name="Rectangle 10">
            <a:extLst>
              <a:ext uri="{FF2B5EF4-FFF2-40B4-BE49-F238E27FC236}">
                <a16:creationId xmlns:a16="http://schemas.microsoft.com/office/drawing/2014/main" id="{F0E5677E-1E29-48EC-9E3D-157BE758E731}"/>
              </a:ext>
            </a:extLst>
          </p:cNvPr>
          <p:cNvSpPr/>
          <p:nvPr/>
        </p:nvSpPr>
        <p:spPr>
          <a:xfrm>
            <a:off x="256482" y="2566168"/>
            <a:ext cx="3382721" cy="553998"/>
          </a:xfrm>
          <a:prstGeom prst="rect">
            <a:avLst/>
          </a:prstGeom>
          <a:noFill/>
        </p:spPr>
        <p:txBody>
          <a:bodyPr wrap="none" lIns="91440" tIns="45720" rIns="91440" bIns="45720">
            <a:spAutoFit/>
          </a:bodyPr>
          <a:lstStyle/>
          <a:p>
            <a:pPr algn="ctr"/>
            <a:r>
              <a:rPr lang="en-US" sz="3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Measurement Time</a:t>
            </a:r>
            <a:endParaRPr lang="en-US" sz="30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4EE7F60-00ED-4464-BC7D-4871D8603BC1}"/>
              </a:ext>
            </a:extLst>
          </p:cNvPr>
          <p:cNvSpPr txBox="1"/>
          <p:nvPr/>
        </p:nvSpPr>
        <p:spPr>
          <a:xfrm>
            <a:off x="558798" y="3293149"/>
            <a:ext cx="9655245" cy="2585323"/>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All Argyle stations except for bioswale have a start date of 13/03/2017 and end date as 16/04/2018</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Argyle bioswale station have start date of 10/03/2017 and end date of 16/04/2018.</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All Langley stations have a start date of 19/03/2017.</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All Langley stations except for sensor and bioswale have end date of 04/01/2018 and for the exceptions it is 16/04/2018</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All UI lab stations except for NWS precipitations have a start date of 19/03/2017</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For NWS precipitations data collection started on 27/04/2017</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UI labs data collection ended on 12/04/2018, 25/04/2018, 03/05/2018, 04/05/2018</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43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07BFFC-1CF4-40E2-B146-2B9A7D2ACD0A}"/>
              </a:ext>
            </a:extLst>
          </p:cNvPr>
          <p:cNvSpPr/>
          <p:nvPr/>
        </p:nvSpPr>
        <p:spPr>
          <a:xfrm>
            <a:off x="0" y="445538"/>
            <a:ext cx="3460114" cy="553998"/>
          </a:xfrm>
          <a:prstGeom prst="rect">
            <a:avLst/>
          </a:prstGeom>
          <a:noFill/>
        </p:spPr>
        <p:txBody>
          <a:bodyPr wrap="none" lIns="91440" tIns="45720" rIns="91440" bIns="45720">
            <a:spAutoFit/>
          </a:bodyPr>
          <a:lstStyle/>
          <a:p>
            <a:pPr algn="ctr"/>
            <a:r>
              <a:rPr lang="en-US" sz="3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Measurement Value</a:t>
            </a:r>
            <a:endParaRPr lang="en-US" sz="30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FD1813A6-33CF-432D-BC46-2EB197255E93}"/>
              </a:ext>
            </a:extLst>
          </p:cNvPr>
          <p:cNvGraphicFramePr>
            <a:graphicFrameLocks noGrp="1"/>
          </p:cNvGraphicFramePr>
          <p:nvPr>
            <p:extLst>
              <p:ext uri="{D42A27DB-BD31-4B8C-83A1-F6EECF244321}">
                <p14:modId xmlns:p14="http://schemas.microsoft.com/office/powerpoint/2010/main" val="2395276430"/>
              </p:ext>
            </p:extLst>
          </p:nvPr>
        </p:nvGraphicFramePr>
        <p:xfrm>
          <a:off x="2532650" y="999536"/>
          <a:ext cx="8362330" cy="5858450"/>
        </p:xfrm>
        <a:graphic>
          <a:graphicData uri="http://schemas.openxmlformats.org/drawingml/2006/table">
            <a:tbl>
              <a:tblPr/>
              <a:tblGrid>
                <a:gridCol w="3381665">
                  <a:extLst>
                    <a:ext uri="{9D8B030D-6E8A-4147-A177-3AD203B41FA5}">
                      <a16:colId xmlns:a16="http://schemas.microsoft.com/office/drawing/2014/main" val="2937862710"/>
                    </a:ext>
                  </a:extLst>
                </a:gridCol>
                <a:gridCol w="2160809">
                  <a:extLst>
                    <a:ext uri="{9D8B030D-6E8A-4147-A177-3AD203B41FA5}">
                      <a16:colId xmlns:a16="http://schemas.microsoft.com/office/drawing/2014/main" val="1061019614"/>
                    </a:ext>
                  </a:extLst>
                </a:gridCol>
                <a:gridCol w="518594">
                  <a:extLst>
                    <a:ext uri="{9D8B030D-6E8A-4147-A177-3AD203B41FA5}">
                      <a16:colId xmlns:a16="http://schemas.microsoft.com/office/drawing/2014/main" val="2514609853"/>
                    </a:ext>
                  </a:extLst>
                </a:gridCol>
                <a:gridCol w="853520">
                  <a:extLst>
                    <a:ext uri="{9D8B030D-6E8A-4147-A177-3AD203B41FA5}">
                      <a16:colId xmlns:a16="http://schemas.microsoft.com/office/drawing/2014/main" val="2107124046"/>
                    </a:ext>
                  </a:extLst>
                </a:gridCol>
                <a:gridCol w="864323">
                  <a:extLst>
                    <a:ext uri="{9D8B030D-6E8A-4147-A177-3AD203B41FA5}">
                      <a16:colId xmlns:a16="http://schemas.microsoft.com/office/drawing/2014/main" val="539799143"/>
                    </a:ext>
                  </a:extLst>
                </a:gridCol>
                <a:gridCol w="583419">
                  <a:extLst>
                    <a:ext uri="{9D8B030D-6E8A-4147-A177-3AD203B41FA5}">
                      <a16:colId xmlns:a16="http://schemas.microsoft.com/office/drawing/2014/main" val="2769801040"/>
                    </a:ext>
                  </a:extLst>
                </a:gridCol>
              </a:tblGrid>
              <a:tr h="142889">
                <a:tc>
                  <a:txBody>
                    <a:bodyPr/>
                    <a:lstStyle/>
                    <a:p>
                      <a:pPr algn="ctr" fontAlgn="ctr"/>
                      <a:r>
                        <a:rPr lang="en-IN" sz="900" b="1" i="0" u="none" strike="noStrike">
                          <a:solidFill>
                            <a:srgbClr val="000000"/>
                          </a:solidFill>
                          <a:effectLst/>
                          <a:latin typeface="Times New Roman" panose="02020603050405020304" pitchFamily="18" charset="0"/>
                          <a:cs typeface="Times New Roman" panose="02020603050405020304" pitchFamily="18" charset="0"/>
                        </a:rPr>
                        <a:t>Measurement Title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Times New Roman" panose="02020603050405020304" pitchFamily="18" charset="0"/>
                          <a:cs typeface="Times New Roman" panose="02020603050405020304" pitchFamily="18" charset="0"/>
                        </a:rPr>
                        <a:t>Units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Times New Roman" panose="02020603050405020304" pitchFamily="18" charset="0"/>
                          <a:cs typeface="Times New Roman" panose="02020603050405020304" pitchFamily="18" charset="0"/>
                        </a:rPr>
                        <a:t>Count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IN" sz="900" b="1" i="0" u="none" strike="noStrike">
                          <a:solidFill>
                            <a:srgbClr val="000000"/>
                          </a:solidFill>
                          <a:effectLst/>
                          <a:latin typeface="Times New Roman" panose="02020603050405020304" pitchFamily="18" charset="0"/>
                          <a:cs typeface="Times New Roman" panose="02020603050405020304" pitchFamily="18" charset="0"/>
                        </a:rPr>
                        <a:t>Min_Value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IN" sz="900" b="1" i="0" u="none" strike="noStrike">
                          <a:solidFill>
                            <a:srgbClr val="000000"/>
                          </a:solidFill>
                          <a:effectLst/>
                          <a:latin typeface="Times New Roman" panose="02020603050405020304" pitchFamily="18" charset="0"/>
                          <a:cs typeface="Times New Roman" panose="02020603050405020304" pitchFamily="18" charset="0"/>
                        </a:rPr>
                        <a:t>Max_Value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IN" sz="900" b="1" i="0" u="none" strike="noStrike">
                          <a:solidFill>
                            <a:srgbClr val="000000"/>
                          </a:solidFill>
                          <a:effectLst/>
                          <a:latin typeface="Times New Roman" panose="02020603050405020304" pitchFamily="18" charset="0"/>
                          <a:cs typeface="Times New Roman" panose="02020603050405020304" pitchFamily="18" charset="0"/>
                        </a:rPr>
                        <a:t>Avg_Value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149762236"/>
                  </a:ext>
                </a:extLst>
              </a:tr>
              <a:tr h="28577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UI Labs Bioswale - Thunder 1: MK-III Weather Station Wind Direction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rowSpan="3">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deg from North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338454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360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203.56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73676117"/>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Thunder 1: MK-III Weather Station Wind Direction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162006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360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96.08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629031116"/>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Argyle - Thunder 1: MK-III Weather Station Wind Direction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496449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360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168.47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3273079"/>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UI Labs Bioswale - Thunder 1: MK-III Weather Station RH</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rowSpan="3">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percent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337788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67.66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460815908"/>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Thunder 1: MK-III Weather Station RH</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162019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99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1" i="0" u="none" strike="noStrike" dirty="0">
                          <a:solidFill>
                            <a:srgbClr val="FF0000"/>
                          </a:solidFill>
                          <a:effectLst/>
                          <a:latin typeface="Times New Roman" panose="02020603050405020304" pitchFamily="18" charset="0"/>
                          <a:cs typeface="Times New Roman" panose="02020603050405020304" pitchFamily="18" charset="0"/>
                        </a:rPr>
                        <a:t>31.54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397675683"/>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Argyle - Thunder 1: MK-III Weather Station RH</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496458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IN" sz="900" b="1" i="0" u="none" strike="noStrike" dirty="0">
                          <a:solidFill>
                            <a:srgbClr val="FF0000"/>
                          </a:solidFill>
                          <a:effectLst/>
                          <a:latin typeface="Times New Roman" panose="02020603050405020304" pitchFamily="18" charset="0"/>
                          <a:cs typeface="Times New Roman" panose="02020603050405020304" pitchFamily="18" charset="0"/>
                        </a:rPr>
                        <a:t>35.96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2901826"/>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UI Labs Bioswale - Thunder 1: MK-III Weather Station Pressure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rowSpan="3">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pascals (Pa)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338652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10155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1" i="0" u="none" strike="noStrike" dirty="0">
                          <a:solidFill>
                            <a:srgbClr val="FF0000"/>
                          </a:solidFill>
                          <a:effectLst/>
                          <a:latin typeface="Times New Roman" panose="02020603050405020304" pitchFamily="18" charset="0"/>
                          <a:cs typeface="Times New Roman" panose="02020603050405020304" pitchFamily="18" charset="0"/>
                        </a:rPr>
                        <a:t>9932.81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802916639"/>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Thunder 1: MK-III Weather Station Pressure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162021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10205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1" i="0" u="none" strike="noStrike" dirty="0">
                          <a:solidFill>
                            <a:srgbClr val="FF0000"/>
                          </a:solidFill>
                          <a:effectLst/>
                          <a:latin typeface="Times New Roman" panose="02020603050405020304" pitchFamily="18" charset="0"/>
                          <a:cs typeface="Times New Roman" panose="02020603050405020304" pitchFamily="18" charset="0"/>
                        </a:rPr>
                        <a:t>4637.67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779057881"/>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Argyle - Thunder 1: MK-III Weather Station Pressure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496457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10221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IN" sz="900" b="1" i="0" u="none" strike="noStrike" dirty="0">
                          <a:solidFill>
                            <a:srgbClr val="FF0000"/>
                          </a:solidFill>
                          <a:effectLst/>
                          <a:latin typeface="Times New Roman" panose="02020603050405020304" pitchFamily="18" charset="0"/>
                          <a:cs typeface="Times New Roman" panose="02020603050405020304" pitchFamily="18" charset="0"/>
                        </a:rPr>
                        <a:t>9977.37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3826407"/>
                  </a:ext>
                </a:extLst>
              </a:tr>
              <a:tr h="142889">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 - Cumulus: Weather Station Pressure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rowSpan="3">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pascals (Pa)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342184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101550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0" i="0" u="none" strike="noStrike" dirty="0">
                          <a:solidFill>
                            <a:srgbClr val="000000"/>
                          </a:solidFill>
                          <a:effectLst/>
                          <a:latin typeface="Times New Roman" panose="02020603050405020304" pitchFamily="18" charset="0"/>
                          <a:cs typeface="Times New Roman" panose="02020603050405020304" pitchFamily="18" charset="0"/>
                        </a:rPr>
                        <a:t>99323.46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657980787"/>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Cumulus: Weather Station Pressure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164256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102050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0" i="0" u="none" strike="noStrike" dirty="0">
                          <a:solidFill>
                            <a:srgbClr val="000000"/>
                          </a:solidFill>
                          <a:effectLst/>
                          <a:latin typeface="Times New Roman" panose="02020603050405020304" pitchFamily="18" charset="0"/>
                          <a:cs typeface="Times New Roman" panose="02020603050405020304" pitchFamily="18" charset="0"/>
                        </a:rPr>
                        <a:t>45112.54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132389878"/>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Argyle - Cumulus: Weather Station Pressure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425691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102210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IN" sz="900" b="0" i="0" u="none" strike="noStrike" dirty="0">
                          <a:solidFill>
                            <a:srgbClr val="000000"/>
                          </a:solidFill>
                          <a:effectLst/>
                          <a:latin typeface="Times New Roman" panose="02020603050405020304" pitchFamily="18" charset="0"/>
                          <a:cs typeface="Times New Roman" panose="02020603050405020304" pitchFamily="18" charset="0"/>
                        </a:rPr>
                        <a:t>99812.08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5298053"/>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UI Labs Bioswale - Thunder 1: MK-III Weather Station Wind Speed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rowSpan="3">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meters per second (m/s)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338546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0" i="0" u="none" strike="noStrike" dirty="0">
                          <a:solidFill>
                            <a:srgbClr val="000000"/>
                          </a:solidFill>
                          <a:effectLst/>
                          <a:latin typeface="Times New Roman" panose="02020603050405020304" pitchFamily="18" charset="0"/>
                          <a:cs typeface="Times New Roman" panose="02020603050405020304" pitchFamily="18" charset="0"/>
                        </a:rPr>
                        <a:t>10.67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109829902"/>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Thunder 1: MK-III Weather Station Wind Speed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162007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129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7.61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740360729"/>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Argyle - Thunder 1: MK-III Weather Station Wind Speed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496452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4.86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4404697"/>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UI Labs Bioswale - Cumulus: Weather Station Wind Speed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rowSpan="3">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meters per second (m/s)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342091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1" i="0" u="none" strike="noStrike" dirty="0">
                          <a:solidFill>
                            <a:srgbClr val="FF0000"/>
                          </a:solidFill>
                          <a:effectLst/>
                          <a:latin typeface="Times New Roman" panose="02020603050405020304" pitchFamily="18" charset="0"/>
                          <a:cs typeface="Times New Roman" panose="02020603050405020304" pitchFamily="18" charset="0"/>
                        </a:rPr>
                        <a:t>1.01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767106928"/>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Cumulus: Weather Station Wind Speed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164278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12.9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1" i="0" u="none" strike="noStrike" dirty="0">
                          <a:solidFill>
                            <a:srgbClr val="FF0000"/>
                          </a:solidFill>
                          <a:effectLst/>
                          <a:latin typeface="Times New Roman" panose="02020603050405020304" pitchFamily="18" charset="0"/>
                          <a:cs typeface="Times New Roman" panose="02020603050405020304" pitchFamily="18" charset="0"/>
                        </a:rPr>
                        <a:t>0.74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678033011"/>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Argyle - Cumulus: Weather Station Wind Speed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425690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IN" sz="900" b="1" i="0" u="none" strike="noStrike" dirty="0">
                          <a:solidFill>
                            <a:srgbClr val="FF0000"/>
                          </a:solidFill>
                          <a:effectLst/>
                          <a:latin typeface="Times New Roman" panose="02020603050405020304" pitchFamily="18" charset="0"/>
                          <a:cs typeface="Times New Roman" panose="02020603050405020304" pitchFamily="18" charset="0"/>
                        </a:rPr>
                        <a:t>0.36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0224950"/>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UI Labs Bioswale - Thunder 1: MK-III Weather Station Temp</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rowSpan="3">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deg celsius (degC)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338908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-63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65535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1" i="0" u="none" strike="noStrike" dirty="0">
                          <a:solidFill>
                            <a:srgbClr val="FF0000"/>
                          </a:solidFill>
                          <a:effectLst/>
                          <a:latin typeface="Times New Roman" panose="02020603050405020304" pitchFamily="18" charset="0"/>
                          <a:cs typeface="Times New Roman" panose="02020603050405020304" pitchFamily="18" charset="0"/>
                        </a:rPr>
                        <a:t>355.70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179809330"/>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Thunder 1: MK-III Weather Station Temp</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161999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-225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177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1" i="0" u="none" strike="noStrike" dirty="0">
                          <a:solidFill>
                            <a:srgbClr val="FF0000"/>
                          </a:solidFill>
                          <a:effectLst/>
                          <a:latin typeface="Times New Roman" panose="02020603050405020304" pitchFamily="18" charset="0"/>
                          <a:cs typeface="Times New Roman" panose="02020603050405020304" pitchFamily="18" charset="0"/>
                        </a:rPr>
                        <a:t>-0.55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933693105"/>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Argyle - Thunder 1: MK-III Weather Station Temp</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496464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-550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65535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IN" sz="900" b="1" i="0" u="none" strike="noStrike" dirty="0">
                          <a:solidFill>
                            <a:srgbClr val="FF0000"/>
                          </a:solidFill>
                          <a:effectLst/>
                          <a:latin typeface="Times New Roman" panose="02020603050405020304" pitchFamily="18" charset="0"/>
                          <a:cs typeface="Times New Roman" panose="02020603050405020304" pitchFamily="18" charset="0"/>
                        </a:rPr>
                        <a:t>361.53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6962164"/>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UI Labs Bioswale - Cumulus: Weather Station Air Temp</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rowSpan="3">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deg celsius (degC)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342474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-6.3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6553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35.28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803428920"/>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Cumulus: Weather Station Air Temp</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164262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-22.5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17.7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723336006"/>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Argyle - Cumulus: Weather Station Air Temp</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425689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-55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6553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38.54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464529"/>
                  </a:ext>
                </a:extLst>
              </a:tr>
              <a:tr h="142889">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 - Thunder 1: MK-III Weather Station Rainfall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rowSpan="3">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count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338373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5962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3360.62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451506466"/>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Thunder 1: MK-III Weather Station Rainfall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161963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199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76.14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171462057"/>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Argyle - Thunder 1: MK-III Weather Station Rainfall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496451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4047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1388.16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7524733"/>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Cumulus: Weather Station Rainfall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rowSpan="2">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Inches (In)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164310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1.99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0" i="0" u="none" strike="noStrike" dirty="0">
                          <a:solidFill>
                            <a:srgbClr val="000000"/>
                          </a:solidFill>
                          <a:effectLst/>
                          <a:latin typeface="Times New Roman" panose="02020603050405020304" pitchFamily="18" charset="0"/>
                          <a:cs typeface="Times New Roman" panose="02020603050405020304" pitchFamily="18" charset="0"/>
                        </a:rPr>
                        <a:t>0.74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538260077"/>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Argyle - Cumulus: Weather Station Rainfall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425688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40.47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IN" sz="900" b="0" i="0" u="none" strike="noStrike" dirty="0">
                          <a:solidFill>
                            <a:srgbClr val="FF0000"/>
                          </a:solidFill>
                          <a:effectLst/>
                          <a:latin typeface="Times New Roman" panose="02020603050405020304" pitchFamily="18" charset="0"/>
                          <a:cs typeface="Times New Roman" panose="02020603050405020304" pitchFamily="18" charset="0"/>
                        </a:rPr>
                        <a:t>12.43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1403068"/>
                  </a:ext>
                </a:extLst>
              </a:tr>
              <a:tr h="142889">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 - Thunder 1: TM1 Temp Sensor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rowSpan="3">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milliVolts (mV)</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553058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199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611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443.03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84193891"/>
                  </a:ext>
                </a:extLst>
              </a:tr>
              <a:tr h="142889">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Langley - Thunder 1: TM1 Temp Sensor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528093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217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540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383.02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256778647"/>
                  </a:ext>
                </a:extLst>
              </a:tr>
              <a:tr h="142889">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Argyle - Thunder 1: TM1 Temp Sensor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520707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3301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3293.77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4166774"/>
                  </a:ext>
                </a:extLst>
              </a:tr>
              <a:tr h="142889">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UI Labs Bioswale - Thunder 1: SM1 Soil Moisture Sensor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rowSpan="3">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milliVolts (mV)</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553057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705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1088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940.58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711135460"/>
                  </a:ext>
                </a:extLst>
              </a:tr>
              <a:tr h="142889">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Langley - Thunder 1: SM1 Soil Moisture Sensor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528082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675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990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832.13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066071208"/>
                  </a:ext>
                </a:extLst>
              </a:tr>
              <a:tr h="142889">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Argyle - Thunder 1: SM1 Soil Moisture Sensor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520706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1208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612.18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8007007"/>
                  </a:ext>
                </a:extLst>
              </a:tr>
              <a:tr h="142889">
                <a:tc>
                  <a:txBody>
                    <a:bodyPr/>
                    <a:lstStyle/>
                    <a:p>
                      <a:pPr algn="l" fontAlgn="b"/>
                      <a:r>
                        <a:rPr lang="it-IT" sz="900" b="0" i="0" u="none" strike="noStrike">
                          <a:solidFill>
                            <a:srgbClr val="000000"/>
                          </a:solidFill>
                          <a:effectLst/>
                          <a:latin typeface="Times New Roman" panose="02020603050405020304" pitchFamily="18" charset="0"/>
                          <a:cs typeface="Times New Roman" panose="02020603050405020304" pitchFamily="18" charset="0"/>
                        </a:rPr>
                        <a:t>UI Labs Bioswale NWS Quantitative Precipitation Forecast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Universal Coordinated time (UTC)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1492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1.81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062927"/>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UI Labs Bioswale NWS Probability of Precipitation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745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26.30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7254422"/>
                  </a:ext>
                </a:extLst>
              </a:tr>
              <a:tr h="142889">
                <a:tc>
                  <a:txBody>
                    <a:bodyPr/>
                    <a:lstStyle/>
                    <a:p>
                      <a:pPr algn="l" fontAlgn="b"/>
                      <a:r>
                        <a:rPr lang="en-US" sz="900" b="0" i="0" u="none" strike="noStrike">
                          <a:solidFill>
                            <a:srgbClr val="000000"/>
                          </a:solidFill>
                          <a:effectLst/>
                          <a:latin typeface="Times New Roman" panose="02020603050405020304" pitchFamily="18" charset="0"/>
                          <a:cs typeface="Times New Roman" panose="02020603050405020304" pitchFamily="18" charset="0"/>
                        </a:rPr>
                        <a:t>Langley - Cumulus: Bioswale Calibrated VWC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Percent Volumetric Water Content (%(vwc))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529160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15.036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36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25.51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8837"/>
                  </a:ext>
                </a:extLst>
              </a:tr>
              <a:tr h="142889">
                <a:tc>
                  <a:txBody>
                    <a:bodyPr/>
                    <a:lstStyle/>
                    <a:p>
                      <a:pPr algn="l" fontAlgn="b"/>
                      <a:r>
                        <a:rPr lang="en-IN" sz="900" b="0" i="0" u="none" strike="noStrike">
                          <a:solidFill>
                            <a:srgbClr val="000000"/>
                          </a:solidFill>
                          <a:effectLst/>
                          <a:latin typeface="Times New Roman" panose="02020603050405020304" pitchFamily="18" charset="0"/>
                          <a:cs typeface="Times New Roman" panose="02020603050405020304" pitchFamily="18" charset="0"/>
                        </a:rPr>
                        <a:t>Argyle - Cumulus: Bioswale Calibrated VWC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196519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-16.79424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Times New Roman" panose="02020603050405020304" pitchFamily="18" charset="0"/>
                          <a:cs typeface="Times New Roman" panose="02020603050405020304" pitchFamily="18" charset="0"/>
                        </a:rPr>
                        <a:t>64.3408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IN" sz="900" b="0" i="0" u="none" strike="noStrike" dirty="0">
                          <a:solidFill>
                            <a:srgbClr val="000000"/>
                          </a:solidFill>
                          <a:effectLst/>
                          <a:latin typeface="Times New Roman" panose="02020603050405020304" pitchFamily="18" charset="0"/>
                          <a:cs typeface="Times New Roman" panose="02020603050405020304" pitchFamily="18" charset="0"/>
                        </a:rPr>
                        <a:t>37.29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5032695"/>
                  </a:ext>
                </a:extLst>
              </a:tr>
            </a:tbl>
          </a:graphicData>
        </a:graphic>
      </p:graphicFrame>
    </p:spTree>
    <p:extLst>
      <p:ext uri="{BB962C8B-B14F-4D97-AF65-F5344CB8AC3E}">
        <p14:creationId xmlns:p14="http://schemas.microsoft.com/office/powerpoint/2010/main" val="757683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AC4FF03-9585-496A-8D2E-E0211F70809E}"/>
              </a:ext>
            </a:extLst>
          </p:cNvPr>
          <p:cNvSpPr/>
          <p:nvPr/>
        </p:nvSpPr>
        <p:spPr>
          <a:xfrm>
            <a:off x="177801" y="493711"/>
            <a:ext cx="1851790" cy="553998"/>
          </a:xfrm>
          <a:prstGeom prst="rect">
            <a:avLst/>
          </a:prstGeom>
          <a:noFill/>
        </p:spPr>
        <p:txBody>
          <a:bodyPr wrap="none" lIns="91440" tIns="45720" rIns="91440" bIns="45720">
            <a:spAutoFit/>
          </a:bodyPr>
          <a:lstStyle/>
          <a:p>
            <a:pPr algn="ctr"/>
            <a:r>
              <a:rPr lang="en-US" sz="30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Learnings</a:t>
            </a:r>
          </a:p>
        </p:txBody>
      </p:sp>
      <p:sp>
        <p:nvSpPr>
          <p:cNvPr id="9" name="TextBox 8">
            <a:extLst>
              <a:ext uri="{FF2B5EF4-FFF2-40B4-BE49-F238E27FC236}">
                <a16:creationId xmlns:a16="http://schemas.microsoft.com/office/drawing/2014/main" id="{B7A60386-CD88-491F-8223-8E68C43CA71F}"/>
              </a:ext>
            </a:extLst>
          </p:cNvPr>
          <p:cNvSpPr txBox="1"/>
          <p:nvPr/>
        </p:nvSpPr>
        <p:spPr>
          <a:xfrm>
            <a:off x="445652" y="1116118"/>
            <a:ext cx="10711873" cy="1200329"/>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When Accessing S3 with databricks, its always preferrable to use them with same region.</a:t>
            </a:r>
          </a:p>
          <a:p>
            <a:pPr marL="285750" indent="-285750"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We can try and use Atmospheric conditions to predict ground water level</a:t>
            </a:r>
          </a:p>
          <a:p>
            <a:pPr marL="285750" indent="-285750" algn="just">
              <a:buFont typeface="Arial" panose="020B0604020202020204" pitchFamily="34" charset="0"/>
              <a:buChar char="•"/>
            </a:pPr>
            <a:r>
              <a:rPr lang="en-US" b="0" i="0" dirty="0">
                <a:solidFill>
                  <a:schemeClr val="accent4">
                    <a:lumMod val="75000"/>
                  </a:schemeClr>
                </a:solidFill>
                <a:effectLst/>
                <a:latin typeface="Times New Roman" panose="02020603050405020304" pitchFamily="18" charset="0"/>
                <a:cs typeface="Times New Roman" panose="02020603050405020304" pitchFamily="18" charset="0"/>
              </a:rPr>
              <a:t>Comparison of cluster profiles </a:t>
            </a:r>
            <a:r>
              <a:rPr lang="en-US" dirty="0">
                <a:solidFill>
                  <a:schemeClr val="accent4">
                    <a:lumMod val="75000"/>
                  </a:schemeClr>
                </a:solidFill>
                <a:latin typeface="Times New Roman" panose="02020603050405020304" pitchFamily="18" charset="0"/>
                <a:cs typeface="Times New Roman" panose="02020603050405020304" pitchFamily="18" charset="0"/>
              </a:rPr>
              <a:t>w.r.t Indian data Sets. (Obviously not)</a:t>
            </a:r>
          </a:p>
          <a:p>
            <a:pPr marL="285750" indent="-285750" algn="just">
              <a:buFont typeface="Arial" panose="020B0604020202020204" pitchFamily="34" charset="0"/>
              <a:buChar char="•"/>
            </a:pPr>
            <a:r>
              <a:rPr lang="en-US" dirty="0">
                <a:solidFill>
                  <a:schemeClr val="accent4">
                    <a:lumMod val="75000"/>
                  </a:schemeClr>
                </a:solidFill>
                <a:latin typeface="Times New Roman" panose="02020603050405020304" pitchFamily="18" charset="0"/>
                <a:cs typeface="Times New Roman" panose="02020603050405020304" pitchFamily="18" charset="0"/>
              </a:rPr>
              <a:t>Differences between weather stations and their collection w.r.t long range and normal</a:t>
            </a:r>
            <a:endParaRPr lang="en-US" b="0" i="0" dirty="0">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52F43A0-BE3B-461A-AF8D-5904372CAFCB}"/>
              </a:ext>
            </a:extLst>
          </p:cNvPr>
          <p:cNvSpPr txBox="1"/>
          <p:nvPr/>
        </p:nvSpPr>
        <p:spPr>
          <a:xfrm>
            <a:off x="5691909" y="5741882"/>
            <a:ext cx="6156036" cy="1200329"/>
          </a:xfrm>
          <a:prstGeom prst="rect">
            <a:avLst/>
          </a:prstGeom>
          <a:noFill/>
        </p:spPr>
        <p:txBody>
          <a:bodyPr wrap="square">
            <a:spAutoFit/>
          </a:bodyPr>
          <a:lstStyle/>
          <a:p>
            <a:r>
              <a:rPr lang="en-IN" dirty="0">
                <a:hlinkClick r:id="rId2"/>
              </a:rPr>
              <a:t>https://w1.weather.gov/data/obhistory/KORD.html</a:t>
            </a:r>
            <a:endParaRPr lang="en-IN" dirty="0"/>
          </a:p>
          <a:p>
            <a:r>
              <a:rPr lang="en-IN" dirty="0">
                <a:hlinkClick r:id="rId3"/>
              </a:rPr>
              <a:t>https://www.isws.illinois.edu/statecli/general/chicago-climate-narrative.htm</a:t>
            </a:r>
            <a:endParaRPr lang="en-IN" dirty="0"/>
          </a:p>
          <a:p>
            <a:endParaRPr lang="en-IN" dirty="0"/>
          </a:p>
        </p:txBody>
      </p:sp>
    </p:spTree>
    <p:extLst>
      <p:ext uri="{BB962C8B-B14F-4D97-AF65-F5344CB8AC3E}">
        <p14:creationId xmlns:p14="http://schemas.microsoft.com/office/powerpoint/2010/main" val="1590982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949</TotalTime>
  <Words>1627</Words>
  <Application>Microsoft Office PowerPoint</Application>
  <PresentationFormat>Widescreen</PresentationFormat>
  <Paragraphs>409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somanadha sastry konduri</dc:creator>
  <cp:lastModifiedBy>somanadha sastry konduri</cp:lastModifiedBy>
  <cp:revision>34</cp:revision>
  <dcterms:created xsi:type="dcterms:W3CDTF">2020-09-05T06:53:49Z</dcterms:created>
  <dcterms:modified xsi:type="dcterms:W3CDTF">2020-09-21T16:50:41Z</dcterms:modified>
</cp:coreProperties>
</file>