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Glacial Indifference" panose="020B0604020202020204" charset="0"/>
      <p:regular r:id="rId13"/>
    </p:embeddedFont>
    <p:embeddedFont>
      <p:font typeface="Special Elite"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2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jp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jpg"/><Relationship Id="rId2" Type="http://schemas.openxmlformats.org/officeDocument/2006/relationships/image" Target="../media/image7.png"/><Relationship Id="rId16"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jpe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sp>
        <p:nvSpPr>
          <p:cNvPr id="2" name="Freeform 2"/>
          <p:cNvSpPr/>
          <p:nvPr/>
        </p:nvSpPr>
        <p:spPr>
          <a:xfrm>
            <a:off x="-292871" y="1581446"/>
            <a:ext cx="18873741" cy="10644034"/>
          </a:xfrm>
          <a:custGeom>
            <a:avLst/>
            <a:gdLst/>
            <a:ahLst/>
            <a:cxnLst/>
            <a:rect l="l" t="t" r="r" b="b"/>
            <a:pathLst>
              <a:path w="18873741" h="10644034">
                <a:moveTo>
                  <a:pt x="0" y="0"/>
                </a:moveTo>
                <a:lnTo>
                  <a:pt x="18873742" y="0"/>
                </a:lnTo>
                <a:lnTo>
                  <a:pt x="18873742" y="10644034"/>
                </a:lnTo>
                <a:lnTo>
                  <a:pt x="0" y="1064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292871" y="107233"/>
            <a:ext cx="18873741" cy="10644034"/>
          </a:xfrm>
          <a:custGeom>
            <a:avLst/>
            <a:gdLst/>
            <a:ahLst/>
            <a:cxnLst/>
            <a:rect l="l" t="t" r="r" b="b"/>
            <a:pathLst>
              <a:path w="18873741" h="10644034">
                <a:moveTo>
                  <a:pt x="0" y="10644034"/>
                </a:moveTo>
                <a:lnTo>
                  <a:pt x="18873742" y="10644034"/>
                </a:lnTo>
                <a:lnTo>
                  <a:pt x="18873742" y="0"/>
                </a:lnTo>
                <a:lnTo>
                  <a:pt x="0" y="0"/>
                </a:lnTo>
                <a:lnTo>
                  <a:pt x="0" y="1064403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505" y="-43043"/>
            <a:ext cx="18989176" cy="1395919"/>
            <a:chOff x="0" y="0"/>
            <a:chExt cx="5001265" cy="367650"/>
          </a:xfrm>
        </p:grpSpPr>
        <p:sp>
          <p:nvSpPr>
            <p:cNvPr id="5" name="Freeform 5"/>
            <p:cNvSpPr/>
            <p:nvPr/>
          </p:nvSpPr>
          <p:spPr>
            <a:xfrm>
              <a:off x="0" y="0"/>
              <a:ext cx="5001264" cy="367650"/>
            </a:xfrm>
            <a:custGeom>
              <a:avLst/>
              <a:gdLst/>
              <a:ahLst/>
              <a:cxnLst/>
              <a:rect l="l" t="t" r="r" b="b"/>
              <a:pathLst>
                <a:path w="5001264" h="367650">
                  <a:moveTo>
                    <a:pt x="0" y="0"/>
                  </a:moveTo>
                  <a:lnTo>
                    <a:pt x="5001264" y="0"/>
                  </a:lnTo>
                  <a:lnTo>
                    <a:pt x="5001264" y="367650"/>
                  </a:lnTo>
                  <a:lnTo>
                    <a:pt x="0" y="367650"/>
                  </a:lnTo>
                  <a:close/>
                </a:path>
              </a:pathLst>
            </a:custGeom>
            <a:solidFill>
              <a:srgbClr val="2E3B4B"/>
            </a:solidFill>
          </p:spPr>
        </p:sp>
        <p:sp>
          <p:nvSpPr>
            <p:cNvPr id="6" name="TextBox 6"/>
            <p:cNvSpPr txBox="1"/>
            <p:nvPr/>
          </p:nvSpPr>
          <p:spPr>
            <a:xfrm>
              <a:off x="0" y="-47625"/>
              <a:ext cx="5001265" cy="4152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1333826"/>
            <a:ext cx="18989176" cy="1395919"/>
            <a:chOff x="0" y="0"/>
            <a:chExt cx="5001265" cy="367650"/>
          </a:xfrm>
        </p:grpSpPr>
        <p:sp>
          <p:nvSpPr>
            <p:cNvPr id="8" name="Freeform 8"/>
            <p:cNvSpPr/>
            <p:nvPr/>
          </p:nvSpPr>
          <p:spPr>
            <a:xfrm>
              <a:off x="0" y="0"/>
              <a:ext cx="5001264" cy="367650"/>
            </a:xfrm>
            <a:custGeom>
              <a:avLst/>
              <a:gdLst/>
              <a:ahLst/>
              <a:cxnLst/>
              <a:rect l="l" t="t" r="r" b="b"/>
              <a:pathLst>
                <a:path w="5001264" h="367650">
                  <a:moveTo>
                    <a:pt x="0" y="0"/>
                  </a:moveTo>
                  <a:lnTo>
                    <a:pt x="5001264" y="0"/>
                  </a:lnTo>
                  <a:lnTo>
                    <a:pt x="5001264" y="367650"/>
                  </a:lnTo>
                  <a:lnTo>
                    <a:pt x="0" y="367650"/>
                  </a:lnTo>
                  <a:close/>
                </a:path>
              </a:pathLst>
            </a:custGeom>
            <a:solidFill>
              <a:srgbClr val="2E3B4B"/>
            </a:solidFill>
          </p:spPr>
        </p:sp>
        <p:sp>
          <p:nvSpPr>
            <p:cNvPr id="9" name="TextBox 9"/>
            <p:cNvSpPr txBox="1"/>
            <p:nvPr/>
          </p:nvSpPr>
          <p:spPr>
            <a:xfrm>
              <a:off x="0" y="-47625"/>
              <a:ext cx="5001265" cy="41527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1945" y="-52473"/>
            <a:ext cx="5114499" cy="1405349"/>
            <a:chOff x="0" y="0"/>
            <a:chExt cx="608735" cy="167267"/>
          </a:xfrm>
        </p:grpSpPr>
        <p:sp>
          <p:nvSpPr>
            <p:cNvPr id="11" name="Freeform 11"/>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2" name="TextBox 12"/>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5806137" y="-52473"/>
            <a:ext cx="5114499" cy="1405349"/>
            <a:chOff x="0" y="0"/>
            <a:chExt cx="608735" cy="167267"/>
          </a:xfrm>
        </p:grpSpPr>
        <p:sp>
          <p:nvSpPr>
            <p:cNvPr id="14" name="Freeform 14"/>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5" name="TextBox 15"/>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1634219" y="-52473"/>
            <a:ext cx="5114499" cy="1405349"/>
            <a:chOff x="0" y="0"/>
            <a:chExt cx="608735" cy="167267"/>
          </a:xfrm>
        </p:grpSpPr>
        <p:sp>
          <p:nvSpPr>
            <p:cNvPr id="17" name="Freeform 17"/>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8" name="TextBox 18"/>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7462301" y="-52473"/>
            <a:ext cx="5114499" cy="1405349"/>
            <a:chOff x="0" y="0"/>
            <a:chExt cx="608735" cy="167267"/>
          </a:xfrm>
        </p:grpSpPr>
        <p:sp>
          <p:nvSpPr>
            <p:cNvPr id="20" name="Freeform 20"/>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21" name="TextBox 21"/>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3447" y="1333826"/>
            <a:ext cx="4725613" cy="1395919"/>
            <a:chOff x="0" y="0"/>
            <a:chExt cx="750998" cy="221841"/>
          </a:xfrm>
        </p:grpSpPr>
        <p:sp>
          <p:nvSpPr>
            <p:cNvPr id="23" name="Freeform 23"/>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24" name="TextBox 24"/>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5" name="Group 25"/>
          <p:cNvGrpSpPr/>
          <p:nvPr/>
        </p:nvGrpSpPr>
        <p:grpSpPr>
          <a:xfrm>
            <a:off x="6201528" y="1333826"/>
            <a:ext cx="4725613" cy="1395919"/>
            <a:chOff x="0" y="0"/>
            <a:chExt cx="750998" cy="221841"/>
          </a:xfrm>
        </p:grpSpPr>
        <p:sp>
          <p:nvSpPr>
            <p:cNvPr id="26" name="Freeform 26"/>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27" name="TextBox 27"/>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8" name="Group 28"/>
          <p:cNvGrpSpPr/>
          <p:nvPr/>
        </p:nvGrpSpPr>
        <p:grpSpPr>
          <a:xfrm>
            <a:off x="12029610" y="1333826"/>
            <a:ext cx="4725613" cy="1395919"/>
            <a:chOff x="0" y="0"/>
            <a:chExt cx="750998" cy="221841"/>
          </a:xfrm>
        </p:grpSpPr>
        <p:sp>
          <p:nvSpPr>
            <p:cNvPr id="29" name="Freeform 29"/>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30" name="TextBox 30"/>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31" name="Group 31"/>
          <p:cNvGrpSpPr/>
          <p:nvPr/>
        </p:nvGrpSpPr>
        <p:grpSpPr>
          <a:xfrm>
            <a:off x="17860123" y="1333826"/>
            <a:ext cx="4725613" cy="1395919"/>
            <a:chOff x="0" y="0"/>
            <a:chExt cx="750998" cy="221841"/>
          </a:xfrm>
        </p:grpSpPr>
        <p:sp>
          <p:nvSpPr>
            <p:cNvPr id="32" name="Freeform 32"/>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33" name="TextBox 33"/>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4" name="Freeform 34"/>
          <p:cNvSpPr/>
          <p:nvPr/>
        </p:nvSpPr>
        <p:spPr>
          <a:xfrm>
            <a:off x="2251226" y="5429250"/>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5" name="Freeform 35"/>
          <p:cNvSpPr/>
          <p:nvPr/>
        </p:nvSpPr>
        <p:spPr>
          <a:xfrm>
            <a:off x="8721574" y="5429250"/>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a:off x="2251226" y="7311598"/>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7" name="Freeform 37"/>
          <p:cNvSpPr/>
          <p:nvPr/>
        </p:nvSpPr>
        <p:spPr>
          <a:xfrm>
            <a:off x="8721574" y="7311598"/>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8" name="Freeform 38"/>
          <p:cNvSpPr/>
          <p:nvPr/>
        </p:nvSpPr>
        <p:spPr>
          <a:xfrm rot="4490682">
            <a:off x="15266751" y="6938664"/>
            <a:ext cx="1316736" cy="4114800"/>
          </a:xfrm>
          <a:custGeom>
            <a:avLst/>
            <a:gdLst/>
            <a:ahLst/>
            <a:cxnLst/>
            <a:rect l="l" t="t" r="r" b="b"/>
            <a:pathLst>
              <a:path w="1316736" h="4114800">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9" name="TextBox 39"/>
          <p:cNvSpPr txBox="1"/>
          <p:nvPr/>
        </p:nvSpPr>
        <p:spPr>
          <a:xfrm>
            <a:off x="1898428" y="3718848"/>
            <a:ext cx="14491145" cy="2052485"/>
          </a:xfrm>
          <a:prstGeom prst="rect">
            <a:avLst/>
          </a:prstGeom>
        </p:spPr>
        <p:txBody>
          <a:bodyPr lIns="0" tIns="0" rIns="0" bIns="0" rtlCol="0" anchor="t">
            <a:spAutoFit/>
          </a:bodyPr>
          <a:lstStyle/>
          <a:p>
            <a:pPr algn="ctr">
              <a:lnSpc>
                <a:spcPts val="17500"/>
              </a:lnSpc>
            </a:pPr>
            <a:r>
              <a:rPr lang="en-IN" sz="9600" dirty="0">
                <a:solidFill>
                  <a:schemeClr val="bg1"/>
                </a:solidFill>
              </a:rPr>
              <a:t>Movie Ticket Booking System</a:t>
            </a:r>
            <a:endParaRPr lang="en-US" sz="12500" dirty="0">
              <a:solidFill>
                <a:schemeClr val="bg1"/>
              </a:solidFill>
              <a:latin typeface="Special Elite"/>
              <a:ea typeface="Special Elite"/>
              <a:cs typeface="Special Elite"/>
              <a:sym typeface="Special Elite"/>
            </a:endParaRPr>
          </a:p>
        </p:txBody>
      </p:sp>
      <p:sp>
        <p:nvSpPr>
          <p:cNvPr id="41" name="TextBox 41"/>
          <p:cNvSpPr txBox="1"/>
          <p:nvPr/>
        </p:nvSpPr>
        <p:spPr>
          <a:xfrm rot="-912620">
            <a:off x="11996256" y="8464833"/>
            <a:ext cx="7825238" cy="1038225"/>
          </a:xfrm>
          <a:prstGeom prst="rect">
            <a:avLst/>
          </a:prstGeom>
        </p:spPr>
        <p:txBody>
          <a:bodyPr lIns="0" tIns="0" rIns="0" bIns="0" rtlCol="0" anchor="t">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740605" y="2322314"/>
            <a:ext cx="14806790" cy="5309146"/>
          </a:xfrm>
          <a:prstGeom prst="rect">
            <a:avLst/>
          </a:prstGeom>
        </p:spPr>
        <p:txBody>
          <a:bodyPr lIns="0" tIns="0" rIns="0" bIns="0" rtlCol="0" anchor="t">
            <a:spAutoFit/>
          </a:bodyPr>
          <a:lstStyle/>
          <a:p>
            <a:pPr algn="just">
              <a:lnSpc>
                <a:spcPts val="4620"/>
              </a:lnSpc>
            </a:pPr>
            <a:r>
              <a:rPr lang="en-US" sz="3600" dirty="0">
                <a:solidFill>
                  <a:schemeClr val="bg1"/>
                </a:solidFill>
              </a:rPr>
              <a:t>The Movie Ticket Booking System successfully achieves its objective of providing a seamless, secure, and user-friendly platform for both moviegoers and theater administrators. By leveraging modern web technologies like React.js, </a:t>
            </a:r>
            <a:r>
              <a:rPr lang="en-US" sz="3600" dirty="0" err="1">
                <a:solidFill>
                  <a:schemeClr val="bg1"/>
                </a:solidFill>
              </a:rPr>
              <a:t>TypeScript</a:t>
            </a:r>
            <a:r>
              <a:rPr lang="en-US" sz="3600" dirty="0">
                <a:solidFill>
                  <a:schemeClr val="bg1"/>
                </a:solidFill>
              </a:rPr>
              <a:t>, and MongoDB, the system offers real-time seat selection, secure payment processing, and efficient backend management. It not only enhances the user experience but also streamlines theater operations through its scalable and maintainable architecture. Overall, the project demonstrates a practical and innovative solution for modernizing the traditional ticket booking process.</a:t>
            </a:r>
            <a:endParaRPr lang="en-US" sz="3300" dirty="0">
              <a:solidFill>
                <a:schemeClr val="bg1"/>
              </a:solidFill>
              <a:latin typeface="Glacial Indifference"/>
              <a:ea typeface="Glacial Indifference"/>
              <a:cs typeface="Glacial Indifference"/>
              <a:sym typeface="Glacial Indifference"/>
            </a:endParaRPr>
          </a:p>
        </p:txBody>
      </p:sp>
      <p:sp>
        <p:nvSpPr>
          <p:cNvPr id="16" name="TextBox 16"/>
          <p:cNvSpPr txBox="1"/>
          <p:nvPr/>
        </p:nvSpPr>
        <p:spPr>
          <a:xfrm>
            <a:off x="1898428" y="365125"/>
            <a:ext cx="14491145" cy="1193800"/>
          </a:xfrm>
          <a:prstGeom prst="rect">
            <a:avLst/>
          </a:prstGeom>
        </p:spPr>
        <p:txBody>
          <a:bodyPr lIns="0" tIns="0" rIns="0" bIns="0" rtlCol="0" anchor="t">
            <a:spAutoFit/>
          </a:bodyPr>
          <a:lstStyle/>
          <a:p>
            <a:pPr algn="ctr">
              <a:lnSpc>
                <a:spcPts val="9799"/>
              </a:lnSpc>
            </a:pPr>
            <a:r>
              <a:rPr lang="en-US" sz="6999">
                <a:solidFill>
                  <a:srgbClr val="FDF6F6"/>
                </a:solidFill>
                <a:latin typeface="Special Elite"/>
                <a:ea typeface="Special Elite"/>
                <a:cs typeface="Special Elite"/>
                <a:sym typeface="Special Elite"/>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sp>
        <p:nvSpPr>
          <p:cNvPr id="2" name="Freeform 2"/>
          <p:cNvSpPr/>
          <p:nvPr/>
        </p:nvSpPr>
        <p:spPr>
          <a:xfrm>
            <a:off x="-292871" y="1581446"/>
            <a:ext cx="18873741" cy="10644034"/>
          </a:xfrm>
          <a:custGeom>
            <a:avLst/>
            <a:gdLst/>
            <a:ahLst/>
            <a:cxnLst/>
            <a:rect l="l" t="t" r="r" b="b"/>
            <a:pathLst>
              <a:path w="18873741" h="10644034">
                <a:moveTo>
                  <a:pt x="0" y="0"/>
                </a:moveTo>
                <a:lnTo>
                  <a:pt x="18873742" y="0"/>
                </a:lnTo>
                <a:lnTo>
                  <a:pt x="18873742" y="10644034"/>
                </a:lnTo>
                <a:lnTo>
                  <a:pt x="0" y="1064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292871" y="107233"/>
            <a:ext cx="18873741" cy="10644034"/>
          </a:xfrm>
          <a:custGeom>
            <a:avLst/>
            <a:gdLst/>
            <a:ahLst/>
            <a:cxnLst/>
            <a:rect l="l" t="t" r="r" b="b"/>
            <a:pathLst>
              <a:path w="18873741" h="10644034">
                <a:moveTo>
                  <a:pt x="0" y="10644034"/>
                </a:moveTo>
                <a:lnTo>
                  <a:pt x="18873742" y="10644034"/>
                </a:lnTo>
                <a:lnTo>
                  <a:pt x="18873742" y="0"/>
                </a:lnTo>
                <a:lnTo>
                  <a:pt x="0" y="0"/>
                </a:lnTo>
                <a:lnTo>
                  <a:pt x="0" y="1064403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505" y="-43043"/>
            <a:ext cx="18989176" cy="1395919"/>
            <a:chOff x="0" y="0"/>
            <a:chExt cx="5001265" cy="367650"/>
          </a:xfrm>
        </p:grpSpPr>
        <p:sp>
          <p:nvSpPr>
            <p:cNvPr id="5" name="Freeform 5"/>
            <p:cNvSpPr/>
            <p:nvPr/>
          </p:nvSpPr>
          <p:spPr>
            <a:xfrm>
              <a:off x="0" y="0"/>
              <a:ext cx="5001264" cy="367650"/>
            </a:xfrm>
            <a:custGeom>
              <a:avLst/>
              <a:gdLst/>
              <a:ahLst/>
              <a:cxnLst/>
              <a:rect l="l" t="t" r="r" b="b"/>
              <a:pathLst>
                <a:path w="5001264" h="367650">
                  <a:moveTo>
                    <a:pt x="0" y="0"/>
                  </a:moveTo>
                  <a:lnTo>
                    <a:pt x="5001264" y="0"/>
                  </a:lnTo>
                  <a:lnTo>
                    <a:pt x="5001264" y="367650"/>
                  </a:lnTo>
                  <a:lnTo>
                    <a:pt x="0" y="367650"/>
                  </a:lnTo>
                  <a:close/>
                </a:path>
              </a:pathLst>
            </a:custGeom>
            <a:solidFill>
              <a:srgbClr val="2E3B4B"/>
            </a:solidFill>
          </p:spPr>
        </p:sp>
        <p:sp>
          <p:nvSpPr>
            <p:cNvPr id="6" name="TextBox 6"/>
            <p:cNvSpPr txBox="1"/>
            <p:nvPr/>
          </p:nvSpPr>
          <p:spPr>
            <a:xfrm>
              <a:off x="0" y="-47625"/>
              <a:ext cx="5001265" cy="4152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1333826"/>
            <a:ext cx="18989176" cy="1395919"/>
            <a:chOff x="0" y="0"/>
            <a:chExt cx="5001265" cy="367650"/>
          </a:xfrm>
        </p:grpSpPr>
        <p:sp>
          <p:nvSpPr>
            <p:cNvPr id="8" name="Freeform 8"/>
            <p:cNvSpPr/>
            <p:nvPr/>
          </p:nvSpPr>
          <p:spPr>
            <a:xfrm>
              <a:off x="0" y="0"/>
              <a:ext cx="5001264" cy="367650"/>
            </a:xfrm>
            <a:custGeom>
              <a:avLst/>
              <a:gdLst/>
              <a:ahLst/>
              <a:cxnLst/>
              <a:rect l="l" t="t" r="r" b="b"/>
              <a:pathLst>
                <a:path w="5001264" h="367650">
                  <a:moveTo>
                    <a:pt x="0" y="0"/>
                  </a:moveTo>
                  <a:lnTo>
                    <a:pt x="5001264" y="0"/>
                  </a:lnTo>
                  <a:lnTo>
                    <a:pt x="5001264" y="367650"/>
                  </a:lnTo>
                  <a:lnTo>
                    <a:pt x="0" y="367650"/>
                  </a:lnTo>
                  <a:close/>
                </a:path>
              </a:pathLst>
            </a:custGeom>
            <a:solidFill>
              <a:srgbClr val="2E3B4B"/>
            </a:solidFill>
          </p:spPr>
        </p:sp>
        <p:sp>
          <p:nvSpPr>
            <p:cNvPr id="9" name="TextBox 9"/>
            <p:cNvSpPr txBox="1"/>
            <p:nvPr/>
          </p:nvSpPr>
          <p:spPr>
            <a:xfrm>
              <a:off x="0" y="-47625"/>
              <a:ext cx="5001265" cy="41527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1945" y="-52473"/>
            <a:ext cx="5114499" cy="1405349"/>
            <a:chOff x="0" y="0"/>
            <a:chExt cx="608735" cy="167267"/>
          </a:xfrm>
        </p:grpSpPr>
        <p:sp>
          <p:nvSpPr>
            <p:cNvPr id="11" name="Freeform 11"/>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2" name="TextBox 12"/>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5806137" y="-52473"/>
            <a:ext cx="5114499" cy="1405349"/>
            <a:chOff x="0" y="0"/>
            <a:chExt cx="608735" cy="167267"/>
          </a:xfrm>
        </p:grpSpPr>
        <p:sp>
          <p:nvSpPr>
            <p:cNvPr id="14" name="Freeform 14"/>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5" name="TextBox 15"/>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1634219" y="-52473"/>
            <a:ext cx="5114499" cy="1405349"/>
            <a:chOff x="0" y="0"/>
            <a:chExt cx="608735" cy="167267"/>
          </a:xfrm>
        </p:grpSpPr>
        <p:sp>
          <p:nvSpPr>
            <p:cNvPr id="17" name="Freeform 17"/>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18" name="TextBox 18"/>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7462301" y="-52473"/>
            <a:ext cx="5114499" cy="1405349"/>
            <a:chOff x="0" y="0"/>
            <a:chExt cx="608735" cy="167267"/>
          </a:xfrm>
        </p:grpSpPr>
        <p:sp>
          <p:nvSpPr>
            <p:cNvPr id="20" name="Freeform 20"/>
            <p:cNvSpPr/>
            <p:nvPr/>
          </p:nvSpPr>
          <p:spPr>
            <a:xfrm>
              <a:off x="0" y="0"/>
              <a:ext cx="608735" cy="167267"/>
            </a:xfrm>
            <a:custGeom>
              <a:avLst/>
              <a:gdLst/>
              <a:ahLst/>
              <a:cxnLst/>
              <a:rect l="l" t="t" r="r" b="b"/>
              <a:pathLst>
                <a:path w="608735" h="167267">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id="21" name="TextBox 21"/>
            <p:cNvSpPr txBox="1"/>
            <p:nvPr/>
          </p:nvSpPr>
          <p:spPr>
            <a:xfrm>
              <a:off x="101600" y="-47625"/>
              <a:ext cx="405535" cy="21489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3447" y="1333826"/>
            <a:ext cx="4725613" cy="1395919"/>
            <a:chOff x="0" y="0"/>
            <a:chExt cx="750998" cy="221841"/>
          </a:xfrm>
        </p:grpSpPr>
        <p:sp>
          <p:nvSpPr>
            <p:cNvPr id="23" name="Freeform 23"/>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24" name="TextBox 24"/>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5" name="Group 25"/>
          <p:cNvGrpSpPr/>
          <p:nvPr/>
        </p:nvGrpSpPr>
        <p:grpSpPr>
          <a:xfrm>
            <a:off x="6201528" y="1333826"/>
            <a:ext cx="4725613" cy="1395919"/>
            <a:chOff x="0" y="0"/>
            <a:chExt cx="750998" cy="221841"/>
          </a:xfrm>
        </p:grpSpPr>
        <p:sp>
          <p:nvSpPr>
            <p:cNvPr id="26" name="Freeform 26"/>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27" name="TextBox 27"/>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8" name="Group 28"/>
          <p:cNvGrpSpPr/>
          <p:nvPr/>
        </p:nvGrpSpPr>
        <p:grpSpPr>
          <a:xfrm>
            <a:off x="12029610" y="1333826"/>
            <a:ext cx="4725613" cy="1395919"/>
            <a:chOff x="0" y="0"/>
            <a:chExt cx="750998" cy="221841"/>
          </a:xfrm>
        </p:grpSpPr>
        <p:sp>
          <p:nvSpPr>
            <p:cNvPr id="29" name="Freeform 29"/>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30" name="TextBox 30"/>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31" name="Group 31"/>
          <p:cNvGrpSpPr/>
          <p:nvPr/>
        </p:nvGrpSpPr>
        <p:grpSpPr>
          <a:xfrm>
            <a:off x="17860123" y="1333826"/>
            <a:ext cx="4725613" cy="1395919"/>
            <a:chOff x="0" y="0"/>
            <a:chExt cx="750998" cy="221841"/>
          </a:xfrm>
        </p:grpSpPr>
        <p:sp>
          <p:nvSpPr>
            <p:cNvPr id="32" name="Freeform 32"/>
            <p:cNvSpPr/>
            <p:nvPr/>
          </p:nvSpPr>
          <p:spPr>
            <a:xfrm>
              <a:off x="0" y="0"/>
              <a:ext cx="750998" cy="221841"/>
            </a:xfrm>
            <a:custGeom>
              <a:avLst/>
              <a:gdLst/>
              <a:ahLst/>
              <a:cxnLst/>
              <a:rect l="l" t="t" r="r" b="b"/>
              <a:pathLst>
                <a:path w="750998" h="221841">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id="33" name="TextBox 33"/>
            <p:cNvSpPr txBox="1"/>
            <p:nvPr/>
          </p:nvSpPr>
          <p:spPr>
            <a:xfrm>
              <a:off x="101600" y="-47625"/>
              <a:ext cx="547798" cy="26946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4" name="Freeform 34"/>
          <p:cNvSpPr/>
          <p:nvPr/>
        </p:nvSpPr>
        <p:spPr>
          <a:xfrm>
            <a:off x="2251226" y="5429250"/>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5" name="Freeform 35"/>
          <p:cNvSpPr/>
          <p:nvPr/>
        </p:nvSpPr>
        <p:spPr>
          <a:xfrm>
            <a:off x="8721574" y="5429250"/>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a:off x="2251226" y="7311598"/>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7" name="Freeform 37"/>
          <p:cNvSpPr/>
          <p:nvPr/>
        </p:nvSpPr>
        <p:spPr>
          <a:xfrm>
            <a:off x="8721574" y="7311598"/>
            <a:ext cx="7315200" cy="159604"/>
          </a:xfrm>
          <a:custGeom>
            <a:avLst/>
            <a:gdLst/>
            <a:ahLst/>
            <a:cxnLst/>
            <a:rect l="l" t="t" r="r" b="b"/>
            <a:pathLst>
              <a:path w="7315200" h="159604">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8" name="Freeform 38"/>
          <p:cNvSpPr/>
          <p:nvPr/>
        </p:nvSpPr>
        <p:spPr>
          <a:xfrm rot="4490682">
            <a:off x="15266751" y="6938664"/>
            <a:ext cx="1316736" cy="4114800"/>
          </a:xfrm>
          <a:custGeom>
            <a:avLst/>
            <a:gdLst/>
            <a:ahLst/>
            <a:cxnLst/>
            <a:rect l="l" t="t" r="r" b="b"/>
            <a:pathLst>
              <a:path w="1316736" h="4114800">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9" name="TextBox 39"/>
          <p:cNvSpPr txBox="1"/>
          <p:nvPr/>
        </p:nvSpPr>
        <p:spPr>
          <a:xfrm>
            <a:off x="2535305" y="3822109"/>
            <a:ext cx="14491145" cy="2149474"/>
          </a:xfrm>
          <a:prstGeom prst="rect">
            <a:avLst/>
          </a:prstGeom>
        </p:spPr>
        <p:txBody>
          <a:bodyPr lIns="0" tIns="0" rIns="0" bIns="0" rtlCol="0" anchor="t">
            <a:spAutoFit/>
          </a:bodyPr>
          <a:lstStyle/>
          <a:p>
            <a:pPr algn="l">
              <a:lnSpc>
                <a:spcPts val="17500"/>
              </a:lnSpc>
            </a:pPr>
            <a:r>
              <a:rPr lang="en-US" sz="12500">
                <a:solidFill>
                  <a:srgbClr val="FFFFFF"/>
                </a:solidFill>
                <a:latin typeface="Special Elite"/>
                <a:ea typeface="Special Elite"/>
                <a:cs typeface="Special Elite"/>
                <a:sym typeface="Special Elite"/>
              </a:rPr>
              <a:t>Thank You</a:t>
            </a:r>
          </a:p>
        </p:txBody>
      </p:sp>
      <p:sp>
        <p:nvSpPr>
          <p:cNvPr id="41" name="TextBox 41"/>
          <p:cNvSpPr txBox="1"/>
          <p:nvPr/>
        </p:nvSpPr>
        <p:spPr>
          <a:xfrm rot="-912620">
            <a:off x="11996256" y="8464833"/>
            <a:ext cx="7825238" cy="1038225"/>
          </a:xfrm>
          <a:prstGeom prst="rect">
            <a:avLst/>
          </a:prstGeom>
        </p:spPr>
        <p:txBody>
          <a:bodyPr lIns="0" tIns="0" rIns="0" bIns="0" rtlCol="0" anchor="t">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300013"/>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898428" y="365125"/>
            <a:ext cx="14491145" cy="1193800"/>
          </a:xfrm>
          <a:prstGeom prst="rect">
            <a:avLst/>
          </a:prstGeom>
        </p:spPr>
        <p:txBody>
          <a:bodyPr lIns="0" tIns="0" rIns="0" bIns="0" rtlCol="0" anchor="t">
            <a:spAutoFit/>
          </a:bodyPr>
          <a:lstStyle/>
          <a:p>
            <a:pPr algn="ctr">
              <a:lnSpc>
                <a:spcPts val="9799"/>
              </a:lnSpc>
            </a:pPr>
            <a:r>
              <a:rPr lang="en-US" sz="6999">
                <a:solidFill>
                  <a:srgbClr val="FDF6F6"/>
                </a:solidFill>
                <a:latin typeface="Special Elite"/>
                <a:ea typeface="Special Elite"/>
                <a:cs typeface="Special Elite"/>
                <a:sym typeface="Special Elite"/>
              </a:rPr>
              <a:t>Group Members</a:t>
            </a:r>
          </a:p>
        </p:txBody>
      </p:sp>
      <p:sp>
        <p:nvSpPr>
          <p:cNvPr id="16" name="TextBox 16"/>
          <p:cNvSpPr txBox="1"/>
          <p:nvPr/>
        </p:nvSpPr>
        <p:spPr>
          <a:xfrm>
            <a:off x="5921152" y="1850485"/>
            <a:ext cx="6445696" cy="688975"/>
          </a:xfrm>
          <a:prstGeom prst="rect">
            <a:avLst/>
          </a:prstGeom>
        </p:spPr>
        <p:txBody>
          <a:bodyPr lIns="0" tIns="0" rIns="0" bIns="0" rtlCol="0" anchor="t">
            <a:spAutoFit/>
          </a:bodyPr>
          <a:lstStyle/>
          <a:p>
            <a:pPr algn="ctr">
              <a:lnSpc>
                <a:spcPts val="5599"/>
              </a:lnSpc>
            </a:pPr>
            <a:r>
              <a:rPr lang="en-US" sz="3999" dirty="0">
                <a:solidFill>
                  <a:srgbClr val="FFFFFF"/>
                </a:solidFill>
                <a:latin typeface="Glacial Indifference"/>
                <a:ea typeface="Glacial Indifference"/>
                <a:cs typeface="Glacial Indifference"/>
                <a:sym typeface="Glacial Indifference"/>
              </a:rPr>
              <a:t>SOMANADH</a:t>
            </a:r>
          </a:p>
        </p:txBody>
      </p:sp>
      <p:sp>
        <p:nvSpPr>
          <p:cNvPr id="17" name="TextBox 17"/>
          <p:cNvSpPr txBox="1"/>
          <p:nvPr/>
        </p:nvSpPr>
        <p:spPr>
          <a:xfrm>
            <a:off x="5921152" y="2926863"/>
            <a:ext cx="6445696" cy="688975"/>
          </a:xfrm>
          <a:prstGeom prst="rect">
            <a:avLst/>
          </a:prstGeom>
        </p:spPr>
        <p:txBody>
          <a:bodyPr lIns="0" tIns="0" rIns="0" bIns="0" rtlCol="0" anchor="t">
            <a:spAutoFit/>
          </a:bodyPr>
          <a:lstStyle/>
          <a:p>
            <a:pPr algn="ctr">
              <a:lnSpc>
                <a:spcPts val="5599"/>
              </a:lnSpc>
            </a:pPr>
            <a:r>
              <a:rPr lang="en-US" sz="3999" dirty="0">
                <a:solidFill>
                  <a:srgbClr val="FFFFFF"/>
                </a:solidFill>
                <a:latin typeface="Glacial Indifference"/>
                <a:ea typeface="Glacial Indifference"/>
                <a:cs typeface="Glacial Indifference"/>
                <a:sym typeface="Glacial Indifference"/>
              </a:rPr>
              <a:t>VIGNESH</a:t>
            </a:r>
          </a:p>
        </p:txBody>
      </p:sp>
      <p:sp>
        <p:nvSpPr>
          <p:cNvPr id="18" name="TextBox 18"/>
          <p:cNvSpPr txBox="1"/>
          <p:nvPr/>
        </p:nvSpPr>
        <p:spPr>
          <a:xfrm>
            <a:off x="5921152" y="4003241"/>
            <a:ext cx="6445696" cy="688975"/>
          </a:xfrm>
          <a:prstGeom prst="rect">
            <a:avLst/>
          </a:prstGeom>
        </p:spPr>
        <p:txBody>
          <a:bodyPr lIns="0" tIns="0" rIns="0" bIns="0" rtlCol="0" anchor="t">
            <a:spAutoFit/>
          </a:bodyPr>
          <a:lstStyle/>
          <a:p>
            <a:pPr algn="ctr">
              <a:lnSpc>
                <a:spcPts val="5599"/>
              </a:lnSpc>
            </a:pPr>
            <a:r>
              <a:rPr lang="en-US" sz="3999" dirty="0">
                <a:solidFill>
                  <a:srgbClr val="FFFFFF"/>
                </a:solidFill>
                <a:latin typeface="Glacial Indifference"/>
                <a:ea typeface="Glacial Indifference"/>
                <a:cs typeface="Glacial Indifference"/>
                <a:sym typeface="Glacial Indifference"/>
              </a:rPr>
              <a:t>PAVAN SUJITH</a:t>
            </a:r>
          </a:p>
        </p:txBody>
      </p:sp>
      <p:sp>
        <p:nvSpPr>
          <p:cNvPr id="19" name="TextBox 19"/>
          <p:cNvSpPr txBox="1"/>
          <p:nvPr/>
        </p:nvSpPr>
        <p:spPr>
          <a:xfrm>
            <a:off x="5921152" y="5079619"/>
            <a:ext cx="6445696" cy="688975"/>
          </a:xfrm>
          <a:prstGeom prst="rect">
            <a:avLst/>
          </a:prstGeom>
        </p:spPr>
        <p:txBody>
          <a:bodyPr lIns="0" tIns="0" rIns="0" bIns="0" rtlCol="0" anchor="t">
            <a:spAutoFit/>
          </a:bodyPr>
          <a:lstStyle/>
          <a:p>
            <a:pPr algn="ctr">
              <a:lnSpc>
                <a:spcPts val="5599"/>
              </a:lnSpc>
            </a:pPr>
            <a:r>
              <a:rPr lang="en-US" sz="3999" dirty="0">
                <a:solidFill>
                  <a:srgbClr val="FFFFFF"/>
                </a:solidFill>
                <a:latin typeface="Glacial Indifference"/>
                <a:ea typeface="Glacial Indifference"/>
                <a:cs typeface="Glacial Indifference"/>
                <a:sym typeface="Glacial Indifference"/>
              </a:rPr>
              <a:t>ASHISH</a:t>
            </a:r>
          </a:p>
        </p:txBody>
      </p:sp>
      <p:sp>
        <p:nvSpPr>
          <p:cNvPr id="20" name="TextBox 20"/>
          <p:cNvSpPr txBox="1"/>
          <p:nvPr/>
        </p:nvSpPr>
        <p:spPr>
          <a:xfrm>
            <a:off x="5921152" y="6155998"/>
            <a:ext cx="6445696" cy="688975"/>
          </a:xfrm>
          <a:prstGeom prst="rect">
            <a:avLst/>
          </a:prstGeom>
        </p:spPr>
        <p:txBody>
          <a:bodyPr lIns="0" tIns="0" rIns="0" bIns="0" rtlCol="0" anchor="t">
            <a:spAutoFit/>
          </a:bodyPr>
          <a:lstStyle/>
          <a:p>
            <a:pPr algn="ctr">
              <a:lnSpc>
                <a:spcPts val="5599"/>
              </a:lnSpc>
            </a:pPr>
            <a:r>
              <a:rPr lang="en-US" sz="3999" dirty="0">
                <a:solidFill>
                  <a:srgbClr val="FFFFFF"/>
                </a:solidFill>
                <a:latin typeface="Glacial Indifference"/>
                <a:ea typeface="Glacial Indifference"/>
                <a:cs typeface="Glacial Indifference"/>
                <a:sym typeface="Glacial Indifference"/>
              </a:rPr>
              <a:t>KARTHIKEYA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898428" y="365125"/>
            <a:ext cx="14491145" cy="1219565"/>
          </a:xfrm>
          <a:prstGeom prst="rect">
            <a:avLst/>
          </a:prstGeom>
        </p:spPr>
        <p:txBody>
          <a:bodyPr lIns="0" tIns="0" rIns="0" bIns="0" rtlCol="0" anchor="t">
            <a:spAutoFit/>
          </a:bodyPr>
          <a:lstStyle/>
          <a:p>
            <a:pPr algn="ctr">
              <a:lnSpc>
                <a:spcPts val="9799"/>
              </a:lnSpc>
            </a:pPr>
            <a:r>
              <a:rPr lang="en-IN" sz="7200" dirty="0">
                <a:solidFill>
                  <a:schemeClr val="bg1"/>
                </a:solidFill>
              </a:rPr>
              <a:t>Abstract</a:t>
            </a:r>
            <a:endParaRPr lang="en-US" sz="6999" dirty="0">
              <a:solidFill>
                <a:schemeClr val="bg1"/>
              </a:solidFill>
              <a:latin typeface="Special Elite"/>
              <a:ea typeface="Special Elite"/>
              <a:cs typeface="Special Elite"/>
              <a:sym typeface="Special Elite"/>
            </a:endParaRPr>
          </a:p>
        </p:txBody>
      </p:sp>
      <p:sp>
        <p:nvSpPr>
          <p:cNvPr id="16" name="TextBox 16"/>
          <p:cNvSpPr txBox="1"/>
          <p:nvPr/>
        </p:nvSpPr>
        <p:spPr>
          <a:xfrm>
            <a:off x="1343294" y="2085232"/>
            <a:ext cx="7403395" cy="5534207"/>
          </a:xfrm>
          <a:prstGeom prst="rect">
            <a:avLst/>
          </a:prstGeom>
        </p:spPr>
        <p:txBody>
          <a:bodyPr lIns="0" tIns="0" rIns="0" bIns="0" rtlCol="0" anchor="t">
            <a:spAutoFit/>
          </a:bodyPr>
          <a:lstStyle/>
          <a:p>
            <a:pPr>
              <a:defRPr sz="1800">
                <a:solidFill>
                  <a:srgbClr val="000000"/>
                </a:solidFill>
              </a:defRPr>
            </a:pPr>
            <a:r>
              <a:rPr lang="en-US" sz="3600" dirty="0">
                <a:solidFill>
                  <a:schemeClr val="bg1"/>
                </a:solidFill>
              </a:rPr>
              <a:t>Web-based ticket booking platform using custom frontend and React components.</a:t>
            </a:r>
          </a:p>
          <a:p>
            <a:pPr>
              <a:defRPr sz="1800">
                <a:solidFill>
                  <a:srgbClr val="000000"/>
                </a:solidFill>
              </a:defRPr>
            </a:pPr>
            <a:r>
              <a:rPr lang="en-US" sz="3600" dirty="0">
                <a:solidFill>
                  <a:schemeClr val="bg1"/>
                </a:solidFill>
              </a:rPr>
              <a:t>Offers real-time seat selection and secure payments.</a:t>
            </a:r>
          </a:p>
          <a:p>
            <a:pPr>
              <a:defRPr sz="1800">
                <a:solidFill>
                  <a:srgbClr val="000000"/>
                </a:solidFill>
              </a:defRPr>
            </a:pPr>
            <a:r>
              <a:rPr lang="en-US" sz="3600" dirty="0">
                <a:solidFill>
                  <a:schemeClr val="bg1"/>
                </a:solidFill>
              </a:rPr>
              <a:t>Admin dashboard for managing theaters, shows, and pricing.</a:t>
            </a:r>
          </a:p>
          <a:p>
            <a:pPr>
              <a:defRPr sz="1800">
                <a:solidFill>
                  <a:srgbClr val="000000"/>
                </a:solidFill>
              </a:defRPr>
            </a:pPr>
            <a:r>
              <a:rPr lang="en-US" sz="3600" dirty="0">
                <a:solidFill>
                  <a:schemeClr val="bg1"/>
                </a:solidFill>
              </a:rPr>
              <a:t>Designed for scalability and high user traffic.</a:t>
            </a:r>
          </a:p>
          <a:p>
            <a:pPr algn="just">
              <a:lnSpc>
                <a:spcPts val="4620"/>
              </a:lnSpc>
            </a:pPr>
            <a:endParaRPr lang="en-US" sz="3300" dirty="0">
              <a:solidFill>
                <a:srgbClr val="FFFFFF"/>
              </a:solidFill>
              <a:latin typeface="Glacial Indifference"/>
              <a:ea typeface="Glacial Indifference"/>
              <a:cs typeface="Glacial Indifference"/>
              <a:sym typeface="Glacial Indifference"/>
            </a:endParaRPr>
          </a:p>
        </p:txBody>
      </p:sp>
      <p:sp>
        <p:nvSpPr>
          <p:cNvPr id="17" name="TextBox 17"/>
          <p:cNvSpPr txBox="1"/>
          <p:nvPr/>
        </p:nvSpPr>
        <p:spPr>
          <a:xfrm>
            <a:off x="9541311" y="2085232"/>
            <a:ext cx="7403395" cy="4980210"/>
          </a:xfrm>
          <a:prstGeom prst="rect">
            <a:avLst/>
          </a:prstGeom>
        </p:spPr>
        <p:txBody>
          <a:bodyPr lIns="0" tIns="0" rIns="0" bIns="0" rtlCol="0" anchor="t">
            <a:spAutoFit/>
          </a:bodyPr>
          <a:lstStyle/>
          <a:p>
            <a:pPr>
              <a:defRPr sz="1800">
                <a:solidFill>
                  <a:srgbClr val="000000"/>
                </a:solidFill>
              </a:defRPr>
            </a:pPr>
            <a:r>
              <a:rPr lang="en-US" sz="3600" dirty="0">
                <a:solidFill>
                  <a:schemeClr val="bg1"/>
                </a:solidFill>
              </a:rPr>
              <a:t>Streamline the movie booking process online.</a:t>
            </a:r>
          </a:p>
          <a:p>
            <a:pPr>
              <a:defRPr sz="1800">
                <a:solidFill>
                  <a:srgbClr val="000000"/>
                </a:solidFill>
              </a:defRPr>
            </a:pPr>
            <a:r>
              <a:rPr lang="en-US" sz="3600" dirty="0">
                <a:solidFill>
                  <a:schemeClr val="bg1"/>
                </a:solidFill>
              </a:rPr>
              <a:t>Enable users to browse movies, book seats, and make payments.</a:t>
            </a:r>
          </a:p>
          <a:p>
            <a:pPr>
              <a:defRPr sz="1800">
                <a:solidFill>
                  <a:srgbClr val="000000"/>
                </a:solidFill>
              </a:defRPr>
            </a:pPr>
            <a:r>
              <a:rPr lang="en-US" sz="3600" dirty="0">
                <a:solidFill>
                  <a:schemeClr val="bg1"/>
                </a:solidFill>
              </a:rPr>
              <a:t>Admins manage schedules, pricing, and theater content.</a:t>
            </a:r>
          </a:p>
          <a:p>
            <a:pPr>
              <a:defRPr sz="1800">
                <a:solidFill>
                  <a:srgbClr val="000000"/>
                </a:solidFill>
              </a:defRPr>
            </a:pPr>
            <a:r>
              <a:rPr lang="en-US" sz="3600" dirty="0">
                <a:solidFill>
                  <a:schemeClr val="bg1"/>
                </a:solidFill>
              </a:rPr>
              <a:t>Scalable for deployment in multiple locations.</a:t>
            </a:r>
          </a:p>
          <a:p>
            <a:pPr algn="just">
              <a:lnSpc>
                <a:spcPts val="4620"/>
              </a:lnSpc>
            </a:pPr>
            <a:endParaRPr lang="en-US" sz="3300" dirty="0">
              <a:solidFill>
                <a:srgbClr val="FFFFFF"/>
              </a:solidFill>
              <a:latin typeface="Glacial Indifference"/>
              <a:ea typeface="Glacial Indifference"/>
              <a:cs typeface="Glacial Indifference"/>
              <a:sym typeface="Glacial Indifferen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898428" y="365125"/>
            <a:ext cx="14491145" cy="1256754"/>
          </a:xfrm>
          <a:prstGeom prst="rect">
            <a:avLst/>
          </a:prstGeom>
        </p:spPr>
        <p:txBody>
          <a:bodyPr lIns="0" tIns="0" rIns="0" bIns="0" rtlCol="0" anchor="t">
            <a:spAutoFit/>
          </a:bodyPr>
          <a:lstStyle/>
          <a:p>
            <a:pPr algn="ctr">
              <a:lnSpc>
                <a:spcPts val="9799"/>
              </a:lnSpc>
            </a:pPr>
            <a:r>
              <a:rPr lang="en-US" sz="6999" dirty="0">
                <a:solidFill>
                  <a:srgbClr val="FDF6F6"/>
                </a:solidFill>
                <a:latin typeface="Special Elite"/>
                <a:ea typeface="Special Elite"/>
                <a:cs typeface="Special Elite"/>
                <a:sym typeface="Special Elite"/>
              </a:rPr>
              <a:t>FRONTEND AND BACKEND</a:t>
            </a:r>
          </a:p>
        </p:txBody>
      </p:sp>
      <p:sp>
        <p:nvSpPr>
          <p:cNvPr id="16" name="TextBox 16"/>
          <p:cNvSpPr txBox="1"/>
          <p:nvPr/>
        </p:nvSpPr>
        <p:spPr>
          <a:xfrm>
            <a:off x="3559941" y="2231433"/>
            <a:ext cx="13322393" cy="2764218"/>
          </a:xfrm>
          <a:prstGeom prst="rect">
            <a:avLst/>
          </a:prstGeom>
        </p:spPr>
        <p:txBody>
          <a:bodyPr lIns="0" tIns="0" rIns="0" bIns="0" rtlCol="0" anchor="t">
            <a:spAutoFit/>
          </a:bodyPr>
          <a:lstStyle/>
          <a:p>
            <a:pPr>
              <a:defRPr sz="1800">
                <a:solidFill>
                  <a:srgbClr val="000000"/>
                </a:solidFill>
              </a:defRPr>
            </a:pPr>
            <a:r>
              <a:rPr lang="en-US" sz="3600" dirty="0">
                <a:solidFill>
                  <a:schemeClr val="bg1"/>
                </a:solidFill>
              </a:rPr>
              <a:t>Static structure: HTML + CSS</a:t>
            </a:r>
          </a:p>
          <a:p>
            <a:pPr>
              <a:defRPr sz="1800">
                <a:solidFill>
                  <a:srgbClr val="000000"/>
                </a:solidFill>
              </a:defRPr>
            </a:pPr>
            <a:r>
              <a:rPr lang="en-US" sz="3600" dirty="0">
                <a:solidFill>
                  <a:schemeClr val="bg1"/>
                </a:solidFill>
              </a:rPr>
              <a:t>Dynamic interactivity with JavaScript and React.js</a:t>
            </a:r>
          </a:p>
          <a:p>
            <a:pPr>
              <a:defRPr sz="1800">
                <a:solidFill>
                  <a:srgbClr val="000000"/>
                </a:solidFill>
              </a:defRPr>
            </a:pPr>
            <a:r>
              <a:rPr lang="en-US" sz="3600" dirty="0">
                <a:solidFill>
                  <a:schemeClr val="bg1"/>
                </a:solidFill>
              </a:rPr>
              <a:t>Routing via React Router DOM</a:t>
            </a:r>
          </a:p>
          <a:p>
            <a:pPr>
              <a:defRPr sz="1800">
                <a:solidFill>
                  <a:srgbClr val="000000"/>
                </a:solidFill>
              </a:defRPr>
            </a:pPr>
            <a:r>
              <a:rPr lang="en-US" sz="3600" dirty="0">
                <a:solidFill>
                  <a:schemeClr val="bg1"/>
                </a:solidFill>
              </a:rPr>
              <a:t>State management with React Hooks (</a:t>
            </a:r>
            <a:r>
              <a:rPr lang="en-US" sz="3600" dirty="0" err="1">
                <a:solidFill>
                  <a:schemeClr val="bg1"/>
                </a:solidFill>
              </a:rPr>
              <a:t>useState</a:t>
            </a:r>
            <a:r>
              <a:rPr lang="en-US" sz="3600" dirty="0">
                <a:solidFill>
                  <a:schemeClr val="bg1"/>
                </a:solidFill>
              </a:rPr>
              <a:t>, </a:t>
            </a:r>
            <a:r>
              <a:rPr lang="en-US" sz="3600" dirty="0" err="1">
                <a:solidFill>
                  <a:schemeClr val="bg1"/>
                </a:solidFill>
              </a:rPr>
              <a:t>useEffect</a:t>
            </a:r>
            <a:r>
              <a:rPr lang="en-US" sz="3600" dirty="0">
                <a:solidFill>
                  <a:schemeClr val="bg1"/>
                </a:solidFill>
              </a:rPr>
              <a:t>)</a:t>
            </a:r>
          </a:p>
          <a:p>
            <a:pPr algn="just">
              <a:lnSpc>
                <a:spcPts val="4620"/>
              </a:lnSpc>
            </a:pPr>
            <a:endParaRPr lang="en-US" sz="3300" dirty="0">
              <a:solidFill>
                <a:srgbClr val="FFFFFF"/>
              </a:solidFill>
              <a:latin typeface="Glacial Indifference"/>
              <a:ea typeface="Glacial Indifference"/>
              <a:cs typeface="Glacial Indifference"/>
              <a:sym typeface="Glacial Indifference"/>
            </a:endParaRPr>
          </a:p>
        </p:txBody>
      </p:sp>
      <p:grpSp>
        <p:nvGrpSpPr>
          <p:cNvPr id="17" name="Group 17"/>
          <p:cNvGrpSpPr/>
          <p:nvPr/>
        </p:nvGrpSpPr>
        <p:grpSpPr>
          <a:xfrm>
            <a:off x="1448882" y="2298108"/>
            <a:ext cx="1253324" cy="125332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6188"/>
            </a:solidFill>
            <a:ln w="47625" cap="sq">
              <a:solidFill>
                <a:srgbClr val="C5E5E0"/>
              </a:solidFill>
              <a:prstDash val="lgDash"/>
              <a:miter/>
            </a:ln>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405666" y="2594570"/>
            <a:ext cx="1339756" cy="679450"/>
          </a:xfrm>
          <a:prstGeom prst="rect">
            <a:avLst/>
          </a:prstGeom>
        </p:spPr>
        <p:txBody>
          <a:bodyPr lIns="0" tIns="0" rIns="0" bIns="0" rtlCol="0" anchor="t">
            <a:spAutoFit/>
          </a:bodyPr>
          <a:lstStyle/>
          <a:p>
            <a:pPr algn="ctr">
              <a:lnSpc>
                <a:spcPts val="5599"/>
              </a:lnSpc>
            </a:pPr>
            <a:r>
              <a:rPr lang="en-US" sz="3999">
                <a:solidFill>
                  <a:srgbClr val="FDF6F6"/>
                </a:solidFill>
                <a:latin typeface="Special Elite"/>
                <a:ea typeface="Special Elite"/>
                <a:cs typeface="Special Elite"/>
                <a:sym typeface="Special Elite"/>
              </a:rPr>
              <a:t>1</a:t>
            </a:r>
          </a:p>
        </p:txBody>
      </p:sp>
      <p:sp>
        <p:nvSpPr>
          <p:cNvPr id="21" name="TextBox 21"/>
          <p:cNvSpPr txBox="1"/>
          <p:nvPr/>
        </p:nvSpPr>
        <p:spPr>
          <a:xfrm>
            <a:off x="3559941" y="4685641"/>
            <a:ext cx="13322393" cy="2805896"/>
          </a:xfrm>
          <a:prstGeom prst="rect">
            <a:avLst/>
          </a:prstGeom>
        </p:spPr>
        <p:txBody>
          <a:bodyPr lIns="0" tIns="0" rIns="0" bIns="0" rtlCol="0" anchor="t">
            <a:spAutoFit/>
          </a:bodyPr>
          <a:lstStyle/>
          <a:p>
            <a:pPr>
              <a:defRPr sz="1800">
                <a:solidFill>
                  <a:srgbClr val="000000"/>
                </a:solidFill>
              </a:defRPr>
            </a:pPr>
            <a:r>
              <a:rPr lang="en-US" sz="3600" dirty="0">
                <a:solidFill>
                  <a:schemeClr val="bg1"/>
                </a:solidFill>
              </a:rPr>
              <a:t>API development with </a:t>
            </a:r>
            <a:r>
              <a:rPr lang="en-US" sz="3600" dirty="0" err="1">
                <a:solidFill>
                  <a:schemeClr val="bg1"/>
                </a:solidFill>
              </a:rPr>
              <a:t>TypeScript</a:t>
            </a:r>
            <a:r>
              <a:rPr lang="en-US" sz="3600" dirty="0">
                <a:solidFill>
                  <a:schemeClr val="bg1"/>
                </a:solidFill>
              </a:rPr>
              <a:t> and Express.js</a:t>
            </a:r>
          </a:p>
          <a:p>
            <a:pPr>
              <a:defRPr sz="1800">
                <a:solidFill>
                  <a:srgbClr val="000000"/>
                </a:solidFill>
              </a:defRPr>
            </a:pPr>
            <a:r>
              <a:rPr lang="en-US" sz="3600" dirty="0">
                <a:solidFill>
                  <a:schemeClr val="bg1"/>
                </a:solidFill>
              </a:rPr>
              <a:t>MongoDB via Mongoose for schema-based data handling</a:t>
            </a:r>
          </a:p>
          <a:p>
            <a:pPr>
              <a:defRPr sz="1800">
                <a:solidFill>
                  <a:srgbClr val="000000"/>
                </a:solidFill>
              </a:defRPr>
            </a:pPr>
            <a:r>
              <a:rPr lang="en-US" sz="3600" dirty="0">
                <a:solidFill>
                  <a:schemeClr val="bg1"/>
                </a:solidFill>
              </a:rPr>
              <a:t>Middleware for </a:t>
            </a:r>
            <a:r>
              <a:rPr lang="en-US" sz="3600" dirty="0" err="1">
                <a:solidFill>
                  <a:schemeClr val="bg1"/>
                </a:solidFill>
              </a:rPr>
              <a:t>auth</a:t>
            </a:r>
            <a:r>
              <a:rPr lang="en-US" sz="3600" dirty="0">
                <a:solidFill>
                  <a:schemeClr val="bg1"/>
                </a:solidFill>
              </a:rPr>
              <a:t> and validation</a:t>
            </a:r>
          </a:p>
          <a:p>
            <a:pPr>
              <a:defRPr sz="1800">
                <a:solidFill>
                  <a:srgbClr val="000000"/>
                </a:solidFill>
              </a:defRPr>
            </a:pPr>
            <a:r>
              <a:rPr lang="en-US" sz="3600" dirty="0">
                <a:solidFill>
                  <a:schemeClr val="bg1"/>
                </a:solidFill>
              </a:rPr>
              <a:t>Well-structured codebase for scalability and maintainability</a:t>
            </a:r>
          </a:p>
          <a:p>
            <a:pPr algn="just">
              <a:lnSpc>
                <a:spcPts val="4620"/>
              </a:lnSpc>
            </a:pPr>
            <a:endParaRPr lang="en-US" sz="3300" dirty="0">
              <a:solidFill>
                <a:srgbClr val="FFFFFF"/>
              </a:solidFill>
              <a:latin typeface="Glacial Indifference"/>
              <a:ea typeface="Glacial Indifference"/>
              <a:cs typeface="Glacial Indifference"/>
              <a:sym typeface="Glacial Indifference"/>
            </a:endParaRPr>
          </a:p>
        </p:txBody>
      </p:sp>
      <p:grpSp>
        <p:nvGrpSpPr>
          <p:cNvPr id="22" name="Group 22"/>
          <p:cNvGrpSpPr/>
          <p:nvPr/>
        </p:nvGrpSpPr>
        <p:grpSpPr>
          <a:xfrm>
            <a:off x="1448882" y="4752316"/>
            <a:ext cx="1253324" cy="125332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6188"/>
            </a:solidFill>
            <a:ln w="47625" cap="sq">
              <a:solidFill>
                <a:srgbClr val="C5E5E0"/>
              </a:solidFill>
              <a:prstDash val="lgDash"/>
              <a:miter/>
            </a:ln>
          </p:spPr>
        </p:sp>
        <p:sp>
          <p:nvSpPr>
            <p:cNvPr id="24" name="TextBox 2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405666" y="5048778"/>
            <a:ext cx="1339756" cy="679450"/>
          </a:xfrm>
          <a:prstGeom prst="rect">
            <a:avLst/>
          </a:prstGeom>
        </p:spPr>
        <p:txBody>
          <a:bodyPr lIns="0" tIns="0" rIns="0" bIns="0" rtlCol="0" anchor="t">
            <a:spAutoFit/>
          </a:bodyPr>
          <a:lstStyle/>
          <a:p>
            <a:pPr algn="ctr">
              <a:lnSpc>
                <a:spcPts val="5599"/>
              </a:lnSpc>
            </a:pPr>
            <a:r>
              <a:rPr lang="en-US" sz="3999">
                <a:solidFill>
                  <a:srgbClr val="FDF6F6"/>
                </a:solidFill>
                <a:latin typeface="Special Elite"/>
                <a:ea typeface="Special Elite"/>
                <a:cs typeface="Special Elite"/>
                <a:sym typeface="Special Elite"/>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5" name="Group 15"/>
          <p:cNvGrpSpPr/>
          <p:nvPr/>
        </p:nvGrpSpPr>
        <p:grpSpPr>
          <a:xfrm>
            <a:off x="1912719" y="1185390"/>
            <a:ext cx="980291" cy="1190625"/>
            <a:chOff x="0" y="0"/>
            <a:chExt cx="669212" cy="812800"/>
          </a:xfrm>
        </p:grpSpPr>
        <p:sp>
          <p:nvSpPr>
            <p:cNvPr id="16" name="Freeform 16"/>
            <p:cNvSpPr/>
            <p:nvPr/>
          </p:nvSpPr>
          <p:spPr>
            <a:xfrm>
              <a:off x="0" y="0"/>
              <a:ext cx="669212" cy="812800"/>
            </a:xfrm>
            <a:custGeom>
              <a:avLst/>
              <a:gdLst/>
              <a:ahLst/>
              <a:cxnLst/>
              <a:rect l="l" t="t" r="r" b="b"/>
              <a:pathLst>
                <a:path w="669212" h="812800">
                  <a:moveTo>
                    <a:pt x="669212" y="0"/>
                  </a:moveTo>
                  <a:lnTo>
                    <a:pt x="669212" y="698500"/>
                  </a:lnTo>
                  <a:lnTo>
                    <a:pt x="334606" y="812800"/>
                  </a:lnTo>
                  <a:lnTo>
                    <a:pt x="0" y="698500"/>
                  </a:lnTo>
                  <a:lnTo>
                    <a:pt x="0" y="0"/>
                  </a:lnTo>
                  <a:lnTo>
                    <a:pt x="669212" y="0"/>
                  </a:lnTo>
                  <a:close/>
                </a:path>
              </a:pathLst>
            </a:custGeom>
            <a:solidFill>
              <a:srgbClr val="456188"/>
            </a:solidFill>
            <a:ln w="47625" cap="sq">
              <a:solidFill>
                <a:srgbClr val="C5E5E0"/>
              </a:solidFill>
              <a:prstDash val="lgDash"/>
              <a:miter/>
            </a:ln>
          </p:spPr>
        </p:sp>
        <p:sp>
          <p:nvSpPr>
            <p:cNvPr id="17" name="TextBox 17"/>
            <p:cNvSpPr txBox="1"/>
            <p:nvPr/>
          </p:nvSpPr>
          <p:spPr>
            <a:xfrm>
              <a:off x="0" y="-47625"/>
              <a:ext cx="669212" cy="746125"/>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8" name="TextBox 18"/>
          <p:cNvSpPr txBox="1"/>
          <p:nvPr/>
        </p:nvSpPr>
        <p:spPr>
          <a:xfrm>
            <a:off x="1898428" y="365125"/>
            <a:ext cx="14491145" cy="1193800"/>
          </a:xfrm>
          <a:prstGeom prst="rect">
            <a:avLst/>
          </a:prstGeom>
        </p:spPr>
        <p:txBody>
          <a:bodyPr lIns="0" tIns="0" rIns="0" bIns="0" rtlCol="0" anchor="t">
            <a:spAutoFit/>
          </a:bodyPr>
          <a:lstStyle/>
          <a:p>
            <a:pPr algn="ctr">
              <a:lnSpc>
                <a:spcPts val="9799"/>
              </a:lnSpc>
            </a:pPr>
            <a:r>
              <a:rPr lang="en-US" sz="6999">
                <a:solidFill>
                  <a:srgbClr val="FDF6F6"/>
                </a:solidFill>
                <a:latin typeface="Special Elite"/>
                <a:ea typeface="Special Elite"/>
                <a:cs typeface="Special Elite"/>
                <a:sym typeface="Special Elite"/>
              </a:rPr>
              <a:t>Goals</a:t>
            </a:r>
          </a:p>
        </p:txBody>
      </p:sp>
      <p:sp>
        <p:nvSpPr>
          <p:cNvPr id="19" name="TextBox 19"/>
          <p:cNvSpPr txBox="1"/>
          <p:nvPr/>
        </p:nvSpPr>
        <p:spPr>
          <a:xfrm>
            <a:off x="1912719" y="2440089"/>
            <a:ext cx="12538667" cy="3539430"/>
          </a:xfrm>
          <a:prstGeom prst="rect">
            <a:avLst/>
          </a:prstGeom>
        </p:spPr>
        <p:txBody>
          <a:bodyPr wrap="square" lIns="0" tIns="0" rIns="0" bIns="0" rtlCol="0" anchor="t">
            <a:spAutoFit/>
          </a:bodyPr>
          <a:lstStyle/>
          <a:p>
            <a:pPr algn="just">
              <a:lnSpc>
                <a:spcPts val="4620"/>
              </a:lnSpc>
            </a:pPr>
            <a:r>
              <a:rPr lang="en-US" sz="3600" dirty="0">
                <a:solidFill>
                  <a:schemeClr val="bg1"/>
                </a:solidFill>
              </a:rPr>
              <a:t>The primary goal of the Movie Ticket Booking System project was to develop an intuitive, efficient, and secure web-based platform that simplifies the process of booking movie tickets online. The project aimed to provide users with real-time seat selection, seamless navigation, and secure payment options through a responsive frontend built with HTML, CSS, JavaScript, and React.js. </a:t>
            </a:r>
            <a:endParaRPr lang="en-US" sz="3300" dirty="0">
              <a:solidFill>
                <a:schemeClr val="bg1"/>
              </a:solidFill>
              <a:latin typeface="Glacial Indifference"/>
              <a:ea typeface="Glacial Indifference"/>
              <a:cs typeface="Glacial Indifference"/>
              <a:sym typeface="Glacial Indifference"/>
            </a:endParaRPr>
          </a:p>
        </p:txBody>
      </p:sp>
      <p:sp>
        <p:nvSpPr>
          <p:cNvPr id="24" name="TextBox 24"/>
          <p:cNvSpPr txBox="1"/>
          <p:nvPr/>
        </p:nvSpPr>
        <p:spPr>
          <a:xfrm>
            <a:off x="1732987" y="1402877"/>
            <a:ext cx="1339756" cy="679450"/>
          </a:xfrm>
          <a:prstGeom prst="rect">
            <a:avLst/>
          </a:prstGeom>
        </p:spPr>
        <p:txBody>
          <a:bodyPr lIns="0" tIns="0" rIns="0" bIns="0" rtlCol="0" anchor="t">
            <a:spAutoFit/>
          </a:bodyPr>
          <a:lstStyle/>
          <a:p>
            <a:pPr algn="ctr">
              <a:lnSpc>
                <a:spcPts val="5599"/>
              </a:lnSpc>
            </a:pPr>
            <a:r>
              <a:rPr lang="en-US" sz="3999">
                <a:solidFill>
                  <a:srgbClr val="FDF6F6"/>
                </a:solidFill>
                <a:latin typeface="Special Elite"/>
                <a:ea typeface="Special Elite"/>
                <a:cs typeface="Special Elite"/>
                <a:sym typeface="Special Elite"/>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371601" y="1866208"/>
            <a:ext cx="15056856" cy="4985980"/>
          </a:xfrm>
          <a:prstGeom prst="rect">
            <a:avLst/>
          </a:prstGeom>
        </p:spPr>
        <p:txBody>
          <a:bodyPr wrap="square" lIns="0" tIns="0" rIns="0" bIns="0" rtlCol="0" anchor="t">
            <a:spAutoFit/>
          </a:bodyPr>
          <a:lstStyle/>
          <a:p>
            <a:pPr marL="571500" indent="-571500">
              <a:buFont typeface="Arial" panose="020B0604020202020204" pitchFamily="34" charset="0"/>
              <a:buChar char="•"/>
            </a:pPr>
            <a:endParaRPr lang="en-US" sz="3600" dirty="0"/>
          </a:p>
          <a:p>
            <a:pPr marL="571500" indent="-571500">
              <a:buFont typeface="Arial" panose="020B0604020202020204" pitchFamily="34" charset="0"/>
              <a:buChar char="•"/>
              <a:defRPr sz="1800">
                <a:solidFill>
                  <a:srgbClr val="000000"/>
                </a:solidFill>
              </a:defRPr>
            </a:pPr>
            <a:r>
              <a:rPr lang="en-US" sz="3600" dirty="0">
                <a:solidFill>
                  <a:schemeClr val="bg1"/>
                </a:solidFill>
              </a:rPr>
              <a:t>Responsive web UI for users and admins.</a:t>
            </a:r>
          </a:p>
          <a:p>
            <a:pPr marL="571500" indent="-571500">
              <a:buFont typeface="Arial" panose="020B0604020202020204" pitchFamily="34" charset="0"/>
              <a:buChar char="•"/>
              <a:defRPr sz="1800">
                <a:solidFill>
                  <a:srgbClr val="000000"/>
                </a:solidFill>
              </a:defRPr>
            </a:pPr>
            <a:r>
              <a:rPr lang="en-US" sz="3600" dirty="0" err="1">
                <a:solidFill>
                  <a:schemeClr val="bg1"/>
                </a:solidFill>
              </a:rPr>
              <a:t>Razorpay</a:t>
            </a:r>
            <a:r>
              <a:rPr lang="en-US" sz="3600" dirty="0">
                <a:solidFill>
                  <a:schemeClr val="bg1"/>
                </a:solidFill>
              </a:rPr>
              <a:t> and PayPal APIs for payments.</a:t>
            </a:r>
          </a:p>
          <a:p>
            <a:pPr marL="571500" indent="-571500">
              <a:buFont typeface="Arial" panose="020B0604020202020204" pitchFamily="34" charset="0"/>
              <a:buChar char="•"/>
              <a:defRPr sz="1800">
                <a:solidFill>
                  <a:srgbClr val="000000"/>
                </a:solidFill>
              </a:defRPr>
            </a:pPr>
            <a:r>
              <a:rPr lang="en-US" sz="3600" dirty="0" err="1">
                <a:solidFill>
                  <a:schemeClr val="bg1"/>
                </a:solidFill>
              </a:rPr>
              <a:t>SendGrid</a:t>
            </a:r>
            <a:r>
              <a:rPr lang="en-US" sz="3600" dirty="0">
                <a:solidFill>
                  <a:schemeClr val="bg1"/>
                </a:solidFill>
              </a:rPr>
              <a:t> for notifications (email/SMS).</a:t>
            </a:r>
          </a:p>
          <a:p>
            <a:pPr marL="571500" indent="-571500">
              <a:buFont typeface="Arial" panose="020B0604020202020204" pitchFamily="34" charset="0"/>
              <a:buChar char="•"/>
              <a:defRPr sz="1800">
                <a:solidFill>
                  <a:srgbClr val="000000"/>
                </a:solidFill>
              </a:defRPr>
            </a:pPr>
            <a:r>
              <a:rPr lang="en-US" sz="3600" dirty="0">
                <a:solidFill>
                  <a:schemeClr val="bg1"/>
                </a:solidFill>
              </a:rPr>
              <a:t>Stable internet connection required.</a:t>
            </a:r>
          </a:p>
          <a:p>
            <a:pPr marL="571500" indent="-571500">
              <a:buFont typeface="Arial" panose="020B0604020202020204" pitchFamily="34" charset="0"/>
              <a:buChar char="•"/>
              <a:defRPr sz="1800">
                <a:solidFill>
                  <a:srgbClr val="000000"/>
                </a:solidFill>
              </a:defRPr>
            </a:pPr>
            <a:r>
              <a:rPr lang="en-US" sz="3600" dirty="0">
                <a:solidFill>
                  <a:schemeClr val="bg1"/>
                </a:solidFill>
              </a:rPr>
              <a:t>Third-party services must be operational.</a:t>
            </a:r>
          </a:p>
          <a:p>
            <a:pPr marL="571500" indent="-571500">
              <a:buFont typeface="Arial" panose="020B0604020202020204" pitchFamily="34" charset="0"/>
              <a:buChar char="•"/>
              <a:defRPr sz="1800">
                <a:solidFill>
                  <a:srgbClr val="000000"/>
                </a:solidFill>
              </a:defRPr>
            </a:pPr>
            <a:r>
              <a:rPr lang="en-US" sz="3600" dirty="0">
                <a:solidFill>
                  <a:schemeClr val="bg1"/>
                </a:solidFill>
              </a:rPr>
              <a:t>Accurate theater data is mandatory.</a:t>
            </a:r>
          </a:p>
          <a:p>
            <a:pPr marL="571500" indent="-571500">
              <a:buFont typeface="Arial" panose="020B0604020202020204" pitchFamily="34" charset="0"/>
              <a:buChar char="•"/>
              <a:defRPr sz="1800">
                <a:solidFill>
                  <a:srgbClr val="000000"/>
                </a:solidFill>
              </a:defRPr>
            </a:pPr>
            <a:r>
              <a:rPr lang="en-US" sz="3600" dirty="0">
                <a:solidFill>
                  <a:schemeClr val="bg1"/>
                </a:solidFill>
              </a:rPr>
              <a:t>Compliance with data protection laws (GDPR, PCI-DSS).</a:t>
            </a:r>
          </a:p>
          <a:p>
            <a:pPr marL="571500" indent="-571500">
              <a:buFont typeface="Arial" panose="020B0604020202020204" pitchFamily="34" charset="0"/>
              <a:buChar char="•"/>
            </a:pPr>
            <a:endParaRPr lang="en-US" sz="3600" dirty="0"/>
          </a:p>
        </p:txBody>
      </p:sp>
      <p:sp>
        <p:nvSpPr>
          <p:cNvPr id="16" name="TextBox 16"/>
          <p:cNvSpPr txBox="1"/>
          <p:nvPr/>
        </p:nvSpPr>
        <p:spPr>
          <a:xfrm>
            <a:off x="1898428" y="365125"/>
            <a:ext cx="14491145" cy="1256754"/>
          </a:xfrm>
          <a:prstGeom prst="rect">
            <a:avLst/>
          </a:prstGeom>
        </p:spPr>
        <p:txBody>
          <a:bodyPr lIns="0" tIns="0" rIns="0" bIns="0" rtlCol="0" anchor="t">
            <a:spAutoFit/>
          </a:bodyPr>
          <a:lstStyle/>
          <a:p>
            <a:pPr algn="ctr">
              <a:lnSpc>
                <a:spcPts val="9799"/>
              </a:lnSpc>
            </a:pPr>
            <a:r>
              <a:rPr lang="en-US" sz="6999" dirty="0">
                <a:solidFill>
                  <a:srgbClr val="FDF6F6"/>
                </a:solidFill>
                <a:latin typeface="Special Elite"/>
                <a:ea typeface="Special Elite"/>
                <a:cs typeface="Special Elite"/>
                <a:sym typeface="Special Elite"/>
              </a:rPr>
              <a:t>INTERFACES AND CONSTRAINTS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898428" y="365125"/>
            <a:ext cx="14491145" cy="1193800"/>
          </a:xfrm>
          <a:prstGeom prst="rect">
            <a:avLst/>
          </a:prstGeom>
        </p:spPr>
        <p:txBody>
          <a:bodyPr lIns="0" tIns="0" rIns="0" bIns="0" rtlCol="0" anchor="t">
            <a:spAutoFit/>
          </a:bodyPr>
          <a:lstStyle/>
          <a:p>
            <a:pPr algn="ctr">
              <a:lnSpc>
                <a:spcPts val="9799"/>
              </a:lnSpc>
            </a:pPr>
            <a:r>
              <a:rPr lang="en-US" sz="6999">
                <a:solidFill>
                  <a:srgbClr val="FDF6F6"/>
                </a:solidFill>
                <a:latin typeface="Special Elite"/>
                <a:ea typeface="Special Elite"/>
                <a:cs typeface="Special Elite"/>
                <a:sym typeface="Special Elite"/>
              </a:rPr>
              <a:t>Result</a:t>
            </a:r>
          </a:p>
        </p:txBody>
      </p:sp>
      <p:sp>
        <p:nvSpPr>
          <p:cNvPr id="16" name="TextBox 16"/>
          <p:cNvSpPr txBox="1"/>
          <p:nvPr/>
        </p:nvSpPr>
        <p:spPr>
          <a:xfrm>
            <a:off x="1740605" y="1854535"/>
            <a:ext cx="14806790" cy="4102341"/>
          </a:xfrm>
          <a:prstGeom prst="rect">
            <a:avLst/>
          </a:prstGeom>
        </p:spPr>
        <p:txBody>
          <a:bodyPr lIns="0" tIns="0" rIns="0" bIns="0" rtlCol="0" anchor="t">
            <a:spAutoFit/>
          </a:bodyPr>
          <a:lstStyle/>
          <a:p>
            <a:pPr algn="just">
              <a:lnSpc>
                <a:spcPts val="4620"/>
              </a:lnSpc>
            </a:pPr>
            <a:r>
              <a:rPr lang="en-US" sz="3600" dirty="0">
                <a:solidFill>
                  <a:schemeClr val="bg1"/>
                </a:solidFill>
              </a:rPr>
              <a:t>The project resulted in a fully functional web application for seamless movie ticket booking.</a:t>
            </a:r>
            <a:br>
              <a:rPr lang="en-US" sz="3600" dirty="0">
                <a:solidFill>
                  <a:schemeClr val="bg1"/>
                </a:solidFill>
              </a:rPr>
            </a:br>
            <a:r>
              <a:rPr lang="en-US" sz="3600" dirty="0">
                <a:solidFill>
                  <a:schemeClr val="bg1"/>
                </a:solidFill>
              </a:rPr>
              <a:t>It features real-time seat selection, secure payments, and instant booking confirmations via QR code.</a:t>
            </a:r>
            <a:br>
              <a:rPr lang="en-US" sz="3600" dirty="0">
                <a:solidFill>
                  <a:schemeClr val="bg1"/>
                </a:solidFill>
              </a:rPr>
            </a:br>
            <a:r>
              <a:rPr lang="en-US" sz="3600" dirty="0">
                <a:solidFill>
                  <a:schemeClr val="bg1"/>
                </a:solidFill>
              </a:rPr>
              <a:t>An admin dashboard was implemented for managing movies, </a:t>
            </a:r>
            <a:r>
              <a:rPr lang="en-US" sz="3600" dirty="0" err="1">
                <a:solidFill>
                  <a:schemeClr val="bg1"/>
                </a:solidFill>
              </a:rPr>
              <a:t>showtimes</a:t>
            </a:r>
            <a:r>
              <a:rPr lang="en-US" sz="3600" dirty="0">
                <a:solidFill>
                  <a:schemeClr val="bg1"/>
                </a:solidFill>
              </a:rPr>
              <a:t>.</a:t>
            </a:r>
            <a:br>
              <a:rPr lang="en-US" sz="3600" dirty="0">
                <a:solidFill>
                  <a:schemeClr val="bg1"/>
                </a:solidFill>
              </a:rPr>
            </a:br>
            <a:r>
              <a:rPr lang="en-US" sz="3600" dirty="0">
                <a:solidFill>
                  <a:schemeClr val="bg1"/>
                </a:solidFill>
              </a:rPr>
              <a:t>The system is scalable, user-friendly, and capable of handling high traffic without performance issues</a:t>
            </a:r>
            <a:endParaRPr lang="en-US" sz="3300" dirty="0">
              <a:solidFill>
                <a:schemeClr val="bg1"/>
              </a:solidFill>
              <a:latin typeface="Glacial Indifference"/>
              <a:ea typeface="Glacial Indifference"/>
              <a:cs typeface="Glacial Indifference"/>
              <a:sym typeface="Glacial Indifferen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815921"/>
            <a:ext cx="16612948" cy="8655158"/>
            <a:chOff x="0" y="0"/>
            <a:chExt cx="4375427" cy="2279548"/>
          </a:xfrm>
        </p:grpSpPr>
        <p:sp>
          <p:nvSpPr>
            <p:cNvPr id="3" name="Freeform 3"/>
            <p:cNvSpPr/>
            <p:nvPr/>
          </p:nvSpPr>
          <p:spPr>
            <a:xfrm>
              <a:off x="0" y="0"/>
              <a:ext cx="4375427" cy="2279548"/>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84" name="TextBox 84"/>
          <p:cNvSpPr txBox="1"/>
          <p:nvPr/>
        </p:nvSpPr>
        <p:spPr>
          <a:xfrm>
            <a:off x="1898428" y="365125"/>
            <a:ext cx="14491145" cy="1193800"/>
          </a:xfrm>
          <a:prstGeom prst="rect">
            <a:avLst/>
          </a:prstGeom>
        </p:spPr>
        <p:txBody>
          <a:bodyPr lIns="0" tIns="0" rIns="0" bIns="0" rtlCol="0" anchor="t">
            <a:spAutoFit/>
          </a:bodyPr>
          <a:lstStyle/>
          <a:p>
            <a:pPr algn="ctr">
              <a:lnSpc>
                <a:spcPts val="9799"/>
              </a:lnSpc>
            </a:pPr>
            <a:r>
              <a:rPr lang="en-US" sz="6999">
                <a:solidFill>
                  <a:srgbClr val="FDF6F6"/>
                </a:solidFill>
                <a:latin typeface="Special Elite"/>
                <a:ea typeface="Special Elite"/>
                <a:cs typeface="Special Elite"/>
                <a:sym typeface="Special Elite"/>
              </a:rPr>
              <a:t>Documentation</a:t>
            </a:r>
          </a:p>
        </p:txBody>
      </p:sp>
      <p:pic>
        <p:nvPicPr>
          <p:cNvPr id="87" name="Picture 8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09430" y="1974161"/>
            <a:ext cx="5922443" cy="2877937"/>
          </a:xfrm>
          <a:prstGeom prst="rect">
            <a:avLst/>
          </a:prstGeom>
        </p:spPr>
      </p:pic>
      <p:pic>
        <p:nvPicPr>
          <p:cNvPr id="88" name="Picture 8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70652" y="5699993"/>
            <a:ext cx="8458200" cy="1817191"/>
          </a:xfrm>
          <a:prstGeom prst="rect">
            <a:avLst/>
          </a:prstGeom>
        </p:spPr>
      </p:pic>
      <p:pic>
        <p:nvPicPr>
          <p:cNvPr id="89" name="Picture 8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4598" y="3056722"/>
            <a:ext cx="4006885" cy="4867298"/>
          </a:xfrm>
          <a:prstGeom prst="rect">
            <a:avLst/>
          </a:prstGeom>
        </p:spPr>
      </p:pic>
      <p:pic>
        <p:nvPicPr>
          <p:cNvPr id="91" name="Picture 9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510519" y="1838995"/>
            <a:ext cx="4724400" cy="3236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2637"/>
        </a:solidFill>
        <a:effectLst/>
      </p:bgPr>
    </p:bg>
    <p:spTree>
      <p:nvGrpSpPr>
        <p:cNvPr id="1" name=""/>
        <p:cNvGrpSpPr/>
        <p:nvPr/>
      </p:nvGrpSpPr>
      <p:grpSpPr>
        <a:xfrm>
          <a:off x="0" y="0"/>
          <a:ext cx="0" cy="0"/>
          <a:chOff x="0" y="0"/>
          <a:chExt cx="0" cy="0"/>
        </a:xfrm>
      </p:grpSpPr>
      <p:grpSp>
        <p:nvGrpSpPr>
          <p:cNvPr id="2" name="Group 2"/>
          <p:cNvGrpSpPr/>
          <p:nvPr/>
        </p:nvGrpSpPr>
        <p:grpSpPr>
          <a:xfrm>
            <a:off x="837526" y="635095"/>
            <a:ext cx="16612948" cy="8835984"/>
            <a:chOff x="0" y="-47625"/>
            <a:chExt cx="4375427" cy="2327173"/>
          </a:xfrm>
        </p:grpSpPr>
        <p:sp>
          <p:nvSpPr>
            <p:cNvPr id="3" name="Freeform 3"/>
            <p:cNvSpPr/>
            <p:nvPr/>
          </p:nvSpPr>
          <p:spPr>
            <a:xfrm>
              <a:off x="0" y="318450"/>
              <a:ext cx="4034074" cy="1410001"/>
            </a:xfrm>
            <a:custGeom>
              <a:avLst/>
              <a:gdLst/>
              <a:ahLst/>
              <a:cxnLst/>
              <a:rect l="l" t="t" r="r" b="b"/>
              <a:pathLst>
                <a:path w="4375427" h="2279548">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47625"/>
              <a:ext cx="4375427" cy="232717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36614" y="-2953920"/>
            <a:ext cx="10614772" cy="4747255"/>
            <a:chOff x="0" y="0"/>
            <a:chExt cx="2795660" cy="1250306"/>
          </a:xfrm>
        </p:grpSpPr>
        <p:sp>
          <p:nvSpPr>
            <p:cNvPr id="6" name="Freeform 6"/>
            <p:cNvSpPr/>
            <p:nvPr/>
          </p:nvSpPr>
          <p:spPr>
            <a:xfrm>
              <a:off x="0" y="0"/>
              <a:ext cx="2795660" cy="1250306"/>
            </a:xfrm>
            <a:custGeom>
              <a:avLst/>
              <a:gdLst/>
              <a:ahLst/>
              <a:cxnLst/>
              <a:rect l="l" t="t" r="r" b="b"/>
              <a:pathLst>
                <a:path w="2795660" h="1250306">
                  <a:moveTo>
                    <a:pt x="0" y="0"/>
                  </a:moveTo>
                  <a:lnTo>
                    <a:pt x="2795660" y="0"/>
                  </a:lnTo>
                  <a:lnTo>
                    <a:pt x="2795660" y="1250306"/>
                  </a:lnTo>
                  <a:lnTo>
                    <a:pt x="0" y="1250306"/>
                  </a:lnTo>
                  <a:close/>
                </a:path>
              </a:pathLst>
            </a:custGeom>
            <a:solidFill>
              <a:srgbClr val="192637"/>
            </a:solidFill>
            <a:ln cap="sq">
              <a:noFill/>
              <a:prstDash val="solid"/>
              <a:miter/>
            </a:ln>
          </p:spPr>
        </p:sp>
        <p:sp>
          <p:nvSpPr>
            <p:cNvPr id="7" name="TextBox 7"/>
            <p:cNvSpPr txBox="1"/>
            <p:nvPr/>
          </p:nvSpPr>
          <p:spPr>
            <a:xfrm>
              <a:off x="0" y="-47625"/>
              <a:ext cx="2795660" cy="129793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872719" y="8252388"/>
            <a:ext cx="3744491" cy="2437497"/>
          </a:xfrm>
          <a:custGeom>
            <a:avLst/>
            <a:gdLst/>
            <a:ahLst/>
            <a:cxnLst/>
            <a:rect l="l" t="t" r="r" b="b"/>
            <a:pathLst>
              <a:path w="3744491" h="2437497">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046164" y="8252388"/>
            <a:ext cx="3485940" cy="2581413"/>
          </a:xfrm>
          <a:custGeom>
            <a:avLst/>
            <a:gdLst/>
            <a:ahLst/>
            <a:cxnLst/>
            <a:rect l="l" t="t" r="r" b="b"/>
            <a:pathLst>
              <a:path w="3485940" h="2581413">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7275" y="7849231"/>
            <a:ext cx="4146702" cy="3114190"/>
          </a:xfrm>
          <a:custGeom>
            <a:avLst/>
            <a:gdLst/>
            <a:ahLst/>
            <a:cxnLst/>
            <a:rect l="l" t="t" r="r" b="b"/>
            <a:pathLst>
              <a:path w="4146702" h="3114190">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919821" y="8213665"/>
            <a:ext cx="3704561" cy="2620135"/>
          </a:xfrm>
          <a:custGeom>
            <a:avLst/>
            <a:gdLst/>
            <a:ahLst/>
            <a:cxnLst/>
            <a:rect l="l" t="t" r="r" b="b"/>
            <a:pathLst>
              <a:path w="3704561" h="2620135">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Freeform 12"/>
          <p:cNvSpPr/>
          <p:nvPr/>
        </p:nvSpPr>
        <p:spPr>
          <a:xfrm rot="3030510" flipH="1">
            <a:off x="7379247" y="7097754"/>
            <a:ext cx="4909197" cy="4114800"/>
          </a:xfrm>
          <a:custGeom>
            <a:avLst/>
            <a:gdLst/>
            <a:ahLst/>
            <a:cxnLst/>
            <a:rect l="l" t="t" r="r" b="b"/>
            <a:pathLst>
              <a:path w="4909197" h="4114800">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002683" y="7652169"/>
            <a:ext cx="2935938" cy="3212262"/>
          </a:xfrm>
          <a:custGeom>
            <a:avLst/>
            <a:gdLst/>
            <a:ahLst/>
            <a:cxnLst/>
            <a:rect l="l" t="t" r="r" b="b"/>
            <a:pathLst>
              <a:path w="2935938" h="3212262">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18697" y="9007026"/>
            <a:ext cx="2359302" cy="1682859"/>
          </a:xfrm>
          <a:custGeom>
            <a:avLst/>
            <a:gdLst/>
            <a:ahLst/>
            <a:cxnLst/>
            <a:rect l="l" t="t" r="r" b="b"/>
            <a:pathLst>
              <a:path w="2359302" h="1682859">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1898428" y="365125"/>
            <a:ext cx="14491145" cy="1256754"/>
          </a:xfrm>
          <a:prstGeom prst="rect">
            <a:avLst/>
          </a:prstGeom>
        </p:spPr>
        <p:txBody>
          <a:bodyPr lIns="0" tIns="0" rIns="0" bIns="0" rtlCol="0" anchor="t">
            <a:spAutoFit/>
          </a:bodyPr>
          <a:lstStyle/>
          <a:p>
            <a:pPr algn="ctr">
              <a:lnSpc>
                <a:spcPts val="9799"/>
              </a:lnSpc>
            </a:pPr>
            <a:r>
              <a:rPr lang="en-IN" sz="7200" dirty="0">
                <a:solidFill>
                  <a:schemeClr val="bg1"/>
                </a:solidFill>
              </a:rPr>
              <a:t>Testing &amp; Validation</a:t>
            </a:r>
            <a:endParaRPr lang="en-US" sz="6999" dirty="0">
              <a:solidFill>
                <a:schemeClr val="bg1"/>
              </a:solidFill>
              <a:latin typeface="Special Elite"/>
              <a:ea typeface="Special Elite"/>
              <a:cs typeface="Special Elite"/>
              <a:sym typeface="Special Elite"/>
            </a:endParaRPr>
          </a:p>
        </p:txBody>
      </p:sp>
      <p:sp>
        <p:nvSpPr>
          <p:cNvPr id="23" name="Rectangle 22"/>
          <p:cNvSpPr/>
          <p:nvPr/>
        </p:nvSpPr>
        <p:spPr>
          <a:xfrm>
            <a:off x="837527" y="2063305"/>
            <a:ext cx="6020474" cy="3816429"/>
          </a:xfrm>
          <a:prstGeom prst="rect">
            <a:avLst/>
          </a:prstGeom>
        </p:spPr>
        <p:txBody>
          <a:bodyPr wrap="square">
            <a:spAutoFit/>
          </a:bodyPr>
          <a:lstStyle/>
          <a:p>
            <a:endParaRPr lang="en-US" dirty="0"/>
          </a:p>
          <a:p>
            <a:pPr>
              <a:defRPr sz="1800">
                <a:solidFill>
                  <a:srgbClr val="000000"/>
                </a:solidFill>
              </a:defRPr>
            </a:pPr>
            <a:r>
              <a:rPr lang="en-US" sz="3200" dirty="0">
                <a:solidFill>
                  <a:schemeClr val="bg1"/>
                </a:solidFill>
              </a:rPr>
              <a:t>Unit testing of backend services</a:t>
            </a:r>
          </a:p>
          <a:p>
            <a:pPr>
              <a:defRPr sz="1800">
                <a:solidFill>
                  <a:srgbClr val="000000"/>
                </a:solidFill>
              </a:defRPr>
            </a:pPr>
            <a:r>
              <a:rPr lang="en-US" sz="3200" dirty="0">
                <a:solidFill>
                  <a:schemeClr val="bg1"/>
                </a:solidFill>
              </a:rPr>
              <a:t>Functional flow tests: booking, payment, cancellation</a:t>
            </a:r>
          </a:p>
          <a:p>
            <a:pPr>
              <a:defRPr sz="1800">
                <a:solidFill>
                  <a:srgbClr val="000000"/>
                </a:solidFill>
              </a:defRPr>
            </a:pPr>
            <a:r>
              <a:rPr lang="en-US" sz="3200" dirty="0">
                <a:solidFill>
                  <a:schemeClr val="bg1"/>
                </a:solidFill>
              </a:rPr>
              <a:t>Responsive UI testing across devices</a:t>
            </a:r>
          </a:p>
          <a:p>
            <a:pPr>
              <a:defRPr sz="1800">
                <a:solidFill>
                  <a:srgbClr val="000000"/>
                </a:solidFill>
              </a:defRPr>
            </a:pPr>
            <a:r>
              <a:rPr lang="en-US" sz="3200" dirty="0">
                <a:solidFill>
                  <a:schemeClr val="bg1"/>
                </a:solidFill>
              </a:rPr>
              <a:t>Validation and error handling in API responses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462</Words>
  <Application>Microsoft Office PowerPoint</Application>
  <PresentationFormat>Custom</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Glacial Indifference</vt:lpstr>
      <vt:lpstr>Arial</vt:lpstr>
      <vt:lpstr>Special Elite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Illustration Classic Movie Cinema History Project Presentation</dc:title>
  <cp:lastModifiedBy>R VIGNESH</cp:lastModifiedBy>
  <cp:revision>9</cp:revision>
  <dcterms:created xsi:type="dcterms:W3CDTF">2006-08-16T00:00:00Z</dcterms:created>
  <dcterms:modified xsi:type="dcterms:W3CDTF">2025-04-26T05:36:39Z</dcterms:modified>
  <dc:identifier>DAGlPr4QO_A</dc:identifier>
</cp:coreProperties>
</file>