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1B"/>
    <a:srgbClr val="AF2124"/>
    <a:srgbClr val="E20E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04A6CAD-5D65-4A29-9071-7832305153EE}" type="datetimeFigureOut">
              <a:rPr lang="en-IN" smtClean="0"/>
              <a:t>11-06-2024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8492E9-E41B-48A7-A82C-F55A5C56462D}" type="slidenum">
              <a:rPr lang="en-IN" smtClean="0"/>
              <a:t>‹#›</a:t>
            </a:fld>
            <a:endParaRPr lang="en-IN"/>
          </a:p>
        </p:txBody>
      </p:sp>
    </p:spTree>
    <p:extLst>
      <p:ext uri="{BB962C8B-B14F-4D97-AF65-F5344CB8AC3E}">
        <p14:creationId xmlns:p14="http://schemas.microsoft.com/office/powerpoint/2010/main" val="58835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59535" y="2782456"/>
            <a:ext cx="13322935" cy="509114"/>
          </a:xfrm>
          <a:prstGeom prst="rect">
            <a:avLst/>
          </a:prstGeom>
        </p:spPr>
        <p:txBody>
          <a:bodyPr vert="horz" wrap="square" lIns="0" tIns="16510" rIns="0" bIns="0" rtlCol="0">
            <a:spAutoFit/>
          </a:bodyPr>
          <a:lstStyle/>
          <a:p>
            <a:pPr marL="3213735" algn="l">
              <a:lnSpc>
                <a:spcPct val="100000"/>
              </a:lnSpc>
              <a:spcBef>
                <a:spcPts val="130"/>
              </a:spcBef>
            </a:pPr>
            <a:r>
              <a:rPr lang="en-US" b="1" spc="15" dirty="0">
                <a:effectLst>
                  <a:outerShdw blurRad="38100" dist="38100" dir="2700000" algn="tl">
                    <a:srgbClr val="000000">
                      <a:alpha val="43137"/>
                    </a:srgbClr>
                  </a:outerShdw>
                </a:effectLst>
              </a:rPr>
              <a:t>Student Name </a:t>
            </a:r>
            <a:r>
              <a:rPr lang="en-US" spc="15" dirty="0"/>
              <a:t>: </a:t>
            </a:r>
            <a:r>
              <a:rPr lang="en-US" b="1" i="1" spc="15" dirty="0" smtClean="0">
                <a:solidFill>
                  <a:schemeClr val="tx2">
                    <a:lumMod val="75000"/>
                  </a:schemeClr>
                </a:solidFill>
                <a:effectLst>
                  <a:outerShdw blurRad="38100" dist="38100" dir="2700000" algn="tl">
                    <a:srgbClr val="000000">
                      <a:alpha val="43137"/>
                    </a:srgbClr>
                  </a:outerShdw>
                </a:effectLst>
              </a:rPr>
              <a:t>MADANA SOMANADH SAI</a:t>
            </a:r>
            <a:endParaRPr b="1" i="1" spc="15" dirty="0">
              <a:solidFill>
                <a:schemeClr val="tx2">
                  <a:lumMod val="75000"/>
                </a:schemeClr>
              </a:solidFill>
              <a:effectLst>
                <a:outerShdw blurRad="38100" dist="38100" dir="2700000" algn="tl">
                  <a:srgbClr val="000000">
                    <a:alpha val="43137"/>
                  </a:srgbClr>
                </a:outerShdw>
              </a:effectLst>
            </a:endParaRPr>
          </a:p>
        </p:txBody>
      </p:sp>
      <p:sp>
        <p:nvSpPr>
          <p:cNvPr id="8" name="object 8"/>
          <p:cNvSpPr txBox="1"/>
          <p:nvPr/>
        </p:nvSpPr>
        <p:spPr>
          <a:xfrm>
            <a:off x="2667000" y="3469412"/>
            <a:ext cx="6324599" cy="443711"/>
          </a:xfrm>
          <a:prstGeom prst="rect">
            <a:avLst/>
          </a:prstGeom>
        </p:spPr>
        <p:txBody>
          <a:bodyPr vert="horz" wrap="square" lIns="0" tIns="12700" rIns="0" bIns="0" rtlCol="0">
            <a:spAutoFit/>
          </a:bodyPr>
          <a:lstStyle/>
          <a:p>
            <a:pPr marL="12700">
              <a:lnSpc>
                <a:spcPct val="100000"/>
              </a:lnSpc>
              <a:spcBef>
                <a:spcPts val="100"/>
              </a:spcBef>
            </a:pPr>
            <a:r>
              <a:rPr lang="en-US" sz="2400" b="1" i="1" dirty="0">
                <a:effectLst>
                  <a:outerShdw blurRad="38100" dist="38100" dir="2700000" algn="tl">
                    <a:srgbClr val="000000">
                      <a:alpha val="43137"/>
                    </a:srgbClr>
                  </a:outerShdw>
                </a:effectLst>
                <a:latin typeface="Trebuchet MS"/>
                <a:cs typeface="Trebuchet MS"/>
              </a:rPr>
              <a:t>Final Project </a:t>
            </a:r>
            <a:r>
              <a:rPr lang="en-US" sz="2400" b="1" dirty="0">
                <a:latin typeface="Trebuchet MS"/>
                <a:cs typeface="Trebuchet MS"/>
              </a:rPr>
              <a:t>: </a:t>
            </a:r>
            <a:r>
              <a:rPr lang="en-US" sz="2800" b="1" i="1" dirty="0">
                <a:solidFill>
                  <a:schemeClr val="accent6">
                    <a:lumMod val="75000"/>
                  </a:schemeClr>
                </a:solidFill>
                <a:latin typeface="Algerian" pitchFamily="82" charset="0"/>
                <a:ea typeface="SimSun" pitchFamily="2" charset="-122"/>
                <a:cs typeface="Trebuchet MS"/>
              </a:rPr>
              <a:t>Keylogger</a:t>
            </a:r>
            <a:endParaRPr sz="2800" b="1" i="1" dirty="0">
              <a:solidFill>
                <a:schemeClr val="accent6">
                  <a:lumMod val="75000"/>
                </a:schemeClr>
              </a:solidFill>
              <a:latin typeface="Algerian" pitchFamily="82" charset="0"/>
              <a:ea typeface="SimSun" pitchFamily="2" charset="-122"/>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 xmlns:a16="http://schemas.microsoft.com/office/drawing/2014/main" id="{06EC1956-FA13-A4CA-6703-F723E41B4431}"/>
              </a:ext>
            </a:extLst>
          </p:cNvPr>
          <p:cNvSpPr txBox="1"/>
          <p:nvPr/>
        </p:nvSpPr>
        <p:spPr>
          <a:xfrm>
            <a:off x="5562600" y="5741777"/>
            <a:ext cx="3759199" cy="954107"/>
          </a:xfrm>
          <a:prstGeom prst="rect">
            <a:avLst/>
          </a:prstGeom>
          <a:noFill/>
        </p:spPr>
        <p:txBody>
          <a:bodyPr wrap="square" rtlCol="0">
            <a:spAutoFit/>
          </a:bodyPr>
          <a:lstStyle/>
          <a:p>
            <a:r>
              <a:rPr lang="en-US" dirty="0" smtClean="0"/>
              <a:t>                   </a:t>
            </a:r>
            <a:r>
              <a:rPr lang="en-US" sz="2000" dirty="0" smtClean="0">
                <a:solidFill>
                  <a:srgbClr val="002060"/>
                </a:solidFill>
                <a:effectLst>
                  <a:outerShdw blurRad="38100" dist="38100" dir="2700000" algn="tl">
                    <a:srgbClr val="000000">
                      <a:alpha val="43137"/>
                    </a:srgbClr>
                  </a:outerShdw>
                </a:effectLst>
                <a:latin typeface="Bahnschrift Condensed" pitchFamily="34" charset="0"/>
              </a:rPr>
              <a:t>22225A0414</a:t>
            </a:r>
          </a:p>
          <a:p>
            <a:r>
              <a:rPr lang="en-US" b="1" i="1" dirty="0" smtClean="0"/>
              <a:t>BONAM </a:t>
            </a:r>
            <a:r>
              <a:rPr lang="en-US" b="1" i="1" dirty="0"/>
              <a:t>VENKATA CHALAMAYYA</a:t>
            </a:r>
          </a:p>
          <a:p>
            <a:r>
              <a:rPr lang="en-US" b="1" i="1" dirty="0"/>
              <a:t>ENGINEERING COLLEGE,ODALAREVU</a:t>
            </a:r>
            <a:endParaRPr lang="en-IN"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14400" y="270250"/>
            <a:ext cx="5038724" cy="752129"/>
          </a:xfrm>
          <a:prstGeom prst="rect">
            <a:avLst/>
          </a:prstGeom>
        </p:spPr>
        <p:txBody>
          <a:bodyPr vert="horz" wrap="square" lIns="0" tIns="13335" rIns="0" bIns="0" rtlCol="0">
            <a:spAutoFit/>
          </a:bodyPr>
          <a:lstStyle/>
          <a:p>
            <a:pPr marL="12700">
              <a:lnSpc>
                <a:spcPct val="100000"/>
              </a:lnSpc>
              <a:spcBef>
                <a:spcPts val="105"/>
              </a:spcBef>
            </a:pPr>
            <a:r>
              <a:rPr sz="4400" b="1" u="sng" spc="15" dirty="0">
                <a:latin typeface="Trebuchet MS"/>
                <a:cs typeface="Trebuchet MS"/>
              </a:rPr>
              <a:t>M</a:t>
            </a:r>
            <a:r>
              <a:rPr sz="4400" b="1" u="sng" dirty="0">
                <a:latin typeface="Trebuchet MS"/>
                <a:cs typeface="Trebuchet MS"/>
              </a:rPr>
              <a:t>O</a:t>
            </a:r>
            <a:r>
              <a:rPr sz="4400" b="1" u="sng" spc="-15" dirty="0">
                <a:latin typeface="Trebuchet MS"/>
                <a:cs typeface="Trebuchet MS"/>
              </a:rPr>
              <a:t>D</a:t>
            </a:r>
            <a:r>
              <a:rPr sz="4400" b="1" u="sng" spc="-35" dirty="0">
                <a:latin typeface="Trebuchet MS"/>
                <a:cs typeface="Trebuchet MS"/>
              </a:rPr>
              <a:t>E</a:t>
            </a:r>
            <a:r>
              <a:rPr sz="4400" b="1" u="sng" spc="-30" dirty="0">
                <a:latin typeface="Trebuchet MS"/>
                <a:cs typeface="Trebuchet MS"/>
              </a:rPr>
              <a:t>LL</a:t>
            </a:r>
            <a:r>
              <a:rPr sz="4400" b="1" u="sng" spc="-5" dirty="0">
                <a:latin typeface="Trebuchet MS"/>
                <a:cs typeface="Trebuchet MS"/>
              </a:rPr>
              <a:t>I</a:t>
            </a:r>
            <a:r>
              <a:rPr sz="4400" b="1" u="sng" spc="30" dirty="0">
                <a:latin typeface="Trebuchet MS"/>
                <a:cs typeface="Trebuchet MS"/>
              </a:rPr>
              <a:t>N</a:t>
            </a:r>
            <a:r>
              <a:rPr sz="4400" b="1" u="sng" spc="5" dirty="0">
                <a:latin typeface="Trebuchet MS"/>
                <a:cs typeface="Trebuchet MS"/>
              </a:rPr>
              <a:t>G</a:t>
            </a:r>
            <a:r>
              <a:rPr lang="en-US" sz="4800" b="1" spc="5" dirty="0">
                <a:latin typeface="Trebuchet MS"/>
                <a:cs typeface="Trebuchet MS"/>
              </a:rPr>
              <a:t>:</a:t>
            </a:r>
            <a:endParaRPr sz="4800" dirty="0">
              <a:latin typeface="Trebuchet MS"/>
              <a:cs typeface="Trebuchet MS"/>
            </a:endParaRPr>
          </a:p>
        </p:txBody>
      </p:sp>
      <p:sp>
        <p:nvSpPr>
          <p:cNvPr id="15" name="TextBox 14">
            <a:extLst>
              <a:ext uri="{FF2B5EF4-FFF2-40B4-BE49-F238E27FC236}">
                <a16:creationId xmlns="" xmlns:a16="http://schemas.microsoft.com/office/drawing/2014/main" id="{04583DDA-8C1C-9932-57A5-413162D5DC12}"/>
              </a:ext>
            </a:extLst>
          </p:cNvPr>
          <p:cNvSpPr txBox="1"/>
          <p:nvPr/>
        </p:nvSpPr>
        <p:spPr>
          <a:xfrm>
            <a:off x="795146" y="1219200"/>
            <a:ext cx="6824854" cy="5293757"/>
          </a:xfrm>
          <a:prstGeom prst="rect">
            <a:avLst/>
          </a:prstGeom>
          <a:noFill/>
        </p:spPr>
        <p:txBody>
          <a:bodyPr wrap="square" rtlCol="0">
            <a:spAutoFit/>
          </a:bodyPr>
          <a:lstStyle/>
          <a:p>
            <a:pPr algn="just"/>
            <a:r>
              <a:rPr lang="en-US" dirty="0"/>
              <a:t>        </a:t>
            </a:r>
            <a:r>
              <a:rPr lang="en-US" sz="2000" dirty="0"/>
              <a:t>The modelling for Secure Key Logger involves a comprehensive design that addresses functionality, security, and usability. By carefully planning and implementing each component, Secure Key Logger can provide a powerful and ethical solution for keystroke logging, meeting the diverse needs </a:t>
            </a:r>
            <a:r>
              <a:rPr lang="en-US" sz="2000" dirty="0" smtClean="0"/>
              <a:t>of its </a:t>
            </a:r>
            <a:r>
              <a:rPr lang="en-US" sz="2000" dirty="0"/>
              <a:t>users while maintaining high standards of privacy and </a:t>
            </a:r>
            <a:r>
              <a:rPr lang="en-US" sz="2000" dirty="0" smtClean="0"/>
              <a:t>security</a:t>
            </a:r>
          </a:p>
          <a:p>
            <a:pPr algn="just"/>
            <a:endParaRPr lang="en-US" sz="2000" dirty="0" smtClean="0"/>
          </a:p>
          <a:p>
            <a:pPr marL="285750" indent="-285750" algn="just">
              <a:buFont typeface="Arial" panose="020B0604020202020204" pitchFamily="34" charset="0"/>
              <a:buChar char="•"/>
            </a:pPr>
            <a:r>
              <a:rPr lang="en-US" sz="2000" dirty="0" smtClean="0"/>
              <a:t>To </a:t>
            </a:r>
            <a:r>
              <a:rPr lang="en-US" sz="2000" dirty="0"/>
              <a:t>create a robust and secure keylogger, it’s essential to carefully model each component of the system. Here’s an outline of the architecture and the modelling of key components.</a:t>
            </a:r>
          </a:p>
          <a:p>
            <a:pPr algn="just"/>
            <a:endParaRPr lang="en-US" sz="2000" dirty="0" smtClean="0"/>
          </a:p>
          <a:p>
            <a:pPr marL="285750" indent="-285750" algn="just">
              <a:buFont typeface="Arial" panose="020B0604020202020204" pitchFamily="34" charset="0"/>
              <a:buChar char="•"/>
            </a:pPr>
            <a:r>
              <a:rPr lang="en-US" sz="2000" dirty="0"/>
              <a:t>Modeling in the context of a keylogger typically refers to the design and implementation of the software or hardware components that enable it to capture and log keystrokes. </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31264" y="381000"/>
            <a:ext cx="3188335" cy="690574"/>
          </a:xfrm>
          <a:prstGeom prst="rect">
            <a:avLst/>
          </a:prstGeom>
        </p:spPr>
        <p:txBody>
          <a:bodyPr vert="horz" wrap="square" lIns="0" tIns="13335" rIns="0" bIns="0" rtlCol="0">
            <a:spAutoFit/>
          </a:bodyPr>
          <a:lstStyle/>
          <a:p>
            <a:pPr marL="12700">
              <a:lnSpc>
                <a:spcPct val="100000"/>
              </a:lnSpc>
              <a:spcBef>
                <a:spcPts val="105"/>
              </a:spcBef>
            </a:pPr>
            <a:r>
              <a:rPr sz="4400" u="sng" dirty="0"/>
              <a:t>R</a:t>
            </a:r>
            <a:r>
              <a:rPr sz="4400" u="sng" spc="-40" dirty="0"/>
              <a:t>E</a:t>
            </a:r>
            <a:r>
              <a:rPr sz="4400" u="sng" spc="15" dirty="0"/>
              <a:t>S</a:t>
            </a:r>
            <a:r>
              <a:rPr sz="4400" u="sng" spc="-30" dirty="0"/>
              <a:t>U</a:t>
            </a:r>
            <a:r>
              <a:rPr sz="4400" u="sng" spc="-405" dirty="0"/>
              <a:t>L</a:t>
            </a:r>
            <a:r>
              <a:rPr sz="4400" u="sng" dirty="0"/>
              <a:t>TS</a:t>
            </a:r>
            <a:r>
              <a:rPr lang="en-US" sz="4400" u="sng" dirty="0"/>
              <a:t>:</a:t>
            </a:r>
            <a:endParaRPr sz="4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 xmlns:a16="http://schemas.microsoft.com/office/drawing/2014/main" id="{E8ABC4B8-E0D9-B8E5-F8B5-C4046F2E2191}"/>
              </a:ext>
            </a:extLst>
          </p:cNvPr>
          <p:cNvSpPr txBox="1"/>
          <p:nvPr/>
        </p:nvSpPr>
        <p:spPr>
          <a:xfrm>
            <a:off x="856818" y="1295400"/>
            <a:ext cx="6153582" cy="5016758"/>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i="0" dirty="0" err="1" smtClean="0">
                <a:solidFill>
                  <a:srgbClr val="202124"/>
                </a:solidFill>
                <a:effectLst/>
                <a:highlight>
                  <a:srgbClr val="FFFFFF"/>
                </a:highlight>
                <a:latin typeface="Google Sans"/>
              </a:rPr>
              <a:t>Keyloggers</a:t>
            </a:r>
            <a:r>
              <a:rPr lang="en-US" sz="2000" i="0" dirty="0" smtClean="0">
                <a:solidFill>
                  <a:srgbClr val="202124"/>
                </a:solidFill>
                <a:effectLst/>
                <a:highlight>
                  <a:srgbClr val="FFFFFF"/>
                </a:highlight>
                <a:latin typeface="Google Sans"/>
              </a:rPr>
              <a:t> can potentially capture sensitive information, such as passwords, credit card numbers, and personal messages. If this data falls into the wrong hands due to a malicious </a:t>
            </a:r>
            <a:r>
              <a:rPr lang="en-US" sz="2000" i="0" dirty="0" err="1" smtClean="0">
                <a:solidFill>
                  <a:srgbClr val="202124"/>
                </a:solidFill>
                <a:effectLst/>
                <a:highlight>
                  <a:srgbClr val="FFFFFF"/>
                </a:highlight>
                <a:latin typeface="Google Sans"/>
              </a:rPr>
              <a:t>keylogger</a:t>
            </a:r>
            <a:r>
              <a:rPr lang="en-US" sz="2000" i="0" dirty="0" smtClean="0">
                <a:solidFill>
                  <a:srgbClr val="202124"/>
                </a:solidFill>
                <a:effectLst/>
                <a:highlight>
                  <a:srgbClr val="FFFFFF"/>
                </a:highlight>
                <a:latin typeface="Google Sans"/>
              </a:rPr>
              <a:t>, it can lead to </a:t>
            </a:r>
            <a:r>
              <a:rPr lang="en-US" sz="2000" i="0" dirty="0" smtClean="0">
                <a:solidFill>
                  <a:srgbClr val="040C28"/>
                </a:solidFill>
                <a:effectLst/>
                <a:latin typeface="Google Sans"/>
              </a:rPr>
              <a:t>identity theft, financial loss, and other serious consequences</a:t>
            </a:r>
            <a:r>
              <a:rPr lang="en-US" sz="2000" i="0" dirty="0" smtClean="0">
                <a:solidFill>
                  <a:srgbClr val="202124"/>
                </a:solidFill>
                <a:effectLst/>
                <a:highlight>
                  <a:srgbClr val="FFFFFF"/>
                </a:highlight>
                <a:latin typeface="Google Sans"/>
              </a:rPr>
              <a:t>.</a:t>
            </a:r>
          </a:p>
          <a:p>
            <a:pPr marL="285750" indent="-285750" algn="just">
              <a:buFont typeface="Wingdings" panose="05000000000000000000" pitchFamily="2" charset="2"/>
              <a:buChar char="ü"/>
            </a:pPr>
            <a:r>
              <a:rPr lang="en-US" sz="2000" i="0" dirty="0" err="1" smtClean="0">
                <a:solidFill>
                  <a:srgbClr val="202124"/>
                </a:solidFill>
                <a:effectLst/>
                <a:highlight>
                  <a:srgbClr val="FFFFFF"/>
                </a:highlight>
                <a:latin typeface="Google Sans"/>
              </a:rPr>
              <a:t>Keyloggers</a:t>
            </a:r>
            <a:r>
              <a:rPr lang="en-US" sz="2000" i="0" dirty="0" smtClean="0">
                <a:solidFill>
                  <a:srgbClr val="202124"/>
                </a:solidFill>
                <a:effectLst/>
                <a:highlight>
                  <a:srgbClr val="FFFFFF"/>
                </a:highlight>
                <a:latin typeface="Google Sans"/>
              </a:rPr>
              <a:t> </a:t>
            </a:r>
            <a:r>
              <a:rPr lang="en-US" sz="2000" i="0" dirty="0">
                <a:solidFill>
                  <a:srgbClr val="202124"/>
                </a:solidFill>
                <a:effectLst/>
                <a:highlight>
                  <a:srgbClr val="FFFFFF"/>
                </a:highlight>
                <a:latin typeface="Google Sans"/>
              </a:rPr>
              <a:t>can potentially capture sensitive information, such as passwords, credit card numbers, and personal messages. If this data falls into the wrong hands due to a malicious keylogger, it can lead to </a:t>
            </a:r>
            <a:r>
              <a:rPr lang="en-US" sz="2000" i="0" dirty="0">
                <a:solidFill>
                  <a:srgbClr val="040C28"/>
                </a:solidFill>
                <a:effectLst/>
                <a:latin typeface="Google Sans"/>
              </a:rPr>
              <a:t>identity theft, financial loss, and other serious consequences</a:t>
            </a:r>
            <a:r>
              <a:rPr lang="en-US" sz="2000" i="0" dirty="0">
                <a:solidFill>
                  <a:srgbClr val="202124"/>
                </a:solidFill>
                <a:effectLst/>
                <a:highlight>
                  <a:srgbClr val="FFFFFF"/>
                </a:highlight>
                <a:latin typeface="Google Sans"/>
              </a:rPr>
              <a:t>.</a:t>
            </a:r>
            <a:endParaRPr lang="en-US" sz="2000" dirty="0">
              <a:solidFill>
                <a:srgbClr val="202124"/>
              </a:solidFill>
              <a:highlight>
                <a:srgbClr val="FFFFFF"/>
              </a:highlight>
              <a:latin typeface="Google Sans"/>
            </a:endParaRPr>
          </a:p>
          <a:p>
            <a:pPr marL="285750" indent="-285750" algn="just">
              <a:buFont typeface="Wingdings" panose="05000000000000000000" pitchFamily="2" charset="2"/>
              <a:buChar char="ü"/>
            </a:pPr>
            <a:r>
              <a:rPr lang="en-US" sz="2000" dirty="0"/>
              <a:t>By prioritizing ethical usage, transparency, and robust security measures, Secure Key Logger delivers significant value to its diverse user base, making it a powerful tool for responsible keystroke logging</a:t>
            </a:r>
            <a:r>
              <a:rPr lang="en-US" sz="2000" dirty="0">
                <a:solidFill>
                  <a:srgbClr val="202124"/>
                </a:solidFill>
                <a:highlight>
                  <a:srgbClr val="FFFFFF"/>
                </a:highlight>
                <a:latin typeface="Google Sans"/>
              </a:rPr>
              <a:t>.</a:t>
            </a:r>
          </a:p>
        </p:txBody>
      </p:sp>
      <p:sp>
        <p:nvSpPr>
          <p:cNvPr id="10" name="TextBox 9">
            <a:extLst>
              <a:ext uri="{FF2B5EF4-FFF2-40B4-BE49-F238E27FC236}">
                <a16:creationId xmlns="" xmlns:a16="http://schemas.microsoft.com/office/drawing/2014/main" id="{AD8199B3-A26B-CEA0-C6B2-D5233A6FFE77}"/>
              </a:ext>
            </a:extLst>
          </p:cNvPr>
          <p:cNvSpPr txBox="1"/>
          <p:nvPr/>
        </p:nvSpPr>
        <p:spPr>
          <a:xfrm>
            <a:off x="5943601" y="6312158"/>
            <a:ext cx="3867150" cy="646331"/>
          </a:xfrm>
          <a:prstGeom prst="rect">
            <a:avLst/>
          </a:prstGeom>
          <a:noFill/>
        </p:spPr>
        <p:txBody>
          <a:bodyPr wrap="square" rtlCol="0">
            <a:spAutoFit/>
          </a:bodyPr>
          <a:lstStyle/>
          <a:p>
            <a:r>
              <a:rPr lang="en-US" b="1" dirty="0" smtClean="0"/>
              <a:t> MADANA  </a:t>
            </a:r>
            <a:r>
              <a:rPr lang="en-US" b="1" dirty="0" smtClean="0"/>
              <a:t>SOMANAHD </a:t>
            </a:r>
            <a:r>
              <a:rPr lang="en-US" b="1" dirty="0" smtClean="0"/>
              <a:t>SAI</a:t>
            </a:r>
          </a:p>
          <a:p>
            <a:r>
              <a:rPr lang="en-US" b="1" dirty="0"/>
              <a:t> </a:t>
            </a:r>
            <a:r>
              <a:rPr lang="en-US" b="1" dirty="0" smtClean="0"/>
              <a:t>             </a:t>
            </a:r>
            <a:r>
              <a:rPr lang="en-US" b="1" dirty="0" smtClean="0"/>
              <a:t>22225A0414</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670425" cy="693780"/>
          </a:xfrm>
          <a:prstGeom prst="rect">
            <a:avLst/>
          </a:prstGeom>
        </p:spPr>
        <p:txBody>
          <a:bodyPr vert="horz" wrap="square" lIns="0" tIns="16510" rIns="0" bIns="0" rtlCol="0">
            <a:spAutoFit/>
          </a:bodyPr>
          <a:lstStyle/>
          <a:p>
            <a:pPr marL="12700">
              <a:lnSpc>
                <a:spcPct val="100000"/>
              </a:lnSpc>
              <a:spcBef>
                <a:spcPts val="130"/>
              </a:spcBef>
            </a:pPr>
            <a:r>
              <a:rPr lang="en-US" sz="4250" spc="5" dirty="0"/>
              <a:t>  </a:t>
            </a:r>
            <a:r>
              <a:rPr sz="4400" u="sng" spc="5" dirty="0">
                <a:solidFill>
                  <a:schemeClr val="tx2">
                    <a:lumMod val="50000"/>
                  </a:schemeClr>
                </a:solidFill>
              </a:rPr>
              <a:t>PROJECT</a:t>
            </a:r>
            <a:r>
              <a:rPr sz="4400" u="sng" spc="-85" dirty="0">
                <a:solidFill>
                  <a:schemeClr val="tx2">
                    <a:lumMod val="50000"/>
                  </a:schemeClr>
                </a:solidFill>
              </a:rPr>
              <a:t> </a:t>
            </a:r>
            <a:r>
              <a:rPr sz="4400" u="sng" spc="25" dirty="0">
                <a:solidFill>
                  <a:schemeClr val="tx2">
                    <a:lumMod val="50000"/>
                  </a:schemeClr>
                </a:solidFill>
              </a:rPr>
              <a:t>TITLE</a:t>
            </a:r>
            <a:r>
              <a:rPr lang="en-US" sz="4400" u="sng" spc="25" dirty="0">
                <a:solidFill>
                  <a:schemeClr val="tx2">
                    <a:lumMod val="50000"/>
                  </a:schemeClr>
                </a:solidFill>
              </a:rPr>
              <a:t>:</a:t>
            </a:r>
            <a:endParaRPr sz="4400" u="sng" dirty="0">
              <a:solidFill>
                <a:schemeClr val="tx2">
                  <a:lumMod val="50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6465B600-71BB-7026-37CD-3BC5C9FA1FA7}"/>
              </a:ext>
            </a:extLst>
          </p:cNvPr>
          <p:cNvSpPr txBox="1"/>
          <p:nvPr/>
        </p:nvSpPr>
        <p:spPr>
          <a:xfrm>
            <a:off x="990600" y="2806532"/>
            <a:ext cx="7890890" cy="1384995"/>
          </a:xfrm>
          <a:prstGeom prst="rect">
            <a:avLst/>
          </a:prstGeom>
          <a:noFill/>
        </p:spPr>
        <p:txBody>
          <a:bodyPr wrap="square" rtlCol="0">
            <a:spAutoFit/>
          </a:bodyPr>
          <a:lstStyle/>
          <a:p>
            <a:r>
              <a:rPr lang="en-US" sz="6000" dirty="0">
                <a:solidFill>
                  <a:srgbClr val="AF2124"/>
                </a:solidFill>
                <a:latin typeface="Baskerville Old Face" pitchFamily="18" charset="0"/>
              </a:rPr>
              <a:t>          KEY LOGGER</a:t>
            </a:r>
          </a:p>
          <a:p>
            <a:r>
              <a:rPr lang="en-IN" sz="2400" dirty="0">
                <a:solidFill>
                  <a:srgbClr val="002060"/>
                </a:solidFill>
                <a:latin typeface="Algerian" pitchFamily="82" charset="0"/>
              </a:rPr>
              <a:t>                                       A SILENT KEY OBSERVER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28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143000" y="445388"/>
            <a:ext cx="3200399" cy="697612"/>
          </a:xfrm>
          <a:prstGeom prst="rect">
            <a:avLst/>
          </a:prstGeom>
        </p:spPr>
        <p:txBody>
          <a:bodyPr vert="horz" wrap="square" lIns="0" tIns="13335" rIns="0" bIns="0" rtlCol="0">
            <a:spAutoFit/>
          </a:bodyPr>
          <a:lstStyle/>
          <a:p>
            <a:pPr marL="12700">
              <a:lnSpc>
                <a:spcPct val="100000"/>
              </a:lnSpc>
              <a:spcBef>
                <a:spcPts val="105"/>
              </a:spcBef>
            </a:pPr>
            <a:r>
              <a:rPr sz="4400" u="sng" spc="25" dirty="0">
                <a:solidFill>
                  <a:schemeClr val="tx2">
                    <a:lumMod val="50000"/>
                  </a:schemeClr>
                </a:solidFill>
              </a:rPr>
              <a:t>A</a:t>
            </a:r>
            <a:r>
              <a:rPr sz="4400" u="sng" spc="-5" dirty="0">
                <a:solidFill>
                  <a:schemeClr val="tx2">
                    <a:lumMod val="50000"/>
                  </a:schemeClr>
                </a:solidFill>
              </a:rPr>
              <a:t>G</a:t>
            </a:r>
            <a:r>
              <a:rPr sz="4400" u="sng" spc="-35" dirty="0">
                <a:solidFill>
                  <a:schemeClr val="tx2">
                    <a:lumMod val="50000"/>
                  </a:schemeClr>
                </a:solidFill>
              </a:rPr>
              <a:t>E</a:t>
            </a:r>
            <a:r>
              <a:rPr sz="4400" u="sng" spc="15" dirty="0">
                <a:solidFill>
                  <a:schemeClr val="tx2">
                    <a:lumMod val="50000"/>
                  </a:schemeClr>
                </a:solidFill>
              </a:rPr>
              <a:t>N</a:t>
            </a:r>
            <a:r>
              <a:rPr sz="4400" u="sng" dirty="0">
                <a:solidFill>
                  <a:schemeClr val="tx2">
                    <a:lumMod val="50000"/>
                  </a:schemeClr>
                </a:solidFill>
              </a:rPr>
              <a:t>DA</a:t>
            </a:r>
            <a:r>
              <a:rPr lang="en-US" sz="4400" u="sng" dirty="0">
                <a:solidFill>
                  <a:schemeClr val="tx2">
                    <a:lumMod val="50000"/>
                  </a:schemeClr>
                </a:solidFill>
              </a:rPr>
              <a:t>:</a:t>
            </a:r>
            <a:endParaRPr sz="4400" u="sng" dirty="0">
              <a:solidFill>
                <a:schemeClr val="tx2">
                  <a:lumMod val="50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6AD22332-0CB3-91B5-2E7C-69B9EBCB6ED8}"/>
              </a:ext>
            </a:extLst>
          </p:cNvPr>
          <p:cNvSpPr txBox="1"/>
          <p:nvPr/>
        </p:nvSpPr>
        <p:spPr>
          <a:xfrm>
            <a:off x="1822603" y="1552575"/>
            <a:ext cx="6406997" cy="4247317"/>
          </a:xfrm>
          <a:prstGeom prst="rect">
            <a:avLst/>
          </a:prstGeom>
          <a:blipFill>
            <a:blip r:embed="rId5"/>
            <a:tile tx="0" ty="0" sx="100000" sy="100000" flip="none" algn="tl"/>
          </a:blipFill>
        </p:spPr>
        <p:txBody>
          <a:bodyPr wrap="square" rtlCol="0">
            <a:spAutoFit/>
          </a:bodyPr>
          <a:lstStyle/>
          <a:p>
            <a:pPr>
              <a:lnSpc>
                <a:spcPct val="200000"/>
              </a:lnSpc>
            </a:pPr>
            <a:r>
              <a:rPr lang="en-US" dirty="0" smtClean="0">
                <a:latin typeface="Arial Rounded MT Bold" panose="020F0704030504030204" pitchFamily="34" charset="0"/>
              </a:rPr>
              <a:t>~&gt;</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INTRODUCTION </a:t>
            </a:r>
            <a:r>
              <a:rPr lang="en-US" dirty="0">
                <a:solidFill>
                  <a:srgbClr val="C00000"/>
                </a:solidFill>
                <a:latin typeface="Arial Rounded MT Bold" panose="020F0704030504030204" pitchFamily="34" charset="0"/>
              </a:rPr>
              <a:t>TO </a:t>
            </a:r>
            <a:r>
              <a:rPr lang="en-US" dirty="0" smtClean="0">
                <a:solidFill>
                  <a:srgbClr val="C00000"/>
                </a:solidFill>
                <a:latin typeface="Arial Rounded MT Bold" panose="020F0704030504030204" pitchFamily="34" charset="0"/>
              </a:rPr>
              <a:t>KEYLOGGER</a:t>
            </a:r>
          </a:p>
          <a:p>
            <a:pPr>
              <a:lnSpc>
                <a:spcPct val="200000"/>
              </a:lnSpc>
            </a:pPr>
            <a:r>
              <a:rPr lang="en-US" dirty="0">
                <a:latin typeface="Arial Rounded MT Bold" panose="020F0704030504030204" pitchFamily="34" charset="0"/>
              </a:rPr>
              <a:t>~&gt;</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PROBLEM </a:t>
            </a:r>
            <a:r>
              <a:rPr lang="en-US" dirty="0" smtClean="0">
                <a:solidFill>
                  <a:srgbClr val="C00000"/>
                </a:solidFill>
                <a:latin typeface="Arial Rounded MT Bold" panose="020F0704030504030204" pitchFamily="34" charset="0"/>
              </a:rPr>
              <a:t>STATEMENT</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PROJECT </a:t>
            </a:r>
            <a:r>
              <a:rPr lang="en-US" dirty="0">
                <a:solidFill>
                  <a:srgbClr val="C00000"/>
                </a:solidFill>
                <a:latin typeface="Arial Rounded MT Bold" panose="020F0704030504030204" pitchFamily="34" charset="0"/>
              </a:rPr>
              <a:t>OVERVIEW</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WHO </a:t>
            </a:r>
            <a:r>
              <a:rPr lang="en-US" dirty="0">
                <a:solidFill>
                  <a:srgbClr val="C00000"/>
                </a:solidFill>
                <a:latin typeface="Arial Rounded MT Bold" panose="020F0704030504030204" pitchFamily="34" charset="0"/>
              </a:rPr>
              <a:t>ARE THE END USERS?</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YOUR </a:t>
            </a:r>
            <a:r>
              <a:rPr lang="en-US" dirty="0">
                <a:solidFill>
                  <a:srgbClr val="C00000"/>
                </a:solidFill>
                <a:latin typeface="Arial Rounded MT Bold" panose="020F0704030504030204" pitchFamily="34" charset="0"/>
              </a:rPr>
              <a:t>SOLUTION AND ITS VALUE PROPOSITION</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THE </a:t>
            </a:r>
            <a:r>
              <a:rPr lang="en-US" dirty="0">
                <a:solidFill>
                  <a:srgbClr val="C00000"/>
                </a:solidFill>
                <a:latin typeface="Arial Rounded MT Bold" panose="020F0704030504030204" pitchFamily="34" charset="0"/>
              </a:rPr>
              <a:t>WOW IN YOUR SOLUTIONS</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B5311B"/>
                </a:solidFill>
                <a:latin typeface="Arial Rounded MT Bold" panose="020F0704030504030204" pitchFamily="34" charset="0"/>
              </a:rPr>
              <a:t>MODELLING</a:t>
            </a:r>
            <a:endParaRPr lang="en-IN" dirty="0">
              <a:solidFill>
                <a:srgbClr val="B5311B"/>
              </a:solidFill>
              <a:latin typeface="Arial Rounded MT Bold" panose="020F0704030504030204" pitchFamily="34" charset="0"/>
            </a:endParaRPr>
          </a:p>
          <a:p>
            <a:endParaRPr lang="en-US" dirty="0">
              <a:solidFill>
                <a:srgbClr val="7030A0"/>
              </a:solidFill>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lang="en-US" sz="4250" u="sng" spc="20"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r>
              <a:rPr lang="en-US" sz="4250" u="sng" spc="10" dirty="0"/>
              <a: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 xmlns:a16="http://schemas.microsoft.com/office/drawing/2014/main" id="{49F9A46D-15D4-C633-1FFC-434C909A16FB}"/>
              </a:ext>
            </a:extLst>
          </p:cNvPr>
          <p:cNvSpPr txBox="1"/>
          <p:nvPr/>
        </p:nvSpPr>
        <p:spPr>
          <a:xfrm>
            <a:off x="739775" y="1857375"/>
            <a:ext cx="7489825" cy="4955203"/>
          </a:xfrm>
          <a:prstGeom prst="rect">
            <a:avLst/>
          </a:prstGeom>
          <a:noFill/>
        </p:spPr>
        <p:txBody>
          <a:bodyPr wrap="square" numCol="1">
            <a:spAutoFit/>
          </a:bodyPr>
          <a:lstStyle/>
          <a:p>
            <a:r>
              <a:rPr lang="en-US" sz="2400" dirty="0" smtClean="0"/>
              <a:t>In </a:t>
            </a:r>
            <a:r>
              <a:rPr lang="en-US" sz="2400" dirty="0"/>
              <a:t>today's digital age, monitoring and securing computer usage is </a:t>
            </a:r>
            <a:r>
              <a:rPr lang="en-US" sz="2400" dirty="0" smtClean="0"/>
              <a:t>increasingly </a:t>
            </a:r>
            <a:r>
              <a:rPr lang="en-US" sz="2400" dirty="0"/>
              <a:t>important for both individuals and organizations. Parents need a way to ensure their children's online safety, employers require tools </a:t>
            </a:r>
            <a:r>
              <a:rPr lang="en-US" sz="2400" dirty="0" smtClean="0"/>
              <a:t>to monitor </a:t>
            </a:r>
            <a:r>
              <a:rPr lang="en-US" sz="2400" dirty="0"/>
              <a:t>employee productivity and prevent data breaches, and </a:t>
            </a:r>
            <a:r>
              <a:rPr lang="en-US" sz="2400" dirty="0" err="1"/>
              <a:t>cybersecurity</a:t>
            </a:r>
            <a:r>
              <a:rPr lang="en-US" sz="2400" dirty="0"/>
              <a:t> professionals seek methods to detect unauthorized access to sensitive </a:t>
            </a:r>
            <a:r>
              <a:rPr lang="en-US" sz="2400" dirty="0" err="1"/>
              <a:t>information.Current</a:t>
            </a:r>
            <a:r>
              <a:rPr lang="en-US" sz="2400" dirty="0"/>
              <a:t> monitoring solutions often lack comprehensive keystroke logging capabilities, which can provide critical insights into user behavior and potential security </a:t>
            </a:r>
            <a:r>
              <a:rPr lang="en-US" sz="2400" dirty="0" smtClean="0"/>
              <a:t>threats. </a:t>
            </a:r>
            <a:endParaRPr lang="en-US" sz="2400" dirty="0"/>
          </a:p>
          <a:p>
            <a:r>
              <a:rPr lang="en-IN" sz="2000" dirty="0" smtClean="0"/>
              <a:t/>
            </a:r>
            <a:br>
              <a:rPr lang="en-IN" sz="2000" dirty="0" smtClean="0"/>
            </a:br>
            <a:endParaRPr lang="en-IN" sz="2000" dirty="0" smtClean="0"/>
          </a:p>
          <a:p>
            <a:r>
              <a:rPr lang="en-IN" dirty="0"/>
              <a:t/>
            </a:r>
            <a:br>
              <a:rPr lang="en-IN" dirty="0"/>
            </a:br>
            <a:r>
              <a:rPr lang="en-IN"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95400" y="682762"/>
            <a:ext cx="7918450"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u="sng" spc="5" dirty="0"/>
              <a:t>PROJECT	</a:t>
            </a:r>
            <a:r>
              <a:rPr sz="4400" u="sng" spc="-20" dirty="0"/>
              <a:t>OVERVIEW</a:t>
            </a:r>
            <a:r>
              <a:rPr lang="en-US" sz="4400" u="sng" spc="-20" dirty="0"/>
              <a:t>:</a:t>
            </a:r>
            <a:endParaRPr sz="44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EEE6F6B5-B1BD-BD54-9945-A3F9282F0854}"/>
              </a:ext>
            </a:extLst>
          </p:cNvPr>
          <p:cNvSpPr txBox="1"/>
          <p:nvPr/>
        </p:nvSpPr>
        <p:spPr>
          <a:xfrm>
            <a:off x="739775" y="1857376"/>
            <a:ext cx="7718425" cy="4708981"/>
          </a:xfrm>
          <a:prstGeom prst="rect">
            <a:avLst/>
          </a:prstGeom>
          <a:noFill/>
        </p:spPr>
        <p:txBody>
          <a:bodyPr wrap="square" rtlCol="0">
            <a:spAutoFit/>
          </a:bodyPr>
          <a:lstStyle/>
          <a:p>
            <a:pPr algn="just"/>
            <a:r>
              <a:rPr lang="en-US" sz="2400" dirty="0"/>
              <a:t>The secure Key Logger project aims to develop a</a:t>
            </a:r>
          </a:p>
          <a:p>
            <a:pPr algn="just"/>
            <a:r>
              <a:rPr lang="en-US" sz="2400" dirty="0"/>
              <a:t>Sophisticated keystroke logging application designed</a:t>
            </a:r>
          </a:p>
          <a:p>
            <a:pPr algn="just"/>
            <a:r>
              <a:rPr lang="en-US" sz="2400" dirty="0"/>
              <a:t>to monitor and record user keystrokes on various operating systems. This tool will be utilized for legitimate purpose such as parental control , employee monitoring (with consent ), and cybersecurity threat detection.</a:t>
            </a:r>
          </a:p>
          <a:p>
            <a:pPr algn="just"/>
            <a:r>
              <a:rPr lang="en-US" sz="2400" dirty="0" smtClean="0"/>
              <a:t>A </a:t>
            </a:r>
            <a:r>
              <a:rPr lang="en-US" sz="2400" dirty="0"/>
              <a:t>Keylogger is a type of surveillance software or hardware designed to record and log every keystroke made on a compute or mobile device . This information is often sent to a third party without  the users consent or knowledge, making it a significant threat to privacy and security.</a:t>
            </a:r>
          </a:p>
          <a:p>
            <a:pPr algn="just"/>
            <a:endParaRPr lang="en-US" dirty="0"/>
          </a:p>
          <a:p>
            <a:pPr algn="just"/>
            <a:r>
              <a:rPr lang="en-IN" dirty="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95400" y="838200"/>
            <a:ext cx="8515350" cy="693780"/>
          </a:xfrm>
          <a:prstGeom prst="rect">
            <a:avLst/>
          </a:prstGeom>
        </p:spPr>
        <p:txBody>
          <a:bodyPr vert="horz" wrap="square" lIns="0" tIns="16510" rIns="0" bIns="0" rtlCol="0">
            <a:spAutoFit/>
          </a:bodyPr>
          <a:lstStyle/>
          <a:p>
            <a:pPr marL="12700">
              <a:lnSpc>
                <a:spcPct val="100000"/>
              </a:lnSpc>
              <a:spcBef>
                <a:spcPts val="130"/>
              </a:spcBef>
            </a:pPr>
            <a:r>
              <a:rPr sz="4400" u="sng" spc="25" dirty="0"/>
              <a:t>W</a:t>
            </a:r>
            <a:r>
              <a:rPr sz="4400" u="sng" spc="-20" dirty="0"/>
              <a:t>H</a:t>
            </a:r>
            <a:r>
              <a:rPr sz="4400" u="sng" spc="20" dirty="0"/>
              <a:t>O</a:t>
            </a:r>
            <a:r>
              <a:rPr sz="4400" u="sng" spc="-235" dirty="0"/>
              <a:t> </a:t>
            </a:r>
            <a:r>
              <a:rPr sz="4400" u="sng" spc="-10" dirty="0"/>
              <a:t>AR</a:t>
            </a:r>
            <a:r>
              <a:rPr sz="4400" u="sng" spc="15" dirty="0"/>
              <a:t>E</a:t>
            </a:r>
            <a:r>
              <a:rPr sz="4400" u="sng" spc="-35" dirty="0"/>
              <a:t> </a:t>
            </a:r>
            <a:r>
              <a:rPr sz="4400" u="sng" spc="-10" dirty="0"/>
              <a:t>T</a:t>
            </a:r>
            <a:r>
              <a:rPr sz="4400" u="sng" spc="-15" dirty="0"/>
              <a:t>H</a:t>
            </a:r>
            <a:r>
              <a:rPr sz="4400" u="sng" spc="15" dirty="0"/>
              <a:t>E</a:t>
            </a:r>
            <a:r>
              <a:rPr sz="4400" u="sng" spc="-35" dirty="0"/>
              <a:t> </a:t>
            </a:r>
            <a:r>
              <a:rPr sz="4400" u="sng" spc="-20" dirty="0"/>
              <a:t>E</a:t>
            </a:r>
            <a:r>
              <a:rPr sz="4400" u="sng" spc="30" dirty="0"/>
              <a:t>N</a:t>
            </a:r>
            <a:r>
              <a:rPr sz="4400" u="sng" spc="15" dirty="0"/>
              <a:t>D</a:t>
            </a:r>
            <a:r>
              <a:rPr sz="4400" u="sng" spc="-45" dirty="0"/>
              <a:t> </a:t>
            </a:r>
            <a:r>
              <a:rPr sz="4400" u="sng" dirty="0"/>
              <a:t>U</a:t>
            </a:r>
            <a:r>
              <a:rPr sz="4400" u="sng" spc="10" dirty="0"/>
              <a:t>S</a:t>
            </a:r>
            <a:r>
              <a:rPr sz="4400" u="sng" spc="-25" dirty="0"/>
              <a:t>E</a:t>
            </a:r>
            <a:r>
              <a:rPr sz="4400" u="sng" spc="-10" dirty="0"/>
              <a:t>R</a:t>
            </a:r>
            <a:r>
              <a:rPr sz="4400" u="sng" spc="5" dirty="0"/>
              <a:t>S</a:t>
            </a:r>
            <a:r>
              <a:rPr sz="4400" u="sng" spc="5" dirty="0" smtClean="0"/>
              <a:t>?</a:t>
            </a:r>
            <a:endParaRPr sz="4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65053555-C92E-4BBB-7200-0AAD87DCF5D5}"/>
              </a:ext>
            </a:extLst>
          </p:cNvPr>
          <p:cNvSpPr txBox="1"/>
          <p:nvPr/>
        </p:nvSpPr>
        <p:spPr>
          <a:xfrm>
            <a:off x="629158" y="2131755"/>
            <a:ext cx="8515351" cy="4924425"/>
          </a:xfrm>
          <a:prstGeom prst="rect">
            <a:avLst/>
          </a:prstGeom>
          <a:noFill/>
        </p:spPr>
        <p:txBody>
          <a:bodyPr wrap="square" rtlCol="0">
            <a:spAutoFit/>
          </a:bodyPr>
          <a:lstStyle/>
          <a:p>
            <a:pPr algn="just"/>
            <a:r>
              <a:rPr lang="en-US" sz="2000" dirty="0"/>
              <a:t>The end user of keyloggers can be broadly categorized into malicious</a:t>
            </a:r>
          </a:p>
          <a:p>
            <a:pPr algn="just"/>
            <a:r>
              <a:rPr lang="en-IN" sz="2000" dirty="0"/>
              <a:t>And legitimate users </a:t>
            </a:r>
            <a:r>
              <a:rPr lang="en-US" sz="2000" dirty="0"/>
              <a:t>, each with different motivation and ethical considerations.</a:t>
            </a:r>
          </a:p>
          <a:p>
            <a:pPr algn="just"/>
            <a:r>
              <a:rPr lang="en-US" sz="2000" b="1" dirty="0" smtClean="0"/>
              <a:t>1.Security </a:t>
            </a:r>
            <a:r>
              <a:rPr lang="en-US" sz="2000" b="1" dirty="0"/>
              <a:t>Professionals:</a:t>
            </a:r>
            <a:r>
              <a:rPr lang="en-US" sz="2000" dirty="0"/>
              <a:t> Security professionals may use keyloggers as part of their job to assess and test the security of computer systems. They may deploy keyloggers to identify vulnerabilities in authentication mechanisms or to monitor user activity for suspicious behavior.</a:t>
            </a:r>
          </a:p>
          <a:p>
            <a:pPr algn="just"/>
            <a:r>
              <a:rPr lang="en-US" sz="2000" b="1" dirty="0" smtClean="0"/>
              <a:t>2.Parents</a:t>
            </a:r>
            <a:r>
              <a:rPr lang="en-US" sz="2000" b="1" dirty="0"/>
              <a:t>:</a:t>
            </a:r>
            <a:r>
              <a:rPr lang="en-US" sz="2000" dirty="0"/>
              <a:t> Parents concerned about their children's online activities may use keyloggers to monitor their children's internet usage, including the websites they visit, the messages they send, and the applications they use. This allows parents to ensure their children are not engaging in inappropriate behavior or interacting with dangerous individuals.</a:t>
            </a:r>
          </a:p>
          <a:p>
            <a:pPr algn="just"/>
            <a:r>
              <a:rPr lang="en-US" sz="2000" b="1" dirty="0" smtClean="0"/>
              <a:t>3.Employers</a:t>
            </a:r>
            <a:r>
              <a:rPr lang="en-US" sz="2000" b="1" dirty="0"/>
              <a:t>:</a:t>
            </a:r>
            <a:r>
              <a:rPr lang="en-US" sz="2000" dirty="0"/>
              <a:t> Employers may deploy keyloggers on company-owned devices to monitor employee activity and ensure compliance with company policies.</a:t>
            </a:r>
          </a:p>
          <a:p>
            <a:pPr algn="just"/>
            <a:endParaRPr lang="en-US" dirty="0"/>
          </a:p>
          <a:p>
            <a:pPr algn="just"/>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2A75DCD-FD23-9C96-DA55-9657C7AAD29B}"/>
              </a:ext>
            </a:extLst>
          </p:cNvPr>
          <p:cNvSpPr txBox="1"/>
          <p:nvPr/>
        </p:nvSpPr>
        <p:spPr>
          <a:xfrm>
            <a:off x="304800" y="533400"/>
            <a:ext cx="8839200" cy="6817251"/>
          </a:xfrm>
          <a:prstGeom prst="rect">
            <a:avLst/>
          </a:prstGeom>
          <a:noFill/>
        </p:spPr>
        <p:txBody>
          <a:bodyPr wrap="square" rtlCol="0">
            <a:spAutoFit/>
          </a:bodyPr>
          <a:lstStyle/>
          <a:p>
            <a:pPr algn="just">
              <a:lnSpc>
                <a:spcPct val="150000"/>
              </a:lnSpc>
            </a:pPr>
            <a:r>
              <a:rPr lang="en-US" sz="2000" b="1" dirty="0"/>
              <a:t>4.Law Enforcement Agencies:</a:t>
            </a:r>
            <a:r>
              <a:rPr lang="en-US" sz="2000" dirty="0"/>
              <a:t> Law enforcement agencies may use </a:t>
            </a:r>
            <a:r>
              <a:rPr lang="en-US" sz="2000" dirty="0" err="1" smtClean="0"/>
              <a:t>keyloggers</a:t>
            </a:r>
            <a:r>
              <a:rPr lang="en-US" sz="2000" dirty="0" smtClean="0"/>
              <a:t>  as </a:t>
            </a:r>
            <a:r>
              <a:rPr lang="en-US" sz="2000" dirty="0"/>
              <a:t>part of investigations into criminal activity, such as fraud, cybercrimes, or terrorism. Keyloggers can be used to gather evidence of illegal activities by monitoring suspects' online communications and activities.</a:t>
            </a:r>
          </a:p>
          <a:p>
            <a:pPr algn="just">
              <a:lnSpc>
                <a:spcPct val="150000"/>
              </a:lnSpc>
            </a:pPr>
            <a:r>
              <a:rPr lang="en-US" sz="2000" dirty="0"/>
              <a:t>5.</a:t>
            </a:r>
            <a:r>
              <a:rPr lang="en-US" sz="2000" b="1" dirty="0"/>
              <a:t> Individuals:</a:t>
            </a:r>
            <a:r>
              <a:rPr lang="en-US" sz="2000" dirty="0"/>
              <a:t> Some individuals may choose to use keyloggers on their own devices for personal reasons, such as keeping track of their own keystrokes for productivity purposes or remembering passwords and other sensitive information.</a:t>
            </a:r>
          </a:p>
          <a:p>
            <a:r>
              <a:rPr lang="en-US" sz="2000" b="1" dirty="0" smtClean="0"/>
              <a:t>6.Cybersecurity </a:t>
            </a:r>
            <a:r>
              <a:rPr lang="en-US" sz="2000" b="1" dirty="0"/>
              <a:t>Professionals:  </a:t>
            </a:r>
          </a:p>
          <a:p>
            <a:pPr algn="just"/>
            <a:r>
              <a:rPr lang="en-US" sz="2000" dirty="0"/>
              <a:t>  * To detect unauthorized access and malicious activities on company networks or </a:t>
            </a:r>
            <a:r>
              <a:rPr lang="en-US" sz="2000" dirty="0" smtClean="0"/>
              <a:t>personal </a:t>
            </a:r>
            <a:r>
              <a:rPr lang="en-US" sz="2000" dirty="0"/>
              <a:t>devices.  </a:t>
            </a:r>
          </a:p>
          <a:p>
            <a:pPr algn="just"/>
            <a:r>
              <a:rPr lang="en-US" sz="2000" dirty="0"/>
              <a:t>  *To analyze security incidents and understand how breaches occur.</a:t>
            </a:r>
          </a:p>
          <a:p>
            <a:pPr algn="just"/>
            <a:r>
              <a:rPr lang="en-US" sz="2000" dirty="0" smtClean="0"/>
              <a:t>It's </a:t>
            </a:r>
            <a:r>
              <a:rPr lang="en-US" sz="2000" dirty="0"/>
              <a:t>important to </a:t>
            </a:r>
            <a:r>
              <a:rPr lang="en-US" sz="2000" b="1" dirty="0"/>
              <a:t>note </a:t>
            </a:r>
            <a:r>
              <a:rPr lang="en-US" sz="2000" dirty="0"/>
              <a:t>that the use of keyloggers raises ethical and legal considerations,  it is </a:t>
            </a:r>
            <a:r>
              <a:rPr lang="en-US" sz="2000" b="1" dirty="0"/>
              <a:t>illegal</a:t>
            </a:r>
            <a:r>
              <a:rPr lang="en-US" sz="2000" dirty="0"/>
              <a:t> to deploy keyloggers without the knowledge and consent of the individuals being monitored. Therefore, regardless of the end user, it's essential to use keyloggers responsibly and in accordance with applicable </a:t>
            </a:r>
            <a:r>
              <a:rPr lang="en-US" sz="2000" b="1" dirty="0"/>
              <a:t>laws and regulations.</a:t>
            </a:r>
          </a:p>
          <a:p>
            <a:pPr algn="just"/>
            <a:endParaRPr lang="en-US" sz="2000" b="1" dirty="0"/>
          </a:p>
          <a:p>
            <a:pPr algn="just">
              <a:lnSpc>
                <a:spcPct val="150000"/>
              </a:lnSpc>
            </a:pPr>
            <a:endParaRPr lang="en-IN" dirty="0"/>
          </a:p>
        </p:txBody>
      </p:sp>
    </p:spTree>
    <p:extLst>
      <p:ext uri="{BB962C8B-B14F-4D97-AF65-F5344CB8AC3E}">
        <p14:creationId xmlns:p14="http://schemas.microsoft.com/office/powerpoint/2010/main" val="66836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2882" y="332763"/>
            <a:ext cx="11481435" cy="567463"/>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lang="en-US" sz="3600" u="sng" spc="-35" dirty="0"/>
              <a:t>&amp;</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r>
              <a:rPr lang="en-US" sz="3600" u="sng" dirty="0"/>
              <a:t>:</a:t>
            </a:r>
            <a:endParaRPr sz="3600" u="sng"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 xmlns:a16="http://schemas.microsoft.com/office/drawing/2014/main" id="{9F87BFED-76F1-5F22-AA17-58BF562BED24}"/>
              </a:ext>
            </a:extLst>
          </p:cNvPr>
          <p:cNvSpPr txBox="1"/>
          <p:nvPr/>
        </p:nvSpPr>
        <p:spPr>
          <a:xfrm>
            <a:off x="3200400" y="2055495"/>
            <a:ext cx="5486400" cy="4924425"/>
          </a:xfrm>
          <a:prstGeom prst="rect">
            <a:avLst/>
          </a:prstGeom>
          <a:noFill/>
        </p:spPr>
        <p:txBody>
          <a:bodyPr wrap="square" rtlCol="0">
            <a:spAutoFit/>
          </a:bodyPr>
          <a:lstStyle/>
          <a:p>
            <a:pPr algn="just"/>
            <a:r>
              <a:rPr lang="en-US" b="1" dirty="0">
                <a:latin typeface="Showcard Gothic" panose="04020904020102020604" pitchFamily="82" charset="0"/>
              </a:rPr>
              <a:t>Solution:</a:t>
            </a:r>
          </a:p>
          <a:p>
            <a:pPr algn="just"/>
            <a:r>
              <a:rPr lang="en-US" sz="2000" dirty="0"/>
              <a:t>A keylogger is a software or hardware tool designed to covertly record every keystroke typed on a computer keyboard. It operates silently in the background, capturing all keyboard input, including usernames, passwords, messages, and other text entered by the user.</a:t>
            </a:r>
          </a:p>
          <a:p>
            <a:pPr algn="just"/>
            <a:r>
              <a:rPr lang="en-US" dirty="0">
                <a:latin typeface="Showcard Gothic" panose="04020904020102020604" pitchFamily="82" charset="0"/>
              </a:rPr>
              <a:t>VALUE:</a:t>
            </a:r>
          </a:p>
          <a:p>
            <a:pPr algn="just"/>
            <a:r>
              <a:rPr lang="en-US" sz="2000" dirty="0"/>
              <a:t>For security professionals, keyloggers can be valuable tools for testing the security of computer systems. By monitoring keystrokes, security experts can identify vulnerabilities in authentication mechanisms and user behavior, helping organizations strengthen their defenses against cyber threats.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284287" y="616680"/>
            <a:ext cx="9623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sz="4400" u="sng" spc="10" dirty="0"/>
              <a:t>WOW</a:t>
            </a:r>
            <a:r>
              <a:rPr sz="4400" u="sng" spc="85" dirty="0"/>
              <a:t> </a:t>
            </a:r>
            <a:r>
              <a:rPr sz="4400" u="sng" spc="10" dirty="0"/>
              <a:t>IN</a:t>
            </a:r>
            <a:r>
              <a:rPr sz="4400" u="sng" spc="-5" dirty="0"/>
              <a:t> </a:t>
            </a:r>
            <a:r>
              <a:rPr sz="4400" u="sng" spc="15" dirty="0"/>
              <a:t>YOUR</a:t>
            </a:r>
            <a:r>
              <a:rPr sz="4400" u="sng" spc="-10" dirty="0"/>
              <a:t> </a:t>
            </a:r>
            <a:r>
              <a:rPr sz="4400" u="sng" spc="20" dirty="0"/>
              <a:t>SOLUTION</a:t>
            </a:r>
            <a:r>
              <a:rPr lang="en-US" sz="4400" u="sng" spc="20" dirty="0"/>
              <a:t>:</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24227FED-0800-0AD4-898F-16278244327A}"/>
              </a:ext>
            </a:extLst>
          </p:cNvPr>
          <p:cNvSpPr txBox="1"/>
          <p:nvPr/>
        </p:nvSpPr>
        <p:spPr>
          <a:xfrm>
            <a:off x="2533650" y="2293143"/>
            <a:ext cx="6610350" cy="4093428"/>
          </a:xfrm>
          <a:prstGeom prst="rect">
            <a:avLst/>
          </a:prstGeom>
          <a:noFill/>
        </p:spPr>
        <p:txBody>
          <a:bodyPr wrap="square" rtlCol="0">
            <a:spAutoFit/>
          </a:bodyPr>
          <a:lstStyle/>
          <a:p>
            <a:pPr algn="just"/>
            <a:r>
              <a:rPr lang="en-US" sz="2000" dirty="0"/>
              <a:t>The "wow" factor in a solution involving a keylogger would likely stem from its ability to provide unprecedented insights and control over computer usage in various contexts.</a:t>
            </a:r>
          </a:p>
          <a:p>
            <a:pPr algn="just"/>
            <a:r>
              <a:rPr lang="en-US" sz="2000" dirty="0"/>
              <a:t>The "wow" in Secure Key Logger comes from its combination of cutting-edge security, user-friendly design, and ethical transparency.</a:t>
            </a:r>
          </a:p>
          <a:p>
            <a:pPr algn="just"/>
            <a:r>
              <a:rPr lang="en-US" sz="2000" dirty="0"/>
              <a:t>Overall, the "wow" factor in a solution involving a keylogger lies in its ability to provide unparalleled visibility and control over computer usage, leading to enhanced security, safety, and productivity in various domains. However, it's important to balance this with ethical considerations and ensure that the use of keyloggers respects privacy rights and complies with applicable laws and regulations.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TotalTime>
  <Words>929</Words>
  <Application>Microsoft Office PowerPoint</Application>
  <PresentationFormat>Custom</PresentationFormat>
  <Paragraphs>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Student Name : MADANA SOMANADH SAI</vt:lpstr>
      <vt:lpstr>  PROJECT TITLE:</vt:lpstr>
      <vt:lpstr>AGENDA:</vt:lpstr>
      <vt:lpstr>PROBLEM STATEMENT:</vt:lpstr>
      <vt:lpstr>PROJECT OVERVIEW:</vt:lpstr>
      <vt:lpstr>WHO ARE THE END USERS?</vt:lpstr>
      <vt:lpstr>PowerPoint Presentation</vt:lpstr>
      <vt:lpstr>YOUR SOLUTION &amp;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RAAVI GOPICHAND</dc:title>
  <cp:lastModifiedBy>LENOVO</cp:lastModifiedBy>
  <cp:revision>9</cp:revision>
  <dcterms:created xsi:type="dcterms:W3CDTF">2024-06-03T05:48:59Z</dcterms:created>
  <dcterms:modified xsi:type="dcterms:W3CDTF">2024-06-11T07:07:21Z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