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
  </p:notesMasterIdLst>
  <p:sldIdLst>
    <p:sldId id="257" r:id="rId2"/>
  </p:sldIdLst>
  <p:sldSz cx="384048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0"/>
    <p:restoredTop sz="94907" autoAdjust="0"/>
  </p:normalViewPr>
  <p:slideViewPr>
    <p:cSldViewPr snapToGrid="0" snapToObjects="1">
      <p:cViewPr>
        <p:scale>
          <a:sx n="25" d="100"/>
          <a:sy n="25" d="100"/>
        </p:scale>
        <p:origin x="-643" y="-62"/>
      </p:cViewPr>
      <p:guideLst>
        <p:guide orient="horz" pos="10368"/>
        <p:guide pos="12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DC78A-3AC4-2747-B810-27AE80119210}" type="datetimeFigureOut">
              <a:rPr lang="en-US" smtClean="0"/>
              <a:pPr/>
              <a:t>4/29/2017</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6C6A9-9DE3-3148-80C1-19E4EA3BDFE3}" type="slidenum">
              <a:rPr lang="en-US" smtClean="0"/>
              <a:pPr/>
              <a:t>‹#›</a:t>
            </a:fld>
            <a:endParaRPr lang="en-US"/>
          </a:p>
        </p:txBody>
      </p:sp>
    </p:spTree>
    <p:extLst>
      <p:ext uri="{BB962C8B-B14F-4D97-AF65-F5344CB8AC3E}">
        <p14:creationId xmlns:p14="http://schemas.microsoft.com/office/powerpoint/2010/main" xmlns="" val="1518425197"/>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6C6A9-9DE3-3148-80C1-19E4EA3BDFE3}" type="slidenum">
              <a:rPr lang="en-US" smtClean="0"/>
              <a:pPr/>
              <a:t>1</a:t>
            </a:fld>
            <a:endParaRPr lang="en-US"/>
          </a:p>
        </p:txBody>
      </p:sp>
    </p:spTree>
    <p:extLst>
      <p:ext uri="{BB962C8B-B14F-4D97-AF65-F5344CB8AC3E}">
        <p14:creationId xmlns:p14="http://schemas.microsoft.com/office/powerpoint/2010/main" xmlns="" val="97107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6B816-B232-FB41-9533-576998C05228}"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6B816-B232-FB41-9533-576998C05228}"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6B816-B232-FB41-9533-576998C05228}"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6004409"/>
            <a:ext cx="8799711"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07049" y="5416790"/>
            <a:ext cx="8792765" cy="432788"/>
          </a:xfrm>
          <a:prstGeom prst="rect">
            <a:avLst/>
          </a:prstGeom>
          <a:noFill/>
        </p:spPr>
        <p:txBody>
          <a:bodyPr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89774" y="14919070"/>
            <a:ext cx="8801100"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07047" y="14363563"/>
            <a:ext cx="8794154" cy="432788"/>
          </a:xfrm>
          <a:prstGeom prst="rect">
            <a:avLst/>
          </a:prstGeom>
          <a:noFill/>
        </p:spPr>
        <p:txBody>
          <a:bodyPr wrap="square"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38768" y="5996470"/>
            <a:ext cx="18130042"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138771" y="5416790"/>
            <a:ext cx="18130042" cy="432788"/>
          </a:xfrm>
          <a:prstGeom prst="rect">
            <a:avLst/>
          </a:prstGeom>
          <a:noFill/>
        </p:spPr>
        <p:txBody>
          <a:bodyPr wrap="square"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138771" y="21813410"/>
            <a:ext cx="18130042"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138771" y="21225796"/>
            <a:ext cx="18130042" cy="432788"/>
          </a:xfrm>
          <a:prstGeom prst="rect">
            <a:avLst/>
          </a:prstGeom>
          <a:noFill/>
        </p:spPr>
        <p:txBody>
          <a:bodyPr wrap="square"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8804176" y="5416790"/>
            <a:ext cx="8791140" cy="432788"/>
          </a:xfrm>
          <a:prstGeom prst="rect">
            <a:avLst/>
          </a:prstGeom>
          <a:noFill/>
        </p:spPr>
        <p:txBody>
          <a:bodyPr wrap="square"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8804176" y="6004409"/>
            <a:ext cx="8791140"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8804176" y="14423788"/>
            <a:ext cx="8791140" cy="432788"/>
          </a:xfrm>
          <a:prstGeom prst="rect">
            <a:avLst/>
          </a:prstGeom>
          <a:noFill/>
        </p:spPr>
        <p:txBody>
          <a:bodyPr wrap="square"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8804177" y="15011402"/>
            <a:ext cx="8795543"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8804176" y="25830451"/>
            <a:ext cx="8791140" cy="432788"/>
          </a:xfrm>
          <a:prstGeom prst="rect">
            <a:avLst/>
          </a:prstGeom>
          <a:noFill/>
        </p:spPr>
        <p:txBody>
          <a:bodyPr wrap="square" lIns="52249" tIns="52249" rIns="52249" bIns="52249" anchor="ctr" anchorCtr="0">
            <a:spAutoFit/>
          </a:bodyPr>
          <a:lstStyle>
            <a:lvl1pPr algn="ctr">
              <a:buNone/>
              <a:defRPr sz="2363"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8804177" y="26418070"/>
            <a:ext cx="8795543" cy="450898"/>
          </a:xfrm>
          <a:prstGeom prst="rect">
            <a:avLst/>
          </a:prstGeom>
        </p:spPr>
        <p:txBody>
          <a:bodyPr wrap="square" lIns="130622" tIns="130622" rIns="130622" bIns="130622">
            <a:spAutoFit/>
          </a:bodyPr>
          <a:lstStyle>
            <a:lvl1pPr marL="220399" indent="-220399">
              <a:buNone/>
              <a:defRPr sz="1351">
                <a:solidFill>
                  <a:schemeClr val="accent5">
                    <a:lumMod val="50000"/>
                  </a:schemeClr>
                </a:solidFill>
                <a:latin typeface="Times New Roman" panose="02020603050405020304" pitchFamily="18" charset="0"/>
                <a:cs typeface="Times New Roman" panose="02020603050405020304" pitchFamily="18" charset="0"/>
              </a:defRPr>
            </a:lvl1pPr>
            <a:lvl2pPr marL="955058" indent="-367331">
              <a:defRPr sz="1575">
                <a:latin typeface="Trebuchet MS" pitchFamily="34" charset="0"/>
              </a:defRPr>
            </a:lvl2pPr>
            <a:lvl3pPr marL="1322389" indent="-367331">
              <a:defRPr sz="1575">
                <a:latin typeface="Trebuchet MS" pitchFamily="34" charset="0"/>
              </a:defRPr>
            </a:lvl3pPr>
            <a:lvl4pPr marL="1726452" indent="-404063">
              <a:defRPr sz="1575">
                <a:latin typeface="Trebuchet MS" pitchFamily="34" charset="0"/>
              </a:defRPr>
            </a:lvl4pPr>
            <a:lvl5pPr marL="2020319" indent="-293864">
              <a:defRPr sz="1575">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5127310" y="2229591"/>
            <a:ext cx="28150186" cy="1025539"/>
          </a:xfrm>
          <a:prstGeom prst="rect">
            <a:avLst/>
          </a:prstGeom>
        </p:spPr>
        <p:txBody>
          <a:bodyPr>
            <a:normAutofit/>
          </a:bodyPr>
          <a:lstStyle>
            <a:lvl1pPr algn="ctr">
              <a:buFontTx/>
              <a:buNone/>
              <a:defRPr sz="4498">
                <a:solidFill>
                  <a:schemeClr val="accent5">
                    <a:lumMod val="50000"/>
                  </a:schemeClr>
                </a:solidFill>
              </a:defRPr>
            </a:lvl1pPr>
            <a:lvl2pPr>
              <a:buFontTx/>
              <a:buNone/>
              <a:defRPr sz="8099"/>
            </a:lvl2pPr>
            <a:lvl3pPr>
              <a:buFontTx/>
              <a:buNone/>
              <a:defRPr sz="8099"/>
            </a:lvl3pPr>
            <a:lvl4pPr>
              <a:buFontTx/>
              <a:buNone/>
              <a:defRPr sz="8099"/>
            </a:lvl4pPr>
            <a:lvl5pPr>
              <a:buFontTx/>
              <a:buNone/>
              <a:defRPr sz="8099"/>
            </a:lvl5pPr>
          </a:lstStyle>
          <a:p>
            <a:pPr lvl="0"/>
            <a:r>
              <a:rPr lang="en-US" dirty="0"/>
              <a:t>Click here to add authors</a:t>
            </a:r>
          </a:p>
        </p:txBody>
      </p:sp>
      <p:sp>
        <p:nvSpPr>
          <p:cNvPr id="68" name="Text Placeholder 76"/>
          <p:cNvSpPr>
            <a:spLocks noGrp="1"/>
          </p:cNvSpPr>
          <p:nvPr>
            <p:ph type="body" sz="quarter" idx="184" hasCustomPrompt="1"/>
          </p:nvPr>
        </p:nvSpPr>
        <p:spPr>
          <a:xfrm>
            <a:off x="5127310" y="3382231"/>
            <a:ext cx="28150186" cy="1087810"/>
          </a:xfrm>
          <a:prstGeom prst="rect">
            <a:avLst/>
          </a:prstGeom>
        </p:spPr>
        <p:txBody>
          <a:bodyPr>
            <a:normAutofit/>
          </a:bodyPr>
          <a:lstStyle>
            <a:lvl1pPr algn="ctr">
              <a:buFontTx/>
              <a:buNone/>
              <a:defRPr sz="3600">
                <a:solidFill>
                  <a:schemeClr val="accent5">
                    <a:lumMod val="50000"/>
                  </a:schemeClr>
                </a:solidFill>
              </a:defRPr>
            </a:lvl1pPr>
            <a:lvl2pPr>
              <a:buFontTx/>
              <a:buNone/>
              <a:defRPr sz="8099"/>
            </a:lvl2pPr>
            <a:lvl3pPr>
              <a:buFontTx/>
              <a:buNone/>
              <a:defRPr sz="8099"/>
            </a:lvl3pPr>
            <a:lvl4pPr>
              <a:buFontTx/>
              <a:buNone/>
              <a:defRPr sz="8099"/>
            </a:lvl4pPr>
            <a:lvl5pPr>
              <a:buFontTx/>
              <a:buNone/>
              <a:defRPr sz="8099"/>
            </a:lvl5pPr>
          </a:lstStyle>
          <a:p>
            <a:pPr lvl="0"/>
            <a:r>
              <a:rPr lang="en-US" dirty="0"/>
              <a:t>Click here to add affiliations</a:t>
            </a:r>
          </a:p>
        </p:txBody>
      </p:sp>
      <p:sp>
        <p:nvSpPr>
          <p:cNvPr id="69" name="Text Placeholder 76"/>
          <p:cNvSpPr>
            <a:spLocks noGrp="1"/>
          </p:cNvSpPr>
          <p:nvPr>
            <p:ph type="body" sz="quarter" idx="185" hasCustomPrompt="1"/>
          </p:nvPr>
        </p:nvSpPr>
        <p:spPr>
          <a:xfrm>
            <a:off x="5127310" y="737311"/>
            <a:ext cx="28150186" cy="1430424"/>
          </a:xfrm>
          <a:prstGeom prst="rect">
            <a:avLst/>
          </a:prstGeom>
        </p:spPr>
        <p:txBody>
          <a:bodyPr>
            <a:normAutofit/>
          </a:bodyPr>
          <a:lstStyle>
            <a:lvl1pPr algn="ctr">
              <a:buFontTx/>
              <a:buNone/>
              <a:defRPr sz="6750" b="1">
                <a:solidFill>
                  <a:schemeClr val="accent5">
                    <a:lumMod val="50000"/>
                  </a:schemeClr>
                </a:solidFill>
              </a:defRPr>
            </a:lvl1pPr>
            <a:lvl2pPr>
              <a:buFontTx/>
              <a:buNone/>
              <a:defRPr sz="8099"/>
            </a:lvl2pPr>
            <a:lvl3pPr>
              <a:buFontTx/>
              <a:buNone/>
              <a:defRPr sz="8099"/>
            </a:lvl3pPr>
            <a:lvl4pPr>
              <a:buFontTx/>
              <a:buNone/>
              <a:defRPr sz="8099"/>
            </a:lvl4pPr>
            <a:lvl5pPr>
              <a:buFontTx/>
              <a:buNone/>
              <a:defRPr sz="8099"/>
            </a:lvl5pPr>
          </a:lstStyle>
          <a:p>
            <a:pPr lvl="0"/>
            <a:r>
              <a:rPr lang="en-US" dirty="0"/>
              <a:t>Click here to add title</a:t>
            </a:r>
          </a:p>
        </p:txBody>
      </p:sp>
      <p:sp>
        <p:nvSpPr>
          <p:cNvPr id="60" name="TextBox 59"/>
          <p:cNvSpPr txBox="1"/>
          <p:nvPr userDrawn="1"/>
        </p:nvSpPr>
        <p:spPr>
          <a:xfrm>
            <a:off x="13475369" y="10725293"/>
            <a:ext cx="4682689" cy="300210"/>
          </a:xfrm>
          <a:prstGeom prst="rect">
            <a:avLst/>
          </a:prstGeom>
          <a:noFill/>
        </p:spPr>
        <p:txBody>
          <a:bodyPr wrap="square" rtlCol="0">
            <a:spAutoFit/>
          </a:bodyPr>
          <a:lstStyle/>
          <a:p>
            <a:endParaRPr lang="en-US" sz="135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5367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6B816-B232-FB41-9533-576998C05228}"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6B816-B232-FB41-9533-576998C05228}" type="datetimeFigureOut">
              <a:rPr lang="en-US" smtClean="0"/>
              <a:pPr/>
              <a:t>4/29/2017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6B816-B232-FB41-9533-576998C05228}"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6B816-B232-FB41-9533-576998C05228}" type="datetimeFigureOut">
              <a:rPr lang="en-US" smtClean="0"/>
              <a:pPr/>
              <a:t>4/29/2017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6B816-B232-FB41-9533-576998C05228}" type="datetimeFigureOut">
              <a:rPr lang="en-US" smtClean="0"/>
              <a:pPr/>
              <a:t>4/29/2017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6B816-B232-FB41-9533-576998C05228}" type="datetimeFigureOut">
              <a:rPr lang="en-US" smtClean="0"/>
              <a:pPr/>
              <a:t>4/29/2017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B26B816-B232-FB41-9533-576998C05228}"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B26B816-B232-FB41-9533-576998C05228}" type="datetimeFigureOut">
              <a:rPr lang="en-US" smtClean="0"/>
              <a:pPr/>
              <a:t>4/29/2017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2ACAF4-C419-424E-8AC6-D737A04B38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CB26B816-B232-FB41-9533-576998C05228}" type="datetimeFigureOut">
              <a:rPr lang="en-US" smtClean="0"/>
              <a:pPr/>
              <a:t>4/29/2017</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172ACAF4-C419-424E-8AC6-D737A04B3817}" type="slidenum">
              <a:rPr lang="en-US" smtClean="0"/>
              <a:pPr/>
              <a:t>‹#›</a:t>
            </a:fld>
            <a:endParaRPr lang="en-US"/>
          </a:p>
        </p:txBody>
      </p:sp>
    </p:spTree>
    <p:extLst>
      <p:ext uri="{BB962C8B-B14F-4D97-AF65-F5344CB8AC3E}">
        <p14:creationId xmlns:p14="http://schemas.microsoft.com/office/powerpoint/2010/main" xmlns="" val="7970374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bg1"/>
            </a:gs>
          </a:gsLst>
          <a:lin ang="5400000" scaled="0"/>
        </a:gradFill>
        <a:effectLst/>
      </p:bgPr>
    </p:bg>
    <p:spTree>
      <p:nvGrpSpPr>
        <p:cNvPr id="1" name=""/>
        <p:cNvGrpSpPr/>
        <p:nvPr/>
      </p:nvGrpSpPr>
      <p:grpSpPr>
        <a:xfrm>
          <a:off x="0" y="0"/>
          <a:ext cx="0" cy="0"/>
          <a:chOff x="0" y="0"/>
          <a:chExt cx="0" cy="0"/>
        </a:xfrm>
      </p:grpSpPr>
      <p:sp>
        <p:nvSpPr>
          <p:cNvPr id="90" name="Text Placeholder 89"/>
          <p:cNvSpPr>
            <a:spLocks noGrp="1"/>
          </p:cNvSpPr>
          <p:nvPr>
            <p:ph type="body" sz="quarter" idx="10"/>
          </p:nvPr>
        </p:nvSpPr>
        <p:spPr>
          <a:xfrm>
            <a:off x="791165" y="5934072"/>
            <a:ext cx="10131796" cy="9238560"/>
          </a:xfrm>
        </p:spPr>
        <p:txBody>
          <a:bodyPr/>
          <a:lstStyle/>
          <a:p>
            <a:pPr algn="just"/>
            <a:r>
              <a:rPr lang="en-US" sz="3600" dirty="0"/>
              <a:t>  Relationship of records across databases has become an important tool for combining records that belong to the same entity across different data sources. When unique identifiers are not available or deterministic record linkage is not possible, probabilistic record linkage may be used to create additional matches based on probability scores that pair records belonging to the same individual. The success of record linkages is dependent on the quality of the individual data sources and identifiers as well as the accuracy of the record linkage process, which often involves manual review. The goal is therefore to reduce the number of mismatches and unlinked records and in turn to reduce the potential for systematic biases.</a:t>
            </a:r>
          </a:p>
        </p:txBody>
      </p:sp>
      <p:sp>
        <p:nvSpPr>
          <p:cNvPr id="91" name="Text Placeholder 90"/>
          <p:cNvSpPr>
            <a:spLocks noGrp="1"/>
          </p:cNvSpPr>
          <p:nvPr>
            <p:ph type="body" sz="quarter" idx="11"/>
          </p:nvPr>
        </p:nvSpPr>
        <p:spPr>
          <a:xfrm>
            <a:off x="807049" y="5331126"/>
            <a:ext cx="10123798" cy="604117"/>
          </a:xfrm>
        </p:spPr>
        <p:txBody>
          <a:bodyPr/>
          <a:lstStyle/>
          <a:p>
            <a:r>
              <a:rPr lang="en-US" sz="3600" dirty="0"/>
              <a:t>Introduction</a:t>
            </a:r>
          </a:p>
        </p:txBody>
      </p:sp>
      <p:sp>
        <p:nvSpPr>
          <p:cNvPr id="93" name="Text Placeholder 92"/>
          <p:cNvSpPr>
            <a:spLocks noGrp="1"/>
          </p:cNvSpPr>
          <p:nvPr>
            <p:ph type="body" sz="quarter" idx="20"/>
          </p:nvPr>
        </p:nvSpPr>
        <p:spPr>
          <a:xfrm rot="10800000" flipV="1">
            <a:off x="730232" y="13938198"/>
            <a:ext cx="10125397" cy="604117"/>
          </a:xfrm>
        </p:spPr>
        <p:txBody>
          <a:bodyPr/>
          <a:lstStyle/>
          <a:p>
            <a:r>
              <a:rPr lang="en-US" sz="3600" dirty="0"/>
              <a:t>Objectives</a:t>
            </a:r>
            <a:endParaRPr lang="en-US" sz="3200" dirty="0"/>
          </a:p>
        </p:txBody>
      </p:sp>
      <p:sp>
        <p:nvSpPr>
          <p:cNvPr id="94" name="Text Placeholder 93"/>
          <p:cNvSpPr>
            <a:spLocks noGrp="1"/>
          </p:cNvSpPr>
          <p:nvPr>
            <p:ph type="body" sz="quarter" idx="21"/>
          </p:nvPr>
        </p:nvSpPr>
        <p:spPr>
          <a:xfrm>
            <a:off x="724676" y="19476117"/>
            <a:ext cx="10248124" cy="7742766"/>
          </a:xfrm>
        </p:spPr>
        <p:txBody>
          <a:bodyPr/>
          <a:lstStyle/>
          <a:p>
            <a:pPr algn="just"/>
            <a:r>
              <a:rPr lang="en-US" sz="3600" dirty="0"/>
              <a:t>  There are three databases considered for this project. They are Job consultancy, Refugee, and Funding Database. The Job Consultancy database has following tables: </a:t>
            </a:r>
            <a:r>
              <a:rPr lang="en-US" sz="3600" dirty="0" err="1"/>
              <a:t>consultancy_details</a:t>
            </a:r>
            <a:r>
              <a:rPr lang="en-US" sz="3600" dirty="0"/>
              <a:t>, </a:t>
            </a:r>
            <a:r>
              <a:rPr lang="en-US" sz="3600" dirty="0" err="1"/>
              <a:t>consultancy_address</a:t>
            </a:r>
            <a:r>
              <a:rPr lang="en-US" sz="3600" dirty="0"/>
              <a:t>, </a:t>
            </a:r>
            <a:r>
              <a:rPr lang="en-US" sz="3600" dirty="0" err="1"/>
              <a:t>job_details</a:t>
            </a:r>
            <a:r>
              <a:rPr lang="en-US" sz="3600" dirty="0"/>
              <a:t> and </a:t>
            </a:r>
            <a:r>
              <a:rPr lang="en-US" sz="3600" dirty="0" err="1"/>
              <a:t>refugee_job</a:t>
            </a:r>
            <a:r>
              <a:rPr lang="en-US" sz="3600" dirty="0"/>
              <a:t>. </a:t>
            </a:r>
            <a:r>
              <a:rPr lang="en-US" sz="3600" dirty="0" err="1"/>
              <a:t>Refugee_job</a:t>
            </a:r>
            <a:r>
              <a:rPr lang="en-US" sz="3600" dirty="0"/>
              <a:t> table holds a linkage between job consultancy and Refugee databases. Refugee database has following tables: </a:t>
            </a:r>
            <a:r>
              <a:rPr lang="en-US" sz="3600" dirty="0" err="1"/>
              <a:t>refugee_details</a:t>
            </a:r>
            <a:r>
              <a:rPr lang="en-US" sz="3600" dirty="0"/>
              <a:t> and </a:t>
            </a:r>
            <a:r>
              <a:rPr lang="en-US" sz="3600" dirty="0" err="1"/>
              <a:t>refugee_address</a:t>
            </a:r>
            <a:r>
              <a:rPr lang="en-US" sz="3600" dirty="0"/>
              <a:t>. Funding database has following tables: </a:t>
            </a:r>
            <a:r>
              <a:rPr lang="en-US" sz="3600" dirty="0" err="1"/>
              <a:t>funding_company_details</a:t>
            </a:r>
            <a:r>
              <a:rPr lang="en-US" sz="3600" dirty="0"/>
              <a:t>, </a:t>
            </a:r>
            <a:r>
              <a:rPr lang="en-US" sz="3600" dirty="0" err="1"/>
              <a:t>company_address</a:t>
            </a:r>
            <a:r>
              <a:rPr lang="en-US" sz="3600" dirty="0"/>
              <a:t> and </a:t>
            </a:r>
            <a:r>
              <a:rPr lang="en-US" sz="3600" dirty="0" err="1"/>
              <a:t>funds_recieved</a:t>
            </a:r>
            <a:r>
              <a:rPr lang="en-US" sz="3600" dirty="0"/>
              <a:t>. Here </a:t>
            </a:r>
            <a:r>
              <a:rPr lang="en-US" sz="3600" dirty="0" err="1"/>
              <a:t>funds_received</a:t>
            </a:r>
            <a:r>
              <a:rPr lang="en-US" sz="3600" dirty="0"/>
              <a:t> act as relation between Refugee and Funding database. </a:t>
            </a:r>
          </a:p>
        </p:txBody>
      </p:sp>
      <p:sp>
        <p:nvSpPr>
          <p:cNvPr id="98" name="Text Placeholder 97"/>
          <p:cNvSpPr>
            <a:spLocks noGrp="1"/>
          </p:cNvSpPr>
          <p:nvPr>
            <p:ph type="body" sz="quarter" idx="25"/>
          </p:nvPr>
        </p:nvSpPr>
        <p:spPr>
          <a:xfrm>
            <a:off x="28804176" y="5514006"/>
            <a:ext cx="8791140" cy="604117"/>
          </a:xfrm>
        </p:spPr>
        <p:txBody>
          <a:bodyPr/>
          <a:lstStyle/>
          <a:p>
            <a:r>
              <a:rPr lang="en-US" sz="3600" dirty="0" smtClean="0"/>
              <a:t>Results</a:t>
            </a:r>
          </a:p>
        </p:txBody>
      </p:sp>
      <p:sp>
        <p:nvSpPr>
          <p:cNvPr id="104" name="Text Placeholder 103"/>
          <p:cNvSpPr>
            <a:spLocks noGrp="1"/>
          </p:cNvSpPr>
          <p:nvPr>
            <p:ph type="body" sz="quarter" idx="150"/>
          </p:nvPr>
        </p:nvSpPr>
        <p:spPr>
          <a:xfrm>
            <a:off x="5127310" y="2664824"/>
            <a:ext cx="28150186" cy="1025539"/>
          </a:xfrm>
        </p:spPr>
        <p:txBody>
          <a:bodyPr>
            <a:normAutofit/>
          </a:bodyPr>
          <a:lstStyle/>
          <a:p>
            <a:r>
              <a:rPr lang="en-US" sz="4800" dirty="0"/>
              <a:t>Karthikeyan T K Ragunath, </a:t>
            </a:r>
            <a:r>
              <a:rPr lang="en-US" sz="4800" dirty="0" err="1"/>
              <a:t>Pavan</a:t>
            </a:r>
            <a:r>
              <a:rPr lang="en-US" sz="4800" dirty="0"/>
              <a:t> Soma, Umasankar Srinivas Varma Pusapati</a:t>
            </a:r>
          </a:p>
        </p:txBody>
      </p:sp>
      <p:sp>
        <p:nvSpPr>
          <p:cNvPr id="105" name="Text Placeholder 104"/>
          <p:cNvSpPr>
            <a:spLocks noGrp="1"/>
          </p:cNvSpPr>
          <p:nvPr>
            <p:ph type="body" sz="quarter" idx="184"/>
          </p:nvPr>
        </p:nvSpPr>
        <p:spPr>
          <a:xfrm>
            <a:off x="5127310" y="3701610"/>
            <a:ext cx="28150186" cy="1087810"/>
          </a:xfrm>
        </p:spPr>
        <p:txBody>
          <a:bodyPr>
            <a:normAutofit/>
          </a:bodyPr>
          <a:lstStyle/>
          <a:p>
            <a:r>
              <a:rPr lang="en-US" sz="4400" dirty="0"/>
              <a:t>University of North Carolina – Charlotte. Course ITCS 6163- Data Warehousing</a:t>
            </a:r>
          </a:p>
        </p:txBody>
      </p:sp>
      <p:sp>
        <p:nvSpPr>
          <p:cNvPr id="106" name="Text Placeholder 105"/>
          <p:cNvSpPr>
            <a:spLocks noGrp="1"/>
          </p:cNvSpPr>
          <p:nvPr>
            <p:ph type="body" sz="quarter" idx="185"/>
          </p:nvPr>
        </p:nvSpPr>
        <p:spPr/>
        <p:txBody>
          <a:bodyPr>
            <a:noAutofit/>
          </a:bodyPr>
          <a:lstStyle/>
          <a:p>
            <a:r>
              <a:rPr lang="en-US" sz="6600" dirty="0"/>
              <a:t>Finding the common tuples between Job Consultancy, Refugee and Social Service Department Databases.</a:t>
            </a:r>
          </a:p>
        </p:txBody>
      </p:sp>
      <p:sp>
        <p:nvSpPr>
          <p:cNvPr id="29" name="Text Placeholder 89"/>
          <p:cNvSpPr txBox="1">
            <a:spLocks/>
          </p:cNvSpPr>
          <p:nvPr/>
        </p:nvSpPr>
        <p:spPr>
          <a:xfrm>
            <a:off x="724676" y="14625317"/>
            <a:ext cx="10131796" cy="3753981"/>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just"/>
            <a:r>
              <a:rPr lang="en-US" sz="3600" dirty="0"/>
              <a:t>  The objective of this project is to describe data management and the record linkage between the Refugees, Job Consultancy, and Social Service Department (Funding) databases. To estimate how the funding is received and distributed equally to refugees of all categories and then maintaining that data simultaneously in the job consultancy database. </a:t>
            </a:r>
          </a:p>
        </p:txBody>
      </p:sp>
      <p:sp>
        <p:nvSpPr>
          <p:cNvPr id="13" name="Text Placeholder 12"/>
          <p:cNvSpPr>
            <a:spLocks noGrp="1"/>
          </p:cNvSpPr>
          <p:nvPr>
            <p:ph type="body" sz="quarter" idx="22"/>
          </p:nvPr>
        </p:nvSpPr>
        <p:spPr>
          <a:xfrm>
            <a:off x="1019879" y="18535637"/>
            <a:ext cx="9434922" cy="1117666"/>
          </a:xfrm>
        </p:spPr>
        <p:txBody>
          <a:bodyPr/>
          <a:lstStyle/>
          <a:p>
            <a:r>
              <a:rPr lang="en-US" sz="3600" dirty="0"/>
              <a:t>Database Design</a:t>
            </a:r>
          </a:p>
        </p:txBody>
      </p:sp>
      <p:sp>
        <p:nvSpPr>
          <p:cNvPr id="33" name="Text Placeholder 12"/>
          <p:cNvSpPr txBox="1">
            <a:spLocks/>
          </p:cNvSpPr>
          <p:nvPr/>
        </p:nvSpPr>
        <p:spPr>
          <a:xfrm>
            <a:off x="1019879" y="26110856"/>
            <a:ext cx="9903082" cy="625795"/>
          </a:xfrm>
          <a:prstGeom prst="rect">
            <a:avLst/>
          </a:prstGeom>
          <a:noFill/>
        </p:spPr>
        <p:txBody>
          <a:bodyPr vert="horz" wrap="square" lIns="52249" tIns="52249" rIns="52249" bIns="52249" rtlCol="0" anchor="ctr" anchorCtr="0">
            <a:spAutoFit/>
          </a:bodyPr>
          <a:lstStyle>
            <a:lvl1pPr marL="960120" indent="-960120" algn="ctr" defTabSz="3840480" rtl="0" eaLnBrk="1" latinLnBrk="0" hangingPunct="1">
              <a:lnSpc>
                <a:spcPct val="90000"/>
              </a:lnSpc>
              <a:spcBef>
                <a:spcPts val="4200"/>
              </a:spcBef>
              <a:buFont typeface="Arial" panose="020B0604020202020204" pitchFamily="34" charset="0"/>
              <a:buNone/>
              <a:defRPr sz="2363" b="1" u="sng" kern="1200" baseline="0">
                <a:solidFill>
                  <a:schemeClr val="accent5">
                    <a:lumMod val="50000"/>
                  </a:schemeClr>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r>
              <a:rPr lang="en-US" sz="3600" dirty="0"/>
              <a:t>Data Flow</a:t>
            </a:r>
          </a:p>
        </p:txBody>
      </p:sp>
      <p:sp>
        <p:nvSpPr>
          <p:cNvPr id="34" name="Text Placeholder 93"/>
          <p:cNvSpPr txBox="1">
            <a:spLocks/>
          </p:cNvSpPr>
          <p:nvPr/>
        </p:nvSpPr>
        <p:spPr>
          <a:xfrm>
            <a:off x="724676" y="26736651"/>
            <a:ext cx="10248124" cy="4751177"/>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just"/>
            <a:r>
              <a:rPr lang="en-US" sz="3600" dirty="0"/>
              <a:t>  The primary key </a:t>
            </a:r>
            <a:r>
              <a:rPr lang="en-US" sz="3600" dirty="0" err="1"/>
              <a:t>refugee_id</a:t>
            </a:r>
            <a:r>
              <a:rPr lang="en-US" sz="3600" dirty="0"/>
              <a:t> is the common field in three databases to keep track of the relation among records among the tables. A Refugee has one to many relationship with the job consultancy table which indicates that a refugee can be put in one or more jobs. This makes sure that the refugee is guaranteed to be using his time and saving more money. Thus, it also helps in funding him less since the refugee keeps him paid with his work. </a:t>
            </a:r>
          </a:p>
        </p:txBody>
      </p:sp>
      <p:pic>
        <p:nvPicPr>
          <p:cNvPr id="3" name="Picture 2"/>
          <p:cNvPicPr>
            <a:picLocks noChangeAspect="1"/>
          </p:cNvPicPr>
          <p:nvPr/>
        </p:nvPicPr>
        <p:blipFill>
          <a:blip r:embed="rId3"/>
          <a:stretch>
            <a:fillRect/>
          </a:stretch>
        </p:blipFill>
        <p:spPr>
          <a:xfrm>
            <a:off x="11576468" y="17415260"/>
            <a:ext cx="7803299" cy="7181940"/>
          </a:xfrm>
          <a:prstGeom prst="rect">
            <a:avLst/>
          </a:prstGeom>
        </p:spPr>
      </p:pic>
      <p:sp>
        <p:nvSpPr>
          <p:cNvPr id="26" name="Text Placeholder 12"/>
          <p:cNvSpPr txBox="1">
            <a:spLocks/>
          </p:cNvSpPr>
          <p:nvPr/>
        </p:nvSpPr>
        <p:spPr>
          <a:xfrm>
            <a:off x="11705979" y="11498494"/>
            <a:ext cx="7963446" cy="616429"/>
          </a:xfrm>
          <a:prstGeom prst="rect">
            <a:avLst/>
          </a:prstGeom>
          <a:noFill/>
        </p:spPr>
        <p:txBody>
          <a:bodyPr vert="horz" wrap="square" lIns="52249" tIns="52249" rIns="52249" bIns="52249" rtlCol="0" anchor="ctr" anchorCtr="0">
            <a:spAutoFit/>
          </a:bodyPr>
          <a:lstStyle>
            <a:lvl1pPr marL="960120" indent="-960120" algn="ctr" defTabSz="3840480" rtl="0" eaLnBrk="1" latinLnBrk="0" hangingPunct="1">
              <a:lnSpc>
                <a:spcPct val="90000"/>
              </a:lnSpc>
              <a:spcBef>
                <a:spcPts val="4200"/>
              </a:spcBef>
              <a:buFont typeface="Arial" panose="020B0604020202020204" pitchFamily="34" charset="0"/>
              <a:buNone/>
              <a:defRPr sz="2363" b="1" u="sng" kern="1200" baseline="0">
                <a:solidFill>
                  <a:schemeClr val="accent5">
                    <a:lumMod val="50000"/>
                  </a:schemeClr>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r>
              <a:rPr lang="en-US" sz="3600" dirty="0"/>
              <a:t>Data Warehouse Schema</a:t>
            </a:r>
          </a:p>
        </p:txBody>
      </p:sp>
      <p:sp>
        <p:nvSpPr>
          <p:cNvPr id="27" name="Text Placeholder 93"/>
          <p:cNvSpPr txBox="1">
            <a:spLocks/>
          </p:cNvSpPr>
          <p:nvPr/>
        </p:nvSpPr>
        <p:spPr>
          <a:xfrm>
            <a:off x="11367793" y="12114923"/>
            <a:ext cx="8301632" cy="4751177"/>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just"/>
            <a:r>
              <a:rPr lang="en-US" sz="3600" dirty="0"/>
              <a:t>  </a:t>
            </a:r>
            <a:r>
              <a:rPr lang="en-IN" sz="3600" dirty="0"/>
              <a:t>Considering its query performance and efficiency in navigating through data, Star schema has been used to build the Data Warehousing. In our Data Warehouse, we have a one fact table and four dimension tables. Each of these four dimension tables (</a:t>
            </a:r>
            <a:r>
              <a:rPr lang="en-IN" sz="3600" dirty="0" err="1"/>
              <a:t>dimconsultancy</a:t>
            </a:r>
            <a:r>
              <a:rPr lang="en-IN" sz="3600" dirty="0"/>
              <a:t>, </a:t>
            </a:r>
            <a:r>
              <a:rPr lang="en-IN" sz="3600" dirty="0" err="1"/>
              <a:t>dimfund</a:t>
            </a:r>
            <a:r>
              <a:rPr lang="en-IN" sz="3600" dirty="0"/>
              <a:t>, </a:t>
            </a:r>
            <a:r>
              <a:rPr lang="en-IN" sz="3600" dirty="0" err="1"/>
              <a:t>dimjob</a:t>
            </a:r>
            <a:r>
              <a:rPr lang="en-IN" sz="3600" dirty="0"/>
              <a:t>, </a:t>
            </a:r>
            <a:r>
              <a:rPr lang="en-IN" sz="3600" dirty="0" err="1"/>
              <a:t>dimrefugee</a:t>
            </a:r>
            <a:r>
              <a:rPr lang="en-IN" sz="3600" dirty="0"/>
              <a:t>) are connected to the fact table using foreign keys.</a:t>
            </a:r>
            <a:endParaRPr lang="en-US" sz="3600" dirty="0"/>
          </a:p>
        </p:txBody>
      </p:sp>
      <p:sp>
        <p:nvSpPr>
          <p:cNvPr id="28" name="Text Placeholder 93"/>
          <p:cNvSpPr txBox="1">
            <a:spLocks/>
          </p:cNvSpPr>
          <p:nvPr/>
        </p:nvSpPr>
        <p:spPr>
          <a:xfrm>
            <a:off x="19938884" y="12978789"/>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Fig.3. </a:t>
            </a:r>
            <a:r>
              <a:rPr lang="en-US" sz="2800" dirty="0" err="1"/>
              <a:t>dim_refugee</a:t>
            </a:r>
            <a:endParaRPr lang="en-US" sz="2800" dirty="0"/>
          </a:p>
        </p:txBody>
      </p:sp>
      <p:sp>
        <p:nvSpPr>
          <p:cNvPr id="36" name="Text Placeholder 12"/>
          <p:cNvSpPr txBox="1">
            <a:spLocks/>
          </p:cNvSpPr>
          <p:nvPr/>
        </p:nvSpPr>
        <p:spPr>
          <a:xfrm>
            <a:off x="11742231" y="26428436"/>
            <a:ext cx="7963446" cy="616429"/>
          </a:xfrm>
          <a:prstGeom prst="rect">
            <a:avLst/>
          </a:prstGeom>
          <a:noFill/>
        </p:spPr>
        <p:txBody>
          <a:bodyPr vert="horz" wrap="square" lIns="52249" tIns="52249" rIns="52249" bIns="52249" rtlCol="0" anchor="ctr" anchorCtr="0">
            <a:spAutoFit/>
          </a:bodyPr>
          <a:lstStyle>
            <a:lvl1pPr marL="960120" indent="-960120" algn="ctr" defTabSz="3840480" rtl="0" eaLnBrk="1" latinLnBrk="0" hangingPunct="1">
              <a:lnSpc>
                <a:spcPct val="90000"/>
              </a:lnSpc>
              <a:spcBef>
                <a:spcPts val="4200"/>
              </a:spcBef>
              <a:buFont typeface="Arial" panose="020B0604020202020204" pitchFamily="34" charset="0"/>
              <a:buNone/>
              <a:defRPr sz="2363" b="1" u="sng" kern="1200" baseline="0">
                <a:solidFill>
                  <a:schemeClr val="accent5">
                    <a:lumMod val="50000"/>
                  </a:schemeClr>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r>
              <a:rPr lang="en-US" sz="3600" dirty="0" err="1"/>
              <a:t>Talend</a:t>
            </a:r>
            <a:r>
              <a:rPr lang="en-US" sz="3600" dirty="0"/>
              <a:t> ETL</a:t>
            </a:r>
          </a:p>
        </p:txBody>
      </p:sp>
      <p:sp>
        <p:nvSpPr>
          <p:cNvPr id="37" name="Text Placeholder 93"/>
          <p:cNvSpPr txBox="1">
            <a:spLocks/>
          </p:cNvSpPr>
          <p:nvPr/>
        </p:nvSpPr>
        <p:spPr>
          <a:xfrm>
            <a:off x="11404045" y="27235249"/>
            <a:ext cx="8301632" cy="4252579"/>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just"/>
            <a:r>
              <a:rPr lang="en-IN" sz="3600" dirty="0"/>
              <a:t>  We used </a:t>
            </a:r>
            <a:r>
              <a:rPr lang="en-IN" sz="3600" dirty="0" err="1"/>
              <a:t>Talend</a:t>
            </a:r>
            <a:r>
              <a:rPr lang="en-IN" sz="3600" dirty="0"/>
              <a:t> for ETL purpose. Initially, data has been extracted from all three databases. Then the extracted data is transformed based on our requirements for our analysis. Once the data is transformed, it is loaded into the Target database on which we perform our queries to extract the necessary information.</a:t>
            </a:r>
            <a:endParaRPr lang="en-US" sz="3600" dirty="0"/>
          </a:p>
        </p:txBody>
      </p:sp>
      <p:pic>
        <p:nvPicPr>
          <p:cNvPr id="10" name="Picture 9"/>
          <p:cNvPicPr>
            <a:picLocks noChangeAspect="1"/>
          </p:cNvPicPr>
          <p:nvPr/>
        </p:nvPicPr>
        <p:blipFill>
          <a:blip r:embed="rId4"/>
          <a:stretch>
            <a:fillRect/>
          </a:stretch>
        </p:blipFill>
        <p:spPr>
          <a:xfrm>
            <a:off x="20339447" y="10420668"/>
            <a:ext cx="7946731" cy="2458341"/>
          </a:xfrm>
          <a:prstGeom prst="rect">
            <a:avLst/>
          </a:prstGeom>
        </p:spPr>
      </p:pic>
      <p:pic>
        <p:nvPicPr>
          <p:cNvPr id="11" name="Picture 10"/>
          <p:cNvPicPr>
            <a:picLocks noChangeAspect="1"/>
          </p:cNvPicPr>
          <p:nvPr/>
        </p:nvPicPr>
        <p:blipFill>
          <a:blip r:embed="rId5"/>
          <a:stretch>
            <a:fillRect/>
          </a:stretch>
        </p:blipFill>
        <p:spPr>
          <a:xfrm>
            <a:off x="20339446" y="14907624"/>
            <a:ext cx="7968917" cy="2297027"/>
          </a:xfrm>
          <a:prstGeom prst="rect">
            <a:avLst/>
          </a:prstGeom>
        </p:spPr>
      </p:pic>
      <p:pic>
        <p:nvPicPr>
          <p:cNvPr id="12" name="Picture 11"/>
          <p:cNvPicPr>
            <a:picLocks noChangeAspect="1"/>
          </p:cNvPicPr>
          <p:nvPr/>
        </p:nvPicPr>
        <p:blipFill>
          <a:blip r:embed="rId6"/>
          <a:stretch>
            <a:fillRect/>
          </a:stretch>
        </p:blipFill>
        <p:spPr>
          <a:xfrm>
            <a:off x="20361256" y="19094470"/>
            <a:ext cx="7924922" cy="4384992"/>
          </a:xfrm>
          <a:prstGeom prst="rect">
            <a:avLst/>
          </a:prstGeom>
        </p:spPr>
      </p:pic>
      <p:pic>
        <p:nvPicPr>
          <p:cNvPr id="14" name="Picture 13"/>
          <p:cNvPicPr>
            <a:picLocks noChangeAspect="1"/>
          </p:cNvPicPr>
          <p:nvPr/>
        </p:nvPicPr>
        <p:blipFill>
          <a:blip r:embed="rId7"/>
          <a:stretch>
            <a:fillRect/>
          </a:stretch>
        </p:blipFill>
        <p:spPr>
          <a:xfrm>
            <a:off x="20339447" y="24956645"/>
            <a:ext cx="7946731" cy="2308548"/>
          </a:xfrm>
          <a:prstGeom prst="rect">
            <a:avLst/>
          </a:prstGeom>
        </p:spPr>
      </p:pic>
      <p:pic>
        <p:nvPicPr>
          <p:cNvPr id="15" name="Picture 14"/>
          <p:cNvPicPr>
            <a:picLocks noChangeAspect="1"/>
          </p:cNvPicPr>
          <p:nvPr/>
        </p:nvPicPr>
        <p:blipFill>
          <a:blip r:embed="rId8"/>
          <a:stretch>
            <a:fillRect/>
          </a:stretch>
        </p:blipFill>
        <p:spPr>
          <a:xfrm>
            <a:off x="20339446" y="28742376"/>
            <a:ext cx="7983177" cy="982398"/>
          </a:xfrm>
          <a:prstGeom prst="rect">
            <a:avLst/>
          </a:prstGeom>
        </p:spPr>
      </p:pic>
      <p:sp>
        <p:nvSpPr>
          <p:cNvPr id="16" name="Rectangle: Rounded Corners 15"/>
          <p:cNvSpPr/>
          <p:nvPr/>
        </p:nvSpPr>
        <p:spPr>
          <a:xfrm>
            <a:off x="13002334" y="5935243"/>
            <a:ext cx="5389838" cy="668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Data from Job Consultancy</a:t>
            </a:r>
          </a:p>
        </p:txBody>
      </p:sp>
      <p:sp>
        <p:nvSpPr>
          <p:cNvPr id="17" name="Rectangle: Rounded Corners 16"/>
          <p:cNvSpPr/>
          <p:nvPr/>
        </p:nvSpPr>
        <p:spPr>
          <a:xfrm>
            <a:off x="13335619" y="7097939"/>
            <a:ext cx="4653833" cy="1591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err="1"/>
              <a:t>refugee_id</a:t>
            </a:r>
            <a:r>
              <a:rPr lang="en-IN" sz="3200" dirty="0"/>
              <a:t/>
            </a:r>
            <a:br>
              <a:rPr lang="en-IN" sz="3200" dirty="0"/>
            </a:br>
            <a:r>
              <a:rPr lang="en-IN" sz="3200" dirty="0" err="1"/>
              <a:t>job_id</a:t>
            </a:r>
            <a:r>
              <a:rPr lang="en-IN" sz="3200" dirty="0"/>
              <a:t/>
            </a:r>
            <a:br>
              <a:rPr lang="en-IN" sz="3200" dirty="0"/>
            </a:br>
            <a:r>
              <a:rPr lang="en-IN" sz="3200" dirty="0" err="1"/>
              <a:t>company_id</a:t>
            </a:r>
            <a:endParaRPr lang="en-IN" sz="3200" dirty="0"/>
          </a:p>
        </p:txBody>
      </p:sp>
      <p:sp>
        <p:nvSpPr>
          <p:cNvPr id="44" name="Rectangle: Rounded Corners 43"/>
          <p:cNvSpPr/>
          <p:nvPr/>
        </p:nvSpPr>
        <p:spPr>
          <a:xfrm>
            <a:off x="11352802" y="9303725"/>
            <a:ext cx="4073364" cy="1005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Data from Social Service Department</a:t>
            </a:r>
          </a:p>
        </p:txBody>
      </p:sp>
      <p:sp>
        <p:nvSpPr>
          <p:cNvPr id="45" name="Rectangle: Rounded Corners 44"/>
          <p:cNvSpPr/>
          <p:nvPr/>
        </p:nvSpPr>
        <p:spPr>
          <a:xfrm>
            <a:off x="15928714" y="9322248"/>
            <a:ext cx="4073364" cy="600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Data from Refugees</a:t>
            </a:r>
          </a:p>
        </p:txBody>
      </p:sp>
      <p:sp>
        <p:nvSpPr>
          <p:cNvPr id="20" name="Arrow: Down 19"/>
          <p:cNvSpPr/>
          <p:nvPr/>
        </p:nvSpPr>
        <p:spPr>
          <a:xfrm>
            <a:off x="15483961" y="6634460"/>
            <a:ext cx="403455" cy="432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p:cNvSpPr/>
          <p:nvPr/>
        </p:nvSpPr>
        <p:spPr>
          <a:xfrm rot="10800000">
            <a:off x="16945337" y="8689876"/>
            <a:ext cx="414500" cy="616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p:nvPicPr>
        <p:blipFill rotWithShape="1">
          <a:blip r:embed="rId9"/>
          <a:srcRect t="4221"/>
          <a:stretch/>
        </p:blipFill>
        <p:spPr>
          <a:xfrm>
            <a:off x="28804175" y="17201790"/>
            <a:ext cx="4214225" cy="5364769"/>
          </a:xfrm>
          <a:prstGeom prst="rect">
            <a:avLst/>
          </a:prstGeom>
        </p:spPr>
      </p:pic>
      <p:pic>
        <p:nvPicPr>
          <p:cNvPr id="38" name="Picture 37"/>
          <p:cNvPicPr>
            <a:picLocks noChangeAspect="1"/>
          </p:cNvPicPr>
          <p:nvPr/>
        </p:nvPicPr>
        <p:blipFill>
          <a:blip r:embed="rId10"/>
          <a:stretch>
            <a:fillRect/>
          </a:stretch>
        </p:blipFill>
        <p:spPr>
          <a:xfrm>
            <a:off x="29233876" y="23622178"/>
            <a:ext cx="7643312" cy="6752483"/>
          </a:xfrm>
          <a:prstGeom prst="rect">
            <a:avLst/>
          </a:prstGeom>
        </p:spPr>
      </p:pic>
      <p:pic>
        <p:nvPicPr>
          <p:cNvPr id="40" name="Picture 39"/>
          <p:cNvPicPr>
            <a:picLocks noChangeAspect="1"/>
          </p:cNvPicPr>
          <p:nvPr/>
        </p:nvPicPr>
        <p:blipFill rotWithShape="1">
          <a:blip r:embed="rId11"/>
          <a:srcRect t="1318" b="4835"/>
          <a:stretch/>
        </p:blipFill>
        <p:spPr>
          <a:xfrm>
            <a:off x="33360905" y="17204651"/>
            <a:ext cx="4234411" cy="5395634"/>
          </a:xfrm>
          <a:prstGeom prst="rect">
            <a:avLst/>
          </a:prstGeom>
        </p:spPr>
      </p:pic>
      <p:sp>
        <p:nvSpPr>
          <p:cNvPr id="61" name="Text Placeholder 93"/>
          <p:cNvSpPr txBox="1">
            <a:spLocks/>
          </p:cNvSpPr>
          <p:nvPr/>
        </p:nvSpPr>
        <p:spPr>
          <a:xfrm>
            <a:off x="11217547" y="25031476"/>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Fig.2. Data Warehouse Schema</a:t>
            </a:r>
          </a:p>
        </p:txBody>
      </p:sp>
      <p:sp>
        <p:nvSpPr>
          <p:cNvPr id="62" name="Arrow: Down 61"/>
          <p:cNvSpPr/>
          <p:nvPr/>
        </p:nvSpPr>
        <p:spPr>
          <a:xfrm rot="10800000">
            <a:off x="14202906" y="8680194"/>
            <a:ext cx="414500" cy="616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 Placeholder 93"/>
          <p:cNvSpPr txBox="1">
            <a:spLocks/>
          </p:cNvSpPr>
          <p:nvPr/>
        </p:nvSpPr>
        <p:spPr>
          <a:xfrm>
            <a:off x="11367793" y="10529317"/>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Fig.1. Data Flow</a:t>
            </a:r>
          </a:p>
        </p:txBody>
      </p:sp>
      <p:sp>
        <p:nvSpPr>
          <p:cNvPr id="64" name="Text Placeholder 93"/>
          <p:cNvSpPr txBox="1">
            <a:spLocks/>
          </p:cNvSpPr>
          <p:nvPr/>
        </p:nvSpPr>
        <p:spPr>
          <a:xfrm>
            <a:off x="20020991" y="5864468"/>
            <a:ext cx="8301632" cy="4252579"/>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just"/>
            <a:r>
              <a:rPr lang="en-IN" sz="3600" dirty="0"/>
              <a:t>	The below images show us different jobs designed in </a:t>
            </a:r>
            <a:r>
              <a:rPr lang="en-IN" sz="3600" dirty="0" err="1"/>
              <a:t>Talend</a:t>
            </a:r>
            <a:r>
              <a:rPr lang="en-IN" sz="3600" dirty="0"/>
              <a:t> ETL tool to perform ETL tasks. Each job extracts data from the given source tables from different databases, transform it to a required form and load it into destination table. Once the results are obtained, it is visualised in charts using Tableau Software.</a:t>
            </a:r>
            <a:endParaRPr lang="en-US" sz="3600" dirty="0"/>
          </a:p>
        </p:txBody>
      </p:sp>
      <p:sp>
        <p:nvSpPr>
          <p:cNvPr id="65" name="Text Placeholder 93"/>
          <p:cNvSpPr txBox="1">
            <a:spLocks/>
          </p:cNvSpPr>
          <p:nvPr/>
        </p:nvSpPr>
        <p:spPr>
          <a:xfrm>
            <a:off x="19804790" y="17372480"/>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Fig.4. </a:t>
            </a:r>
            <a:r>
              <a:rPr lang="en-US" sz="2800" dirty="0" err="1"/>
              <a:t>dimconsultancy</a:t>
            </a:r>
            <a:endParaRPr lang="en-US" sz="2800" dirty="0"/>
          </a:p>
        </p:txBody>
      </p:sp>
      <p:sp>
        <p:nvSpPr>
          <p:cNvPr id="66" name="Text Placeholder 93"/>
          <p:cNvSpPr txBox="1">
            <a:spLocks/>
          </p:cNvSpPr>
          <p:nvPr/>
        </p:nvSpPr>
        <p:spPr>
          <a:xfrm>
            <a:off x="19669425" y="23622178"/>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Fig.5. </a:t>
            </a:r>
            <a:r>
              <a:rPr lang="en-US" sz="2800" dirty="0" err="1"/>
              <a:t>dimfact</a:t>
            </a:r>
            <a:endParaRPr lang="en-US" sz="2800" dirty="0"/>
          </a:p>
        </p:txBody>
      </p:sp>
      <p:sp>
        <p:nvSpPr>
          <p:cNvPr id="67" name="Text Placeholder 93"/>
          <p:cNvSpPr txBox="1">
            <a:spLocks/>
          </p:cNvSpPr>
          <p:nvPr/>
        </p:nvSpPr>
        <p:spPr>
          <a:xfrm>
            <a:off x="19786974" y="29838994"/>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Fig.7. </a:t>
            </a:r>
            <a:r>
              <a:rPr lang="en-US" sz="2800" dirty="0" err="1"/>
              <a:t>dimjob</a:t>
            </a:r>
            <a:endParaRPr lang="en-US" sz="2800" dirty="0"/>
          </a:p>
        </p:txBody>
      </p:sp>
      <p:sp>
        <p:nvSpPr>
          <p:cNvPr id="68" name="Text Placeholder 93"/>
          <p:cNvSpPr txBox="1">
            <a:spLocks/>
          </p:cNvSpPr>
          <p:nvPr/>
        </p:nvSpPr>
        <p:spPr>
          <a:xfrm>
            <a:off x="19821824" y="27523703"/>
            <a:ext cx="876966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Fig.6. </a:t>
            </a:r>
            <a:r>
              <a:rPr lang="en-US" sz="2800" dirty="0" err="1"/>
              <a:t>dimfund</a:t>
            </a:r>
            <a:endParaRPr lang="en-US" sz="2800" dirty="0"/>
          </a:p>
        </p:txBody>
      </p:sp>
      <p:sp>
        <p:nvSpPr>
          <p:cNvPr id="69" name="Text Placeholder 93"/>
          <p:cNvSpPr txBox="1">
            <a:spLocks/>
          </p:cNvSpPr>
          <p:nvPr/>
        </p:nvSpPr>
        <p:spPr>
          <a:xfrm rot="10800000" flipV="1">
            <a:off x="28804173" y="22466210"/>
            <a:ext cx="383990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Fig.8. </a:t>
            </a:r>
          </a:p>
        </p:txBody>
      </p:sp>
      <p:sp>
        <p:nvSpPr>
          <p:cNvPr id="70" name="Text Placeholder 93"/>
          <p:cNvSpPr txBox="1">
            <a:spLocks/>
          </p:cNvSpPr>
          <p:nvPr/>
        </p:nvSpPr>
        <p:spPr>
          <a:xfrm>
            <a:off x="33303034" y="22365513"/>
            <a:ext cx="3839905"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Fig.9. </a:t>
            </a:r>
          </a:p>
        </p:txBody>
      </p:sp>
      <p:sp>
        <p:nvSpPr>
          <p:cNvPr id="71" name="Text Placeholder 93"/>
          <p:cNvSpPr txBox="1">
            <a:spLocks/>
          </p:cNvSpPr>
          <p:nvPr/>
        </p:nvSpPr>
        <p:spPr>
          <a:xfrm>
            <a:off x="30468394" y="30285098"/>
            <a:ext cx="5589446" cy="651594"/>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2800" dirty="0"/>
              <a:t>Fig.10. </a:t>
            </a:r>
          </a:p>
        </p:txBody>
      </p:sp>
      <p:sp>
        <p:nvSpPr>
          <p:cNvPr id="72" name="Text Placeholder 93"/>
          <p:cNvSpPr txBox="1">
            <a:spLocks/>
          </p:cNvSpPr>
          <p:nvPr/>
        </p:nvSpPr>
        <p:spPr>
          <a:xfrm>
            <a:off x="28841307" y="6347403"/>
            <a:ext cx="8301632" cy="10854387"/>
          </a:xfrm>
          <a:prstGeom prst="rect">
            <a:avLst/>
          </a:prstGeom>
        </p:spPr>
        <p:txBody>
          <a:bodyPr vert="horz" wrap="square" lIns="130622" tIns="130622" rIns="130622" bIns="130622" rtlCol="0">
            <a:spAutoFit/>
          </a:bodyPr>
          <a:lstStyle>
            <a:lvl1pPr marL="220399" indent="-220399" algn="l" defTabSz="3840480" rtl="0" eaLnBrk="1" latinLnBrk="0" hangingPunct="1">
              <a:lnSpc>
                <a:spcPct val="90000"/>
              </a:lnSpc>
              <a:spcBef>
                <a:spcPts val="4200"/>
              </a:spcBef>
              <a:buFont typeface="Arial" panose="020B0604020202020204" pitchFamily="34" charset="0"/>
              <a:buNone/>
              <a:defRPr sz="135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058"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2pPr>
            <a:lvl3pPr marL="1322389" indent="-367331"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3pPr>
            <a:lvl4pPr marL="1726452" indent="-404063"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4pPr>
            <a:lvl5pPr marL="2020319" indent="-293864" algn="l" defTabSz="3840480" rtl="0" eaLnBrk="1" latinLnBrk="0" hangingPunct="1">
              <a:lnSpc>
                <a:spcPct val="90000"/>
              </a:lnSpc>
              <a:spcBef>
                <a:spcPts val="2100"/>
              </a:spcBef>
              <a:buFont typeface="Arial" panose="020B0604020202020204" pitchFamily="34" charset="0"/>
              <a:buChar char="•"/>
              <a:defRPr sz="1575" kern="1200">
                <a:solidFill>
                  <a:schemeClr val="tx1"/>
                </a:solidFill>
                <a:latin typeface="Trebuchet MS" pitchFamily="34"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742950" indent="-742950" algn="just">
              <a:buAutoNum type="arabicPeriod"/>
            </a:pPr>
            <a:r>
              <a:rPr lang="en-IN" sz="3600" dirty="0" smtClean="0"/>
              <a:t>Who </a:t>
            </a:r>
            <a:r>
              <a:rPr lang="en-IN" sz="3600" dirty="0"/>
              <a:t>received the maximum funding from the sponsors</a:t>
            </a:r>
            <a:r>
              <a:rPr lang="en-IN" sz="3600" dirty="0" smtClean="0"/>
              <a:t>? </a:t>
            </a:r>
            <a:r>
              <a:rPr lang="en-IN" sz="3600" dirty="0" smtClean="0"/>
              <a:t>(fig 8) It tells us Refugee named </a:t>
            </a:r>
            <a:r>
              <a:rPr lang="en-IN" sz="3600" dirty="0" err="1" smtClean="0"/>
              <a:t>y</a:t>
            </a:r>
            <a:r>
              <a:rPr lang="en-IN" sz="3600" dirty="0" err="1" smtClean="0"/>
              <a:t>uvan</a:t>
            </a:r>
            <a:r>
              <a:rPr lang="en-IN" sz="3600" dirty="0" smtClean="0"/>
              <a:t> got highest funding.</a:t>
            </a:r>
            <a:endParaRPr lang="en-IN" sz="3600" dirty="0"/>
          </a:p>
          <a:p>
            <a:pPr algn="just"/>
            <a:r>
              <a:rPr lang="en-IN" sz="3600" dirty="0"/>
              <a:t>2. </a:t>
            </a:r>
            <a:r>
              <a:rPr lang="en-IN" sz="3600" dirty="0" smtClean="0"/>
              <a:t>On Which </a:t>
            </a:r>
            <a:r>
              <a:rPr lang="en-IN" sz="3600" dirty="0"/>
              <a:t>skill </a:t>
            </a:r>
            <a:r>
              <a:rPr lang="en-IN" sz="3600" dirty="0" smtClean="0"/>
              <a:t>sets job agents are providing  jobs </a:t>
            </a:r>
            <a:r>
              <a:rPr lang="en-IN" sz="3600" dirty="0"/>
              <a:t>more </a:t>
            </a:r>
            <a:r>
              <a:rPr lang="en-IN" sz="3600" dirty="0" smtClean="0"/>
              <a:t>refugees? (Fig10) It  tells us consultancies are providing more jobs on Testing.</a:t>
            </a:r>
            <a:endParaRPr lang="en-IN" sz="3600" dirty="0"/>
          </a:p>
          <a:p>
            <a:pPr algn="just"/>
            <a:r>
              <a:rPr lang="en-IN" sz="3600" dirty="0" smtClean="0"/>
              <a:t>3</a:t>
            </a:r>
            <a:r>
              <a:rPr lang="en-IN" sz="3600" dirty="0" smtClean="0"/>
              <a:t>. </a:t>
            </a:r>
            <a:r>
              <a:rPr lang="en-IN" sz="3600" dirty="0"/>
              <a:t>Which refugees got the highest pay</a:t>
            </a:r>
            <a:r>
              <a:rPr lang="en-IN" sz="3600" dirty="0" smtClean="0"/>
              <a:t>?(Fig9) It tells us which refugee got highest after getting a job through consultancy.</a:t>
            </a:r>
          </a:p>
          <a:p>
            <a:pPr algn="just"/>
            <a:r>
              <a:rPr lang="en-IN" sz="3600" dirty="0" smtClean="0"/>
              <a:t>Based on the above problem statements we have performed analysis data warehouse and  give output to tableau to visualize the data. Apart from this we can also gain many other insights from the data warehouse.</a:t>
            </a:r>
            <a:endParaRPr lang="en-US" sz="3600" dirty="0"/>
          </a:p>
        </p:txBody>
      </p:sp>
    </p:spTree>
    <p:extLst>
      <p:ext uri="{BB962C8B-B14F-4D97-AF65-F5344CB8AC3E}">
        <p14:creationId xmlns:p14="http://schemas.microsoft.com/office/powerpoint/2010/main" xmlns="" val="7582372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665</TotalTime>
  <Words>677</Words>
  <Application>Microsoft Office PowerPoint</Application>
  <PresentationFormat>Custom</PresentationFormat>
  <Paragraphs>36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user</cp:lastModifiedBy>
  <cp:revision>55</cp:revision>
  <dcterms:created xsi:type="dcterms:W3CDTF">2016-11-22T13:29:08Z</dcterms:created>
  <dcterms:modified xsi:type="dcterms:W3CDTF">2017-04-29T04:29:24Z</dcterms:modified>
</cp:coreProperties>
</file>