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34"/>
  </p:notesMasterIdLst>
  <p:sldIdLst>
    <p:sldId id="327" r:id="rId2"/>
    <p:sldId id="324" r:id="rId3"/>
    <p:sldId id="266" r:id="rId4"/>
    <p:sldId id="328" r:id="rId5"/>
    <p:sldId id="267" r:id="rId6"/>
    <p:sldId id="300" r:id="rId7"/>
    <p:sldId id="257" r:id="rId8"/>
    <p:sldId id="303" r:id="rId9"/>
    <p:sldId id="301" r:id="rId10"/>
    <p:sldId id="268" r:id="rId11"/>
    <p:sldId id="308" r:id="rId12"/>
    <p:sldId id="269" r:id="rId13"/>
    <p:sldId id="322" r:id="rId14"/>
    <p:sldId id="323" r:id="rId15"/>
    <p:sldId id="326" r:id="rId16"/>
    <p:sldId id="304" r:id="rId17"/>
    <p:sldId id="305" r:id="rId18"/>
    <p:sldId id="306" r:id="rId19"/>
    <p:sldId id="307" r:id="rId20"/>
    <p:sldId id="309" r:id="rId21"/>
    <p:sldId id="313" r:id="rId22"/>
    <p:sldId id="310" r:id="rId23"/>
    <p:sldId id="312" r:id="rId24"/>
    <p:sldId id="314" r:id="rId25"/>
    <p:sldId id="315" r:id="rId26"/>
    <p:sldId id="317" r:id="rId27"/>
    <p:sldId id="318" r:id="rId28"/>
    <p:sldId id="320" r:id="rId29"/>
    <p:sldId id="329" r:id="rId30"/>
    <p:sldId id="321" r:id="rId31"/>
    <p:sldId id="325"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434" autoAdjust="0"/>
  </p:normalViewPr>
  <p:slideViewPr>
    <p:cSldViewPr snapToGrid="0">
      <p:cViewPr varScale="1">
        <p:scale>
          <a:sx n="72" d="100"/>
          <a:sy n="72" d="100"/>
        </p:scale>
        <p:origin x="654" y="102"/>
      </p:cViewPr>
      <p:guideLst>
        <p:guide orient="horz" pos="2160"/>
        <p:guide pos="3840"/>
      </p:guideLst>
    </p:cSldViewPr>
  </p:slideViewPr>
  <p:outlineViewPr>
    <p:cViewPr>
      <p:scale>
        <a:sx n="33" d="100"/>
        <a:sy n="33" d="100"/>
      </p:scale>
      <p:origin x="90" y="126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CAA925-6C6B-45DA-8135-1D3CA05A0B07}" type="datetimeFigureOut">
              <a:rPr lang="en-US" smtClean="0"/>
              <a:pPr/>
              <a:t>5/16/2020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826F33-418E-473D-A769-BD516FB53E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C7F6465-A7FB-4ED4-AB5E-3D2B4BC0B913}" type="datetime3">
              <a:rPr lang="en-US" smtClean="0"/>
              <a:pPr/>
              <a:t>16 May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283EA3F-04A4-4D75-997B-D909131B4C87}" type="datetime3">
              <a:rPr lang="en-US" smtClean="0"/>
              <a:pPr/>
              <a:t>16 May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899B13-11A2-48CF-816B-9E6DBECA8208}" type="datetime3">
              <a:rPr lang="en-US" smtClean="0"/>
              <a:pPr/>
              <a:t>16 May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ABE91A-D5B5-4533-BA37-07313A4068E1}" type="datetime3">
              <a:rPr lang="en-US" smtClean="0"/>
              <a:pPr/>
              <a:t>16 May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0F23B7-9F2B-4CAB-8AE2-9348BC9EA561}" type="datetime3">
              <a:rPr lang="en-US" smtClean="0"/>
              <a:pPr/>
              <a:t>16 May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FC67E00-3005-4A48-A7E4-97924464FECA}" type="datetime3">
              <a:rPr lang="en-US" smtClean="0"/>
              <a:pPr/>
              <a:t>16 May 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8C22F98-368A-4D23-A731-ABE6A387C414}" type="datetime3">
              <a:rPr lang="en-US" smtClean="0"/>
              <a:pPr/>
              <a:t>16 May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31F52-30D0-4D32-BDC8-4AC17F2D750A}" type="datetime3">
              <a:rPr lang="en-US" smtClean="0"/>
              <a:pPr/>
              <a:t>16 May 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D80B5-AC5C-4A40-89DC-95CF837AFDD8}" type="datetime3">
              <a:rPr lang="en-US" smtClean="0"/>
              <a:pPr/>
              <a:t>16 May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DABB15-73A7-475E-9860-0327C2BEE0E3}" type="datetime3">
              <a:rPr lang="en-US" smtClean="0"/>
              <a:pPr/>
              <a:t>16 May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33324-5C59-4C49-B7BA-55498A01CC9C}" type="datetime3">
              <a:rPr lang="en-US" smtClean="0"/>
              <a:pPr/>
              <a:t>16 May 2020</a:t>
            </a:fld>
            <a:endParaRPr lang="en-US" dirty="0"/>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Title 5"/>
          <p:cNvSpPr>
            <a:spLocks noGrp="1"/>
          </p:cNvSpPr>
          <p:nvPr>
            <p:ph type="title"/>
          </p:nvPr>
        </p:nvSpPr>
        <p:spPr>
          <a:xfrm>
            <a:off x="490846" y="-273132"/>
            <a:ext cx="10972800" cy="3538845"/>
          </a:xfrm>
        </p:spPr>
        <p:txBody>
          <a:bodyPr>
            <a:normAutofit/>
          </a:bodyPr>
          <a:lstStyle/>
          <a:p>
            <a:r>
              <a:rPr lang="en-IN" sz="2800" b="1" dirty="0"/>
              <a:t>Crop Recommendation System Using</a:t>
            </a:r>
            <a:br>
              <a:rPr lang="en-IN" sz="2800" b="1" dirty="0"/>
            </a:br>
            <a:r>
              <a:rPr lang="en-IN" sz="2800" b="1" dirty="0"/>
              <a:t>Machine Learning</a:t>
            </a:r>
            <a:br>
              <a:rPr lang="en-IN" sz="2800" dirty="0"/>
            </a:br>
            <a:r>
              <a:rPr lang="en-IN" sz="2800" dirty="0"/>
              <a:t>Under the Guidance of</a:t>
            </a:r>
            <a:br>
              <a:rPr lang="en-IN" sz="2800" dirty="0"/>
            </a:br>
            <a:r>
              <a:rPr lang="en-IN" sz="2800" b="1" dirty="0"/>
              <a:t>Prof. SANDHYA S V</a:t>
            </a:r>
            <a:br>
              <a:rPr lang="en-IN" sz="2800" dirty="0"/>
            </a:br>
            <a:r>
              <a:rPr lang="en-IN" sz="2800" dirty="0">
                <a:solidFill>
                  <a:srgbClr val="FF0000"/>
                </a:solidFill>
              </a:rPr>
              <a:t>Batch ID: A20</a:t>
            </a:r>
          </a:p>
        </p:txBody>
      </p:sp>
      <p:pic>
        <p:nvPicPr>
          <p:cNvPr id="1026" name="Picture 2" descr="C:\Users\Dell\Desktop\pro\name.PNG"/>
          <p:cNvPicPr>
            <a:picLocks noChangeAspect="1" noChangeArrowheads="1"/>
          </p:cNvPicPr>
          <p:nvPr/>
        </p:nvPicPr>
        <p:blipFill>
          <a:blip r:embed="rId2"/>
          <a:srcRect/>
          <a:stretch>
            <a:fillRect/>
          </a:stretch>
        </p:blipFill>
        <p:spPr bwMode="auto">
          <a:xfrm>
            <a:off x="2236517" y="2656112"/>
            <a:ext cx="7241886" cy="291522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9550"/>
            <a:ext cx="8596668" cy="752475"/>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PROBLEM IDENTIFICATION</a:t>
            </a:r>
          </a:p>
        </p:txBody>
      </p:sp>
      <p:sp>
        <p:nvSpPr>
          <p:cNvPr id="3" name="Content Placeholder 2"/>
          <p:cNvSpPr>
            <a:spLocks noGrp="1"/>
          </p:cNvSpPr>
          <p:nvPr>
            <p:ph idx="1"/>
          </p:nvPr>
        </p:nvSpPr>
        <p:spPr>
          <a:xfrm>
            <a:off x="685800" y="923925"/>
            <a:ext cx="8588202" cy="5202555"/>
          </a:xfrm>
        </p:spPr>
        <p:txBody>
          <a:bodyPr>
            <a:normAutofit/>
          </a:bodyPr>
          <a:lstStyle/>
          <a:p>
            <a:pPr algn="just">
              <a:buNone/>
            </a:pPr>
            <a:r>
              <a:rPr lang="en-US" sz="2800" b="1" dirty="0">
                <a:solidFill>
                  <a:schemeClr val="tx1">
                    <a:lumMod val="95000"/>
                    <a:lumOff val="5000"/>
                  </a:schemeClr>
                </a:solidFill>
                <a:latin typeface="Times New Roman" pitchFamily="18" charset="0"/>
                <a:cs typeface="Times New Roman" pitchFamily="18" charset="0"/>
              </a:rPr>
              <a:t>Problem Statement </a:t>
            </a:r>
            <a:endParaRPr lang="en-US" sz="2800" dirty="0">
              <a:solidFill>
                <a:schemeClr val="tx1">
                  <a:lumMod val="95000"/>
                  <a:lumOff val="5000"/>
                </a:schemeClr>
              </a:solidFill>
              <a:latin typeface="Times New Roman" pitchFamily="18" charset="0"/>
              <a:cs typeface="Times New Roman" pitchFamily="18" charset="0"/>
            </a:endParaRPr>
          </a:p>
          <a:p>
            <a:pPr algn="just"/>
            <a:r>
              <a:rPr lang="en-US" sz="2400" dirty="0">
                <a:solidFill>
                  <a:schemeClr val="tx1">
                    <a:lumMod val="95000"/>
                    <a:lumOff val="5000"/>
                  </a:schemeClr>
                </a:solidFill>
                <a:latin typeface="Times New Roman" pitchFamily="18" charset="0"/>
                <a:cs typeface="Times New Roman" pitchFamily="18" charset="0"/>
              </a:rPr>
              <a:t>Data mining in agriculture is used for analyzing the various biotic and abiotic factors.</a:t>
            </a:r>
          </a:p>
          <a:p>
            <a:pPr algn="just"/>
            <a:r>
              <a:rPr lang="en-US" sz="2400" dirty="0">
                <a:solidFill>
                  <a:schemeClr val="tx1">
                    <a:lumMod val="95000"/>
                    <a:lumOff val="5000"/>
                  </a:schemeClr>
                </a:solidFill>
                <a:latin typeface="Times New Roman" pitchFamily="18" charset="0"/>
                <a:cs typeface="Times New Roman" pitchFamily="18" charset="0"/>
              </a:rPr>
              <a:t> Agriculture in India plays a predominant role in economy and employment.</a:t>
            </a:r>
          </a:p>
          <a:p>
            <a:pPr algn="just"/>
            <a:r>
              <a:rPr lang="en-US" sz="2400" dirty="0">
                <a:solidFill>
                  <a:schemeClr val="tx1">
                    <a:lumMod val="95000"/>
                    <a:lumOff val="5000"/>
                  </a:schemeClr>
                </a:solidFill>
                <a:latin typeface="Times New Roman" pitchFamily="18" charset="0"/>
                <a:cs typeface="Times New Roman" pitchFamily="18" charset="0"/>
              </a:rPr>
              <a:t> The common  problem  existing among the Indian farmers are they don’t choose the right crop based on their soil requirements.</a:t>
            </a:r>
          </a:p>
          <a:p>
            <a:pPr algn="just"/>
            <a:r>
              <a:rPr lang="en-US" sz="2400" dirty="0">
                <a:solidFill>
                  <a:schemeClr val="tx1">
                    <a:lumMod val="95000"/>
                    <a:lumOff val="5000"/>
                  </a:schemeClr>
                </a:solidFill>
                <a:latin typeface="Times New Roman" pitchFamily="18" charset="0"/>
                <a:cs typeface="Times New Roman" pitchFamily="18" charset="0"/>
              </a:rPr>
              <a:t> Due to this they face a serious setback in productivity. This problem of the farmers has been addressed through precision agriculture</a:t>
            </a:r>
          </a:p>
          <a:p>
            <a:pPr algn="just"/>
            <a:endParaRPr lang="en-US" dirty="0">
              <a:solidFill>
                <a:schemeClr val="tx1">
                  <a:lumMod val="95000"/>
                  <a:lumOff val="5000"/>
                </a:schemeClr>
              </a:solidFill>
              <a:latin typeface="Times New Roman" pitchFamily="18" charset="0"/>
              <a:cs typeface="Times New Roman" pitchFamily="18" charset="0"/>
            </a:endParaRPr>
          </a:p>
          <a:p>
            <a:pPr algn="just">
              <a:buFont typeface="Wingdings" panose="05000000000000000000" pitchFamily="2" charset="2"/>
              <a:buChar char="Ø"/>
            </a:pPr>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BA38716-08E8-4B35-B16E-D90A40924829}" type="datetime3">
              <a:rPr lang="en-US" smtClean="0"/>
              <a:pPr/>
              <a:t>16 May 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82853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0659" y="674689"/>
            <a:ext cx="9800166" cy="4906961"/>
          </a:xfrm>
        </p:spPr>
        <p:txBody>
          <a:bodyPr>
            <a:normAutofit/>
          </a:bodyPr>
          <a:lstStyle/>
          <a:p>
            <a:pPr algn="just">
              <a:buNone/>
            </a:pPr>
            <a:r>
              <a:rPr lang="en-US" sz="2800" b="1" dirty="0">
                <a:solidFill>
                  <a:schemeClr val="tx1">
                    <a:lumMod val="95000"/>
                    <a:lumOff val="5000"/>
                  </a:schemeClr>
                </a:solidFill>
                <a:latin typeface="Times New Roman" pitchFamily="18" charset="0"/>
                <a:cs typeface="Times New Roman" pitchFamily="18" charset="0"/>
              </a:rPr>
              <a:t>The Solution </a:t>
            </a:r>
            <a:endParaRPr lang="en-US" sz="2800" dirty="0">
              <a:solidFill>
                <a:schemeClr val="tx1">
                  <a:lumMod val="95000"/>
                  <a:lumOff val="5000"/>
                </a:schemeClr>
              </a:solidFill>
              <a:latin typeface="Times New Roman" pitchFamily="18" charset="0"/>
              <a:cs typeface="Times New Roman" pitchFamily="18" charset="0"/>
            </a:endParaRPr>
          </a:p>
          <a:p>
            <a:pPr algn="just"/>
            <a:r>
              <a:rPr lang="en-US" sz="2400" dirty="0">
                <a:solidFill>
                  <a:schemeClr val="tx1">
                    <a:lumMod val="95000"/>
                    <a:lumOff val="5000"/>
                  </a:schemeClr>
                </a:solidFill>
                <a:latin typeface="Times New Roman" pitchFamily="18" charset="0"/>
                <a:cs typeface="Times New Roman" pitchFamily="18" charset="0"/>
              </a:rPr>
              <a:t>The proposed application system is designed to fetch parameters of the soil from soil grid database using REST api provided by the open soil grid community</a:t>
            </a:r>
          </a:p>
          <a:p>
            <a:pPr algn="just"/>
            <a:r>
              <a:rPr lang="en-US" sz="2400" dirty="0">
                <a:solidFill>
                  <a:schemeClr val="tx1">
                    <a:lumMod val="95000"/>
                    <a:lumOff val="5000"/>
                  </a:schemeClr>
                </a:solidFill>
                <a:latin typeface="Times New Roman" pitchFamily="18" charset="0"/>
                <a:cs typeface="Times New Roman" pitchFamily="18" charset="0"/>
              </a:rPr>
              <a:t> User has to just permit the browser to trace the location</a:t>
            </a:r>
          </a:p>
          <a:p>
            <a:pPr algn="just"/>
            <a:r>
              <a:rPr lang="en-US" sz="2400" dirty="0">
                <a:solidFill>
                  <a:schemeClr val="tx1">
                    <a:lumMod val="95000"/>
                    <a:lumOff val="5000"/>
                  </a:schemeClr>
                </a:solidFill>
                <a:latin typeface="Times New Roman" pitchFamily="18" charset="0"/>
                <a:cs typeface="Times New Roman" pitchFamily="18" charset="0"/>
              </a:rPr>
              <a:t> longitude and latitude of the location is fetched automatically and it is further given to api which returns soil parameters, these parameters are analyzed with the dataset being saved in the database and crop recommendation is done.</a:t>
            </a:r>
          </a:p>
          <a:p>
            <a:pPr algn="just">
              <a:buNone/>
            </a:pPr>
            <a:endParaRPr lang="en-US" sz="2400" dirty="0">
              <a:solidFill>
                <a:schemeClr val="tx1">
                  <a:lumMod val="95000"/>
                  <a:lumOff val="5000"/>
                </a:schemeClr>
              </a:solidFill>
              <a:latin typeface="Times New Roman" pitchFamily="18" charset="0"/>
              <a:cs typeface="Times New Roman" pitchFamily="18" charset="0"/>
            </a:endParaRPr>
          </a:p>
          <a:p>
            <a:pPr algn="just"/>
            <a:endParaRPr lang="en-US" dirty="0"/>
          </a:p>
        </p:txBody>
      </p:sp>
      <p:sp>
        <p:nvSpPr>
          <p:cNvPr id="4" name="Date Placeholder 3"/>
          <p:cNvSpPr>
            <a:spLocks noGrp="1"/>
          </p:cNvSpPr>
          <p:nvPr>
            <p:ph type="dt" sz="half" idx="10"/>
          </p:nvPr>
        </p:nvSpPr>
        <p:spPr/>
        <p:txBody>
          <a:bodyPr/>
          <a:lstStyle/>
          <a:p>
            <a:fld id="{B4FE4EA6-06D0-446B-A330-08ABBBB938F6}" type="datetime3">
              <a:rPr lang="en-US" smtClean="0"/>
              <a:pPr/>
              <a:t>16 May 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333375"/>
            <a:ext cx="8596668" cy="1320800"/>
          </a:xfrm>
        </p:spPr>
        <p:txBody>
          <a:bodyPr>
            <a:normAutofit/>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p:txBody>
      </p:sp>
      <p:sp>
        <p:nvSpPr>
          <p:cNvPr id="3" name="Content Placeholder 2"/>
          <p:cNvSpPr>
            <a:spLocks noGrp="1"/>
          </p:cNvSpPr>
          <p:nvPr>
            <p:ph idx="1"/>
          </p:nvPr>
        </p:nvSpPr>
        <p:spPr>
          <a:xfrm>
            <a:off x="677334" y="1254035"/>
            <a:ext cx="9059094" cy="5421086"/>
          </a:xfrm>
        </p:spPr>
        <p:txBody>
          <a:bodyPr>
            <a:normAutofit/>
          </a:bodyPr>
          <a:lstStyle/>
          <a:p>
            <a:pPr lvl="0" algn="just"/>
            <a:r>
              <a:rPr lang="en-US" sz="2400" dirty="0">
                <a:solidFill>
                  <a:schemeClr val="tx1">
                    <a:lumMod val="95000"/>
                    <a:lumOff val="5000"/>
                  </a:schemeClr>
                </a:solidFill>
                <a:latin typeface="Times New Roman" pitchFamily="18" charset="0"/>
                <a:cs typeface="Times New Roman" pitchFamily="18" charset="0"/>
              </a:rPr>
              <a:t>The project follows a Waterfall model of Software Engineering.</a:t>
            </a:r>
          </a:p>
          <a:p>
            <a:pPr lvl="0" algn="just"/>
            <a:r>
              <a:rPr lang="en-US" sz="2400" dirty="0">
                <a:solidFill>
                  <a:schemeClr val="tx1">
                    <a:lumMod val="95000"/>
                    <a:lumOff val="5000"/>
                  </a:schemeClr>
                </a:solidFill>
                <a:latin typeface="Times New Roman" pitchFamily="18" charset="0"/>
                <a:cs typeface="Times New Roman" pitchFamily="18" charset="0"/>
              </a:rPr>
              <a:t>The Waterfall model is a sequential design process, often used in software development processes, in which progress is seen as flowing steadily downwards(like a waterfall) through the phase of conception, Initiation, Analysis, Design, Construction, Testing and Maintenance.</a:t>
            </a:r>
          </a:p>
          <a:p>
            <a:pPr lvl="0" algn="just"/>
            <a:r>
              <a:rPr lang="en-US" sz="2400" dirty="0">
                <a:solidFill>
                  <a:schemeClr val="tx1">
                    <a:lumMod val="95000"/>
                    <a:lumOff val="5000"/>
                  </a:schemeClr>
                </a:solidFill>
                <a:latin typeface="Times New Roman" pitchFamily="18" charset="0"/>
                <a:cs typeface="Times New Roman" pitchFamily="18" charset="0"/>
              </a:rPr>
              <a:t>The result of each phase are one or more documents that are approved are finished.</a:t>
            </a:r>
          </a:p>
          <a:p>
            <a:pPr lvl="0" algn="just"/>
            <a:r>
              <a:rPr lang="en-US" sz="2400" dirty="0">
                <a:solidFill>
                  <a:schemeClr val="tx1">
                    <a:lumMod val="95000"/>
                    <a:lumOff val="5000"/>
                  </a:schemeClr>
                </a:solidFill>
                <a:latin typeface="Times New Roman" pitchFamily="18" charset="0"/>
                <a:cs typeface="Times New Roman" pitchFamily="18" charset="0"/>
              </a:rPr>
              <a:t>The phase should not start until the previous phase has finished.</a:t>
            </a:r>
          </a:p>
          <a:p>
            <a:pPr lvl="0" algn="just"/>
            <a:r>
              <a:rPr lang="en-US" sz="2400" dirty="0">
                <a:solidFill>
                  <a:schemeClr val="tx1">
                    <a:lumMod val="95000"/>
                    <a:lumOff val="5000"/>
                  </a:schemeClr>
                </a:solidFill>
                <a:latin typeface="Times New Roman" pitchFamily="18" charset="0"/>
                <a:cs typeface="Times New Roman" pitchFamily="18" charset="0"/>
              </a:rPr>
              <a:t>The software process is not a simple linear model but involves a sequence of iteration of the development activities.</a:t>
            </a:r>
          </a:p>
          <a:p>
            <a:pPr algn="just">
              <a:buNone/>
            </a:pPr>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DDD44A9-1C82-4957-80D1-5309A91990EF}" type="datetime3">
              <a:rPr lang="en-US" smtClean="0"/>
              <a:pPr/>
              <a:t>16 May 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53368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96334" y="466725"/>
            <a:ext cx="9533466" cy="1320800"/>
          </a:xfrm>
        </p:spPr>
        <p:txBody>
          <a:bodyPr>
            <a:normAutofit fontScale="90000"/>
          </a:bodyPr>
          <a:lstStyle/>
          <a:p>
            <a:pPr algn="ctr"/>
            <a:r>
              <a:rPr lang="en-IN" dirty="0">
                <a:solidFill>
                  <a:schemeClr val="tx1"/>
                </a:solidFill>
                <a:latin typeface="Times New Roman" pitchFamily="18" charset="0"/>
                <a:cs typeface="Times New Roman" pitchFamily="18" charset="0"/>
              </a:rPr>
              <a:t>SYSTEM REQUIREMENT SPECIFICATION</a:t>
            </a:r>
            <a:endParaRPr lang="en-US" dirty="0">
              <a:solidFill>
                <a:schemeClr val="tx1"/>
              </a:solidFill>
              <a:latin typeface="Times New Roman" pitchFamily="18" charset="0"/>
              <a:cs typeface="Times New Roman" pitchFamily="18" charset="0"/>
            </a:endParaRPr>
          </a:p>
        </p:txBody>
      </p:sp>
      <p:sp>
        <p:nvSpPr>
          <p:cNvPr id="7" name="Content Placeholder 2"/>
          <p:cNvSpPr>
            <a:spLocks noGrp="1"/>
          </p:cNvSpPr>
          <p:nvPr>
            <p:ph idx="1"/>
          </p:nvPr>
        </p:nvSpPr>
        <p:spPr>
          <a:xfrm>
            <a:off x="655607" y="1802922"/>
            <a:ext cx="8609767" cy="3950897"/>
          </a:xfrm>
        </p:spPr>
        <p:txBody>
          <a:bodyPr>
            <a:normAutofit/>
          </a:bodyPr>
          <a:lstStyle/>
          <a:p>
            <a:pPr algn="just"/>
            <a:r>
              <a:rPr lang="en-IN" sz="2800" b="1" dirty="0">
                <a:solidFill>
                  <a:schemeClr val="tx1"/>
                </a:solidFill>
                <a:latin typeface="Times New Roman" pitchFamily="18" charset="0"/>
                <a:cs typeface="Times New Roman" pitchFamily="18" charset="0"/>
              </a:rPr>
              <a:t>Software requirement</a:t>
            </a:r>
          </a:p>
          <a:p>
            <a:pPr lvl="1" algn="just">
              <a:buFont typeface="Wingdings" pitchFamily="2" charset="2"/>
              <a:buChar char="§"/>
            </a:pPr>
            <a:r>
              <a:rPr lang="en-IN" sz="2400" dirty="0">
                <a:solidFill>
                  <a:schemeClr val="tx1"/>
                </a:solidFill>
                <a:latin typeface="Times New Roman" pitchFamily="18" charset="0"/>
                <a:cs typeface="Times New Roman" pitchFamily="18" charset="0"/>
              </a:rPr>
              <a:t>OS: Windows 7</a:t>
            </a:r>
          </a:p>
          <a:p>
            <a:pPr lvl="1" algn="just">
              <a:buFont typeface="Wingdings" pitchFamily="2" charset="2"/>
              <a:buChar char="§"/>
            </a:pPr>
            <a:r>
              <a:rPr lang="en-IN" sz="2400" dirty="0">
                <a:solidFill>
                  <a:schemeClr val="tx1"/>
                </a:solidFill>
                <a:latin typeface="Times New Roman" pitchFamily="18" charset="0"/>
                <a:cs typeface="Times New Roman" pitchFamily="18" charset="0"/>
              </a:rPr>
              <a:t>Language: PHP</a:t>
            </a:r>
          </a:p>
          <a:p>
            <a:pPr lvl="1" algn="just">
              <a:buFont typeface="Wingdings" pitchFamily="2" charset="2"/>
              <a:buChar char="§"/>
            </a:pPr>
            <a:r>
              <a:rPr lang="en-IN" sz="2400" dirty="0">
                <a:solidFill>
                  <a:schemeClr val="tx1"/>
                </a:solidFill>
                <a:latin typeface="Times New Roman" pitchFamily="18" charset="0"/>
                <a:cs typeface="Times New Roman" pitchFamily="18" charset="0"/>
              </a:rPr>
              <a:t>Server: WAMP</a:t>
            </a:r>
            <a:endParaRPr lang="en-IN" sz="2600" dirty="0">
              <a:solidFill>
                <a:schemeClr val="tx1"/>
              </a:solidFill>
              <a:latin typeface="Times New Roman" pitchFamily="18" charset="0"/>
              <a:cs typeface="Times New Roman" pitchFamily="18" charset="0"/>
            </a:endParaRPr>
          </a:p>
          <a:p>
            <a:pPr algn="just"/>
            <a:r>
              <a:rPr lang="en-IN" sz="2800" b="1" dirty="0">
                <a:solidFill>
                  <a:schemeClr val="tx1"/>
                </a:solidFill>
                <a:latin typeface="Times New Roman" pitchFamily="18" charset="0"/>
                <a:cs typeface="Times New Roman" pitchFamily="18" charset="0"/>
              </a:rPr>
              <a:t>Hardware requirement</a:t>
            </a:r>
          </a:p>
          <a:p>
            <a:pPr lvl="1" algn="just">
              <a:buFont typeface="Wingdings" pitchFamily="2" charset="2"/>
              <a:buChar char="§"/>
            </a:pPr>
            <a:r>
              <a:rPr lang="en-IN" sz="2400" dirty="0">
                <a:solidFill>
                  <a:schemeClr val="tx1"/>
                </a:solidFill>
                <a:latin typeface="Times New Roman" pitchFamily="18" charset="0"/>
                <a:cs typeface="Times New Roman" pitchFamily="18" charset="0"/>
              </a:rPr>
              <a:t>Processor:i3</a:t>
            </a:r>
          </a:p>
          <a:p>
            <a:pPr lvl="1" algn="just">
              <a:buFont typeface="Wingdings" pitchFamily="2" charset="2"/>
              <a:buChar char="§"/>
            </a:pPr>
            <a:r>
              <a:rPr lang="en-IN" sz="2400" dirty="0">
                <a:solidFill>
                  <a:schemeClr val="tx1"/>
                </a:solidFill>
                <a:latin typeface="Times New Roman" pitchFamily="18" charset="0"/>
                <a:cs typeface="Times New Roman" pitchFamily="18" charset="0"/>
              </a:rPr>
              <a:t>Ram: 4gb </a:t>
            </a:r>
          </a:p>
          <a:p>
            <a:pPr lvl="1" algn="just">
              <a:buFont typeface="Wingdings" pitchFamily="2" charset="2"/>
              <a:buChar char="§"/>
            </a:pPr>
            <a:r>
              <a:rPr lang="en-IN" sz="2400" dirty="0">
                <a:solidFill>
                  <a:schemeClr val="tx1"/>
                </a:solidFill>
                <a:latin typeface="Times New Roman" pitchFamily="18" charset="0"/>
                <a:cs typeface="Times New Roman" pitchFamily="18" charset="0"/>
              </a:rPr>
              <a:t>Hard disk:40gb</a:t>
            </a:r>
          </a:p>
          <a:p>
            <a:pPr lvl="1" algn="just">
              <a:buNone/>
            </a:pPr>
            <a:endParaRPr lang="en-IN" sz="2600" dirty="0">
              <a:solidFill>
                <a:schemeClr val="tx1"/>
              </a:solidFill>
              <a:latin typeface="Times New Roman" pitchFamily="18" charset="0"/>
              <a:cs typeface="Times New Roman" pitchFamily="18" charset="0"/>
            </a:endParaRPr>
          </a:p>
          <a:p>
            <a:pPr lvl="1" algn="just">
              <a:buNone/>
            </a:pPr>
            <a:endParaRPr lang="en-IN" sz="2600" dirty="0">
              <a:solidFill>
                <a:schemeClr val="tx1"/>
              </a:solidFill>
              <a:latin typeface="Times New Roman" pitchFamily="18" charset="0"/>
              <a:cs typeface="Times New Roman" pitchFamily="18" charset="0"/>
            </a:endParaRPr>
          </a:p>
          <a:p>
            <a:pPr lvl="1" algn="just">
              <a:buFont typeface="Wingdings" pitchFamily="2" charset="2"/>
              <a:buChar char="§"/>
            </a:pPr>
            <a:endParaRPr lang="en-IN" sz="2600" dirty="0">
              <a:solidFill>
                <a:schemeClr val="tx1"/>
              </a:solidFill>
              <a:latin typeface="Times New Roman" pitchFamily="18" charset="0"/>
              <a:cs typeface="Times New Roman" pitchFamily="18" charset="0"/>
            </a:endParaRPr>
          </a:p>
          <a:p>
            <a:pPr lvl="1" algn="just">
              <a:buFont typeface="Wingdings" pitchFamily="2" charset="2"/>
              <a:buChar char="§"/>
            </a:pPr>
            <a:endParaRPr lang="en-IN" sz="2600" dirty="0">
              <a:solidFill>
                <a:schemeClr val="tx1"/>
              </a:solidFill>
              <a:latin typeface="Times New Roman" pitchFamily="18" charset="0"/>
              <a:cs typeface="Times New Roman" pitchFamily="18" charset="0"/>
            </a:endParaRPr>
          </a:p>
          <a:p>
            <a:pPr lvl="1" algn="just">
              <a:buFont typeface="Wingdings" pitchFamily="2" charset="2"/>
              <a:buChar char="§"/>
            </a:pPr>
            <a:endParaRPr lang="en-IN" sz="2600" dirty="0">
              <a:solidFill>
                <a:schemeClr val="tx1"/>
              </a:solidFill>
              <a:latin typeface="Times New Roman" pitchFamily="18" charset="0"/>
              <a:cs typeface="Times New Roman" pitchFamily="18" charset="0"/>
            </a:endParaRPr>
          </a:p>
          <a:p>
            <a:pPr lvl="1" algn="just">
              <a:buNone/>
            </a:pPr>
            <a:endParaRPr lang="en-IN" sz="2600" dirty="0">
              <a:solidFill>
                <a:schemeClr val="tx1"/>
              </a:solidFill>
              <a:latin typeface="Times New Roman" pitchFamily="18" charset="0"/>
              <a:cs typeface="Times New Roman" pitchFamily="18" charset="0"/>
            </a:endParaRPr>
          </a:p>
          <a:p>
            <a:pPr algn="just">
              <a:buFont typeface="Wingdings" pitchFamily="2" charset="2"/>
              <a:buChar char="§"/>
            </a:pPr>
            <a:endParaRPr lang="en-IN" sz="28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6245" y="321154"/>
            <a:ext cx="10023195" cy="1193321"/>
          </a:xfrm>
        </p:spPr>
        <p:txBody>
          <a:bodyPr>
            <a:normAutofit fontScale="90000"/>
          </a:bodyPr>
          <a:lstStyle/>
          <a:p>
            <a:pPr algn="ctr"/>
            <a:r>
              <a:rPr lang="en-IN" dirty="0">
                <a:solidFill>
                  <a:schemeClr val="tx1"/>
                </a:solidFill>
                <a:latin typeface="Times New Roman" pitchFamily="18" charset="0"/>
                <a:cs typeface="Times New Roman" pitchFamily="18" charset="0"/>
              </a:rPr>
              <a:t>SYSTEM REQUIREMENT SPECIFICATION</a:t>
            </a:r>
            <a:endParaRPr lang="en-US" dirty="0">
              <a:solidFill>
                <a:schemeClr val="tx1"/>
              </a:solidFill>
              <a:latin typeface="Times New Roman" pitchFamily="18" charset="0"/>
              <a:cs typeface="Times New Roman" pitchFamily="18" charset="0"/>
            </a:endParaRPr>
          </a:p>
        </p:txBody>
      </p:sp>
      <p:sp>
        <p:nvSpPr>
          <p:cNvPr id="7" name="Content Placeholder 2"/>
          <p:cNvSpPr>
            <a:spLocks noGrp="1"/>
          </p:cNvSpPr>
          <p:nvPr>
            <p:ph idx="1"/>
          </p:nvPr>
        </p:nvSpPr>
        <p:spPr>
          <a:xfrm>
            <a:off x="615830" y="1600208"/>
            <a:ext cx="8596668" cy="4326475"/>
          </a:xfrm>
        </p:spPr>
        <p:txBody>
          <a:bodyPr>
            <a:normAutofit fontScale="55000" lnSpcReduction="20000"/>
          </a:bodyPr>
          <a:lstStyle/>
          <a:p>
            <a:pPr algn="just"/>
            <a:r>
              <a:rPr lang="en-IN" sz="5100" b="1" dirty="0">
                <a:solidFill>
                  <a:schemeClr val="tx1"/>
                </a:solidFill>
                <a:latin typeface="Times New Roman" pitchFamily="18" charset="0"/>
                <a:cs typeface="Times New Roman" pitchFamily="18" charset="0"/>
              </a:rPr>
              <a:t>Functional requirements</a:t>
            </a:r>
          </a:p>
          <a:p>
            <a:pPr lvl="1" algn="just">
              <a:buFont typeface="Wingdings" pitchFamily="2" charset="2"/>
              <a:buChar char="§"/>
            </a:pPr>
            <a:r>
              <a:rPr lang="en-IN" sz="4400" dirty="0">
                <a:solidFill>
                  <a:schemeClr val="tx1"/>
                </a:solidFill>
                <a:latin typeface="Times New Roman" pitchFamily="18" charset="0"/>
                <a:cs typeface="Times New Roman" pitchFamily="18" charset="0"/>
              </a:rPr>
              <a:t>Data set collection</a:t>
            </a:r>
          </a:p>
          <a:p>
            <a:pPr lvl="1" algn="just">
              <a:buFont typeface="Wingdings" pitchFamily="2" charset="2"/>
              <a:buChar char="§"/>
            </a:pPr>
            <a:r>
              <a:rPr lang="en-IN" sz="4400" dirty="0">
                <a:solidFill>
                  <a:schemeClr val="tx1"/>
                </a:solidFill>
                <a:latin typeface="Times New Roman" pitchFamily="18" charset="0"/>
                <a:cs typeface="Times New Roman" pitchFamily="18" charset="0"/>
              </a:rPr>
              <a:t>GPS</a:t>
            </a:r>
          </a:p>
          <a:p>
            <a:pPr lvl="1" algn="just">
              <a:buFont typeface="Wingdings" pitchFamily="2" charset="2"/>
              <a:buChar char="§"/>
            </a:pPr>
            <a:r>
              <a:rPr lang="en-IN" sz="4400" dirty="0">
                <a:solidFill>
                  <a:schemeClr val="tx1"/>
                </a:solidFill>
                <a:latin typeface="Times New Roman" pitchFamily="18" charset="0"/>
                <a:cs typeface="Times New Roman" pitchFamily="18" charset="0"/>
              </a:rPr>
              <a:t>Soil properties</a:t>
            </a:r>
          </a:p>
          <a:p>
            <a:pPr algn="just"/>
            <a:r>
              <a:rPr lang="en-IN" sz="5100" b="1" dirty="0">
                <a:solidFill>
                  <a:schemeClr val="tx1"/>
                </a:solidFill>
                <a:latin typeface="Times New Roman" pitchFamily="18" charset="0"/>
                <a:cs typeface="Times New Roman" pitchFamily="18" charset="0"/>
              </a:rPr>
              <a:t>Non functional requirements</a:t>
            </a:r>
          </a:p>
          <a:p>
            <a:pPr lvl="1" algn="just">
              <a:buFont typeface="Wingdings" pitchFamily="2" charset="2"/>
              <a:buChar char="§"/>
            </a:pPr>
            <a:r>
              <a:rPr lang="en-IN" sz="4400" dirty="0">
                <a:solidFill>
                  <a:schemeClr val="tx1"/>
                </a:solidFill>
                <a:latin typeface="Times New Roman" pitchFamily="18" charset="0"/>
                <a:cs typeface="Times New Roman" pitchFamily="18" charset="0"/>
              </a:rPr>
              <a:t>Correctness</a:t>
            </a:r>
          </a:p>
          <a:p>
            <a:pPr lvl="1" algn="just">
              <a:buFont typeface="Wingdings" pitchFamily="2" charset="2"/>
              <a:buChar char="§"/>
            </a:pPr>
            <a:r>
              <a:rPr lang="en-IN" sz="4400" dirty="0">
                <a:solidFill>
                  <a:schemeClr val="tx1"/>
                </a:solidFill>
                <a:latin typeface="Times New Roman" pitchFamily="18" charset="0"/>
                <a:cs typeface="Times New Roman" pitchFamily="18" charset="0"/>
              </a:rPr>
              <a:t>Reliability</a:t>
            </a:r>
          </a:p>
          <a:p>
            <a:pPr lvl="1" algn="just">
              <a:buFont typeface="Wingdings" pitchFamily="2" charset="2"/>
              <a:buChar char="§"/>
            </a:pPr>
            <a:r>
              <a:rPr lang="en-IN" sz="4400" dirty="0">
                <a:solidFill>
                  <a:schemeClr val="tx1"/>
                </a:solidFill>
                <a:latin typeface="Times New Roman" pitchFamily="18" charset="0"/>
                <a:cs typeface="Times New Roman" pitchFamily="18" charset="0"/>
              </a:rPr>
              <a:t>Robustness</a:t>
            </a:r>
          </a:p>
          <a:p>
            <a:pPr lvl="1" algn="just">
              <a:buFont typeface="Wingdings" pitchFamily="2" charset="2"/>
              <a:buChar char="§"/>
            </a:pPr>
            <a:r>
              <a:rPr lang="en-IN" sz="4400" dirty="0">
                <a:solidFill>
                  <a:schemeClr val="tx1"/>
                </a:solidFill>
                <a:latin typeface="Times New Roman" pitchFamily="18" charset="0"/>
                <a:cs typeface="Times New Roman" pitchFamily="18" charset="0"/>
              </a:rPr>
              <a:t>Maintainability</a:t>
            </a:r>
          </a:p>
          <a:p>
            <a:pPr lvl="1" algn="just">
              <a:buFont typeface="Wingdings" pitchFamily="2" charset="2"/>
              <a:buChar char="§"/>
            </a:pPr>
            <a:r>
              <a:rPr lang="en-IN" sz="4400" dirty="0">
                <a:solidFill>
                  <a:schemeClr val="tx1"/>
                </a:solidFill>
                <a:latin typeface="Times New Roman" pitchFamily="18" charset="0"/>
                <a:cs typeface="Times New Roman" pitchFamily="18" charset="0"/>
              </a:rPr>
              <a:t>portability</a:t>
            </a:r>
            <a:endParaRPr lang="en-US" sz="44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9259" y="0"/>
            <a:ext cx="8596668" cy="1320800"/>
          </a:xfrm>
        </p:spPr>
        <p:txBody>
          <a:bodyPr/>
          <a:lstStyle/>
          <a:p>
            <a:pPr algn="ctr"/>
            <a:r>
              <a:rPr lang="en-US" dirty="0">
                <a:solidFill>
                  <a:schemeClr val="tx1">
                    <a:lumMod val="95000"/>
                    <a:lumOff val="5000"/>
                  </a:schemeClr>
                </a:solidFill>
                <a:latin typeface="Times New Roman" pitchFamily="18" charset="0"/>
                <a:cs typeface="Times New Roman" pitchFamily="18" charset="0"/>
              </a:rPr>
              <a:t>SOFTWARE DESIGN</a:t>
            </a:r>
          </a:p>
        </p:txBody>
      </p:sp>
      <p:pic>
        <p:nvPicPr>
          <p:cNvPr id="1026" name="Picture 2"/>
          <p:cNvPicPr>
            <a:picLocks noGrp="1" noChangeAspect="1" noChangeArrowheads="1"/>
          </p:cNvPicPr>
          <p:nvPr>
            <p:ph idx="1"/>
          </p:nvPr>
        </p:nvPicPr>
        <p:blipFill>
          <a:blip r:embed="rId2"/>
          <a:srcRect l="29237" t="20409" r="27419" b="18241"/>
          <a:stretch>
            <a:fillRect/>
          </a:stretch>
        </p:blipFill>
        <p:spPr bwMode="auto">
          <a:xfrm>
            <a:off x="1847850" y="1360775"/>
            <a:ext cx="7029449" cy="4916199"/>
          </a:xfrm>
          <a:prstGeom prst="rect">
            <a:avLst/>
          </a:prstGeom>
          <a:noFill/>
          <a:ln w="9525">
            <a:noFill/>
            <a:miter lim="800000"/>
            <a:headEnd/>
            <a:tailEnd/>
          </a:ln>
          <a:effectLst/>
        </p:spPr>
      </p:pic>
      <p:sp>
        <p:nvSpPr>
          <p:cNvPr id="4" name="Date Placeholder 3"/>
          <p:cNvSpPr>
            <a:spLocks noGrp="1"/>
          </p:cNvSpPr>
          <p:nvPr>
            <p:ph type="dt" sz="half" idx="10"/>
          </p:nvPr>
        </p:nvSpPr>
        <p:spPr>
          <a:xfrm>
            <a:off x="7948083" y="6346162"/>
            <a:ext cx="911939" cy="365125"/>
          </a:xfrm>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a:xfrm>
            <a:off x="9028813" y="6336637"/>
            <a:ext cx="683339" cy="365125"/>
          </a:xfrm>
        </p:spPr>
        <p:txBody>
          <a:bodyPr/>
          <a:lstStyle/>
          <a:p>
            <a:fld id="{D57F1E4F-1CFF-5643-939E-217C01CDF565}" type="slidenum">
              <a:rPr lang="en-US" smtClean="0"/>
              <a:pPr/>
              <a:t>15</a:t>
            </a:fld>
            <a:endParaRPr lang="en-US" dirty="0"/>
          </a:p>
        </p:txBody>
      </p:sp>
      <p:sp>
        <p:nvSpPr>
          <p:cNvPr id="11" name="Rectangle 10"/>
          <p:cNvSpPr/>
          <p:nvPr/>
        </p:nvSpPr>
        <p:spPr>
          <a:xfrm>
            <a:off x="783167" y="1015484"/>
            <a:ext cx="2529603" cy="369332"/>
          </a:xfrm>
          <a:prstGeom prst="rect">
            <a:avLst/>
          </a:prstGeom>
        </p:spPr>
        <p:txBody>
          <a:bodyPr wrap="none">
            <a:spAutoFit/>
          </a:bodyPr>
          <a:lstStyle/>
          <a:p>
            <a:pPr marL="342900" lvl="0" indent="-342900">
              <a:spcBef>
                <a:spcPts val="1000"/>
              </a:spcBef>
              <a:buClr>
                <a:schemeClr val="accent1"/>
              </a:buClr>
              <a:buSzPct val="80000"/>
              <a:buFont typeface="Wingdings 3" charset="2"/>
              <a:buChar char=""/>
              <a:defRPr/>
            </a:pPr>
            <a:r>
              <a:rPr lang="en-IN" b="1" dirty="0">
                <a:latin typeface="Times New Roman" pitchFamily="18" charset="0"/>
                <a:cs typeface="Times New Roman" pitchFamily="18" charset="0"/>
              </a:rPr>
              <a:t>System Architecture</a:t>
            </a:r>
          </a:p>
        </p:txBody>
      </p:sp>
      <p:sp>
        <p:nvSpPr>
          <p:cNvPr id="12" name="Rectangle 11"/>
          <p:cNvSpPr/>
          <p:nvPr/>
        </p:nvSpPr>
        <p:spPr>
          <a:xfrm>
            <a:off x="4331707" y="6235184"/>
            <a:ext cx="3102516" cy="646331"/>
          </a:xfrm>
          <a:prstGeom prst="rect">
            <a:avLst/>
          </a:prstGeom>
        </p:spPr>
        <p:txBody>
          <a:bodyPr wrap="none">
            <a:spAutoFit/>
          </a:bodyPr>
          <a:lstStyle/>
          <a:p>
            <a:pPr lvl="0" algn="ctr"/>
            <a:r>
              <a:rPr lang="en-IN" b="1" dirty="0">
                <a:latin typeface="Times New Roman" pitchFamily="18" charset="0"/>
                <a:cs typeface="Times New Roman" pitchFamily="18" charset="0"/>
              </a:rPr>
              <a:t>Figure-2:System Architecture</a:t>
            </a:r>
          </a:p>
          <a:p>
            <a:pPr algn="ctr"/>
            <a:endParaRPr lang="en-US"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581026" y="942975"/>
            <a:ext cx="9972674" cy="742950"/>
          </a:xfrm>
        </p:spPr>
        <p:txBody>
          <a:bodyPr/>
          <a:lstStyle/>
          <a:p>
            <a:r>
              <a:rPr lang="en-IN" sz="2400" b="1" dirty="0">
                <a:solidFill>
                  <a:schemeClr val="tx1"/>
                </a:solidFill>
                <a:latin typeface="Times New Roman" pitchFamily="18" charset="0"/>
                <a:cs typeface="Times New Roman" pitchFamily="18" charset="0"/>
              </a:rPr>
              <a:t>Sequence diagram</a:t>
            </a:r>
          </a:p>
          <a:p>
            <a:endParaRPr lang="en-US" sz="2400" dirty="0">
              <a:solidFill>
                <a:schemeClr val="tx1"/>
              </a:solidFill>
              <a:latin typeface="Times New Roman" pitchFamily="18" charset="0"/>
              <a:cs typeface="Times New Roman" pitchFamily="18" charset="0"/>
            </a:endParaRPr>
          </a:p>
          <a:p>
            <a:endParaRPr lang="en-US" dirty="0">
              <a:solidFill>
                <a:schemeClr val="tx1"/>
              </a:solidFill>
            </a:endParaRPr>
          </a:p>
        </p:txBody>
      </p:sp>
      <p:sp>
        <p:nvSpPr>
          <p:cNvPr id="9" name="Date Placeholder 8"/>
          <p:cNvSpPr>
            <a:spLocks noGrp="1"/>
          </p:cNvSpPr>
          <p:nvPr>
            <p:ph type="dt" sz="half" idx="10"/>
          </p:nvPr>
        </p:nvSpPr>
        <p:spPr/>
        <p:txBody>
          <a:bodyPr/>
          <a:lstStyle/>
          <a:p>
            <a:fld id="{CF0E14AA-707F-4B9B-8D07-782E13A109F5}" type="datetime3">
              <a:rPr lang="en-US" smtClean="0"/>
              <a:pPr/>
              <a:t>16 May 2020</a:t>
            </a:fld>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1027" name="Picture 3"/>
          <p:cNvPicPr>
            <a:picLocks noChangeAspect="1" noChangeArrowheads="1"/>
          </p:cNvPicPr>
          <p:nvPr/>
        </p:nvPicPr>
        <p:blipFill>
          <a:blip r:embed="rId2"/>
          <a:srcRect l="29297" t="20417" r="27969" b="25555"/>
          <a:stretch>
            <a:fillRect/>
          </a:stretch>
        </p:blipFill>
        <p:spPr bwMode="auto">
          <a:xfrm>
            <a:off x="1857375" y="1504951"/>
            <a:ext cx="7124700" cy="4572000"/>
          </a:xfrm>
          <a:prstGeom prst="rect">
            <a:avLst/>
          </a:prstGeom>
          <a:noFill/>
          <a:ln w="9525">
            <a:noFill/>
            <a:miter lim="800000"/>
            <a:headEnd/>
            <a:tailEnd/>
          </a:ln>
          <a:effectLst/>
        </p:spPr>
      </p:pic>
      <p:sp>
        <p:nvSpPr>
          <p:cNvPr id="8" name="TextBox 7"/>
          <p:cNvSpPr txBox="1"/>
          <p:nvPr/>
        </p:nvSpPr>
        <p:spPr>
          <a:xfrm>
            <a:off x="2867025" y="6076950"/>
            <a:ext cx="5715000"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Figure-3: Sequence diagram</a:t>
            </a:r>
            <a:endParaRPr lang="en-US"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8257" y="2182483"/>
            <a:ext cx="184731" cy="369332"/>
          </a:xfrm>
          <a:prstGeom prst="rect">
            <a:avLst/>
          </a:prstGeom>
          <a:noFill/>
        </p:spPr>
        <p:txBody>
          <a:bodyPr wrap="none" rtlCol="0">
            <a:spAutoFit/>
          </a:bodyPr>
          <a:lstStyle/>
          <a:p>
            <a:endParaRPr lang="en-US" dirty="0"/>
          </a:p>
        </p:txBody>
      </p:sp>
      <p:sp>
        <p:nvSpPr>
          <p:cNvPr id="7" name="TextBox 6"/>
          <p:cNvSpPr txBox="1"/>
          <p:nvPr/>
        </p:nvSpPr>
        <p:spPr>
          <a:xfrm>
            <a:off x="4244196" y="1932317"/>
            <a:ext cx="184731" cy="369332"/>
          </a:xfrm>
          <a:prstGeom prst="rect">
            <a:avLst/>
          </a:prstGeom>
          <a:noFill/>
        </p:spPr>
        <p:txBody>
          <a:bodyPr wrap="none" rtlCol="0">
            <a:spAutoFit/>
          </a:bodyPr>
          <a:lstStyle/>
          <a:p>
            <a:endParaRPr lang="en-US" dirty="0"/>
          </a:p>
        </p:txBody>
      </p:sp>
      <p:pic>
        <p:nvPicPr>
          <p:cNvPr id="2053" name="Picture 5"/>
          <p:cNvPicPr>
            <a:picLocks noChangeAspect="1" noChangeArrowheads="1"/>
          </p:cNvPicPr>
          <p:nvPr/>
        </p:nvPicPr>
        <p:blipFill>
          <a:blip r:embed="rId2"/>
          <a:srcRect l="13160" t="19245" r="18208" b="8428"/>
          <a:stretch>
            <a:fillRect/>
          </a:stretch>
        </p:blipFill>
        <p:spPr bwMode="auto">
          <a:xfrm>
            <a:off x="171629" y="711140"/>
            <a:ext cx="9030812" cy="5051485"/>
          </a:xfrm>
          <a:prstGeom prst="rect">
            <a:avLst/>
          </a:prstGeom>
          <a:noFill/>
          <a:ln w="9525">
            <a:solidFill>
              <a:schemeClr val="bg1"/>
            </a:solidFill>
            <a:miter lim="800000"/>
            <a:headEnd/>
            <a:tailEnd/>
          </a:ln>
          <a:effectLst/>
        </p:spPr>
      </p:pic>
      <p:sp>
        <p:nvSpPr>
          <p:cNvPr id="6" name="TextBox 5"/>
          <p:cNvSpPr txBox="1"/>
          <p:nvPr/>
        </p:nvSpPr>
        <p:spPr>
          <a:xfrm>
            <a:off x="2971800" y="6076950"/>
            <a:ext cx="5715000"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Figure-4: Dataflow diagram</a:t>
            </a:r>
            <a:endParaRPr lang="en-US" b="1" dirty="0">
              <a:latin typeface="Times New Roman" pitchFamily="18" charset="0"/>
              <a:cs typeface="Times New Roman" pitchFamily="18" charset="0"/>
            </a:endParaRPr>
          </a:p>
        </p:txBody>
      </p:sp>
      <p:sp>
        <p:nvSpPr>
          <p:cNvPr id="10" name="Content Placeholder 9"/>
          <p:cNvSpPr txBox="1">
            <a:spLocks/>
          </p:cNvSpPr>
          <p:nvPr/>
        </p:nvSpPr>
        <p:spPr>
          <a:xfrm>
            <a:off x="419101" y="361950"/>
            <a:ext cx="9972674" cy="742950"/>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IN" sz="2400" b="1" i="0" u="none" strike="noStrike" kern="1200" cap="none" spc="0" normalizeH="0" baseline="0" noProof="0" dirty="0">
                <a:ln>
                  <a:noFill/>
                </a:ln>
                <a:effectLst/>
                <a:uLnTx/>
                <a:uFillTx/>
                <a:latin typeface="Times New Roman" pitchFamily="18" charset="0"/>
                <a:ea typeface="+mn-ea"/>
                <a:cs typeface="Times New Roman" pitchFamily="18" charset="0"/>
              </a:rPr>
              <a:t>Dataflow diagram</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2400" b="0" i="0" u="none" strike="noStrike" kern="1200" cap="none" spc="0" normalizeH="0" baseline="0" noProof="0" dirty="0">
              <a:ln>
                <a:noFill/>
              </a:ln>
              <a:effectLst/>
              <a:uLnTx/>
              <a:uFillTx/>
              <a:latin typeface="Times New Roman" pitchFamily="18" charset="0"/>
              <a:ea typeface="+mn-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sp>
        <p:nvSpPr>
          <p:cNvPr id="11" name="Date Placeholder 10"/>
          <p:cNvSpPr>
            <a:spLocks noGrp="1"/>
          </p:cNvSpPr>
          <p:nvPr>
            <p:ph type="dt" sz="half" idx="10"/>
          </p:nvPr>
        </p:nvSpPr>
        <p:spPr/>
        <p:txBody>
          <a:bodyPr/>
          <a:lstStyle/>
          <a:p>
            <a:fld id="{8EAE519E-37BB-4863-B9DD-B2C20DFC2945}" type="datetime3">
              <a:rPr lang="en-US" smtClean="0"/>
              <a:pPr/>
              <a:t>16 May 2020</a:t>
            </a:fld>
            <a:endParaRPr lang="en-US" dirty="0"/>
          </a:p>
        </p:txBody>
      </p:sp>
      <p:sp>
        <p:nvSpPr>
          <p:cNvPr id="13" name="Slide Number Placeholder 12"/>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6121" y="2001328"/>
            <a:ext cx="184731" cy="369332"/>
          </a:xfrm>
          <a:prstGeom prst="rect">
            <a:avLst/>
          </a:prstGeom>
          <a:noFill/>
        </p:spPr>
        <p:txBody>
          <a:bodyPr wrap="none" rtlCol="0">
            <a:spAutoFit/>
          </a:bodyPr>
          <a:lstStyle/>
          <a:p>
            <a:endParaRPr lang="en-US" dirty="0"/>
          </a:p>
        </p:txBody>
      </p:sp>
      <p:sp>
        <p:nvSpPr>
          <p:cNvPr id="6" name="Content Placeholder 9"/>
          <p:cNvSpPr txBox="1">
            <a:spLocks/>
          </p:cNvSpPr>
          <p:nvPr/>
        </p:nvSpPr>
        <p:spPr>
          <a:xfrm>
            <a:off x="400051" y="333375"/>
            <a:ext cx="9972674" cy="742950"/>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IN" sz="2400" b="1" i="0" u="none" strike="noStrike" kern="1200" cap="none" spc="0" normalizeH="0" baseline="0" noProof="0" dirty="0">
                <a:ln>
                  <a:noFill/>
                </a:ln>
                <a:effectLst/>
                <a:uLnTx/>
                <a:uFillTx/>
                <a:latin typeface="Times New Roman" pitchFamily="18" charset="0"/>
                <a:ea typeface="+mn-ea"/>
                <a:cs typeface="Times New Roman" pitchFamily="18" charset="0"/>
              </a:rPr>
              <a:t>Activity diagram</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2400" b="0" i="0" u="none" strike="noStrike" kern="1200" cap="none" spc="0" normalizeH="0" baseline="0" noProof="0" dirty="0">
              <a:ln>
                <a:noFill/>
              </a:ln>
              <a:effectLst/>
              <a:uLnTx/>
              <a:uFillTx/>
              <a:latin typeface="Times New Roman" pitchFamily="18" charset="0"/>
              <a:ea typeface="+mn-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sp>
        <p:nvSpPr>
          <p:cNvPr id="7" name="Rectangle 6"/>
          <p:cNvSpPr/>
          <p:nvPr/>
        </p:nvSpPr>
        <p:spPr>
          <a:xfrm>
            <a:off x="790550" y="1009649"/>
            <a:ext cx="8686825" cy="4486275"/>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50799" rtl="0" eaLnBrk="1" latinLnBrk="0" hangingPunct="1">
              <a:defRPr sz="1800" kern="1200">
                <a:solidFill>
                  <a:schemeClr val="lt1"/>
                </a:solidFill>
                <a:latin typeface="+mn-lt"/>
                <a:ea typeface="+mn-ea"/>
                <a:cs typeface="+mn-cs"/>
              </a:defRPr>
            </a:lvl1pPr>
            <a:lvl2pPr marL="475400" algn="l" defTabSz="950799" rtl="0" eaLnBrk="1" latinLnBrk="0" hangingPunct="1">
              <a:defRPr sz="1800" kern="1200">
                <a:solidFill>
                  <a:schemeClr val="lt1"/>
                </a:solidFill>
                <a:latin typeface="+mn-lt"/>
                <a:ea typeface="+mn-ea"/>
                <a:cs typeface="+mn-cs"/>
              </a:defRPr>
            </a:lvl2pPr>
            <a:lvl3pPr marL="950799" algn="l" defTabSz="950799" rtl="0" eaLnBrk="1" latinLnBrk="0" hangingPunct="1">
              <a:defRPr sz="1800" kern="1200">
                <a:solidFill>
                  <a:schemeClr val="lt1"/>
                </a:solidFill>
                <a:latin typeface="+mn-lt"/>
                <a:ea typeface="+mn-ea"/>
                <a:cs typeface="+mn-cs"/>
              </a:defRPr>
            </a:lvl3pPr>
            <a:lvl4pPr marL="1426198" algn="l" defTabSz="950799" rtl="0" eaLnBrk="1" latinLnBrk="0" hangingPunct="1">
              <a:defRPr sz="1800" kern="1200">
                <a:solidFill>
                  <a:schemeClr val="lt1"/>
                </a:solidFill>
                <a:latin typeface="+mn-lt"/>
                <a:ea typeface="+mn-ea"/>
                <a:cs typeface="+mn-cs"/>
              </a:defRPr>
            </a:lvl4pPr>
            <a:lvl5pPr marL="1901597" algn="l" defTabSz="950799" rtl="0" eaLnBrk="1" latinLnBrk="0" hangingPunct="1">
              <a:defRPr sz="1800" kern="1200">
                <a:solidFill>
                  <a:schemeClr val="lt1"/>
                </a:solidFill>
                <a:latin typeface="+mn-lt"/>
                <a:ea typeface="+mn-ea"/>
                <a:cs typeface="+mn-cs"/>
              </a:defRPr>
            </a:lvl5pPr>
            <a:lvl6pPr marL="2376995" algn="l" defTabSz="950799" rtl="0" eaLnBrk="1" latinLnBrk="0" hangingPunct="1">
              <a:defRPr sz="1800" kern="1200">
                <a:solidFill>
                  <a:schemeClr val="lt1"/>
                </a:solidFill>
                <a:latin typeface="+mn-lt"/>
                <a:ea typeface="+mn-ea"/>
                <a:cs typeface="+mn-cs"/>
              </a:defRPr>
            </a:lvl6pPr>
            <a:lvl7pPr marL="2852396" algn="l" defTabSz="950799" rtl="0" eaLnBrk="1" latinLnBrk="0" hangingPunct="1">
              <a:defRPr sz="1800" kern="1200">
                <a:solidFill>
                  <a:schemeClr val="lt1"/>
                </a:solidFill>
                <a:latin typeface="+mn-lt"/>
                <a:ea typeface="+mn-ea"/>
                <a:cs typeface="+mn-cs"/>
              </a:defRPr>
            </a:lvl7pPr>
            <a:lvl8pPr marL="3327793" algn="l" defTabSz="950799" rtl="0" eaLnBrk="1" latinLnBrk="0" hangingPunct="1">
              <a:defRPr sz="1800" kern="1200">
                <a:solidFill>
                  <a:schemeClr val="lt1"/>
                </a:solidFill>
                <a:latin typeface="+mn-lt"/>
                <a:ea typeface="+mn-ea"/>
                <a:cs typeface="+mn-cs"/>
              </a:defRPr>
            </a:lvl8pPr>
            <a:lvl9pPr marL="3803194" algn="l" defTabSz="950799" rtl="0" eaLnBrk="1" latinLnBrk="0" hangingPunct="1">
              <a:defRPr sz="1800" kern="1200">
                <a:solidFill>
                  <a:schemeClr val="lt1"/>
                </a:solidFill>
                <a:latin typeface="+mn-lt"/>
                <a:ea typeface="+mn-ea"/>
                <a:cs typeface="+mn-cs"/>
              </a:defRPr>
            </a:lvl9pPr>
          </a:lstStyle>
          <a:p>
            <a:pPr algn="ctr"/>
            <a:endParaRPr lang="en-US"/>
          </a:p>
        </p:txBody>
      </p:sp>
      <p:sp>
        <p:nvSpPr>
          <p:cNvPr id="8" name="TextBox 7"/>
          <p:cNvSpPr txBox="1"/>
          <p:nvPr/>
        </p:nvSpPr>
        <p:spPr>
          <a:xfrm>
            <a:off x="2476500" y="5953125"/>
            <a:ext cx="5715000"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Figure-5: Activity diagram</a:t>
            </a:r>
            <a:endParaRPr lang="en-US" b="1" dirty="0">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815CAD19-BFE1-4101-AD7E-697632E260B3}" type="datetime3">
              <a:rPr lang="en-US" smtClean="0"/>
              <a:pPr/>
              <a:t>16 May 2020</a:t>
            </a:fld>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33594" t="29028" r="22734" b="16944"/>
          <a:stretch>
            <a:fillRect/>
          </a:stretch>
        </p:blipFill>
        <p:spPr bwMode="auto">
          <a:xfrm>
            <a:off x="2095500" y="981075"/>
            <a:ext cx="7210425" cy="5017630"/>
          </a:xfrm>
          <a:prstGeom prst="rect">
            <a:avLst/>
          </a:prstGeom>
          <a:noFill/>
          <a:ln w="9525">
            <a:noFill/>
            <a:miter lim="800000"/>
            <a:headEnd/>
            <a:tailEnd/>
          </a:ln>
          <a:effectLst/>
        </p:spPr>
      </p:pic>
      <p:sp>
        <p:nvSpPr>
          <p:cNvPr id="10" name="TextBox 9"/>
          <p:cNvSpPr txBox="1"/>
          <p:nvPr/>
        </p:nvSpPr>
        <p:spPr>
          <a:xfrm>
            <a:off x="3238500" y="6076950"/>
            <a:ext cx="5715000"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Figure-6: Class diagram</a:t>
            </a:r>
            <a:endParaRPr lang="en-US" b="1" dirty="0">
              <a:latin typeface="Times New Roman" pitchFamily="18" charset="0"/>
              <a:cs typeface="Times New Roman" pitchFamily="18" charset="0"/>
            </a:endParaRPr>
          </a:p>
        </p:txBody>
      </p:sp>
      <p:sp>
        <p:nvSpPr>
          <p:cNvPr id="12" name="Content Placeholder 9"/>
          <p:cNvSpPr txBox="1">
            <a:spLocks/>
          </p:cNvSpPr>
          <p:nvPr/>
        </p:nvSpPr>
        <p:spPr>
          <a:xfrm>
            <a:off x="400051" y="333375"/>
            <a:ext cx="9972674" cy="742950"/>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kumimoji="0" lang="en-IN" sz="2400" b="1" i="0" u="none" strike="noStrike" kern="1200" cap="none" spc="0" normalizeH="0" baseline="0" noProof="0" dirty="0">
                <a:ln>
                  <a:noFill/>
                </a:ln>
                <a:effectLst/>
                <a:uLnTx/>
                <a:uFillTx/>
                <a:latin typeface="Times New Roman" pitchFamily="18" charset="0"/>
                <a:ea typeface="+mn-ea"/>
                <a:cs typeface="Times New Roman" pitchFamily="18" charset="0"/>
              </a:rPr>
              <a:t>Class diagram</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2400" b="0" i="0" u="none" strike="noStrike" kern="1200" cap="none" spc="0" normalizeH="0" baseline="0" noProof="0" dirty="0">
              <a:ln>
                <a:noFill/>
              </a:ln>
              <a:effectLst/>
              <a:uLnTx/>
              <a:uFillTx/>
              <a:latin typeface="Times New Roman" pitchFamily="18" charset="0"/>
              <a:ea typeface="+mn-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sp>
        <p:nvSpPr>
          <p:cNvPr id="13" name="Date Placeholder 12"/>
          <p:cNvSpPr>
            <a:spLocks noGrp="1"/>
          </p:cNvSpPr>
          <p:nvPr>
            <p:ph type="dt" sz="half" idx="10"/>
          </p:nvPr>
        </p:nvSpPr>
        <p:spPr/>
        <p:txBody>
          <a:bodyPr/>
          <a:lstStyle/>
          <a:p>
            <a:fld id="{8B884B79-44C1-4B45-BAB7-76C54B2BBED5}" type="datetime3">
              <a:rPr lang="en-US" smtClean="0"/>
              <a:pPr/>
              <a:t>16 May 2020</a:t>
            </a:fld>
            <a:endParaRPr lang="en-US" dirty="0"/>
          </a:p>
        </p:txBody>
      </p:sp>
      <p:sp>
        <p:nvSpPr>
          <p:cNvPr id="15" name="Slide Number Placeholder 14"/>
          <p:cNvSpPr>
            <a:spLocks noGrp="1"/>
          </p:cNvSpPr>
          <p:nvPr>
            <p:ph type="sldNum" sz="quarter" idx="12"/>
          </p:nvPr>
        </p:nvSpPr>
        <p:spPr/>
        <p:txBody>
          <a:bodyPr/>
          <a:lstStyle/>
          <a:p>
            <a:fld id="{D57F1E4F-1CFF-5643-939E-217C01CDF56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9234" y="0"/>
            <a:ext cx="8596668" cy="1320800"/>
          </a:xfrm>
        </p:spPr>
        <p:txBody>
          <a:bodyPr/>
          <a:lstStyle/>
          <a:p>
            <a:pPr algn="ctr"/>
            <a:r>
              <a:rPr lang="en-IN" dirty="0">
                <a:ln>
                  <a:solidFill>
                    <a:schemeClr val="tx2">
                      <a:lumMod val="65000"/>
                      <a:lumOff val="35000"/>
                    </a:schemeClr>
                  </a:solidFill>
                </a:ln>
                <a:solidFill>
                  <a:schemeClr val="tx1"/>
                </a:solidFill>
                <a:latin typeface="Times New Roman" pitchFamily="18" charset="0"/>
                <a:cs typeface="Times New Roman" pitchFamily="18" charset="0"/>
              </a:rPr>
              <a:t>CONTENTS</a:t>
            </a:r>
            <a:endParaRPr lang="en-US" dirty="0">
              <a:solidFill>
                <a:schemeClr val="tx1"/>
              </a:solidFill>
              <a:latin typeface="Times New Roman" pitchFamily="18" charset="0"/>
              <a:cs typeface="Times New Roman" pitchFamily="18" charset="0"/>
            </a:endParaRPr>
          </a:p>
        </p:txBody>
      </p:sp>
      <p:sp>
        <p:nvSpPr>
          <p:cNvPr id="7" name="Content Placeholder 4"/>
          <p:cNvSpPr>
            <a:spLocks noGrp="1"/>
          </p:cNvSpPr>
          <p:nvPr>
            <p:ph idx="1"/>
          </p:nvPr>
        </p:nvSpPr>
        <p:spPr>
          <a:xfrm>
            <a:off x="557842" y="501380"/>
            <a:ext cx="8596313" cy="6147070"/>
          </a:xfrm>
        </p:spPr>
        <p:txBody>
          <a:bodyPr>
            <a:noAutofit/>
          </a:bodyPr>
          <a:lstStyle/>
          <a:p>
            <a:pPr>
              <a:buFont typeface="Wingdings" panose="05000000000000000000" pitchFamily="2" charset="2"/>
              <a:buChar char="Ø"/>
            </a:pPr>
            <a:r>
              <a:rPr lang="en-IN" sz="2400" dirty="0">
                <a:solidFill>
                  <a:schemeClr val="tx1"/>
                </a:solidFill>
                <a:latin typeface="Times New Roman" pitchFamily="18" charset="0"/>
                <a:cs typeface="Times New Roman" pitchFamily="18" charset="0"/>
              </a:rPr>
              <a:t>Introduction</a:t>
            </a:r>
          </a:p>
          <a:p>
            <a:pPr lvl="1">
              <a:buFont typeface="Wingdings" pitchFamily="2" charset="2"/>
              <a:buChar char="§"/>
            </a:pPr>
            <a:r>
              <a:rPr lang="en-IN" sz="2400" dirty="0">
                <a:solidFill>
                  <a:schemeClr val="tx1"/>
                </a:solidFill>
                <a:latin typeface="Times New Roman" pitchFamily="18" charset="0"/>
                <a:cs typeface="Times New Roman" pitchFamily="18" charset="0"/>
              </a:rPr>
              <a:t>Existing system</a:t>
            </a:r>
          </a:p>
          <a:p>
            <a:pPr lvl="1">
              <a:buFont typeface="Wingdings" pitchFamily="2" charset="2"/>
              <a:buChar char="§"/>
            </a:pPr>
            <a:r>
              <a:rPr lang="en-IN" sz="2400" dirty="0">
                <a:solidFill>
                  <a:schemeClr val="tx1"/>
                </a:solidFill>
                <a:latin typeface="Times New Roman" pitchFamily="18" charset="0"/>
                <a:cs typeface="Times New Roman" pitchFamily="18" charset="0"/>
              </a:rPr>
              <a:t>Proposed system</a:t>
            </a:r>
          </a:p>
          <a:p>
            <a:pPr>
              <a:buFont typeface="Wingdings" pitchFamily="2" charset="2"/>
              <a:buChar char="Ø"/>
            </a:pPr>
            <a:r>
              <a:rPr lang="en-IN" sz="2400" dirty="0">
                <a:solidFill>
                  <a:schemeClr val="tx1"/>
                </a:solidFill>
                <a:latin typeface="Times New Roman" pitchFamily="18" charset="0"/>
                <a:cs typeface="Times New Roman" pitchFamily="18" charset="0"/>
              </a:rPr>
              <a:t>Problem identification</a:t>
            </a:r>
          </a:p>
          <a:p>
            <a:pPr>
              <a:buFont typeface="Wingdings" pitchFamily="2" charset="2"/>
              <a:buChar char="Ø"/>
            </a:pPr>
            <a:r>
              <a:rPr lang="en-IN" sz="2400" dirty="0">
                <a:solidFill>
                  <a:schemeClr val="tx1"/>
                </a:solidFill>
                <a:latin typeface="Times New Roman" pitchFamily="18" charset="0"/>
                <a:cs typeface="Times New Roman" pitchFamily="18" charset="0"/>
              </a:rPr>
              <a:t>Design methodology</a:t>
            </a:r>
          </a:p>
          <a:p>
            <a:pPr>
              <a:buFont typeface="Wingdings" pitchFamily="2" charset="2"/>
              <a:buChar char="Ø"/>
            </a:pPr>
            <a:r>
              <a:rPr lang="en-IN" sz="2400" dirty="0">
                <a:solidFill>
                  <a:schemeClr val="tx1"/>
                </a:solidFill>
                <a:latin typeface="Times New Roman" pitchFamily="18" charset="0"/>
                <a:cs typeface="Times New Roman" pitchFamily="18" charset="0"/>
              </a:rPr>
              <a:t>System Requirement Specification</a:t>
            </a:r>
          </a:p>
          <a:p>
            <a:pPr>
              <a:buFont typeface="Wingdings" pitchFamily="2" charset="2"/>
              <a:buChar char="Ø"/>
            </a:pPr>
            <a:r>
              <a:rPr lang="en-IN" sz="2400" dirty="0">
                <a:solidFill>
                  <a:schemeClr val="tx1"/>
                </a:solidFill>
                <a:latin typeface="Times New Roman" pitchFamily="18" charset="0"/>
                <a:cs typeface="Times New Roman" pitchFamily="18" charset="0"/>
              </a:rPr>
              <a:t>Software  design</a:t>
            </a:r>
          </a:p>
          <a:p>
            <a:pPr>
              <a:buFont typeface="Wingdings" pitchFamily="2" charset="2"/>
              <a:buChar char="Ø"/>
            </a:pPr>
            <a:r>
              <a:rPr lang="en-IN" sz="2400" dirty="0">
                <a:solidFill>
                  <a:schemeClr val="tx1"/>
                </a:solidFill>
                <a:latin typeface="Times New Roman" pitchFamily="18" charset="0"/>
                <a:cs typeface="Times New Roman" pitchFamily="18" charset="0"/>
              </a:rPr>
              <a:t>Implementation</a:t>
            </a:r>
          </a:p>
          <a:p>
            <a:pPr marL="342900" lvl="2" indent="-342900">
              <a:buFont typeface="Wingdings" pitchFamily="2" charset="2"/>
              <a:buChar char="Ø"/>
            </a:pPr>
            <a:r>
              <a:rPr lang="en-IN" sz="2400" dirty="0">
                <a:solidFill>
                  <a:schemeClr val="tx1"/>
                </a:solidFill>
                <a:latin typeface="Times New Roman" pitchFamily="18" charset="0"/>
                <a:cs typeface="Times New Roman" pitchFamily="18" charset="0"/>
              </a:rPr>
              <a:t>GUI</a:t>
            </a:r>
          </a:p>
          <a:p>
            <a:pPr marL="342900" lvl="2" indent="-342900">
              <a:buFont typeface="Wingdings" pitchFamily="2" charset="2"/>
              <a:buChar char="Ø"/>
            </a:pPr>
            <a:r>
              <a:rPr lang="en-IN" sz="2400" dirty="0">
                <a:solidFill>
                  <a:schemeClr val="tx1"/>
                </a:solidFill>
                <a:latin typeface="Times New Roman" pitchFamily="18" charset="0"/>
                <a:cs typeface="Times New Roman" pitchFamily="18" charset="0"/>
              </a:rPr>
              <a:t>Testing</a:t>
            </a:r>
          </a:p>
          <a:p>
            <a:pPr>
              <a:buFont typeface="Wingdings" pitchFamily="2" charset="2"/>
              <a:buChar char="Ø"/>
            </a:pPr>
            <a:r>
              <a:rPr lang="en-IN" sz="2400" dirty="0">
                <a:solidFill>
                  <a:schemeClr val="tx1"/>
                </a:solidFill>
                <a:latin typeface="Times New Roman" pitchFamily="18" charset="0"/>
                <a:cs typeface="Times New Roman" pitchFamily="18" charset="0"/>
              </a:rPr>
              <a:t>Conclusion</a:t>
            </a:r>
          </a:p>
          <a:p>
            <a:pPr marL="342900" lvl="2" indent="-342900">
              <a:buFont typeface="Wingdings" pitchFamily="2" charset="2"/>
              <a:buChar char="Ø"/>
            </a:pPr>
            <a:r>
              <a:rPr lang="en-IN" sz="2400" dirty="0">
                <a:solidFill>
                  <a:schemeClr val="tx1"/>
                </a:solidFill>
                <a:latin typeface="Times New Roman" pitchFamily="18" charset="0"/>
                <a:cs typeface="Times New Roman" pitchFamily="18" charset="0"/>
              </a:rPr>
              <a:t>References</a:t>
            </a:r>
          </a:p>
          <a:p>
            <a:pPr>
              <a:buFont typeface="Wingdings" pitchFamily="2" charset="2"/>
              <a:buChar char="Ø"/>
            </a:pPr>
            <a:endParaRPr lang="en-IN" sz="2400" dirty="0">
              <a:solidFill>
                <a:schemeClr val="tx1"/>
              </a:solidFill>
              <a:latin typeface="Times New Roman" pitchFamily="18" charset="0"/>
              <a:cs typeface="Times New Roman" pitchFamily="18" charset="0"/>
            </a:endParaRPr>
          </a:p>
          <a:p>
            <a:pPr>
              <a:buFont typeface="Wingdings" pitchFamily="2" charset="2"/>
              <a:buChar char="Ø"/>
            </a:pPr>
            <a:endParaRPr lang="en-IN" sz="2400" dirty="0">
              <a:solidFill>
                <a:schemeClr val="tx1"/>
              </a:solidFill>
              <a:latin typeface="Times New Roman" pitchFamily="18" charset="0"/>
              <a:cs typeface="Times New Roman" pitchFamily="18" charset="0"/>
            </a:endParaRPr>
          </a:p>
          <a:p>
            <a:pPr>
              <a:buFont typeface="Wingdings" pitchFamily="2" charset="2"/>
              <a:buChar char="Ø"/>
            </a:pPr>
            <a:endParaRPr lang="en-IN" sz="2400" dirty="0">
              <a:solidFill>
                <a:schemeClr val="tx1"/>
              </a:solidFill>
              <a:latin typeface="Times New Roman" pitchFamily="18" charset="0"/>
              <a:cs typeface="Times New Roman" pitchFamily="18" charset="0"/>
            </a:endParaRPr>
          </a:p>
          <a:p>
            <a:pPr>
              <a:buNone/>
            </a:pPr>
            <a:endParaRPr lang="en-IN" sz="2400" dirty="0">
              <a:solidFill>
                <a:schemeClr val="tx1"/>
              </a:solidFill>
              <a:latin typeface="Times New Roman" pitchFamily="18" charset="0"/>
              <a:cs typeface="Times New Roman" pitchFamily="18" charset="0"/>
            </a:endParaRPr>
          </a:p>
          <a:p>
            <a:pPr lvl="1">
              <a:buNone/>
            </a:pPr>
            <a:endParaRPr lang="en-IN" sz="2400" dirty="0">
              <a:solidFill>
                <a:schemeClr val="tx1"/>
              </a:solidFill>
              <a:latin typeface="Times New Roman" pitchFamily="18" charset="0"/>
              <a:cs typeface="Times New Roman" pitchFamily="18" charset="0"/>
            </a:endParaRPr>
          </a:p>
          <a:p>
            <a:pPr>
              <a:buNone/>
            </a:pPr>
            <a:endParaRPr lang="en-IN" sz="2400" dirty="0">
              <a:solidFill>
                <a:schemeClr val="tx1"/>
              </a:solidFill>
              <a:latin typeface="Bookman Old Style" panose="02050604050505020204" pitchFamily="18" charset="0"/>
            </a:endParaRPr>
          </a:p>
          <a:p>
            <a:endParaRPr lang="en-US" sz="2400" dirty="0">
              <a:solidFill>
                <a:schemeClr val="tx1"/>
              </a:solidFill>
            </a:endParaRPr>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9"/>
          <p:cNvSpPr txBox="1">
            <a:spLocks/>
          </p:cNvSpPr>
          <p:nvPr/>
        </p:nvSpPr>
        <p:spPr>
          <a:xfrm>
            <a:off x="400051" y="333375"/>
            <a:ext cx="9972674" cy="742950"/>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r>
              <a:rPr lang="en-IN" sz="2400" b="1" dirty="0">
                <a:latin typeface="Times New Roman" pitchFamily="18" charset="0"/>
                <a:cs typeface="Times New Roman" pitchFamily="18" charset="0"/>
              </a:rPr>
              <a:t>Package</a:t>
            </a:r>
            <a:r>
              <a:rPr kumimoji="0" lang="en-IN" sz="2400" b="1" i="0" u="none" strike="noStrike" kern="1200" cap="none" spc="0" normalizeH="0" baseline="0" noProof="0" dirty="0">
                <a:ln>
                  <a:noFill/>
                </a:ln>
                <a:effectLst/>
                <a:uLnTx/>
                <a:uFillTx/>
                <a:latin typeface="Times New Roman" pitchFamily="18" charset="0"/>
                <a:ea typeface="+mn-ea"/>
                <a:cs typeface="Times New Roman" pitchFamily="18" charset="0"/>
              </a:rPr>
              <a:t> diagram</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2400" b="0" i="0" u="none" strike="noStrike" kern="1200" cap="none" spc="0" normalizeH="0" baseline="0" noProof="0" dirty="0">
              <a:ln>
                <a:noFill/>
              </a:ln>
              <a:effectLst/>
              <a:uLnTx/>
              <a:uFillTx/>
              <a:latin typeface="Times New Roman" pitchFamily="18" charset="0"/>
              <a:ea typeface="+mn-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pic>
        <p:nvPicPr>
          <p:cNvPr id="3074" name="Picture 2"/>
          <p:cNvPicPr>
            <a:picLocks noGrp="1" noChangeAspect="1" noChangeArrowheads="1"/>
          </p:cNvPicPr>
          <p:nvPr>
            <p:ph idx="1"/>
          </p:nvPr>
        </p:nvPicPr>
        <p:blipFill>
          <a:blip r:embed="rId2"/>
          <a:srcRect l="32779" t="28200" r="17759" b="17826"/>
          <a:stretch>
            <a:fillRect/>
          </a:stretch>
        </p:blipFill>
        <p:spPr bwMode="auto">
          <a:xfrm>
            <a:off x="1676399" y="904874"/>
            <a:ext cx="8086726" cy="4963751"/>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BBE7FFD0-DBD4-4A07-A37A-56E3FD907E17}" type="datetime3">
              <a:rPr lang="en-US" smtClean="0"/>
              <a:pPr/>
              <a:t>16 May 2020</a:t>
            </a:fld>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TextBox 5"/>
          <p:cNvSpPr txBox="1"/>
          <p:nvPr/>
        </p:nvSpPr>
        <p:spPr>
          <a:xfrm>
            <a:off x="3057525" y="6076950"/>
            <a:ext cx="5715000"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Figure-7: Package diagram</a:t>
            </a:r>
            <a:endParaRPr lang="en-US"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084" y="436564"/>
            <a:ext cx="8596668" cy="754061"/>
          </a:xfrm>
        </p:spPr>
        <p:txBody>
          <a:bodyPr>
            <a:normAutofit/>
          </a:bodyPr>
          <a:lstStyle/>
          <a:p>
            <a:r>
              <a:rPr lang="en-IN" sz="2400" b="1" dirty="0">
                <a:solidFill>
                  <a:schemeClr val="tx1"/>
                </a:solidFill>
                <a:latin typeface="Times New Roman" pitchFamily="18" charset="0"/>
                <a:cs typeface="Times New Roman" pitchFamily="18" charset="0"/>
              </a:rPr>
              <a:t>E-R diagram</a:t>
            </a:r>
            <a:endParaRPr lang="en-US" sz="2400" b="1" dirty="0">
              <a:solidFill>
                <a:schemeClr val="tx1"/>
              </a:solidFill>
            </a:endParaRPr>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6" name="Picture 4"/>
          <p:cNvPicPr>
            <a:picLocks noChangeAspect="1" noChangeArrowheads="1"/>
          </p:cNvPicPr>
          <p:nvPr/>
        </p:nvPicPr>
        <p:blipFill>
          <a:blip r:embed="rId2"/>
          <a:srcRect l="26575" t="21954" r="30020" b="7732"/>
          <a:stretch>
            <a:fillRect/>
          </a:stretch>
        </p:blipFill>
        <p:spPr bwMode="auto">
          <a:xfrm>
            <a:off x="842940" y="998522"/>
            <a:ext cx="7910535" cy="4954603"/>
          </a:xfrm>
          <a:prstGeom prst="rect">
            <a:avLst/>
          </a:prstGeom>
          <a:noFill/>
          <a:ln w="9525">
            <a:noFill/>
            <a:miter lim="800000"/>
            <a:headEnd/>
            <a:tailEnd/>
          </a:ln>
          <a:effectLst/>
        </p:spPr>
      </p:pic>
      <p:sp>
        <p:nvSpPr>
          <p:cNvPr id="7" name="TextBox 6"/>
          <p:cNvSpPr txBox="1"/>
          <p:nvPr/>
        </p:nvSpPr>
        <p:spPr>
          <a:xfrm>
            <a:off x="2419350" y="6029325"/>
            <a:ext cx="5715000"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Figure-8: E-R diagram</a:t>
            </a:r>
            <a:endParaRPr lang="en-US"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34584" y="161925"/>
            <a:ext cx="8596668" cy="1320800"/>
          </a:xfrm>
        </p:spPr>
        <p:txBody>
          <a:bodyPr>
            <a:normAutofit/>
          </a:bodyPr>
          <a:lstStyle/>
          <a:p>
            <a:pPr algn="ctr"/>
            <a:r>
              <a:rPr lang="en-IN" dirty="0">
                <a:solidFill>
                  <a:schemeClr val="tx1"/>
                </a:solidFill>
                <a:latin typeface="Times New Roman" pitchFamily="18" charset="0"/>
                <a:cs typeface="Times New Roman" pitchFamily="18" charset="0"/>
              </a:rPr>
              <a:t>IMPLEMENTATION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86859" y="1255714"/>
            <a:ext cx="8596668" cy="3880773"/>
          </a:xfrm>
        </p:spPr>
        <p:txBody>
          <a:bodyPr/>
          <a:lstStyle/>
          <a:p>
            <a:r>
              <a:rPr lang="en-IN" sz="2800" b="1" dirty="0">
                <a:solidFill>
                  <a:schemeClr val="tx1"/>
                </a:solidFill>
                <a:latin typeface="Times New Roman" pitchFamily="18" charset="0"/>
                <a:cs typeface="Times New Roman" pitchFamily="18" charset="0"/>
              </a:rPr>
              <a:t>MODULE</a:t>
            </a:r>
          </a:p>
          <a:p>
            <a:pPr lvl="1" algn="just">
              <a:buClr>
                <a:schemeClr val="accent2">
                  <a:lumMod val="75000"/>
                </a:schemeClr>
              </a:buClr>
            </a:pPr>
            <a:r>
              <a:rPr lang="en-IN" sz="2600" dirty="0">
                <a:solidFill>
                  <a:schemeClr val="tx1"/>
                </a:solidFill>
                <a:latin typeface="Times New Roman" pitchFamily="18" charset="0"/>
                <a:cs typeface="Times New Roman" pitchFamily="18" charset="0"/>
              </a:rPr>
              <a:t>User:</a:t>
            </a:r>
          </a:p>
          <a:p>
            <a:pPr lvl="2" algn="just">
              <a:buClr>
                <a:schemeClr val="accent2">
                  <a:lumMod val="75000"/>
                </a:schemeClr>
              </a:buClr>
            </a:pPr>
            <a:r>
              <a:rPr lang="en-IN" sz="2400" dirty="0">
                <a:solidFill>
                  <a:schemeClr val="tx1"/>
                </a:solidFill>
                <a:latin typeface="Times New Roman" pitchFamily="18" charset="0"/>
                <a:cs typeface="Times New Roman" pitchFamily="18" charset="0"/>
              </a:rPr>
              <a:t>User should select the location of the land.  </a:t>
            </a:r>
          </a:p>
          <a:p>
            <a:pPr lvl="2" algn="just">
              <a:buClr>
                <a:schemeClr val="accent2">
                  <a:lumMod val="75000"/>
                </a:schemeClr>
              </a:buClr>
            </a:pPr>
            <a:r>
              <a:rPr lang="en-IN" sz="2400" dirty="0">
                <a:solidFill>
                  <a:schemeClr val="tx1"/>
                </a:solidFill>
                <a:latin typeface="Times New Roman" pitchFamily="18" charset="0"/>
                <a:cs typeface="Times New Roman" pitchFamily="18" charset="0"/>
              </a:rPr>
              <a:t>Based on the longitude and latitude of the land the soil properties will be fetched.</a:t>
            </a:r>
            <a:endParaRPr lang="en-US" sz="2400" dirty="0">
              <a:solidFill>
                <a:schemeClr val="tx1"/>
              </a:solidFill>
            </a:endParaRPr>
          </a:p>
        </p:txBody>
      </p:sp>
      <p:sp>
        <p:nvSpPr>
          <p:cNvPr id="6" name="Date Placeholder 5"/>
          <p:cNvSpPr>
            <a:spLocks noGrp="1"/>
          </p:cNvSpPr>
          <p:nvPr>
            <p:ph type="dt" sz="half" idx="10"/>
          </p:nvPr>
        </p:nvSpPr>
        <p:spPr/>
        <p:txBody>
          <a:bodyPr/>
          <a:lstStyle/>
          <a:p>
            <a:fld id="{4815832A-D245-4A88-B971-65EF01425022}" type="datetime3">
              <a:rPr lang="en-US" smtClean="0"/>
              <a:pPr/>
              <a:t>16 May 2020</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Content Placeholder 2"/>
          <p:cNvSpPr txBox="1">
            <a:spLocks/>
          </p:cNvSpPr>
          <p:nvPr/>
        </p:nvSpPr>
        <p:spPr>
          <a:xfrm>
            <a:off x="734484" y="3694114"/>
            <a:ext cx="9371541" cy="3880773"/>
          </a:xfrm>
          <a:prstGeom prst="rect">
            <a:avLst/>
          </a:prstGeom>
        </p:spPr>
        <p:txBody>
          <a:bodyPr vert="horz" lIns="91440" tIns="45720" rIns="91440" bIns="45720" rtlCol="0">
            <a:normAutofit/>
          </a:bodyPr>
          <a:lstStyle/>
          <a:p>
            <a:pPr marL="742950" marR="0" lvl="1" indent="-285750" algn="just" defTabSz="457200" rtl="0" eaLnBrk="1" fontAlgn="auto" latinLnBrk="0" hangingPunct="1">
              <a:lnSpc>
                <a:spcPct val="100000"/>
              </a:lnSpc>
              <a:spcBef>
                <a:spcPts val="1000"/>
              </a:spcBef>
              <a:spcAft>
                <a:spcPts val="0"/>
              </a:spcAft>
              <a:buClr>
                <a:schemeClr val="accent2">
                  <a:lumMod val="75000"/>
                </a:schemeClr>
              </a:buClr>
              <a:buSzPct val="80000"/>
              <a:buFont typeface="Wingdings 3" charset="2"/>
              <a:buChar char=""/>
              <a:tabLst/>
              <a:defRPr/>
            </a:pPr>
            <a:r>
              <a:rPr kumimoji="0" lang="en-IN" sz="2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Repository:</a:t>
            </a:r>
          </a:p>
          <a:p>
            <a:pPr marL="1143000" lvl="2" indent="-228600" algn="just">
              <a:spcBef>
                <a:spcPts val="1000"/>
              </a:spcBef>
              <a:buClr>
                <a:schemeClr val="accent2">
                  <a:lumMod val="75000"/>
                </a:schemeClr>
              </a:buClr>
              <a:buSzPct val="80000"/>
              <a:buFont typeface="Wingdings 3" charset="2"/>
              <a:buChar cha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soil grid repository is used to provide the soil properties of the location selected by the user.</a:t>
            </a:r>
          </a:p>
          <a:p>
            <a:pPr marL="1143000" lvl="2" indent="-228600" algn="just">
              <a:spcBef>
                <a:spcPts val="1000"/>
              </a:spcBef>
              <a:buClr>
                <a:schemeClr val="accent2">
                  <a:lumMod val="75000"/>
                </a:schemeClr>
              </a:buClr>
              <a:buSzPct val="80000"/>
              <a:buFont typeface="Wingdings 3" charset="2"/>
              <a:buChar cha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Depending on the soil properties the model is created and voting is made to the crops obtained by matrix and crop is recommended.</a:t>
            </a:r>
          </a:p>
          <a:p>
            <a:pPr marL="342900" marR="0" lvl="0" indent="-342900" algn="l" defTabSz="457200" rtl="0" eaLnBrk="1" fontAlgn="auto" latinLnBrk="0" hangingPunct="1">
              <a:lnSpc>
                <a:spcPct val="100000"/>
              </a:lnSpc>
              <a:spcBef>
                <a:spcPts val="1000"/>
              </a:spcBef>
              <a:spcAft>
                <a:spcPts val="0"/>
              </a:spcAft>
              <a:buClr>
                <a:schemeClr val="bg2">
                  <a:lumMod val="50000"/>
                </a:schemeClr>
              </a:buClr>
              <a:buSzPct val="80000"/>
              <a:buFont typeface="Wingdings 3" charset="2"/>
              <a:buChar char=""/>
              <a:tabLst/>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009" y="579440"/>
            <a:ext cx="8596668" cy="954086"/>
          </a:xfrm>
        </p:spPr>
        <p:txBody>
          <a:bodyPr>
            <a:normAutofit lnSpcReduction="10000"/>
          </a:bodyPr>
          <a:lstStyle/>
          <a:p>
            <a:r>
              <a:rPr lang="en-IN" sz="2800" b="1" dirty="0">
                <a:solidFill>
                  <a:schemeClr val="tx1"/>
                </a:solidFill>
                <a:latin typeface="Times New Roman" pitchFamily="18" charset="0"/>
                <a:cs typeface="Times New Roman" pitchFamily="18" charset="0"/>
              </a:rPr>
              <a:t>ALGORITHM</a:t>
            </a:r>
          </a:p>
          <a:p>
            <a:pPr lvl="2"/>
            <a:r>
              <a:rPr lang="en-US" sz="2400" b="1" dirty="0">
                <a:solidFill>
                  <a:schemeClr val="tx1"/>
                </a:solidFill>
                <a:latin typeface="Times New Roman" pitchFamily="18" charset="0"/>
                <a:cs typeface="Times New Roman" pitchFamily="18" charset="0"/>
              </a:rPr>
              <a:t>KNN Algorithm</a:t>
            </a:r>
          </a:p>
          <a:p>
            <a:pPr lvl="1"/>
            <a:endParaRPr lang="en-IN" sz="2600" b="1" dirty="0">
              <a:solidFill>
                <a:schemeClr val="tx1"/>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F34CC08A-C260-4E1D-8E2C-C95A23126C62}" type="datetime3">
              <a:rPr lang="en-US" smtClean="0"/>
              <a:pPr/>
              <a:t>16 May 2020</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4" name="Picture 3" descr="C:\Users\cool\Desktop\algo.jpg"/>
          <p:cNvPicPr/>
          <p:nvPr/>
        </p:nvPicPr>
        <p:blipFill>
          <a:blip r:embed="rId2"/>
          <a:srcRect/>
          <a:stretch>
            <a:fillRect/>
          </a:stretch>
        </p:blipFill>
        <p:spPr bwMode="auto">
          <a:xfrm>
            <a:off x="1585889" y="1600200"/>
            <a:ext cx="7500961" cy="48291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438151"/>
            <a:ext cx="8959677" cy="5603212"/>
          </a:xfrm>
        </p:spPr>
        <p:txBody>
          <a:bodyPr>
            <a:normAutofit/>
          </a:bodyPr>
          <a:lstStyle/>
          <a:p>
            <a:r>
              <a:rPr lang="en-IN" sz="2800" b="1" dirty="0">
                <a:solidFill>
                  <a:schemeClr val="tx1"/>
                </a:solidFill>
                <a:latin typeface="Times New Roman" pitchFamily="18" charset="0"/>
                <a:cs typeface="Times New Roman" pitchFamily="18" charset="0"/>
              </a:rPr>
              <a:t>Working of project</a:t>
            </a:r>
          </a:p>
          <a:p>
            <a:pPr marL="1433301" lvl="2" indent="-514350" algn="just" defTabSz="950799">
              <a:spcBef>
                <a:spcPct val="20000"/>
              </a:spcBef>
              <a:buClr>
                <a:srgbClr val="0F6FC6"/>
              </a:buClr>
              <a:buSzTx/>
              <a:buFont typeface="Arial" pitchFamily="34" charset="0"/>
              <a:buChar char="•"/>
            </a:pPr>
            <a:r>
              <a:rPr lang="en-US" sz="2400" dirty="0">
                <a:solidFill>
                  <a:schemeClr val="tx1"/>
                </a:solidFill>
                <a:latin typeface="Times New Roman" pitchFamily="18" charset="0"/>
                <a:cs typeface="Times New Roman" pitchFamily="18" charset="0"/>
              </a:rPr>
              <a:t>Load the data.</a:t>
            </a:r>
          </a:p>
          <a:p>
            <a:pPr marL="1433301" lvl="2" indent="-514350" algn="just" defTabSz="950799">
              <a:spcBef>
                <a:spcPct val="20000"/>
              </a:spcBef>
              <a:buClr>
                <a:srgbClr val="0F6FC6"/>
              </a:buClr>
              <a:buSzTx/>
              <a:buFont typeface="Arial" pitchFamily="34" charset="0"/>
              <a:buChar char="•"/>
            </a:pPr>
            <a:r>
              <a:rPr lang="en-US" sz="2400" dirty="0">
                <a:solidFill>
                  <a:schemeClr val="tx1"/>
                </a:solidFill>
                <a:latin typeface="Times New Roman" pitchFamily="18" charset="0"/>
                <a:cs typeface="Times New Roman" pitchFamily="18" charset="0"/>
              </a:rPr>
              <a:t>Initialize the value of k.</a:t>
            </a:r>
          </a:p>
          <a:p>
            <a:pPr marL="1433301" lvl="2" indent="-514350" algn="just" defTabSz="950799">
              <a:spcBef>
                <a:spcPct val="20000"/>
              </a:spcBef>
              <a:buClr>
                <a:srgbClr val="0F6FC6"/>
              </a:buClr>
              <a:buSzTx/>
              <a:buFont typeface="Arial" pitchFamily="34" charset="0"/>
              <a:buChar char="•"/>
            </a:pPr>
            <a:r>
              <a:rPr lang="en-US" sz="2400" dirty="0">
                <a:solidFill>
                  <a:schemeClr val="tx1"/>
                </a:solidFill>
                <a:latin typeface="Times New Roman" pitchFamily="18" charset="0"/>
                <a:cs typeface="Times New Roman" pitchFamily="18" charset="0"/>
              </a:rPr>
              <a:t>For getting the predicted crop, iterate from 1 to total number of training data points.</a:t>
            </a:r>
          </a:p>
          <a:p>
            <a:pPr marL="1433301" lvl="2" indent="-514350" algn="just" defTabSz="950799">
              <a:spcBef>
                <a:spcPct val="20000"/>
              </a:spcBef>
              <a:buClr>
                <a:srgbClr val="0F6FC6"/>
              </a:buClr>
              <a:buSzTx/>
              <a:buFont typeface="Arial" pitchFamily="34" charset="0"/>
              <a:buChar char="•"/>
            </a:pPr>
            <a:r>
              <a:rPr lang="en-US" sz="2400" dirty="0">
                <a:solidFill>
                  <a:schemeClr val="tx1"/>
                </a:solidFill>
                <a:latin typeface="Times New Roman" pitchFamily="18" charset="0"/>
                <a:cs typeface="Times New Roman" pitchFamily="18" charset="0"/>
              </a:rPr>
              <a:t>Calculate the distance between test data and each row of training data. Here we will use Euclidean distance as our distance metric ,since it’s the most popular method. </a:t>
            </a:r>
          </a:p>
          <a:p>
            <a:pPr marL="1433301" lvl="2" indent="-514350" algn="just" defTabSz="950799">
              <a:spcBef>
                <a:spcPct val="20000"/>
              </a:spcBef>
              <a:buClr>
                <a:srgbClr val="0F6FC6"/>
              </a:buClr>
              <a:buSzTx/>
              <a:buFont typeface="Arial" pitchFamily="34" charset="0"/>
              <a:buChar char="•"/>
            </a:pPr>
            <a:r>
              <a:rPr lang="en-US" sz="2400" dirty="0">
                <a:solidFill>
                  <a:schemeClr val="tx1"/>
                </a:solidFill>
                <a:latin typeface="Times New Roman" pitchFamily="18" charset="0"/>
                <a:cs typeface="Times New Roman" pitchFamily="18" charset="0"/>
              </a:rPr>
              <a:t>Based on distance values Sort the calculated distances in ascending order </a:t>
            </a:r>
          </a:p>
          <a:p>
            <a:pPr marL="1433301" lvl="2" indent="-514350" algn="just" defTabSz="950799">
              <a:spcBef>
                <a:spcPct val="20000"/>
              </a:spcBef>
              <a:buClr>
                <a:srgbClr val="0F6FC6"/>
              </a:buClr>
              <a:buSzTx/>
              <a:buFont typeface="Arial" pitchFamily="34" charset="0"/>
              <a:buChar char="•"/>
            </a:pPr>
            <a:r>
              <a:rPr lang="en-US" sz="2400" dirty="0">
                <a:solidFill>
                  <a:schemeClr val="tx1"/>
                </a:solidFill>
                <a:latin typeface="Times New Roman" pitchFamily="18" charset="0"/>
                <a:cs typeface="Times New Roman" pitchFamily="18" charset="0"/>
              </a:rPr>
              <a:t>Get top k rows from the sorted array.</a:t>
            </a:r>
          </a:p>
          <a:p>
            <a:pPr marL="1433301" lvl="2" indent="-514350" algn="just" defTabSz="950799">
              <a:spcBef>
                <a:spcPct val="20000"/>
              </a:spcBef>
              <a:buClr>
                <a:srgbClr val="0F6FC6"/>
              </a:buClr>
              <a:buSzTx/>
              <a:buFont typeface="Arial" pitchFamily="34" charset="0"/>
              <a:buChar char="•"/>
            </a:pPr>
            <a:r>
              <a:rPr lang="en-US" sz="2400" dirty="0">
                <a:solidFill>
                  <a:schemeClr val="tx1"/>
                </a:solidFill>
                <a:latin typeface="Times New Roman" pitchFamily="18" charset="0"/>
                <a:cs typeface="Times New Roman" pitchFamily="18" charset="0"/>
              </a:rPr>
              <a:t>Get the most frequent crop of these rows.</a:t>
            </a:r>
          </a:p>
          <a:p>
            <a:pPr marL="1433301" lvl="2" indent="-514350" algn="just" defTabSz="950799">
              <a:spcBef>
                <a:spcPct val="20000"/>
              </a:spcBef>
              <a:buClr>
                <a:srgbClr val="0F6FC6"/>
              </a:buClr>
              <a:buSzTx/>
              <a:buFont typeface="Arial" pitchFamily="34" charset="0"/>
              <a:buChar char="•"/>
            </a:pPr>
            <a:r>
              <a:rPr lang="en-US" sz="2400" dirty="0">
                <a:solidFill>
                  <a:schemeClr val="tx1"/>
                </a:solidFill>
                <a:latin typeface="Times New Roman" pitchFamily="18" charset="0"/>
                <a:cs typeface="Times New Roman" pitchFamily="18" charset="0"/>
              </a:rPr>
              <a:t>Return the predicted crop.</a:t>
            </a:r>
          </a:p>
          <a:p>
            <a:pPr lvl="2">
              <a:buNone/>
            </a:pPr>
            <a:endParaRPr lang="en-US" sz="2400"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2500"/>
          </a:xfrm>
        </p:spPr>
        <p:txBody>
          <a:bodyPr/>
          <a:lstStyle/>
          <a:p>
            <a:pPr algn="ctr"/>
            <a:r>
              <a:rPr lang="en-IN" dirty="0">
                <a:solidFill>
                  <a:schemeClr val="tx1"/>
                </a:solidFill>
                <a:latin typeface="Times New Roman" pitchFamily="18" charset="0"/>
                <a:cs typeface="Times New Roman" pitchFamily="18" charset="0"/>
              </a:rPr>
              <a:t>GRAPHICAL USER INTERFACE</a:t>
            </a:r>
            <a:endParaRPr lang="en-US" dirty="0">
              <a:solidFill>
                <a:schemeClr val="tx1"/>
              </a:solidFill>
              <a:latin typeface="Times New Roman" pitchFamily="18" charset="0"/>
              <a:cs typeface="Times New Roman" pitchFamily="18" charset="0"/>
            </a:endParaRPr>
          </a:p>
        </p:txBody>
      </p:sp>
      <p:pic>
        <p:nvPicPr>
          <p:cNvPr id="1026" name="Picture 2" descr="C:\Users\Dell\Desktop\pro\Capture.PNG"/>
          <p:cNvPicPr>
            <a:picLocks noChangeAspect="1" noChangeArrowheads="1"/>
          </p:cNvPicPr>
          <p:nvPr/>
        </p:nvPicPr>
        <p:blipFill>
          <a:blip r:embed="rId2"/>
          <a:srcRect/>
          <a:stretch>
            <a:fillRect/>
          </a:stretch>
        </p:blipFill>
        <p:spPr bwMode="auto">
          <a:xfrm>
            <a:off x="1784784" y="1329604"/>
            <a:ext cx="6459537" cy="53625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04846" y="965860"/>
            <a:ext cx="8596668" cy="1320800"/>
          </a:xfrm>
        </p:spPr>
        <p:txBody>
          <a:bodyPr/>
          <a:lstStyle/>
          <a:p>
            <a:pPr algn="ctr"/>
            <a:r>
              <a:rPr lang="en-IN" dirty="0">
                <a:solidFill>
                  <a:schemeClr val="tx1"/>
                </a:solidFill>
                <a:latin typeface="Times New Roman" pitchFamily="18" charset="0"/>
                <a:cs typeface="Times New Roman" pitchFamily="18" charset="0"/>
              </a:rPr>
              <a:t>GRAPHICAL USER INTERFACE</a:t>
            </a:r>
            <a:endParaRPr lang="en-US"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2050" name="Picture 2" descr="C:\Users\Dell\Desktop\pro\Capture22.PNG"/>
          <p:cNvPicPr>
            <a:picLocks noChangeAspect="1" noChangeArrowheads="1"/>
          </p:cNvPicPr>
          <p:nvPr/>
        </p:nvPicPr>
        <p:blipFill>
          <a:blip r:embed="rId2"/>
          <a:srcRect/>
          <a:stretch>
            <a:fillRect/>
          </a:stretch>
        </p:blipFill>
        <p:spPr bwMode="auto">
          <a:xfrm>
            <a:off x="531813" y="1867486"/>
            <a:ext cx="10642868" cy="357141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33470" y="1078799"/>
            <a:ext cx="8596668" cy="1320800"/>
          </a:xfrm>
        </p:spPr>
        <p:txBody>
          <a:bodyPr/>
          <a:lstStyle/>
          <a:p>
            <a:pPr algn="ctr"/>
            <a:r>
              <a:rPr lang="en-IN" dirty="0">
                <a:solidFill>
                  <a:schemeClr val="tx1"/>
                </a:solidFill>
                <a:latin typeface="Times New Roman" pitchFamily="18" charset="0"/>
                <a:cs typeface="Times New Roman" pitchFamily="18" charset="0"/>
              </a:rPr>
              <a:t>GRAPHICAL USER INTERFACE</a:t>
            </a:r>
            <a:endParaRPr lang="en-US" dirty="0">
              <a:solidFill>
                <a:schemeClr val="tx1"/>
              </a:solidFill>
              <a:latin typeface="Times New Roman" pitchFamily="18" charset="0"/>
              <a:cs typeface="Times New Roman" pitchFamily="18" charset="0"/>
            </a:endParaRPr>
          </a:p>
        </p:txBody>
      </p:sp>
      <p:pic>
        <p:nvPicPr>
          <p:cNvPr id="3075" name="Picture 3" descr="C:\Users\Dell\Desktop\pro\Capture23.PNG"/>
          <p:cNvPicPr>
            <a:picLocks noGrp="1" noChangeAspect="1" noChangeArrowheads="1"/>
          </p:cNvPicPr>
          <p:nvPr>
            <p:ph idx="1"/>
          </p:nvPr>
        </p:nvPicPr>
        <p:blipFill>
          <a:blip r:embed="rId2"/>
          <a:srcRect/>
          <a:stretch>
            <a:fillRect/>
          </a:stretch>
        </p:blipFill>
        <p:spPr bwMode="auto">
          <a:xfrm>
            <a:off x="1178413" y="2339439"/>
            <a:ext cx="8095762" cy="2845742"/>
          </a:xfrm>
          <a:prstGeom prst="rect">
            <a:avLst/>
          </a:prstGeom>
          <a:noFill/>
        </p:spPr>
      </p:pic>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884" y="276225"/>
            <a:ext cx="8596668" cy="695325"/>
          </a:xfrm>
        </p:spPr>
        <p:txBody>
          <a:bodyPr>
            <a:normAutofit fontScale="90000"/>
          </a:bodyPr>
          <a:lstStyle/>
          <a:p>
            <a:pPr algn="ctr"/>
            <a:r>
              <a:rPr lang="en-IN" dirty="0">
                <a:solidFill>
                  <a:schemeClr val="tx1"/>
                </a:solidFill>
                <a:latin typeface="Times New Roman" pitchFamily="18" charset="0"/>
                <a:cs typeface="Times New Roman" pitchFamily="18" charset="0"/>
              </a:rPr>
              <a:t>TESTING </a:t>
            </a:r>
            <a:endParaRPr lang="en-US" dirty="0"/>
          </a:p>
        </p:txBody>
      </p:sp>
      <p:sp>
        <p:nvSpPr>
          <p:cNvPr id="4" name="Date Placeholder 3"/>
          <p:cNvSpPr>
            <a:spLocks noGrp="1"/>
          </p:cNvSpPr>
          <p:nvPr>
            <p:ph type="dt" sz="half" idx="10"/>
          </p:nvPr>
        </p:nvSpPr>
        <p:spPr>
          <a:xfrm>
            <a:off x="8243358" y="6317587"/>
            <a:ext cx="911939" cy="365125"/>
          </a:xfrm>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a:xfrm>
            <a:off x="9114538" y="6327112"/>
            <a:ext cx="683339" cy="365125"/>
          </a:xfrm>
        </p:spPr>
        <p:txBody>
          <a:bodyPr/>
          <a:lstStyle/>
          <a:p>
            <a:fld id="{D57F1E4F-1CFF-5643-939E-217C01CDF565}" type="slidenum">
              <a:rPr lang="en-US" smtClean="0"/>
              <a:pPr/>
              <a:t>28</a:t>
            </a:fld>
            <a:endParaRPr lang="en-US" dirty="0"/>
          </a:p>
        </p:txBody>
      </p:sp>
      <p:graphicFrame>
        <p:nvGraphicFramePr>
          <p:cNvPr id="6" name="Content Placeholder 3"/>
          <p:cNvGraphicFramePr>
            <a:graphicFrameLocks/>
          </p:cNvGraphicFramePr>
          <p:nvPr/>
        </p:nvGraphicFramePr>
        <p:xfrm>
          <a:off x="704820" y="1093772"/>
          <a:ext cx="8686829" cy="3859228"/>
        </p:xfrm>
        <a:graphic>
          <a:graphicData uri="http://schemas.openxmlformats.org/drawingml/2006/table">
            <a:tbl>
              <a:tblPr firstRow="1" bandCol="1">
                <a:solidFill>
                  <a:schemeClr val="tx2"/>
                </a:solidFill>
                <a:tableStyleId>{5C22544A-7EE6-4342-B048-85BDC9FD1C3A}</a:tableStyleId>
              </a:tblPr>
              <a:tblGrid>
                <a:gridCol w="1347961">
                  <a:extLst>
                    <a:ext uri="{9D8B030D-6E8A-4147-A177-3AD203B41FA5}">
                      <a16:colId xmlns:a16="http://schemas.microsoft.com/office/drawing/2014/main" val="20000"/>
                    </a:ext>
                  </a:extLst>
                </a:gridCol>
                <a:gridCol w="2142296">
                  <a:extLst>
                    <a:ext uri="{9D8B030D-6E8A-4147-A177-3AD203B41FA5}">
                      <a16:colId xmlns:a16="http://schemas.microsoft.com/office/drawing/2014/main" val="20001"/>
                    </a:ext>
                  </a:extLst>
                </a:gridCol>
                <a:gridCol w="1751815">
                  <a:extLst>
                    <a:ext uri="{9D8B030D-6E8A-4147-A177-3AD203B41FA5}">
                      <a16:colId xmlns:a16="http://schemas.microsoft.com/office/drawing/2014/main" val="20002"/>
                    </a:ext>
                  </a:extLst>
                </a:gridCol>
                <a:gridCol w="1417842">
                  <a:extLst>
                    <a:ext uri="{9D8B030D-6E8A-4147-A177-3AD203B41FA5}">
                      <a16:colId xmlns:a16="http://schemas.microsoft.com/office/drawing/2014/main" val="20003"/>
                    </a:ext>
                  </a:extLst>
                </a:gridCol>
                <a:gridCol w="2026915">
                  <a:extLst>
                    <a:ext uri="{9D8B030D-6E8A-4147-A177-3AD203B41FA5}">
                      <a16:colId xmlns:a16="http://schemas.microsoft.com/office/drawing/2014/main" val="20004"/>
                    </a:ext>
                  </a:extLst>
                </a:gridCol>
              </a:tblGrid>
              <a:tr h="1007054">
                <a:tc>
                  <a:txBody>
                    <a:bodyPr/>
                    <a:lstStyle/>
                    <a:p>
                      <a:pPr algn="ctr"/>
                      <a:r>
                        <a:rPr lang="en-IN" sz="2000" b="1" dirty="0">
                          <a:solidFill>
                            <a:schemeClr val="bg1"/>
                          </a:solidFill>
                          <a:latin typeface="Times New Roman" pitchFamily="18" charset="0"/>
                          <a:cs typeface="Times New Roman" pitchFamily="18" charset="0"/>
                        </a:rPr>
                        <a:t>TEST</a:t>
                      </a:r>
                      <a:r>
                        <a:rPr lang="en-IN" sz="2000" b="1" baseline="0" dirty="0">
                          <a:solidFill>
                            <a:schemeClr val="bg1"/>
                          </a:solidFill>
                          <a:latin typeface="Times New Roman" pitchFamily="18" charset="0"/>
                          <a:cs typeface="Times New Roman" pitchFamily="18" charset="0"/>
                        </a:rPr>
                        <a:t> CASES</a:t>
                      </a:r>
                      <a:endParaRPr lang="en-US" sz="2000" b="1" dirty="0">
                        <a:solidFill>
                          <a:schemeClr val="bg1"/>
                        </a:solidFill>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EXPECTED RESULT</a:t>
                      </a:r>
                      <a:endParaRPr lang="en-US"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ACTUAL RESULT</a:t>
                      </a:r>
                      <a:endParaRPr lang="en-US"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STATUS OF EXECUTION</a:t>
                      </a:r>
                    </a:p>
                    <a:p>
                      <a:r>
                        <a:rPr lang="en-IN" sz="2000" dirty="0">
                          <a:latin typeface="Times New Roman" pitchFamily="18" charset="0"/>
                          <a:cs typeface="Times New Roman" pitchFamily="18" charset="0"/>
                        </a:rPr>
                        <a:t>PASS/FAIL</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852174">
                <a:tc>
                  <a:txBody>
                    <a:bodyPr/>
                    <a:lstStyle/>
                    <a:p>
                      <a:r>
                        <a:rPr lang="en-IN" sz="1800" b="1" dirty="0">
                          <a:latin typeface="Times New Roman" pitchFamily="18" charset="0"/>
                          <a:cs typeface="Times New Roman" pitchFamily="18" charset="0"/>
                        </a:rPr>
                        <a:t>TC</a:t>
                      </a:r>
                      <a:r>
                        <a:rPr lang="en-IN" sz="1800" b="1" baseline="0" dirty="0">
                          <a:latin typeface="Times New Roman" pitchFamily="18" charset="0"/>
                          <a:cs typeface="Times New Roman" pitchFamily="18" charset="0"/>
                        </a:rPr>
                        <a:t> 01</a:t>
                      </a:r>
                      <a:endParaRPr lang="en-US" sz="1800" b="1" dirty="0">
                        <a:latin typeface="Times New Roman" pitchFamily="18" charset="0"/>
                        <a:cs typeface="Times New Roman" pitchFamily="18" charset="0"/>
                      </a:endParaRPr>
                    </a:p>
                  </a:txBody>
                  <a:tcPr>
                    <a:lnL w="12700" cap="flat" cmpd="sng" algn="ctr">
                      <a:noFill/>
                      <a:prstDash val="solid"/>
                      <a:round/>
                      <a:headEnd type="none" w="med" len="med"/>
                      <a:tailEnd type="none" w="med" len="med"/>
                    </a:lnL>
                  </a:tcPr>
                </a:tc>
                <a:tc>
                  <a:txBody>
                    <a:bodyPr/>
                    <a:lstStyle/>
                    <a:p>
                      <a:pPr algn="ctr">
                        <a:lnSpc>
                          <a:spcPct val="115000"/>
                        </a:lnSpc>
                        <a:spcAft>
                          <a:spcPts val="1000"/>
                        </a:spcAft>
                      </a:pPr>
                      <a:r>
                        <a:rPr lang="en-US" sz="1800" kern="1400" spc="0" baseline="0" dirty="0">
                          <a:latin typeface="Times New Roman"/>
                          <a:ea typeface="Calibri"/>
                          <a:cs typeface="Tunga"/>
                        </a:rPr>
                        <a:t>Launch the application and allow to trace the location</a:t>
                      </a:r>
                      <a:endParaRPr lang="en-US" sz="1800" kern="1400" spc="0" baseline="0" dirty="0">
                        <a:latin typeface="Calibri"/>
                        <a:ea typeface="Calibri"/>
                        <a:cs typeface="Tunga"/>
                      </a:endParaRPr>
                    </a:p>
                  </a:txBody>
                  <a:tcPr marL="68580" marR="68580" marT="9525" marB="0"/>
                </a:tc>
                <a:tc>
                  <a:txBody>
                    <a:bodyPr/>
                    <a:lstStyle/>
                    <a:p>
                      <a:pPr algn="ctr">
                        <a:lnSpc>
                          <a:spcPct val="115000"/>
                        </a:lnSpc>
                        <a:spcAft>
                          <a:spcPts val="1000"/>
                        </a:spcAft>
                      </a:pPr>
                      <a:r>
                        <a:rPr lang="en-US" sz="1800" dirty="0">
                          <a:latin typeface="Times New Roman"/>
                          <a:ea typeface="Calibri"/>
                          <a:cs typeface="Tunga"/>
                        </a:rPr>
                        <a:t>Crop to be yield after having applied KNN should be displayed</a:t>
                      </a:r>
                      <a:endParaRPr lang="en-US" sz="1800" dirty="0">
                        <a:latin typeface="Calibri"/>
                        <a:ea typeface="Calibri"/>
                        <a:cs typeface="Tunga"/>
                      </a:endParaRPr>
                    </a:p>
                  </a:txBody>
                  <a:tcPr marL="68580" marR="68580" marT="9525" marB="0"/>
                </a:tc>
                <a:tc>
                  <a:txBody>
                    <a:bodyPr/>
                    <a:lstStyle/>
                    <a:p>
                      <a:pPr algn="ctr">
                        <a:lnSpc>
                          <a:spcPct val="115000"/>
                        </a:lnSpc>
                        <a:spcAft>
                          <a:spcPts val="1000"/>
                        </a:spcAft>
                      </a:pPr>
                      <a:r>
                        <a:rPr lang="en-US" sz="1800" dirty="0">
                          <a:latin typeface="Times New Roman"/>
                          <a:ea typeface="Calibri"/>
                          <a:cs typeface="Tunga"/>
                        </a:rPr>
                        <a:t>Crop along with statistical calculation details ,chart showing nearest neighbors to be displayed</a:t>
                      </a:r>
                      <a:endParaRPr lang="en-US" sz="1800" dirty="0">
                        <a:latin typeface="Calibri"/>
                        <a:ea typeface="Calibri"/>
                        <a:cs typeface="Tunga"/>
                      </a:endParaRPr>
                    </a:p>
                  </a:txBody>
                  <a:tcPr marL="68580" marR="68580" marT="9525" marB="0"/>
                </a:tc>
                <a:tc>
                  <a:txBody>
                    <a:bodyPr/>
                    <a:lstStyle/>
                    <a:p>
                      <a:pPr algn="ctr"/>
                      <a:r>
                        <a:rPr lang="en-US" sz="1800" kern="1200" dirty="0">
                          <a:solidFill>
                            <a:schemeClr val="dk1"/>
                          </a:solidFill>
                          <a:latin typeface="Times New Roman" pitchFamily="18" charset="0"/>
                          <a:ea typeface="+mn-ea"/>
                          <a:cs typeface="Times New Roman" pitchFamily="18" charset="0"/>
                        </a:rPr>
                        <a:t> Pass</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714345" y="4918086"/>
          <a:ext cx="8648730" cy="1188720"/>
        </p:xfrm>
        <a:graphic>
          <a:graphicData uri="http://schemas.openxmlformats.org/drawingml/2006/table">
            <a:tbl>
              <a:tblPr bandCol="1">
                <a:tableStyleId>{5C22544A-7EE6-4342-B048-85BDC9FD1C3A}</a:tableStyleId>
              </a:tblPr>
              <a:tblGrid>
                <a:gridCol w="1329660">
                  <a:extLst>
                    <a:ext uri="{9D8B030D-6E8A-4147-A177-3AD203B41FA5}">
                      <a16:colId xmlns:a16="http://schemas.microsoft.com/office/drawing/2014/main" val="20000"/>
                    </a:ext>
                  </a:extLst>
                </a:gridCol>
                <a:gridCol w="214699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gridCol w="1990725">
                  <a:extLst>
                    <a:ext uri="{9D8B030D-6E8A-4147-A177-3AD203B41FA5}">
                      <a16:colId xmlns:a16="http://schemas.microsoft.com/office/drawing/2014/main" val="20004"/>
                    </a:ext>
                  </a:extLst>
                </a:gridCol>
              </a:tblGrid>
              <a:tr h="370840">
                <a:tc>
                  <a:txBody>
                    <a:bodyPr/>
                    <a:lstStyle/>
                    <a:p>
                      <a:pPr marL="0" marR="0" indent="0" algn="l" defTabSz="950799" rtl="0" eaLnBrk="1" fontAlgn="auto" latinLnBrk="0" hangingPunct="1">
                        <a:lnSpc>
                          <a:spcPct val="100000"/>
                        </a:lnSpc>
                        <a:spcBef>
                          <a:spcPts val="0"/>
                        </a:spcBef>
                        <a:spcAft>
                          <a:spcPts val="0"/>
                        </a:spcAft>
                        <a:buClrTx/>
                        <a:buSzTx/>
                        <a:buFontTx/>
                        <a:buNone/>
                        <a:tabLst/>
                        <a:defRPr/>
                      </a:pPr>
                      <a:r>
                        <a:rPr lang="en-IN" sz="1800" b="1" dirty="0">
                          <a:latin typeface="Times New Roman" pitchFamily="18" charset="0"/>
                          <a:cs typeface="Times New Roman" pitchFamily="18" charset="0"/>
                        </a:rPr>
                        <a:t>TC</a:t>
                      </a:r>
                      <a:r>
                        <a:rPr lang="en-IN" sz="1800" b="1" baseline="0" dirty="0">
                          <a:latin typeface="Times New Roman" pitchFamily="18" charset="0"/>
                          <a:cs typeface="Times New Roman" pitchFamily="18" charset="0"/>
                        </a:rPr>
                        <a:t> 02</a:t>
                      </a:r>
                      <a:endParaRPr lang="en-US" sz="1800"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Launch</a:t>
                      </a:r>
                      <a:r>
                        <a:rPr lang="en-IN" baseline="0" dirty="0">
                          <a:latin typeface="Times New Roman" pitchFamily="18" charset="0"/>
                          <a:cs typeface="Times New Roman" pitchFamily="18" charset="0"/>
                        </a:rPr>
                        <a:t> the application with good internet  connection </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The location of the user must be displayed</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The</a:t>
                      </a:r>
                      <a:r>
                        <a:rPr lang="en-IN" baseline="0" dirty="0">
                          <a:latin typeface="Times New Roman" pitchFamily="18" charset="0"/>
                          <a:cs typeface="Times New Roman" pitchFamily="18" charset="0"/>
                        </a:rPr>
                        <a:t> location is not displayed</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Fail</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1026" name="Picture 2" descr="C:\Users\Dell\Desktop\pro\gant.PNG"/>
          <p:cNvPicPr>
            <a:picLocks noGrp="1" noChangeAspect="1" noChangeArrowheads="1"/>
          </p:cNvPicPr>
          <p:nvPr>
            <p:ph idx="1"/>
          </p:nvPr>
        </p:nvPicPr>
        <p:blipFill>
          <a:blip r:embed="rId2"/>
          <a:srcRect/>
          <a:stretch>
            <a:fillRect/>
          </a:stretch>
        </p:blipFill>
        <p:spPr bwMode="auto">
          <a:xfrm>
            <a:off x="2078182" y="463139"/>
            <a:ext cx="7047191" cy="526720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853"/>
            <a:ext cx="8596668" cy="1320800"/>
          </a:xfrm>
        </p:spPr>
        <p:txBody>
          <a:bodyPr>
            <a:normAutofit/>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68707" y="1394685"/>
            <a:ext cx="8596668" cy="4985295"/>
          </a:xfrm>
        </p:spPr>
        <p:txBody>
          <a:bodyPr>
            <a:noAutofit/>
          </a:bodyPr>
          <a:lstStyle/>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The proposed project is an attempt to make use of machine learning concept in crop recommendation, by implementing KNN, Naïve Bayes algorithms.</a:t>
            </a: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 Real time soil test report from district agriculture department is collected and used as training data. </a:t>
            </a: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Training data is the data that is directly fetched from the soil grids using REST API.</a:t>
            </a: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 By Normalizing the raw data implemented through KNN algorithm for crop recommendation.</a:t>
            </a: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 The whole process is illustrated graphically using Google’s Bar Chart API.</a:t>
            </a:r>
          </a:p>
          <a:p>
            <a:pPr>
              <a:buNone/>
            </a:pPr>
            <a:endParaRPr lang="en-US" sz="2400" dirty="0"/>
          </a:p>
        </p:txBody>
      </p:sp>
      <p:sp>
        <p:nvSpPr>
          <p:cNvPr id="4" name="Date Placeholder 3"/>
          <p:cNvSpPr>
            <a:spLocks noGrp="1"/>
          </p:cNvSpPr>
          <p:nvPr>
            <p:ph type="dt" sz="half" idx="10"/>
          </p:nvPr>
        </p:nvSpPr>
        <p:spPr/>
        <p:txBody>
          <a:bodyPr/>
          <a:lstStyle/>
          <a:p>
            <a:fld id="{F311F439-C099-4F38-AD31-0766EF255EE6}" type="datetime3">
              <a:rPr lang="en-US" smtClean="0"/>
              <a:pPr/>
              <a:t>16 May 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86390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6225"/>
            <a:ext cx="8596668" cy="1320800"/>
          </a:xfrm>
        </p:spPr>
        <p:txBody>
          <a:bodyPr/>
          <a:lstStyle/>
          <a:p>
            <a:pPr algn="ctr"/>
            <a:r>
              <a:rPr lang="en-IN" dirty="0">
                <a:solidFill>
                  <a:schemeClr val="tx1"/>
                </a:solidFill>
                <a:latin typeface="Times New Roman" pitchFamily="18" charset="0"/>
                <a:cs typeface="Times New Roman" pitchFamily="18" charset="0"/>
              </a:rPr>
              <a:t>CONCLUSION</a:t>
            </a:r>
            <a:endParaRPr lang="en-US" dirty="0"/>
          </a:p>
        </p:txBody>
      </p:sp>
      <p:sp>
        <p:nvSpPr>
          <p:cNvPr id="3" name="Content Placeholder 2"/>
          <p:cNvSpPr>
            <a:spLocks noGrp="1"/>
          </p:cNvSpPr>
          <p:nvPr>
            <p:ph idx="1"/>
          </p:nvPr>
        </p:nvSpPr>
        <p:spPr>
          <a:xfrm>
            <a:off x="677334" y="1019175"/>
            <a:ext cx="8596668" cy="5022187"/>
          </a:xfrm>
        </p:spPr>
        <p:txBody>
          <a:bodyPr>
            <a:normAutofit/>
          </a:bodyPr>
          <a:lstStyle/>
          <a:p>
            <a:pPr algn="just"/>
            <a:r>
              <a:rPr lang="en-IN" sz="2400" dirty="0">
                <a:solidFill>
                  <a:schemeClr val="tx1"/>
                </a:solidFill>
                <a:latin typeface="Times New Roman" pitchFamily="18" charset="0"/>
                <a:cs typeface="Times New Roman" pitchFamily="18" charset="0"/>
              </a:rPr>
              <a:t>The first important outcome of this project is overcoming the disadvantage of the existing system.  </a:t>
            </a:r>
          </a:p>
          <a:p>
            <a:pPr algn="just"/>
            <a:r>
              <a:rPr lang="en-IN" sz="2400" dirty="0">
                <a:solidFill>
                  <a:schemeClr val="tx1"/>
                </a:solidFill>
                <a:latin typeface="Times New Roman" pitchFamily="18" charset="0"/>
                <a:cs typeface="Times New Roman" pitchFamily="18" charset="0"/>
              </a:rPr>
              <a:t>The proposed project is an attempt to make use of machine learning concept in crop recommendation, by implementing KNN algorithm.</a:t>
            </a:r>
          </a:p>
          <a:p>
            <a:pPr algn="just"/>
            <a:r>
              <a:rPr lang="en-IN" sz="2400" dirty="0">
                <a:solidFill>
                  <a:schemeClr val="tx1"/>
                </a:solidFill>
                <a:latin typeface="Times New Roman" pitchFamily="18" charset="0"/>
                <a:cs typeface="Times New Roman" pitchFamily="18" charset="0"/>
              </a:rPr>
              <a:t>Real time soil test report from district agriculture department is collected and used as training data.</a:t>
            </a:r>
          </a:p>
          <a:p>
            <a:pPr algn="just"/>
            <a:r>
              <a:rPr lang="en-IN" sz="2400" dirty="0">
                <a:solidFill>
                  <a:schemeClr val="tx1"/>
                </a:solidFill>
                <a:latin typeface="Times New Roman" pitchFamily="18" charset="0"/>
                <a:cs typeface="Times New Roman" pitchFamily="18" charset="0"/>
              </a:rPr>
              <a:t>Training  data is the data that is directly fetched from the soil grids using REST API.</a:t>
            </a:r>
          </a:p>
          <a:p>
            <a:pPr algn="just"/>
            <a:r>
              <a:rPr lang="en-IN" sz="2400" dirty="0">
                <a:solidFill>
                  <a:schemeClr val="tx1"/>
                </a:solidFill>
                <a:latin typeface="Times New Roman" pitchFamily="18" charset="0"/>
                <a:cs typeface="Times New Roman" pitchFamily="18" charset="0"/>
              </a:rPr>
              <a:t>Project could be further improved by increasing volume of observation’s, it is the soil test data  can be implemented by using other machine learning algorithms.</a:t>
            </a:r>
            <a:endParaRPr lang="en-US" sz="2400" dirty="0">
              <a:solidFill>
                <a:schemeClr val="tx1"/>
              </a:solidFill>
              <a:latin typeface="Times New Roman" pitchFamily="18" charset="0"/>
              <a:cs typeface="Times New Roman" pitchFamily="18" charset="0"/>
            </a:endParaRPr>
          </a:p>
          <a:p>
            <a:endParaRPr lang="en-US" sz="2400" dirty="0">
              <a:solidFill>
                <a:schemeClr val="tx1"/>
              </a:solidFill>
            </a:endParaRPr>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77334" y="276225"/>
            <a:ext cx="8596668" cy="1320800"/>
          </a:xfrm>
        </p:spPr>
        <p:txBody>
          <a:bodyPr/>
          <a:lstStyle/>
          <a:p>
            <a:pPr algn="ctr"/>
            <a:r>
              <a:rPr lang="en-IN" dirty="0">
                <a:solidFill>
                  <a:schemeClr val="tx1"/>
                </a:solidFill>
                <a:latin typeface="Times New Roman" pitchFamily="18" charset="0"/>
                <a:cs typeface="Times New Roman" pitchFamily="18" charset="0"/>
              </a:rPr>
              <a:t>REFERENCES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341439"/>
            <a:ext cx="9000066" cy="4602161"/>
          </a:xfrm>
        </p:spPr>
        <p:txBody>
          <a:bodyPr>
            <a:noAutofit/>
          </a:bodyPr>
          <a:lstStyle/>
          <a:p>
            <a:pPr lvl="1" algn="just"/>
            <a:r>
              <a:rPr lang="en-US" sz="2400" dirty="0" err="1">
                <a:latin typeface="Times New Roman" pitchFamily="18" charset="0"/>
                <a:cs typeface="Times New Roman" pitchFamily="18" charset="0"/>
              </a:rPr>
              <a:t>Satish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Babu</a:t>
            </a:r>
            <a:r>
              <a:rPr lang="en-US" sz="2400" dirty="0">
                <a:latin typeface="Times New Roman" pitchFamily="18" charset="0"/>
                <a:cs typeface="Times New Roman" pitchFamily="18" charset="0"/>
              </a:rPr>
              <a:t> (2013), ‘A Software Model for Precision Agriculture for Small and Marginal Farmers’, at the International Centre for Free and Open Source Software (ICFOSS) Trivandrum, India</a:t>
            </a:r>
          </a:p>
          <a:p>
            <a:pPr lvl="1" algn="just"/>
            <a:r>
              <a:rPr lang="en-US" sz="2400" dirty="0" err="1">
                <a:latin typeface="Times New Roman" pitchFamily="18" charset="0"/>
                <a:cs typeface="Times New Roman" pitchFamily="18" charset="0"/>
              </a:rPr>
              <a:t>AnshalSavla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ParulDhawan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HimtanayaBhadada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NiveditaIsrani</a:t>
            </a:r>
            <a:r>
              <a:rPr lang="en-US" sz="2400" dirty="0">
                <a:latin typeface="Times New Roman" pitchFamily="18" charset="0"/>
                <a:cs typeface="Times New Roman" pitchFamily="18" charset="0"/>
              </a:rPr>
              <a:t>, Alisha </a:t>
            </a:r>
            <a:r>
              <a:rPr lang="en-US" sz="2400" dirty="0" err="1">
                <a:latin typeface="Times New Roman" pitchFamily="18" charset="0"/>
                <a:cs typeface="Times New Roman" pitchFamily="18" charset="0"/>
              </a:rPr>
              <a:t>Mandholia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Sanya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Bhardwaj</a:t>
            </a:r>
            <a:r>
              <a:rPr lang="en-US" sz="2400" dirty="0">
                <a:latin typeface="Times New Roman" pitchFamily="18" charset="0"/>
                <a:cs typeface="Times New Roman" pitchFamily="18" charset="0"/>
              </a:rPr>
              <a:t> (2015), ‘Survey of classification algorithms for formulating yield prediction accuracy in precision agriculture', Innovations in Information, Embedded and Communication systems (ICIIECS).</a:t>
            </a:r>
          </a:p>
          <a:p>
            <a:pPr lvl="1" algn="just"/>
            <a:r>
              <a:rPr lang="en-US" sz="2400" dirty="0" err="1">
                <a:latin typeface="Times New Roman" pitchFamily="18" charset="0"/>
                <a:cs typeface="Times New Roman" pitchFamily="18" charset="0"/>
              </a:rPr>
              <a:t>AakunuriManjula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Dr.G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Narsimha</a:t>
            </a:r>
            <a:r>
              <a:rPr lang="en-US" sz="2400" dirty="0">
                <a:latin typeface="Times New Roman" pitchFamily="18" charset="0"/>
                <a:cs typeface="Times New Roman" pitchFamily="18" charset="0"/>
              </a:rPr>
              <a:t> (2015), ‘XCYPF: A Flexible and Extensible Framework for Agricultural Crop Yield Prediction’ , Conference on Intelligent Systems and Control (ISCO)</a:t>
            </a:r>
          </a:p>
          <a:p>
            <a:pPr algn="just">
              <a:buClrTx/>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001" y="2644462"/>
            <a:ext cx="8596668" cy="1320800"/>
          </a:xfrm>
        </p:spPr>
        <p:txBody>
          <a:bodyPr/>
          <a:lstStyle/>
          <a:p>
            <a:pPr algn="ctr"/>
            <a:r>
              <a:rPr lang="en-US" sz="7200" dirty="0">
                <a:latin typeface="Times New Roman" panose="02020603050405020304" pitchFamily="18" charset="0"/>
                <a:cs typeface="Times New Roman" panose="02020603050405020304" pitchFamily="18" charset="0"/>
              </a:rPr>
              <a:t>Thank You</a:t>
            </a:r>
          </a:p>
        </p:txBody>
      </p:sp>
      <p:sp>
        <p:nvSpPr>
          <p:cNvPr id="3" name="Date Placeholder 2"/>
          <p:cNvSpPr>
            <a:spLocks noGrp="1"/>
          </p:cNvSpPr>
          <p:nvPr>
            <p:ph type="dt" sz="half" idx="10"/>
          </p:nvPr>
        </p:nvSpPr>
        <p:spPr/>
        <p:txBody>
          <a:bodyPr/>
          <a:lstStyle/>
          <a:p>
            <a:fld id="{9BD0E64D-4506-49D7-9706-D5ECB46F082A}"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7441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7775"/>
            <a:ext cx="9611095" cy="841643"/>
          </a:xfrm>
        </p:spPr>
        <p:txBody>
          <a:bodyPr>
            <a:noAutofit/>
          </a:bodyPr>
          <a:lstStyle/>
          <a:p>
            <a:r>
              <a:rPr lang="en-IN" dirty="0"/>
              <a:t>     Objective</a:t>
            </a:r>
            <a:br>
              <a:rPr lang="en-IN" dirty="0"/>
            </a:br>
            <a:endParaRPr lang="en-IN" dirty="0"/>
          </a:p>
        </p:txBody>
      </p:sp>
      <p:sp>
        <p:nvSpPr>
          <p:cNvPr id="3" name="Content Placeholder 2"/>
          <p:cNvSpPr>
            <a:spLocks noGrp="1"/>
          </p:cNvSpPr>
          <p:nvPr>
            <p:ph idx="1"/>
          </p:nvPr>
        </p:nvSpPr>
        <p:spPr>
          <a:xfrm>
            <a:off x="597725" y="1053939"/>
            <a:ext cx="10972800" cy="4525963"/>
          </a:xfrm>
        </p:spPr>
        <p:txBody>
          <a:bodyPr>
            <a:normAutofit/>
          </a:bodyPr>
          <a:lstStyle/>
          <a:p>
            <a:pPr>
              <a:buNone/>
            </a:pPr>
            <a:endParaRPr lang="en-IN" dirty="0"/>
          </a:p>
          <a:p>
            <a:r>
              <a:rPr lang="en-IN" sz="2400" dirty="0"/>
              <a:t>To implement machine learning concept predict the crops.</a:t>
            </a:r>
          </a:p>
          <a:p>
            <a:r>
              <a:rPr lang="en-IN" sz="2400" dirty="0"/>
              <a:t>To make use of enabling technique for prediction.</a:t>
            </a:r>
          </a:p>
          <a:p>
            <a:r>
              <a:rPr lang="en-IN" sz="2400" dirty="0"/>
              <a:t>To help the farmers to plant the right crop.</a:t>
            </a:r>
          </a:p>
          <a:p>
            <a:r>
              <a:rPr lang="en-IN" sz="2400" dirty="0"/>
              <a:t>increasing his yield and also increasing the overall productivity.</a:t>
            </a:r>
          </a:p>
        </p:txBody>
      </p:sp>
      <p:sp>
        <p:nvSpPr>
          <p:cNvPr id="4" name="Date Placeholder 3"/>
          <p:cNvSpPr>
            <a:spLocks noGrp="1"/>
          </p:cNvSpPr>
          <p:nvPr>
            <p:ph type="dt" sz="half" idx="10"/>
          </p:nvPr>
        </p:nvSpPr>
        <p:spPr/>
        <p:txBody>
          <a:bodyPr/>
          <a:lstStyle/>
          <a:p>
            <a:fld id="{C7354ECF-121A-48A1-ADC0-9781FADC5842}" type="datetime3">
              <a:rPr lang="en-US" smtClean="0"/>
              <a:pPr/>
              <a:t>16 May 2020</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364902"/>
            <a:ext cx="8596668" cy="1320800"/>
          </a:xfrm>
        </p:spPr>
        <p:txBody>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19100" y="1152436"/>
            <a:ext cx="10820400" cy="4905464"/>
          </a:xfrm>
        </p:spPr>
        <p:txBody>
          <a:bodyPr>
            <a:noAutofit/>
          </a:bodyPr>
          <a:lstStyle/>
          <a:p>
            <a:pPr algn="just">
              <a:buFont typeface="Wingdings" panose="05000000000000000000" pitchFamily="2" charset="2"/>
              <a:buChar char="Ø"/>
            </a:pPr>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What is Machine Learning? what is the role of machine learning in our  project?</a:t>
            </a: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Various factors have affected the health of agriculture in India. </a:t>
            </a: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Many new technologies have been evolved to regain the health. One such technique is precision agriculture..</a:t>
            </a: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Precision agriculture is the technology of “site-specific” farming.</a:t>
            </a: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 Although precision agriculture has delivered better improvements it is still facing certain issues.</a:t>
            </a:r>
          </a:p>
          <a:p>
            <a:pPr algn="just">
              <a:buFont typeface="Wingdings" panose="05000000000000000000" pitchFamily="2" charset="2"/>
              <a:buChar char="Ø"/>
            </a:pPr>
            <a:r>
              <a:rPr lang="en-US" sz="2400" dirty="0">
                <a:solidFill>
                  <a:schemeClr val="tx1">
                    <a:lumMod val="95000"/>
                    <a:lumOff val="5000"/>
                  </a:schemeClr>
                </a:solidFill>
                <a:latin typeface="Times New Roman" pitchFamily="18" charset="0"/>
                <a:cs typeface="Times New Roman" pitchFamily="18" charset="0"/>
              </a:rPr>
              <a:t> There exist many systems which propose the inputs for a particular farming land. Systems propose crops, fertilizers and even farming techniques.</a:t>
            </a:r>
          </a:p>
          <a:p>
            <a:pPr algn="just">
              <a:buFont typeface="Wingdings" panose="05000000000000000000" pitchFamily="2" charset="2"/>
              <a:buChar char="Ø"/>
            </a:pPr>
            <a:endParaRPr lang="en-US" sz="2400" dirty="0">
              <a:solidFill>
                <a:schemeClr val="tx1">
                  <a:lumMod val="95000"/>
                  <a:lumOff val="5000"/>
                </a:schemeClr>
              </a:solidFill>
              <a:latin typeface="Times New Roman" pitchFamily="18" charset="0"/>
              <a:cs typeface="Times New Roman" pitchFamily="18" charset="0"/>
            </a:endParaRPr>
          </a:p>
          <a:p>
            <a:pPr algn="just">
              <a:buFont typeface="Wingdings" panose="05000000000000000000" pitchFamily="2" charset="2"/>
              <a:buChar char="Ø"/>
            </a:pPr>
            <a:endParaRPr lang="en-US" dirty="0">
              <a:solidFill>
                <a:schemeClr val="tx1">
                  <a:lumMod val="95000"/>
                  <a:lumOff val="5000"/>
                </a:schemeClr>
              </a:solidFill>
              <a:latin typeface="Times New Roman" pitchFamily="18" charset="0"/>
              <a:cs typeface="Times New Roman" pitchFamily="18" charset="0"/>
            </a:endParaRPr>
          </a:p>
          <a:p>
            <a:pPr algn="just">
              <a:buFont typeface="Wingdings" panose="05000000000000000000" pitchFamily="2" charset="2"/>
              <a:buChar char="Ø"/>
            </a:pPr>
            <a:endParaRPr lang="en-US" dirty="0">
              <a:solidFill>
                <a:schemeClr val="tx1">
                  <a:lumMod val="95000"/>
                  <a:lumOff val="5000"/>
                </a:schemeClr>
              </a:solidFill>
              <a:latin typeface="Times New Roman" pitchFamily="18" charset="0"/>
              <a:cs typeface="Times New Roman" pitchFamily="18" charset="0"/>
            </a:endParaRPr>
          </a:p>
          <a:p>
            <a:pPr algn="just">
              <a:buNone/>
            </a:pPr>
            <a:endParaRPr lang="en-US" dirty="0">
              <a:solidFill>
                <a:schemeClr val="tx1">
                  <a:lumMod val="95000"/>
                  <a:lumOff val="5000"/>
                </a:schemeClr>
              </a:solidFill>
              <a:latin typeface="Times New Roman" pitchFamily="18" charset="0"/>
              <a:cs typeface="Times New Roman" pitchFamily="18" charset="0"/>
            </a:endParaRPr>
          </a:p>
          <a:p>
            <a:pPr algn="just">
              <a:buFont typeface="Wingdings" panose="05000000000000000000" pitchFamily="2" charset="2"/>
              <a:buChar char="Ø"/>
            </a:pPr>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None/>
            </a:pPr>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BC8D095-63C1-4FB6-A28A-3027DFFC24C4}" type="datetime3">
              <a:rPr lang="en-US" smtClean="0"/>
              <a:pPr/>
              <a:t>16 May 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8495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49" y="248194"/>
            <a:ext cx="10182225" cy="5981155"/>
          </a:xfrm>
        </p:spPr>
        <p:txBody>
          <a:bodyPr>
            <a:noAutofit/>
          </a:bodyPr>
          <a:lstStyle/>
          <a:p>
            <a:r>
              <a:rPr lang="en-US" sz="2400" dirty="0">
                <a:solidFill>
                  <a:schemeClr val="tx1">
                    <a:lumMod val="95000"/>
                    <a:lumOff val="5000"/>
                  </a:schemeClr>
                </a:solidFill>
                <a:latin typeface="Times New Roman" pitchFamily="18" charset="0"/>
                <a:cs typeface="Times New Roman" pitchFamily="18" charset="0"/>
              </a:rPr>
              <a:t>Recommendation of crops is one major domain in precision agriculture. </a:t>
            </a:r>
          </a:p>
          <a:p>
            <a:r>
              <a:rPr lang="en-US" sz="2400" dirty="0">
                <a:solidFill>
                  <a:schemeClr val="tx1">
                    <a:lumMod val="95000"/>
                    <a:lumOff val="5000"/>
                  </a:schemeClr>
                </a:solidFill>
                <a:latin typeface="Times New Roman" pitchFamily="18" charset="0"/>
                <a:cs typeface="Times New Roman" pitchFamily="18" charset="0"/>
              </a:rPr>
              <a:t>Recommendation of crops is dependent on various parameters. </a:t>
            </a:r>
          </a:p>
          <a:p>
            <a:r>
              <a:rPr lang="en-US" sz="2400" dirty="0">
                <a:solidFill>
                  <a:schemeClr val="tx1">
                    <a:lumMod val="95000"/>
                    <a:lumOff val="5000"/>
                  </a:schemeClr>
                </a:solidFill>
                <a:latin typeface="Times New Roman" pitchFamily="18" charset="0"/>
                <a:cs typeface="Times New Roman" pitchFamily="18" charset="0"/>
              </a:rPr>
              <a:t>The “site-specific” technique has improved the results yet there is a need to supervise the results of such systems. </a:t>
            </a:r>
          </a:p>
          <a:p>
            <a:r>
              <a:rPr lang="en-US" sz="2400" dirty="0">
                <a:solidFill>
                  <a:schemeClr val="tx1">
                    <a:lumMod val="95000"/>
                    <a:lumOff val="5000"/>
                  </a:schemeClr>
                </a:solidFill>
                <a:latin typeface="Times New Roman" pitchFamily="18" charset="0"/>
                <a:cs typeface="Times New Roman" pitchFamily="18" charset="0"/>
              </a:rPr>
              <a:t>Not all precision agriculture systems provide accurate results. </a:t>
            </a:r>
          </a:p>
          <a:p>
            <a:r>
              <a:rPr lang="en-US" sz="2400" dirty="0">
                <a:solidFill>
                  <a:schemeClr val="tx1">
                    <a:lumMod val="95000"/>
                    <a:lumOff val="5000"/>
                  </a:schemeClr>
                </a:solidFill>
                <a:latin typeface="Times New Roman" pitchFamily="18" charset="0"/>
                <a:cs typeface="Times New Roman" pitchFamily="18" charset="0"/>
              </a:rPr>
              <a:t>But in agriculture it is important that the recommendations made are accurate and precise because incase of errors it may lead to heavy material and capital loss.</a:t>
            </a:r>
          </a:p>
          <a:p>
            <a:r>
              <a:rPr lang="en-US" sz="2400" dirty="0">
                <a:solidFill>
                  <a:schemeClr val="tx1">
                    <a:lumMod val="95000"/>
                    <a:lumOff val="5000"/>
                  </a:schemeClr>
                </a:solidFill>
                <a:latin typeface="Times New Roman" pitchFamily="18" charset="0"/>
                <a:cs typeface="Times New Roman" pitchFamily="18" charset="0"/>
              </a:rPr>
              <a:t> Among these various machine learning techniques that are being used in this field, this   system uses the voting method to build an efficient and accurate mode</a:t>
            </a:r>
          </a:p>
          <a:p>
            <a:r>
              <a:rPr lang="en-US" sz="2400" dirty="0">
                <a:solidFill>
                  <a:schemeClr val="tx1">
                    <a:lumMod val="95000"/>
                    <a:lumOff val="5000"/>
                  </a:schemeClr>
                </a:solidFill>
                <a:latin typeface="Times New Roman" pitchFamily="18" charset="0"/>
                <a:cs typeface="Times New Roman" pitchFamily="18" charset="0"/>
              </a:rPr>
              <a:t> Many research works is being carried out, in order to attain an accurate and efficient model for crop prediction. </a:t>
            </a:r>
          </a:p>
        </p:txBody>
      </p:sp>
      <p:sp>
        <p:nvSpPr>
          <p:cNvPr id="4" name="Date Placeholder 3"/>
          <p:cNvSpPr>
            <a:spLocks noGrp="1"/>
          </p:cNvSpPr>
          <p:nvPr>
            <p:ph type="dt" sz="half" idx="10"/>
          </p:nvPr>
        </p:nvSpPr>
        <p:spPr/>
        <p:txBody>
          <a:bodyPr/>
          <a:lstStyle/>
          <a:p>
            <a:fld id="{FA196F4C-A3F6-415D-918C-C8243CCC6BC2}" type="datetime3">
              <a:rPr lang="en-US" smtClean="0"/>
              <a:pPr/>
              <a:t>16 May 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49" y="828675"/>
            <a:ext cx="11601451" cy="5457825"/>
          </a:xfrm>
        </p:spPr>
        <p:txBody>
          <a:bodyPr>
            <a:noAutofit/>
          </a:bodyPr>
          <a:lstStyle/>
          <a:p>
            <a:pPr algn="just">
              <a:buNone/>
            </a:pPr>
            <a:r>
              <a:rPr lang="en-IN" sz="2400" b="1" dirty="0">
                <a:solidFill>
                  <a:schemeClr val="tx1">
                    <a:lumMod val="95000"/>
                    <a:lumOff val="5000"/>
                  </a:schemeClr>
                </a:solidFill>
                <a:latin typeface="Times New Roman" pitchFamily="18" charset="0"/>
                <a:cs typeface="Times New Roman" pitchFamily="18" charset="0"/>
              </a:rPr>
              <a:t>Existing System</a:t>
            </a:r>
            <a:endParaRPr lang="en-US" sz="2400" b="1" dirty="0">
              <a:solidFill>
                <a:schemeClr val="tx1">
                  <a:lumMod val="95000"/>
                  <a:lumOff val="5000"/>
                </a:schemeClr>
              </a:solidFill>
              <a:latin typeface="Times New Roman" pitchFamily="18" charset="0"/>
              <a:cs typeface="Times New Roman" pitchFamily="18" charset="0"/>
            </a:endParaRPr>
          </a:p>
          <a:p>
            <a:pPr algn="just"/>
            <a:r>
              <a:rPr lang="en-US" sz="2400" dirty="0">
                <a:solidFill>
                  <a:schemeClr val="tx1">
                    <a:lumMod val="95000"/>
                    <a:lumOff val="5000"/>
                  </a:schemeClr>
                </a:solidFill>
                <a:latin typeface="Times New Roman" pitchFamily="18" charset="0"/>
                <a:cs typeface="Times New Roman" pitchFamily="18" charset="0"/>
              </a:rPr>
              <a:t>Most of  the  research  focus on the crop management, crop disease management and crop yield forecasting  although a lot  of research has been conducted for developing the decision support system for farmers. </a:t>
            </a:r>
          </a:p>
          <a:p>
            <a:pPr algn="just"/>
            <a:r>
              <a:rPr lang="en-US" sz="2400" dirty="0">
                <a:solidFill>
                  <a:schemeClr val="tx1">
                    <a:lumMod val="95000"/>
                    <a:lumOff val="5000"/>
                  </a:schemeClr>
                </a:solidFill>
                <a:latin typeface="Times New Roman" pitchFamily="18" charset="0"/>
                <a:cs typeface="Times New Roman" pitchFamily="18" charset="0"/>
              </a:rPr>
              <a:t>One of the most important factors is crop selection at the earlier stage by farmers which help the farmers to improve crop management and crop yield.</a:t>
            </a:r>
          </a:p>
          <a:p>
            <a:pPr algn="just"/>
            <a:r>
              <a:rPr lang="en-US" sz="2400" dirty="0">
                <a:solidFill>
                  <a:schemeClr val="tx1">
                    <a:lumMod val="95000"/>
                    <a:lumOff val="5000"/>
                  </a:schemeClr>
                </a:solidFill>
                <a:latin typeface="Times New Roman" pitchFamily="18" charset="0"/>
                <a:cs typeface="Times New Roman" pitchFamily="18" charset="0"/>
              </a:rPr>
              <a:t> One of the widespread problem that occurs is crop prediction. Every farmer will be having  curiosity in knowing how much yield he is about to expect, during the rising season. </a:t>
            </a:r>
          </a:p>
          <a:p>
            <a:pPr algn="just"/>
            <a:r>
              <a:rPr lang="en-US" sz="2400" dirty="0">
                <a:solidFill>
                  <a:schemeClr val="tx1">
                    <a:lumMod val="95000"/>
                    <a:lumOff val="5000"/>
                  </a:schemeClr>
                </a:solidFill>
                <a:latin typeface="Times New Roman" pitchFamily="18" charset="0"/>
                <a:cs typeface="Times New Roman" pitchFamily="18" charset="0"/>
              </a:rPr>
              <a:t>Yield prediction become a matter of fact In the earlier period, hat relied on farmer's long-term experience for specific yield, crops and  climatic conditions.  </a:t>
            </a:r>
          </a:p>
          <a:p>
            <a:pPr algn="just"/>
            <a:r>
              <a:rPr lang="en-US" sz="2400" dirty="0">
                <a:solidFill>
                  <a:schemeClr val="tx1">
                    <a:lumMod val="95000"/>
                    <a:lumOff val="5000"/>
                  </a:schemeClr>
                </a:solidFill>
                <a:latin typeface="Times New Roman" pitchFamily="18" charset="0"/>
                <a:cs typeface="Times New Roman" pitchFamily="18" charset="0"/>
              </a:rPr>
              <a:t>Most of the farmers goes for yield prediction with the existing  system rather than crop prediction.  </a:t>
            </a:r>
          </a:p>
          <a:p>
            <a:pPr algn="just">
              <a:buNone/>
            </a:pPr>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9723B79-43DC-4615-A378-C5FBCD8212D5}" type="datetime3">
              <a:rPr lang="en-US" smtClean="0"/>
              <a:pPr/>
              <a:t>16 May 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00986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581025"/>
            <a:ext cx="8596668" cy="1320800"/>
          </a:xfrm>
        </p:spPr>
        <p:txBody>
          <a:bodyPr>
            <a:normAutofit/>
          </a:bodyPr>
          <a:lstStyle/>
          <a:p>
            <a:r>
              <a:rPr lang="en-US" sz="2800" b="1" dirty="0">
                <a:solidFill>
                  <a:schemeClr val="tx1">
                    <a:lumMod val="95000"/>
                    <a:lumOff val="5000"/>
                  </a:schemeClr>
                </a:solidFill>
                <a:latin typeface="Times New Roman" pitchFamily="18" charset="0"/>
                <a:cs typeface="Times New Roman" pitchFamily="18" charset="0"/>
              </a:rPr>
              <a:t>Disadvantages of Existing System</a:t>
            </a:r>
          </a:p>
        </p:txBody>
      </p:sp>
      <p:sp>
        <p:nvSpPr>
          <p:cNvPr id="3" name="Content Placeholder 2"/>
          <p:cNvSpPr>
            <a:spLocks noGrp="1"/>
          </p:cNvSpPr>
          <p:nvPr>
            <p:ph idx="1"/>
          </p:nvPr>
        </p:nvSpPr>
        <p:spPr>
          <a:xfrm>
            <a:off x="648759" y="1133476"/>
            <a:ext cx="8596668" cy="4669762"/>
          </a:xfrm>
        </p:spPr>
        <p:txBody>
          <a:bodyPr>
            <a:normAutofit/>
          </a:bodyPr>
          <a:lstStyle/>
          <a:p>
            <a:pPr>
              <a:buNone/>
            </a:pPr>
            <a:endParaRPr lang="en-US" sz="2400" dirty="0">
              <a:solidFill>
                <a:schemeClr val="tx1">
                  <a:lumMod val="95000"/>
                  <a:lumOff val="5000"/>
                </a:schemeClr>
              </a:solidFill>
              <a:latin typeface="Times New Roman" pitchFamily="18" charset="0"/>
              <a:cs typeface="Times New Roman" pitchFamily="18" charset="0"/>
            </a:endParaRPr>
          </a:p>
          <a:p>
            <a:pPr lvl="0"/>
            <a:r>
              <a:rPr lang="en-US" sz="2400" dirty="0">
                <a:solidFill>
                  <a:schemeClr val="tx1">
                    <a:lumMod val="95000"/>
                    <a:lumOff val="5000"/>
                  </a:schemeClr>
                </a:solidFill>
                <a:latin typeface="Times New Roman" pitchFamily="18" charset="0"/>
                <a:cs typeface="Times New Roman" pitchFamily="18" charset="0"/>
              </a:rPr>
              <a:t>Not reliable</a:t>
            </a:r>
          </a:p>
          <a:p>
            <a:pPr lvl="0"/>
            <a:r>
              <a:rPr lang="en-US" sz="2400" dirty="0">
                <a:solidFill>
                  <a:schemeClr val="tx1">
                    <a:lumMod val="95000"/>
                    <a:lumOff val="5000"/>
                  </a:schemeClr>
                </a:solidFill>
                <a:latin typeface="Times New Roman" pitchFamily="18" charset="0"/>
                <a:cs typeface="Times New Roman" pitchFamily="18" charset="0"/>
              </a:rPr>
              <a:t>Less yield</a:t>
            </a:r>
          </a:p>
          <a:p>
            <a:pPr lvl="0"/>
            <a:r>
              <a:rPr lang="en-US" sz="2400" dirty="0">
                <a:solidFill>
                  <a:schemeClr val="tx1">
                    <a:lumMod val="95000"/>
                    <a:lumOff val="5000"/>
                  </a:schemeClr>
                </a:solidFill>
                <a:latin typeface="Times New Roman" pitchFamily="18" charset="0"/>
                <a:cs typeface="Times New Roman" pitchFamily="18" charset="0"/>
              </a:rPr>
              <a:t>Farmers may run into crop loss.</a:t>
            </a:r>
          </a:p>
          <a:p>
            <a:endParaRPr lang="en-US" sz="2400" dirty="0"/>
          </a:p>
        </p:txBody>
      </p:sp>
      <p:sp>
        <p:nvSpPr>
          <p:cNvPr id="4" name="Date Placeholder 3"/>
          <p:cNvSpPr>
            <a:spLocks noGrp="1"/>
          </p:cNvSpPr>
          <p:nvPr>
            <p:ph type="dt" sz="half" idx="10"/>
          </p:nvPr>
        </p:nvSpPr>
        <p:spPr/>
        <p:txBody>
          <a:bodyPr/>
          <a:lstStyle/>
          <a:p>
            <a:fld id="{7D0F4C32-6B1D-4F2A-BC9F-E42964B8C607}" type="datetime3">
              <a:rPr lang="en-US" smtClean="0"/>
              <a:pPr/>
              <a:t>16 May 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lstStyle/>
          <a:p>
            <a:r>
              <a:rPr lang="en-US" sz="2800" b="1" dirty="0">
                <a:solidFill>
                  <a:schemeClr val="tx1">
                    <a:lumMod val="95000"/>
                    <a:lumOff val="5000"/>
                  </a:schemeClr>
                </a:solidFill>
                <a:latin typeface="Times New Roman" pitchFamily="18" charset="0"/>
                <a:cs typeface="Times New Roman" pitchFamily="18" charset="0"/>
              </a:rPr>
              <a:t>Proposed System</a:t>
            </a:r>
          </a:p>
        </p:txBody>
      </p:sp>
      <p:sp>
        <p:nvSpPr>
          <p:cNvPr id="3" name="Content Placeholder 2"/>
          <p:cNvSpPr>
            <a:spLocks noGrp="1"/>
          </p:cNvSpPr>
          <p:nvPr>
            <p:ph idx="1"/>
          </p:nvPr>
        </p:nvSpPr>
        <p:spPr>
          <a:xfrm>
            <a:off x="677334" y="1358537"/>
            <a:ext cx="8596668" cy="4682825"/>
          </a:xfrm>
        </p:spPr>
        <p:txBody>
          <a:bodyPr>
            <a:normAutofit/>
          </a:bodyPr>
          <a:lstStyle/>
          <a:p>
            <a:pPr algn="just"/>
            <a:r>
              <a:rPr lang="en-US" sz="2400" dirty="0">
                <a:solidFill>
                  <a:schemeClr val="tx1">
                    <a:lumMod val="95000"/>
                    <a:lumOff val="5000"/>
                  </a:schemeClr>
                </a:solidFill>
                <a:latin typeface="Times New Roman" pitchFamily="18" charset="0"/>
                <a:cs typeface="Times New Roman" pitchFamily="18" charset="0"/>
              </a:rPr>
              <a:t>Precision agriculture is a  modern farming technique that  research data of  soil characteristics, soil1 types, crop yield  data collection and  suggests  the farmers  the right crop based on their site specific parameters.</a:t>
            </a:r>
          </a:p>
          <a:p>
            <a:pPr algn="just"/>
            <a:r>
              <a:rPr lang="en-US" sz="2400" dirty="0">
                <a:solidFill>
                  <a:schemeClr val="tx1">
                    <a:lumMod val="95000"/>
                    <a:lumOff val="5000"/>
                  </a:schemeClr>
                </a:solidFill>
                <a:latin typeface="Times New Roman" pitchFamily="18" charset="0"/>
                <a:cs typeface="Times New Roman" pitchFamily="18" charset="0"/>
              </a:rPr>
              <a:t> This increases the productivity by reducing the wrong choice  on a crop.</a:t>
            </a:r>
          </a:p>
          <a:p>
            <a:pPr algn="just"/>
            <a:r>
              <a:rPr lang="en-US" sz="2400" dirty="0">
                <a:solidFill>
                  <a:schemeClr val="tx1">
                    <a:lumMod val="95000"/>
                    <a:lumOff val="5000"/>
                  </a:schemeClr>
                </a:solidFill>
                <a:latin typeface="Times New Roman" pitchFamily="18" charset="0"/>
                <a:cs typeface="Times New Roman" pitchFamily="18" charset="0"/>
              </a:rPr>
              <a:t> One of the data mining  model called Ensemble is also known as Committee Methods or Model Combiners.</a:t>
            </a:r>
          </a:p>
          <a:p>
            <a:pPr algn="just"/>
            <a:r>
              <a:rPr lang="en-IN" sz="2400" dirty="0">
                <a:solidFill>
                  <a:schemeClr val="tx1">
                    <a:lumMod val="95000"/>
                    <a:lumOff val="5000"/>
                  </a:schemeClr>
                </a:solidFill>
                <a:latin typeface="Times New Roman" pitchFamily="18" charset="0"/>
                <a:cs typeface="Times New Roman" pitchFamily="18" charset="0"/>
              </a:rPr>
              <a:t>Farmers can get more yield by choosing the crop which can give more profit to them.</a:t>
            </a:r>
            <a:endParaRPr lang="en-US" sz="2400" dirty="0">
              <a:solidFill>
                <a:schemeClr val="tx1">
                  <a:lumMod val="95000"/>
                  <a:lumOff val="5000"/>
                </a:schemeClr>
              </a:solidFill>
              <a:latin typeface="Times New Roman" pitchFamily="18" charset="0"/>
              <a:cs typeface="Times New Roman" pitchFamily="18" charset="0"/>
            </a:endParaRPr>
          </a:p>
          <a:p>
            <a:pPr algn="just">
              <a:buNone/>
            </a:pPr>
            <a:endParaRPr lang="en-US" sz="1900" dirty="0">
              <a:solidFill>
                <a:schemeClr val="tx1">
                  <a:lumMod val="95000"/>
                  <a:lumOff val="5000"/>
                </a:schemeClr>
              </a:solidFill>
              <a:latin typeface="Times New Roman" pitchFamily="18" charset="0"/>
              <a:cs typeface="Times New Roman" pitchFamily="18" charset="0"/>
            </a:endParaRPr>
          </a:p>
          <a:p>
            <a:pPr algn="just">
              <a:buNone/>
            </a:pPr>
            <a:endParaRPr lang="en-US" sz="2900" dirty="0">
              <a:solidFill>
                <a:schemeClr val="tx1">
                  <a:lumMod val="95000"/>
                  <a:lumOff val="5000"/>
                </a:schemeClr>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6989645-4E0C-4876-9BA9-0BAFB2C1C50D}" type="datetime3">
              <a:rPr lang="en-US" smtClean="0"/>
              <a:pPr/>
              <a:t>16 May 2020</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1084</TotalTime>
  <Words>1526</Words>
  <Application>Microsoft Office PowerPoint</Application>
  <PresentationFormat>Widescreen</PresentationFormat>
  <Paragraphs>234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Bookman Old Style</vt:lpstr>
      <vt:lpstr>Calibri</vt:lpstr>
      <vt:lpstr>Times New Roman</vt:lpstr>
      <vt:lpstr>Wingdings</vt:lpstr>
      <vt:lpstr>Wingdings 3</vt:lpstr>
      <vt:lpstr>Office Theme</vt:lpstr>
      <vt:lpstr>Crop Recommendation System Using Machine Learning Under the Guidance of Prof. SANDHYA S V Batch ID: A20</vt:lpstr>
      <vt:lpstr>CONTENTS</vt:lpstr>
      <vt:lpstr>ABSTRACT</vt:lpstr>
      <vt:lpstr>     Objective </vt:lpstr>
      <vt:lpstr>INTRODUCTION</vt:lpstr>
      <vt:lpstr>PowerPoint Presentation</vt:lpstr>
      <vt:lpstr>PowerPoint Presentation</vt:lpstr>
      <vt:lpstr>Disadvantages of Existing System</vt:lpstr>
      <vt:lpstr>Proposed System</vt:lpstr>
      <vt:lpstr>PROBLEM IDENTIFICATION</vt:lpstr>
      <vt:lpstr>PowerPoint Presentation</vt:lpstr>
      <vt:lpstr>DESIGN METHODOLOGY</vt:lpstr>
      <vt:lpstr>SYSTEM REQUIREMENT SPECIFICATION</vt:lpstr>
      <vt:lpstr>SYSTEM REQUIREMENT SPECIFICATION</vt:lpstr>
      <vt:lpstr>SOFTWARE DESIGN</vt:lpstr>
      <vt:lpstr>PowerPoint Presentation</vt:lpstr>
      <vt:lpstr>PowerPoint Presentation</vt:lpstr>
      <vt:lpstr>PowerPoint Presentation</vt:lpstr>
      <vt:lpstr>PowerPoint Presentation</vt:lpstr>
      <vt:lpstr>PowerPoint Presentation</vt:lpstr>
      <vt:lpstr>PowerPoint Presentation</vt:lpstr>
      <vt:lpstr>IMPLEMENTATION </vt:lpstr>
      <vt:lpstr>PowerPoint Presentation</vt:lpstr>
      <vt:lpstr>PowerPoint Presentation</vt:lpstr>
      <vt:lpstr>GRAPHICAL USER INTERFACE</vt:lpstr>
      <vt:lpstr>GRAPHICAL USER INTERFACE</vt:lpstr>
      <vt:lpstr>GRAPHICAL USER INTERFACE</vt:lpstr>
      <vt:lpstr>TESTING </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RTO</dc:title>
  <dc:creator>ME</dc:creator>
  <cp:lastModifiedBy>devika talawar</cp:lastModifiedBy>
  <cp:revision>159</cp:revision>
  <dcterms:created xsi:type="dcterms:W3CDTF">2018-03-14T06:53:18Z</dcterms:created>
  <dcterms:modified xsi:type="dcterms:W3CDTF">2020-05-16T08:59:27Z</dcterms:modified>
</cp:coreProperties>
</file>