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94" y="6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pPr/>
              <a:t>8</a:t>
            </a:fld>
            <a:endParaRPr lang="en-IN"/>
          </a:p>
        </p:txBody>
      </p:sp>
    </p:spTree>
    <p:extLst>
      <p:ext uri="{BB962C8B-B14F-4D97-AF65-F5344CB8AC3E}">
        <p14:creationId xmlns:p14="http://schemas.microsoft.com/office/powerpoint/2010/main" val="3035464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5/9/2024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5/9/2024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5/9/2024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5/9/2024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5/9/2024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5/9/2024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5/9/2024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5/9/2024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5/9/2024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5/9/2024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5/9/2024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5/9/2024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ages.nist.gov/800-63-3/sp800-63b.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Autofit/>
          </a:bodyPr>
          <a:lstStyle/>
          <a:p>
            <a:pPr algn="ctr"/>
            <a:r>
              <a:rPr lang="en-US" sz="9600" b="1" dirty="0">
                <a:solidFill>
                  <a:schemeClr val="tx1"/>
                </a:solidFill>
                <a:latin typeface="Calibri" panose="020F0502020204030204" pitchFamily="34" charset="0"/>
                <a:ea typeface="Calibri" panose="020F0502020204030204" pitchFamily="34" charset="0"/>
                <a:cs typeface="Calibri" panose="020F0502020204030204" pitchFamily="34" charset="0"/>
              </a:rPr>
              <a:t>KEYLOGGER</a:t>
            </a:r>
          </a:p>
        </p:txBody>
      </p:sp>
      <p:sp>
        <p:nvSpPr>
          <p:cNvPr id="4" name="TextBox 3"/>
          <p:cNvSpPr txBox="1"/>
          <p:nvPr/>
        </p:nvSpPr>
        <p:spPr>
          <a:xfrm>
            <a:off x="3036506" y="3429000"/>
            <a:ext cx="7980183" cy="1938992"/>
          </a:xfrm>
          <a:prstGeom prst="rect">
            <a:avLst/>
          </a:prstGeom>
          <a:noFill/>
        </p:spPr>
        <p:txBody>
          <a:bodyPr wrap="square" lIns="91440" tIns="45720" rIns="91440" bIns="45720" rtlCol="0" anchor="t">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Presented By:</a:t>
            </a:r>
          </a:p>
          <a:p>
            <a:pPr marL="457200" indent="-457200">
              <a:buAutoNum type="arabicPeriod"/>
            </a:pPr>
            <a:r>
              <a:rPr lang="en-US" sz="2400" b="1" dirty="0">
                <a:latin typeface="Calibri" panose="020F0502020204030204" pitchFamily="34" charset="0"/>
                <a:ea typeface="Calibri" panose="020F0502020204030204" pitchFamily="34" charset="0"/>
                <a:cs typeface="Calibri" panose="020F0502020204030204" pitchFamily="34" charset="0"/>
              </a:rPr>
              <a:t>Soma </a:t>
            </a:r>
            <a:r>
              <a:rPr lang="en-US" sz="2400" b="1" dirty="0" err="1">
                <a:latin typeface="Calibri" panose="020F0502020204030204" pitchFamily="34" charset="0"/>
                <a:ea typeface="Calibri" panose="020F0502020204030204" pitchFamily="34" charset="0"/>
                <a:cs typeface="Calibri" panose="020F0502020204030204" pitchFamily="34" charset="0"/>
              </a:rPr>
              <a:t>sundram.S</a:t>
            </a:r>
            <a:endParaRPr lang="en-US" sz="2400" b="1" dirty="0">
              <a:latin typeface="Calibri" panose="020F0502020204030204" pitchFamily="34" charset="0"/>
              <a:ea typeface="Calibri" panose="020F0502020204030204" pitchFamily="34" charset="0"/>
              <a:cs typeface="Calibri" panose="020F0502020204030204" pitchFamily="34" charset="0"/>
            </a:endParaRPr>
          </a:p>
          <a:p>
            <a:pPr marL="457200" indent="-457200">
              <a:buAutoNum type="arabicPeriod"/>
            </a:pPr>
            <a:r>
              <a:rPr lang="en-US" sz="2400" b="1" dirty="0">
                <a:latin typeface="Calibri" panose="020F0502020204030204" pitchFamily="34" charset="0"/>
                <a:ea typeface="Calibri" panose="020F0502020204030204" pitchFamily="34" charset="0"/>
                <a:cs typeface="Calibri" panose="020F0502020204030204" pitchFamily="34" charset="0"/>
              </a:rPr>
              <a:t>Ganapathy </a:t>
            </a:r>
            <a:r>
              <a:rPr lang="en-US" sz="2400" b="1" dirty="0" err="1">
                <a:latin typeface="Calibri" panose="020F0502020204030204" pitchFamily="34" charset="0"/>
                <a:ea typeface="Calibri" panose="020F0502020204030204" pitchFamily="34" charset="0"/>
                <a:cs typeface="Calibri" panose="020F0502020204030204" pitchFamily="34" charset="0"/>
              </a:rPr>
              <a:t>Chettair</a:t>
            </a:r>
            <a:r>
              <a:rPr lang="en-US" sz="2400" b="1" dirty="0">
                <a:latin typeface="Calibri" panose="020F0502020204030204" pitchFamily="34" charset="0"/>
                <a:ea typeface="Calibri" panose="020F0502020204030204" pitchFamily="34" charset="0"/>
                <a:cs typeface="Calibri" panose="020F0502020204030204" pitchFamily="34" charset="0"/>
              </a:rPr>
              <a:t> College Of Engineering And Technology</a:t>
            </a:r>
          </a:p>
          <a:p>
            <a:pPr marL="457200" indent="-457200">
              <a:buAutoNum type="arabicPeriod"/>
            </a:pPr>
            <a:r>
              <a:rPr lang="en-US" sz="2400" b="1" dirty="0">
                <a:latin typeface="Calibri" panose="020F0502020204030204" pitchFamily="34" charset="0"/>
                <a:ea typeface="Calibri" panose="020F0502020204030204" pitchFamily="34" charset="0"/>
                <a:cs typeface="Calibri" panose="020F0502020204030204" pitchFamily="34" charset="0"/>
              </a:rPr>
              <a:t>B.E. Computer </a:t>
            </a:r>
            <a:r>
              <a:rPr lang="en-US" sz="2400" b="1">
                <a:latin typeface="Calibri" panose="020F0502020204030204" pitchFamily="34" charset="0"/>
                <a:ea typeface="Calibri" panose="020F0502020204030204" pitchFamily="34" charset="0"/>
                <a:cs typeface="Calibri" panose="020F0502020204030204" pitchFamily="34" charset="0"/>
              </a:rPr>
              <a:t>science engineering</a:t>
            </a:r>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0" indent="0">
              <a:buNone/>
            </a:pPr>
            <a:r>
              <a:rPr lang="en-US" sz="2800" b="1" i="0" dirty="0">
                <a:solidFill>
                  <a:schemeClr val="tx1"/>
                </a:solidFill>
                <a:effectLst/>
                <a:latin typeface="Google Sans"/>
              </a:rPr>
              <a:t>National Institute of Standards and Technology (NIST) Special Publication 800-63B:</a:t>
            </a:r>
            <a:r>
              <a:rPr lang="en-US" sz="2800" b="0" i="0" dirty="0">
                <a:solidFill>
                  <a:schemeClr val="tx1"/>
                </a:solidFill>
                <a:effectLst/>
                <a:latin typeface="Google Sans"/>
              </a:rPr>
              <a:t> This publication by NIST provides guidance for implementing effective security controls, including those relevant to keylogger prevention (</a:t>
            </a:r>
            <a:r>
              <a:rPr lang="en-US" sz="2800" b="0" i="0" dirty="0">
                <a:solidFill>
                  <a:schemeClr val="tx1"/>
                </a:solidFill>
                <a:effectLst/>
                <a:latin typeface="Google Sans"/>
                <a:hlinkClick r:id="rId2">
                  <a:extLst>
                    <a:ext uri="{A12FA001-AC4F-418D-AE19-62706E023703}">
                      <ahyp:hlinkClr xmlns:ahyp="http://schemas.microsoft.com/office/drawing/2018/hyperlinkcolor" val="tx"/>
                    </a:ext>
                  </a:extLst>
                </a:hlinkClick>
              </a:rPr>
              <a:t>https://pages.nist.gov/800-63-3/sp800-63b.html</a:t>
            </a:r>
            <a:r>
              <a:rPr lang="en-US" sz="2800" b="0" i="0" dirty="0">
                <a:solidFill>
                  <a:schemeClr val="tx1"/>
                </a:solidFill>
                <a:effectLst/>
                <a:latin typeface="Google Sans"/>
              </a:rPr>
              <a:t>).</a:t>
            </a:r>
          </a:p>
          <a:p>
            <a:pPr marL="0" indent="0">
              <a:buNone/>
            </a:pPr>
            <a:endParaRPr lang="en-IN" sz="3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092338"/>
            <a:ext cx="11029615" cy="4673324"/>
          </a:xfrm>
        </p:spPr>
        <p:txBody>
          <a:bodyPr>
            <a:normAutofit/>
          </a:bodyPr>
          <a:lstStyle/>
          <a:p>
            <a:pPr marL="0" indent="0" algn="just">
              <a:buNone/>
            </a:pPr>
            <a:r>
              <a:rPr lang="en-US" sz="3200" dirty="0">
                <a:solidFill>
                  <a:srgbClr val="0F0F0F"/>
                </a:solidFill>
                <a:ea typeface="+mn-lt"/>
                <a:cs typeface="+mn-lt"/>
              </a:rPr>
              <a:t> </a:t>
            </a:r>
            <a:r>
              <a:rPr lang="en-US" sz="2800" dirty="0">
                <a:solidFill>
                  <a:srgbClr val="0F0F0F"/>
                </a:solidFill>
                <a:latin typeface="Calibri" panose="020F0502020204030204" pitchFamily="34" charset="0"/>
                <a:ea typeface="Calibri" panose="020F0502020204030204" pitchFamily="34" charset="0"/>
                <a:cs typeface="Calibri" panose="020F0502020204030204" pitchFamily="34" charset="0"/>
              </a:rPr>
              <a:t>In today's digital age, where </a:t>
            </a:r>
            <a:r>
              <a:rPr lang="en-US" sz="2800" dirty="0" err="1">
                <a:solidFill>
                  <a:srgbClr val="0F0F0F"/>
                </a:solidFill>
                <a:latin typeface="Calibri" panose="020F0502020204030204" pitchFamily="34" charset="0"/>
                <a:ea typeface="Calibri" panose="020F0502020204030204" pitchFamily="34" charset="0"/>
                <a:cs typeface="Calibri" panose="020F0502020204030204" pitchFamily="34" charset="0"/>
              </a:rPr>
              <a:t>cybersecurity</a:t>
            </a:r>
            <a:r>
              <a:rPr lang="en-US" sz="2800" dirty="0">
                <a:solidFill>
                  <a:srgbClr val="0F0F0F"/>
                </a:solidFill>
                <a:latin typeface="Calibri" panose="020F0502020204030204" pitchFamily="34" charset="0"/>
                <a:ea typeface="Calibri" panose="020F0502020204030204" pitchFamily="34" charset="0"/>
                <a:cs typeface="Calibri" panose="020F0502020204030204" pitchFamily="34" charset="0"/>
              </a:rPr>
              <a:t> threats loom large, one of the significant concerns is the proliferation of </a:t>
            </a:r>
            <a:r>
              <a:rPr lang="en-US" sz="2800" dirty="0" err="1">
                <a:solidFill>
                  <a:srgbClr val="0F0F0F"/>
                </a:solidFill>
                <a:latin typeface="Calibri" panose="020F0502020204030204" pitchFamily="34" charset="0"/>
                <a:ea typeface="Calibri" panose="020F0502020204030204" pitchFamily="34" charset="0"/>
                <a:cs typeface="Calibri" panose="020F0502020204030204" pitchFamily="34" charset="0"/>
              </a:rPr>
              <a:t>keyloggers</a:t>
            </a:r>
            <a:r>
              <a:rPr lang="en-US" sz="2800" dirty="0">
                <a:solidFill>
                  <a:srgbClr val="0F0F0F"/>
                </a:solidFill>
                <a:latin typeface="Calibri" panose="020F0502020204030204" pitchFamily="34" charset="0"/>
                <a:ea typeface="Calibri" panose="020F0502020204030204" pitchFamily="34" charset="0"/>
                <a:cs typeface="Calibri" panose="020F0502020204030204" pitchFamily="34" charset="0"/>
              </a:rPr>
              <a:t>,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147727" y="967304"/>
            <a:ext cx="11613485" cy="5563973"/>
          </a:xfrm>
        </p:spPr>
        <p:txBody>
          <a:bodyPr vert="horz" lIns="91440" tIns="45720" rIns="91440" bIns="45720" rtlCol="0" anchor="ctr">
            <a:noAutofit/>
          </a:bodyPr>
          <a:lstStyle/>
          <a:p>
            <a:pPr marL="0" indent="0" algn="l">
              <a:buNone/>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 Restrict Keylogger Execution:</a:t>
            </a: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Permissions:</a:t>
            </a: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Run as a non-administrator user with limited permissions.</a:t>
            </a:r>
          </a:p>
          <a:p>
            <a:pPr marL="0" indent="0" algn="l">
              <a:buNone/>
            </a:pP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Implement application whitelisting to control which programs can run.</a:t>
            </a:r>
          </a:p>
          <a:p>
            <a:pPr marL="0" indent="0" algn="l">
              <a:buNone/>
            </a:pP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Antivirus/Anti-malware:</a:t>
            </a:r>
            <a:endPar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0" algn="l">
              <a:buNone/>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Utilize updated antivirus and anti-malware software to detect and block keyloggers.</a:t>
            </a:r>
          </a:p>
          <a:p>
            <a:pPr marL="0" indent="0" algn="l">
              <a:buNone/>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 Encryption and Password Protection:</a:t>
            </a: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Encrypt Sensitive Data</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 </a:t>
            </a: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Password Managers</a:t>
            </a:r>
            <a:r>
              <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indent="0" algn="l">
              <a:buNone/>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 Secure Data Handling:</a:t>
            </a: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US" sz="1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Virtual Keyboards</a:t>
            </a:r>
            <a:r>
              <a:rPr lang="en-US" sz="1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US" sz="1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 virtual keyboards for logins and password entries to thwart keylogging.</a:t>
            </a:r>
          </a:p>
          <a:p>
            <a:pPr marL="0" indent="0" algn="l">
              <a:buNone/>
            </a:pPr>
            <a:r>
              <a:rPr lang="en-US" sz="1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Two-Factor Authentication</a:t>
            </a:r>
            <a:r>
              <a:rPr lang="en-US" sz="1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US" sz="1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Enable two-factor authentication for sensitive accounts to add an extra layer of security.</a:t>
            </a:r>
          </a:p>
          <a:p>
            <a:pPr marL="0" indent="0" algn="l">
              <a:buNone/>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 Code-Specific Recommendations (If Applicable):</a:t>
            </a: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 General Security Practices</a:t>
            </a: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294099" y="3247308"/>
            <a:ext cx="11483485" cy="7468484"/>
          </a:xfrm>
        </p:spPr>
        <p:txBody>
          <a:bodyPr/>
          <a:lstStyle/>
          <a:p>
            <a:pPr marL="0" indent="0">
              <a:buNone/>
            </a:pPr>
            <a:endParaRPr lang="en-IN" sz="1800" b="1" dirty="0">
              <a:solidFill>
                <a:srgbClr val="0F0F0F"/>
              </a:solidFill>
            </a:endParaRPr>
          </a:p>
        </p:txBody>
      </p:sp>
      <p:sp>
        <p:nvSpPr>
          <p:cNvPr id="4" name="Rectangle 2">
            <a:extLst>
              <a:ext uri="{FF2B5EF4-FFF2-40B4-BE49-F238E27FC236}">
                <a16:creationId xmlns:a16="http://schemas.microsoft.com/office/drawing/2014/main" id="{372EF7CE-4F07-9BC1-2115-AE6BAD698913}"/>
              </a:ext>
            </a:extLst>
          </p:cNvPr>
          <p:cNvSpPr>
            <a:spLocks noChangeArrowheads="1"/>
          </p:cNvSpPr>
          <p:nvPr/>
        </p:nvSpPr>
        <p:spPr bwMode="auto">
          <a:xfrm>
            <a:off x="294099" y="338756"/>
            <a:ext cx="10930300" cy="6637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p>
            <a:endParaRPr lang="en-IN" b="1" dirty="0">
              <a:solidFill>
                <a:srgbClr val="0F0F0F"/>
              </a:solidFill>
              <a:ea typeface="+mn-lt"/>
              <a:cs typeface="+mn-lt"/>
            </a:endParaRPr>
          </a:p>
          <a:p>
            <a:endParaRPr lang="en-IN" b="1" dirty="0">
              <a:solidFill>
                <a:srgbClr val="0F0F0F"/>
              </a:solidFill>
              <a:ea typeface="+mn-lt"/>
              <a:cs typeface="+mn-lt"/>
            </a:endParaRPr>
          </a:p>
          <a:p>
            <a:endParaRPr lang="en-IN" sz="1600" b="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r>
              <a:rPr lang="en-IN" sz="1600" b="1" dirty="0">
                <a:solidFill>
                  <a:srgbClr val="0F0F0F"/>
                </a:solidFill>
                <a:latin typeface="Calibri" panose="020F0502020204030204" pitchFamily="34" charset="0"/>
                <a:ea typeface="Calibri" panose="020F0502020204030204" pitchFamily="34" charset="0"/>
                <a:cs typeface="Calibri" panose="020F0502020204030204" pitchFamily="34" charset="0"/>
              </a:rPr>
              <a:t>              </a:t>
            </a:r>
          </a:p>
          <a:p>
            <a:endParaRPr lang="en-IN" sz="1600" b="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r>
              <a:rPr lang="en-IN" sz="1600" b="1" dirty="0">
                <a:solidFill>
                  <a:srgbClr val="0F0F0F"/>
                </a:solidFill>
                <a:latin typeface="Calibri" panose="020F0502020204030204" pitchFamily="34" charset="0"/>
                <a:ea typeface="Calibri" panose="020F0502020204030204" pitchFamily="34" charset="0"/>
                <a:cs typeface="Calibri" panose="020F0502020204030204" pitchFamily="34" charset="0"/>
              </a:rPr>
              <a:t>                      The "System Approach" section outlines the overall strategy and methodology for developing and implementing the </a:t>
            </a:r>
          </a:p>
          <a:p>
            <a:r>
              <a:rPr lang="en-IN" sz="1600" b="1" dirty="0">
                <a:solidFill>
                  <a:srgbClr val="0F0F0F"/>
                </a:solidFill>
                <a:latin typeface="Calibri" panose="020F0502020204030204" pitchFamily="34" charset="0"/>
                <a:ea typeface="Calibri" panose="020F0502020204030204" pitchFamily="34" charset="0"/>
                <a:cs typeface="Calibri" panose="020F0502020204030204" pitchFamily="34" charset="0"/>
              </a:rPr>
              <a:t>keyloggers system. Here's a suggested structure for this section:</a:t>
            </a:r>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IN" b="1" dirty="0">
                <a:solidFill>
                  <a:srgbClr val="0F0F0F"/>
                </a:solidFill>
              </a:rPr>
              <a:t>            </a:t>
            </a:r>
          </a:p>
          <a:p>
            <a:r>
              <a:rPr lang="en-US" altLang="en-US" sz="1400" b="1" dirty="0">
                <a:latin typeface="Calibri" panose="020F0502020204030204" pitchFamily="34" charset="0"/>
                <a:ea typeface="Calibri" panose="020F0502020204030204" pitchFamily="34" charset="0"/>
                <a:cs typeface="Calibri" panose="020F0502020204030204" pitchFamily="34" charset="0"/>
              </a:rPr>
              <a:t>1</a:t>
            </a: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Application Whitelisting and Permissions Management:</a:t>
            </a:r>
            <a:endPar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Implement </a:t>
            </a: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application whitelisting</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on your system. This allows only pre-approved programs to run, effectively blocking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unauthorized keyloggers.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Enforce </a:t>
            </a: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strict user account controls</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Limit user privileges, especially for non-administrator accounts, to prevent unauthorized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installation of keyloggers.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2. Endpoint Security and Detection:</a:t>
            </a:r>
            <a:endPar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Deploy a robust </a:t>
            </a: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endpoint security solution</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with real-time monitoring capabilities. These solutions can detect suspicious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behavior associated with keyloggers and prevent them from running.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Utilize </a:t>
            </a: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anti-malware software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with keylogger detection features. Regularly update the software to ensure it has the latest threat signatures.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Consider implementing a </a:t>
            </a: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behavior-based detection system</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These systems monitor system processes for unusual activity, </a:t>
            </a:r>
            <a:endParaRPr lang="en-US" altLang="en-US" sz="1400"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potentially identifying keyloggers that haven't yet been flagged as malicious.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3. User Awareness and Training:</a:t>
            </a:r>
            <a:endPar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Educate users about keylogger threats and how to identify suspicious behavior.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Train users on safe browsing practices, avoiding untrusted links and attachments, and exercising caution when installing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Encourage the use of </a:t>
            </a: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virtual keyboards</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sensitive information like passwords.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4. Secure Data Management Practices:</a:t>
            </a:r>
            <a:endPar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Enforce strong password policies. </a:t>
            </a: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Enforce multi-factor authentication (MFA)</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on all accounts whenever possible.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This adds an extra layer of security, making it difficult for attackers to gain access even if they steal login credentials.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Implement encryption for sensitive data at rest and in transit.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974731" y="1336750"/>
            <a:ext cx="11029615" cy="4673324"/>
          </a:xfrm>
        </p:spPr>
        <p:txBody>
          <a:bodyPr>
            <a:normAutofit fontScale="25000" lnSpcReduction="20000"/>
          </a:bodyPr>
          <a:lstStyle/>
          <a:p>
            <a:pPr marL="0" indent="0" algn="l">
              <a:buNone/>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Harden System:</a:t>
            </a:r>
            <a:endPar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mj-lt"/>
              <a:buAutoNum type="arabicPeriod"/>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Whitelist Apps:</a:t>
            </a:r>
            <a:r>
              <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Only allow approved programs to run. (IT Admin Needed)</a:t>
            </a:r>
          </a:p>
          <a:p>
            <a:pPr marL="742950" lvl="1" indent="-285750" algn="l">
              <a:buFont typeface="+mj-lt"/>
              <a:buAutoNum type="arabicPeriod"/>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 Limit User Permissions:</a:t>
            </a:r>
            <a:r>
              <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Grant users minimum access required.</a:t>
            </a:r>
          </a:p>
          <a:p>
            <a:pPr algn="l">
              <a:buFont typeface="+mj-lt"/>
              <a:buAutoNum type="arabicPeriod"/>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Deploy Endpoint Security:</a:t>
            </a:r>
            <a:endPar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mj-lt"/>
              <a:buAutoNum type="arabicPeriod"/>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Install Security Solution:</a:t>
            </a:r>
            <a:r>
              <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Choose a real-time endpoint security tool with keylogger detection.</a:t>
            </a:r>
          </a:p>
          <a:p>
            <a:pPr marL="742950" lvl="1" indent="-285750" algn="l">
              <a:buFont typeface="+mj-lt"/>
              <a:buAutoNum type="arabicPeriod"/>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 Update Anti-Malware:</a:t>
            </a:r>
            <a:r>
              <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Keep anti-malware software up-to-date.</a:t>
            </a:r>
          </a:p>
          <a:p>
            <a:pPr algn="l">
              <a:buFont typeface="+mj-lt"/>
              <a:buAutoNum type="arabicPeriod"/>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Train and Educate Users:</a:t>
            </a:r>
            <a:endPar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mj-lt"/>
              <a:buAutoNum type="arabicPeriod"/>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Train on Threats:</a:t>
            </a:r>
            <a:r>
              <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Educate users on keylogger risks and how to identify them.</a:t>
            </a:r>
          </a:p>
          <a:p>
            <a:pPr marL="742950" lvl="1" indent="-285750" algn="l">
              <a:buFont typeface="+mj-lt"/>
              <a:buAutoNum type="arabicPeriod"/>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 Promote Safe Practices:</a:t>
            </a:r>
            <a:r>
              <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Encourage virtual keyboards and strong passwords with MFA.</a:t>
            </a:r>
          </a:p>
          <a:p>
            <a:pPr algn="l">
              <a:buFont typeface="+mj-lt"/>
              <a:buAutoNum type="arabicPeriod"/>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Secure Data:</a:t>
            </a:r>
            <a:endPar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mj-lt"/>
              <a:buAutoNum type="arabicPeriod"/>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Enforce Strong Passwords:</a:t>
            </a:r>
            <a:r>
              <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Minimum length, complexity, and regular changes.</a:t>
            </a:r>
          </a:p>
          <a:p>
            <a:pPr marL="742950" lvl="1" indent="-285750" algn="l">
              <a:buFont typeface="+mj-lt"/>
              <a:buAutoNum type="arabicPeriod"/>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 Enable Multi-Factor Authentication (MFA):</a:t>
            </a:r>
            <a:r>
              <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Add an extra layer of security.</a:t>
            </a:r>
          </a:p>
          <a:p>
            <a:pPr marL="742950" lvl="1" indent="-285750" algn="l">
              <a:buFont typeface="+mj-lt"/>
              <a:buAutoNum type="arabicPeriod"/>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 Encrypt Sensitive Data:</a:t>
            </a:r>
            <a:r>
              <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Protect data at rest and in transit.</a:t>
            </a:r>
          </a:p>
          <a:p>
            <a:pPr marL="0" indent="0" algn="l">
              <a:buNone/>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Deployment:</a:t>
            </a:r>
            <a:endPar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Integrate Security Tools:</a:t>
            </a:r>
            <a:r>
              <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Ensure compatibility with existing infrastructure.</a:t>
            </a:r>
          </a:p>
          <a:p>
            <a:pPr algn="l">
              <a:buFont typeface="Arial" panose="020B0604020202020204" pitchFamily="34" charset="0"/>
              <a:buChar char="•"/>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Test and Monitor:</a:t>
            </a:r>
            <a:r>
              <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Thoroughly test implemented solutions and monitor for suspicious activity.</a:t>
            </a:r>
          </a:p>
          <a:p>
            <a:pPr algn="l">
              <a:buFont typeface="Arial" panose="020B0604020202020204" pitchFamily="34" charset="0"/>
              <a:buChar char="•"/>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 Impact:</a:t>
            </a:r>
            <a:r>
              <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Consider potential impact of stricter access controls and provide support/training</a:t>
            </a:r>
          </a:p>
          <a:p>
            <a:pPr marL="0" indent="0">
              <a:buNone/>
            </a:pP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A392CD87-463B-35C4-3BBF-FE534ED7AA94}"/>
              </a:ext>
            </a:extLst>
          </p:cNvPr>
          <p:cNvPicPr>
            <a:picLocks noGrp="1" noChangeAspect="1"/>
          </p:cNvPicPr>
          <p:nvPr>
            <p:ph idx="1"/>
          </p:nvPr>
        </p:nvPicPr>
        <p:blipFill>
          <a:blip r:embed="rId2"/>
          <a:stretch>
            <a:fillRect/>
          </a:stretch>
        </p:blipFill>
        <p:spPr>
          <a:xfrm>
            <a:off x="2668576" y="1660200"/>
            <a:ext cx="5928874" cy="3215919"/>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lgn="l">
              <a:buNone/>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This </a:t>
            </a: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keylogger, a layered approach is crucial to effectively prevent keylogging threats in a real-world environment. By combining system hardening, endpoint security deployment, user training, and data security measures, you can significantly reduce the risk of keyloggers capturing sensitive information.</a:t>
            </a:r>
          </a:p>
          <a:p>
            <a:pPr marL="0" indent="0" algn="l">
              <a:buNone/>
            </a:pPr>
            <a:endParaRPr lang="en-US" sz="20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lgn="l">
              <a:buNone/>
            </a:pPr>
            <a:endParaRPr lang="en-US" sz="1600" b="0" i="0" dirty="0">
              <a:solidFill>
                <a:schemeClr val="tx1"/>
              </a:solidFill>
              <a:effectLst/>
              <a:latin typeface="Google Sans"/>
            </a:endParaRPr>
          </a:p>
          <a:p>
            <a:pPr algn="l">
              <a:buFont typeface="Arial" panose="020B0604020202020204" pitchFamily="34" charset="0"/>
              <a:buChar char="•"/>
            </a:pPr>
            <a:r>
              <a:rPr lang="en-US" sz="1600" b="1" i="0" dirty="0">
                <a:solidFill>
                  <a:schemeClr val="tx1"/>
                </a:solidFill>
                <a:effectLst/>
                <a:latin typeface="Google Sans"/>
              </a:rPr>
              <a:t>Advanced Detection Methods:</a:t>
            </a:r>
            <a:r>
              <a:rPr lang="en-US" sz="1600" b="0" i="0" dirty="0">
                <a:solidFill>
                  <a:schemeClr val="tx1"/>
                </a:solidFill>
                <a:effectLst/>
                <a:latin typeface="Google Sans"/>
              </a:rPr>
              <a:t> Develop AI-powered detection systems that can identify sophisticated keyloggers that evade traditional signature-based detection.</a:t>
            </a:r>
          </a:p>
          <a:p>
            <a:pPr algn="l">
              <a:buFont typeface="Arial" panose="020B0604020202020204" pitchFamily="34" charset="0"/>
              <a:buChar char="•"/>
            </a:pPr>
            <a:r>
              <a:rPr lang="en-US" sz="1600" b="1" i="0" dirty="0">
                <a:solidFill>
                  <a:schemeClr val="tx1"/>
                </a:solidFill>
                <a:effectLst/>
                <a:latin typeface="Google Sans"/>
              </a:rPr>
              <a:t>Behavioral Biometrics:</a:t>
            </a:r>
            <a:r>
              <a:rPr lang="en-US" sz="1600" b="0" i="0" dirty="0">
                <a:solidFill>
                  <a:schemeClr val="tx1"/>
                </a:solidFill>
                <a:effectLst/>
                <a:latin typeface="Google Sans"/>
              </a:rPr>
              <a:t> Integrate behavioral biometrics like typing patterns or mouse movements to identify anomalies that might indicate unauthorized keylogging activity.</a:t>
            </a:r>
          </a:p>
          <a:p>
            <a:pPr algn="l">
              <a:buFont typeface="Arial" panose="020B0604020202020204" pitchFamily="34" charset="0"/>
              <a:buChar char="•"/>
            </a:pPr>
            <a:r>
              <a:rPr lang="en-US" sz="1600" b="1" i="0" dirty="0">
                <a:solidFill>
                  <a:schemeClr val="tx1"/>
                </a:solidFill>
                <a:effectLst/>
                <a:latin typeface="Google Sans"/>
              </a:rPr>
              <a:t>Zero-Trust Security:</a:t>
            </a:r>
            <a:r>
              <a:rPr lang="en-US" sz="1600" b="0" i="0" dirty="0">
                <a:solidFill>
                  <a:schemeClr val="tx1"/>
                </a:solidFill>
                <a:effectLst/>
                <a:latin typeface="Google Sans"/>
              </a:rPr>
              <a:t> Implement a zero-trust security model where all users and devices are continuously authenticated and authorized before granting access, further reducing the potential impact of keyloggers.</a:t>
            </a:r>
          </a:p>
          <a:p>
            <a:pPr algn="l">
              <a:buFont typeface="Arial" panose="020B0604020202020204" pitchFamily="34" charset="0"/>
              <a:buChar char="•"/>
            </a:pPr>
            <a:r>
              <a:rPr lang="en-US" sz="1600" b="1" i="0" dirty="0">
                <a:solidFill>
                  <a:schemeClr val="tx1"/>
                </a:solidFill>
                <a:effectLst/>
                <a:latin typeface="Google Sans"/>
              </a:rPr>
              <a:t>User Education Enhancements:</a:t>
            </a:r>
            <a:r>
              <a:rPr lang="en-US" sz="1600" b="0" i="0" dirty="0">
                <a:solidFill>
                  <a:schemeClr val="tx1"/>
                </a:solidFill>
                <a:effectLst/>
                <a:latin typeface="Google Sans"/>
              </a:rPr>
              <a:t> Develop interactive training modules and phishing simulations to improve user awareness and ability to recognize social engineering tactics used to spread keyloggers.</a:t>
            </a:r>
          </a:p>
          <a:p>
            <a:pPr algn="l">
              <a:buFont typeface="Arial" panose="020B0604020202020204" pitchFamily="34" charset="0"/>
              <a:buChar char="•"/>
            </a:pPr>
            <a:r>
              <a:rPr lang="en-US" sz="1600" b="1" i="0" dirty="0">
                <a:solidFill>
                  <a:schemeClr val="tx1"/>
                </a:solidFill>
                <a:effectLst/>
                <a:latin typeface="Google Sans"/>
              </a:rPr>
              <a:t>Cloud-based Security Solutions:</a:t>
            </a:r>
            <a:r>
              <a:rPr lang="en-US" sz="1600" b="0" i="0" dirty="0">
                <a:solidFill>
                  <a:schemeClr val="tx1"/>
                </a:solidFill>
                <a:effectLst/>
                <a:latin typeface="Google Sans"/>
              </a:rPr>
              <a:t> Explore cloud-based security solutions that can provide real-time protection and centralized management of keylogger defense strategies.</a:t>
            </a:r>
          </a:p>
          <a:p>
            <a:pPr marL="305435" indent="-305435"/>
            <a:endParaRPr lang="en-US" sz="1600"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59</TotalTime>
  <Words>926</Words>
  <Application>Microsoft Office PowerPoint</Application>
  <PresentationFormat>Widescreen</PresentationFormat>
  <Paragraphs>93</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Google Sans</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Gowtham 07</cp:lastModifiedBy>
  <cp:revision>27</cp:revision>
  <dcterms:created xsi:type="dcterms:W3CDTF">2021-05-26T16:50:10Z</dcterms:created>
  <dcterms:modified xsi:type="dcterms:W3CDTF">2024-05-09T02:45:02Z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2024-05-09T02:45:01Z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33f8c0e2-dd50-425c-a445-cb6a7f3c5d48</vt:lpwstr>
  </property>
  <property fmtid="{D5CDD505-2E9C-101B-9397-08002B2CF9AE}" pid="8" name="MSIP_Label_defa4170-0d19-0005-0004-bc88714345d2_ActionId">
    <vt:lpwstr>d44174ae-bcaf-47e5-937d-8fb3c0ffc2c8</vt:lpwstr>
  </property>
  <property fmtid="{D5CDD505-2E9C-101B-9397-08002B2CF9AE}" pid="9" name="MSIP_Label_defa4170-0d19-0005-0004-bc88714345d2_ContentBits">
    <vt:lpwstr>0</vt:lpwstr>
  </property>
</Properties>
</file>