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emf" ContentType="image/x-emf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8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0"/>
  </p:notesMasterIdLst>
  <p:handoutMasterIdLst>
    <p:handoutMasterId r:id="rId61"/>
  </p:handoutMasterIdLst>
  <p:sldIdLst>
    <p:sldId id="256" r:id="rId2"/>
    <p:sldId id="270" r:id="rId3"/>
    <p:sldId id="281" r:id="rId4"/>
    <p:sldId id="318" r:id="rId5"/>
    <p:sldId id="319" r:id="rId6"/>
    <p:sldId id="333" r:id="rId7"/>
    <p:sldId id="282" r:id="rId8"/>
    <p:sldId id="257" r:id="rId9"/>
    <p:sldId id="284" r:id="rId10"/>
    <p:sldId id="285" r:id="rId11"/>
    <p:sldId id="258" r:id="rId12"/>
    <p:sldId id="288" r:id="rId13"/>
    <p:sldId id="320" r:id="rId14"/>
    <p:sldId id="289" r:id="rId15"/>
    <p:sldId id="322" r:id="rId16"/>
    <p:sldId id="259" r:id="rId17"/>
    <p:sldId id="346" r:id="rId18"/>
    <p:sldId id="347" r:id="rId19"/>
    <p:sldId id="334" r:id="rId20"/>
    <p:sldId id="272" r:id="rId21"/>
    <p:sldId id="260" r:id="rId22"/>
    <p:sldId id="291" r:id="rId23"/>
    <p:sldId id="293" r:id="rId24"/>
    <p:sldId id="261" r:id="rId25"/>
    <p:sldId id="323" r:id="rId26"/>
    <p:sldId id="348" r:id="rId27"/>
    <p:sldId id="299" r:id="rId28"/>
    <p:sldId id="262" r:id="rId29"/>
    <p:sldId id="301" r:id="rId30"/>
    <p:sldId id="263" r:id="rId31"/>
    <p:sldId id="303" r:id="rId32"/>
    <p:sldId id="264" r:id="rId33"/>
    <p:sldId id="337" r:id="rId34"/>
    <p:sldId id="273" r:id="rId35"/>
    <p:sldId id="325" r:id="rId36"/>
    <p:sldId id="349" r:id="rId37"/>
    <p:sldId id="312" r:id="rId38"/>
    <p:sldId id="313" r:id="rId39"/>
    <p:sldId id="265" r:id="rId40"/>
    <p:sldId id="328" r:id="rId41"/>
    <p:sldId id="316" r:id="rId42"/>
    <p:sldId id="305" r:id="rId43"/>
    <p:sldId id="329" r:id="rId44"/>
    <p:sldId id="266" r:id="rId45"/>
    <p:sldId id="307" r:id="rId46"/>
    <p:sldId id="326" r:id="rId47"/>
    <p:sldId id="338" r:id="rId48"/>
    <p:sldId id="339" r:id="rId49"/>
    <p:sldId id="340" r:id="rId50"/>
    <p:sldId id="341" r:id="rId51"/>
    <p:sldId id="350" r:id="rId52"/>
    <p:sldId id="342" r:id="rId53"/>
    <p:sldId id="343" r:id="rId54"/>
    <p:sldId id="344" r:id="rId55"/>
    <p:sldId id="345" r:id="rId56"/>
    <p:sldId id="335" r:id="rId57"/>
    <p:sldId id="336" r:id="rId58"/>
    <p:sldId id="280" r:id="rId5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1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63" Type="http://schemas.openxmlformats.org/officeDocument/2006/relationships/presProps" Target="presProps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21" Type="http://schemas.openxmlformats.org/officeDocument/2006/relationships/slide" Target="slides/slide20.xml"/><Relationship Id="rId68" Type="http://schemas.openxmlformats.org/officeDocument/2006/relationships/customXml" Target="../customXml/item2.xml"/><Relationship Id="rId7" Type="http://schemas.openxmlformats.org/officeDocument/2006/relationships/slide" Target="slides/slide6.xml"/><Relationship Id="rId16" Type="http://schemas.openxmlformats.org/officeDocument/2006/relationships/slide" Target="slides/slide15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66" Type="http://schemas.openxmlformats.org/officeDocument/2006/relationships/tableStyles" Target="tableStyles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24" Type="http://schemas.openxmlformats.org/officeDocument/2006/relationships/slide" Target="slides/slide23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64" Type="http://schemas.openxmlformats.org/officeDocument/2006/relationships/viewProps" Target="viewProps.xml"/><Relationship Id="rId56" Type="http://schemas.openxmlformats.org/officeDocument/2006/relationships/slide" Target="slides/slide55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69" Type="http://schemas.openxmlformats.org/officeDocument/2006/relationships/customXml" Target="../customXml/item3.xml"/><Relationship Id="rId51" Type="http://schemas.openxmlformats.org/officeDocument/2006/relationships/slide" Target="slides/slide50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7" Type="http://schemas.openxmlformats.org/officeDocument/2006/relationships/slide" Target="slides/slide16.xml"/><Relationship Id="rId59" Type="http://schemas.openxmlformats.org/officeDocument/2006/relationships/slide" Target="slides/slide58.xml"/><Relationship Id="rId46" Type="http://schemas.openxmlformats.org/officeDocument/2006/relationships/slide" Target="slides/slide45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5" Type="http://schemas.openxmlformats.org/officeDocument/2006/relationships/slide" Target="slides/slide24.xml"/><Relationship Id="rId12" Type="http://schemas.openxmlformats.org/officeDocument/2006/relationships/slide" Target="slides/slide11.xml"/><Relationship Id="rId67" Type="http://schemas.openxmlformats.org/officeDocument/2006/relationships/customXml" Target="../customXml/item1.xml"/><Relationship Id="rId54" Type="http://schemas.openxmlformats.org/officeDocument/2006/relationships/slide" Target="slides/slide53.xml"/><Relationship Id="rId41" Type="http://schemas.openxmlformats.org/officeDocument/2006/relationships/slide" Target="slides/slide40.xml"/><Relationship Id="rId20" Type="http://schemas.openxmlformats.org/officeDocument/2006/relationships/slide" Target="slides/slide19.xml"/><Relationship Id="rId6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49" Type="http://schemas.openxmlformats.org/officeDocument/2006/relationships/slide" Target="slides/slide48.xml"/><Relationship Id="rId36" Type="http://schemas.openxmlformats.org/officeDocument/2006/relationships/slide" Target="slides/slide3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65" Type="http://schemas.openxmlformats.org/officeDocument/2006/relationships/theme" Target="theme/theme1.xml"/><Relationship Id="rId52" Type="http://schemas.openxmlformats.org/officeDocument/2006/relationships/slide" Target="slides/slide51.xml"/><Relationship Id="rId44" Type="http://schemas.openxmlformats.org/officeDocument/2006/relationships/slide" Target="slides/slide43.xml"/><Relationship Id="rId31" Type="http://schemas.openxmlformats.org/officeDocument/2006/relationships/slide" Target="slides/slide30.xml"/><Relationship Id="rId60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34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02/02/2015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1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02/02/2015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971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2 – Software Processes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Waterfall model problems</a:t>
            </a:r>
            <a:endParaRPr lang="en-GB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Inflexible partitioning of the project into distinct stages makes it difficult to respond to changing customer requirements.</a:t>
            </a:r>
          </a:p>
          <a:p>
            <a:pPr lvl="1"/>
            <a:r>
              <a:rPr lang="en-GB" dirty="0" smtClean="0"/>
              <a:t>Therefore, this model is only appropriate when the requirements are well-understood and changes will be fairly limited during the design process. </a:t>
            </a:r>
          </a:p>
          <a:p>
            <a:pPr lvl="1"/>
            <a:r>
              <a:rPr lang="en-GB" dirty="0" smtClean="0"/>
              <a:t>Few business systems have stable requirements.</a:t>
            </a:r>
          </a:p>
          <a:p>
            <a:r>
              <a:rPr lang="en-GB" dirty="0" smtClean="0"/>
              <a:t>The waterfall model is mostly used for large systems engineering projects where a system is developed at several sites.</a:t>
            </a:r>
          </a:p>
          <a:p>
            <a:pPr lvl="1"/>
            <a:r>
              <a:rPr lang="en-GB" dirty="0" smtClean="0"/>
              <a:t>In those circumstances, the plan-driven nature of the waterfall model helps coordinate the work. 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development 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" name="Picture 3" descr="2.2 Incremental-dev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2460"/>
            <a:ext cx="7517728" cy="40519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development benefits</a:t>
            </a:r>
            <a:endParaRPr lang="en-GB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cost of accommodating changing customer requirements is reduced. </a:t>
            </a:r>
          </a:p>
          <a:p>
            <a:pPr lvl="1"/>
            <a:r>
              <a:rPr lang="en-GB" dirty="0" smtClean="0"/>
              <a:t>The amount of analysis and documentation that has to be redone is much less than is required with the waterfall model.</a:t>
            </a:r>
          </a:p>
          <a:p>
            <a:r>
              <a:rPr lang="en-GB" dirty="0" smtClean="0"/>
              <a:t>It is easier to get customer feedback on the development work that has been done. </a:t>
            </a:r>
          </a:p>
          <a:p>
            <a:pPr lvl="1"/>
            <a:r>
              <a:rPr lang="en-GB" dirty="0" smtClean="0"/>
              <a:t>Customers can comment on demonstrations of the software and see how much has been implemented. </a:t>
            </a:r>
          </a:p>
          <a:p>
            <a:r>
              <a:rPr lang="en-GB" dirty="0" smtClean="0"/>
              <a:t>More rapid delivery and deployment of useful software to the customer is possible. </a:t>
            </a:r>
          </a:p>
          <a:p>
            <a:pPr lvl="1"/>
            <a:r>
              <a:rPr lang="en-GB" dirty="0" smtClean="0"/>
              <a:t>Customers are able to use and gain value from the software earlier than is possible with a waterfall process. 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process is not visible. </a:t>
            </a:r>
          </a:p>
          <a:p>
            <a:pPr lvl="1"/>
            <a:r>
              <a:rPr lang="en-GB" dirty="0" smtClean="0"/>
              <a:t>Managers need regular deliverables to measure progress. If systems are developed quickly, it is not cost-effective to produce documents that reflect every version of the system. </a:t>
            </a:r>
          </a:p>
          <a:p>
            <a:r>
              <a:rPr lang="en-GB" dirty="0" smtClean="0"/>
              <a:t>System structure tends to degrade as new increments are added</a:t>
            </a:r>
            <a:r>
              <a:rPr lang="en-GB" i="1" dirty="0" smtClean="0"/>
              <a:t>. 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Unless time and money is spent on refactoring to improve the software, regular change tends to corrupt its structure. Incorporating further software changes becomes increasingly difficult and costly.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configuration</a:t>
            </a:r>
            <a:endParaRPr lang="en-GB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Based on software reuse where systems are integrated from existing components or </a:t>
            </a:r>
            <a:r>
              <a:rPr lang="en-GB" dirty="0" smtClean="0"/>
              <a:t>application systems (</a:t>
            </a:r>
            <a:r>
              <a:rPr lang="en-GB" smtClean="0"/>
              <a:t>sometimes called COTS </a:t>
            </a:r>
            <a:r>
              <a:rPr lang="en-GB" dirty="0"/>
              <a:t>-</a:t>
            </a:r>
            <a:r>
              <a:rPr lang="en-GB" smtClean="0"/>
              <a:t>Commercial</a:t>
            </a:r>
            <a:r>
              <a:rPr lang="en-GB" dirty="0" smtClean="0"/>
              <a:t>-off-the-shelf</a:t>
            </a:r>
            <a:r>
              <a:rPr lang="en-GB" smtClean="0"/>
              <a:t>) </a:t>
            </a:r>
            <a:r>
              <a:rPr lang="en-GB" smtClean="0"/>
              <a:t>systems).</a:t>
            </a:r>
            <a:endParaRPr lang="en-GB" dirty="0" smtClean="0"/>
          </a:p>
          <a:p>
            <a:r>
              <a:rPr lang="en-GB" dirty="0" smtClean="0"/>
              <a:t>Reused elements may be configured to adapt their behaviour and functionality to a user’s requirements</a:t>
            </a:r>
          </a:p>
          <a:p>
            <a:r>
              <a:rPr lang="en-GB" dirty="0" smtClean="0"/>
              <a:t>Reuse is now the standard approach for building many types of business system</a:t>
            </a:r>
          </a:p>
          <a:p>
            <a:pPr lvl="1"/>
            <a:r>
              <a:rPr lang="en-GB" dirty="0" smtClean="0"/>
              <a:t>Reuse covered in more depth in Chapter 15.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reusable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Stand-alone application systems (sometimes called COTS) that are configured for use in a particular environment.</a:t>
            </a:r>
          </a:p>
          <a:p>
            <a:r>
              <a:rPr lang="en-GB" dirty="0" smtClean="0"/>
              <a:t>Collections of objects that are developed as a package to be integrated with a component framework such as .NET or J2EE.</a:t>
            </a:r>
          </a:p>
          <a:p>
            <a:r>
              <a:rPr lang="en-GB" dirty="0"/>
              <a:t>Web services that are developed according to service standards and which are available for remote invocation. 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Reuse-oriented software engineering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" name="Picture 1" descr="2.3 Reuse oriented 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0" y="2326734"/>
            <a:ext cx="8793575" cy="365468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process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specification</a:t>
            </a:r>
          </a:p>
          <a:p>
            <a:r>
              <a:rPr lang="en-US" dirty="0" smtClean="0"/>
              <a:t>Software discovery and evaluation</a:t>
            </a:r>
          </a:p>
          <a:p>
            <a:r>
              <a:rPr lang="en-US" dirty="0" smtClean="0"/>
              <a:t>Requirements refinement</a:t>
            </a:r>
          </a:p>
          <a:p>
            <a:r>
              <a:rPr lang="en-US" dirty="0" smtClean="0"/>
              <a:t>Application system configuration</a:t>
            </a:r>
          </a:p>
          <a:p>
            <a:r>
              <a:rPr lang="en-US" dirty="0" smtClean="0"/>
              <a:t>Component adaptation and integration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64114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Reduced costs and risks as less software is developed from scratch</a:t>
            </a:r>
          </a:p>
          <a:p>
            <a:r>
              <a:rPr lang="en-US" dirty="0" smtClean="0"/>
              <a:t>Faster delivery and deployment of system</a:t>
            </a:r>
          </a:p>
          <a:p>
            <a:r>
              <a:rPr lang="en-US" dirty="0" smtClean="0"/>
              <a:t>But requirements compromises are inevitable so system may not meet real needs of users</a:t>
            </a:r>
          </a:p>
          <a:p>
            <a:r>
              <a:rPr lang="en-US" dirty="0" smtClean="0"/>
              <a:t>Loss of control over evolution of reused system elements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14283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13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Process activities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70752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process models</a:t>
            </a:r>
          </a:p>
          <a:p>
            <a:r>
              <a:rPr lang="en-GB" dirty="0" smtClean="0"/>
              <a:t>Process activities</a:t>
            </a:r>
          </a:p>
          <a:p>
            <a:r>
              <a:rPr lang="en-GB" dirty="0" smtClean="0"/>
              <a:t>Coping with change</a:t>
            </a:r>
          </a:p>
          <a:p>
            <a:r>
              <a:rPr lang="en-GB" dirty="0" smtClean="0"/>
              <a:t>Process improvement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activities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Real software processes are inter-leaved sequences of technical, collaborative and managerial activities with the overall goal of specifying, designing, implementing and testing a software system. </a:t>
            </a:r>
          </a:p>
          <a:p>
            <a:r>
              <a:rPr lang="en-GB" dirty="0" smtClean="0"/>
              <a:t>The four basic process activities of specification, development, validation and evolution are organized differently in different development processes. </a:t>
            </a:r>
          </a:p>
          <a:p>
            <a:r>
              <a:rPr lang="en-GB" dirty="0" smtClean="0"/>
              <a:t>For example, </a:t>
            </a:r>
            <a:r>
              <a:rPr lang="en-GB" dirty="0"/>
              <a:t>i</a:t>
            </a:r>
            <a:r>
              <a:rPr lang="en-GB" dirty="0" smtClean="0"/>
              <a:t>n the waterfall model, they are organized in sequence, whereas in incremental development they are interleaved.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requirements engineering process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" name="Picture 1" descr="2.4 RE-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62" y="1720552"/>
            <a:ext cx="6339334" cy="439281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specification</a:t>
            </a:r>
            <a:endParaRPr lang="en-GB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16664" y="1600200"/>
            <a:ext cx="8460480" cy="4525963"/>
          </a:xfrm>
        </p:spPr>
        <p:txBody>
          <a:bodyPr/>
          <a:lstStyle/>
          <a:p>
            <a:r>
              <a:rPr lang="en-GB" dirty="0" smtClean="0"/>
              <a:t>The process of establishing what services are required and the constraints on the system’s operation and development.</a:t>
            </a:r>
          </a:p>
          <a:p>
            <a:r>
              <a:rPr lang="en-GB" dirty="0" smtClean="0"/>
              <a:t>Requirements engineering process</a:t>
            </a:r>
          </a:p>
          <a:p>
            <a:pPr lvl="1"/>
            <a:r>
              <a:rPr lang="en-GB" dirty="0" smtClean="0"/>
              <a:t>Requirements elicitation and analysis</a:t>
            </a:r>
          </a:p>
          <a:p>
            <a:pPr lvl="2"/>
            <a:r>
              <a:rPr lang="en-GB" dirty="0" smtClean="0"/>
              <a:t>What do the system stakeholders require or expect from the system?</a:t>
            </a:r>
          </a:p>
          <a:p>
            <a:pPr lvl="1"/>
            <a:r>
              <a:rPr lang="en-GB" dirty="0" smtClean="0"/>
              <a:t>Requirements specification	</a:t>
            </a:r>
          </a:p>
          <a:p>
            <a:pPr lvl="2"/>
            <a:r>
              <a:rPr lang="en-GB" dirty="0" smtClean="0"/>
              <a:t>Defining the requirements in detail</a:t>
            </a:r>
          </a:p>
          <a:p>
            <a:pPr lvl="1"/>
            <a:r>
              <a:rPr lang="en-GB" dirty="0" smtClean="0"/>
              <a:t>Requirements validation</a:t>
            </a:r>
          </a:p>
          <a:p>
            <a:pPr lvl="2"/>
            <a:r>
              <a:rPr lang="en-GB" dirty="0" smtClean="0"/>
              <a:t>Checking the validity of the requirements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design and implementation</a:t>
            </a:r>
            <a:endParaRPr lang="en-GB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The process of converting the system specification into an executable system.</a:t>
            </a:r>
          </a:p>
          <a:p>
            <a:r>
              <a:rPr lang="en-GB" smtClean="0"/>
              <a:t>Software design</a:t>
            </a:r>
          </a:p>
          <a:p>
            <a:pPr lvl="1"/>
            <a:r>
              <a:rPr lang="en-GB" smtClean="0"/>
              <a:t>Design a software structure that realises the specification;</a:t>
            </a:r>
          </a:p>
          <a:p>
            <a:r>
              <a:rPr lang="en-GB" smtClean="0"/>
              <a:t>Implementation</a:t>
            </a:r>
          </a:p>
          <a:p>
            <a:pPr lvl="1"/>
            <a:r>
              <a:rPr lang="en-GB" smtClean="0"/>
              <a:t>Translate this structure into an executable program;</a:t>
            </a:r>
          </a:p>
          <a:p>
            <a:r>
              <a:rPr lang="en-GB" smtClean="0"/>
              <a:t>The activities of design and implementation are closely related and may be inter-leaved.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general model of the design process 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4" name="Picture 3" descr="2.5 Design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43" y="1638390"/>
            <a:ext cx="6211739" cy="463809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Architectural design,</a:t>
            </a:r>
            <a:r>
              <a:rPr lang="en-GB" dirty="0" smtClean="0"/>
              <a:t> where you identify the overall structure of the system, the principal components (subsystems or modules), their relationships and how they are distributed.</a:t>
            </a:r>
          </a:p>
          <a:p>
            <a:r>
              <a:rPr lang="en-GB" i="1" dirty="0"/>
              <a:t>Database design, </a:t>
            </a:r>
            <a:r>
              <a:rPr lang="en-GB" dirty="0"/>
              <a:t>where you design the system data structures and how these are to be represented in a database. </a:t>
            </a:r>
            <a:endParaRPr lang="en-GB" dirty="0" smtClean="0"/>
          </a:p>
          <a:p>
            <a:r>
              <a:rPr lang="en-GB" i="1" dirty="0" smtClean="0"/>
              <a:t>Interface design,</a:t>
            </a:r>
            <a:r>
              <a:rPr lang="en-GB" dirty="0" smtClean="0"/>
              <a:t> where you define the interfaces between system components. </a:t>
            </a:r>
          </a:p>
          <a:p>
            <a:r>
              <a:rPr lang="en-GB" i="1" dirty="0" smtClean="0"/>
              <a:t>Component selection and design, </a:t>
            </a:r>
            <a:r>
              <a:rPr lang="en-GB" dirty="0" smtClean="0"/>
              <a:t>where you search for reusable components. If unavailable, you design how it will operate.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software is implemented either by developing a program or programs or by configuring an application system.</a:t>
            </a:r>
          </a:p>
          <a:p>
            <a:r>
              <a:rPr lang="en-US" dirty="0" smtClean="0"/>
              <a:t>Design and implementation are interleaved activities for most types of software system.</a:t>
            </a:r>
          </a:p>
          <a:p>
            <a:r>
              <a:rPr lang="en-US" dirty="0" smtClean="0"/>
              <a:t>Programming is an individual activity with no standard process.</a:t>
            </a:r>
          </a:p>
          <a:p>
            <a:r>
              <a:rPr lang="en-US" dirty="0" smtClean="0"/>
              <a:t>Debugging is the activity of finding program faults and correcting these faults.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83746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validation</a:t>
            </a:r>
            <a:endParaRPr lang="en-GB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Verification and validation (V &amp; V) is intended to show that a system conforms to its specification and meets the requirements of the system customer.</a:t>
            </a:r>
          </a:p>
          <a:p>
            <a:r>
              <a:rPr lang="en-GB" dirty="0" smtClean="0"/>
              <a:t>Involves checking and review processes and system testing.</a:t>
            </a:r>
          </a:p>
          <a:p>
            <a:r>
              <a:rPr lang="en-GB" dirty="0" smtClean="0"/>
              <a:t>System testing involves executing the system with test cases that are derived from the specification of the real data to be processed by the system.</a:t>
            </a:r>
          </a:p>
          <a:p>
            <a:r>
              <a:rPr lang="en-GB" dirty="0" smtClean="0"/>
              <a:t>Testing is the most commonly used V &amp; V activity.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Stages of testing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4" name="Picture 3" descr="2.6 Testing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09" y="2829344"/>
            <a:ext cx="6277535" cy="170704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Testing stages</a:t>
            </a:r>
            <a:endParaRPr lang="en-GB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Component testing</a:t>
            </a:r>
          </a:p>
          <a:p>
            <a:pPr lvl="1"/>
            <a:r>
              <a:rPr lang="en-GB" dirty="0" smtClean="0"/>
              <a:t>Individual components are tested independently; </a:t>
            </a:r>
          </a:p>
          <a:p>
            <a:pPr lvl="1"/>
            <a:r>
              <a:rPr lang="en-GB" dirty="0" smtClean="0"/>
              <a:t>Components may be functions or objects or coherent groupings of these entities.</a:t>
            </a:r>
          </a:p>
          <a:p>
            <a:r>
              <a:rPr lang="en-GB" dirty="0" smtClean="0"/>
              <a:t>System testing</a:t>
            </a:r>
          </a:p>
          <a:p>
            <a:pPr lvl="1"/>
            <a:r>
              <a:rPr lang="en-GB" dirty="0" smtClean="0"/>
              <a:t>Testing of the system as a whole. Testing of emergent properties is particularly important.</a:t>
            </a:r>
          </a:p>
          <a:p>
            <a:r>
              <a:rPr lang="en-GB" dirty="0" smtClean="0"/>
              <a:t>Customer testing</a:t>
            </a:r>
          </a:p>
          <a:p>
            <a:pPr lvl="1"/>
            <a:r>
              <a:rPr lang="en-GB" dirty="0" smtClean="0"/>
              <a:t>Testing with customer data to check that the system meets the customer’s needs.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software process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A structured set of activities required to develop a </a:t>
            </a:r>
            <a:br>
              <a:rPr lang="en-GB" smtClean="0"/>
            </a:br>
            <a:r>
              <a:rPr lang="en-GB" smtClean="0"/>
              <a:t>software system. </a:t>
            </a:r>
          </a:p>
          <a:p>
            <a:r>
              <a:rPr lang="en-GB" smtClean="0"/>
              <a:t>Many different software processes but all involve:</a:t>
            </a:r>
          </a:p>
          <a:p>
            <a:pPr lvl="1"/>
            <a:r>
              <a:rPr lang="en-GB" smtClean="0"/>
              <a:t>Specification – defining what the system should do;</a:t>
            </a:r>
          </a:p>
          <a:p>
            <a:pPr lvl="1"/>
            <a:r>
              <a:rPr lang="en-GB" smtClean="0"/>
              <a:t>Design and implementation – defining the organization of the system and implementing the system;</a:t>
            </a:r>
          </a:p>
          <a:p>
            <a:pPr lvl="1"/>
            <a:r>
              <a:rPr lang="en-GB" smtClean="0"/>
              <a:t>Validation – checking that it does what the customer wants;</a:t>
            </a:r>
          </a:p>
          <a:p>
            <a:pPr lvl="1"/>
            <a:r>
              <a:rPr lang="en-GB" smtClean="0"/>
              <a:t>Evolution – changing the system in response to changing customer needs.</a:t>
            </a:r>
          </a:p>
          <a:p>
            <a:r>
              <a:rPr lang="en-GB" smtClean="0"/>
              <a:t>A software process model is an abstract representation of a process. It presents a description of a process from some particular perspective.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phases in a plan-driven software process</a:t>
            </a:r>
            <a:r>
              <a:rPr lang="en-GB" dirty="0"/>
              <a:t> </a:t>
            </a:r>
            <a:r>
              <a:rPr lang="en-GB" dirty="0" smtClean="0"/>
              <a:t>(V-model)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4" name="Picture 3" descr="2.7 Testing-phase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7" y="2186304"/>
            <a:ext cx="8647437" cy="29880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evolution</a:t>
            </a:r>
            <a:endParaRPr lang="en-GB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Software is inherently flexible and can change. </a:t>
            </a:r>
          </a:p>
          <a:p>
            <a:r>
              <a:rPr lang="en-GB" smtClean="0"/>
              <a:t>As requirements change through changing business circumstances, the software that supports the business must also evolve and change.</a:t>
            </a:r>
          </a:p>
          <a:p>
            <a:r>
              <a:rPr lang="en-GB" smtClean="0"/>
              <a:t>Although there has been a demarcation between development and evolution (maintenance) this is increasingly irrelevant as fewer and fewer systems are completely new.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evolution 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4" name="Picture 3" descr="2.8 System evolutio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8" y="2563931"/>
            <a:ext cx="7567072" cy="232833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722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Coping with change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39441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Coping with change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is inevitable in all large software projects.</a:t>
            </a:r>
          </a:p>
          <a:p>
            <a:pPr lvl="1"/>
            <a:r>
              <a:rPr lang="en-US" dirty="0" smtClean="0"/>
              <a:t>Business changes lead to new and changed system requirements</a:t>
            </a:r>
          </a:p>
          <a:p>
            <a:pPr lvl="1"/>
            <a:r>
              <a:rPr lang="en-US" dirty="0" smtClean="0"/>
              <a:t>New technologies open up new possibilities for improving implementations</a:t>
            </a:r>
          </a:p>
          <a:p>
            <a:pPr lvl="1"/>
            <a:r>
              <a:rPr lang="en-US" dirty="0" smtClean="0"/>
              <a:t>Changing platforms require application changes</a:t>
            </a:r>
          </a:p>
          <a:p>
            <a:r>
              <a:rPr lang="en-US" dirty="0" smtClean="0"/>
              <a:t>Change leads to rework so the costs of change include both rework (e.g. re-</a:t>
            </a:r>
            <a:r>
              <a:rPr lang="en-US" dirty="0" err="1" smtClean="0"/>
              <a:t>analysing</a:t>
            </a:r>
            <a:r>
              <a:rPr lang="en-US" dirty="0" smtClean="0"/>
              <a:t> requirements) as well as the costs of implementing new functionality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the costs of rework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Change anticipation, where the software process includes activities that can anticipate possible changes before significant rework is required. </a:t>
            </a:r>
          </a:p>
          <a:p>
            <a:pPr lvl="1"/>
            <a:r>
              <a:rPr lang="en-GB" dirty="0" smtClean="0"/>
              <a:t>For example, a prototype system may be developed to show some key features of the system to customers. </a:t>
            </a:r>
          </a:p>
          <a:p>
            <a:r>
              <a:rPr lang="en-GB" dirty="0" smtClean="0"/>
              <a:t>Change tolerance, where the process is designed so that changes can be accommodated at relatively low cost.</a:t>
            </a:r>
          </a:p>
          <a:p>
            <a:pPr lvl="1"/>
            <a:r>
              <a:rPr lang="en-GB" dirty="0" smtClean="0"/>
              <a:t>This normally involves some form of incremental development. Proposed changes may be implemented in increments that have not yet been developed. If this is impossible, then only a single increment (a small part of the system) may have be altered to incorporate the change.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Coping with changing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prototyping, where a version of the system or part of the system is developed quickly to check the customer’s requirements and the feasibility of design decisions. </a:t>
            </a:r>
            <a:r>
              <a:rPr lang="en-GB" dirty="0" smtClean="0"/>
              <a:t>This approach supports change anticipation. </a:t>
            </a:r>
          </a:p>
          <a:p>
            <a:r>
              <a:rPr lang="en-GB" dirty="0"/>
              <a:t>Incremental delivery, where system increments are delivered to the customer for comment and experimentation. This supports both change avoidance and change tolerance.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3247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prototyping</a:t>
            </a:r>
            <a:endParaRPr lang="en-US"/>
          </a:p>
        </p:txBody>
      </p:sp>
      <p:sp>
        <p:nvSpPr>
          <p:cNvPr id="117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prototype is an initial version of a system used to demonstrate concepts and try out design options.</a:t>
            </a:r>
          </a:p>
          <a:p>
            <a:r>
              <a:rPr lang="en-US" smtClean="0"/>
              <a:t>A prototype can be used in:</a:t>
            </a:r>
          </a:p>
          <a:p>
            <a:pPr lvl="1"/>
            <a:r>
              <a:rPr lang="en-US" smtClean="0"/>
              <a:t>The requirements engineering process to help with requirements elicitation and validation;</a:t>
            </a:r>
          </a:p>
          <a:p>
            <a:pPr lvl="1"/>
            <a:r>
              <a:rPr lang="en-US" smtClean="0"/>
              <a:t>In design processes to explore options and develop a UI design;</a:t>
            </a:r>
          </a:p>
          <a:p>
            <a:pPr lvl="1"/>
            <a:r>
              <a:rPr lang="en-US" smtClean="0"/>
              <a:t>In the testing process to run back-to-back tests.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of prototyping</a:t>
            </a:r>
            <a:endParaRPr lang="en-US"/>
          </a:p>
        </p:txBody>
      </p:sp>
      <p:sp>
        <p:nvSpPr>
          <p:cNvPr id="118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Improved system usability.</a:t>
            </a:r>
          </a:p>
          <a:p>
            <a:r>
              <a:rPr lang="en-US" smtClean="0"/>
              <a:t>A closer match to users’ real needs.</a:t>
            </a:r>
          </a:p>
          <a:p>
            <a:r>
              <a:rPr lang="en-US" smtClean="0"/>
              <a:t>Improved design quality.</a:t>
            </a:r>
          </a:p>
          <a:p>
            <a:r>
              <a:rPr lang="en-US" smtClean="0"/>
              <a:t>Improved maintainability.</a:t>
            </a:r>
          </a:p>
          <a:p>
            <a:r>
              <a:rPr lang="en-US" smtClean="0"/>
              <a:t>Reduced development effort.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process of prototype development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4" name="Picture 3" descr="2.9 Prototype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75" y="2608352"/>
            <a:ext cx="7627164" cy="216292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process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When we describe and discuss processes, we usually talk about the activities in these processes such as specifying a data model, designing a user interface, etc. and the ordering of these activities.</a:t>
            </a:r>
          </a:p>
          <a:p>
            <a:r>
              <a:rPr lang="en-GB" smtClean="0"/>
              <a:t>Process descriptions may also include:</a:t>
            </a:r>
          </a:p>
          <a:p>
            <a:pPr lvl="1"/>
            <a:r>
              <a:rPr lang="en-GB" smtClean="0"/>
              <a:t>Products, which are the outcomes of a process activity; </a:t>
            </a:r>
          </a:p>
          <a:p>
            <a:pPr lvl="1"/>
            <a:r>
              <a:rPr lang="en-GB" smtClean="0"/>
              <a:t>Roles, which reflect the responsibilities of the people involved in the process;</a:t>
            </a:r>
          </a:p>
          <a:p>
            <a:pPr lvl="1"/>
            <a:r>
              <a:rPr lang="en-GB" smtClean="0"/>
              <a:t>Pre- and post-conditions, which are statements that are true before and after a process activity has been enacted or a product produced.  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be based on rapid prototyping languages or tools</a:t>
            </a:r>
          </a:p>
          <a:p>
            <a:r>
              <a:rPr lang="en-US" dirty="0" smtClean="0"/>
              <a:t>May involve leaving out functionality</a:t>
            </a:r>
          </a:p>
          <a:p>
            <a:pPr lvl="1"/>
            <a:r>
              <a:rPr lang="en-US" dirty="0" smtClean="0"/>
              <a:t>Prototype should focus on areas of the product that are not well-understood;</a:t>
            </a:r>
          </a:p>
          <a:p>
            <a:pPr lvl="1"/>
            <a:r>
              <a:rPr lang="en-US" dirty="0" smtClean="0"/>
              <a:t>Error checking and recovery may not be included in the prototype;</a:t>
            </a:r>
          </a:p>
          <a:p>
            <a:pPr lvl="1"/>
            <a:r>
              <a:rPr lang="en-US" dirty="0" smtClean="0"/>
              <a:t>Focus on functional rather than non-functional requirements such as reliability and security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Throw-away prototypes</a:t>
            </a:r>
            <a:endParaRPr lang="en-US"/>
          </a:p>
        </p:txBody>
      </p:sp>
      <p:sp>
        <p:nvSpPr>
          <p:cNvPr id="118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Prototypes should be discarded after development as they are not a good basis for a production system:</a:t>
            </a:r>
          </a:p>
          <a:p>
            <a:pPr lvl="1"/>
            <a:r>
              <a:rPr lang="en-US" smtClean="0"/>
              <a:t>It may be impossible to tune the system to meet non-functional requirements;</a:t>
            </a:r>
          </a:p>
          <a:p>
            <a:pPr lvl="1"/>
            <a:r>
              <a:rPr lang="en-US" smtClean="0"/>
              <a:t>Prototypes are normally undocumented;</a:t>
            </a:r>
          </a:p>
          <a:p>
            <a:pPr lvl="1"/>
            <a:r>
              <a:rPr lang="en-US" smtClean="0"/>
              <a:t>The prototype structure is usually degraded through rapid change;</a:t>
            </a:r>
          </a:p>
          <a:p>
            <a:pPr lvl="1"/>
            <a:r>
              <a:rPr lang="en-US" smtClean="0"/>
              <a:t>The prototype probably will not meet normal organisational quality standards.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Incremental delivery</a:t>
            </a:r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Rather than deliver the system as a single delivery, the development and delivery is broken down into increments with each increment delivering part of the required functionality.</a:t>
            </a:r>
          </a:p>
          <a:p>
            <a:r>
              <a:rPr lang="en-GB" smtClean="0"/>
              <a:t>User requirements are prioritised and the highest priority requirements are included in early increments.</a:t>
            </a:r>
          </a:p>
          <a:p>
            <a:r>
              <a:rPr lang="en-GB" smtClean="0"/>
              <a:t>Once the development of an increment is started, the requirements are frozen though requirements for later increments can continue to evolve.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 and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 development</a:t>
            </a:r>
          </a:p>
          <a:p>
            <a:pPr lvl="1"/>
            <a:r>
              <a:rPr lang="en-US" dirty="0" smtClean="0"/>
              <a:t>Develop the system in increments and evaluate each increment before proceeding to the development of the next increment;</a:t>
            </a:r>
          </a:p>
          <a:p>
            <a:pPr lvl="1"/>
            <a:r>
              <a:rPr lang="en-US" dirty="0" smtClean="0"/>
              <a:t>Normal approach used in agile methods;</a:t>
            </a:r>
          </a:p>
          <a:p>
            <a:pPr lvl="1"/>
            <a:r>
              <a:rPr lang="en-US" dirty="0" smtClean="0"/>
              <a:t>Evaluation done by user/customer proxy.</a:t>
            </a:r>
          </a:p>
          <a:p>
            <a:r>
              <a:rPr lang="en-US" dirty="0" smtClean="0"/>
              <a:t>Incremental delivery</a:t>
            </a:r>
          </a:p>
          <a:p>
            <a:pPr lvl="1"/>
            <a:r>
              <a:rPr lang="en-US" dirty="0" smtClean="0"/>
              <a:t>Deploy an increment for use by end-users;</a:t>
            </a:r>
          </a:p>
          <a:p>
            <a:pPr lvl="1"/>
            <a:r>
              <a:rPr lang="en-US" dirty="0" smtClean="0"/>
              <a:t>More realistic evaluation about practical use of software;</a:t>
            </a:r>
          </a:p>
          <a:p>
            <a:pPr lvl="1"/>
            <a:r>
              <a:rPr lang="en-US" dirty="0" smtClean="0"/>
              <a:t>Difficult to implement for replacement systems as increments have less functionality than the system being replaced.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delivery 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4" name="Picture 3" descr="2.10 Incremental-delivery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53036"/>
            <a:ext cx="8172017" cy="276724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delivery advantages</a:t>
            </a:r>
            <a:endParaRPr lang="en-GB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Customer value can be delivered with each increment so system functionality is available earlier.</a:t>
            </a:r>
          </a:p>
          <a:p>
            <a:r>
              <a:rPr lang="en-GB" smtClean="0"/>
              <a:t>Early increments act as a prototype to help elicit requirements for later increments.</a:t>
            </a:r>
          </a:p>
          <a:p>
            <a:r>
              <a:rPr lang="en-GB" smtClean="0"/>
              <a:t>Lower risk of overall project failure.</a:t>
            </a:r>
          </a:p>
          <a:p>
            <a:r>
              <a:rPr lang="en-GB" smtClean="0"/>
              <a:t>The highest priority system services tend to receive the most testing.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Chapter 2 Software Processes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delivery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00" y="1600200"/>
            <a:ext cx="8229600" cy="4525963"/>
          </a:xfrm>
        </p:spPr>
        <p:txBody>
          <a:bodyPr/>
          <a:lstStyle/>
          <a:p>
            <a:r>
              <a:rPr lang="en-GB" dirty="0" smtClean="0"/>
              <a:t>Most systems require a set of basic facilities that are used by different parts of the system. </a:t>
            </a:r>
          </a:p>
          <a:p>
            <a:pPr lvl="1"/>
            <a:r>
              <a:rPr lang="en-GB" dirty="0" smtClean="0"/>
              <a:t>As requirements are not defined in detail until an increment is to be implemented, it can be hard to identify common facilities that are needed by all increments. </a:t>
            </a:r>
          </a:p>
          <a:p>
            <a:r>
              <a:rPr lang="en-GB" dirty="0" smtClean="0"/>
              <a:t>The essence of iterative processes is that the specification is developed in conjunction with the software. </a:t>
            </a:r>
          </a:p>
          <a:p>
            <a:pPr lvl="1"/>
            <a:r>
              <a:rPr lang="en-GB" dirty="0" smtClean="0"/>
              <a:t>However, this conflicts with the procurement model of many organizations, where the complete system specification is part of the system development contract.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7804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Process improvement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87055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software companies have turned to software process improvement as a way of enhancing the quality of their software, reducing costs or accelerating their development processes. </a:t>
            </a:r>
          </a:p>
          <a:p>
            <a:r>
              <a:rPr lang="en-US" dirty="0" smtClean="0"/>
              <a:t>Process improvement means understanding existing processes and changing these processes to increase product quality and/or reduce costs and development time. 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Chapter 2 Software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42665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maturity approach, which focuses on improving process  and project management and introducing good software engineering practice. </a:t>
            </a:r>
          </a:p>
          <a:p>
            <a:pPr lvl="1"/>
            <a:r>
              <a:rPr lang="en-US" dirty="0" smtClean="0"/>
              <a:t>The level of process maturity reflects the extent to which good technical and management practice has been adopted in organizational software development processes. </a:t>
            </a:r>
            <a:endParaRPr lang="en-GB" dirty="0" smtClean="0"/>
          </a:p>
          <a:p>
            <a:r>
              <a:rPr lang="en-US" dirty="0" smtClean="0"/>
              <a:t>The agile approach, which focuses on iterative development and the reduction of overheads in the software process. </a:t>
            </a:r>
          </a:p>
          <a:p>
            <a:pPr lvl="1"/>
            <a:r>
              <a:rPr lang="en-US" dirty="0" smtClean="0"/>
              <a:t>The primary characteristics of agile methods are rapid delivery of functionality and responsiveness to changing customer requirements.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6099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Plan-driven and agile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Plan-driven processes are processes where all of the process activities are planned in advance and progress is measured against this plan. </a:t>
            </a:r>
          </a:p>
          <a:p>
            <a:r>
              <a:rPr lang="en-GB" dirty="0" smtClean="0"/>
              <a:t>In agile processes, planning is incremental and it is easier to change the process to reflect changing customer requirements. </a:t>
            </a:r>
          </a:p>
          <a:p>
            <a:r>
              <a:rPr lang="en-GB" dirty="0" smtClean="0"/>
              <a:t>In practice, most practical processes include elements of both plan-driven and agile approaches. </a:t>
            </a:r>
          </a:p>
          <a:p>
            <a:r>
              <a:rPr lang="en-GB" dirty="0" smtClean="0"/>
              <a:t>There are no right or wrong software processes.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process improvement cycle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26.3 Process improvement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976" b="-2227"/>
          <a:stretch/>
        </p:blipFill>
        <p:spPr>
          <a:xfrm>
            <a:off x="1760331" y="1698510"/>
            <a:ext cx="4876799" cy="4110668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02720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improvement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Process measurement </a:t>
            </a:r>
            <a:endParaRPr lang="en-US" i="1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measure one or more attributes of the software process or product. These measurements forms a baseline that helps you decide if process improvements have been effective. 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US" i="1" dirty="0" smtClean="0"/>
              <a:t>Process </a:t>
            </a:r>
            <a:r>
              <a:rPr lang="en-US" i="1" dirty="0"/>
              <a:t>analysis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current process is assessed, and process weaknesses and bottlenecks are identified. Process models (sometimes called process maps) that describe the process may be </a:t>
            </a:r>
            <a:r>
              <a:rPr lang="en-US" dirty="0" smtClean="0"/>
              <a:t>developed. 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US" i="1" dirty="0" smtClean="0"/>
              <a:t>Process </a:t>
            </a:r>
            <a:r>
              <a:rPr lang="en-US" i="1" dirty="0"/>
              <a:t>change </a:t>
            </a:r>
            <a:endParaRPr lang="en-US" i="1" dirty="0" smtClean="0"/>
          </a:p>
          <a:p>
            <a:pPr lvl="1"/>
            <a:r>
              <a:rPr lang="en-US" dirty="0" smtClean="0"/>
              <a:t>Process </a:t>
            </a:r>
            <a:r>
              <a:rPr lang="en-US" dirty="0"/>
              <a:t>changes are proposed to address some of the identified process weaknesses. These are introduced and the cycle resumes to collect data about the effectiveness of the changes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08528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Process measurement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sz="2400"/>
              <a:t>Wherever possible, quantitative process data </a:t>
            </a:r>
            <a:br>
              <a:rPr lang="en-GB" sz="2400"/>
            </a:br>
            <a:r>
              <a:rPr lang="en-GB" sz="2400"/>
              <a:t>should be collected</a:t>
            </a:r>
          </a:p>
          <a:p>
            <a:pPr lvl="1"/>
            <a:r>
              <a:rPr lang="en-GB" sz="2000"/>
              <a:t>However, where organisations do not have clearly defined process standards this is very difficult as you don’t know what to measure. A process may have to be defined before any measurement is possible.</a:t>
            </a:r>
          </a:p>
          <a:p>
            <a:r>
              <a:rPr lang="en-GB" sz="2400"/>
              <a:t>Process measurements should be used to </a:t>
            </a:r>
            <a:br>
              <a:rPr lang="en-GB" sz="2400"/>
            </a:br>
            <a:r>
              <a:rPr lang="en-GB" sz="2400"/>
              <a:t>assess process improvements</a:t>
            </a:r>
          </a:p>
          <a:p>
            <a:pPr lvl="1"/>
            <a:r>
              <a:rPr lang="en-GB" sz="2000"/>
              <a:t>But this does not mean that measurements should drive the improvements. The improvement driver should be the organizational objectives.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8252"/>
      </p:ext>
    </p:extLst>
  </p:cSld>
  <p:clrMapOvr>
    <a:masterClrMapping/>
  </p:clrMapOvr>
  <p:transition xmlns:p14="http://schemas.microsoft.com/office/powerpoint/2010/main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 smtClean="0"/>
              <a:t>Process metrics</a:t>
            </a:r>
            <a:endParaRPr lang="en-GB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Time taken for process activities to be </a:t>
            </a:r>
            <a:br>
              <a:rPr lang="en-GB"/>
            </a:br>
            <a:r>
              <a:rPr lang="en-GB"/>
              <a:t>completed</a:t>
            </a:r>
          </a:p>
          <a:p>
            <a:pPr lvl="1"/>
            <a:r>
              <a:rPr lang="en-GB"/>
              <a:t>E.g. Calendar time or effort to complete an activity or process.</a:t>
            </a:r>
          </a:p>
          <a:p>
            <a:r>
              <a:rPr lang="en-GB"/>
              <a:t>Resources required for processes or activities</a:t>
            </a:r>
          </a:p>
          <a:p>
            <a:pPr lvl="1"/>
            <a:r>
              <a:rPr lang="en-GB"/>
              <a:t>E.g. Total effort in person-days.</a:t>
            </a:r>
          </a:p>
          <a:p>
            <a:r>
              <a:rPr lang="en-GB"/>
              <a:t>Number of occurrences of a particular event</a:t>
            </a:r>
          </a:p>
          <a:p>
            <a:pPr lvl="1"/>
            <a:r>
              <a:rPr lang="en-GB"/>
              <a:t>E.g. Number of defects discovered.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27100"/>
      </p:ext>
    </p:extLst>
  </p:cSld>
  <p:clrMapOvr>
    <a:masterClrMapping/>
  </p:clrMapOvr>
  <p:transition xmlns:p14="http://schemas.microsoft.com/office/powerpoint/2010/main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Capability maturity levels</a:t>
            </a:r>
            <a:endParaRPr lang="en-US" dirty="0"/>
          </a:p>
        </p:txBody>
      </p:sp>
      <p:pic>
        <p:nvPicPr>
          <p:cNvPr id="4" name="Content Placeholder 3" descr="26.10 StagesCMMI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2585" b="-4028"/>
          <a:stretch/>
        </p:blipFill>
        <p:spPr>
          <a:xfrm>
            <a:off x="938696" y="1567571"/>
            <a:ext cx="6681304" cy="5008625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5750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SEI capability maturity model</a:t>
            </a:r>
            <a:endParaRPr lang="en-GB" dirty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Initial</a:t>
            </a:r>
          </a:p>
          <a:p>
            <a:pPr lvl="1"/>
            <a:r>
              <a:rPr lang="en-GB" smtClean="0"/>
              <a:t>Essentially uncontrolled</a:t>
            </a:r>
          </a:p>
          <a:p>
            <a:r>
              <a:rPr lang="en-GB" smtClean="0"/>
              <a:t>Repeatable</a:t>
            </a:r>
          </a:p>
          <a:p>
            <a:pPr lvl="1"/>
            <a:r>
              <a:rPr lang="en-GB" smtClean="0"/>
              <a:t>Product management procedures defined and used</a:t>
            </a:r>
          </a:p>
          <a:p>
            <a:r>
              <a:rPr lang="en-GB" smtClean="0"/>
              <a:t>Defined</a:t>
            </a:r>
          </a:p>
          <a:p>
            <a:pPr lvl="1"/>
            <a:r>
              <a:rPr lang="en-GB" smtClean="0"/>
              <a:t>Process management procedures and strategies defined </a:t>
            </a:r>
            <a:br>
              <a:rPr lang="en-GB" smtClean="0"/>
            </a:br>
            <a:r>
              <a:rPr lang="en-GB" smtClean="0"/>
              <a:t>and used</a:t>
            </a:r>
          </a:p>
          <a:p>
            <a:r>
              <a:rPr lang="en-GB" smtClean="0"/>
              <a:t>Managed</a:t>
            </a:r>
          </a:p>
          <a:p>
            <a:pPr lvl="1"/>
            <a:r>
              <a:rPr lang="en-GB" smtClean="0"/>
              <a:t>Quality management strategies defined and used</a:t>
            </a:r>
          </a:p>
          <a:p>
            <a:r>
              <a:rPr lang="en-GB" smtClean="0"/>
              <a:t>Optimising</a:t>
            </a:r>
          </a:p>
          <a:p>
            <a:pPr lvl="1"/>
            <a:r>
              <a:rPr lang="en-GB" smtClean="0"/>
              <a:t>Process improvement strategies defined and used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87285"/>
      </p:ext>
    </p:extLst>
  </p:cSld>
  <p:clrMapOvr>
    <a:masterClrMapping/>
  </p:clrMapOvr>
  <p:transition xmlns:p14="http://schemas.microsoft.com/office/powerpoint/2010/main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processes are the activities involved in producing a software system. Software process models are abstract representations of these processes.</a:t>
            </a:r>
          </a:p>
          <a:p>
            <a:r>
              <a:rPr lang="en-GB" dirty="0" smtClean="0"/>
              <a:t>General process models describe the organization of software processes. </a:t>
            </a:r>
          </a:p>
          <a:p>
            <a:pPr lvl="1"/>
            <a:r>
              <a:rPr lang="en-GB" dirty="0" smtClean="0"/>
              <a:t>Examples of these general models include the ‘waterfall’ model,  incremental development, and reuse-oriented development.</a:t>
            </a:r>
          </a:p>
          <a:p>
            <a:r>
              <a:rPr lang="en-GB" dirty="0"/>
              <a:t>Requirements </a:t>
            </a:r>
            <a:r>
              <a:rPr lang="en-GB" dirty="0" smtClean="0"/>
              <a:t>engineering </a:t>
            </a:r>
            <a:r>
              <a:rPr lang="en-GB" dirty="0"/>
              <a:t>is the process of developing a software specification.</a:t>
            </a:r>
          </a:p>
          <a:p>
            <a:pPr lvl="1"/>
            <a:endParaRPr lang="en-GB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79458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Design and implementation processes are concerned with transforming a requirements specification into an executable software system. </a:t>
            </a:r>
          </a:p>
          <a:p>
            <a:r>
              <a:rPr lang="en-GB" dirty="0" smtClean="0"/>
              <a:t>Software validation is the process of checking that the system conforms to its specification and that it meets the real needs of the users of the system.</a:t>
            </a:r>
          </a:p>
          <a:p>
            <a:r>
              <a:rPr lang="en-GB" dirty="0" smtClean="0"/>
              <a:t>Software evolution takes place when you change existing software systems to meet new requirements. The software must evolve to remain useful.</a:t>
            </a:r>
          </a:p>
          <a:p>
            <a:r>
              <a:rPr lang="en-GB" dirty="0"/>
              <a:t>Processes should include activities </a:t>
            </a:r>
            <a:r>
              <a:rPr lang="en-GB" dirty="0" smtClean="0"/>
              <a:t>such as prototyping and incremental delivery to </a:t>
            </a:r>
            <a:r>
              <a:rPr lang="en-GB" dirty="0"/>
              <a:t>cope with </a:t>
            </a:r>
            <a:r>
              <a:rPr lang="en-GB" dirty="0" smtClean="0"/>
              <a:t>change.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00701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Processes may be structured for iterative development and delivery so that changes may be made without disrupting the system as a whole.</a:t>
            </a:r>
          </a:p>
          <a:p>
            <a:r>
              <a:rPr lang="en-GB" dirty="0"/>
              <a:t> The principal approaches to process improvement are agile approaches, geared to reducing process overheads, and maturity-based approaches based on better process management and the use of good software engineering practice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SEI process maturity framework identifies maturity levels that essentially correspond to the use of good software engineering practice.</a:t>
            </a:r>
            <a:endParaRPr lang="en-GB" dirty="0"/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7888"/>
            <a:ext cx="9144000" cy="1143000"/>
          </a:xfrm>
        </p:spPr>
        <p:txBody>
          <a:bodyPr/>
          <a:lstStyle/>
          <a:p>
            <a:pPr algn="ctr"/>
            <a:r>
              <a:rPr lang="en-US" dirty="0" smtClean="0"/>
              <a:t>Software process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4166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process models</a:t>
            </a:r>
            <a:endParaRPr lang="en-GB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waterfall model</a:t>
            </a:r>
          </a:p>
          <a:p>
            <a:pPr lvl="1"/>
            <a:r>
              <a:rPr lang="en-GB" dirty="0" smtClean="0"/>
              <a:t>Plan-driven model. Separate and distinct phases of specification and development.</a:t>
            </a:r>
          </a:p>
          <a:p>
            <a:r>
              <a:rPr lang="en-GB" dirty="0" smtClean="0"/>
              <a:t>Incremental development</a:t>
            </a:r>
          </a:p>
          <a:p>
            <a:pPr lvl="1"/>
            <a:r>
              <a:rPr lang="en-GB" dirty="0" smtClean="0"/>
              <a:t>Specification, development and validation are interleaved. May be plan-driven or agile.</a:t>
            </a:r>
          </a:p>
          <a:p>
            <a:r>
              <a:rPr lang="en-GB" dirty="0" smtClean="0"/>
              <a:t>Integration and configuration</a:t>
            </a:r>
          </a:p>
          <a:p>
            <a:pPr lvl="1"/>
            <a:r>
              <a:rPr lang="en-GB" dirty="0" smtClean="0"/>
              <a:t>The system is assembled from existing configurable components. May be plan-driven or agile.</a:t>
            </a:r>
          </a:p>
          <a:p>
            <a:r>
              <a:rPr lang="en-GB" dirty="0" smtClean="0"/>
              <a:t>In practice, most large systems are developed using a process that incorporates elements from all of these models.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waterfall model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53" y="1931942"/>
            <a:ext cx="7183698" cy="403946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Waterfall model phases</a:t>
            </a:r>
            <a:endParaRPr lang="en-GB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separate identified phases in the waterfall model:</a:t>
            </a:r>
          </a:p>
          <a:p>
            <a:pPr lvl="1"/>
            <a:r>
              <a:rPr lang="en-GB" dirty="0" smtClean="0"/>
              <a:t>Requirements analysis and definition</a:t>
            </a:r>
          </a:p>
          <a:p>
            <a:pPr lvl="1"/>
            <a:r>
              <a:rPr lang="en-GB" dirty="0" smtClean="0"/>
              <a:t>System and software design</a:t>
            </a:r>
          </a:p>
          <a:p>
            <a:pPr lvl="1"/>
            <a:r>
              <a:rPr lang="en-GB" dirty="0" smtClean="0"/>
              <a:t>Implementation and unit testing</a:t>
            </a:r>
          </a:p>
          <a:p>
            <a:pPr lvl="1"/>
            <a:r>
              <a:rPr lang="en-GB" dirty="0" smtClean="0"/>
              <a:t>Integration and system testing</a:t>
            </a:r>
          </a:p>
          <a:p>
            <a:pPr lvl="1"/>
            <a:r>
              <a:rPr lang="en-GB" dirty="0" smtClean="0"/>
              <a:t>Operation and maintenance</a:t>
            </a:r>
          </a:p>
          <a:p>
            <a:r>
              <a:rPr lang="en-GB" dirty="0" smtClean="0"/>
              <a:t>The main drawback of the waterfall model is the difficulty of accommodating change after the process is underway. In principle, a phase has to be complete before moving onto the next phase.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1313424DDBB41BB8DD43918465C4F" ma:contentTypeVersion="0" ma:contentTypeDescription="Create a new document." ma:contentTypeScope="" ma:versionID="11f677fdce58e66b426214b0f386d85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2BD984-2C4F-4D79-8E74-1391A1E5A073}"/>
</file>

<file path=customXml/itemProps2.xml><?xml version="1.0" encoding="utf-8"?>
<ds:datastoreItem xmlns:ds="http://schemas.openxmlformats.org/officeDocument/2006/customXml" ds:itemID="{3E069DCF-32E3-4343-98CD-61F0E87C97F4}"/>
</file>

<file path=customXml/itemProps3.xml><?xml version="1.0" encoding="utf-8"?>
<ds:datastoreItem xmlns:ds="http://schemas.openxmlformats.org/officeDocument/2006/customXml" ds:itemID="{2841C2ED-C396-4114-9240-AA37BFB4BCFC}"/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9019</TotalTime>
  <Words>3214</Words>
  <Application>Microsoft Macintosh PowerPoint</Application>
  <PresentationFormat>On-screen Show (4:3)</PresentationFormat>
  <Paragraphs>429</Paragraphs>
  <Slides>58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SE10 slides</vt:lpstr>
      <vt:lpstr>Chapter 2 – Software Processes</vt:lpstr>
      <vt:lpstr>Topics covered</vt:lpstr>
      <vt:lpstr>The software process</vt:lpstr>
      <vt:lpstr>Software process descriptions</vt:lpstr>
      <vt:lpstr>Plan-driven and agile processes</vt:lpstr>
      <vt:lpstr>Software process models</vt:lpstr>
      <vt:lpstr>Software process models</vt:lpstr>
      <vt:lpstr>The waterfall model </vt:lpstr>
      <vt:lpstr>Waterfall model phases</vt:lpstr>
      <vt:lpstr>Waterfall model problems</vt:lpstr>
      <vt:lpstr>Incremental development  </vt:lpstr>
      <vt:lpstr>Incremental development benefits</vt:lpstr>
      <vt:lpstr>Incremental development problems</vt:lpstr>
      <vt:lpstr>Integration and configuration</vt:lpstr>
      <vt:lpstr>Types of reusable software</vt:lpstr>
      <vt:lpstr>Reuse-oriented software engineering</vt:lpstr>
      <vt:lpstr>Key process stages</vt:lpstr>
      <vt:lpstr>Advantages and disadvantages</vt:lpstr>
      <vt:lpstr>Process activities</vt:lpstr>
      <vt:lpstr>Process activities</vt:lpstr>
      <vt:lpstr>The requirements engineering process </vt:lpstr>
      <vt:lpstr>Software specification</vt:lpstr>
      <vt:lpstr>Software design and implementation</vt:lpstr>
      <vt:lpstr>A general model of the design process  </vt:lpstr>
      <vt:lpstr>Design activities</vt:lpstr>
      <vt:lpstr>System implementation</vt:lpstr>
      <vt:lpstr>Software validation</vt:lpstr>
      <vt:lpstr>Stages of testing </vt:lpstr>
      <vt:lpstr>Testing stages</vt:lpstr>
      <vt:lpstr>Testing phases in a plan-driven software process (V-model)</vt:lpstr>
      <vt:lpstr>Software evolution</vt:lpstr>
      <vt:lpstr>System evolution </vt:lpstr>
      <vt:lpstr>Coping with change</vt:lpstr>
      <vt:lpstr>Coping with change</vt:lpstr>
      <vt:lpstr>Reducing the costs of rework</vt:lpstr>
      <vt:lpstr>Coping with changing requirements</vt:lpstr>
      <vt:lpstr>Software prototyping</vt:lpstr>
      <vt:lpstr>Benefits of prototyping</vt:lpstr>
      <vt:lpstr>The process of prototype development </vt:lpstr>
      <vt:lpstr>Prototype development</vt:lpstr>
      <vt:lpstr>Throw-away prototypes</vt:lpstr>
      <vt:lpstr>Incremental delivery</vt:lpstr>
      <vt:lpstr>Incremental development and delivery</vt:lpstr>
      <vt:lpstr>Incremental delivery </vt:lpstr>
      <vt:lpstr>Incremental delivery advantages</vt:lpstr>
      <vt:lpstr>Incremental delivery problems</vt:lpstr>
      <vt:lpstr>Process improvement</vt:lpstr>
      <vt:lpstr>Process improvement</vt:lpstr>
      <vt:lpstr>Approaches to improvement</vt:lpstr>
      <vt:lpstr>The process improvement cycle </vt:lpstr>
      <vt:lpstr>Process improvement activities</vt:lpstr>
      <vt:lpstr>Process measurement</vt:lpstr>
      <vt:lpstr>Process metrics</vt:lpstr>
      <vt:lpstr>Capability maturity levels</vt:lpstr>
      <vt:lpstr>The SEI capability maturity model</vt:lpstr>
      <vt:lpstr>Key points</vt:lpstr>
      <vt:lpstr>Key points</vt:lpstr>
      <vt:lpstr>Key points</vt:lpstr>
    </vt:vector>
  </TitlesOfParts>
  <Company>St Andrews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Ian Sommerville</cp:lastModifiedBy>
  <cp:revision>28</cp:revision>
  <dcterms:created xsi:type="dcterms:W3CDTF">2010-01-06T19:57:16Z</dcterms:created>
  <dcterms:modified xsi:type="dcterms:W3CDTF">2015-02-02T15:59:23Z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0x0101005601313424DDBB41BB8DD43918465C4F</vt:lpwstr>
  </property>
</Properties>
</file>