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emf" ContentType="image/x-emf"/>
  <Default Extension="xml" ContentType="application/xml"/>
  <Default Extension="jpg" ContentType="image/jpeg"/>
  <Override PartName="/ppt/presentation.xml" ContentType="application/vnd.openxmlformats-officedocument.presentationml.presentation.main+xml"/>
  <Override PartName="/ppt/slides/slide26.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6"/>
  </p:notesMasterIdLst>
  <p:handoutMasterIdLst>
    <p:handoutMasterId r:id="rId67"/>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28" r:id="rId18"/>
    <p:sldId id="316" r:id="rId19"/>
    <p:sldId id="283" r:id="rId20"/>
    <p:sldId id="284" r:id="rId21"/>
    <p:sldId id="260" r:id="rId22"/>
    <p:sldId id="285" r:id="rId23"/>
    <p:sldId id="317" r:id="rId24"/>
    <p:sldId id="318" r:id="rId25"/>
    <p:sldId id="286" r:id="rId26"/>
    <p:sldId id="321" r:id="rId27"/>
    <p:sldId id="287" r:id="rId28"/>
    <p:sldId id="261" r:id="rId29"/>
    <p:sldId id="262" r:id="rId30"/>
    <p:sldId id="288" r:id="rId31"/>
    <p:sldId id="289" r:id="rId32"/>
    <p:sldId id="290" r:id="rId33"/>
    <p:sldId id="268" r:id="rId34"/>
    <p:sldId id="263" r:id="rId35"/>
    <p:sldId id="271" r:id="rId36"/>
    <p:sldId id="272" r:id="rId37"/>
    <p:sldId id="291" r:id="rId38"/>
    <p:sldId id="322" r:id="rId39"/>
    <p:sldId id="324" r:id="rId40"/>
    <p:sldId id="264" r:id="rId41"/>
    <p:sldId id="333" r:id="rId42"/>
    <p:sldId id="325" r:id="rId43"/>
    <p:sldId id="329" r:id="rId44"/>
    <p:sldId id="297" r:id="rId45"/>
    <p:sldId id="265" r:id="rId46"/>
    <p:sldId id="309" r:id="rId47"/>
    <p:sldId id="308" r:id="rId48"/>
    <p:sldId id="310" r:id="rId49"/>
    <p:sldId id="331" r:id="rId50"/>
    <p:sldId id="299" r:id="rId51"/>
    <p:sldId id="311" r:id="rId52"/>
    <p:sldId id="298" r:id="rId53"/>
    <p:sldId id="326" r:id="rId54"/>
    <p:sldId id="266" r:id="rId55"/>
    <p:sldId id="327" r:id="rId56"/>
    <p:sldId id="306" r:id="rId57"/>
    <p:sldId id="332" r:id="rId58"/>
    <p:sldId id="301" r:id="rId59"/>
    <p:sldId id="302" r:id="rId60"/>
    <p:sldId id="267" r:id="rId61"/>
    <p:sldId id="303" r:id="rId62"/>
    <p:sldId id="304" r:id="rId63"/>
    <p:sldId id="330" r:id="rId64"/>
    <p:sldId id="30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slide" Target="slides/slide62.xml"/><Relationship Id="rId68" Type="http://schemas.openxmlformats.org/officeDocument/2006/relationships/printerSettings" Target="printerSettings/printerSettings1.bin"/><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16" Type="http://schemas.openxmlformats.org/officeDocument/2006/relationships/slide" Target="slides/slide15.xml"/><Relationship Id="rId2" Type="http://schemas.openxmlformats.org/officeDocument/2006/relationships/slide" Target="slides/slide1.xml"/><Relationship Id="rId29" Type="http://schemas.openxmlformats.org/officeDocument/2006/relationships/slide" Target="slides/slide28.xml"/><Relationship Id="rId66" Type="http://schemas.openxmlformats.org/officeDocument/2006/relationships/notesMaster" Target="notesMasters/notesMaster1.xml"/><Relationship Id="rId53" Type="http://schemas.openxmlformats.org/officeDocument/2006/relationships/slide" Target="slides/slide52.xml"/><Relationship Id="rId58" Type="http://schemas.openxmlformats.org/officeDocument/2006/relationships/slide" Target="slides/slide57.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11" Type="http://schemas.openxmlformats.org/officeDocument/2006/relationships/slide" Target="slides/slide10.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slide" Target="slides/slide63.xml"/><Relationship Id="rId69" Type="http://schemas.openxmlformats.org/officeDocument/2006/relationships/presProps" Target="presProps.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51" Type="http://schemas.openxmlformats.org/officeDocument/2006/relationships/slide" Target="slides/slide50.xml"/><Relationship Id="rId8" Type="http://schemas.openxmlformats.org/officeDocument/2006/relationships/slide" Target="slides/slide7.xml"/><Relationship Id="rId72" Type="http://schemas.openxmlformats.org/officeDocument/2006/relationships/tableStyles" Target="tableStyles.xml"/><Relationship Id="rId3" Type="http://schemas.openxmlformats.org/officeDocument/2006/relationships/slide" Target="slides/slide2.xml"/><Relationship Id="rId17" Type="http://schemas.openxmlformats.org/officeDocument/2006/relationships/slide" Target="slides/slide16.xml"/><Relationship Id="rId67" Type="http://schemas.openxmlformats.org/officeDocument/2006/relationships/handoutMaster" Target="handoutMasters/handoutMaster1.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70" Type="http://schemas.openxmlformats.org/officeDocument/2006/relationships/viewProps" Target="viewProps.xml"/><Relationship Id="rId20" Type="http://schemas.openxmlformats.org/officeDocument/2006/relationships/slide" Target="slides/slide19.xml"/><Relationship Id="rId62" Type="http://schemas.openxmlformats.org/officeDocument/2006/relationships/slide" Target="slides/slide61.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slide" Target="slides/slide64.xml"/><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60" Type="http://schemas.openxmlformats.org/officeDocument/2006/relationships/slide" Target="slides/slide59.xml"/><Relationship Id="rId10" Type="http://schemas.openxmlformats.org/officeDocument/2006/relationships/slide" Target="slides/slide9.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 Id="rId7" Type="http://schemas.openxmlformats.org/officeDocument/2006/relationships/slide" Target="slides/slide6.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chemeClr val="tx1"/>
                </a:solidFill>
              </a:rPr>
              <a:t>inspections</a:t>
            </a:r>
            <a:r>
              <a:rPr lang="en-GB" i="1" dirty="0" smtClean="0">
                <a:solidFill>
                  <a:schemeClr val="tx1"/>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000000"/>
                </a:solidFill>
              </a:rPr>
              <a:t>Software </a:t>
            </a:r>
            <a:r>
              <a:rPr lang="en-GB" sz="2400" dirty="0" smtClean="0">
                <a:solidFill>
                  <a:srgbClr val="000000"/>
                </a:solidFill>
              </a:rPr>
              <a:t>testing</a:t>
            </a:r>
            <a:r>
              <a:rPr lang="en-GB" i="1" dirty="0" smtClean="0">
                <a:solidFill>
                  <a:srgbClr val="00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smtClean="0"/>
              <a:t>Development testing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105948617"/>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unit test cases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000000"/>
                </a:solidFill>
              </a:rPr>
              <a:t>Parameter interfaces </a:t>
            </a:r>
            <a:r>
              <a:rPr lang="en-GB" dirty="0" smtClean="0"/>
              <a:t>Data passed from one method or procedure to another.</a:t>
            </a:r>
          </a:p>
          <a:p>
            <a:pPr lvl="1"/>
            <a:r>
              <a:rPr lang="en-GB" dirty="0" smtClean="0">
                <a:solidFill>
                  <a:srgbClr val="000000"/>
                </a:solidFill>
              </a:rPr>
              <a:t>Shared memory interf</a:t>
            </a:r>
            <a:r>
              <a:rPr lang="en-GB" dirty="0" smtClean="0">
                <a:solidFill>
                  <a:srgbClr val="FF0000"/>
                </a:solidFill>
              </a:rPr>
              <a:t>aces </a:t>
            </a:r>
            <a:r>
              <a:rPr lang="en-GB" dirty="0" smtClean="0"/>
              <a:t>Block of memory is shared between procedures or functions.</a:t>
            </a:r>
          </a:p>
          <a:p>
            <a:pPr lvl="1"/>
            <a:r>
              <a:rPr lang="en-GB" dirty="0" smtClean="0">
                <a:solidFill>
                  <a:srgbClr val="000000"/>
                </a:solidFill>
              </a:rPr>
              <a:t>Procedural interfaces </a:t>
            </a:r>
            <a:r>
              <a:rPr lang="en-GB" dirty="0" smtClean="0"/>
              <a:t>Sub-system encapsulates a set of procedures to be called by other sub-systems.</a:t>
            </a:r>
          </a:p>
          <a:p>
            <a:pPr lvl="1"/>
            <a:r>
              <a:rPr lang="en-GB" dirty="0" smtClean="0">
                <a:solidFill>
                  <a:srgbClr val="000000"/>
                </a:solidFill>
              </a:rPr>
              <a:t>Message passing interfaces </a:t>
            </a:r>
            <a:r>
              <a:rPr lang="en-GB" dirty="0" smtClean="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lstStyle/>
          <a:p>
            <a:r>
              <a:rPr lang="en-US" dirty="0"/>
              <a:t>An input of a request for a report should have an associated acknowledgement. </a:t>
            </a:r>
            <a:r>
              <a:rPr lang="en-US" dirty="0" smtClean="0"/>
              <a:t>A </a:t>
            </a:r>
            <a:r>
              <a:rPr lang="en-US" dirty="0"/>
              <a:t>report should ultimately be returned from the request. </a:t>
            </a:r>
            <a:endParaRPr lang="en-US" dirty="0" smtClean="0"/>
          </a:p>
          <a:p>
            <a:pPr lvl="1"/>
            <a:r>
              <a:rPr lang="en-US" dirty="0" smtClean="0"/>
              <a:t>You should </a:t>
            </a:r>
            <a:r>
              <a:rPr lang="en-US" dirty="0"/>
              <a:t>create summarized data that can be used to check that the report is correctly organized. </a:t>
            </a:r>
            <a:endParaRPr lang="en-GB" dirty="0"/>
          </a:p>
          <a:p>
            <a:r>
              <a:rPr lang="en-US" dirty="0" smtClean="0"/>
              <a:t>An </a:t>
            </a:r>
            <a:r>
              <a:rPr lang="en-US" dirty="0"/>
              <a:t>input request for a report to </a:t>
            </a:r>
            <a:r>
              <a:rPr lang="en-US" dirty="0" err="1"/>
              <a:t>WeatherStation</a:t>
            </a:r>
            <a:r>
              <a:rPr lang="en-US" dirty="0"/>
              <a:t> results in a summarized report being generated. </a:t>
            </a:r>
            <a:endParaRPr lang="en-US" dirty="0" smtClean="0"/>
          </a:p>
          <a:p>
            <a:pPr lvl="1"/>
            <a:r>
              <a:rPr lang="en-US" dirty="0" smtClean="0"/>
              <a:t>Can be tested </a:t>
            </a:r>
            <a:r>
              <a:rPr lang="en-US" dirty="0"/>
              <a:t>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049912429"/>
      </p:ext>
    </p:extLst>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smtClean="0"/>
              <a:t>Test-driven development</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304886274"/>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Release testing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00429053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solidFill>
                  <a:srgbClr val="000000"/>
                </a:solidFill>
              </a:rPr>
              <a:t>The first goal leads to validation testing</a:t>
            </a:r>
          </a:p>
          <a:p>
            <a:pPr lvl="1"/>
            <a:r>
              <a:rPr lang="en-US" dirty="0" smtClean="0">
                <a:solidFill>
                  <a:srgbClr val="000000"/>
                </a:solidFill>
              </a:rPr>
              <a:t>You expect the system to perform correctly using a given set of test cases that reflect the system’s expected use. </a:t>
            </a:r>
          </a:p>
          <a:p>
            <a:r>
              <a:rPr lang="en-US" dirty="0" smtClean="0">
                <a:solidFill>
                  <a:srgbClr val="000000"/>
                </a:solidFill>
              </a:rPr>
              <a:t>The second goal leads to defect testing</a:t>
            </a:r>
          </a:p>
          <a:p>
            <a:pPr lvl="1"/>
            <a:r>
              <a:rPr lang="en-US" dirty="0" smtClean="0">
                <a:solidFill>
                  <a:srgbClr val="000000"/>
                </a:solidFill>
              </a:rPr>
              <a:t>The test cases are designed to expose defects. The test cases in defect testing can be deliberately obscure and need not reflect how the system is normally used.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Mentcare system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a:t>
            </a:r>
            <a:r>
              <a:rPr lang="en-GB" dirty="0" smtClean="0"/>
              <a:t>Mentcare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smtClean="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smtClean="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smtClean="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smtClean="0"/>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lang="en-GB" sz="1600" dirty="0"/>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smtClean="0"/>
              <a:t>User testing</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27599946"/>
      </p:ext>
    </p:extLst>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60</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3218258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1313424DDBB41BB8DD43918465C4F" ma:contentTypeVersion="0" ma:contentTypeDescription="Create a new document." ma:contentTypeScope="" ma:versionID="11f677fdce58e66b426214b0f386d85d">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B79650-1ABF-4120-9652-BF969B08FFDB}"/>
</file>

<file path=customXml/itemProps2.xml><?xml version="1.0" encoding="utf-8"?>
<ds:datastoreItem xmlns:ds="http://schemas.openxmlformats.org/officeDocument/2006/customXml" ds:itemID="{BA37D33C-0527-485E-B8BC-0139B825D491}"/>
</file>

<file path=customXml/itemProps3.xml><?xml version="1.0" encoding="utf-8"?>
<ds:datastoreItem xmlns:ds="http://schemas.openxmlformats.org/officeDocument/2006/customXml" ds:itemID="{EB17AC8E-ABC9-4DC6-A75A-09AB28942B10}"/>
</file>

<file path=docProps/app.xml><?xml version="1.0" encoding="utf-8"?>
<Properties xmlns="http://schemas.openxmlformats.org/officeDocument/2006/extended-properties" xmlns:vt="http://schemas.openxmlformats.org/officeDocument/2006/docPropsVTypes">
  <Template>SE10 slides.thmx</Template>
  <TotalTime>1056</TotalTime>
  <Words>4597</Words>
  <Application>Microsoft Macintosh PowerPoint</Application>
  <PresentationFormat>On-screen Show (4:3)</PresentationFormat>
  <Paragraphs>478</Paragraphs>
  <Slides>64</Slides>
  <Notes>3</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SE10 slides</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Ian Sommerville</cp:lastModifiedBy>
  <cp:revision>23</cp:revision>
  <dcterms:created xsi:type="dcterms:W3CDTF">2010-01-14T08:17:23Z</dcterms:created>
  <dcterms:modified xsi:type="dcterms:W3CDTF">2014-10-30T14:17:50Z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0x0101005601313424DDBB41BB8DD43918465C4F</vt:lpwstr>
  </property>
</Properties>
</file>