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1.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4"/>
  </p:notesMasterIdLst>
  <p:handoutMasterIdLst>
    <p:handoutMasterId r:id="rId65"/>
  </p:handoutMasterIdLst>
  <p:sldIdLst>
    <p:sldId id="256" r:id="rId2"/>
    <p:sldId id="307" r:id="rId3"/>
    <p:sldId id="308" r:id="rId4"/>
    <p:sldId id="309" r:id="rId5"/>
    <p:sldId id="310" r:id="rId6"/>
    <p:sldId id="332" r:id="rId7"/>
    <p:sldId id="333" r:id="rId8"/>
    <p:sldId id="325" r:id="rId9"/>
    <p:sldId id="271" r:id="rId10"/>
    <p:sldId id="257" r:id="rId11"/>
    <p:sldId id="311" r:id="rId12"/>
    <p:sldId id="334" r:id="rId13"/>
    <p:sldId id="335" r:id="rId14"/>
    <p:sldId id="327" r:id="rId15"/>
    <p:sldId id="299" r:id="rId16"/>
    <p:sldId id="312" r:id="rId17"/>
    <p:sldId id="300" r:id="rId18"/>
    <p:sldId id="258" r:id="rId19"/>
    <p:sldId id="301" r:id="rId20"/>
    <p:sldId id="259" r:id="rId21"/>
    <p:sldId id="336" r:id="rId22"/>
    <p:sldId id="337" r:id="rId23"/>
    <p:sldId id="326" r:id="rId24"/>
    <p:sldId id="302" r:id="rId25"/>
    <p:sldId id="304" r:id="rId26"/>
    <p:sldId id="260" r:id="rId27"/>
    <p:sldId id="305" r:id="rId28"/>
    <p:sldId id="306" r:id="rId29"/>
    <p:sldId id="338" r:id="rId30"/>
    <p:sldId id="339" r:id="rId31"/>
    <p:sldId id="261" r:id="rId32"/>
    <p:sldId id="262" r:id="rId33"/>
    <p:sldId id="263" r:id="rId34"/>
    <p:sldId id="328" r:id="rId35"/>
    <p:sldId id="303" r:id="rId36"/>
    <p:sldId id="316" r:id="rId37"/>
    <p:sldId id="340" r:id="rId38"/>
    <p:sldId id="317" r:id="rId39"/>
    <p:sldId id="264" r:id="rId40"/>
    <p:sldId id="341" r:id="rId41"/>
    <p:sldId id="342" r:id="rId42"/>
    <p:sldId id="343" r:id="rId43"/>
    <p:sldId id="344" r:id="rId44"/>
    <p:sldId id="345" r:id="rId45"/>
    <p:sldId id="329" r:id="rId46"/>
    <p:sldId id="272" r:id="rId47"/>
    <p:sldId id="346" r:id="rId48"/>
    <p:sldId id="318" r:id="rId49"/>
    <p:sldId id="347" r:id="rId50"/>
    <p:sldId id="273" r:id="rId51"/>
    <p:sldId id="274" r:id="rId52"/>
    <p:sldId id="349" r:id="rId53"/>
    <p:sldId id="348" r:id="rId54"/>
    <p:sldId id="350" r:id="rId55"/>
    <p:sldId id="351" r:id="rId56"/>
    <p:sldId id="352" r:id="rId57"/>
    <p:sldId id="353" r:id="rId58"/>
    <p:sldId id="276" r:id="rId59"/>
    <p:sldId id="279" r:id="rId60"/>
    <p:sldId id="330" r:id="rId61"/>
    <p:sldId id="320" r:id="rId62"/>
    <p:sldId id="331"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54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B337-ED57-E54E-A9EB-880DAF55FCF1}" type="datetimeFigureOut">
              <a:rPr lang="en-US" smtClean="0"/>
              <a:t>06-Apr-20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BBB05-5C7A-8D4D-909B-FD29D2B31359}" type="slidenum">
              <a:rPr lang="en-US" smtClean="0"/>
              <a:t>‹#›</a:t>
            </a:fld>
            <a:endParaRPr lang="en-US"/>
          </a:p>
        </p:txBody>
      </p:sp>
    </p:spTree>
    <p:extLst>
      <p:ext uri="{BB962C8B-B14F-4D97-AF65-F5344CB8AC3E}">
        <p14:creationId xmlns:p14="http://schemas.microsoft.com/office/powerpoint/2010/main" val="1884843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06-Apr-20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24372493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6992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459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04105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7535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9666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10/12/2014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10/12/2014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10/12/2014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23 Project Planning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6659641"/>
              </p:ext>
            </p:extLst>
          </p:nvPr>
        </p:nvGraphicFramePr>
        <p:xfrm>
          <a:off x="457200" y="1823846"/>
          <a:ext cx="7784898" cy="335280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507295"/>
              </p:ext>
            </p:extLst>
          </p:nvPr>
        </p:nvGraphicFramePr>
        <p:xfrm>
          <a:off x="457200" y="2134576"/>
          <a:ext cx="7772400" cy="3017520"/>
        </p:xfrm>
        <a:graphic>
          <a:graphicData uri="http://schemas.openxmlformats.org/drawingml/2006/table">
            <a:tbl>
              <a:tblPr firstRow="1" bandRow="1">
                <a:tableStyleId>{5C22544A-7EE6-4342-B048-85BDC9FD1C3A}</a:tableStyleId>
              </a:tblPr>
              <a:tblGrid>
                <a:gridCol w="2339709"/>
                <a:gridCol w="543269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strategies</a:t>
            </a:r>
            <a:endParaRPr lang="en-US" dirty="0"/>
          </a:p>
        </p:txBody>
      </p:sp>
      <p:sp>
        <p:nvSpPr>
          <p:cNvPr id="3" name="Content Placeholder 2"/>
          <p:cNvSpPr>
            <a:spLocks noGrp="1"/>
          </p:cNvSpPr>
          <p:nvPr>
            <p:ph idx="1"/>
          </p:nvPr>
        </p:nvSpPr>
        <p:spPr/>
        <p:txBody>
          <a:bodyPr/>
          <a:lstStyle/>
          <a:p>
            <a:r>
              <a:rPr lang="en-US" dirty="0" smtClean="0"/>
              <a:t>Under pricing</a:t>
            </a:r>
          </a:p>
          <a:p>
            <a:pPr lvl="1"/>
            <a:r>
              <a:rPr lang="en-US" dirty="0" smtClean="0"/>
              <a:t>A company may underprice a system in order to gain a contract that allows them to retain staff for future opportunities</a:t>
            </a:r>
          </a:p>
          <a:p>
            <a:pPr lvl="1"/>
            <a:r>
              <a:rPr lang="en-US" dirty="0" smtClean="0"/>
              <a:t>A company may underprice a system to gain access to a new market area</a:t>
            </a:r>
          </a:p>
          <a:p>
            <a:r>
              <a:rPr lang="en-US" dirty="0" smtClean="0"/>
              <a:t>Increased pricing</a:t>
            </a:r>
          </a:p>
          <a:p>
            <a:pPr lvl="1"/>
            <a:r>
              <a:rPr lang="en-US" dirty="0" smtClean="0"/>
              <a:t>The price may be increased when a buyer wishes a fixed-price contract and so the seller increases the price to allow for unexpected risks</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12</a:t>
            </a:fld>
            <a:endParaRPr lang="en-US"/>
          </a:p>
        </p:txBody>
      </p:sp>
    </p:spTree>
    <p:extLst>
      <p:ext uri="{BB962C8B-B14F-4D97-AF65-F5344CB8AC3E}">
        <p14:creationId xmlns:p14="http://schemas.microsoft.com/office/powerpoint/2010/main" val="211608199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to win</a:t>
            </a:r>
            <a:endParaRPr lang="en-US" dirty="0"/>
          </a:p>
        </p:txBody>
      </p:sp>
      <p:sp>
        <p:nvSpPr>
          <p:cNvPr id="3" name="Content Placeholder 2"/>
          <p:cNvSpPr>
            <a:spLocks noGrp="1"/>
          </p:cNvSpPr>
          <p:nvPr>
            <p:ph idx="1"/>
          </p:nvPr>
        </p:nvSpPr>
        <p:spPr/>
        <p:txBody>
          <a:bodyPr/>
          <a:lstStyle/>
          <a:p>
            <a:r>
              <a:rPr lang="en-US" dirty="0" smtClean="0"/>
              <a:t>The software is priced according to what the software developer believes the buyer is willing to pay</a:t>
            </a:r>
          </a:p>
          <a:p>
            <a:r>
              <a:rPr lang="en-US" dirty="0" smtClean="0"/>
              <a:t>If this is less that the development costs, the software functionality may be reduced accordingly with a view to extra functionality being added in a later release</a:t>
            </a:r>
          </a:p>
          <a:p>
            <a:r>
              <a:rPr lang="en-US" dirty="0" smtClean="0"/>
              <a:t>Additional costs may be added as the requirements change and these may be priced at a higher level to make up the shortfall in the original price</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13</a:t>
            </a:fld>
            <a:endParaRPr lang="en-US"/>
          </a:p>
        </p:txBody>
      </p:sp>
    </p:spTree>
    <p:extLst>
      <p:ext uri="{BB962C8B-B14F-4D97-AF65-F5344CB8AC3E}">
        <p14:creationId xmlns:p14="http://schemas.microsoft.com/office/powerpoint/2010/main" val="182245932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Plan-driven development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spTree>
    <p:extLst>
      <p:ext uri="{BB962C8B-B14F-4D97-AF65-F5344CB8AC3E}">
        <p14:creationId xmlns:p14="http://schemas.microsoft.com/office/powerpoint/2010/main" val="37540291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1830387"/>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579215"/>
              </p:ext>
            </p:extLst>
          </p:nvPr>
        </p:nvGraphicFramePr>
        <p:xfrm>
          <a:off x="457200" y="1958946"/>
          <a:ext cx="8229600" cy="381000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structures to be used.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effectLst/>
                          <a:latin typeface="Arial"/>
                          <a:ea typeface="Times New Roman"/>
                          <a:cs typeface="Times New Roman"/>
                        </a:rPr>
                        <a:t>Deployment plan</a:t>
                      </a:r>
                      <a:endParaRPr lang="en-GB" sz="1600" dirty="0">
                        <a:solidFill>
                          <a:srgbClr val="000000"/>
                        </a:solidFill>
                        <a:effectLst/>
                        <a:latin typeface="Arial"/>
                        <a:ea typeface="Times New Roman"/>
                        <a:cs typeface="Times New Roman"/>
                      </a:endParaRPr>
                    </a:p>
                  </a:txBody>
                  <a:tcPr marL="54610" marR="54610" marT="0" marB="91440"/>
                </a:tc>
                <a:tc>
                  <a:txBody>
                    <a:bodyPr/>
                    <a:lstStyle/>
                    <a:p>
                      <a:pPr algn="just">
                        <a:spcAft>
                          <a:spcPts val="0"/>
                        </a:spcAft>
                      </a:pPr>
                      <a:r>
                        <a:rPr lang="en-US" sz="16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1600" dirty="0">
                        <a:solidFill>
                          <a:srgbClr val="000000"/>
                        </a:solidFill>
                        <a:effectLst/>
                        <a:latin typeface="Arial"/>
                        <a:ea typeface="Times New Roman"/>
                        <a:cs typeface="Times New Roman"/>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quality procedures and standards that will be used in a project.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system validation.  </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p>
          <a:p>
            <a:r>
              <a:rPr lang="en-US" dirty="0" smtClean="0"/>
              <a:t>COCOMO  cost modeling</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20</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21" y="1949173"/>
            <a:ext cx="7883463" cy="3373783"/>
          </a:xfrm>
          <a:prstGeom prst="rect">
            <a:avLst/>
          </a:prstGeom>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assumptions</a:t>
            </a:r>
            <a:endParaRPr lang="en-US" dirty="0"/>
          </a:p>
        </p:txBody>
      </p:sp>
      <p:sp>
        <p:nvSpPr>
          <p:cNvPr id="3" name="Content Placeholder 2"/>
          <p:cNvSpPr>
            <a:spLocks noGrp="1"/>
          </p:cNvSpPr>
          <p:nvPr>
            <p:ph idx="1"/>
          </p:nvPr>
        </p:nvSpPr>
        <p:spPr/>
        <p:txBody>
          <a:bodyPr/>
          <a:lstStyle/>
          <a:p>
            <a:r>
              <a:rPr lang="en-US" dirty="0"/>
              <a:t>You should make realistic rather than optimistic assumptions when you are defining a project </a:t>
            </a:r>
            <a:r>
              <a:rPr lang="en-US" dirty="0" smtClean="0"/>
              <a:t>plan.</a:t>
            </a:r>
          </a:p>
          <a:p>
            <a:r>
              <a:rPr lang="en-US" dirty="0" smtClean="0"/>
              <a:t>Problems </a:t>
            </a:r>
            <a:r>
              <a:rPr lang="en-US" dirty="0"/>
              <a:t>of some description always arise during a project, and these lead to project delays. </a:t>
            </a:r>
            <a:endParaRPr lang="en-US" dirty="0" smtClean="0"/>
          </a:p>
          <a:p>
            <a:r>
              <a:rPr lang="en-US" dirty="0" smtClean="0"/>
              <a:t>Your </a:t>
            </a:r>
            <a:r>
              <a:rPr lang="en-US" dirty="0"/>
              <a:t>initial assumptions and scheduling should therefore </a:t>
            </a:r>
            <a:r>
              <a:rPr lang="en-US" dirty="0" smtClean="0"/>
              <a:t>take </a:t>
            </a:r>
            <a:r>
              <a:rPr lang="en-US" dirty="0"/>
              <a:t>unexpected problems into account. </a:t>
            </a:r>
            <a:endParaRPr lang="en-US" dirty="0" smtClean="0"/>
          </a:p>
          <a:p>
            <a:r>
              <a:rPr lang="en-US" dirty="0" smtClean="0"/>
              <a:t>You </a:t>
            </a:r>
            <a:r>
              <a:rPr lang="en-US" dirty="0"/>
              <a:t>should include contingency in your plan so that if things go wrong, then your delivery schedule is not seriously disrupted.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spTree>
    <p:extLst>
      <p:ext uri="{BB962C8B-B14F-4D97-AF65-F5344CB8AC3E}">
        <p14:creationId xmlns:p14="http://schemas.microsoft.com/office/powerpoint/2010/main" val="339575727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r>
              <a:rPr lang="en-US" dirty="0"/>
              <a:t>If there are serious problems with the development work that are likely to lead to significant delays, you need to initiate risk mitigation actions to reduce the risks of project failure. </a:t>
            </a:r>
            <a:endParaRPr lang="en-US" dirty="0" smtClean="0"/>
          </a:p>
          <a:p>
            <a:r>
              <a:rPr lang="en-US" dirty="0" smtClean="0"/>
              <a:t>In </a:t>
            </a:r>
            <a:r>
              <a:rPr lang="en-US" dirty="0"/>
              <a:t>conjunction with these actions, you also have to re-plan the project. </a:t>
            </a:r>
            <a:endParaRPr lang="en-US" dirty="0" smtClean="0"/>
          </a:p>
          <a:p>
            <a:r>
              <a:rPr lang="en-US" dirty="0" smtClean="0"/>
              <a:t>This </a:t>
            </a:r>
            <a:r>
              <a:rPr lang="en-US" dirty="0"/>
              <a:t>may involve renegotiating the project constraints and deliverables with the customer. A new schedule of when work should be completed also has to be established and agreed with the customer.</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22</a:t>
            </a:fld>
            <a:endParaRPr lang="en-US"/>
          </a:p>
        </p:txBody>
      </p:sp>
    </p:spTree>
    <p:extLst>
      <p:ext uri="{BB962C8B-B14F-4D97-AF65-F5344CB8AC3E}">
        <p14:creationId xmlns:p14="http://schemas.microsoft.com/office/powerpoint/2010/main" val="73977236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Project scheduling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23</a:t>
            </a:fld>
            <a:endParaRPr lang="en-US"/>
          </a:p>
        </p:txBody>
      </p:sp>
    </p:spTree>
    <p:extLst>
      <p:ext uri="{BB962C8B-B14F-4D97-AF65-F5344CB8AC3E}">
        <p14:creationId xmlns:p14="http://schemas.microsoft.com/office/powerpoint/2010/main" val="273202821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26</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39" y="2639943"/>
            <a:ext cx="7594516" cy="1457187"/>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a:t>
            </a:r>
            <a:r>
              <a:rPr lang="en-GB" dirty="0"/>
              <a:t>p</a:t>
            </a:r>
            <a:r>
              <a:rPr lang="en-GB" dirty="0" smtClean="0"/>
              <a:t>resentation</a:t>
            </a:r>
            <a:endParaRPr lang="en-GB" dirty="0"/>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Calendar-based</a:t>
            </a:r>
          </a:p>
          <a:p>
            <a:pPr lvl="1"/>
            <a:r>
              <a:rPr lang="en-GB" dirty="0" smtClean="0"/>
              <a:t>Bar </a:t>
            </a:r>
            <a:r>
              <a:rPr lang="en-GB" dirty="0"/>
              <a:t>charts</a:t>
            </a:r>
            <a:r>
              <a:rPr lang="en-GB" dirty="0" smtClean="0"/>
              <a:t> are the most commonly used representation for project schedules. They show the schedule as activities or resources against time.</a:t>
            </a:r>
          </a:p>
          <a:p>
            <a:r>
              <a:rPr lang="en-GB" dirty="0" smtClean="0"/>
              <a:t>Activity networks</a:t>
            </a:r>
          </a:p>
          <a:p>
            <a:pPr lvl="1"/>
            <a:r>
              <a:rPr lang="en-GB" dirty="0" smtClean="0"/>
              <a:t>Show task dependencies</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activites</a:t>
            </a:r>
            <a:endParaRPr lang="en-US" dirty="0"/>
          </a:p>
        </p:txBody>
      </p:sp>
      <p:sp>
        <p:nvSpPr>
          <p:cNvPr id="3" name="Content Placeholder 2"/>
          <p:cNvSpPr>
            <a:spLocks noGrp="1"/>
          </p:cNvSpPr>
          <p:nvPr>
            <p:ph idx="1"/>
          </p:nvPr>
        </p:nvSpPr>
        <p:spPr/>
        <p:txBody>
          <a:bodyPr/>
          <a:lstStyle/>
          <a:p>
            <a:r>
              <a:rPr lang="en-US" dirty="0" smtClean="0"/>
              <a:t>Project </a:t>
            </a:r>
            <a:r>
              <a:rPr lang="en-US" dirty="0"/>
              <a:t>activities </a:t>
            </a:r>
            <a:r>
              <a:rPr lang="en-US" dirty="0" smtClean="0"/>
              <a:t>(tasks) are </a:t>
            </a:r>
            <a:r>
              <a:rPr lang="en-US" dirty="0"/>
              <a:t>the basic planning element. Each activity has:</a:t>
            </a:r>
            <a:endParaRPr lang="en-GB" dirty="0"/>
          </a:p>
          <a:p>
            <a:pPr lvl="1"/>
            <a:r>
              <a:rPr lang="en-US" dirty="0" smtClean="0"/>
              <a:t>a </a:t>
            </a:r>
            <a:r>
              <a:rPr lang="en-US" dirty="0"/>
              <a:t>duration in calendar days or months,</a:t>
            </a:r>
            <a:endParaRPr lang="en-GB" dirty="0"/>
          </a:p>
          <a:p>
            <a:pPr lvl="1"/>
            <a:r>
              <a:rPr lang="en-US" dirty="0" smtClean="0"/>
              <a:t>an </a:t>
            </a:r>
            <a:r>
              <a:rPr lang="en-US" dirty="0"/>
              <a:t>effort estimate, which shows the number of person-days or person-months to complete the work,</a:t>
            </a:r>
            <a:endParaRPr lang="en-GB" dirty="0"/>
          </a:p>
          <a:p>
            <a:pPr lvl="1"/>
            <a:r>
              <a:rPr lang="en-US" dirty="0" smtClean="0"/>
              <a:t>a </a:t>
            </a:r>
            <a:r>
              <a:rPr lang="en-US" dirty="0"/>
              <a:t>deadline by which the activity should be complete,</a:t>
            </a:r>
            <a:endParaRPr lang="en-GB" dirty="0"/>
          </a:p>
          <a:p>
            <a:pPr lvl="1"/>
            <a:r>
              <a:rPr lang="en-US" dirty="0" smtClean="0"/>
              <a:t>a </a:t>
            </a:r>
            <a:r>
              <a:rPr lang="en-US" dirty="0"/>
              <a:t>defined end-point, which might be a document, the holding of a review meeting, the successful execution of all tests, etc.</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29</a:t>
            </a:fld>
            <a:endParaRPr lang="en-US"/>
          </a:p>
        </p:txBody>
      </p:sp>
    </p:spTree>
    <p:extLst>
      <p:ext uri="{BB962C8B-B14F-4D97-AF65-F5344CB8AC3E}">
        <p14:creationId xmlns:p14="http://schemas.microsoft.com/office/powerpoint/2010/main" val="172894680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30</a:t>
            </a:fld>
            <a:endParaRPr lang="en-US"/>
          </a:p>
        </p:txBody>
      </p:sp>
    </p:spTree>
    <p:extLst>
      <p:ext uri="{BB962C8B-B14F-4D97-AF65-F5344CB8AC3E}">
        <p14:creationId xmlns:p14="http://schemas.microsoft.com/office/powerpoint/2010/main" val="383264680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3" name="Date Placeholder 2"/>
          <p:cNvSpPr>
            <a:spLocks noGrp="1"/>
          </p:cNvSpPr>
          <p:nvPr>
            <p:ph type="dt" sz="half" idx="10"/>
          </p:nvPr>
        </p:nvSpPr>
        <p:spPr/>
        <p:txBody>
          <a:bodyPr/>
          <a:lstStyle/>
          <a:p>
            <a:r>
              <a:rPr lang="en-GB" smtClean="0"/>
              <a:t>10/12/2014</a:t>
            </a:r>
            <a:endParaRPr lang="en-US"/>
          </a:p>
        </p:txBody>
      </p:sp>
      <p:sp>
        <p:nvSpPr>
          <p:cNvPr id="4" name="Footer Placeholder 3"/>
          <p:cNvSpPr>
            <a:spLocks noGrp="1"/>
          </p:cNvSpPr>
          <p:nvPr>
            <p:ph type="ftr" sz="quarter" idx="11"/>
          </p:nvPr>
        </p:nvSpPr>
        <p:spPr/>
        <p:txBody>
          <a:bodyPr/>
          <a:lstStyle/>
          <a:p>
            <a:r>
              <a:rPr lang="en-US" smtClean="0"/>
              <a:t>Chapter 23 Project Planning</a:t>
            </a:r>
            <a:endParaRPr lang="en-US"/>
          </a:p>
        </p:txBody>
      </p:sp>
      <p:sp>
        <p:nvSpPr>
          <p:cNvPr id="5" name="Slide Number Placeholder 4"/>
          <p:cNvSpPr>
            <a:spLocks noGrp="1"/>
          </p:cNvSpPr>
          <p:nvPr>
            <p:ph type="sldNum" sz="quarter" idx="12"/>
          </p:nvPr>
        </p:nvSpPr>
        <p:spPr/>
        <p:txBody>
          <a:bodyPr/>
          <a:lstStyle/>
          <a:p>
            <a:fld id="{0D150273-F455-7D4F-8782-207C52466607}"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33</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8" y="1735823"/>
            <a:ext cx="6234044" cy="4620527"/>
          </a:xfrm>
          <a:prstGeom prst="rect">
            <a:avLst/>
          </a:prstGeom>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7073"/>
            <a:ext cx="8229600" cy="1143000"/>
          </a:xfrm>
        </p:spPr>
        <p:txBody>
          <a:bodyPr/>
          <a:lstStyle/>
          <a:p>
            <a:pPr algn="ctr"/>
            <a:r>
              <a:rPr lang="en-US" dirty="0" smtClean="0"/>
              <a:t>Agile planning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34</a:t>
            </a:fld>
            <a:endParaRPr lang="en-US"/>
          </a:p>
        </p:txBody>
      </p:sp>
    </p:spTree>
    <p:extLst>
      <p:ext uri="{BB962C8B-B14F-4D97-AF65-F5344CB8AC3E}">
        <p14:creationId xmlns:p14="http://schemas.microsoft.com/office/powerpoint/2010/main" val="3511542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agile planning</a:t>
            </a:r>
            <a:endParaRPr lang="en-US" dirty="0"/>
          </a:p>
        </p:txBody>
      </p:sp>
      <p:sp>
        <p:nvSpPr>
          <p:cNvPr id="3" name="Content Placeholder 2"/>
          <p:cNvSpPr>
            <a:spLocks noGrp="1"/>
          </p:cNvSpPr>
          <p:nvPr>
            <p:ph idx="1"/>
          </p:nvPr>
        </p:nvSpPr>
        <p:spPr/>
        <p:txBody>
          <a:bodyPr/>
          <a:lstStyle/>
          <a:p>
            <a:r>
              <a:rPr lang="en-US" dirty="0" smtClean="0"/>
              <a:t>Planning in Scrum</a:t>
            </a:r>
          </a:p>
          <a:p>
            <a:pPr lvl="1"/>
            <a:r>
              <a:rPr lang="en-US" dirty="0" smtClean="0"/>
              <a:t>Covered in Chapter 3</a:t>
            </a:r>
          </a:p>
          <a:p>
            <a:r>
              <a:rPr lang="en-US" dirty="0" smtClean="0"/>
              <a:t>Based on managing a project backlog (things to be done) with daily reviews of progress and problems</a:t>
            </a:r>
          </a:p>
          <a:p>
            <a:r>
              <a:rPr lang="en-US" dirty="0" smtClean="0"/>
              <a:t>The planning game</a:t>
            </a:r>
          </a:p>
          <a:p>
            <a:pPr lvl="1"/>
            <a:r>
              <a:rPr lang="en-US" dirty="0" smtClean="0"/>
              <a:t>Developed originally as part of Extreme Programming (XP)</a:t>
            </a:r>
          </a:p>
          <a:p>
            <a:pPr lvl="1"/>
            <a:r>
              <a:rPr lang="en-US" dirty="0" smtClean="0"/>
              <a:t>Dependent on user stories as a measure of progress in the project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37</a:t>
            </a:fld>
            <a:endParaRPr lang="en-US"/>
          </a:p>
        </p:txBody>
      </p:sp>
    </p:spTree>
    <p:extLst>
      <p:ext uri="{BB962C8B-B14F-4D97-AF65-F5344CB8AC3E}">
        <p14:creationId xmlns:p14="http://schemas.microsoft.com/office/powerpoint/2010/main" val="381758087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planning game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GB" sz="2000" dirty="0" smtClean="0"/>
              <a:t>Stories are assigned ‘effort points’ reflecting their size and difficulty of implementation</a:t>
            </a:r>
          </a:p>
          <a:p>
            <a:r>
              <a:rPr lang="en-GB" sz="2000" dirty="0" smtClean="0"/>
              <a:t>The number of effort points implemented per day is measured giving an estimate of the team’s ‘velocity’</a:t>
            </a:r>
          </a:p>
          <a:p>
            <a:r>
              <a:rPr lang="en-GB" sz="2000" dirty="0" smtClean="0"/>
              <a:t>This allows the total effort required to implement the system to be estimated</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planning game</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39</a:t>
            </a:fld>
            <a:endParaRPr lang="en-US"/>
          </a:p>
        </p:txBody>
      </p:sp>
      <p:pic>
        <p:nvPicPr>
          <p:cNvPr id="8" name="Picture 7" descr="23.8 Planning Gam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66" y="2714486"/>
            <a:ext cx="8225176" cy="1028147"/>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and iteration planning</a:t>
            </a:r>
            <a:endParaRPr lang="en-US" dirty="0"/>
          </a:p>
        </p:txBody>
      </p:sp>
      <p:sp>
        <p:nvSpPr>
          <p:cNvPr id="3" name="Content Placeholder 2"/>
          <p:cNvSpPr>
            <a:spLocks noGrp="1"/>
          </p:cNvSpPr>
          <p:nvPr>
            <p:ph idx="1"/>
          </p:nvPr>
        </p:nvSpPr>
        <p:spPr/>
        <p:txBody>
          <a:bodyPr/>
          <a:lstStyle/>
          <a:p>
            <a:r>
              <a:rPr lang="en-US" dirty="0"/>
              <a:t>Release planning involves selecting and refining the stories that will reflect the features to be implemented in a release of a system and the order in which the stories should be implemented.</a:t>
            </a:r>
            <a:r>
              <a:rPr lang="en-GB" dirty="0"/>
              <a:t> </a:t>
            </a:r>
          </a:p>
          <a:p>
            <a:r>
              <a:rPr lang="en-US" dirty="0"/>
              <a:t>Stories to be implemented in each iteration are chosen, with the number of stories reflecting the time to deliver an iteration (usually 2 or 3 weeks).</a:t>
            </a:r>
            <a:r>
              <a:rPr lang="en-GB" dirty="0"/>
              <a:t> </a:t>
            </a:r>
            <a:endParaRPr lang="en-US" dirty="0"/>
          </a:p>
          <a:p>
            <a:r>
              <a:rPr lang="en-US" dirty="0" smtClean="0"/>
              <a:t>The team’s velocity is used to guide the choice of stories so that they can be delivered within an iteration.</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40</a:t>
            </a:fld>
            <a:endParaRPr lang="en-US"/>
          </a:p>
        </p:txBody>
      </p:sp>
    </p:spTree>
    <p:extLst>
      <p:ext uri="{BB962C8B-B14F-4D97-AF65-F5344CB8AC3E}">
        <p14:creationId xmlns:p14="http://schemas.microsoft.com/office/powerpoint/2010/main" val="541982969"/>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allocation</a:t>
            </a:r>
            <a:endParaRPr lang="en-US" dirty="0"/>
          </a:p>
        </p:txBody>
      </p:sp>
      <p:sp>
        <p:nvSpPr>
          <p:cNvPr id="3" name="Content Placeholder 2"/>
          <p:cNvSpPr>
            <a:spLocks noGrp="1"/>
          </p:cNvSpPr>
          <p:nvPr>
            <p:ph idx="1"/>
          </p:nvPr>
        </p:nvSpPr>
        <p:spPr/>
        <p:txBody>
          <a:bodyPr/>
          <a:lstStyle/>
          <a:p>
            <a:r>
              <a:rPr lang="en-US" dirty="0" smtClean="0"/>
              <a:t>During the task </a:t>
            </a:r>
            <a:r>
              <a:rPr lang="en-US" dirty="0"/>
              <a:t>planning </a:t>
            </a:r>
            <a:r>
              <a:rPr lang="en-US" dirty="0" smtClean="0"/>
              <a:t>stage, the </a:t>
            </a:r>
            <a:r>
              <a:rPr lang="en-US" dirty="0"/>
              <a:t>developers break down stories into development tasks. </a:t>
            </a:r>
            <a:endParaRPr lang="en-US" dirty="0" smtClean="0"/>
          </a:p>
          <a:p>
            <a:pPr lvl="1"/>
            <a:r>
              <a:rPr lang="en-US" dirty="0" smtClean="0"/>
              <a:t>A </a:t>
            </a:r>
            <a:r>
              <a:rPr lang="en-US" dirty="0"/>
              <a:t>development task should take 4–16 hours. </a:t>
            </a:r>
            <a:endParaRPr lang="en-US" dirty="0" smtClean="0"/>
          </a:p>
          <a:p>
            <a:pPr lvl="1"/>
            <a:r>
              <a:rPr lang="en-US" dirty="0" smtClean="0"/>
              <a:t>All </a:t>
            </a:r>
            <a:r>
              <a:rPr lang="en-US" dirty="0"/>
              <a:t>of the tasks that must be completed to implement all of the stories in that iteration are listed.</a:t>
            </a:r>
            <a:r>
              <a:rPr lang="en-GB" dirty="0"/>
              <a:t> </a:t>
            </a:r>
            <a:endParaRPr lang="en-GB" dirty="0" smtClean="0"/>
          </a:p>
          <a:p>
            <a:pPr lvl="1"/>
            <a:r>
              <a:rPr lang="en-US" dirty="0"/>
              <a:t>The individual developers then sign up for the specific tasks that they will implement. </a:t>
            </a:r>
            <a:endParaRPr lang="en-GB" dirty="0" smtClean="0"/>
          </a:p>
          <a:p>
            <a:r>
              <a:rPr lang="en-GB" dirty="0" smtClean="0"/>
              <a:t>Benefits of this approach:</a:t>
            </a:r>
          </a:p>
          <a:p>
            <a:pPr lvl="1"/>
            <a:r>
              <a:rPr lang="en-US" dirty="0"/>
              <a:t>The whole team gets an overview of the tasks to be completed in an iteration. </a:t>
            </a:r>
            <a:endParaRPr lang="en-US" dirty="0" smtClean="0"/>
          </a:p>
          <a:p>
            <a:pPr lvl="1"/>
            <a:r>
              <a:rPr lang="en-US" dirty="0" smtClean="0"/>
              <a:t>Developers have </a:t>
            </a:r>
            <a:r>
              <a:rPr lang="en-US" dirty="0"/>
              <a:t>a sense of ownership in these tasks and this is likely to motivate them to complete the task.</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41</a:t>
            </a:fld>
            <a:endParaRPr lang="en-US"/>
          </a:p>
        </p:txBody>
      </p:sp>
    </p:spTree>
    <p:extLst>
      <p:ext uri="{BB962C8B-B14F-4D97-AF65-F5344CB8AC3E}">
        <p14:creationId xmlns:p14="http://schemas.microsoft.com/office/powerpoint/2010/main" val="1707306468"/>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delivery</a:t>
            </a:r>
            <a:endParaRPr lang="en-US" dirty="0"/>
          </a:p>
        </p:txBody>
      </p:sp>
      <p:sp>
        <p:nvSpPr>
          <p:cNvPr id="3" name="Content Placeholder 2"/>
          <p:cNvSpPr>
            <a:spLocks noGrp="1"/>
          </p:cNvSpPr>
          <p:nvPr>
            <p:ph idx="1"/>
          </p:nvPr>
        </p:nvSpPr>
        <p:spPr/>
        <p:txBody>
          <a:bodyPr/>
          <a:lstStyle/>
          <a:p>
            <a:r>
              <a:rPr lang="en-US" dirty="0" smtClean="0"/>
              <a:t>A </a:t>
            </a:r>
            <a:r>
              <a:rPr lang="en-US" dirty="0"/>
              <a:t>software increment is always delivered at the end of each project iteration. </a:t>
            </a:r>
            <a:endParaRPr lang="en-US" dirty="0" smtClean="0"/>
          </a:p>
          <a:p>
            <a:r>
              <a:rPr lang="en-US" dirty="0" smtClean="0"/>
              <a:t>If </a:t>
            </a:r>
            <a:r>
              <a:rPr lang="en-US" dirty="0"/>
              <a:t>the features to be included in the increment cannot be completed in the time allowed, the scope of the work is reduced. </a:t>
            </a:r>
            <a:endParaRPr lang="en-US" dirty="0" smtClean="0"/>
          </a:p>
          <a:p>
            <a:r>
              <a:rPr lang="en-US" dirty="0" smtClean="0"/>
              <a:t>The </a:t>
            </a:r>
            <a:r>
              <a:rPr lang="en-US" dirty="0"/>
              <a:t>delivery schedule is never extended.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42</a:t>
            </a:fld>
            <a:endParaRPr lang="en-US"/>
          </a:p>
        </p:txBody>
      </p:sp>
    </p:spTree>
    <p:extLst>
      <p:ext uri="{BB962C8B-B14F-4D97-AF65-F5344CB8AC3E}">
        <p14:creationId xmlns:p14="http://schemas.microsoft.com/office/powerpoint/2010/main" val="2605276704"/>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difficulties</a:t>
            </a:r>
            <a:endParaRPr lang="en-US" dirty="0"/>
          </a:p>
        </p:txBody>
      </p:sp>
      <p:sp>
        <p:nvSpPr>
          <p:cNvPr id="3" name="Content Placeholder 2"/>
          <p:cNvSpPr>
            <a:spLocks noGrp="1"/>
          </p:cNvSpPr>
          <p:nvPr>
            <p:ph idx="1"/>
          </p:nvPr>
        </p:nvSpPr>
        <p:spPr/>
        <p:txBody>
          <a:bodyPr/>
          <a:lstStyle/>
          <a:p>
            <a:r>
              <a:rPr lang="en-US" dirty="0" smtClean="0"/>
              <a:t>Agile planning is </a:t>
            </a:r>
            <a:r>
              <a:rPr lang="en-US" dirty="0"/>
              <a:t>reliant on customer involvement and availability. </a:t>
            </a:r>
            <a:endParaRPr lang="en-US" dirty="0" smtClean="0"/>
          </a:p>
          <a:p>
            <a:r>
              <a:rPr lang="en-US" dirty="0" smtClean="0"/>
              <a:t>This </a:t>
            </a:r>
            <a:r>
              <a:rPr lang="en-US" dirty="0"/>
              <a:t>can be difficult to arrange, as customer representatives sometimes have to prioritize other work and are not available for the planning game. </a:t>
            </a:r>
            <a:endParaRPr lang="en-US" dirty="0" smtClean="0"/>
          </a:p>
          <a:p>
            <a:r>
              <a:rPr lang="en-US" dirty="0" smtClean="0"/>
              <a:t>Furthermore</a:t>
            </a:r>
            <a:r>
              <a:rPr lang="en-US" dirty="0"/>
              <a:t>, some customers may be more familiar with traditional project plans and may find it difficult to engage in an agile planning process.</a:t>
            </a:r>
            <a:endParaRPr lang="en-GB"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43</a:t>
            </a:fld>
            <a:endParaRPr lang="en-US"/>
          </a:p>
        </p:txBody>
      </p:sp>
    </p:spTree>
    <p:extLst>
      <p:ext uri="{BB962C8B-B14F-4D97-AF65-F5344CB8AC3E}">
        <p14:creationId xmlns:p14="http://schemas.microsoft.com/office/powerpoint/2010/main" val="16277057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73" y="274638"/>
            <a:ext cx="7293232" cy="1143000"/>
          </a:xfrm>
        </p:spPr>
        <p:txBody>
          <a:bodyPr/>
          <a:lstStyle/>
          <a:p>
            <a:r>
              <a:rPr lang="en-US" dirty="0" smtClean="0"/>
              <a:t>Agile planning applicability</a:t>
            </a:r>
            <a:endParaRPr lang="en-US" dirty="0"/>
          </a:p>
        </p:txBody>
      </p:sp>
      <p:sp>
        <p:nvSpPr>
          <p:cNvPr id="3" name="Content Placeholder 2"/>
          <p:cNvSpPr>
            <a:spLocks noGrp="1"/>
          </p:cNvSpPr>
          <p:nvPr>
            <p:ph idx="1"/>
          </p:nvPr>
        </p:nvSpPr>
        <p:spPr/>
        <p:txBody>
          <a:bodyPr/>
          <a:lstStyle/>
          <a:p>
            <a:r>
              <a:rPr lang="en-US" dirty="0"/>
              <a:t>Agile planning works well with small, stable development teams that can get together and discuss the stories to be implemented. </a:t>
            </a:r>
            <a:endParaRPr lang="en-US" dirty="0" smtClean="0"/>
          </a:p>
          <a:p>
            <a:r>
              <a:rPr lang="en-US" dirty="0" smtClean="0"/>
              <a:t>However</a:t>
            </a:r>
            <a:r>
              <a:rPr lang="en-US" dirty="0"/>
              <a:t>, where teams are large and/or geographically distributed, or when team membership changes frequently, it is practically impossible for everyone to be involved in the collaborative planning that is essential for agile project management.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44</a:t>
            </a:fld>
            <a:endParaRPr lang="en-US"/>
          </a:p>
        </p:txBody>
      </p:sp>
    </p:spTree>
    <p:extLst>
      <p:ext uri="{BB962C8B-B14F-4D97-AF65-F5344CB8AC3E}">
        <p14:creationId xmlns:p14="http://schemas.microsoft.com/office/powerpoint/2010/main" val="738589356"/>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203"/>
            <a:ext cx="8229600" cy="1143000"/>
          </a:xfrm>
        </p:spPr>
        <p:txBody>
          <a:bodyPr/>
          <a:lstStyle/>
          <a:p>
            <a:pPr algn="ctr"/>
            <a:r>
              <a:rPr lang="en-US" dirty="0" smtClean="0"/>
              <a:t>Estimation techniques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45</a:t>
            </a:fld>
            <a:endParaRPr lang="en-US"/>
          </a:p>
        </p:txBody>
      </p:sp>
    </p:spTree>
    <p:extLst>
      <p:ext uri="{BB962C8B-B14F-4D97-AF65-F5344CB8AC3E}">
        <p14:creationId xmlns:p14="http://schemas.microsoft.com/office/powerpoint/2010/main" val="411179874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uncertainty</a:t>
            </a:r>
            <a:r>
              <a:rPr lang="en-GB" dirty="0" smtClean="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p:pic>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47</a:t>
            </a:fld>
            <a:endParaRPr lang="en-US"/>
          </a:p>
        </p:txBody>
      </p:sp>
    </p:spTree>
    <p:extLst>
      <p:ext uri="{BB962C8B-B14F-4D97-AF65-F5344CB8AC3E}">
        <p14:creationId xmlns:p14="http://schemas.microsoft.com/office/powerpoint/2010/main" val="1697361340"/>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experience-based approaches</a:t>
            </a:r>
            <a:endParaRPr lang="en-US" dirty="0"/>
          </a:p>
        </p:txBody>
      </p:sp>
      <p:sp>
        <p:nvSpPr>
          <p:cNvPr id="3" name="Content Placeholder 2"/>
          <p:cNvSpPr>
            <a:spLocks noGrp="1"/>
          </p:cNvSpPr>
          <p:nvPr>
            <p:ph idx="1"/>
          </p:nvPr>
        </p:nvSpPr>
        <p:spPr/>
        <p:txBody>
          <a:bodyPr/>
          <a:lstStyle/>
          <a:p>
            <a:r>
              <a:rPr lang="en-US" dirty="0"/>
              <a:t>The difficulty with experience-based techniques is that a new software project may not have much in common with previous projects. </a:t>
            </a:r>
            <a:endParaRPr lang="en-US" dirty="0" smtClean="0"/>
          </a:p>
          <a:p>
            <a:r>
              <a:rPr lang="en-US" dirty="0" smtClean="0"/>
              <a:t>Software </a:t>
            </a:r>
            <a:r>
              <a:rPr lang="en-US" dirty="0"/>
              <a:t>development changes very quickly and a project will often use unfamiliar techniques such as web services, application system configuration or HTML5. </a:t>
            </a:r>
            <a:endParaRPr lang="en-US" dirty="0" smtClean="0"/>
          </a:p>
          <a:p>
            <a:r>
              <a:rPr lang="en-US" dirty="0"/>
              <a:t>If you have not worked with these techniques, your previous experience may not help you to estimate the effort required, making it more difficult to produce accurate costs and schedule estimates.</a:t>
            </a:r>
            <a:r>
              <a:rPr lang="en-GB" dirty="0"/>
              <a:t> </a:t>
            </a:r>
            <a:endParaRPr lang="en-US"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49</a:t>
            </a:fld>
            <a:endParaRPr lang="en-US"/>
          </a:p>
        </p:txBody>
      </p:sp>
    </p:spTree>
    <p:extLst>
      <p:ext uri="{BB962C8B-B14F-4D97-AF65-F5344CB8AC3E}">
        <p14:creationId xmlns:p14="http://schemas.microsoft.com/office/powerpoint/2010/main" val="416642000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p>
          <a:p>
            <a:r>
              <a:rPr lang="en-US" dirty="0" smtClean="0"/>
              <a:t>Project pricing involves estimating how much the software will cost to develop, taking factors such as staff costs, hardware costs, software costs, etc. into account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50</a:t>
            </a:fld>
            <a:endParaRPr lang="en-US"/>
          </a:p>
        </p:txBody>
      </p:sp>
    </p:spTree>
  </p:cSld>
  <p:clrMapOvr>
    <a:masterClrMapping/>
  </p:clrMapOvr>
  <p:transition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a:t>
            </a:r>
            <a:r>
              <a:rPr lang="en-GB" dirty="0" smtClean="0"/>
              <a:t>reused systems and </a:t>
            </a:r>
            <a:r>
              <a:rPr lang="en-GB" dirty="0"/>
              <a:t>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of algorithmic models</a:t>
            </a:r>
            <a:endParaRPr lang="en-US" dirty="0"/>
          </a:p>
        </p:txBody>
      </p:sp>
      <p:sp>
        <p:nvSpPr>
          <p:cNvPr id="3" name="Content Placeholder 2"/>
          <p:cNvSpPr>
            <a:spLocks noGrp="1"/>
          </p:cNvSpPr>
          <p:nvPr>
            <p:ph idx="1"/>
          </p:nvPr>
        </p:nvSpPr>
        <p:spPr/>
        <p:txBody>
          <a:bodyPr/>
          <a:lstStyle/>
          <a:p>
            <a:r>
              <a:rPr lang="en-US" dirty="0"/>
              <a:t>Algorithmic cost models are a systematic way to estimate the effort required to develop a system. However, these models are complex and difficult to use. </a:t>
            </a:r>
            <a:endParaRPr lang="en-US" dirty="0" smtClean="0"/>
          </a:p>
          <a:p>
            <a:r>
              <a:rPr lang="en-US" dirty="0" smtClean="0"/>
              <a:t>There are </a:t>
            </a:r>
            <a:r>
              <a:rPr lang="en-US" dirty="0"/>
              <a:t>many attributes and considerable scope for uncertainty in estimating their values. </a:t>
            </a:r>
            <a:endParaRPr lang="en-US" dirty="0" smtClean="0"/>
          </a:p>
          <a:p>
            <a:r>
              <a:rPr lang="en-US" dirty="0" smtClean="0"/>
              <a:t>This </a:t>
            </a:r>
            <a:r>
              <a:rPr lang="en-US" dirty="0"/>
              <a:t>complexity means that the practical application of algorithmic cost modeling has been limited to a relatively small number of large companies, mostly working in defense and aerospace systems engineering.</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52</a:t>
            </a:fld>
            <a:endParaRPr lang="en-US"/>
          </a:p>
        </p:txBody>
      </p:sp>
    </p:spTree>
    <p:extLst>
      <p:ext uri="{BB962C8B-B14F-4D97-AF65-F5344CB8AC3E}">
        <p14:creationId xmlns:p14="http://schemas.microsoft.com/office/powerpoint/2010/main" val="2815619896"/>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219"/>
            <a:ext cx="8229600" cy="1143000"/>
          </a:xfrm>
        </p:spPr>
        <p:txBody>
          <a:bodyPr/>
          <a:lstStyle/>
          <a:p>
            <a:pPr algn="ctr"/>
            <a:r>
              <a:rPr lang="en-US" dirty="0" smtClean="0"/>
              <a:t>COCOMO cost modeling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53</a:t>
            </a:fld>
            <a:endParaRPr lang="en-US"/>
          </a:p>
        </p:txBody>
      </p:sp>
    </p:spTree>
    <p:extLst>
      <p:ext uri="{BB962C8B-B14F-4D97-AF65-F5344CB8AC3E}">
        <p14:creationId xmlns:p14="http://schemas.microsoft.com/office/powerpoint/2010/main" val="72132962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Model</a:t>
            </a:r>
            <a:endParaRPr lang="th-TH" dirty="0"/>
          </a:p>
        </p:txBody>
      </p:sp>
      <p:sp>
        <p:nvSpPr>
          <p:cNvPr id="3" name="Content Placeholder 2"/>
          <p:cNvSpPr>
            <a:spLocks noGrp="1"/>
          </p:cNvSpPr>
          <p:nvPr>
            <p:ph idx="1"/>
          </p:nvPr>
        </p:nvSpPr>
        <p:spPr>
          <a:xfrm>
            <a:off x="217714" y="1594303"/>
            <a:ext cx="8926286" cy="4588782"/>
          </a:xfrm>
        </p:spPr>
        <p:txBody>
          <a:bodyPr/>
          <a:lstStyle/>
          <a:p>
            <a:pPr marL="0" indent="0">
              <a:buNone/>
            </a:pPr>
            <a:r>
              <a:rPr lang="en-US" dirty="0"/>
              <a:t>The model gives an order of magnitude estimate of software costs (!!?*!) It looks at three classes of software projects </a:t>
            </a:r>
          </a:p>
          <a:p>
            <a:r>
              <a:rPr lang="en-US" b="1" dirty="0"/>
              <a:t>Organic Mode Projects</a:t>
            </a:r>
            <a:r>
              <a:rPr lang="en-US" dirty="0"/>
              <a:t> </a:t>
            </a:r>
          </a:p>
          <a:p>
            <a:pPr marL="0" indent="0">
              <a:buNone/>
            </a:pPr>
            <a:r>
              <a:rPr lang="en-US" sz="2000" dirty="0" smtClean="0"/>
              <a:t>	are </a:t>
            </a:r>
            <a:r>
              <a:rPr lang="en-US" sz="2000" dirty="0"/>
              <a:t>those where small teams work in familiar </a:t>
            </a:r>
            <a:r>
              <a:rPr lang="en-US" sz="2000" dirty="0" smtClean="0"/>
              <a:t>environments </a:t>
            </a:r>
            <a:r>
              <a:rPr lang="en-US" sz="2000" dirty="0"/>
              <a:t>with low </a:t>
            </a:r>
            <a:r>
              <a:rPr lang="en-US" sz="2000" dirty="0" smtClean="0"/>
              <a:t>	communication </a:t>
            </a:r>
            <a:r>
              <a:rPr lang="en-US" sz="2000" dirty="0"/>
              <a:t>overhead. </a:t>
            </a:r>
          </a:p>
          <a:p>
            <a:r>
              <a:rPr lang="en-US" b="1" dirty="0"/>
              <a:t>Semi-detached Mode Projects</a:t>
            </a:r>
            <a:r>
              <a:rPr lang="en-US" dirty="0"/>
              <a:t> </a:t>
            </a:r>
          </a:p>
          <a:p>
            <a:pPr marL="0" indent="0">
              <a:buNone/>
            </a:pPr>
            <a:r>
              <a:rPr lang="en-US" sz="2000" dirty="0" smtClean="0"/>
              <a:t>	are </a:t>
            </a:r>
            <a:r>
              <a:rPr lang="en-US" sz="2000" dirty="0"/>
              <a:t>those projects made up of experienced and </a:t>
            </a:r>
            <a:r>
              <a:rPr lang="en-US" sz="2000" dirty="0" smtClean="0"/>
              <a:t>	inexperienced </a:t>
            </a:r>
            <a:r>
              <a:rPr lang="en-US" sz="2000" dirty="0"/>
              <a:t>staff. </a:t>
            </a:r>
          </a:p>
          <a:p>
            <a:r>
              <a:rPr lang="en-US" b="1" dirty="0"/>
              <a:t>Embedded Mode Projects</a:t>
            </a:r>
            <a:r>
              <a:rPr lang="en-US" dirty="0"/>
              <a:t> </a:t>
            </a:r>
          </a:p>
          <a:p>
            <a:pPr marL="0" indent="0">
              <a:buNone/>
            </a:pPr>
            <a:r>
              <a:rPr lang="en-US" sz="2000" dirty="0" smtClean="0"/>
              <a:t>	are </a:t>
            </a:r>
            <a:r>
              <a:rPr lang="en-US" sz="2000" dirty="0"/>
              <a:t>those that develop complex hardware software </a:t>
            </a:r>
            <a:r>
              <a:rPr lang="en-US" sz="2000" dirty="0" smtClean="0"/>
              <a:t>systems</a:t>
            </a:r>
            <a:r>
              <a:rPr lang="en-US" sz="2000" dirty="0"/>
              <a:t>. Experience </a:t>
            </a:r>
            <a:r>
              <a:rPr lang="en-US" sz="2000" dirty="0" smtClean="0"/>
              <a:t>	level </a:t>
            </a:r>
            <a:r>
              <a:rPr lang="en-US" sz="2000" dirty="0"/>
              <a:t>is low since most </a:t>
            </a:r>
            <a:r>
              <a:rPr lang="en-US" sz="2000" dirty="0" smtClean="0"/>
              <a:t>projects are </a:t>
            </a:r>
            <a:r>
              <a:rPr lang="en-US" sz="2000" dirty="0"/>
              <a:t>one </a:t>
            </a:r>
            <a:r>
              <a:rPr lang="en-US" sz="2000" dirty="0" smtClean="0"/>
              <a:t>	of </a:t>
            </a:r>
            <a:r>
              <a:rPr lang="en-US" sz="2000" dirty="0"/>
              <a:t>a kind.</a:t>
            </a:r>
            <a:endParaRPr lang="th-TH" sz="2000" dirty="0"/>
          </a:p>
        </p:txBody>
      </p:sp>
      <p:sp>
        <p:nvSpPr>
          <p:cNvPr id="4" name="Date Placeholder 3"/>
          <p:cNvSpPr>
            <a:spLocks noGrp="1"/>
          </p:cNvSpPr>
          <p:nvPr>
            <p:ph type="dt" sz="half" idx="10"/>
          </p:nvPr>
        </p:nvSpPr>
        <p:spPr/>
        <p:txBody>
          <a:bodyPr/>
          <a:lstStyle/>
          <a:p>
            <a:r>
              <a:rPr lang="en-GB" dirty="0" smtClean="0"/>
              <a:t>10/12/2014</a:t>
            </a:r>
            <a:endParaRPr lang="en-US" dirty="0"/>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54</a:t>
            </a:fld>
            <a:endParaRPr lang="en-US"/>
          </a:p>
        </p:txBody>
      </p:sp>
    </p:spTree>
    <p:extLst>
      <p:ext uri="{BB962C8B-B14F-4D97-AF65-F5344CB8AC3E}">
        <p14:creationId xmlns:p14="http://schemas.microsoft.com/office/powerpoint/2010/main" val="314694769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Model</a:t>
            </a:r>
            <a:endParaRPr lang="th-TH" dirty="0"/>
          </a:p>
        </p:txBody>
      </p:sp>
      <p:sp>
        <p:nvSpPr>
          <p:cNvPr id="3" name="Content Placeholder 2"/>
          <p:cNvSpPr>
            <a:spLocks noGrp="1"/>
          </p:cNvSpPr>
          <p:nvPr>
            <p:ph idx="1"/>
          </p:nvPr>
        </p:nvSpPr>
        <p:spPr/>
        <p:txBody>
          <a:bodyPr/>
          <a:lstStyle/>
          <a:p>
            <a:pPr marL="0" indent="0">
              <a:buNone/>
            </a:pPr>
            <a:r>
              <a:rPr lang="en-US" dirty="0"/>
              <a:t>Effort = A(KDSI)^b where KDSI = thousands of delivered source instructions </a:t>
            </a:r>
          </a:p>
          <a:p>
            <a:pPr marL="0" indent="0">
              <a:buNone/>
            </a:pPr>
            <a:r>
              <a:rPr lang="en-US" b="1" dirty="0"/>
              <a:t>Organic Mode</a:t>
            </a:r>
            <a:r>
              <a:rPr lang="en-US" dirty="0"/>
              <a:t>: PM = 2.4(KDSI)^1.05 </a:t>
            </a:r>
            <a:br>
              <a:rPr lang="en-US" dirty="0"/>
            </a:br>
            <a:r>
              <a:rPr lang="en-US" b="1" dirty="0"/>
              <a:t>Semi-Detached Mode</a:t>
            </a:r>
            <a:r>
              <a:rPr lang="en-US" dirty="0"/>
              <a:t>: PM = 3(KDSI)^1.12 </a:t>
            </a:r>
            <a:br>
              <a:rPr lang="en-US" dirty="0"/>
            </a:br>
            <a:r>
              <a:rPr lang="en-US" b="1" dirty="0"/>
              <a:t>Embedded Mode</a:t>
            </a:r>
            <a:r>
              <a:rPr lang="en-US" dirty="0"/>
              <a:t>: PM = 3.6(KDSI)^1.20 </a:t>
            </a:r>
            <a:br>
              <a:rPr lang="en-US" dirty="0"/>
            </a:br>
            <a:r>
              <a:rPr lang="en-US" dirty="0" smtClean="0"/>
              <a:t>	where </a:t>
            </a:r>
            <a:r>
              <a:rPr lang="en-US" dirty="0"/>
              <a:t>PM = person months</a:t>
            </a:r>
          </a:p>
          <a:p>
            <a:pPr marL="0" indent="0">
              <a:buNone/>
            </a:pPr>
            <a:r>
              <a:rPr lang="en-US" b="1" dirty="0"/>
              <a:t>Organic Mode</a:t>
            </a:r>
            <a:r>
              <a:rPr lang="en-US" dirty="0"/>
              <a:t>: TDEV = 2.5(PM)^.38 </a:t>
            </a:r>
            <a:br>
              <a:rPr lang="en-US" dirty="0"/>
            </a:br>
            <a:r>
              <a:rPr lang="en-US" b="1" dirty="0"/>
              <a:t>Semi-Detached Mode</a:t>
            </a:r>
            <a:r>
              <a:rPr lang="en-US" dirty="0"/>
              <a:t>: TDEV = 2.5(PM)^.35 </a:t>
            </a:r>
            <a:br>
              <a:rPr lang="en-US" dirty="0"/>
            </a:br>
            <a:r>
              <a:rPr lang="en-US" b="1" dirty="0"/>
              <a:t>Embedded Mode</a:t>
            </a:r>
            <a:r>
              <a:rPr lang="en-US" dirty="0"/>
              <a:t>: TDEV = 2.5(PM)^.32 </a:t>
            </a:r>
            <a:br>
              <a:rPr lang="en-US" dirty="0"/>
            </a:br>
            <a:r>
              <a:rPr lang="en-US" dirty="0" smtClean="0"/>
              <a:t>	where </a:t>
            </a:r>
            <a:r>
              <a:rPr lang="en-US" dirty="0"/>
              <a:t>TDEV = time of development</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55</a:t>
            </a:fld>
            <a:endParaRPr lang="en-US"/>
          </a:p>
        </p:txBody>
      </p:sp>
    </p:spTree>
    <p:extLst>
      <p:ext uri="{BB962C8B-B14F-4D97-AF65-F5344CB8AC3E}">
        <p14:creationId xmlns:p14="http://schemas.microsoft.com/office/powerpoint/2010/main" val="387416177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Model</a:t>
            </a:r>
            <a:endParaRPr lang="th-TH" dirty="0"/>
          </a:p>
        </p:txBody>
      </p:sp>
      <p:sp>
        <p:nvSpPr>
          <p:cNvPr id="3" name="Content Placeholder 2"/>
          <p:cNvSpPr>
            <a:spLocks noGrp="1"/>
          </p:cNvSpPr>
          <p:nvPr>
            <p:ph idx="1"/>
          </p:nvPr>
        </p:nvSpPr>
        <p:spPr/>
        <p:txBody>
          <a:bodyPr/>
          <a:lstStyle/>
          <a:p>
            <a:pPr marL="0" indent="0">
              <a:buNone/>
            </a:pPr>
            <a:r>
              <a:rPr lang="en-US" b="1" dirty="0"/>
              <a:t>COCOMO MODEL BASED ESTIMATION :</a:t>
            </a:r>
            <a:endParaRPr lang="en-US" dirty="0"/>
          </a:p>
          <a:p>
            <a:pPr marL="0" indent="0">
              <a:buNone/>
            </a:pPr>
            <a:r>
              <a:rPr lang="en-US" dirty="0"/>
              <a:t>We considered the BASIC COCOMO Model.</a:t>
            </a:r>
          </a:p>
          <a:p>
            <a:pPr marL="0" indent="0">
              <a:buNone/>
            </a:pPr>
            <a:r>
              <a:rPr lang="en-US" dirty="0"/>
              <a:t>Since our project is relatively small and simple software we shall follow the Organic BASIC COCOMO Model.</a:t>
            </a:r>
          </a:p>
          <a:p>
            <a:pPr marL="0" indent="0">
              <a:buNone/>
            </a:pPr>
            <a:r>
              <a:rPr lang="en-US" dirty="0"/>
              <a:t>For the Organic Basic COCOMO model </a:t>
            </a:r>
            <a:endParaRPr lang="en-US" dirty="0" smtClean="0"/>
          </a:p>
          <a:p>
            <a:pPr marL="0" indent="0">
              <a:buNone/>
            </a:pPr>
            <a:endParaRPr lang="en-US" dirty="0"/>
          </a:p>
          <a:p>
            <a:pPr marL="0" indent="0">
              <a:buNone/>
            </a:pPr>
            <a:r>
              <a:rPr lang="en-US" dirty="0"/>
              <a:t>The LOC is estimated to be 8000 lines of code. Thus, KLOC =</a:t>
            </a:r>
            <a:r>
              <a:rPr lang="en-US" b="1" dirty="0"/>
              <a:t> 8</a:t>
            </a:r>
            <a:endParaRPr lang="th-TH"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56</a:t>
            </a:fld>
            <a:endParaRPr lang="en-US"/>
          </a:p>
        </p:txBody>
      </p:sp>
    </p:spTree>
    <p:extLst>
      <p:ext uri="{BB962C8B-B14F-4D97-AF65-F5344CB8AC3E}">
        <p14:creationId xmlns:p14="http://schemas.microsoft.com/office/powerpoint/2010/main" val="1387093971"/>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Model</a:t>
            </a:r>
            <a:endParaRPr lang="th-TH" dirty="0"/>
          </a:p>
        </p:txBody>
      </p:sp>
      <p:sp>
        <p:nvSpPr>
          <p:cNvPr id="3" name="Content Placeholder 2"/>
          <p:cNvSpPr>
            <a:spLocks noGrp="1"/>
          </p:cNvSpPr>
          <p:nvPr>
            <p:ph idx="1"/>
          </p:nvPr>
        </p:nvSpPr>
        <p:spPr/>
        <p:txBody>
          <a:bodyPr/>
          <a:lstStyle/>
          <a:p>
            <a:pPr marL="0" indent="0">
              <a:buNone/>
            </a:pPr>
            <a:r>
              <a:rPr lang="en-US" dirty="0"/>
              <a:t>The BASIC COCOMO Model computes</a:t>
            </a:r>
          </a:p>
          <a:p>
            <a:pPr marL="0" indent="0">
              <a:buNone/>
            </a:pPr>
            <a:r>
              <a:rPr lang="en-US" dirty="0"/>
              <a:t>The Effort as :</a:t>
            </a:r>
          </a:p>
          <a:p>
            <a:pPr marL="0" indent="0">
              <a:buNone/>
            </a:pPr>
            <a:r>
              <a:rPr lang="en-US" dirty="0"/>
              <a:t>		E = 2.4 * (8) </a:t>
            </a:r>
            <a:r>
              <a:rPr lang="en-US" baseline="30000" dirty="0" smtClean="0"/>
              <a:t>1.05             </a:t>
            </a:r>
            <a:r>
              <a:rPr lang="en-US" dirty="0" smtClean="0"/>
              <a:t>=     18.3</a:t>
            </a:r>
            <a:endParaRPr lang="en-US" dirty="0"/>
          </a:p>
          <a:p>
            <a:pPr marL="0" indent="0">
              <a:buNone/>
            </a:pPr>
            <a:r>
              <a:rPr lang="en-US" dirty="0"/>
              <a:t>		~  </a:t>
            </a:r>
            <a:r>
              <a:rPr lang="en-US" b="1" dirty="0"/>
              <a:t>18 </a:t>
            </a:r>
            <a:r>
              <a:rPr lang="en-US" b="1" dirty="0" smtClean="0"/>
              <a:t>person-month</a:t>
            </a:r>
          </a:p>
          <a:p>
            <a:pPr marL="0" indent="0">
              <a:buNone/>
            </a:pPr>
            <a:r>
              <a:rPr lang="en-US" dirty="0"/>
              <a:t>The Development time is computed as :</a:t>
            </a:r>
          </a:p>
          <a:p>
            <a:pPr marL="0" indent="0">
              <a:buNone/>
            </a:pPr>
            <a:r>
              <a:rPr lang="en-US" dirty="0" smtClean="0"/>
              <a:t>		D </a:t>
            </a:r>
            <a:r>
              <a:rPr lang="en-US" dirty="0"/>
              <a:t>=  2.5 * (</a:t>
            </a:r>
            <a:r>
              <a:rPr lang="en-US" dirty="0" smtClean="0"/>
              <a:t>18)</a:t>
            </a:r>
            <a:r>
              <a:rPr lang="en-US" baseline="30000" dirty="0" smtClean="0"/>
              <a:t>0.38</a:t>
            </a:r>
            <a:r>
              <a:rPr lang="en-US" dirty="0"/>
              <a:t> </a:t>
            </a:r>
            <a:r>
              <a:rPr lang="en-US" dirty="0" smtClean="0"/>
              <a:t>     =  </a:t>
            </a:r>
            <a:r>
              <a:rPr lang="en-US" dirty="0"/>
              <a:t>6.46</a:t>
            </a:r>
          </a:p>
          <a:p>
            <a:pPr marL="0" indent="0">
              <a:buNone/>
            </a:pPr>
            <a:r>
              <a:rPr lang="en-US" dirty="0" smtClean="0"/>
              <a:t>		~  </a:t>
            </a:r>
            <a:r>
              <a:rPr lang="en-US" b="1" dirty="0"/>
              <a:t>6 months</a:t>
            </a:r>
            <a:endParaRPr lang="en-US" dirty="0"/>
          </a:p>
          <a:p>
            <a:pPr marL="0" indent="0">
              <a:buNone/>
            </a:pPr>
            <a:r>
              <a:rPr lang="en-US" dirty="0"/>
              <a:t>The number of people required for the project is given as :</a:t>
            </a:r>
          </a:p>
          <a:p>
            <a:pPr marL="0" indent="0">
              <a:buNone/>
            </a:pPr>
            <a:r>
              <a:rPr lang="en-US" dirty="0"/>
              <a:t>	</a:t>
            </a:r>
            <a:r>
              <a:rPr lang="en-US" dirty="0" smtClean="0"/>
              <a:t>	N </a:t>
            </a:r>
            <a:r>
              <a:rPr lang="en-US" dirty="0"/>
              <a:t>= </a:t>
            </a:r>
            <a:r>
              <a:rPr lang="en-US" dirty="0" smtClean="0"/>
              <a:t>E/D      = 18/6       =     </a:t>
            </a:r>
            <a:r>
              <a:rPr lang="en-US" b="1" dirty="0" smtClean="0"/>
              <a:t>3 </a:t>
            </a:r>
            <a:r>
              <a:rPr lang="en-US" b="1" dirty="0"/>
              <a:t>persons</a:t>
            </a:r>
            <a:endParaRPr lang="th-TH"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57</a:t>
            </a:fld>
            <a:endParaRPr lang="en-US"/>
          </a:p>
        </p:txBody>
      </p:sp>
    </p:spTree>
    <p:extLst>
      <p:ext uri="{BB962C8B-B14F-4D97-AF65-F5344CB8AC3E}">
        <p14:creationId xmlns:p14="http://schemas.microsoft.com/office/powerpoint/2010/main" val="3818886506"/>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smtClean="0"/>
              <a:t>COCOMO cost modeling</a:t>
            </a:r>
            <a:endParaRPr lang="en-GB" dirty="0"/>
          </a:p>
        </p:txBody>
      </p:sp>
      <p:sp>
        <p:nvSpPr>
          <p:cNvPr id="53251" name="Rectangle 3"/>
          <p:cNvSpPr>
            <a:spLocks noGrp="1" noChangeArrowheads="1"/>
          </p:cNvSpPr>
          <p:nvPr>
            <p:ph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58</a:t>
            </a:fld>
            <a:endParaRPr lang="en-US"/>
          </a:p>
        </p:txBody>
      </p:sp>
    </p:spTree>
  </p:cSld>
  <p:clrMapOvr>
    <a:masterClrMapping/>
  </p:clrMapOvr>
  <p:transition advTm="2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startup planning</a:t>
            </a:r>
            <a:endParaRPr lang="en-US" dirty="0"/>
          </a:p>
        </p:txBody>
      </p:sp>
      <p:sp>
        <p:nvSpPr>
          <p:cNvPr id="3" name="Content Placeholder 2"/>
          <p:cNvSpPr>
            <a:spLocks noGrp="1"/>
          </p:cNvSpPr>
          <p:nvPr>
            <p:ph idx="1"/>
          </p:nvPr>
        </p:nvSpPr>
        <p:spPr/>
        <p:txBody>
          <a:bodyPr/>
          <a:lstStyle/>
          <a:p>
            <a:r>
              <a:rPr lang="en-US" dirty="0" smtClean="0"/>
              <a:t>At this stage, you know more about the system requirements but do not have design or implementation information</a:t>
            </a:r>
          </a:p>
          <a:p>
            <a:r>
              <a:rPr lang="en-US" dirty="0" smtClean="0"/>
              <a:t>Create a plan with enough detail to make decisions about the project budget and staffing. </a:t>
            </a:r>
            <a:endParaRPr lang="en-US" dirty="0"/>
          </a:p>
          <a:p>
            <a:pPr lvl="1"/>
            <a:r>
              <a:rPr lang="en-US" dirty="0" smtClean="0"/>
              <a:t>This plan is the basis for project resource allocation</a:t>
            </a:r>
          </a:p>
          <a:p>
            <a:r>
              <a:rPr lang="en-US" dirty="0" smtClean="0"/>
              <a:t>The startup plan should also define project monitoring mechanisms</a:t>
            </a:r>
          </a:p>
          <a:p>
            <a:r>
              <a:rPr lang="en-US" dirty="0" smtClean="0"/>
              <a:t>A startup plan is still needed for agile development to allow resources to be allocated to the project</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extLst>
      <p:ext uri="{BB962C8B-B14F-4D97-AF65-F5344CB8AC3E}">
        <p14:creationId xmlns:p14="http://schemas.microsoft.com/office/powerpoint/2010/main" val="83324443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endParaRPr lang="en-GB" sz="2000" dirty="0"/>
          </a:p>
          <a:p>
            <a:r>
              <a:rPr lang="en-US" sz="2000" dirty="0"/>
              <a:t>Software is often priced to gain a contract and the functionality of the system is then adjusted to meet the estimated price.</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endParaRPr lang="en-GB" sz="2000"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60</a:t>
            </a:fld>
            <a:endParaRPr lang="en-US"/>
          </a:p>
        </p:txBody>
      </p:sp>
    </p:spTree>
    <p:extLst>
      <p:ext uri="{BB962C8B-B14F-4D97-AF65-F5344CB8AC3E}">
        <p14:creationId xmlns:p14="http://schemas.microsoft.com/office/powerpoint/2010/main" val="3246827656"/>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Project scheduling involves the creation of various graphical representations of part of the project plan. Bar charts, which show the activity duration and staffing timelines, are the most commonly used schedule representations.</a:t>
            </a:r>
            <a:endParaRPr lang="en-GB" sz="2000" dirty="0"/>
          </a:p>
          <a:p>
            <a:r>
              <a:rPr lang="en-US" sz="2000" dirty="0"/>
              <a:t>A project milestone is a predictable outcome of an activity or set of activities. At each milestone, a formal report of progress should be presented to management. A deliverable is a work product that is delivered to the project customer.</a:t>
            </a:r>
            <a:endParaRPr lang="en-GB" sz="2000" dirty="0"/>
          </a:p>
          <a:p>
            <a:r>
              <a:rPr lang="en-US" sz="2000" dirty="0"/>
              <a:t>The agile planning game involves the whole team in project planning. The plan is developed incrementally and, if problems arise, it is adjusted so that software functionality is reduced instead of delaying the delivery of an increment.</a:t>
            </a:r>
            <a:endParaRPr lang="en-GB" sz="2000"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Estimation techniques for software may be experience-based, where managers judge the effort required, or algorithmic, where the effort required is computed from other estimated project parameters.</a:t>
            </a:r>
            <a:endParaRPr lang="en-GB" sz="2000" dirty="0"/>
          </a:p>
          <a:p>
            <a:r>
              <a:rPr lang="en-US" sz="2000" dirty="0"/>
              <a:t>The COCOMO II costing model is a mature algorithmic cost model that takes project, product, hardware and personnel attributes into account when formulating a cost estimate.  </a:t>
            </a:r>
            <a:endParaRPr lang="en-GB" sz="2000" dirty="0"/>
          </a:p>
          <a:p>
            <a:endParaRPr lang="en-US" sz="2000"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62</a:t>
            </a:fld>
            <a:endParaRPr lang="en-US"/>
          </a:p>
        </p:txBody>
      </p:sp>
    </p:spTree>
    <p:extLst>
      <p:ext uri="{BB962C8B-B14F-4D97-AF65-F5344CB8AC3E}">
        <p14:creationId xmlns:p14="http://schemas.microsoft.com/office/powerpoint/2010/main" val="21607816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planning</a:t>
            </a:r>
            <a:endParaRPr lang="en-US" dirty="0"/>
          </a:p>
        </p:txBody>
      </p:sp>
      <p:sp>
        <p:nvSpPr>
          <p:cNvPr id="3" name="Content Placeholder 2"/>
          <p:cNvSpPr>
            <a:spLocks noGrp="1"/>
          </p:cNvSpPr>
          <p:nvPr>
            <p:ph idx="1"/>
          </p:nvPr>
        </p:nvSpPr>
        <p:spPr/>
        <p:txBody>
          <a:bodyPr/>
          <a:lstStyle/>
          <a:p>
            <a:r>
              <a:rPr lang="en-US" dirty="0" smtClean="0"/>
              <a:t>The project plan should be regularly amended as the project progresses and you know more about the software and its development</a:t>
            </a:r>
          </a:p>
          <a:p>
            <a:r>
              <a:rPr lang="en-US" dirty="0" smtClean="0"/>
              <a:t>The project schedule, cost-estimate and risks have to be regularly revised</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extLst>
      <p:ext uri="{BB962C8B-B14F-4D97-AF65-F5344CB8AC3E}">
        <p14:creationId xmlns:p14="http://schemas.microsoft.com/office/powerpoint/2010/main" val="155247707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Software pricing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extLst>
      <p:ext uri="{BB962C8B-B14F-4D97-AF65-F5344CB8AC3E}">
        <p14:creationId xmlns:p14="http://schemas.microsoft.com/office/powerpoint/2010/main" val="67204206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9</a:t>
            </a:fld>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1313424DDBB41BB8DD43918465C4F" ma:contentTypeVersion="0" ma:contentTypeDescription="Create a new document." ma:contentTypeScope="" ma:versionID="11f677fdce58e66b426214b0f386d85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59A886-904C-4C44-A3A4-08041FE09504}"/>
</file>

<file path=customXml/itemProps2.xml><?xml version="1.0" encoding="utf-8"?>
<ds:datastoreItem xmlns:ds="http://schemas.openxmlformats.org/officeDocument/2006/customXml" ds:itemID="{2609E4D4-453B-4526-AF6E-05C9C95E6C2A}"/>
</file>

<file path=customXml/itemProps3.xml><?xml version="1.0" encoding="utf-8"?>
<ds:datastoreItem xmlns:ds="http://schemas.openxmlformats.org/officeDocument/2006/customXml" ds:itemID="{D0EBB5E6-EA19-41AA-8524-DC70ED162401}"/>
</file>

<file path=docProps/app.xml><?xml version="1.0" encoding="utf-8"?>
<Properties xmlns="http://schemas.openxmlformats.org/officeDocument/2006/extended-properties" xmlns:vt="http://schemas.openxmlformats.org/officeDocument/2006/docPropsVTypes">
  <Template>SE10 slides.thmx</Template>
  <TotalTime>415</TotalTime>
  <Words>3857</Words>
  <Application>Microsoft Office PowerPoint</Application>
  <PresentationFormat>On-screen Show (4:3)</PresentationFormat>
  <Paragraphs>509</Paragraphs>
  <Slides>62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ＭＳ Ｐゴシック</vt:lpstr>
      <vt:lpstr>Arial</vt:lpstr>
      <vt:lpstr>Calibri</vt:lpstr>
      <vt:lpstr>Helvetica</vt:lpstr>
      <vt:lpstr>Symbol</vt:lpstr>
      <vt:lpstr>Times New Roman</vt:lpstr>
      <vt:lpstr>Wingdings</vt:lpstr>
      <vt:lpstr>SE10 slides</vt:lpstr>
      <vt:lpstr>Chapter 23 – Project planning</vt:lpstr>
      <vt:lpstr>Topics covered</vt:lpstr>
      <vt:lpstr>Project planning</vt:lpstr>
      <vt:lpstr>Planning stages</vt:lpstr>
      <vt:lpstr>Proposal planning</vt:lpstr>
      <vt:lpstr>Project startup planning</vt:lpstr>
      <vt:lpstr>Development planning</vt:lpstr>
      <vt:lpstr>Software pricing</vt:lpstr>
      <vt:lpstr>Software pricing</vt:lpstr>
      <vt:lpstr>Factors affecting software pricing </vt:lpstr>
      <vt:lpstr>Factors affecting software pricing </vt:lpstr>
      <vt:lpstr>Pricing strategies</vt:lpstr>
      <vt:lpstr>Pricing to win</vt:lpstr>
      <vt:lpstr>Plan-driven development</vt:lpstr>
      <vt:lpstr>Plan-driven development</vt:lpstr>
      <vt:lpstr>Plan-driven development – pros and cons</vt:lpstr>
      <vt:lpstr>Project plans</vt:lpstr>
      <vt:lpstr>Project plan supplements </vt:lpstr>
      <vt:lpstr>The planning process</vt:lpstr>
      <vt:lpstr>The project planning process </vt:lpstr>
      <vt:lpstr>Planning assumptions</vt:lpstr>
      <vt:lpstr>Risk mitigation</vt:lpstr>
      <vt:lpstr>Project scheduling</vt:lpstr>
      <vt:lpstr>Project scheduling</vt:lpstr>
      <vt:lpstr>Project scheduling activities</vt:lpstr>
      <vt:lpstr>The project scheduling process </vt:lpstr>
      <vt:lpstr>Scheduling problems</vt:lpstr>
      <vt:lpstr>Schedule presentation</vt:lpstr>
      <vt:lpstr>Project activites</vt:lpstr>
      <vt:lpstr>Milestones and deliverables</vt:lpstr>
      <vt:lpstr>Tasks, durations, and dependencies </vt:lpstr>
      <vt:lpstr>Activity bar chart </vt:lpstr>
      <vt:lpstr>Staff allocation chart </vt:lpstr>
      <vt:lpstr>Agile planning</vt:lpstr>
      <vt:lpstr>Agile planning</vt:lpstr>
      <vt:lpstr>Agile planning stages</vt:lpstr>
      <vt:lpstr>Approaches to agile planning</vt:lpstr>
      <vt:lpstr>Story-based planning</vt:lpstr>
      <vt:lpstr>The planning game</vt:lpstr>
      <vt:lpstr>Release and iteration planning</vt:lpstr>
      <vt:lpstr>Task allocation</vt:lpstr>
      <vt:lpstr>Software delivery</vt:lpstr>
      <vt:lpstr>Agile planning difficulties</vt:lpstr>
      <vt:lpstr>Agile planning applicability</vt:lpstr>
      <vt:lpstr>Estimation techniques</vt:lpstr>
      <vt:lpstr>Estimation techniques</vt:lpstr>
      <vt:lpstr>Estimate uncertainty </vt:lpstr>
      <vt:lpstr>Experience-based approaches</vt:lpstr>
      <vt:lpstr>Problem with experience-based approaches</vt:lpstr>
      <vt:lpstr>Algorithmic cost modelling</vt:lpstr>
      <vt:lpstr>Estimation accuracy</vt:lpstr>
      <vt:lpstr>Effectiveness of algorithmic models</vt:lpstr>
      <vt:lpstr>COCOMO cost modeling</vt:lpstr>
      <vt:lpstr>COCOMO Model</vt:lpstr>
      <vt:lpstr>COCOMO Model</vt:lpstr>
      <vt:lpstr>COCOMO Model</vt:lpstr>
      <vt:lpstr>COCOMO Model</vt:lpstr>
      <vt:lpstr>COCOMO cost modeling</vt:lpstr>
      <vt:lpstr>COCOMO 2 models</vt:lpstr>
      <vt:lpstr>Key points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OnN ..</cp:lastModifiedBy>
  <cp:revision>18</cp:revision>
  <dcterms:created xsi:type="dcterms:W3CDTF">2010-02-15T19:53:37Z</dcterms:created>
  <dcterms:modified xsi:type="dcterms:W3CDTF">2020-04-06T12:43:56Z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0x0101005601313424DDBB41BB8DD43918465C4F</vt:lpwstr>
  </property>
</Properties>
</file>