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emf" ContentType="image/x-emf"/>
  <Default Extension="xml" ContentType="application/xml"/>
  <Default Extension="jpg" ContentType="image/jpeg"/>
  <Override PartName="/ppt/presentation.xml" ContentType="application/vnd.openxmlformats-officedocument.presentationml.presentation.main+xml"/>
  <Override PartName="/ppt/slides/slide31.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30.xml" ContentType="application/vnd.openxmlformats-officedocument.presentationml.slide+xml"/>
  <Override PartName="/ppt/slides/slide2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2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8"/>
  </p:notesMasterIdLst>
  <p:handoutMasterIdLst>
    <p:handoutMasterId r:id="rId69"/>
  </p:handoutMasterIdLst>
  <p:sldIdLst>
    <p:sldId id="256" r:id="rId2"/>
    <p:sldId id="274" r:id="rId3"/>
    <p:sldId id="291" r:id="rId4"/>
    <p:sldId id="293" r:id="rId5"/>
    <p:sldId id="321" r:id="rId6"/>
    <p:sldId id="296" r:id="rId7"/>
    <p:sldId id="297" r:id="rId8"/>
    <p:sldId id="298" r:id="rId9"/>
    <p:sldId id="299" r:id="rId10"/>
    <p:sldId id="300" r:id="rId11"/>
    <p:sldId id="301" r:id="rId12"/>
    <p:sldId id="277" r:id="rId13"/>
    <p:sldId id="302" r:id="rId14"/>
    <p:sldId id="303" r:id="rId15"/>
    <p:sldId id="276" r:id="rId16"/>
    <p:sldId id="257" r:id="rId17"/>
    <p:sldId id="258" r:id="rId18"/>
    <p:sldId id="304" r:id="rId19"/>
    <p:sldId id="305" r:id="rId20"/>
    <p:sldId id="279" r:id="rId21"/>
    <p:sldId id="259" r:id="rId22"/>
    <p:sldId id="306" r:id="rId23"/>
    <p:sldId id="322" r:id="rId24"/>
    <p:sldId id="307" r:id="rId25"/>
    <p:sldId id="260" r:id="rId26"/>
    <p:sldId id="261" r:id="rId27"/>
    <p:sldId id="262" r:id="rId28"/>
    <p:sldId id="326" r:id="rId29"/>
    <p:sldId id="323" r:id="rId30"/>
    <p:sldId id="308" r:id="rId31"/>
    <p:sldId id="309" r:id="rId32"/>
    <p:sldId id="263" r:id="rId33"/>
    <p:sldId id="310" r:id="rId34"/>
    <p:sldId id="264" r:id="rId35"/>
    <p:sldId id="282" r:id="rId36"/>
    <p:sldId id="283" r:id="rId37"/>
    <p:sldId id="265" r:id="rId38"/>
    <p:sldId id="327" r:id="rId39"/>
    <p:sldId id="311" r:id="rId40"/>
    <p:sldId id="266" r:id="rId41"/>
    <p:sldId id="267" r:id="rId42"/>
    <p:sldId id="284" r:id="rId43"/>
    <p:sldId id="285" r:id="rId44"/>
    <p:sldId id="268" r:id="rId45"/>
    <p:sldId id="328" r:id="rId46"/>
    <p:sldId id="269" r:id="rId47"/>
    <p:sldId id="320" r:id="rId48"/>
    <p:sldId id="288" r:id="rId49"/>
    <p:sldId id="329" r:id="rId50"/>
    <p:sldId id="289" r:id="rId51"/>
    <p:sldId id="270" r:id="rId52"/>
    <p:sldId id="271" r:id="rId53"/>
    <p:sldId id="325" r:id="rId54"/>
    <p:sldId id="330" r:id="rId55"/>
    <p:sldId id="331" r:id="rId56"/>
    <p:sldId id="280" r:id="rId57"/>
    <p:sldId id="312" r:id="rId58"/>
    <p:sldId id="313" r:id="rId59"/>
    <p:sldId id="314" r:id="rId60"/>
    <p:sldId id="272" r:id="rId61"/>
    <p:sldId id="315" r:id="rId62"/>
    <p:sldId id="316" r:id="rId63"/>
    <p:sldId id="273" r:id="rId64"/>
    <p:sldId id="317" r:id="rId65"/>
    <p:sldId id="324" r:id="rId66"/>
    <p:sldId id="318"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579" autoAdjust="0"/>
  </p:normalViewPr>
  <p:slideViewPr>
    <p:cSldViewPr snapToGrid="0" snapToObjects="1">
      <p:cViewPr varScale="1">
        <p:scale>
          <a:sx n="92" d="100"/>
          <a:sy n="92" d="100"/>
        </p:scale>
        <p:origin x="-2080"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3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63" Type="http://schemas.openxmlformats.org/officeDocument/2006/relationships/slide" Target="slides/slide62.xml"/><Relationship Id="rId68" Type="http://schemas.openxmlformats.org/officeDocument/2006/relationships/notesMaster" Target="notesMasters/notesMaster1.xml"/><Relationship Id="rId42" Type="http://schemas.openxmlformats.org/officeDocument/2006/relationships/slide" Target="slides/slide41.xml"/><Relationship Id="rId47" Type="http://schemas.openxmlformats.org/officeDocument/2006/relationships/slide" Target="slides/slide46.xml"/><Relationship Id="rId21" Type="http://schemas.openxmlformats.org/officeDocument/2006/relationships/slide" Target="slides/slide20.xml"/><Relationship Id="rId16" Type="http://schemas.openxmlformats.org/officeDocument/2006/relationships/slide" Target="slides/slide15.xml"/><Relationship Id="rId66" Type="http://schemas.openxmlformats.org/officeDocument/2006/relationships/slide" Target="slides/slide65.xml"/><Relationship Id="rId53" Type="http://schemas.openxmlformats.org/officeDocument/2006/relationships/slide" Target="slides/slide52.xml"/><Relationship Id="rId58" Type="http://schemas.openxmlformats.org/officeDocument/2006/relationships/slide" Target="slides/slide57.xml"/><Relationship Id="rId40" Type="http://schemas.openxmlformats.org/officeDocument/2006/relationships/slide" Target="slides/slide39.xml"/><Relationship Id="rId45" Type="http://schemas.openxmlformats.org/officeDocument/2006/relationships/slide" Target="slides/slide44.xml"/><Relationship Id="rId32" Type="http://schemas.openxmlformats.org/officeDocument/2006/relationships/slide" Target="slides/slide31.xml"/><Relationship Id="rId37" Type="http://schemas.openxmlformats.org/officeDocument/2006/relationships/slide" Target="slides/slide36.xml"/><Relationship Id="rId24" Type="http://schemas.openxmlformats.org/officeDocument/2006/relationships/slide" Target="slides/slide23.xml"/><Relationship Id="rId74" Type="http://schemas.openxmlformats.org/officeDocument/2006/relationships/tableStyles" Target="tableStyles.xml"/><Relationship Id="rId11" Type="http://schemas.openxmlformats.org/officeDocument/2006/relationships/slide" Target="slides/slide10.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64" Type="http://schemas.openxmlformats.org/officeDocument/2006/relationships/slide" Target="slides/slide63.xml"/><Relationship Id="rId69" Type="http://schemas.openxmlformats.org/officeDocument/2006/relationships/handoutMaster" Target="handoutMasters/handoutMaster1.xml"/><Relationship Id="rId56" Type="http://schemas.openxmlformats.org/officeDocument/2006/relationships/slide" Target="slides/slide55.xml"/><Relationship Id="rId43" Type="http://schemas.openxmlformats.org/officeDocument/2006/relationships/slide" Target="slides/slide42.xml"/><Relationship Id="rId48" Type="http://schemas.openxmlformats.org/officeDocument/2006/relationships/slide" Target="slides/slide47.xml"/><Relationship Id="rId30" Type="http://schemas.openxmlformats.org/officeDocument/2006/relationships/slide" Target="slides/slide29.xml"/><Relationship Id="rId35" Type="http://schemas.openxmlformats.org/officeDocument/2006/relationships/slide" Target="slides/slide34.xml"/><Relationship Id="rId22" Type="http://schemas.openxmlformats.org/officeDocument/2006/relationships/slide" Target="slides/slide21.xml"/><Relationship Id="rId27" Type="http://schemas.openxmlformats.org/officeDocument/2006/relationships/slide" Target="slides/slide26.xml"/><Relationship Id="rId77" Type="http://schemas.openxmlformats.org/officeDocument/2006/relationships/customXml" Target="../customXml/item3.xml"/><Relationship Id="rId51" Type="http://schemas.openxmlformats.org/officeDocument/2006/relationships/slide" Target="slides/slide50.xml"/><Relationship Id="rId8" Type="http://schemas.openxmlformats.org/officeDocument/2006/relationships/slide" Target="slides/slide7.xml"/><Relationship Id="rId72" Type="http://schemas.openxmlformats.org/officeDocument/2006/relationships/viewProps" Target="viewProps.xml"/><Relationship Id="rId3" Type="http://schemas.openxmlformats.org/officeDocument/2006/relationships/slide" Target="slides/slide2.xml"/><Relationship Id="rId17" Type="http://schemas.openxmlformats.org/officeDocument/2006/relationships/slide" Target="slides/slide16.xml"/><Relationship Id="rId67" Type="http://schemas.openxmlformats.org/officeDocument/2006/relationships/slide" Target="slides/slide66.xml"/><Relationship Id="rId59" Type="http://schemas.openxmlformats.org/officeDocument/2006/relationships/slide" Target="slides/slide58.xml"/><Relationship Id="rId46" Type="http://schemas.openxmlformats.org/officeDocument/2006/relationships/slide" Target="slides/slide45.xml"/><Relationship Id="rId33" Type="http://schemas.openxmlformats.org/officeDocument/2006/relationships/slide" Target="slides/slide32.xml"/><Relationship Id="rId38" Type="http://schemas.openxmlformats.org/officeDocument/2006/relationships/slide" Target="slides/slide37.xml"/><Relationship Id="rId25" Type="http://schemas.openxmlformats.org/officeDocument/2006/relationships/slide" Target="slides/slide24.xml"/><Relationship Id="rId12" Type="http://schemas.openxmlformats.org/officeDocument/2006/relationships/slide" Target="slides/slide11.xml"/><Relationship Id="rId54" Type="http://schemas.openxmlformats.org/officeDocument/2006/relationships/slide" Target="slides/slide53.xml"/><Relationship Id="rId41" Type="http://schemas.openxmlformats.org/officeDocument/2006/relationships/slide" Target="slides/slide40.xml"/><Relationship Id="rId70" Type="http://schemas.openxmlformats.org/officeDocument/2006/relationships/printerSettings" Target="printerSettings/printerSettings1.bin"/><Relationship Id="rId20" Type="http://schemas.openxmlformats.org/officeDocument/2006/relationships/slide" Target="slides/slide19.xml"/><Relationship Id="rId62" Type="http://schemas.openxmlformats.org/officeDocument/2006/relationships/slide" Target="slides/slide61.xml"/><Relationship Id="rId75"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57" Type="http://schemas.openxmlformats.org/officeDocument/2006/relationships/slide" Target="slides/slide56.xml"/><Relationship Id="rId49" Type="http://schemas.openxmlformats.org/officeDocument/2006/relationships/slide" Target="slides/slide48.xml"/><Relationship Id="rId36" Type="http://schemas.openxmlformats.org/officeDocument/2006/relationships/slide" Target="slides/slide35.xml"/><Relationship Id="rId23" Type="http://schemas.openxmlformats.org/officeDocument/2006/relationships/slide" Target="slides/slide22.xml"/><Relationship Id="rId28" Type="http://schemas.openxmlformats.org/officeDocument/2006/relationships/slide" Target="slides/slide27.xml"/><Relationship Id="rId65" Type="http://schemas.openxmlformats.org/officeDocument/2006/relationships/slide" Target="slides/slide64.xml"/><Relationship Id="rId52" Type="http://schemas.openxmlformats.org/officeDocument/2006/relationships/slide" Target="slides/slide51.xml"/><Relationship Id="rId44" Type="http://schemas.openxmlformats.org/officeDocument/2006/relationships/slide" Target="slides/slide43.xml"/><Relationship Id="rId31" Type="http://schemas.openxmlformats.org/officeDocument/2006/relationships/slide" Target="slides/slide30.xml"/><Relationship Id="rId73" Type="http://schemas.openxmlformats.org/officeDocument/2006/relationships/theme" Target="theme/theme1.xml"/><Relationship Id="rId60" Type="http://schemas.openxmlformats.org/officeDocument/2006/relationships/slide" Target="slides/slide59.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55" Type="http://schemas.openxmlformats.org/officeDocument/2006/relationships/slide" Target="slides/slide54.xml"/><Relationship Id="rId34" Type="http://schemas.openxmlformats.org/officeDocument/2006/relationships/slide" Target="slides/slide33.xml"/><Relationship Id="rId76" Type="http://schemas.openxmlformats.org/officeDocument/2006/relationships/customXml" Target="../customXml/item2.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8557A6C-9887-A847-B445-4F65839F914A}" type="datetimeFigureOut">
              <a:rPr lang="en-US" smtClean="0"/>
              <a:pPr/>
              <a:t>20/11/2014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D77548-0DC7-C749-9DB1-4A088DAF3EE7}" type="slidenum">
              <a:rPr lang="en-US" smtClean="0"/>
              <a:pPr/>
              <a:t>‹#›</a:t>
            </a:fld>
            <a:endParaRPr lang="en-US"/>
          </a:p>
        </p:txBody>
      </p:sp>
    </p:spTree>
    <p:extLst>
      <p:ext uri="{BB962C8B-B14F-4D97-AF65-F5344CB8AC3E}">
        <p14:creationId xmlns:p14="http://schemas.microsoft.com/office/powerpoint/2010/main" val="10553232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6C7B21-981A-D34D-AE5A-9638E4AFF978}" type="datetimeFigureOut">
              <a:rPr lang="en-US" smtClean="0"/>
              <a:pPr/>
              <a:t>20/11/2014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492CE9-E6ED-7D46-9634-ED33A44EB9AE}" type="slidenum">
              <a:rPr lang="en-US" smtClean="0"/>
              <a:pPr/>
              <a:t>‹#›</a:t>
            </a:fld>
            <a:endParaRPr lang="en-US"/>
          </a:p>
        </p:txBody>
      </p:sp>
    </p:spTree>
    <p:extLst>
      <p:ext uri="{BB962C8B-B14F-4D97-AF65-F5344CB8AC3E}">
        <p14:creationId xmlns:p14="http://schemas.microsoft.com/office/powerpoint/2010/main" val="139376657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1492CE9-E6ED-7D46-9634-ED33A44EB9AE}"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a:ln/>
        </p:spPr>
        <p:txBody>
          <a:bodyPr/>
          <a:lstStyle/>
          <a:p>
            <a:endParaRPr lang="en-US"/>
          </a:p>
        </p:txBody>
      </p:sp>
      <p:sp>
        <p:nvSpPr>
          <p:cNvPr id="10445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20/11/2014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17 Distributed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20/11/2014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17 Distributed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20/11/2014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17 Distributed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20/11/2014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17 Distributed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20/11/2014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17 Distributed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20/11/2014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17 Distributed software engineering</a:t>
            </a:r>
            <a:endParaRPr lang="en-US"/>
          </a:p>
        </p:txBody>
      </p:sp>
      <p:sp>
        <p:nvSpPr>
          <p:cNvPr id="7"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20/11/2014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17 Distributed software engineering</a:t>
            </a:r>
            <a:endParaRPr lang="en-US"/>
          </a:p>
        </p:txBody>
      </p:sp>
      <p:sp>
        <p:nvSpPr>
          <p:cNvPr id="9"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20/11/2014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17 Distributed software engineering</a:t>
            </a:r>
            <a:endParaRPr lang="en-US"/>
          </a:p>
        </p:txBody>
      </p:sp>
      <p:sp>
        <p:nvSpPr>
          <p:cNvPr id="5"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20/11/2014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17 Distributed software engineering</a:t>
            </a:r>
            <a:endParaRPr lang="en-US"/>
          </a:p>
        </p:txBody>
      </p:sp>
      <p:sp>
        <p:nvSpPr>
          <p:cNvPr id="4"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20/11/2014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17 Distributed software engineering</a:t>
            </a:r>
            <a:endParaRPr lang="en-US"/>
          </a:p>
        </p:txBody>
      </p:sp>
      <p:sp>
        <p:nvSpPr>
          <p:cNvPr id="7"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20/11/2014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17 Distributed software engineering</a:t>
            </a:r>
            <a:endParaRPr lang="en-US"/>
          </a:p>
        </p:txBody>
      </p:sp>
      <p:sp>
        <p:nvSpPr>
          <p:cNvPr id="7"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20/11/2014</a:t>
            </a:r>
            <a:endParaRPr lang="en-US"/>
          </a:p>
        </p:txBody>
      </p:sp>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17 Distributed software engineering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1E10748-140F-D04F-8CDC-29637B613837}"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xmlns:p14="http://schemas.microsoft.com/office/powerpoint/2010/main" spd="med">
    <p:wipe dir="r"/>
  </p:transition>
  <p:timing>
    <p:tnLst>
      <p:par>
        <p:cTn xmlns:p14="http://schemas.microsoft.com/office/powerpoint/2010/mai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a:t>
            </a:r>
            <a:r>
              <a:rPr lang="en-US" dirty="0" smtClean="0"/>
              <a:t>17 </a:t>
            </a:r>
            <a:r>
              <a:rPr lang="en-US" dirty="0" smtClean="0"/>
              <a:t>– Distributed software engineering</a:t>
            </a:r>
            <a:endParaRPr lang="en-US" dirty="0"/>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Chapter 17 Distributed software engineering</a:t>
            </a:r>
            <a:endParaRPr lang="en-US"/>
          </a:p>
        </p:txBody>
      </p:sp>
      <p:sp>
        <p:nvSpPr>
          <p:cNvPr id="4" name="Slide Number Placeholder 3"/>
          <p:cNvSpPr>
            <a:spLocks noGrp="1"/>
          </p:cNvSpPr>
          <p:nvPr>
            <p:ph type="sldNum" sz="quarter" idx="12"/>
          </p:nvPr>
        </p:nvSpPr>
        <p:spPr/>
        <p:txBody>
          <a:bodyPr/>
          <a:lstStyle/>
          <a:p>
            <a:fld id="{71E10748-140F-D04F-8CDC-29637B613837}" type="slidenum">
              <a:rPr lang="en-US" smtClean="0"/>
              <a:pPr/>
              <a:t>1</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a:t>
            </a:r>
            <a:endParaRPr lang="en-US" dirty="0"/>
          </a:p>
        </p:txBody>
      </p:sp>
      <p:sp>
        <p:nvSpPr>
          <p:cNvPr id="3" name="Content Placeholder 2"/>
          <p:cNvSpPr>
            <a:spLocks noGrp="1"/>
          </p:cNvSpPr>
          <p:nvPr>
            <p:ph idx="1"/>
          </p:nvPr>
        </p:nvSpPr>
        <p:spPr/>
        <p:txBody>
          <a:bodyPr/>
          <a:lstStyle/>
          <a:p>
            <a:r>
              <a:rPr lang="en-GB" dirty="0" smtClean="0"/>
              <a:t>The scalability of a system reflects its ability to deliver a high quality service as demands on the system increase</a:t>
            </a:r>
          </a:p>
          <a:p>
            <a:pPr lvl="1"/>
            <a:r>
              <a:rPr lang="en-GB" i="1" dirty="0" smtClean="0"/>
              <a:t>Size </a:t>
            </a:r>
            <a:r>
              <a:rPr lang="en-GB" dirty="0" smtClean="0"/>
              <a:t>It should be possible to add more resources to a system to cope with increasing numbers of users.</a:t>
            </a:r>
          </a:p>
          <a:p>
            <a:pPr lvl="1"/>
            <a:r>
              <a:rPr lang="en-GB" i="1" dirty="0" smtClean="0"/>
              <a:t>Distribution </a:t>
            </a:r>
            <a:r>
              <a:rPr lang="en-GB" dirty="0" smtClean="0"/>
              <a:t>It should be possible to geographically disperse the components of a system without degrading its performance.</a:t>
            </a:r>
          </a:p>
          <a:p>
            <a:pPr lvl="1"/>
            <a:r>
              <a:rPr lang="en-GB" i="1" dirty="0" smtClean="0"/>
              <a:t>Manageability</a:t>
            </a:r>
            <a:r>
              <a:rPr lang="en-GB" dirty="0" smtClean="0"/>
              <a:t> It should be possible to manage a system as it increases in size, even if parts of the system are located in independent organizations.</a:t>
            </a:r>
          </a:p>
          <a:p>
            <a:r>
              <a:rPr lang="en-GB" dirty="0" smtClean="0"/>
              <a:t>There is a distinction between scaling-up and scaling-out. Scaling up is more powerful system; scaling out is more system instances. </a:t>
            </a:r>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10</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lstStyle/>
          <a:p>
            <a:r>
              <a:rPr lang="en-GB" dirty="0" smtClean="0"/>
              <a:t>When a system is distributed, the number of ways that the system may be attacked is significantly increased, compared to centralized systems. </a:t>
            </a:r>
          </a:p>
          <a:p>
            <a:r>
              <a:rPr lang="en-GB" dirty="0" smtClean="0"/>
              <a:t>If a part of the system is successfully attacked then the attacker may be able to use this as a ‘back door’ into other parts of the system. </a:t>
            </a:r>
          </a:p>
          <a:p>
            <a:r>
              <a:rPr lang="en-GB" dirty="0" smtClean="0"/>
              <a:t>Difficulties in a distributed system arise because different organizations may own parts of the system. These organizations may have mutually incompatible security policies and security mechanisms. </a:t>
            </a:r>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11</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attack</a:t>
            </a:r>
            <a:endParaRPr lang="en-US" dirty="0"/>
          </a:p>
        </p:txBody>
      </p:sp>
      <p:sp>
        <p:nvSpPr>
          <p:cNvPr id="3" name="Content Placeholder 2"/>
          <p:cNvSpPr>
            <a:spLocks noGrp="1"/>
          </p:cNvSpPr>
          <p:nvPr>
            <p:ph idx="1"/>
          </p:nvPr>
        </p:nvSpPr>
        <p:spPr/>
        <p:txBody>
          <a:bodyPr/>
          <a:lstStyle/>
          <a:p>
            <a:r>
              <a:rPr lang="en-GB" dirty="0" smtClean="0"/>
              <a:t>The types of attack that a distributed system must defend itself against are:</a:t>
            </a:r>
          </a:p>
          <a:p>
            <a:pPr lvl="1"/>
            <a:r>
              <a:rPr lang="en-GB" dirty="0" smtClean="0"/>
              <a:t>Interception, where communications between parts of the system are intercepted by an attacker so that there is a loss of confidentiality.</a:t>
            </a:r>
          </a:p>
          <a:p>
            <a:pPr lvl="1"/>
            <a:r>
              <a:rPr lang="en-GB" dirty="0" smtClean="0"/>
              <a:t>Interruption, where system services are attacked and cannot be delivered as expected.</a:t>
            </a:r>
          </a:p>
          <a:p>
            <a:pPr lvl="2"/>
            <a:r>
              <a:rPr lang="en-GB" dirty="0" smtClean="0"/>
              <a:t>Denial of service attacks involve bombarding a node with illegitimate service requests so that it cannot deal with valid requests.</a:t>
            </a:r>
          </a:p>
          <a:p>
            <a:pPr lvl="1"/>
            <a:r>
              <a:rPr lang="en-GB" dirty="0" smtClean="0"/>
              <a:t>Modification, where data or services in the system are changed by an attacker.</a:t>
            </a:r>
          </a:p>
          <a:p>
            <a:pPr lvl="1"/>
            <a:r>
              <a:rPr lang="en-GB" dirty="0" smtClean="0"/>
              <a:t>Fabrication, where an attacker generates information that should not exist and then uses this to gain some privileges.  </a:t>
            </a:r>
          </a:p>
          <a:p>
            <a:endParaRPr lang="en-US" dirty="0"/>
          </a:p>
        </p:txBody>
      </p:sp>
      <p:sp>
        <p:nvSpPr>
          <p:cNvPr id="5" name="Footer Placeholder 4"/>
          <p:cNvSpPr>
            <a:spLocks noGrp="1"/>
          </p:cNvSpPr>
          <p:nvPr>
            <p:ph type="ftr" sz="quarter" idx="11"/>
          </p:nvPr>
        </p:nvSpPr>
        <p:spPr/>
        <p:txBody>
          <a:bodyPr/>
          <a:lstStyle/>
          <a:p>
            <a:r>
              <a:rPr lang="en-US" smtClean="0"/>
              <a:t>Chapter 17 Distributed software engineering</a:t>
            </a:r>
            <a:endParaRPr lang="en-US"/>
          </a:p>
        </p:txBody>
      </p:sp>
      <p:sp>
        <p:nvSpPr>
          <p:cNvPr id="4" name="Slide Number Placeholder 3"/>
          <p:cNvSpPr>
            <a:spLocks noGrp="1"/>
          </p:cNvSpPr>
          <p:nvPr>
            <p:ph type="sldNum" sz="quarter" idx="12"/>
          </p:nvPr>
        </p:nvSpPr>
        <p:spPr/>
        <p:txBody>
          <a:bodyPr/>
          <a:lstStyle/>
          <a:p>
            <a:fld id="{71E10748-140F-D04F-8CDC-29637B613837}" type="slidenum">
              <a:rPr lang="en-US" smtClean="0"/>
              <a:pPr/>
              <a:t>12</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idx="1"/>
          </p:nvPr>
        </p:nvSpPr>
        <p:spPr/>
        <p:txBody>
          <a:bodyPr/>
          <a:lstStyle/>
          <a:p>
            <a:r>
              <a:rPr lang="en-GB" dirty="0" smtClean="0"/>
              <a:t>The quality of service (</a:t>
            </a:r>
            <a:r>
              <a:rPr lang="en-GB" dirty="0" err="1" smtClean="0"/>
              <a:t>QoS</a:t>
            </a:r>
            <a:r>
              <a:rPr lang="en-GB" dirty="0" smtClean="0"/>
              <a:t>) offered by a distributed system reflects the system’s ability to deliver its services dependably and with a response time and throughput that is acceptable to its users. </a:t>
            </a:r>
          </a:p>
          <a:p>
            <a:r>
              <a:rPr lang="en-GB" dirty="0" smtClean="0"/>
              <a:t>Quality of service is particularly critical when the system is dealing with time-critical data such as sound or video streams. </a:t>
            </a:r>
          </a:p>
          <a:p>
            <a:pPr lvl="1"/>
            <a:r>
              <a:rPr lang="en-GB" dirty="0" smtClean="0"/>
              <a:t>In these circumstances, if the quality of service falls below a threshold value then the sound or video may become so degraded that it is impossible to understand. </a:t>
            </a:r>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13</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management</a:t>
            </a:r>
            <a:endParaRPr lang="en-US" dirty="0"/>
          </a:p>
        </p:txBody>
      </p:sp>
      <p:sp>
        <p:nvSpPr>
          <p:cNvPr id="3" name="Content Placeholder 2"/>
          <p:cNvSpPr>
            <a:spLocks noGrp="1"/>
          </p:cNvSpPr>
          <p:nvPr>
            <p:ph idx="1"/>
          </p:nvPr>
        </p:nvSpPr>
        <p:spPr/>
        <p:txBody>
          <a:bodyPr/>
          <a:lstStyle/>
          <a:p>
            <a:r>
              <a:rPr lang="en-GB" dirty="0" smtClean="0"/>
              <a:t>In a distributed system, it is inevitable that failures will occur, so the system has to be designed to be resilient to these failures. </a:t>
            </a:r>
          </a:p>
          <a:p>
            <a:pPr>
              <a:buNone/>
            </a:pPr>
            <a:r>
              <a:rPr lang="en-GB" i="1" dirty="0" smtClean="0"/>
              <a:t>	“You know that you have a distributed system when the crash of a system that you’ve never heard of stops you getting any work done.” </a:t>
            </a:r>
            <a:endParaRPr lang="en-GB" dirty="0" smtClean="0"/>
          </a:p>
          <a:p>
            <a:r>
              <a:rPr lang="en-GB" dirty="0" smtClean="0"/>
              <a:t>Distributed systems should include mechanisms for discovering if a component of the system has failed, should continue to deliver as many services as possible in spite of that failure and, as far as possible, automatically recover from the failure. </a:t>
            </a:r>
            <a:endParaRPr lang="en-US" dirty="0" smtClean="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14</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of interaction</a:t>
            </a:r>
            <a:endParaRPr lang="en-US" dirty="0"/>
          </a:p>
        </p:txBody>
      </p:sp>
      <p:sp>
        <p:nvSpPr>
          <p:cNvPr id="3" name="Content Placeholder 2"/>
          <p:cNvSpPr>
            <a:spLocks noGrp="1"/>
          </p:cNvSpPr>
          <p:nvPr>
            <p:ph idx="1"/>
          </p:nvPr>
        </p:nvSpPr>
        <p:spPr/>
        <p:txBody>
          <a:bodyPr/>
          <a:lstStyle/>
          <a:p>
            <a:r>
              <a:rPr lang="en-US" dirty="0" smtClean="0"/>
              <a:t>Two types of interaction between components in a distributed system</a:t>
            </a:r>
          </a:p>
          <a:p>
            <a:pPr lvl="1"/>
            <a:r>
              <a:rPr lang="en-US" dirty="0" smtClean="0"/>
              <a:t>Procedural interaction, where one computer calls on a known service offered by another computer and waits for a response.</a:t>
            </a:r>
          </a:p>
          <a:p>
            <a:pPr lvl="1"/>
            <a:r>
              <a:rPr lang="en-US" dirty="0" smtClean="0"/>
              <a:t>Message-based interaction, involves the sending computer sending information about what is required to another computer. There is no necessity to wait for a response.</a:t>
            </a:r>
            <a:endParaRPr lang="en-US" dirty="0"/>
          </a:p>
        </p:txBody>
      </p:sp>
      <p:sp>
        <p:nvSpPr>
          <p:cNvPr id="5" name="Footer Placeholder 4"/>
          <p:cNvSpPr>
            <a:spLocks noGrp="1"/>
          </p:cNvSpPr>
          <p:nvPr>
            <p:ph type="ftr" sz="quarter" idx="11"/>
          </p:nvPr>
        </p:nvSpPr>
        <p:spPr/>
        <p:txBody>
          <a:bodyPr/>
          <a:lstStyle/>
          <a:p>
            <a:r>
              <a:rPr lang="en-US" smtClean="0"/>
              <a:t>Chapter 17 Distributed software engineering</a:t>
            </a:r>
            <a:endParaRPr lang="en-US"/>
          </a:p>
        </p:txBody>
      </p:sp>
      <p:sp>
        <p:nvSpPr>
          <p:cNvPr id="4" name="Slide Number Placeholder 3"/>
          <p:cNvSpPr>
            <a:spLocks noGrp="1"/>
          </p:cNvSpPr>
          <p:nvPr>
            <p:ph type="sldNum" sz="quarter" idx="12"/>
          </p:nvPr>
        </p:nvSpPr>
        <p:spPr/>
        <p:txBody>
          <a:bodyPr/>
          <a:lstStyle/>
          <a:p>
            <a:fld id="{71E10748-140F-D04F-8CDC-29637B613837}" type="slidenum">
              <a:rPr lang="en-US" smtClean="0"/>
              <a:pPr/>
              <a:t>15</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Procedural </a:t>
            </a:r>
            <a:r>
              <a:rPr lang="en-US" dirty="0"/>
              <a:t>interaction between a diner and a waiter</a:t>
            </a:r>
            <a:r>
              <a:rPr lang="en-GB" dirty="0" smtClean="0"/>
              <a:t> </a:t>
            </a:r>
            <a:endParaRPr lang="en-US" dirty="0"/>
          </a:p>
        </p:txBody>
      </p:sp>
      <p:pic>
        <p:nvPicPr>
          <p:cNvPr id="4" name="Content Placeholder 3" descr="18.1 Call-BasedInteraction.eps"/>
          <p:cNvPicPr>
            <a:picLocks noGrp="1" noChangeAspect="1"/>
          </p:cNvPicPr>
          <p:nvPr>
            <p:ph idx="1"/>
          </p:nvPr>
        </p:nvPicPr>
        <p:blipFill>
          <a:blip r:embed="rId2"/>
          <a:srcRect t="27212" b="27212"/>
          <a:stretch>
            <a:fillRect/>
          </a:stretch>
        </p:blipFill>
        <p:spPr/>
      </p:pic>
      <p:sp>
        <p:nvSpPr>
          <p:cNvPr id="6" name="Footer Placeholder 5"/>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16</a:t>
            </a:fld>
            <a:endParaRPr lang="en-US"/>
          </a:p>
        </p:txBody>
      </p:sp>
      <p:sp>
        <p:nvSpPr>
          <p:cNvPr id="3" name="Date Placeholder 2"/>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a:t>
            </a:r>
            <a:r>
              <a:rPr lang="en-US" dirty="0"/>
              <a:t>-based interaction between a waiter and the kitchen</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17</a:t>
            </a:fld>
            <a:endParaRPr lang="en-US"/>
          </a:p>
        </p:txBody>
      </p:sp>
      <p:sp>
        <p:nvSpPr>
          <p:cNvPr id="15362" name="Text Box 2"/>
          <p:cNvSpPr txBox="1">
            <a:spLocks noChangeArrowheads="1"/>
          </p:cNvSpPr>
          <p:nvPr/>
        </p:nvSpPr>
        <p:spPr bwMode="auto">
          <a:xfrm>
            <a:off x="985433" y="1600200"/>
            <a:ext cx="7326011" cy="29368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&lt;starter&gt;</a:t>
            </a:r>
            <a:endParaRPr kumimoji="0" lang="en-US" b="0" i="0" u="none" strike="noStrike" cap="none" normalizeH="0" baseline="0" dirty="0" smtClean="0">
              <a:ln>
                <a:noFill/>
              </a:ln>
              <a:solidFill>
                <a:schemeClr val="tx1"/>
              </a:solidFill>
              <a:effectLst/>
              <a:latin typeface="Cambria"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charset="0"/>
                <a:ea typeface="Times New Roman" charset="0"/>
              </a:rPr>
              <a:t>	&lt;</a:t>
            </a:r>
            <a:r>
              <a:rPr kumimoji="0" lang="en-US" b="0" i="0" u="none" strike="noStrike" cap="none" normalizeH="0" baseline="0" dirty="0">
                <a:ln>
                  <a:noFill/>
                </a:ln>
                <a:solidFill>
                  <a:schemeClr val="tx1"/>
                </a:solidFill>
                <a:effectLst/>
                <a:latin typeface="Cambria" charset="0"/>
                <a:ea typeface="Times New Roman" charset="0"/>
              </a:rPr>
              <a:t>dish name = “soup” type = “tomato” /&gt; </a:t>
            </a:r>
            <a:endParaRPr kumimoji="0" lang="en-US" b="0" i="0" u="none" strike="noStrike" cap="none" normalizeH="0" baseline="0" dirty="0" smtClean="0">
              <a:ln>
                <a:noFill/>
              </a:ln>
              <a:solidFill>
                <a:schemeClr val="tx1"/>
              </a:solidFill>
              <a:effectLst/>
              <a:latin typeface="Cambria"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charset="0"/>
                <a:ea typeface="Times New Roman" charset="0"/>
              </a:rPr>
              <a:t>	&lt;</a:t>
            </a:r>
            <a:r>
              <a:rPr kumimoji="0" lang="en-US" b="0" i="0" u="none" strike="noStrike" cap="none" normalizeH="0" baseline="0" dirty="0">
                <a:ln>
                  <a:noFill/>
                </a:ln>
                <a:solidFill>
                  <a:schemeClr val="tx1"/>
                </a:solidFill>
                <a:effectLst/>
                <a:latin typeface="Cambria" charset="0"/>
                <a:ea typeface="Times New Roman" charset="0"/>
              </a:rPr>
              <a:t>dish name = “soup” type = “fish” /&gt;</a:t>
            </a:r>
            <a:endParaRPr kumimoji="0" lang="en-US" b="0" i="0" u="none" strike="noStrike" cap="none" normalizeH="0" baseline="0" dirty="0" smtClean="0">
              <a:ln>
                <a:noFill/>
              </a:ln>
              <a:solidFill>
                <a:schemeClr val="tx1"/>
              </a:solidFill>
              <a:effectLst/>
              <a:latin typeface="Cambria"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charset="0"/>
                <a:ea typeface="Times New Roman" charset="0"/>
              </a:rPr>
              <a:t>	&lt;</a:t>
            </a:r>
            <a:r>
              <a:rPr kumimoji="0" lang="en-US" b="0" i="0" u="none" strike="noStrike" cap="none" normalizeH="0" baseline="0" dirty="0">
                <a:ln>
                  <a:noFill/>
                </a:ln>
                <a:solidFill>
                  <a:schemeClr val="tx1"/>
                </a:solidFill>
                <a:effectLst/>
                <a:latin typeface="Cambria" charset="0"/>
                <a:ea typeface="Times New Roman" charset="0"/>
              </a:rPr>
              <a:t>dish name = “pigeon salad”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&lt;/starter&gt;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&lt;main course&gt;</a:t>
            </a:r>
            <a:endParaRPr kumimoji="0" lang="en-US" b="0" i="0" u="none" strike="noStrike" cap="none" normalizeH="0" baseline="0" dirty="0" smtClean="0">
              <a:ln>
                <a:noFill/>
              </a:ln>
              <a:solidFill>
                <a:schemeClr val="tx1"/>
              </a:solidFill>
              <a:effectLst/>
              <a:latin typeface="Cambria"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charset="0"/>
                <a:ea typeface="Times New Roman" charset="0"/>
              </a:rPr>
              <a:t>	&lt;</a:t>
            </a:r>
            <a:r>
              <a:rPr kumimoji="0" lang="en-US" b="0" i="0" u="none" strike="noStrike" cap="none" normalizeH="0" baseline="0" dirty="0">
                <a:ln>
                  <a:noFill/>
                </a:ln>
                <a:solidFill>
                  <a:schemeClr val="tx1"/>
                </a:solidFill>
                <a:effectLst/>
                <a:latin typeface="Cambria" charset="0"/>
                <a:ea typeface="Times New Roman" charset="0"/>
              </a:rPr>
              <a:t>dish name = “steak” type = “sirloin” cooking = “medium” /&gt;</a:t>
            </a:r>
            <a:endParaRPr kumimoji="0" lang="en-US" b="0" i="0" u="none" strike="noStrike" cap="none" normalizeH="0" baseline="0" dirty="0" smtClean="0">
              <a:ln>
                <a:noFill/>
              </a:ln>
              <a:solidFill>
                <a:schemeClr val="tx1"/>
              </a:solidFill>
              <a:effectLst/>
              <a:latin typeface="Cambria"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charset="0"/>
                <a:ea typeface="Times New Roman" charset="0"/>
              </a:rPr>
              <a:t>	&lt;</a:t>
            </a:r>
            <a:r>
              <a:rPr kumimoji="0" lang="en-US" b="0" i="0" u="none" strike="noStrike" cap="none" normalizeH="0" baseline="0" dirty="0">
                <a:ln>
                  <a:noFill/>
                </a:ln>
                <a:solidFill>
                  <a:schemeClr val="tx1"/>
                </a:solidFill>
                <a:effectLst/>
                <a:latin typeface="Cambria" charset="0"/>
                <a:ea typeface="Times New Roman" charset="0"/>
              </a:rPr>
              <a:t>dish name = “steak” type = “fillet” cooking = “rare” /&gt;</a:t>
            </a:r>
            <a:endParaRPr kumimoji="0" lang="en-US" b="0" i="0" u="none" strike="noStrike" cap="none" normalizeH="0" baseline="0" dirty="0" smtClean="0">
              <a:ln>
                <a:noFill/>
              </a:ln>
              <a:solidFill>
                <a:schemeClr val="tx1"/>
              </a:solidFill>
              <a:effectLst/>
              <a:latin typeface="Cambria"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charset="0"/>
                <a:ea typeface="Times New Roman" charset="0"/>
              </a:rPr>
              <a:t>	&lt;</a:t>
            </a:r>
            <a:r>
              <a:rPr kumimoji="0" lang="en-US" b="0" i="0" u="none" strike="noStrike" cap="none" normalizeH="0" baseline="0" dirty="0">
                <a:ln>
                  <a:noFill/>
                </a:ln>
                <a:solidFill>
                  <a:schemeClr val="tx1"/>
                </a:solidFill>
                <a:effectLst/>
                <a:latin typeface="Cambria" charset="0"/>
                <a:ea typeface="Times New Roman" charset="0"/>
              </a:rPr>
              <a:t>dish name = “sea bass”&gt;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&lt;/main&gt;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&lt;accompaniment&gt;</a:t>
            </a:r>
            <a:endParaRPr kumimoji="0" lang="en-US" b="0" i="0" u="none" strike="noStrike" cap="none" normalizeH="0" baseline="0" dirty="0" smtClean="0">
              <a:ln>
                <a:noFill/>
              </a:ln>
              <a:solidFill>
                <a:schemeClr val="tx1"/>
              </a:solidFill>
              <a:effectLst/>
              <a:latin typeface="Cambria"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charset="0"/>
                <a:ea typeface="Times New Roman" charset="0"/>
              </a:rPr>
              <a:t>	&lt;</a:t>
            </a:r>
            <a:r>
              <a:rPr kumimoji="0" lang="en-US" b="0" i="0" u="none" strike="noStrike" cap="none" normalizeH="0" baseline="0" dirty="0">
                <a:ln>
                  <a:noFill/>
                </a:ln>
                <a:solidFill>
                  <a:schemeClr val="tx1"/>
                </a:solidFill>
                <a:effectLst/>
                <a:latin typeface="Cambria" charset="0"/>
                <a:ea typeface="Times New Roman" charset="0"/>
              </a:rPr>
              <a:t>dish name = “</a:t>
            </a:r>
            <a:r>
              <a:rPr kumimoji="0" lang="en-US" b="0" i="0" u="none" strike="noStrike" cap="none" normalizeH="0" baseline="0" dirty="0" err="1">
                <a:ln>
                  <a:noFill/>
                </a:ln>
                <a:solidFill>
                  <a:schemeClr val="tx1"/>
                </a:solidFill>
                <a:effectLst/>
                <a:latin typeface="Cambria" charset="0"/>
                <a:ea typeface="Times New Roman" charset="0"/>
              </a:rPr>
              <a:t>french</a:t>
            </a:r>
            <a:r>
              <a:rPr kumimoji="0" lang="en-US" b="0" i="0" u="none" strike="noStrike" cap="none" normalizeH="0" baseline="0" dirty="0">
                <a:ln>
                  <a:noFill/>
                </a:ln>
                <a:solidFill>
                  <a:schemeClr val="tx1"/>
                </a:solidFill>
                <a:effectLst/>
                <a:latin typeface="Cambria" charset="0"/>
                <a:ea typeface="Times New Roman" charset="0"/>
              </a:rPr>
              <a:t> fries” portions = “2” /&gt;</a:t>
            </a:r>
            <a:endParaRPr kumimoji="0" lang="en-US" b="0" i="0" u="none" strike="noStrike" cap="none" normalizeH="0" baseline="0" dirty="0" smtClean="0">
              <a:ln>
                <a:noFill/>
              </a:ln>
              <a:solidFill>
                <a:schemeClr val="tx1"/>
              </a:solidFill>
              <a:effectLst/>
              <a:latin typeface="Cambria"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charset="0"/>
                <a:ea typeface="Times New Roman" charset="0"/>
              </a:rPr>
              <a:t>	&lt;</a:t>
            </a:r>
            <a:r>
              <a:rPr kumimoji="0" lang="en-US" b="0" i="0" u="none" strike="noStrike" cap="none" normalizeH="0" baseline="0" dirty="0">
                <a:ln>
                  <a:noFill/>
                </a:ln>
                <a:solidFill>
                  <a:schemeClr val="tx1"/>
                </a:solidFill>
                <a:effectLst/>
                <a:latin typeface="Cambria" charset="0"/>
                <a:ea typeface="Times New Roman" charset="0"/>
              </a:rPr>
              <a:t>dish name = “salad” portions = “1”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&lt;/accompaniment&gt;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3" name="Date Placeholder 2"/>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procedure calls</a:t>
            </a:r>
            <a:endParaRPr lang="en-US" dirty="0"/>
          </a:p>
        </p:txBody>
      </p:sp>
      <p:sp>
        <p:nvSpPr>
          <p:cNvPr id="3" name="Content Placeholder 2"/>
          <p:cNvSpPr>
            <a:spLocks noGrp="1"/>
          </p:cNvSpPr>
          <p:nvPr>
            <p:ph idx="1"/>
          </p:nvPr>
        </p:nvSpPr>
        <p:spPr/>
        <p:txBody>
          <a:bodyPr/>
          <a:lstStyle/>
          <a:p>
            <a:r>
              <a:rPr lang="en-GB" dirty="0" smtClean="0"/>
              <a:t>Procedural communication in a distributed system is implemented using remote procedure calls (RPC).</a:t>
            </a:r>
          </a:p>
          <a:p>
            <a:r>
              <a:rPr lang="en-GB" dirty="0" smtClean="0"/>
              <a:t> In a remote procedure call, one component calls another component as if it was a local procedure or method. The middleware in the system intercepts this call and passes it to a remote component. </a:t>
            </a:r>
          </a:p>
          <a:p>
            <a:r>
              <a:rPr lang="en-GB" dirty="0" smtClean="0"/>
              <a:t>This carries out the required computation and, via the middleware, returns the result to the calling component. </a:t>
            </a:r>
          </a:p>
          <a:p>
            <a:r>
              <a:rPr lang="en-GB" dirty="0" smtClean="0"/>
              <a:t>A problem with </a:t>
            </a:r>
            <a:r>
              <a:rPr lang="en-GB" dirty="0" err="1" smtClean="0"/>
              <a:t>RPCs</a:t>
            </a:r>
            <a:r>
              <a:rPr lang="en-GB" dirty="0" smtClean="0"/>
              <a:t> is that the caller and the </a:t>
            </a:r>
            <a:r>
              <a:rPr lang="en-GB" dirty="0" err="1" smtClean="0"/>
              <a:t>callee</a:t>
            </a:r>
            <a:r>
              <a:rPr lang="en-GB" dirty="0" smtClean="0"/>
              <a:t> need to be available at the time of the communication, and they must know how to refer to each other. </a:t>
            </a:r>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18</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passing</a:t>
            </a:r>
            <a:endParaRPr lang="en-US" dirty="0"/>
          </a:p>
        </p:txBody>
      </p:sp>
      <p:sp>
        <p:nvSpPr>
          <p:cNvPr id="3" name="Content Placeholder 2"/>
          <p:cNvSpPr>
            <a:spLocks noGrp="1"/>
          </p:cNvSpPr>
          <p:nvPr>
            <p:ph idx="1"/>
          </p:nvPr>
        </p:nvSpPr>
        <p:spPr/>
        <p:txBody>
          <a:bodyPr/>
          <a:lstStyle/>
          <a:p>
            <a:r>
              <a:rPr lang="en-GB" dirty="0" smtClean="0"/>
              <a:t>Message-based interaction normally involves one component creating a message that details the services required from another component. </a:t>
            </a:r>
          </a:p>
          <a:p>
            <a:r>
              <a:rPr lang="en-GB" dirty="0" smtClean="0"/>
              <a:t>Through the system middleware, this is sent to the receiving component. </a:t>
            </a:r>
          </a:p>
          <a:p>
            <a:r>
              <a:rPr lang="en-GB" dirty="0" smtClean="0"/>
              <a:t>The receiver parses the message, carries out the computations and creates a message for the sending component with the required results.  </a:t>
            </a:r>
          </a:p>
          <a:p>
            <a:r>
              <a:rPr lang="en-GB" dirty="0" smtClean="0"/>
              <a:t>In a message-based approach, it is not necessary for the sender and receiver of the message to be aware of each other. They simple communicate with the middleware.</a:t>
            </a:r>
          </a:p>
          <a:p>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19</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GB" dirty="0" smtClean="0"/>
              <a:t>Distributed </a:t>
            </a:r>
            <a:r>
              <a:rPr lang="en-GB" dirty="0" smtClean="0"/>
              <a:t>systems</a:t>
            </a:r>
            <a:endParaRPr lang="en-GB" dirty="0" smtClean="0"/>
          </a:p>
          <a:p>
            <a:r>
              <a:rPr lang="en-GB" dirty="0" smtClean="0"/>
              <a:t>Client–server computing</a:t>
            </a:r>
          </a:p>
          <a:p>
            <a:r>
              <a:rPr lang="en-GB" dirty="0" smtClean="0"/>
              <a:t>Architectural patterns for distributed systems</a:t>
            </a:r>
          </a:p>
          <a:p>
            <a:r>
              <a:rPr lang="en-GB" dirty="0" smtClean="0"/>
              <a:t>Software as a service</a:t>
            </a:r>
          </a:p>
          <a:p>
            <a:endParaRPr lang="en-US" dirty="0"/>
          </a:p>
        </p:txBody>
      </p:sp>
      <p:sp>
        <p:nvSpPr>
          <p:cNvPr id="5" name="Footer Placeholder 4"/>
          <p:cNvSpPr>
            <a:spLocks noGrp="1"/>
          </p:cNvSpPr>
          <p:nvPr>
            <p:ph type="ftr" sz="quarter" idx="11"/>
          </p:nvPr>
        </p:nvSpPr>
        <p:spPr/>
        <p:txBody>
          <a:bodyPr/>
          <a:lstStyle/>
          <a:p>
            <a:r>
              <a:rPr lang="en-US" smtClean="0"/>
              <a:t>Chapter 17 Distributed software engineering</a:t>
            </a:r>
            <a:endParaRPr lang="en-US"/>
          </a:p>
        </p:txBody>
      </p:sp>
      <p:sp>
        <p:nvSpPr>
          <p:cNvPr id="4" name="Slide Number Placeholder 3"/>
          <p:cNvSpPr>
            <a:spLocks noGrp="1"/>
          </p:cNvSpPr>
          <p:nvPr>
            <p:ph type="sldNum" sz="quarter" idx="12"/>
          </p:nvPr>
        </p:nvSpPr>
        <p:spPr/>
        <p:txBody>
          <a:bodyPr/>
          <a:lstStyle/>
          <a:p>
            <a:fld id="{71E10748-140F-D04F-8CDC-29637B613837}" type="slidenum">
              <a:rPr lang="en-US" smtClean="0"/>
              <a:pPr/>
              <a:t>2</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Middleware</a:t>
            </a:r>
            <a:endParaRPr lang="en-US" dirty="0"/>
          </a:p>
        </p:txBody>
      </p:sp>
      <p:sp>
        <p:nvSpPr>
          <p:cNvPr id="3" name="Content Placeholder 2"/>
          <p:cNvSpPr>
            <a:spLocks noGrp="1"/>
          </p:cNvSpPr>
          <p:nvPr>
            <p:ph idx="1"/>
          </p:nvPr>
        </p:nvSpPr>
        <p:spPr/>
        <p:txBody>
          <a:bodyPr/>
          <a:lstStyle/>
          <a:p>
            <a:r>
              <a:rPr lang="en-GB" dirty="0" smtClean="0"/>
              <a:t>The components in a distributed system may be implemented in different programming languages and may execute on completely different types of processor. Models of data, information representation and protocols for communication may all be different. </a:t>
            </a:r>
          </a:p>
          <a:p>
            <a:r>
              <a:rPr lang="en-GB" dirty="0" smtClean="0"/>
              <a:t>Middleware is software that can manage these diverse parts, and ensure that they can communicate and exchange data. </a:t>
            </a:r>
          </a:p>
        </p:txBody>
      </p:sp>
      <p:sp>
        <p:nvSpPr>
          <p:cNvPr id="5" name="Footer Placeholder 4"/>
          <p:cNvSpPr>
            <a:spLocks noGrp="1"/>
          </p:cNvSpPr>
          <p:nvPr>
            <p:ph type="ftr" sz="quarter" idx="11"/>
          </p:nvPr>
        </p:nvSpPr>
        <p:spPr/>
        <p:txBody>
          <a:bodyPr/>
          <a:lstStyle/>
          <a:p>
            <a:r>
              <a:rPr lang="en-US" smtClean="0"/>
              <a:t>Chapter 17 Distributed software engineering</a:t>
            </a:r>
            <a:endParaRPr lang="en-US"/>
          </a:p>
        </p:txBody>
      </p:sp>
      <p:sp>
        <p:nvSpPr>
          <p:cNvPr id="4" name="Slide Number Placeholder 3"/>
          <p:cNvSpPr>
            <a:spLocks noGrp="1"/>
          </p:cNvSpPr>
          <p:nvPr>
            <p:ph type="sldNum" sz="quarter" idx="12"/>
          </p:nvPr>
        </p:nvSpPr>
        <p:spPr/>
        <p:txBody>
          <a:bodyPr/>
          <a:lstStyle/>
          <a:p>
            <a:fld id="{71E10748-140F-D04F-8CDC-29637B613837}" type="slidenum">
              <a:rPr lang="en-US" smtClean="0"/>
              <a:pPr/>
              <a:t>20</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Middleware </a:t>
            </a:r>
            <a:r>
              <a:rPr lang="en-US" dirty="0"/>
              <a:t>in a distributed system</a:t>
            </a:r>
            <a:r>
              <a:rPr lang="en-GB" dirty="0" smtClean="0"/>
              <a:t> </a:t>
            </a:r>
            <a:endParaRPr lang="en-US" dirty="0"/>
          </a:p>
        </p:txBody>
      </p:sp>
      <p:pic>
        <p:nvPicPr>
          <p:cNvPr id="4" name="Content Placeholder 3" descr="18.3 Middleware.eps"/>
          <p:cNvPicPr>
            <a:picLocks noGrp="1" noChangeAspect="1"/>
          </p:cNvPicPr>
          <p:nvPr>
            <p:ph idx="1"/>
          </p:nvPr>
        </p:nvPicPr>
        <p:blipFill>
          <a:blip r:embed="rId3"/>
          <a:srcRect t="6162" b="6162"/>
          <a:stretch>
            <a:fillRect/>
          </a:stretch>
        </p:blipFill>
        <p:spPr/>
      </p:pic>
      <p:sp>
        <p:nvSpPr>
          <p:cNvPr id="6" name="Footer Placeholder 5"/>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21</a:t>
            </a:fld>
            <a:endParaRPr lang="en-US"/>
          </a:p>
        </p:txBody>
      </p:sp>
      <p:sp>
        <p:nvSpPr>
          <p:cNvPr id="3" name="Date Placeholder 2"/>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Middleware support</a:t>
            </a:r>
            <a:endParaRPr lang="en-US" dirty="0"/>
          </a:p>
        </p:txBody>
      </p:sp>
      <p:sp>
        <p:nvSpPr>
          <p:cNvPr id="3" name="Content Placeholder 2"/>
          <p:cNvSpPr>
            <a:spLocks noGrp="1"/>
          </p:cNvSpPr>
          <p:nvPr>
            <p:ph idx="1"/>
          </p:nvPr>
        </p:nvSpPr>
        <p:spPr/>
        <p:txBody>
          <a:bodyPr/>
          <a:lstStyle/>
          <a:p>
            <a:r>
              <a:rPr lang="en-GB" dirty="0" smtClean="0"/>
              <a:t>Interaction support, where the middleware coordinates interactions between different components in the system</a:t>
            </a:r>
          </a:p>
          <a:p>
            <a:pPr lvl="1"/>
            <a:r>
              <a:rPr lang="en-GB" dirty="0" smtClean="0"/>
              <a:t>The middleware provides location transparency in that it isn’t necessary for components to know the physical locations of other components. </a:t>
            </a:r>
          </a:p>
          <a:p>
            <a:r>
              <a:rPr lang="en-GB" dirty="0" smtClean="0"/>
              <a:t>The provision of common services, where the middleware provides reusable implementations of services that may be required by several components in the distributed system. </a:t>
            </a:r>
          </a:p>
          <a:p>
            <a:pPr lvl="1"/>
            <a:r>
              <a:rPr lang="en-GB" dirty="0" smtClean="0"/>
              <a:t>By using these common services, components can easily inter-operate and provide user services in a consistent way.</a:t>
            </a:r>
          </a:p>
          <a:p>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22</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1693"/>
            <a:ext cx="8229600" cy="1143000"/>
          </a:xfrm>
        </p:spPr>
        <p:txBody>
          <a:bodyPr/>
          <a:lstStyle/>
          <a:p>
            <a:pPr algn="ctr"/>
            <a:r>
              <a:rPr lang="en-US" dirty="0" smtClean="0"/>
              <a:t>Client-server computing</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23</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extLst>
      <p:ext uri="{BB962C8B-B14F-4D97-AF65-F5344CB8AC3E}">
        <p14:creationId xmlns:p14="http://schemas.microsoft.com/office/powerpoint/2010/main" val="3328507353"/>
      </p:ext>
    </p:extLst>
  </p:cSld>
  <p:clrMapOvr>
    <a:masterClrMapping/>
  </p:clrMapOvr>
  <p:transition xmlns:p14="http://schemas.microsoft.com/office/powerpoint/2010/mai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 computing</a:t>
            </a:r>
            <a:endParaRPr lang="en-US" dirty="0"/>
          </a:p>
        </p:txBody>
      </p:sp>
      <p:sp>
        <p:nvSpPr>
          <p:cNvPr id="3" name="Content Placeholder 2"/>
          <p:cNvSpPr>
            <a:spLocks noGrp="1"/>
          </p:cNvSpPr>
          <p:nvPr>
            <p:ph idx="1"/>
          </p:nvPr>
        </p:nvSpPr>
        <p:spPr/>
        <p:txBody>
          <a:bodyPr/>
          <a:lstStyle/>
          <a:p>
            <a:r>
              <a:rPr lang="en-GB" dirty="0" smtClean="0"/>
              <a:t>Distributed systems that are accessed over the Internet are normally organized as client-server systems. </a:t>
            </a:r>
          </a:p>
          <a:p>
            <a:r>
              <a:rPr lang="en-GB" dirty="0" smtClean="0"/>
              <a:t>In a client-server system, the user interacts with a program running on their local computer (e.g. a web browser or </a:t>
            </a:r>
            <a:r>
              <a:rPr lang="en-GB" dirty="0" smtClean="0"/>
              <a:t>mobile </a:t>
            </a:r>
            <a:r>
              <a:rPr lang="en-GB" dirty="0" smtClean="0"/>
              <a:t>application). This interacts with another program running on a remote computer (e.g. a web server). </a:t>
            </a:r>
          </a:p>
          <a:p>
            <a:r>
              <a:rPr lang="en-GB" dirty="0" smtClean="0"/>
              <a:t>The remote computer provides services, such as access to web pages, which are available to external clients. </a:t>
            </a:r>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24</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a:t>
            </a:r>
            <a:r>
              <a:rPr lang="en-US" dirty="0"/>
              <a:t>–server interaction</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25</a:t>
            </a:fld>
            <a:endParaRPr lang="en-US"/>
          </a:p>
        </p:txBody>
      </p:sp>
      <p:pic>
        <p:nvPicPr>
          <p:cNvPr id="7" name="Picture 6" descr="17.4 ClientServerComputing (18.4).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75" y="2110379"/>
            <a:ext cx="8234931" cy="3411915"/>
          </a:xfrm>
          <a:prstGeom prst="rect">
            <a:avLst/>
          </a:prstGeom>
        </p:spPr>
      </p:pic>
      <p:sp>
        <p:nvSpPr>
          <p:cNvPr id="8" name="Date Placeholder 7"/>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a:t>
            </a:r>
            <a:r>
              <a:rPr lang="en-US" dirty="0"/>
              <a:t>of clients and servers to networked computers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26</a:t>
            </a:fld>
            <a:endParaRPr lang="en-US"/>
          </a:p>
        </p:txBody>
      </p:sp>
      <p:pic>
        <p:nvPicPr>
          <p:cNvPr id="7" name="Picture 6" descr="17.5 Client Server Network (18.5).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44" y="2216940"/>
            <a:ext cx="7547621" cy="2822154"/>
          </a:xfrm>
          <a:prstGeom prst="rect">
            <a:avLst/>
          </a:prstGeom>
        </p:spPr>
      </p:pic>
      <p:sp>
        <p:nvSpPr>
          <p:cNvPr id="8" name="Date Placeholder 7"/>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Layered </a:t>
            </a:r>
            <a:r>
              <a:rPr lang="en-US" dirty="0"/>
              <a:t>architectural model for client–server </a:t>
            </a:r>
            <a:r>
              <a:rPr lang="en-US" dirty="0" smtClean="0"/>
              <a:t>applications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27</a:t>
            </a:fld>
            <a:endParaRPr lang="en-US"/>
          </a:p>
        </p:txBody>
      </p:sp>
      <p:pic>
        <p:nvPicPr>
          <p:cNvPr id="7" name="Picture 6" descr="17.6 Layered App Arch.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4954" y="1877860"/>
            <a:ext cx="5100212" cy="4377048"/>
          </a:xfrm>
          <a:prstGeom prst="rect">
            <a:avLst/>
          </a:prstGeom>
        </p:spPr>
      </p:pic>
      <p:sp>
        <p:nvSpPr>
          <p:cNvPr id="8" name="Date Placeholder 7"/>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in a client/server system</a:t>
            </a:r>
            <a:endParaRPr lang="en-US" dirty="0"/>
          </a:p>
        </p:txBody>
      </p:sp>
      <p:sp>
        <p:nvSpPr>
          <p:cNvPr id="3" name="Content Placeholder 2"/>
          <p:cNvSpPr>
            <a:spLocks noGrp="1"/>
          </p:cNvSpPr>
          <p:nvPr>
            <p:ph idx="1"/>
          </p:nvPr>
        </p:nvSpPr>
        <p:spPr/>
        <p:txBody>
          <a:bodyPr/>
          <a:lstStyle/>
          <a:p>
            <a:r>
              <a:rPr lang="en-GB" i="1" dirty="0" smtClean="0"/>
              <a:t>Presentation</a:t>
            </a:r>
            <a:r>
              <a:rPr lang="en-GB" dirty="0" smtClean="0"/>
              <a:t> </a:t>
            </a:r>
          </a:p>
          <a:p>
            <a:pPr lvl="1"/>
            <a:r>
              <a:rPr lang="en-GB" dirty="0" smtClean="0"/>
              <a:t>concerned </a:t>
            </a:r>
            <a:r>
              <a:rPr lang="en-GB" dirty="0"/>
              <a:t>with presenting information to the user and managing all user interaction.</a:t>
            </a:r>
          </a:p>
          <a:p>
            <a:r>
              <a:rPr lang="en-GB" i="1" dirty="0" smtClean="0"/>
              <a:t>Data </a:t>
            </a:r>
            <a:r>
              <a:rPr lang="en-GB" i="1" dirty="0"/>
              <a:t>handling </a:t>
            </a:r>
            <a:endParaRPr lang="en-GB" i="1" dirty="0" smtClean="0"/>
          </a:p>
          <a:p>
            <a:pPr lvl="1"/>
            <a:r>
              <a:rPr lang="en-GB" dirty="0" smtClean="0"/>
              <a:t>manages </a:t>
            </a:r>
            <a:r>
              <a:rPr lang="en-GB" dirty="0"/>
              <a:t>the data that is passed to and from the client. </a:t>
            </a:r>
            <a:r>
              <a:rPr lang="en-GB" dirty="0" smtClean="0"/>
              <a:t>Implement </a:t>
            </a:r>
            <a:r>
              <a:rPr lang="en-GB" dirty="0"/>
              <a:t>checks on the data, generate web pages, etc.</a:t>
            </a:r>
          </a:p>
          <a:p>
            <a:r>
              <a:rPr lang="en-GB" dirty="0"/>
              <a:t>A</a:t>
            </a:r>
            <a:r>
              <a:rPr lang="en-GB" dirty="0" smtClean="0"/>
              <a:t>pplication </a:t>
            </a:r>
            <a:r>
              <a:rPr lang="en-GB" dirty="0"/>
              <a:t>processing layer </a:t>
            </a:r>
            <a:endParaRPr lang="en-GB" dirty="0" smtClean="0"/>
          </a:p>
          <a:p>
            <a:pPr lvl="1"/>
            <a:r>
              <a:rPr lang="en-GB" dirty="0" smtClean="0"/>
              <a:t>concerned </a:t>
            </a:r>
            <a:r>
              <a:rPr lang="en-GB" dirty="0"/>
              <a:t>with implementing the logic of the application and so providing the required functionality to end users.</a:t>
            </a:r>
          </a:p>
          <a:p>
            <a:r>
              <a:rPr lang="en-GB" dirty="0" smtClean="0"/>
              <a:t>Database</a:t>
            </a:r>
          </a:p>
          <a:p>
            <a:pPr lvl="1"/>
            <a:r>
              <a:rPr lang="en-GB" dirty="0" smtClean="0"/>
              <a:t>Stores data </a:t>
            </a:r>
            <a:r>
              <a:rPr lang="en-GB" dirty="0"/>
              <a:t>and provides transaction management services, etc.  </a:t>
            </a:r>
          </a:p>
          <a:p>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28</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extLst>
      <p:ext uri="{BB962C8B-B14F-4D97-AF65-F5344CB8AC3E}">
        <p14:creationId xmlns:p14="http://schemas.microsoft.com/office/powerpoint/2010/main" val="183129321"/>
      </p:ext>
    </p:extLst>
  </p:cSld>
  <p:clrMapOvr>
    <a:masterClrMapping/>
  </p:clrMapOvr>
  <p:transition xmlns:p14="http://schemas.microsoft.com/office/powerpoint/2010/mai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2664"/>
            <a:ext cx="8229600" cy="1143000"/>
          </a:xfrm>
        </p:spPr>
        <p:txBody>
          <a:bodyPr/>
          <a:lstStyle/>
          <a:p>
            <a:pPr algn="ctr"/>
            <a:r>
              <a:rPr lang="en-US" dirty="0" smtClean="0"/>
              <a:t>Architectural patterns for distributed systems</a:t>
            </a:r>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29</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extLst>
      <p:ext uri="{BB962C8B-B14F-4D97-AF65-F5344CB8AC3E}">
        <p14:creationId xmlns:p14="http://schemas.microsoft.com/office/powerpoint/2010/main" val="1880200063"/>
      </p:ext>
    </p:extLst>
  </p:cSld>
  <p:clrMapOvr>
    <a:masterClrMapping/>
  </p:clrMapOvr>
  <p:transition xmlns:p14="http://schemas.microsoft.com/office/powerpoint/2010/mai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GB"/>
              <a:t>Distributed systems</a:t>
            </a:r>
          </a:p>
        </p:txBody>
      </p:sp>
      <p:sp>
        <p:nvSpPr>
          <p:cNvPr id="142339" name="Rectangle 3"/>
          <p:cNvSpPr>
            <a:spLocks noGrp="1" noChangeArrowheads="1"/>
          </p:cNvSpPr>
          <p:nvPr>
            <p:ph idx="1"/>
          </p:nvPr>
        </p:nvSpPr>
        <p:spPr/>
        <p:txBody>
          <a:bodyPr/>
          <a:lstStyle/>
          <a:p>
            <a:r>
              <a:rPr lang="en-GB" dirty="0"/>
              <a:t>Virtually all large computer-based systems are now distributed systems</a:t>
            </a:r>
            <a:r>
              <a:rPr lang="en-GB" dirty="0" smtClean="0"/>
              <a:t>.</a:t>
            </a:r>
          </a:p>
          <a:p>
            <a:pPr lvl="1">
              <a:buNone/>
            </a:pPr>
            <a:r>
              <a:rPr lang="en-GB" dirty="0" smtClean="0"/>
              <a:t>“… a collection of independent computers that appears to the user as a single coherent system.”</a:t>
            </a:r>
          </a:p>
          <a:p>
            <a:r>
              <a:rPr lang="en-GB" dirty="0"/>
              <a:t>Information processing is distributed over several computers rather than confined to a single machine.</a:t>
            </a:r>
          </a:p>
          <a:p>
            <a:r>
              <a:rPr lang="en-GB" dirty="0" smtClean="0"/>
              <a:t>Distributed </a:t>
            </a:r>
            <a:r>
              <a:rPr lang="en-GB" dirty="0"/>
              <a:t>software engineering is therefore very important for enterprise computing systems.</a:t>
            </a:r>
          </a:p>
        </p:txBody>
      </p:sp>
      <p:sp>
        <p:nvSpPr>
          <p:cNvPr id="2" name="Date Placeholder 1"/>
          <p:cNvSpPr>
            <a:spLocks noGrp="1"/>
          </p:cNvSpPr>
          <p:nvPr>
            <p:ph type="dt" sz="half" idx="10"/>
          </p:nvPr>
        </p:nvSpPr>
        <p:spPr/>
        <p:txBody>
          <a:bodyPr/>
          <a:lstStyle/>
          <a:p>
            <a:r>
              <a:rPr lang="en-GB" smtClean="0"/>
              <a:t>20/11/2014</a:t>
            </a:r>
            <a:endParaRPr lang="en-US"/>
          </a:p>
        </p:txBody>
      </p:sp>
      <p:sp>
        <p:nvSpPr>
          <p:cNvPr id="3" name="Footer Placeholder 2"/>
          <p:cNvSpPr>
            <a:spLocks noGrp="1"/>
          </p:cNvSpPr>
          <p:nvPr>
            <p:ph type="ftr" sz="quarter" idx="11"/>
          </p:nvPr>
        </p:nvSpPr>
        <p:spPr/>
        <p:txBody>
          <a:bodyPr/>
          <a:lstStyle/>
          <a:p>
            <a:r>
              <a:rPr lang="en-US" smtClean="0"/>
              <a:t>Chapter 17 Distributed software engineering</a:t>
            </a:r>
            <a:endParaRPr lang="en-US"/>
          </a:p>
        </p:txBody>
      </p:sp>
      <p:sp>
        <p:nvSpPr>
          <p:cNvPr id="4" name="Slide Number Placeholder 3"/>
          <p:cNvSpPr>
            <a:spLocks noGrp="1"/>
          </p:cNvSpPr>
          <p:nvPr>
            <p:ph type="sldNum" sz="quarter" idx="12"/>
          </p:nvPr>
        </p:nvSpPr>
        <p:spPr/>
        <p:txBody>
          <a:bodyPr/>
          <a:lstStyle/>
          <a:p>
            <a:fld id="{71E10748-140F-D04F-8CDC-29637B613837}" type="slidenum">
              <a:rPr lang="en-US" smtClean="0"/>
              <a:pPr/>
              <a:t>3</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patterns</a:t>
            </a:r>
            <a:endParaRPr lang="en-US" dirty="0"/>
          </a:p>
        </p:txBody>
      </p:sp>
      <p:sp>
        <p:nvSpPr>
          <p:cNvPr id="3" name="Content Placeholder 2"/>
          <p:cNvSpPr>
            <a:spLocks noGrp="1"/>
          </p:cNvSpPr>
          <p:nvPr>
            <p:ph idx="1"/>
          </p:nvPr>
        </p:nvSpPr>
        <p:spPr/>
        <p:txBody>
          <a:bodyPr/>
          <a:lstStyle/>
          <a:p>
            <a:r>
              <a:rPr lang="en-GB" sz="2000" dirty="0" smtClean="0"/>
              <a:t>Widely used ways of organizing the architecture of a distributed system:</a:t>
            </a:r>
          </a:p>
          <a:p>
            <a:pPr lvl="1"/>
            <a:r>
              <a:rPr lang="en-GB" sz="1800" i="1" dirty="0" smtClean="0"/>
              <a:t>Master-slave architecture</a:t>
            </a:r>
            <a:r>
              <a:rPr lang="en-GB" sz="1800" dirty="0" smtClean="0"/>
              <a:t>, which is used in real-time systems in which guaranteed interaction response times are required.</a:t>
            </a:r>
          </a:p>
          <a:p>
            <a:pPr lvl="1"/>
            <a:r>
              <a:rPr lang="en-GB" sz="1800" i="1" dirty="0" smtClean="0"/>
              <a:t>Two-tier client-server architecture</a:t>
            </a:r>
            <a:r>
              <a:rPr lang="en-GB" sz="1800" dirty="0" smtClean="0"/>
              <a:t>, which is used for simple client-server systems, and where the system is centralized for security reasons. </a:t>
            </a:r>
          </a:p>
          <a:p>
            <a:pPr lvl="1"/>
            <a:r>
              <a:rPr lang="en-GB" sz="1800" i="1" dirty="0" smtClean="0"/>
              <a:t>Multi-tier client-server architecture</a:t>
            </a:r>
            <a:r>
              <a:rPr lang="en-GB" sz="1800" dirty="0" smtClean="0"/>
              <a:t>, which is used when there is a high volume of transactions to be processed by the server.</a:t>
            </a:r>
          </a:p>
          <a:p>
            <a:pPr lvl="1"/>
            <a:r>
              <a:rPr lang="en-GB" sz="1800" i="1" dirty="0" smtClean="0"/>
              <a:t>Distributed component architecture</a:t>
            </a:r>
            <a:r>
              <a:rPr lang="en-GB" sz="1800" dirty="0" smtClean="0"/>
              <a:t>, which is used when resources from different systems and databases need to be combined, or as an implementation model for multi-tier client-server systems.</a:t>
            </a:r>
          </a:p>
          <a:p>
            <a:pPr lvl="1"/>
            <a:r>
              <a:rPr lang="en-GB" sz="1800" i="1" dirty="0" smtClean="0"/>
              <a:t>Peer-to-peer architecture</a:t>
            </a:r>
            <a:r>
              <a:rPr lang="en-GB" sz="1800" dirty="0" smtClean="0"/>
              <a:t>, which is used when clients exchange locally stored information and the role of the server is to introduce clients to each other</a:t>
            </a:r>
          </a:p>
          <a:p>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30</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Master-slave architectures</a:t>
            </a:r>
            <a:endParaRPr lang="en-US" dirty="0"/>
          </a:p>
        </p:txBody>
      </p:sp>
      <p:sp>
        <p:nvSpPr>
          <p:cNvPr id="3" name="Content Placeholder 2"/>
          <p:cNvSpPr>
            <a:spLocks noGrp="1"/>
          </p:cNvSpPr>
          <p:nvPr>
            <p:ph idx="1"/>
          </p:nvPr>
        </p:nvSpPr>
        <p:spPr/>
        <p:txBody>
          <a:bodyPr/>
          <a:lstStyle/>
          <a:p>
            <a:r>
              <a:rPr lang="en-GB" dirty="0" smtClean="0"/>
              <a:t>Master-slave architectures are commonly used in real-time systems where there may be separate processors associated with data acquisition from the system’s environment, data processing and computation and actuator management. </a:t>
            </a:r>
          </a:p>
          <a:p>
            <a:r>
              <a:rPr lang="en-GB" dirty="0" smtClean="0"/>
              <a:t>The ‘master’ process is usually responsible for computation, coordination and communications and it controls the ‘slave’ processes. </a:t>
            </a:r>
          </a:p>
          <a:p>
            <a:r>
              <a:rPr lang="en-GB" dirty="0" smtClean="0"/>
              <a:t>‘Slave’ processes are dedicated to specific actions, such as the acquisition of data from an array of sensors. </a:t>
            </a:r>
          </a:p>
          <a:p>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31</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traffic management system with a master-slave architecture</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32</a:t>
            </a:fld>
            <a:endParaRPr lang="en-US"/>
          </a:p>
        </p:txBody>
      </p:sp>
      <p:pic>
        <p:nvPicPr>
          <p:cNvPr id="7" name="Picture 6" descr="17.7 Master Slave Arch (18.7).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837" y="2049090"/>
            <a:ext cx="8573817" cy="3542234"/>
          </a:xfrm>
          <a:prstGeom prst="rect">
            <a:avLst/>
          </a:prstGeom>
        </p:spPr>
      </p:pic>
      <p:sp>
        <p:nvSpPr>
          <p:cNvPr id="8" name="Date Placeholder 7"/>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Two-tier client server architectures</a:t>
            </a:r>
            <a:endParaRPr lang="en-US" dirty="0"/>
          </a:p>
        </p:txBody>
      </p:sp>
      <p:sp>
        <p:nvSpPr>
          <p:cNvPr id="3" name="Content Placeholder 2"/>
          <p:cNvSpPr>
            <a:spLocks noGrp="1"/>
          </p:cNvSpPr>
          <p:nvPr>
            <p:ph idx="1"/>
          </p:nvPr>
        </p:nvSpPr>
        <p:spPr/>
        <p:txBody>
          <a:bodyPr/>
          <a:lstStyle/>
          <a:p>
            <a:r>
              <a:rPr lang="en-GB" dirty="0" smtClean="0"/>
              <a:t>In a two-tier client-server architecture, the system is implemented as a single logical server plus an indefinite number of clients that use that server. </a:t>
            </a:r>
          </a:p>
          <a:p>
            <a:pPr lvl="1"/>
            <a:r>
              <a:rPr lang="en-GB" dirty="0" smtClean="0"/>
              <a:t>Thin-client model, where the presentation layer is implemented on the client and all other layers (data management, application processing and database) are implemented on a server. </a:t>
            </a:r>
          </a:p>
          <a:p>
            <a:pPr lvl="1"/>
            <a:r>
              <a:rPr lang="en-GB" dirty="0" smtClean="0"/>
              <a:t>Fat-client model, where some or all of the application processing is carried out on the client. Data management and database functions are implemented on the server. </a:t>
            </a:r>
          </a:p>
          <a:p>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33</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a:t>
            </a:r>
            <a:r>
              <a:rPr lang="en-US" dirty="0"/>
              <a:t>- and fat-client architectural models</a:t>
            </a:r>
            <a:r>
              <a:rPr lang="en-GB" dirty="0" smtClean="0"/>
              <a:t> </a:t>
            </a:r>
            <a:endParaRPr lang="en-US" dirty="0"/>
          </a:p>
        </p:txBody>
      </p:sp>
      <p:pic>
        <p:nvPicPr>
          <p:cNvPr id="4" name="Content Placeholder 3" descr="18.8 ThinFatClient.eps"/>
          <p:cNvPicPr>
            <a:picLocks noGrp="1" noChangeAspect="1"/>
          </p:cNvPicPr>
          <p:nvPr>
            <p:ph idx="1"/>
          </p:nvPr>
        </p:nvPicPr>
        <p:blipFill>
          <a:blip r:embed="rId2"/>
          <a:srcRect t="-8755" b="-8755"/>
          <a:stretch>
            <a:fillRect/>
          </a:stretch>
        </p:blipFill>
        <p:spPr>
          <a:xfrm>
            <a:off x="1303814" y="1834899"/>
            <a:ext cx="6189862" cy="3404186"/>
          </a:xfrm>
        </p:spPr>
      </p:pic>
      <p:sp>
        <p:nvSpPr>
          <p:cNvPr id="6" name="Footer Placeholder 5"/>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34</a:t>
            </a:fld>
            <a:endParaRPr lang="en-US"/>
          </a:p>
        </p:txBody>
      </p:sp>
      <p:sp>
        <p:nvSpPr>
          <p:cNvPr id="3" name="Date Placeholder 2"/>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GB"/>
              <a:t>Thin client model</a:t>
            </a:r>
          </a:p>
        </p:txBody>
      </p:sp>
      <p:sp>
        <p:nvSpPr>
          <p:cNvPr id="151555" name="Rectangle 3"/>
          <p:cNvSpPr>
            <a:spLocks noGrp="1" noChangeArrowheads="1"/>
          </p:cNvSpPr>
          <p:nvPr>
            <p:ph idx="1"/>
          </p:nvPr>
        </p:nvSpPr>
        <p:spPr/>
        <p:txBody>
          <a:bodyPr/>
          <a:lstStyle/>
          <a:p>
            <a:r>
              <a:rPr lang="en-GB"/>
              <a:t>Used when legacy systems are migrated to client server architectures. </a:t>
            </a:r>
          </a:p>
          <a:p>
            <a:pPr lvl="1"/>
            <a:r>
              <a:rPr lang="en-GB"/>
              <a:t>The legacy system acts as a server in its own right with a graphical interface implemented on a client.</a:t>
            </a:r>
          </a:p>
          <a:p>
            <a:r>
              <a:rPr lang="en-GB"/>
              <a:t>A major disadvantage is that it places a heavy processing load on both the server and the network.</a:t>
            </a:r>
          </a:p>
        </p:txBody>
      </p:sp>
      <p:sp>
        <p:nvSpPr>
          <p:cNvPr id="2" name="Date Placeholder 1"/>
          <p:cNvSpPr>
            <a:spLocks noGrp="1"/>
          </p:cNvSpPr>
          <p:nvPr>
            <p:ph type="dt" sz="half" idx="10"/>
          </p:nvPr>
        </p:nvSpPr>
        <p:spPr/>
        <p:txBody>
          <a:bodyPr/>
          <a:lstStyle/>
          <a:p>
            <a:r>
              <a:rPr lang="en-GB" smtClean="0"/>
              <a:t>20/11/2014</a:t>
            </a:r>
            <a:endParaRPr lang="en-US"/>
          </a:p>
        </p:txBody>
      </p:sp>
      <p:sp>
        <p:nvSpPr>
          <p:cNvPr id="3" name="Footer Placeholder 2"/>
          <p:cNvSpPr>
            <a:spLocks noGrp="1"/>
          </p:cNvSpPr>
          <p:nvPr>
            <p:ph type="ftr" sz="quarter" idx="11"/>
          </p:nvPr>
        </p:nvSpPr>
        <p:spPr/>
        <p:txBody>
          <a:bodyPr/>
          <a:lstStyle/>
          <a:p>
            <a:r>
              <a:rPr lang="en-US" smtClean="0"/>
              <a:t>Chapter 17 Distributed software engineering</a:t>
            </a:r>
            <a:endParaRPr lang="en-US"/>
          </a:p>
        </p:txBody>
      </p:sp>
      <p:sp>
        <p:nvSpPr>
          <p:cNvPr id="4" name="Slide Number Placeholder 3"/>
          <p:cNvSpPr>
            <a:spLocks noGrp="1"/>
          </p:cNvSpPr>
          <p:nvPr>
            <p:ph type="sldNum" sz="quarter" idx="12"/>
          </p:nvPr>
        </p:nvSpPr>
        <p:spPr/>
        <p:txBody>
          <a:bodyPr/>
          <a:lstStyle/>
          <a:p>
            <a:fld id="{71E10748-140F-D04F-8CDC-29637B613837}" type="slidenum">
              <a:rPr lang="en-US" smtClean="0"/>
              <a:pPr/>
              <a:t>35</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GB"/>
              <a:t>Fat client model</a:t>
            </a:r>
          </a:p>
        </p:txBody>
      </p:sp>
      <p:sp>
        <p:nvSpPr>
          <p:cNvPr id="152579" name="Rectangle 3"/>
          <p:cNvSpPr>
            <a:spLocks noGrp="1" noChangeArrowheads="1"/>
          </p:cNvSpPr>
          <p:nvPr>
            <p:ph idx="1"/>
          </p:nvPr>
        </p:nvSpPr>
        <p:spPr/>
        <p:txBody>
          <a:bodyPr/>
          <a:lstStyle/>
          <a:p>
            <a:pPr>
              <a:lnSpc>
                <a:spcPct val="90000"/>
              </a:lnSpc>
            </a:pPr>
            <a:r>
              <a:rPr lang="en-GB"/>
              <a:t>More processing is delegated to the client as the application processing is locally executed.</a:t>
            </a:r>
          </a:p>
          <a:p>
            <a:pPr>
              <a:lnSpc>
                <a:spcPct val="90000"/>
              </a:lnSpc>
            </a:pPr>
            <a:r>
              <a:rPr lang="en-GB"/>
              <a:t>Most suitable for new C/S systems where the capabilities of the client system are known in advance.</a:t>
            </a:r>
          </a:p>
          <a:p>
            <a:pPr>
              <a:lnSpc>
                <a:spcPct val="90000"/>
              </a:lnSpc>
            </a:pPr>
            <a:r>
              <a:rPr lang="en-GB"/>
              <a:t>More complex than a thin client model especially for management. New versions of the application have to be installed on all clients.</a:t>
            </a:r>
          </a:p>
        </p:txBody>
      </p:sp>
      <p:sp>
        <p:nvSpPr>
          <p:cNvPr id="2" name="Date Placeholder 1"/>
          <p:cNvSpPr>
            <a:spLocks noGrp="1"/>
          </p:cNvSpPr>
          <p:nvPr>
            <p:ph type="dt" sz="half" idx="10"/>
          </p:nvPr>
        </p:nvSpPr>
        <p:spPr/>
        <p:txBody>
          <a:bodyPr/>
          <a:lstStyle/>
          <a:p>
            <a:r>
              <a:rPr lang="en-GB" smtClean="0"/>
              <a:t>20/11/2014</a:t>
            </a:r>
            <a:endParaRPr lang="en-US"/>
          </a:p>
        </p:txBody>
      </p:sp>
      <p:sp>
        <p:nvSpPr>
          <p:cNvPr id="3" name="Footer Placeholder 2"/>
          <p:cNvSpPr>
            <a:spLocks noGrp="1"/>
          </p:cNvSpPr>
          <p:nvPr>
            <p:ph type="ftr" sz="quarter" idx="11"/>
          </p:nvPr>
        </p:nvSpPr>
        <p:spPr/>
        <p:txBody>
          <a:bodyPr/>
          <a:lstStyle/>
          <a:p>
            <a:r>
              <a:rPr lang="en-US" smtClean="0"/>
              <a:t>Chapter 17 Distributed software engineering</a:t>
            </a:r>
            <a:endParaRPr lang="en-US"/>
          </a:p>
        </p:txBody>
      </p:sp>
      <p:sp>
        <p:nvSpPr>
          <p:cNvPr id="4" name="Slide Number Placeholder 3"/>
          <p:cNvSpPr>
            <a:spLocks noGrp="1"/>
          </p:cNvSpPr>
          <p:nvPr>
            <p:ph type="sldNum" sz="quarter" idx="12"/>
          </p:nvPr>
        </p:nvSpPr>
        <p:spPr/>
        <p:txBody>
          <a:bodyPr/>
          <a:lstStyle/>
          <a:p>
            <a:fld id="{71E10748-140F-D04F-8CDC-29637B613837}" type="slidenum">
              <a:rPr lang="en-US" smtClean="0"/>
              <a:pPr/>
              <a:t>36</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fat-client architecture for an ATM system</a:t>
            </a:r>
            <a:r>
              <a:rPr lang="en-GB" dirty="0" smtClean="0"/>
              <a:t> </a:t>
            </a:r>
            <a:endParaRPr lang="en-US" dirty="0"/>
          </a:p>
        </p:txBody>
      </p:sp>
      <p:pic>
        <p:nvPicPr>
          <p:cNvPr id="4" name="Content Placeholder 3" descr="18.9 ATM-CS-sys.eps"/>
          <p:cNvPicPr>
            <a:picLocks noGrp="1" noChangeAspect="1"/>
          </p:cNvPicPr>
          <p:nvPr>
            <p:ph idx="1"/>
          </p:nvPr>
        </p:nvPicPr>
        <p:blipFill>
          <a:blip r:embed="rId2"/>
          <a:srcRect l="-10331" r="-10331"/>
          <a:stretch>
            <a:fillRect/>
          </a:stretch>
        </p:blipFill>
        <p:spPr>
          <a:xfrm>
            <a:off x="972033" y="1600201"/>
            <a:ext cx="7139442" cy="3926418"/>
          </a:xfrm>
        </p:spPr>
      </p:pic>
      <p:sp>
        <p:nvSpPr>
          <p:cNvPr id="6" name="Footer Placeholder 5"/>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37</a:t>
            </a:fld>
            <a:endParaRPr lang="en-US"/>
          </a:p>
        </p:txBody>
      </p:sp>
      <p:sp>
        <p:nvSpPr>
          <p:cNvPr id="3" name="Date Placeholder 2"/>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 and fat clients</a:t>
            </a:r>
            <a:endParaRPr lang="en-US" dirty="0"/>
          </a:p>
        </p:txBody>
      </p:sp>
      <p:sp>
        <p:nvSpPr>
          <p:cNvPr id="3" name="Content Placeholder 2"/>
          <p:cNvSpPr>
            <a:spLocks noGrp="1"/>
          </p:cNvSpPr>
          <p:nvPr>
            <p:ph idx="1"/>
          </p:nvPr>
        </p:nvSpPr>
        <p:spPr/>
        <p:txBody>
          <a:bodyPr/>
          <a:lstStyle/>
          <a:p>
            <a:r>
              <a:rPr lang="en-US" dirty="0" smtClean="0"/>
              <a:t>Distinction between thin and fat client architectures has become blurred</a:t>
            </a:r>
          </a:p>
          <a:p>
            <a:r>
              <a:rPr lang="en-US" dirty="0" err="1" smtClean="0"/>
              <a:t>Javascript</a:t>
            </a:r>
            <a:r>
              <a:rPr lang="en-US" dirty="0" smtClean="0"/>
              <a:t> allows local processing in a browser so ‘fat-client’ functionality available without software installation</a:t>
            </a:r>
          </a:p>
          <a:p>
            <a:r>
              <a:rPr lang="en-US" dirty="0" smtClean="0"/>
              <a:t>Mobile apps carry out some local processing to minimize demands on network</a:t>
            </a:r>
          </a:p>
          <a:p>
            <a:r>
              <a:rPr lang="en-US" dirty="0" smtClean="0"/>
              <a:t>Auto-update of apps reduces management problems</a:t>
            </a:r>
          </a:p>
          <a:p>
            <a:r>
              <a:rPr lang="en-US" dirty="0" smtClean="0"/>
              <a:t>There are now very few thin-client applications with all processing carried out on remote server.</a:t>
            </a:r>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38</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extLst>
      <p:ext uri="{BB962C8B-B14F-4D97-AF65-F5344CB8AC3E}">
        <p14:creationId xmlns:p14="http://schemas.microsoft.com/office/powerpoint/2010/main" val="1990480182"/>
      </p:ext>
    </p:extLst>
  </p:cSld>
  <p:clrMapOvr>
    <a:masterClrMapping/>
  </p:clrMapOvr>
  <p:transition xmlns:p14="http://schemas.microsoft.com/office/powerpoint/2010/mai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Multi-tier client-server architectures</a:t>
            </a:r>
            <a:endParaRPr lang="en-US" dirty="0"/>
          </a:p>
        </p:txBody>
      </p:sp>
      <p:sp>
        <p:nvSpPr>
          <p:cNvPr id="3" name="Content Placeholder 2"/>
          <p:cNvSpPr>
            <a:spLocks noGrp="1"/>
          </p:cNvSpPr>
          <p:nvPr>
            <p:ph idx="1"/>
          </p:nvPr>
        </p:nvSpPr>
        <p:spPr/>
        <p:txBody>
          <a:bodyPr/>
          <a:lstStyle/>
          <a:p>
            <a:r>
              <a:rPr lang="en-GB" dirty="0" smtClean="0"/>
              <a:t>In a ‘multi-tier client–server’ architecture, the different layers of the system, namely presentation, data management, application processing, and database, are separate processes that may execute on different processors.</a:t>
            </a:r>
          </a:p>
          <a:p>
            <a:r>
              <a:rPr lang="en-GB" dirty="0" smtClean="0"/>
              <a:t>This avoids problems with scalability and performance if a thin-client two-tier model is chosen, or problems of system management if a fat-client model is used.  </a:t>
            </a:r>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39</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GB"/>
              <a:t>Distributed system characteristics</a:t>
            </a:r>
          </a:p>
        </p:txBody>
      </p:sp>
      <p:sp>
        <p:nvSpPr>
          <p:cNvPr id="143363" name="Rectangle 3"/>
          <p:cNvSpPr>
            <a:spLocks noGrp="1" noChangeArrowheads="1"/>
          </p:cNvSpPr>
          <p:nvPr>
            <p:ph idx="1"/>
          </p:nvPr>
        </p:nvSpPr>
        <p:spPr/>
        <p:txBody>
          <a:bodyPr/>
          <a:lstStyle/>
          <a:p>
            <a:pPr>
              <a:lnSpc>
                <a:spcPct val="90000"/>
              </a:lnSpc>
            </a:pPr>
            <a:r>
              <a:rPr lang="en-GB" sz="2400"/>
              <a:t>Resource sharing</a:t>
            </a:r>
          </a:p>
          <a:p>
            <a:pPr lvl="1">
              <a:lnSpc>
                <a:spcPct val="90000"/>
              </a:lnSpc>
            </a:pPr>
            <a:r>
              <a:rPr lang="en-GB" sz="2000"/>
              <a:t>Sharing of hardware and software resources.</a:t>
            </a:r>
          </a:p>
          <a:p>
            <a:pPr>
              <a:lnSpc>
                <a:spcPct val="90000"/>
              </a:lnSpc>
            </a:pPr>
            <a:r>
              <a:rPr lang="en-GB" sz="2400"/>
              <a:t>Openness</a:t>
            </a:r>
          </a:p>
          <a:p>
            <a:pPr lvl="1">
              <a:lnSpc>
                <a:spcPct val="90000"/>
              </a:lnSpc>
            </a:pPr>
            <a:r>
              <a:rPr lang="en-GB" sz="2000"/>
              <a:t>Use of equipment and software from different vendors.</a:t>
            </a:r>
          </a:p>
          <a:p>
            <a:pPr>
              <a:lnSpc>
                <a:spcPct val="90000"/>
              </a:lnSpc>
            </a:pPr>
            <a:r>
              <a:rPr lang="en-GB" sz="2400"/>
              <a:t>Concurrency</a:t>
            </a:r>
          </a:p>
          <a:p>
            <a:pPr lvl="1">
              <a:lnSpc>
                <a:spcPct val="90000"/>
              </a:lnSpc>
            </a:pPr>
            <a:r>
              <a:rPr lang="en-GB" sz="2000"/>
              <a:t>Concurrent processing to enhance performance.</a:t>
            </a:r>
          </a:p>
          <a:p>
            <a:pPr>
              <a:lnSpc>
                <a:spcPct val="90000"/>
              </a:lnSpc>
            </a:pPr>
            <a:r>
              <a:rPr lang="en-GB" sz="2400"/>
              <a:t>Scalability</a:t>
            </a:r>
          </a:p>
          <a:p>
            <a:pPr lvl="1">
              <a:lnSpc>
                <a:spcPct val="90000"/>
              </a:lnSpc>
            </a:pPr>
            <a:r>
              <a:rPr lang="en-GB" sz="2000"/>
              <a:t>Increased throughput by adding new resources.</a:t>
            </a:r>
          </a:p>
          <a:p>
            <a:pPr>
              <a:lnSpc>
                <a:spcPct val="90000"/>
              </a:lnSpc>
            </a:pPr>
            <a:r>
              <a:rPr lang="en-GB" sz="2400"/>
              <a:t>Fault tolerance</a:t>
            </a:r>
          </a:p>
          <a:p>
            <a:pPr lvl="1">
              <a:lnSpc>
                <a:spcPct val="90000"/>
              </a:lnSpc>
            </a:pPr>
            <a:r>
              <a:rPr lang="en-GB" sz="2000"/>
              <a:t>The ability to continue in operation after a fault has occurred.</a:t>
            </a:r>
          </a:p>
        </p:txBody>
      </p:sp>
      <p:sp>
        <p:nvSpPr>
          <p:cNvPr id="2" name="Date Placeholder 1"/>
          <p:cNvSpPr>
            <a:spLocks noGrp="1"/>
          </p:cNvSpPr>
          <p:nvPr>
            <p:ph type="dt" sz="half" idx="10"/>
          </p:nvPr>
        </p:nvSpPr>
        <p:spPr/>
        <p:txBody>
          <a:bodyPr/>
          <a:lstStyle/>
          <a:p>
            <a:r>
              <a:rPr lang="en-GB" smtClean="0"/>
              <a:t>20/11/2014</a:t>
            </a:r>
            <a:endParaRPr lang="en-US"/>
          </a:p>
        </p:txBody>
      </p:sp>
      <p:sp>
        <p:nvSpPr>
          <p:cNvPr id="3" name="Footer Placeholder 2"/>
          <p:cNvSpPr>
            <a:spLocks noGrp="1"/>
          </p:cNvSpPr>
          <p:nvPr>
            <p:ph type="ftr" sz="quarter" idx="11"/>
          </p:nvPr>
        </p:nvSpPr>
        <p:spPr/>
        <p:txBody>
          <a:bodyPr/>
          <a:lstStyle/>
          <a:p>
            <a:r>
              <a:rPr lang="en-US" smtClean="0"/>
              <a:t>Chapter 17 Distributed software engineering</a:t>
            </a:r>
            <a:endParaRPr lang="en-US"/>
          </a:p>
        </p:txBody>
      </p:sp>
      <p:sp>
        <p:nvSpPr>
          <p:cNvPr id="4" name="Slide Number Placeholder 3"/>
          <p:cNvSpPr>
            <a:spLocks noGrp="1"/>
          </p:cNvSpPr>
          <p:nvPr>
            <p:ph type="sldNum" sz="quarter" idx="12"/>
          </p:nvPr>
        </p:nvSpPr>
        <p:spPr/>
        <p:txBody>
          <a:bodyPr/>
          <a:lstStyle/>
          <a:p>
            <a:fld id="{71E10748-140F-D04F-8CDC-29637B613837}" type="slidenum">
              <a:rPr lang="en-US" smtClean="0"/>
              <a:pPr/>
              <a:t>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a:t>
            </a:r>
            <a:r>
              <a:rPr lang="en-US" dirty="0"/>
              <a:t>-tier architecture for an Internet banking system</a:t>
            </a:r>
            <a:r>
              <a:rPr lang="en-GB" dirty="0" smtClean="0"/>
              <a:t> </a:t>
            </a:r>
            <a:endParaRPr lang="en-US" dirty="0"/>
          </a:p>
        </p:txBody>
      </p:sp>
      <p:pic>
        <p:nvPicPr>
          <p:cNvPr id="4" name="Content Placeholder 3" descr="18.10 InternetBanking.eps"/>
          <p:cNvPicPr>
            <a:picLocks noGrp="1" noChangeAspect="1"/>
          </p:cNvPicPr>
          <p:nvPr>
            <p:ph idx="1"/>
          </p:nvPr>
        </p:nvPicPr>
        <p:blipFill>
          <a:blip r:embed="rId2"/>
          <a:srcRect t="-1663" b="-1663"/>
          <a:stretch>
            <a:fillRect/>
          </a:stretch>
        </p:blipFill>
        <p:spPr>
          <a:xfrm>
            <a:off x="1326695" y="1771828"/>
            <a:ext cx="6315710" cy="3473397"/>
          </a:xfrm>
        </p:spPr>
      </p:pic>
      <p:sp>
        <p:nvSpPr>
          <p:cNvPr id="6" name="Footer Placeholder 5"/>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40</a:t>
            </a:fld>
            <a:endParaRPr lang="en-US"/>
          </a:p>
        </p:txBody>
      </p:sp>
      <p:sp>
        <p:nvSpPr>
          <p:cNvPr id="3" name="Date Placeholder 2"/>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a:t>of client–server architectural patterns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045441"/>
          <a:ext cx="8229600" cy="3002279"/>
        </p:xfrm>
        <a:graphic>
          <a:graphicData uri="http://schemas.openxmlformats.org/drawingml/2006/table">
            <a:tbl>
              <a:tblPr firstRow="1" bandRow="1">
                <a:tableStyleId>{5C22544A-7EE6-4342-B048-85BDC9FD1C3A}</a:tableStyleId>
              </a:tblPr>
              <a:tblGrid>
                <a:gridCol w="2812616"/>
                <a:gridCol w="5416984"/>
              </a:tblGrid>
              <a:tr h="370840">
                <a:tc>
                  <a:txBody>
                    <a:bodyPr/>
                    <a:lstStyle/>
                    <a:p>
                      <a:pPr algn="just">
                        <a:spcAft>
                          <a:spcPts val="0"/>
                        </a:spcAft>
                      </a:pPr>
                      <a:r>
                        <a:rPr lang="en-GB" sz="1400" b="1" dirty="0" smtClean="0">
                          <a:solidFill>
                            <a:srgbClr val="000000"/>
                          </a:solidFill>
                          <a:latin typeface="Arial"/>
                          <a:ea typeface="Times New Roman"/>
                          <a:cs typeface="Arial"/>
                        </a:rPr>
                        <a:t>Architecture</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Applications</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600" dirty="0" smtClean="0">
                          <a:solidFill>
                            <a:srgbClr val="000000"/>
                          </a:solidFill>
                          <a:latin typeface="Arial"/>
                          <a:ea typeface="Times New Roman"/>
                          <a:cs typeface="Arial"/>
                        </a:rPr>
                        <a:t>Two</a:t>
                      </a:r>
                      <a:r>
                        <a:rPr lang="en-GB" sz="1600" dirty="0">
                          <a:solidFill>
                            <a:srgbClr val="000000"/>
                          </a:solidFill>
                          <a:latin typeface="Arial"/>
                          <a:ea typeface="Times New Roman"/>
                          <a:cs typeface="Arial"/>
                        </a:rPr>
                        <a:t>-tier client–server architecture with thin clients</a:t>
                      </a:r>
                    </a:p>
                  </a:txBody>
                  <a:tcPr marL="73025" marR="73025" marT="0" marB="91440"/>
                </a:tc>
                <a:tc>
                  <a:txBody>
                    <a:bodyPr/>
                    <a:lstStyle/>
                    <a:p>
                      <a:pPr algn="just">
                        <a:spcAft>
                          <a:spcPts val="300"/>
                        </a:spcAft>
                      </a:pPr>
                      <a:r>
                        <a:rPr lang="en-GB" sz="1600" dirty="0">
                          <a:solidFill>
                            <a:srgbClr val="000000"/>
                          </a:solidFill>
                          <a:latin typeface="Arial"/>
                          <a:ea typeface="Times New Roman"/>
                          <a:cs typeface="Arial"/>
                        </a:rPr>
                        <a:t>Legacy system applications that are used when separating application processing and data management is impractical. Clients may access these as services, as discussed in Section 18.4.</a:t>
                      </a:r>
                    </a:p>
                    <a:p>
                      <a:pPr algn="just">
                        <a:spcAft>
                          <a:spcPts val="300"/>
                        </a:spcAft>
                      </a:pPr>
                      <a:r>
                        <a:rPr lang="en-GB" sz="1600" dirty="0">
                          <a:solidFill>
                            <a:srgbClr val="000000"/>
                          </a:solidFill>
                          <a:latin typeface="Arial"/>
                          <a:ea typeface="Times New Roman"/>
                          <a:cs typeface="Arial"/>
                        </a:rPr>
                        <a:t>Computationally intensive applications such as compilers with little or no data management.</a:t>
                      </a:r>
                    </a:p>
                    <a:p>
                      <a:pPr algn="just">
                        <a:spcAft>
                          <a:spcPts val="300"/>
                        </a:spcAft>
                      </a:pPr>
                      <a:r>
                        <a:rPr lang="en-GB" sz="1600" dirty="0">
                          <a:solidFill>
                            <a:srgbClr val="000000"/>
                          </a:solidFill>
                          <a:latin typeface="Arial"/>
                          <a:ea typeface="Times New Roman"/>
                          <a:cs typeface="Arial"/>
                        </a:rPr>
                        <a:t>Data-intensive applications (browsing and querying) with </a:t>
                      </a:r>
                      <a:r>
                        <a:rPr lang="en-GB" sz="1600" dirty="0" err="1">
                          <a:solidFill>
                            <a:srgbClr val="000000"/>
                          </a:solidFill>
                          <a:latin typeface="Arial"/>
                          <a:ea typeface="Times New Roman"/>
                          <a:cs typeface="Arial"/>
                        </a:rPr>
                        <a:t>nonintensive</a:t>
                      </a:r>
                      <a:r>
                        <a:rPr lang="en-GB" sz="1600" dirty="0">
                          <a:solidFill>
                            <a:srgbClr val="000000"/>
                          </a:solidFill>
                          <a:latin typeface="Arial"/>
                          <a:ea typeface="Times New Roman"/>
                          <a:cs typeface="Arial"/>
                        </a:rPr>
                        <a:t> application processing. Browsing the Web is the most common example of a situation where this architecture is used.</a:t>
                      </a:r>
                    </a:p>
                  </a:txBody>
                  <a:tcPr marL="73025" marR="73025" marT="0" marB="91440"/>
                </a:tc>
              </a:tr>
            </a:tbl>
          </a:graphicData>
        </a:graphic>
      </p:graphicFrame>
      <p:sp>
        <p:nvSpPr>
          <p:cNvPr id="6" name="Footer Placeholder 5"/>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41</a:t>
            </a:fld>
            <a:endParaRPr lang="en-US"/>
          </a:p>
        </p:txBody>
      </p:sp>
      <p:sp>
        <p:nvSpPr>
          <p:cNvPr id="3" name="Date Placeholder 2"/>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a:t>of client–server architectural patterns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78468"/>
          <a:ext cx="8229600" cy="3901439"/>
        </p:xfrm>
        <a:graphic>
          <a:graphicData uri="http://schemas.openxmlformats.org/drawingml/2006/table">
            <a:tbl>
              <a:tblPr firstRow="1" bandRow="1">
                <a:tableStyleId>{5C22544A-7EE6-4342-B048-85BDC9FD1C3A}</a:tableStyleId>
              </a:tblPr>
              <a:tblGrid>
                <a:gridCol w="2812616"/>
                <a:gridCol w="5416984"/>
              </a:tblGrid>
              <a:tr h="370840">
                <a:tc>
                  <a:txBody>
                    <a:bodyPr/>
                    <a:lstStyle/>
                    <a:p>
                      <a:pPr algn="just">
                        <a:spcAft>
                          <a:spcPts val="0"/>
                        </a:spcAft>
                      </a:pPr>
                      <a:r>
                        <a:rPr lang="en-GB" sz="1400" b="1" dirty="0" smtClean="0">
                          <a:solidFill>
                            <a:srgbClr val="000000"/>
                          </a:solidFill>
                          <a:latin typeface="Arial"/>
                          <a:ea typeface="Times New Roman"/>
                          <a:cs typeface="Arial"/>
                        </a:rPr>
                        <a:t>Architecture</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Applications</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600" dirty="0">
                          <a:solidFill>
                            <a:srgbClr val="000000"/>
                          </a:solidFill>
                          <a:latin typeface="Arial"/>
                          <a:ea typeface="Times New Roman"/>
                          <a:cs typeface="Arial"/>
                        </a:rPr>
                        <a:t>Two-tier client-server architecture with fat clients</a:t>
                      </a:r>
                    </a:p>
                  </a:txBody>
                  <a:tcPr marL="73025" marR="73025" marT="0" marB="91440"/>
                </a:tc>
                <a:tc>
                  <a:txBody>
                    <a:bodyPr/>
                    <a:lstStyle/>
                    <a:p>
                      <a:pPr algn="just">
                        <a:spcAft>
                          <a:spcPts val="300"/>
                        </a:spcAft>
                      </a:pPr>
                      <a:r>
                        <a:rPr lang="en-GB" sz="1600" dirty="0">
                          <a:solidFill>
                            <a:srgbClr val="000000"/>
                          </a:solidFill>
                          <a:latin typeface="Arial"/>
                          <a:ea typeface="Times New Roman"/>
                          <a:cs typeface="Arial"/>
                        </a:rPr>
                        <a:t>Applications where application processing is provided by off-the-shelf software (e.g., Microsoft Excel) on the client.</a:t>
                      </a:r>
                    </a:p>
                    <a:p>
                      <a:pPr algn="just">
                        <a:spcAft>
                          <a:spcPts val="300"/>
                        </a:spcAft>
                      </a:pPr>
                      <a:r>
                        <a:rPr lang="en-GB" sz="1600" dirty="0">
                          <a:solidFill>
                            <a:srgbClr val="000000"/>
                          </a:solidFill>
                          <a:latin typeface="Arial"/>
                          <a:ea typeface="Times New Roman"/>
                          <a:cs typeface="Arial"/>
                        </a:rPr>
                        <a:t>Applications where computationally intensive processing of data (e.g., data visualization) is required.</a:t>
                      </a:r>
                    </a:p>
                    <a:p>
                      <a:pPr algn="just">
                        <a:spcAft>
                          <a:spcPts val="300"/>
                        </a:spcAft>
                      </a:pPr>
                      <a:r>
                        <a:rPr lang="en-GB" sz="1600" dirty="0">
                          <a:solidFill>
                            <a:srgbClr val="000000"/>
                          </a:solidFill>
                          <a:latin typeface="Arial"/>
                          <a:ea typeface="Times New Roman"/>
                          <a:cs typeface="Arial"/>
                        </a:rPr>
                        <a:t>Mobile applications where internet connectivity cannot be guaranteed. Some local processing using cached information from the database is therefore possible.</a:t>
                      </a:r>
                    </a:p>
                  </a:txBody>
                  <a:tcPr marL="73025" marR="73025" marT="0" marB="91440"/>
                </a:tc>
              </a:tr>
              <a:tr h="370840">
                <a:tc>
                  <a:txBody>
                    <a:bodyPr/>
                    <a:lstStyle/>
                    <a:p>
                      <a:pPr algn="l">
                        <a:spcAft>
                          <a:spcPts val="0"/>
                        </a:spcAft>
                      </a:pPr>
                      <a:r>
                        <a:rPr lang="en-GB" sz="1600" dirty="0">
                          <a:solidFill>
                            <a:srgbClr val="000000"/>
                          </a:solidFill>
                          <a:latin typeface="Arial"/>
                          <a:ea typeface="Times New Roman"/>
                          <a:cs typeface="Arial"/>
                        </a:rPr>
                        <a:t>Multi-tier client–server architecture</a:t>
                      </a:r>
                    </a:p>
                  </a:txBody>
                  <a:tcPr marL="73025" marR="73025" marT="0" marB="91440"/>
                </a:tc>
                <a:tc>
                  <a:txBody>
                    <a:bodyPr/>
                    <a:lstStyle/>
                    <a:p>
                      <a:pPr algn="just">
                        <a:spcAft>
                          <a:spcPts val="300"/>
                        </a:spcAft>
                      </a:pPr>
                      <a:r>
                        <a:rPr lang="en-GB" sz="1600" dirty="0">
                          <a:solidFill>
                            <a:srgbClr val="000000"/>
                          </a:solidFill>
                          <a:latin typeface="Arial"/>
                          <a:ea typeface="Times New Roman"/>
                          <a:cs typeface="Arial"/>
                        </a:rPr>
                        <a:t>Large-scale applications with hundreds or thousands of clients.</a:t>
                      </a:r>
                    </a:p>
                    <a:p>
                      <a:pPr algn="just">
                        <a:spcAft>
                          <a:spcPts val="300"/>
                        </a:spcAft>
                      </a:pPr>
                      <a:r>
                        <a:rPr lang="en-GB" sz="1600" dirty="0">
                          <a:solidFill>
                            <a:srgbClr val="000000"/>
                          </a:solidFill>
                          <a:latin typeface="Arial"/>
                          <a:ea typeface="Times New Roman"/>
                          <a:cs typeface="Arial"/>
                        </a:rPr>
                        <a:t>Applications where both the data and the application are volatile. </a:t>
                      </a:r>
                    </a:p>
                    <a:p>
                      <a:pPr algn="just">
                        <a:spcAft>
                          <a:spcPts val="300"/>
                        </a:spcAft>
                      </a:pPr>
                      <a:r>
                        <a:rPr lang="en-GB" sz="1600" dirty="0">
                          <a:solidFill>
                            <a:srgbClr val="000000"/>
                          </a:solidFill>
                          <a:latin typeface="Arial"/>
                          <a:ea typeface="Times New Roman"/>
                          <a:cs typeface="Arial"/>
                        </a:rPr>
                        <a:t>Applications where data from multiple sources are integrated</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6" name="Footer Placeholder 5"/>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42</a:t>
            </a:fld>
            <a:endParaRPr lang="en-US"/>
          </a:p>
        </p:txBody>
      </p:sp>
      <p:sp>
        <p:nvSpPr>
          <p:cNvPr id="3" name="Date Placeholder 2"/>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GB" dirty="0"/>
              <a:t>Distributed</a:t>
            </a:r>
            <a:r>
              <a:rPr lang="en-GB" dirty="0" smtClean="0"/>
              <a:t> </a:t>
            </a:r>
            <a:r>
              <a:rPr lang="en-GB" dirty="0" smtClean="0"/>
              <a:t>component architectures</a:t>
            </a:r>
            <a:endParaRPr lang="en-GB" dirty="0"/>
          </a:p>
        </p:txBody>
      </p:sp>
      <p:sp>
        <p:nvSpPr>
          <p:cNvPr id="154627" name="Rectangle 3"/>
          <p:cNvSpPr>
            <a:spLocks noGrp="1" noChangeArrowheads="1"/>
          </p:cNvSpPr>
          <p:nvPr>
            <p:ph idx="1"/>
          </p:nvPr>
        </p:nvSpPr>
        <p:spPr/>
        <p:txBody>
          <a:bodyPr/>
          <a:lstStyle/>
          <a:p>
            <a:r>
              <a:rPr lang="en-GB" sz="2400" dirty="0"/>
              <a:t>There is no distinction in a distributed</a:t>
            </a:r>
            <a:r>
              <a:rPr lang="en-GB" sz="2400" dirty="0" smtClean="0"/>
              <a:t> </a:t>
            </a:r>
            <a:r>
              <a:rPr lang="en-GB" sz="2400" dirty="0" smtClean="0"/>
              <a:t>component architecture </a:t>
            </a:r>
            <a:r>
              <a:rPr lang="en-GB" sz="2400" dirty="0"/>
              <a:t>between clients and servers.</a:t>
            </a:r>
          </a:p>
          <a:p>
            <a:r>
              <a:rPr lang="en-GB" sz="2400" dirty="0"/>
              <a:t>Each distributable entity is </a:t>
            </a:r>
            <a:r>
              <a:rPr lang="en-GB" sz="2400" dirty="0" smtClean="0"/>
              <a:t>a component that </a:t>
            </a:r>
            <a:r>
              <a:rPr lang="en-GB" sz="2400" dirty="0"/>
              <a:t>provides services to other</a:t>
            </a:r>
            <a:r>
              <a:rPr lang="en-GB" sz="2400" dirty="0" smtClean="0"/>
              <a:t> </a:t>
            </a:r>
            <a:r>
              <a:rPr lang="en-GB" dirty="0" smtClean="0"/>
              <a:t>components </a:t>
            </a:r>
            <a:r>
              <a:rPr lang="en-GB" sz="2400" dirty="0" smtClean="0"/>
              <a:t>and </a:t>
            </a:r>
            <a:r>
              <a:rPr lang="en-GB" sz="2400" dirty="0"/>
              <a:t>receives services from other</a:t>
            </a:r>
            <a:r>
              <a:rPr lang="en-GB" sz="2400" dirty="0" smtClean="0"/>
              <a:t> components.</a:t>
            </a:r>
          </a:p>
          <a:p>
            <a:r>
              <a:rPr lang="en-GB" dirty="0" smtClean="0"/>
              <a:t>Component </a:t>
            </a:r>
            <a:r>
              <a:rPr lang="en-GB" sz="2400" dirty="0" smtClean="0"/>
              <a:t>communication </a:t>
            </a:r>
            <a:r>
              <a:rPr lang="en-GB" sz="2400" dirty="0"/>
              <a:t>is through a middleware </a:t>
            </a:r>
            <a:r>
              <a:rPr lang="en-GB" sz="2400" dirty="0" smtClean="0"/>
              <a:t>system. </a:t>
            </a:r>
            <a:endParaRPr lang="en-GB" sz="2400" dirty="0"/>
          </a:p>
        </p:txBody>
      </p:sp>
      <p:sp>
        <p:nvSpPr>
          <p:cNvPr id="2" name="Date Placeholder 1"/>
          <p:cNvSpPr>
            <a:spLocks noGrp="1"/>
          </p:cNvSpPr>
          <p:nvPr>
            <p:ph type="dt" sz="half" idx="10"/>
          </p:nvPr>
        </p:nvSpPr>
        <p:spPr/>
        <p:txBody>
          <a:bodyPr/>
          <a:lstStyle/>
          <a:p>
            <a:r>
              <a:rPr lang="en-GB" smtClean="0"/>
              <a:t>20/11/2014</a:t>
            </a:r>
            <a:endParaRPr lang="en-US"/>
          </a:p>
        </p:txBody>
      </p:sp>
      <p:sp>
        <p:nvSpPr>
          <p:cNvPr id="3" name="Footer Placeholder 2"/>
          <p:cNvSpPr>
            <a:spLocks noGrp="1"/>
          </p:cNvSpPr>
          <p:nvPr>
            <p:ph type="ftr" sz="quarter" idx="11"/>
          </p:nvPr>
        </p:nvSpPr>
        <p:spPr/>
        <p:txBody>
          <a:bodyPr/>
          <a:lstStyle/>
          <a:p>
            <a:r>
              <a:rPr lang="en-US" smtClean="0"/>
              <a:t>Chapter 17 Distributed software engineering</a:t>
            </a:r>
            <a:endParaRPr lang="en-US"/>
          </a:p>
        </p:txBody>
      </p:sp>
      <p:sp>
        <p:nvSpPr>
          <p:cNvPr id="4" name="Slide Number Placeholder 3"/>
          <p:cNvSpPr>
            <a:spLocks noGrp="1"/>
          </p:cNvSpPr>
          <p:nvPr>
            <p:ph type="sldNum" sz="quarter" idx="12"/>
          </p:nvPr>
        </p:nvSpPr>
        <p:spPr/>
        <p:txBody>
          <a:bodyPr/>
          <a:lstStyle/>
          <a:p>
            <a:fld id="{71E10748-140F-D04F-8CDC-29637B613837}" type="slidenum">
              <a:rPr lang="en-US" smtClean="0"/>
              <a:pPr/>
              <a:t>43</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distributed component architecture </a:t>
            </a:r>
          </a:p>
        </p:txBody>
      </p:sp>
      <p:pic>
        <p:nvPicPr>
          <p:cNvPr id="4" name="Content Placeholder 3" descr="18.12 DistribCompArch.eps"/>
          <p:cNvPicPr>
            <a:picLocks noGrp="1" noChangeAspect="1"/>
          </p:cNvPicPr>
          <p:nvPr>
            <p:ph idx="1"/>
          </p:nvPr>
        </p:nvPicPr>
        <p:blipFill>
          <a:blip r:embed="rId2"/>
          <a:srcRect t="-819" b="-819"/>
          <a:stretch>
            <a:fillRect/>
          </a:stretch>
        </p:blipFill>
        <p:spPr>
          <a:xfrm>
            <a:off x="832907" y="1699170"/>
            <a:ext cx="7498231" cy="4123738"/>
          </a:xfrm>
        </p:spPr>
      </p:pic>
      <p:sp>
        <p:nvSpPr>
          <p:cNvPr id="6" name="Footer Placeholder 5"/>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44</a:t>
            </a:fld>
            <a:endParaRPr lang="en-US"/>
          </a:p>
        </p:txBody>
      </p:sp>
      <p:sp>
        <p:nvSpPr>
          <p:cNvPr id="3" name="Date Placeholder 2"/>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distributed component architecture</a:t>
            </a:r>
            <a:endParaRPr lang="en-US" dirty="0"/>
          </a:p>
        </p:txBody>
      </p:sp>
      <p:sp>
        <p:nvSpPr>
          <p:cNvPr id="3" name="Content Placeholder 2"/>
          <p:cNvSpPr>
            <a:spLocks noGrp="1"/>
          </p:cNvSpPr>
          <p:nvPr>
            <p:ph idx="1"/>
          </p:nvPr>
        </p:nvSpPr>
        <p:spPr/>
        <p:txBody>
          <a:bodyPr/>
          <a:lstStyle/>
          <a:p>
            <a:r>
              <a:rPr lang="en-GB" dirty="0"/>
              <a:t>It allows the system designer to delay decisions on where and how services should be provided. </a:t>
            </a:r>
            <a:endParaRPr lang="en-GB" dirty="0" smtClean="0"/>
          </a:p>
          <a:p>
            <a:r>
              <a:rPr lang="en-GB" dirty="0"/>
              <a:t>It is a very open system architecture that allows new resources to be added as required. </a:t>
            </a:r>
            <a:endParaRPr lang="en-GB" dirty="0" smtClean="0"/>
          </a:p>
          <a:p>
            <a:r>
              <a:rPr lang="en-GB" dirty="0"/>
              <a:t>The system is flexible and scalable. </a:t>
            </a:r>
            <a:endParaRPr lang="en-GB" dirty="0" smtClean="0"/>
          </a:p>
          <a:p>
            <a:r>
              <a:rPr lang="en-GB" dirty="0"/>
              <a:t>It is possible to reconfigure the system dynamically with objects migrating across the network as required. </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45</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extLst>
      <p:ext uri="{BB962C8B-B14F-4D97-AF65-F5344CB8AC3E}">
        <p14:creationId xmlns:p14="http://schemas.microsoft.com/office/powerpoint/2010/main" val="3678088780"/>
      </p:ext>
    </p:extLst>
  </p:cSld>
  <p:clrMapOvr>
    <a:masterClrMapping/>
  </p:clrMapOvr>
  <p:transition xmlns:p14="http://schemas.microsoft.com/office/powerpoint/2010/mai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distributed component architecture for a data mining system</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46</a:t>
            </a:fld>
            <a:endParaRPr lang="en-US"/>
          </a:p>
        </p:txBody>
      </p:sp>
      <p:pic>
        <p:nvPicPr>
          <p:cNvPr id="7" name="Picture 6" descr="17.13 Data Mining (18.13).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502" y="1779073"/>
            <a:ext cx="6107930" cy="4575552"/>
          </a:xfrm>
          <a:prstGeom prst="rect">
            <a:avLst/>
          </a:prstGeom>
        </p:spPr>
      </p:pic>
      <p:sp>
        <p:nvSpPr>
          <p:cNvPr id="8" name="Date Placeholder 7"/>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distributed </a:t>
            </a:r>
            <a:r>
              <a:rPr lang="en-US" dirty="0" smtClean="0"/>
              <a:t>component </a:t>
            </a:r>
            <a:r>
              <a:rPr lang="en-US" dirty="0" smtClean="0"/>
              <a:t>architecture</a:t>
            </a:r>
            <a:endParaRPr lang="en-US" dirty="0"/>
          </a:p>
        </p:txBody>
      </p:sp>
      <p:sp>
        <p:nvSpPr>
          <p:cNvPr id="3" name="Content Placeholder 2"/>
          <p:cNvSpPr>
            <a:spLocks noGrp="1"/>
          </p:cNvSpPr>
          <p:nvPr>
            <p:ph idx="1"/>
          </p:nvPr>
        </p:nvSpPr>
        <p:spPr/>
        <p:txBody>
          <a:bodyPr/>
          <a:lstStyle/>
          <a:p>
            <a:r>
              <a:rPr lang="en-GB" dirty="0" smtClean="0"/>
              <a:t>Distributed component architectures suffer from two major disadvantages:</a:t>
            </a:r>
          </a:p>
          <a:p>
            <a:pPr lvl="1"/>
            <a:r>
              <a:rPr lang="en-GB" dirty="0" smtClean="0"/>
              <a:t>They are more complex to design than client–server systems. Distributed component architectures are difficult for people to visualize and understand. </a:t>
            </a:r>
          </a:p>
          <a:p>
            <a:pPr lvl="1"/>
            <a:r>
              <a:rPr lang="en-GB" dirty="0" smtClean="0"/>
              <a:t>Standardized middleware for distributed component systems has never been accepted by the </a:t>
            </a:r>
            <a:r>
              <a:rPr lang="en-GB" dirty="0" smtClean="0"/>
              <a:t>community. Different </a:t>
            </a:r>
            <a:r>
              <a:rPr lang="en-GB" dirty="0" smtClean="0"/>
              <a:t>vendors, such as Microsoft and Sun, have developed different, incompatible middleware. </a:t>
            </a:r>
          </a:p>
          <a:p>
            <a:r>
              <a:rPr lang="en-GB" dirty="0" smtClean="0"/>
              <a:t>As a result of these problems, service-oriented architectures are replacing distributed component architectures in many situations. </a:t>
            </a:r>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47</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t>Peer-to-peer architectures</a:t>
            </a:r>
          </a:p>
        </p:txBody>
      </p:sp>
      <p:sp>
        <p:nvSpPr>
          <p:cNvPr id="172035" name="Rectangle 3"/>
          <p:cNvSpPr>
            <a:spLocks noGrp="1" noChangeArrowheads="1"/>
          </p:cNvSpPr>
          <p:nvPr>
            <p:ph idx="1"/>
          </p:nvPr>
        </p:nvSpPr>
        <p:spPr/>
        <p:txBody>
          <a:bodyPr/>
          <a:lstStyle/>
          <a:p>
            <a:r>
              <a:rPr lang="en-US" sz="2400"/>
              <a:t>Peer to peer (p2p) systems are decentralised systems where computations may be carried out by any node in the network.</a:t>
            </a:r>
          </a:p>
          <a:p>
            <a:r>
              <a:rPr lang="en-US" sz="2400"/>
              <a:t>The overall system is designed to take advantage of the computational power and storage of a large number of networked computers.</a:t>
            </a:r>
          </a:p>
          <a:p>
            <a:r>
              <a:rPr lang="en-US" sz="2400"/>
              <a:t>Most p2p systems have been personal systems but there is increasing business use of this technology.</a:t>
            </a:r>
          </a:p>
        </p:txBody>
      </p:sp>
      <p:sp>
        <p:nvSpPr>
          <p:cNvPr id="2" name="Date Placeholder 1"/>
          <p:cNvSpPr>
            <a:spLocks noGrp="1"/>
          </p:cNvSpPr>
          <p:nvPr>
            <p:ph type="dt" sz="half" idx="10"/>
          </p:nvPr>
        </p:nvSpPr>
        <p:spPr/>
        <p:txBody>
          <a:bodyPr/>
          <a:lstStyle/>
          <a:p>
            <a:r>
              <a:rPr lang="en-GB" smtClean="0"/>
              <a:t>20/11/2014</a:t>
            </a:r>
            <a:endParaRPr lang="en-US"/>
          </a:p>
        </p:txBody>
      </p:sp>
      <p:sp>
        <p:nvSpPr>
          <p:cNvPr id="3" name="Footer Placeholder 2"/>
          <p:cNvSpPr>
            <a:spLocks noGrp="1"/>
          </p:cNvSpPr>
          <p:nvPr>
            <p:ph type="ftr" sz="quarter" idx="11"/>
          </p:nvPr>
        </p:nvSpPr>
        <p:spPr/>
        <p:txBody>
          <a:bodyPr/>
          <a:lstStyle/>
          <a:p>
            <a:r>
              <a:rPr lang="en-US" smtClean="0"/>
              <a:t>Chapter 17 Distributed software engineering</a:t>
            </a:r>
            <a:endParaRPr lang="en-US"/>
          </a:p>
        </p:txBody>
      </p:sp>
      <p:sp>
        <p:nvSpPr>
          <p:cNvPr id="4" name="Slide Number Placeholder 3"/>
          <p:cNvSpPr>
            <a:spLocks noGrp="1"/>
          </p:cNvSpPr>
          <p:nvPr>
            <p:ph type="sldNum" sz="quarter" idx="12"/>
          </p:nvPr>
        </p:nvSpPr>
        <p:spPr/>
        <p:txBody>
          <a:bodyPr/>
          <a:lstStyle/>
          <a:p>
            <a:fld id="{71E10748-140F-D04F-8CDC-29637B613837}" type="slidenum">
              <a:rPr lang="en-US" smtClean="0"/>
              <a:pPr/>
              <a:t>48</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Peer-to-peer systems</a:t>
            </a:r>
            <a:endParaRPr lang="en-US" dirty="0"/>
          </a:p>
        </p:txBody>
      </p:sp>
      <p:sp>
        <p:nvSpPr>
          <p:cNvPr id="3" name="Content Placeholder 2"/>
          <p:cNvSpPr>
            <a:spLocks noGrp="1"/>
          </p:cNvSpPr>
          <p:nvPr>
            <p:ph idx="1"/>
          </p:nvPr>
        </p:nvSpPr>
        <p:spPr/>
        <p:txBody>
          <a:bodyPr/>
          <a:lstStyle/>
          <a:p>
            <a:r>
              <a:rPr lang="en-US" dirty="0" smtClean="0"/>
              <a:t>File sharing systems based on the </a:t>
            </a:r>
            <a:r>
              <a:rPr lang="en-US" dirty="0" err="1" smtClean="0"/>
              <a:t>BitTorrent</a:t>
            </a:r>
            <a:r>
              <a:rPr lang="en-US" dirty="0" smtClean="0"/>
              <a:t> protocol</a:t>
            </a:r>
          </a:p>
          <a:p>
            <a:r>
              <a:rPr lang="en-US" dirty="0" smtClean="0"/>
              <a:t>Messaging systems such as Jabber</a:t>
            </a:r>
          </a:p>
          <a:p>
            <a:r>
              <a:rPr lang="en-US" dirty="0" smtClean="0"/>
              <a:t>Payments systems – </a:t>
            </a:r>
            <a:r>
              <a:rPr lang="en-US" dirty="0" err="1" smtClean="0"/>
              <a:t>Bitcoin</a:t>
            </a:r>
            <a:endParaRPr lang="en-US" dirty="0" smtClean="0"/>
          </a:p>
          <a:p>
            <a:r>
              <a:rPr lang="en-US" dirty="0" smtClean="0"/>
              <a:t>Databases – </a:t>
            </a:r>
            <a:r>
              <a:rPr lang="en-US" dirty="0" err="1" smtClean="0"/>
              <a:t>Freenet</a:t>
            </a:r>
            <a:r>
              <a:rPr lang="en-US" dirty="0" smtClean="0"/>
              <a:t> is a decentralized database</a:t>
            </a:r>
          </a:p>
          <a:p>
            <a:r>
              <a:rPr lang="en-US" dirty="0" smtClean="0"/>
              <a:t>Phone systems – </a:t>
            </a:r>
            <a:r>
              <a:rPr lang="en-US" dirty="0" err="1" smtClean="0"/>
              <a:t>Viber</a:t>
            </a:r>
            <a:endParaRPr lang="en-US" dirty="0" smtClean="0"/>
          </a:p>
          <a:p>
            <a:r>
              <a:rPr lang="en-US" dirty="0" smtClean="0"/>
              <a:t>Computation systems - </a:t>
            </a:r>
            <a:r>
              <a:rPr lang="en-US" dirty="0" err="1" smtClean="0"/>
              <a:t>SETI@home</a:t>
            </a:r>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49</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extLst>
      <p:ext uri="{BB962C8B-B14F-4D97-AF65-F5344CB8AC3E}">
        <p14:creationId xmlns:p14="http://schemas.microsoft.com/office/powerpoint/2010/main" val="3761492699"/>
      </p:ext>
    </p:extLst>
  </p:cSld>
  <p:clrMapOvr>
    <a:masterClrMapping/>
  </p:clrMapOvr>
  <p:transition xmlns:p14="http://schemas.microsoft.com/office/powerpoint/2010/mai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6916"/>
            <a:ext cx="8229600" cy="1143000"/>
          </a:xfrm>
        </p:spPr>
        <p:txBody>
          <a:bodyPr/>
          <a:lstStyle/>
          <a:p>
            <a:pPr algn="ctr"/>
            <a:r>
              <a:rPr lang="en-US" dirty="0" smtClean="0"/>
              <a:t>Distributed systems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5</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extLst>
      <p:ext uri="{BB962C8B-B14F-4D97-AF65-F5344CB8AC3E}">
        <p14:creationId xmlns:p14="http://schemas.microsoft.com/office/powerpoint/2010/main" val="2918734539"/>
      </p:ext>
    </p:extLst>
  </p:cSld>
  <p:clrMapOvr>
    <a:masterClrMapping/>
  </p:clrMapOvr>
  <p:transition xmlns:p14="http://schemas.microsoft.com/office/powerpoint/2010/mai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t>P2p architectural models</a:t>
            </a:r>
          </a:p>
        </p:txBody>
      </p:sp>
      <p:sp>
        <p:nvSpPr>
          <p:cNvPr id="173059" name="Rectangle 3"/>
          <p:cNvSpPr>
            <a:spLocks noGrp="1" noChangeArrowheads="1"/>
          </p:cNvSpPr>
          <p:nvPr>
            <p:ph idx="1"/>
          </p:nvPr>
        </p:nvSpPr>
        <p:spPr/>
        <p:txBody>
          <a:bodyPr/>
          <a:lstStyle/>
          <a:p>
            <a:r>
              <a:rPr lang="en-US"/>
              <a:t>The logical network architecture</a:t>
            </a:r>
          </a:p>
          <a:p>
            <a:pPr lvl="1"/>
            <a:r>
              <a:rPr lang="en-US"/>
              <a:t>Decentralised architectures;</a:t>
            </a:r>
          </a:p>
          <a:p>
            <a:pPr lvl="1"/>
            <a:r>
              <a:rPr lang="en-US"/>
              <a:t>Semi-centralised architectures.</a:t>
            </a:r>
          </a:p>
          <a:p>
            <a:r>
              <a:rPr lang="en-US"/>
              <a:t>Application architecture</a:t>
            </a:r>
          </a:p>
          <a:p>
            <a:pPr lvl="1"/>
            <a:r>
              <a:rPr lang="en-US"/>
              <a:t>The generic organisation of components making up a p2p application.</a:t>
            </a:r>
          </a:p>
          <a:p>
            <a:r>
              <a:rPr lang="en-US"/>
              <a:t>Focus here on network architectures.</a:t>
            </a:r>
          </a:p>
        </p:txBody>
      </p:sp>
      <p:sp>
        <p:nvSpPr>
          <p:cNvPr id="2" name="Date Placeholder 1"/>
          <p:cNvSpPr>
            <a:spLocks noGrp="1"/>
          </p:cNvSpPr>
          <p:nvPr>
            <p:ph type="dt" sz="half" idx="10"/>
          </p:nvPr>
        </p:nvSpPr>
        <p:spPr/>
        <p:txBody>
          <a:bodyPr/>
          <a:lstStyle/>
          <a:p>
            <a:r>
              <a:rPr lang="en-GB" smtClean="0"/>
              <a:t>20/11/2014</a:t>
            </a:r>
            <a:endParaRPr lang="en-US"/>
          </a:p>
        </p:txBody>
      </p:sp>
      <p:sp>
        <p:nvSpPr>
          <p:cNvPr id="3" name="Footer Placeholder 2"/>
          <p:cNvSpPr>
            <a:spLocks noGrp="1"/>
          </p:cNvSpPr>
          <p:nvPr>
            <p:ph type="ftr" sz="quarter" idx="11"/>
          </p:nvPr>
        </p:nvSpPr>
        <p:spPr/>
        <p:txBody>
          <a:bodyPr/>
          <a:lstStyle/>
          <a:p>
            <a:r>
              <a:rPr lang="en-US" smtClean="0"/>
              <a:t>Chapter 17 Distributed software engineering</a:t>
            </a:r>
            <a:endParaRPr lang="en-US"/>
          </a:p>
        </p:txBody>
      </p:sp>
      <p:sp>
        <p:nvSpPr>
          <p:cNvPr id="4" name="Slide Number Placeholder 3"/>
          <p:cNvSpPr>
            <a:spLocks noGrp="1"/>
          </p:cNvSpPr>
          <p:nvPr>
            <p:ph type="sldNum" sz="quarter" idx="12"/>
          </p:nvPr>
        </p:nvSpPr>
        <p:spPr/>
        <p:txBody>
          <a:bodyPr/>
          <a:lstStyle/>
          <a:p>
            <a:fld id="{71E10748-140F-D04F-8CDC-29637B613837}" type="slidenum">
              <a:rPr lang="en-US" smtClean="0"/>
              <a:pPr/>
              <a:t>50</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decentralized p2p architecture</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51</a:t>
            </a:fld>
            <a:endParaRPr lang="en-US"/>
          </a:p>
        </p:txBody>
      </p:sp>
      <p:pic>
        <p:nvPicPr>
          <p:cNvPr id="7" name="Picture 6" descr="17.14 Decentralised P2P (18.14).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151" y="1979493"/>
            <a:ext cx="8474963" cy="3349521"/>
          </a:xfrm>
          <a:prstGeom prst="rect">
            <a:avLst/>
          </a:prstGeom>
        </p:spPr>
      </p:pic>
      <p:sp>
        <p:nvSpPr>
          <p:cNvPr id="8" name="Date Placeholder 7"/>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err="1"/>
              <a:t>semicentralized</a:t>
            </a:r>
            <a:r>
              <a:rPr lang="en-US" dirty="0"/>
              <a:t> p2p architecture</a:t>
            </a:r>
            <a:r>
              <a:rPr lang="en-GB" dirty="0" smtClean="0"/>
              <a:t> </a:t>
            </a:r>
            <a:endParaRPr lang="en-US" dirty="0"/>
          </a:p>
        </p:txBody>
      </p:sp>
      <p:pic>
        <p:nvPicPr>
          <p:cNvPr id="4" name="Content Placeholder 3" descr="18.15 SemiCentralizedP2P.eps"/>
          <p:cNvPicPr>
            <a:picLocks noGrp="1" noChangeAspect="1"/>
          </p:cNvPicPr>
          <p:nvPr>
            <p:ph idx="1"/>
          </p:nvPr>
        </p:nvPicPr>
        <p:blipFill>
          <a:blip r:embed="rId2"/>
          <a:srcRect l="-19524" r="-19524"/>
          <a:stretch>
            <a:fillRect/>
          </a:stretch>
        </p:blipFill>
        <p:spPr>
          <a:xfrm>
            <a:off x="786781" y="1600200"/>
            <a:ext cx="7708952" cy="4239627"/>
          </a:xfrm>
        </p:spPr>
      </p:pic>
      <p:sp>
        <p:nvSpPr>
          <p:cNvPr id="6" name="Footer Placeholder 5"/>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52</a:t>
            </a:fld>
            <a:endParaRPr lang="en-US"/>
          </a:p>
        </p:txBody>
      </p:sp>
      <p:sp>
        <p:nvSpPr>
          <p:cNvPr id="3" name="Date Placeholder 2"/>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5498"/>
            <a:ext cx="8229600" cy="1143000"/>
          </a:xfrm>
        </p:spPr>
        <p:txBody>
          <a:bodyPr/>
          <a:lstStyle/>
          <a:p>
            <a:pPr algn="ctr"/>
            <a:r>
              <a:rPr lang="en-US" dirty="0" smtClean="0"/>
              <a:t>Software as a service</a:t>
            </a:r>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53</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extLst>
      <p:ext uri="{BB962C8B-B14F-4D97-AF65-F5344CB8AC3E}">
        <p14:creationId xmlns:p14="http://schemas.microsoft.com/office/powerpoint/2010/main" val="612505450"/>
      </p:ext>
    </p:extLst>
  </p:cSld>
  <p:clrMapOvr>
    <a:masterClrMapping/>
  </p:clrMapOvr>
  <p:transition xmlns:p14="http://schemas.microsoft.com/office/powerpoint/2010/mai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p2p architecture</a:t>
            </a:r>
            <a:endParaRPr lang="en-US" dirty="0"/>
          </a:p>
        </p:txBody>
      </p:sp>
      <p:sp>
        <p:nvSpPr>
          <p:cNvPr id="3" name="Content Placeholder 2"/>
          <p:cNvSpPr>
            <a:spLocks noGrp="1"/>
          </p:cNvSpPr>
          <p:nvPr>
            <p:ph idx="1"/>
          </p:nvPr>
        </p:nvSpPr>
        <p:spPr/>
        <p:txBody>
          <a:bodyPr/>
          <a:lstStyle/>
          <a:p>
            <a:r>
              <a:rPr lang="en-GB" dirty="0" smtClean="0"/>
              <a:t>When a system </a:t>
            </a:r>
            <a:r>
              <a:rPr lang="en-GB" dirty="0"/>
              <a:t>is computationally-intensive and it is possible to separate the processing required into a large number of independent computations</a:t>
            </a:r>
            <a:r>
              <a:rPr lang="en-GB" dirty="0" smtClean="0"/>
              <a:t>.</a:t>
            </a:r>
          </a:p>
          <a:p>
            <a:r>
              <a:rPr lang="en-GB" dirty="0" smtClean="0"/>
              <a:t>When a system </a:t>
            </a:r>
            <a:r>
              <a:rPr lang="en-GB" dirty="0"/>
              <a:t>primarily involves the exchange of information between individual computers on a network and there is no need for this information to be centrally-stored or managed. </a:t>
            </a:r>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54</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extLst>
      <p:ext uri="{BB962C8B-B14F-4D97-AF65-F5344CB8AC3E}">
        <p14:creationId xmlns:p14="http://schemas.microsoft.com/office/powerpoint/2010/main" val="1415351779"/>
      </p:ext>
    </p:extLst>
  </p:cSld>
  <p:clrMapOvr>
    <a:masterClrMapping/>
  </p:clrMapOvr>
  <p:transition xmlns:p14="http://schemas.microsoft.com/office/powerpoint/2010/mai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issues in p2p system</a:t>
            </a:r>
            <a:endParaRPr lang="en-US" dirty="0"/>
          </a:p>
        </p:txBody>
      </p:sp>
      <p:sp>
        <p:nvSpPr>
          <p:cNvPr id="3" name="Content Placeholder 2"/>
          <p:cNvSpPr>
            <a:spLocks noGrp="1"/>
          </p:cNvSpPr>
          <p:nvPr>
            <p:ph idx="1"/>
          </p:nvPr>
        </p:nvSpPr>
        <p:spPr/>
        <p:txBody>
          <a:bodyPr/>
          <a:lstStyle/>
          <a:p>
            <a:r>
              <a:rPr lang="en-US" dirty="0" smtClean="0"/>
              <a:t>Security concerns are the principal reason why p2p architectures are not widely used.</a:t>
            </a:r>
          </a:p>
          <a:p>
            <a:r>
              <a:rPr lang="en-US" dirty="0" smtClean="0"/>
              <a:t>The lack of central management means that malicious nodes can be set up to deliver spam and malware to other nodes in the network.</a:t>
            </a:r>
          </a:p>
          <a:p>
            <a:r>
              <a:rPr lang="en-US" dirty="0" smtClean="0"/>
              <a:t>P2P communications require careful setup to protect local information and if not done correctly, then this is exposed to </a:t>
            </a:r>
            <a:r>
              <a:rPr lang="en-US" dirty="0" err="1" smtClean="0"/>
              <a:t>othe</a:t>
            </a:r>
            <a:r>
              <a:rPr lang="en-US" dirty="0" smtClean="0"/>
              <a:t> peers.</a:t>
            </a:r>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55</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extLst>
      <p:ext uri="{BB962C8B-B14F-4D97-AF65-F5344CB8AC3E}">
        <p14:creationId xmlns:p14="http://schemas.microsoft.com/office/powerpoint/2010/main" val="1510904269"/>
      </p:ext>
    </p:extLst>
  </p:cSld>
  <p:clrMapOvr>
    <a:masterClrMapping/>
  </p:clrMapOvr>
  <p:transition xmlns:p14="http://schemas.microsoft.com/office/powerpoint/2010/mai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as a service</a:t>
            </a:r>
            <a:endParaRPr lang="en-US" dirty="0"/>
          </a:p>
        </p:txBody>
      </p:sp>
      <p:sp>
        <p:nvSpPr>
          <p:cNvPr id="3" name="Content Placeholder 2"/>
          <p:cNvSpPr>
            <a:spLocks noGrp="1"/>
          </p:cNvSpPr>
          <p:nvPr>
            <p:ph idx="1"/>
          </p:nvPr>
        </p:nvSpPr>
        <p:spPr/>
        <p:txBody>
          <a:bodyPr/>
          <a:lstStyle/>
          <a:p>
            <a:r>
              <a:rPr lang="en-GB" dirty="0" smtClean="0"/>
              <a:t>Software as a service (</a:t>
            </a:r>
            <a:r>
              <a:rPr lang="en-GB" dirty="0" err="1" smtClean="0"/>
              <a:t>SaaS</a:t>
            </a:r>
            <a:r>
              <a:rPr lang="en-GB" dirty="0" smtClean="0"/>
              <a:t>) involves hosting the software remotely and providing access to it over the Internet. </a:t>
            </a:r>
          </a:p>
          <a:p>
            <a:pPr lvl="1"/>
            <a:r>
              <a:rPr lang="en-GB" dirty="0" smtClean="0"/>
              <a:t>Software is deployed on a server (or more commonly a number of servers) and is accessed through a web browser. It is not deployed on a local PC.</a:t>
            </a:r>
          </a:p>
          <a:p>
            <a:pPr lvl="1"/>
            <a:r>
              <a:rPr lang="en-GB" dirty="0" smtClean="0"/>
              <a:t>The software is owned and managed by a software provider, rather than the organizations using the software.</a:t>
            </a:r>
          </a:p>
          <a:p>
            <a:pPr lvl="1"/>
            <a:r>
              <a:rPr lang="en-GB" dirty="0" smtClean="0"/>
              <a:t>Users may pay for the software according to the amount of use they make of it or through an annual or monthly subscription. </a:t>
            </a:r>
            <a:endParaRPr lang="en-US" dirty="0"/>
          </a:p>
        </p:txBody>
      </p:sp>
      <p:sp>
        <p:nvSpPr>
          <p:cNvPr id="5" name="Footer Placeholder 4"/>
          <p:cNvSpPr>
            <a:spLocks noGrp="1"/>
          </p:cNvSpPr>
          <p:nvPr>
            <p:ph type="ftr" sz="quarter" idx="11"/>
          </p:nvPr>
        </p:nvSpPr>
        <p:spPr/>
        <p:txBody>
          <a:bodyPr/>
          <a:lstStyle/>
          <a:p>
            <a:r>
              <a:rPr lang="en-US" smtClean="0"/>
              <a:t>Chapter 17 Distributed software engineering</a:t>
            </a:r>
            <a:endParaRPr lang="en-US"/>
          </a:p>
        </p:txBody>
      </p:sp>
      <p:sp>
        <p:nvSpPr>
          <p:cNvPr id="4" name="Slide Number Placeholder 3"/>
          <p:cNvSpPr>
            <a:spLocks noGrp="1"/>
          </p:cNvSpPr>
          <p:nvPr>
            <p:ph type="sldNum" sz="quarter" idx="12"/>
          </p:nvPr>
        </p:nvSpPr>
        <p:spPr/>
        <p:txBody>
          <a:bodyPr/>
          <a:lstStyle/>
          <a:p>
            <a:fld id="{71E10748-140F-D04F-8CDC-29637B613837}" type="slidenum">
              <a:rPr lang="en-US" smtClean="0"/>
              <a:pPr/>
              <a:t>56</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elements of </a:t>
            </a:r>
            <a:r>
              <a:rPr lang="en-US" dirty="0" err="1" smtClean="0"/>
              <a:t>SaaS</a:t>
            </a:r>
            <a:endParaRPr lang="en-US" dirty="0"/>
          </a:p>
        </p:txBody>
      </p:sp>
      <p:sp>
        <p:nvSpPr>
          <p:cNvPr id="3" name="Content Placeholder 2"/>
          <p:cNvSpPr>
            <a:spLocks noGrp="1"/>
          </p:cNvSpPr>
          <p:nvPr>
            <p:ph idx="1"/>
          </p:nvPr>
        </p:nvSpPr>
        <p:spPr/>
        <p:txBody>
          <a:bodyPr/>
          <a:lstStyle/>
          <a:p>
            <a:r>
              <a:rPr lang="en-GB" dirty="0" smtClean="0"/>
              <a:t>Software is deployed on a server (or more commonly a number of servers) and is accessed through a web browser. It is not deployed on a local PC.</a:t>
            </a:r>
          </a:p>
          <a:p>
            <a:r>
              <a:rPr lang="en-GB" dirty="0" smtClean="0"/>
              <a:t>The software is owned and managed by a software provider, rather than the organizations using the software.</a:t>
            </a:r>
          </a:p>
          <a:p>
            <a:r>
              <a:rPr lang="en-GB" dirty="0" smtClean="0"/>
              <a:t>Users may pay for the software according to the amount of use they make of it or through an annual or monthly subscription. Sometimes, the software is free for anyone to use but users must then agree to accept advertisements, which fund the software service.</a:t>
            </a:r>
          </a:p>
          <a:p>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57</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SaaS</a:t>
            </a:r>
            <a:r>
              <a:rPr lang="en-US" dirty="0" smtClean="0"/>
              <a:t> and SOA</a:t>
            </a:r>
            <a:endParaRPr lang="en-US" dirty="0"/>
          </a:p>
        </p:txBody>
      </p:sp>
      <p:sp>
        <p:nvSpPr>
          <p:cNvPr id="3" name="Content Placeholder 2"/>
          <p:cNvSpPr>
            <a:spLocks noGrp="1"/>
          </p:cNvSpPr>
          <p:nvPr>
            <p:ph idx="1"/>
          </p:nvPr>
        </p:nvSpPr>
        <p:spPr/>
        <p:txBody>
          <a:bodyPr/>
          <a:lstStyle/>
          <a:p>
            <a:r>
              <a:rPr lang="en-GB" dirty="0" smtClean="0"/>
              <a:t>Software as a service is a way of providing functionality on a remote server with client access through a web browser. The server maintains the user’s data and state during an interaction session. Transactions are usually long transactions e.g. editing a document. </a:t>
            </a:r>
          </a:p>
          <a:p>
            <a:r>
              <a:rPr lang="en-GB" dirty="0" smtClean="0"/>
              <a:t>Service-oriented architecture is an approach to structuring a software system as a set of separate, stateless services. These may be provided by multiple providers and may be distributed. Typically, transactions are short transactions where a service is called, does something then returns a result.</a:t>
            </a:r>
          </a:p>
          <a:p>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58</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factors for </a:t>
            </a:r>
            <a:r>
              <a:rPr lang="en-US" dirty="0" err="1" smtClean="0"/>
              <a:t>SaaS</a:t>
            </a:r>
            <a:endParaRPr lang="en-US" dirty="0"/>
          </a:p>
        </p:txBody>
      </p:sp>
      <p:sp>
        <p:nvSpPr>
          <p:cNvPr id="3" name="Content Placeholder 2"/>
          <p:cNvSpPr>
            <a:spLocks noGrp="1"/>
          </p:cNvSpPr>
          <p:nvPr>
            <p:ph idx="1"/>
          </p:nvPr>
        </p:nvSpPr>
        <p:spPr/>
        <p:txBody>
          <a:bodyPr/>
          <a:lstStyle/>
          <a:p>
            <a:r>
              <a:rPr lang="en-GB" i="1" dirty="0" smtClean="0"/>
              <a:t>Configurability</a:t>
            </a:r>
            <a:r>
              <a:rPr lang="en-GB" dirty="0" smtClean="0"/>
              <a:t> How do you configure the software for the specific requirements of each organization?</a:t>
            </a:r>
          </a:p>
          <a:p>
            <a:r>
              <a:rPr lang="en-GB" i="1" dirty="0" smtClean="0"/>
              <a:t>Multi-tenancy</a:t>
            </a:r>
            <a:r>
              <a:rPr lang="en-GB" dirty="0" smtClean="0"/>
              <a:t> How do you present each user of the software with the impression that they are working with their own copy of the system while, at the same time, making efficient use of system resources? </a:t>
            </a:r>
          </a:p>
          <a:p>
            <a:r>
              <a:rPr lang="en-GB" i="1" dirty="0" smtClean="0"/>
              <a:t>Scalability</a:t>
            </a:r>
            <a:r>
              <a:rPr lang="en-GB" dirty="0" smtClean="0"/>
              <a:t> How do you design the system so that it can be scaled to accommodate an unpredictably large number of users?</a:t>
            </a:r>
          </a:p>
          <a:p>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59</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systems issues</a:t>
            </a:r>
            <a:endParaRPr lang="en-US" dirty="0"/>
          </a:p>
        </p:txBody>
      </p:sp>
      <p:sp>
        <p:nvSpPr>
          <p:cNvPr id="3" name="Content Placeholder 2"/>
          <p:cNvSpPr>
            <a:spLocks noGrp="1"/>
          </p:cNvSpPr>
          <p:nvPr>
            <p:ph idx="1"/>
          </p:nvPr>
        </p:nvSpPr>
        <p:spPr/>
        <p:txBody>
          <a:bodyPr/>
          <a:lstStyle/>
          <a:p>
            <a:r>
              <a:rPr lang="en-US" dirty="0" smtClean="0"/>
              <a:t>Distributed systems are more complex than systems that run on a single processor.</a:t>
            </a:r>
          </a:p>
          <a:p>
            <a:r>
              <a:rPr lang="en-US" dirty="0" smtClean="0"/>
              <a:t>Complexity arises because different parts of the system are independently managed as is the network.</a:t>
            </a:r>
          </a:p>
          <a:p>
            <a:r>
              <a:rPr lang="en-US" dirty="0" smtClean="0"/>
              <a:t>There is no single authority in charge of the system so top-down control is impossible.</a:t>
            </a:r>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6</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a:t>
            </a:r>
            <a:r>
              <a:rPr lang="en-US" dirty="0"/>
              <a:t>of a software system offered as a service</a:t>
            </a:r>
            <a:r>
              <a:rPr lang="en-GB" dirty="0" smtClean="0"/>
              <a:t> </a:t>
            </a:r>
            <a:endParaRPr lang="en-US" dirty="0"/>
          </a:p>
        </p:txBody>
      </p:sp>
      <p:pic>
        <p:nvPicPr>
          <p:cNvPr id="4" name="Content Placeholder 3" descr="18.16 CustomerConfig.eps"/>
          <p:cNvPicPr>
            <a:picLocks noGrp="1" noChangeAspect="1"/>
          </p:cNvPicPr>
          <p:nvPr>
            <p:ph idx="1"/>
          </p:nvPr>
        </p:nvPicPr>
        <p:blipFill>
          <a:blip r:embed="rId2"/>
          <a:srcRect t="-3869" b="-3869"/>
          <a:stretch>
            <a:fillRect/>
          </a:stretch>
        </p:blipFill>
        <p:spPr>
          <a:xfrm>
            <a:off x="1565154" y="1829870"/>
            <a:ext cx="6163502" cy="3389689"/>
          </a:xfrm>
        </p:spPr>
      </p:pic>
      <p:sp>
        <p:nvSpPr>
          <p:cNvPr id="6" name="Footer Placeholder 5"/>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60</a:t>
            </a:fld>
            <a:endParaRPr lang="en-US"/>
          </a:p>
        </p:txBody>
      </p:sp>
      <p:sp>
        <p:nvSpPr>
          <p:cNvPr id="3" name="Date Placeholder 2"/>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configuration</a:t>
            </a:r>
            <a:endParaRPr lang="en-US" dirty="0"/>
          </a:p>
        </p:txBody>
      </p:sp>
      <p:sp>
        <p:nvSpPr>
          <p:cNvPr id="3" name="Content Placeholder 2"/>
          <p:cNvSpPr>
            <a:spLocks noGrp="1"/>
          </p:cNvSpPr>
          <p:nvPr>
            <p:ph idx="1"/>
          </p:nvPr>
        </p:nvSpPr>
        <p:spPr/>
        <p:txBody>
          <a:bodyPr/>
          <a:lstStyle/>
          <a:p>
            <a:r>
              <a:rPr lang="en-GB" sz="2200" dirty="0" smtClean="0"/>
              <a:t>Branding, where users from each organization, are presented with an interface that reflects their own organization.</a:t>
            </a:r>
          </a:p>
          <a:p>
            <a:r>
              <a:rPr lang="en-GB" sz="2200" dirty="0" smtClean="0"/>
              <a:t>Business rules and workflows, where each organization defines its own rules that govern the use of the service and its data.</a:t>
            </a:r>
          </a:p>
          <a:p>
            <a:r>
              <a:rPr lang="en-GB" sz="2200" dirty="0" smtClean="0"/>
              <a:t>Database extensions, where each organization defines how the generic service data model is extended to meet its specific needs.</a:t>
            </a:r>
          </a:p>
          <a:p>
            <a:r>
              <a:rPr lang="en-GB" sz="2200" dirty="0" smtClean="0"/>
              <a:t>Access control, where service customers create individual accounts for their staff and define the resources and functions that are accessible to each of their users.</a:t>
            </a:r>
          </a:p>
          <a:p>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61</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Multi-tenancy</a:t>
            </a:r>
            <a:endParaRPr lang="en-US" dirty="0"/>
          </a:p>
        </p:txBody>
      </p:sp>
      <p:sp>
        <p:nvSpPr>
          <p:cNvPr id="3" name="Content Placeholder 2"/>
          <p:cNvSpPr>
            <a:spLocks noGrp="1"/>
          </p:cNvSpPr>
          <p:nvPr>
            <p:ph idx="1"/>
          </p:nvPr>
        </p:nvSpPr>
        <p:spPr/>
        <p:txBody>
          <a:bodyPr/>
          <a:lstStyle/>
          <a:p>
            <a:r>
              <a:rPr lang="en-GB" dirty="0" smtClean="0"/>
              <a:t>Multi-tenancy is a situation in which many different users access the same system and the system architecture is defined to allow the efficient sharing of system resources. </a:t>
            </a:r>
          </a:p>
          <a:p>
            <a:r>
              <a:rPr lang="en-GB" dirty="0" smtClean="0"/>
              <a:t>It must appear to each user that they have the sole use of the system. </a:t>
            </a:r>
          </a:p>
          <a:p>
            <a:r>
              <a:rPr lang="en-GB" dirty="0" smtClean="0"/>
              <a:t>Multi-tenancy involves designing the system so that there is an absolute separation between the system functionality and the system data. </a:t>
            </a:r>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62</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multitenant database</a:t>
            </a:r>
            <a:r>
              <a:rPr lang="en-GB" dirty="0" smtClean="0"/>
              <a:t> </a:t>
            </a:r>
            <a:endParaRPr lang="en-US" dirty="0"/>
          </a:p>
        </p:txBody>
      </p:sp>
      <p:pic>
        <p:nvPicPr>
          <p:cNvPr id="4" name="Content Placeholder 3" descr="18.17 MultiTenantDB.eps"/>
          <p:cNvPicPr>
            <a:picLocks noGrp="1" noChangeAspect="1"/>
          </p:cNvPicPr>
          <p:nvPr>
            <p:ph idx="1"/>
          </p:nvPr>
        </p:nvPicPr>
        <p:blipFill>
          <a:blip r:embed="rId2"/>
          <a:srcRect t="-37524" b="-37524"/>
          <a:stretch>
            <a:fillRect/>
          </a:stretch>
        </p:blipFill>
        <p:spPr>
          <a:xfrm>
            <a:off x="914400" y="1194900"/>
            <a:ext cx="8229600" cy="4525963"/>
          </a:xfrm>
        </p:spPr>
      </p:pic>
      <p:sp>
        <p:nvSpPr>
          <p:cNvPr id="6" name="Footer Placeholder 5"/>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63</a:t>
            </a:fld>
            <a:endParaRPr lang="en-US"/>
          </a:p>
        </p:txBody>
      </p:sp>
      <p:sp>
        <p:nvSpPr>
          <p:cNvPr id="3" name="Date Placeholder 2"/>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a:t>
            </a:r>
            <a:endParaRPr lang="en-US" dirty="0"/>
          </a:p>
        </p:txBody>
      </p:sp>
      <p:sp>
        <p:nvSpPr>
          <p:cNvPr id="3" name="Content Placeholder 2"/>
          <p:cNvSpPr>
            <a:spLocks noGrp="1"/>
          </p:cNvSpPr>
          <p:nvPr>
            <p:ph idx="1"/>
          </p:nvPr>
        </p:nvSpPr>
        <p:spPr/>
        <p:txBody>
          <a:bodyPr/>
          <a:lstStyle/>
          <a:p>
            <a:r>
              <a:rPr lang="en-GB" sz="2200" dirty="0" smtClean="0"/>
              <a:t>Develop applications where each component is implemented as a simple stateless service that may be run on any server.</a:t>
            </a:r>
          </a:p>
          <a:p>
            <a:r>
              <a:rPr lang="en-GB" sz="2200" dirty="0" smtClean="0"/>
              <a:t>Design the system using asynchronous interaction so that the application does not have to wait for the result of an interaction (such as a read request). </a:t>
            </a:r>
          </a:p>
          <a:p>
            <a:r>
              <a:rPr lang="en-GB" sz="2200" dirty="0" smtClean="0"/>
              <a:t>Manage resources, such as network and database connections, as a pool so that no single server is likely to run out of resources.</a:t>
            </a:r>
          </a:p>
          <a:p>
            <a:r>
              <a:rPr lang="en-GB" sz="2200" dirty="0" smtClean="0"/>
              <a:t>Design your database to allow fine-grain locking. That is, do not lock out whole records in the database when only part of a record is in use.</a:t>
            </a:r>
          </a:p>
          <a:p>
            <a:pPr>
              <a:buNone/>
            </a:pPr>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dirty="0"/>
          </a:p>
        </p:txBody>
      </p:sp>
      <p:sp>
        <p:nvSpPr>
          <p:cNvPr id="5" name="Slide Number Placeholder 4"/>
          <p:cNvSpPr>
            <a:spLocks noGrp="1"/>
          </p:cNvSpPr>
          <p:nvPr>
            <p:ph type="sldNum" sz="quarter" idx="12"/>
          </p:nvPr>
        </p:nvSpPr>
        <p:spPr/>
        <p:txBody>
          <a:bodyPr/>
          <a:lstStyle/>
          <a:p>
            <a:fld id="{71E10748-140F-D04F-8CDC-29637B613837}" type="slidenum">
              <a:rPr lang="en-US" smtClean="0"/>
              <a:pPr/>
              <a:t>64</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type="title"/>
          </p:nvPr>
        </p:nvSpPr>
        <p:spPr>
          <a:noFill/>
          <a:ln/>
        </p:spPr>
        <p:txBody>
          <a:bodyPr lIns="90840" tIns="44623" rIns="90840" bIns="44623"/>
          <a:lstStyle/>
          <a:p>
            <a:r>
              <a:rPr lang="en-GB"/>
              <a:t>Key points</a:t>
            </a:r>
          </a:p>
        </p:txBody>
      </p:sp>
      <p:sp>
        <p:nvSpPr>
          <p:cNvPr id="103426" name="Rectangle 2"/>
          <p:cNvSpPr>
            <a:spLocks noGrp="1" noChangeArrowheads="1"/>
          </p:cNvSpPr>
          <p:nvPr>
            <p:ph idx="1"/>
          </p:nvPr>
        </p:nvSpPr>
        <p:spPr>
          <a:noFill/>
          <a:ln/>
        </p:spPr>
        <p:txBody>
          <a:bodyPr lIns="90840" tIns="44623" rIns="90840" bIns="44623"/>
          <a:lstStyle/>
          <a:p>
            <a:r>
              <a:rPr lang="en-GB" sz="2200" dirty="0" smtClean="0"/>
              <a:t>The benefits of distributed systems are that they can be scaled to cope with increasing demand, can continue to provide user services if parts of the system fail, and they enable resources to be shared.</a:t>
            </a:r>
          </a:p>
          <a:p>
            <a:r>
              <a:rPr lang="en-GB" sz="2200" dirty="0" smtClean="0"/>
              <a:t>Issues to be considered in the design of distributed systems include transparency, openness, scalability, security, quality of service and failure management.</a:t>
            </a:r>
          </a:p>
          <a:p>
            <a:r>
              <a:rPr lang="en-GB" sz="2200" dirty="0" smtClean="0"/>
              <a:t>Client–server systems are structured into layers, with the presentation layer implemented on a client computer. Servers provide data management, application and database services.</a:t>
            </a:r>
          </a:p>
          <a:p>
            <a:r>
              <a:rPr lang="en-GB" sz="2200" dirty="0" smtClean="0"/>
              <a:t>Client-server systems may have several tiers, with different layers of the system distributed to different computers. </a:t>
            </a:r>
          </a:p>
          <a:p>
            <a:pPr>
              <a:lnSpc>
                <a:spcPct val="90000"/>
              </a:lnSpc>
              <a:buNone/>
            </a:pPr>
            <a:endParaRPr lang="en-GB" sz="2400" dirty="0"/>
          </a:p>
        </p:txBody>
      </p:sp>
      <p:sp>
        <p:nvSpPr>
          <p:cNvPr id="2" name="Date Placeholder 1"/>
          <p:cNvSpPr>
            <a:spLocks noGrp="1"/>
          </p:cNvSpPr>
          <p:nvPr>
            <p:ph type="dt" sz="half" idx="10"/>
          </p:nvPr>
        </p:nvSpPr>
        <p:spPr/>
        <p:txBody>
          <a:bodyPr/>
          <a:lstStyle/>
          <a:p>
            <a:r>
              <a:rPr lang="en-GB" smtClean="0"/>
              <a:t>20/11/2014</a:t>
            </a:r>
            <a:endParaRPr lang="en-US"/>
          </a:p>
        </p:txBody>
      </p:sp>
      <p:sp>
        <p:nvSpPr>
          <p:cNvPr id="3" name="Footer Placeholder 2"/>
          <p:cNvSpPr>
            <a:spLocks noGrp="1"/>
          </p:cNvSpPr>
          <p:nvPr>
            <p:ph type="ftr" sz="quarter" idx="11"/>
          </p:nvPr>
        </p:nvSpPr>
        <p:spPr/>
        <p:txBody>
          <a:bodyPr/>
          <a:lstStyle/>
          <a:p>
            <a:r>
              <a:rPr lang="en-US" smtClean="0"/>
              <a:t>Chapter 17 Distributed software engineering</a:t>
            </a:r>
            <a:endParaRPr lang="en-US"/>
          </a:p>
        </p:txBody>
      </p:sp>
      <p:sp>
        <p:nvSpPr>
          <p:cNvPr id="4" name="Slide Number Placeholder 3"/>
          <p:cNvSpPr>
            <a:spLocks noGrp="1"/>
          </p:cNvSpPr>
          <p:nvPr>
            <p:ph type="sldNum" sz="quarter" idx="12"/>
          </p:nvPr>
        </p:nvSpPr>
        <p:spPr/>
        <p:txBody>
          <a:bodyPr/>
          <a:lstStyle/>
          <a:p>
            <a:fld id="{71E10748-140F-D04F-8CDC-29637B613837}" type="slidenum">
              <a:rPr lang="en-US" smtClean="0"/>
              <a:pPr/>
              <a:t>65</a:t>
            </a:fld>
            <a:endParaRPr lang="en-US"/>
          </a:p>
        </p:txBody>
      </p:sp>
    </p:spTree>
    <p:extLst>
      <p:ext uri="{BB962C8B-B14F-4D97-AF65-F5344CB8AC3E}">
        <p14:creationId xmlns:p14="http://schemas.microsoft.com/office/powerpoint/2010/main" val="28633363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200" dirty="0" smtClean="0"/>
              <a:t>Architectural patterns for distributed systems include master-slave architectures, two-tier and multi-tier client-server architectures, distributed component architectures and peer-to-peer architectures.</a:t>
            </a:r>
          </a:p>
          <a:p>
            <a:r>
              <a:rPr lang="en-GB" sz="2200" dirty="0" smtClean="0"/>
              <a:t>Distributed component systems require middleware to handle component communications and to allow components to be added to and removed from the system. </a:t>
            </a:r>
          </a:p>
          <a:p>
            <a:r>
              <a:rPr lang="en-GB" sz="2200" dirty="0" smtClean="0"/>
              <a:t>Peer-to-peer architectures are decentralized with no distinguished clients and servers. Computations can be distributed over many systems in different organizations.</a:t>
            </a:r>
          </a:p>
          <a:p>
            <a:r>
              <a:rPr lang="en-GB" sz="2200" dirty="0" smtClean="0"/>
              <a:t>Software as a service is a way of deploying applications as thin client- server systems, where the client is a web browser. </a:t>
            </a:r>
            <a:endParaRPr lang="en-US" sz="2200"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66</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issues</a:t>
            </a:r>
            <a:endParaRPr lang="en-US" dirty="0"/>
          </a:p>
        </p:txBody>
      </p:sp>
      <p:sp>
        <p:nvSpPr>
          <p:cNvPr id="3" name="Content Placeholder 2"/>
          <p:cNvSpPr>
            <a:spLocks noGrp="1"/>
          </p:cNvSpPr>
          <p:nvPr>
            <p:ph idx="1"/>
          </p:nvPr>
        </p:nvSpPr>
        <p:spPr/>
        <p:txBody>
          <a:bodyPr/>
          <a:lstStyle/>
          <a:p>
            <a:r>
              <a:rPr lang="en-GB" sz="2000" i="1" dirty="0" smtClean="0"/>
              <a:t>Transparency</a:t>
            </a:r>
            <a:r>
              <a:rPr lang="en-GB" sz="2000" dirty="0" smtClean="0"/>
              <a:t> To what extent should the distributed system appear to the user as a single system? </a:t>
            </a:r>
          </a:p>
          <a:p>
            <a:r>
              <a:rPr lang="en-GB" sz="2000" i="1" dirty="0" smtClean="0"/>
              <a:t>Openness</a:t>
            </a:r>
            <a:r>
              <a:rPr lang="en-GB" sz="2000" dirty="0" smtClean="0"/>
              <a:t> Should a system be designed using standard protocols that support interoperability?</a:t>
            </a:r>
          </a:p>
          <a:p>
            <a:r>
              <a:rPr lang="en-GB" sz="2000" i="1" dirty="0" smtClean="0"/>
              <a:t>Scalability</a:t>
            </a:r>
            <a:r>
              <a:rPr lang="en-GB" sz="2000" dirty="0" smtClean="0"/>
              <a:t> How can the system be constructed so that it is </a:t>
            </a:r>
            <a:r>
              <a:rPr lang="en-GB" sz="2000" dirty="0" err="1" smtClean="0"/>
              <a:t>scaleable</a:t>
            </a:r>
            <a:r>
              <a:rPr lang="en-GB" sz="2000" dirty="0" smtClean="0"/>
              <a:t>? </a:t>
            </a:r>
          </a:p>
          <a:p>
            <a:r>
              <a:rPr lang="en-GB" sz="2000" i="1" dirty="0" smtClean="0"/>
              <a:t>Security </a:t>
            </a:r>
            <a:r>
              <a:rPr lang="en-GB" sz="2000" dirty="0" smtClean="0"/>
              <a:t>How can usable security policies be defined and implemented?</a:t>
            </a:r>
          </a:p>
          <a:p>
            <a:r>
              <a:rPr lang="en-GB" sz="2000" i="1" dirty="0" smtClean="0"/>
              <a:t>Quality of service</a:t>
            </a:r>
            <a:r>
              <a:rPr lang="en-GB" sz="2000" dirty="0" smtClean="0"/>
              <a:t> How should the quality of service  be specified.</a:t>
            </a:r>
          </a:p>
          <a:p>
            <a:r>
              <a:rPr lang="en-GB" sz="2000" i="1" dirty="0" smtClean="0"/>
              <a:t>Failure management </a:t>
            </a:r>
            <a:r>
              <a:rPr lang="en-GB" sz="2000" dirty="0" smtClean="0"/>
              <a:t>How can system failures be detected, contained and repaired? </a:t>
            </a:r>
            <a:endParaRPr lang="en-US" sz="2000"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dirty="0"/>
          </a:p>
        </p:txBody>
      </p:sp>
      <p:sp>
        <p:nvSpPr>
          <p:cNvPr id="5" name="Slide Number Placeholder 4"/>
          <p:cNvSpPr>
            <a:spLocks noGrp="1"/>
          </p:cNvSpPr>
          <p:nvPr>
            <p:ph type="sldNum" sz="quarter" idx="12"/>
          </p:nvPr>
        </p:nvSpPr>
        <p:spPr/>
        <p:txBody>
          <a:bodyPr/>
          <a:lstStyle/>
          <a:p>
            <a:fld id="{71E10748-140F-D04F-8CDC-29637B613837}" type="slidenum">
              <a:rPr lang="en-US" smtClean="0"/>
              <a:pPr/>
              <a:t>7</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Transparency</a:t>
            </a:r>
            <a:endParaRPr lang="en-US" dirty="0"/>
          </a:p>
        </p:txBody>
      </p:sp>
      <p:sp>
        <p:nvSpPr>
          <p:cNvPr id="3" name="Content Placeholder 2"/>
          <p:cNvSpPr>
            <a:spLocks noGrp="1"/>
          </p:cNvSpPr>
          <p:nvPr>
            <p:ph idx="1"/>
          </p:nvPr>
        </p:nvSpPr>
        <p:spPr/>
        <p:txBody>
          <a:bodyPr/>
          <a:lstStyle/>
          <a:p>
            <a:r>
              <a:rPr lang="en-US" dirty="0" smtClean="0"/>
              <a:t>Ideally, users should not be aware that a system is distributed and services should be independent of distribution characteristics.</a:t>
            </a:r>
          </a:p>
          <a:p>
            <a:r>
              <a:rPr lang="en-US" dirty="0" smtClean="0"/>
              <a:t>In practice, this is impossible because parts of the system are independently managed and because of network delays.</a:t>
            </a:r>
          </a:p>
          <a:p>
            <a:pPr lvl="1"/>
            <a:r>
              <a:rPr lang="en-US" dirty="0" smtClean="0"/>
              <a:t>Often better to make users aware of distribution so that they can cope with problems</a:t>
            </a:r>
          </a:p>
          <a:p>
            <a:r>
              <a:rPr lang="en-US" dirty="0" smtClean="0"/>
              <a:t>To achieve transparency, resources should be abstracted and addressed logically rather than physically. Middleware maps logical to physical resources.</a:t>
            </a:r>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8</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Openness</a:t>
            </a:r>
            <a:endParaRPr lang="en-US" dirty="0"/>
          </a:p>
        </p:txBody>
      </p:sp>
      <p:sp>
        <p:nvSpPr>
          <p:cNvPr id="3" name="Content Placeholder 2"/>
          <p:cNvSpPr>
            <a:spLocks noGrp="1"/>
          </p:cNvSpPr>
          <p:nvPr>
            <p:ph idx="1"/>
          </p:nvPr>
        </p:nvSpPr>
        <p:spPr/>
        <p:txBody>
          <a:bodyPr/>
          <a:lstStyle/>
          <a:p>
            <a:r>
              <a:rPr lang="en-GB" dirty="0" smtClean="0"/>
              <a:t>Open distributed systems are systems that are built according to generally accepted standards. </a:t>
            </a:r>
          </a:p>
          <a:p>
            <a:r>
              <a:rPr lang="en-GB" dirty="0" smtClean="0"/>
              <a:t>Components from any supplier can be integrated into the system and can inter-operate with the other system components.</a:t>
            </a:r>
          </a:p>
          <a:p>
            <a:r>
              <a:rPr lang="en-GB" dirty="0" smtClean="0"/>
              <a:t>Openness implies that system components can be independently developed in any programming language and, if these conform to standards, they will work with other components. </a:t>
            </a:r>
          </a:p>
          <a:p>
            <a:r>
              <a:rPr lang="en-GB" dirty="0" smtClean="0"/>
              <a:t>Web service standards for service-oriented architectures were developed to be open standards.  </a:t>
            </a:r>
          </a:p>
          <a:p>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9</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01313424DDBB41BB8DD43918465C4F" ma:contentTypeVersion="0" ma:contentTypeDescription="Create a new document." ma:contentTypeScope="" ma:versionID="11f677fdce58e66b426214b0f386d85d">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CEB9992-A863-4E39-8E2B-6A86A2B5D02C}"/>
</file>

<file path=customXml/itemProps2.xml><?xml version="1.0" encoding="utf-8"?>
<ds:datastoreItem xmlns:ds="http://schemas.openxmlformats.org/officeDocument/2006/customXml" ds:itemID="{16AC82B6-7D5E-46BC-9AD5-42C5BDD1A0D0}"/>
</file>

<file path=customXml/itemProps3.xml><?xml version="1.0" encoding="utf-8"?>
<ds:datastoreItem xmlns:ds="http://schemas.openxmlformats.org/officeDocument/2006/customXml" ds:itemID="{6BD53623-8247-4CF5-B3BA-66E6A9DD92AA}"/>
</file>

<file path=docProps/app.xml><?xml version="1.0" encoding="utf-8"?>
<Properties xmlns="http://schemas.openxmlformats.org/officeDocument/2006/extended-properties" xmlns:vt="http://schemas.openxmlformats.org/officeDocument/2006/docPropsVTypes">
  <Template>SE10 slides.thmx</Template>
  <TotalTime>6352</TotalTime>
  <Words>4428</Words>
  <Application>Microsoft Macintosh PowerPoint</Application>
  <PresentationFormat>On-screen Show (4:3)</PresentationFormat>
  <Paragraphs>466</Paragraphs>
  <Slides>66</Slides>
  <Notes>2</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SE10 slides</vt:lpstr>
      <vt:lpstr>Chapter 17 – Distributed software engineering</vt:lpstr>
      <vt:lpstr>Topics covered</vt:lpstr>
      <vt:lpstr>Distributed systems</vt:lpstr>
      <vt:lpstr>Distributed system characteristics</vt:lpstr>
      <vt:lpstr>Distributed systems</vt:lpstr>
      <vt:lpstr>Distributed systems issues</vt:lpstr>
      <vt:lpstr>Design issues</vt:lpstr>
      <vt:lpstr>Transparency</vt:lpstr>
      <vt:lpstr>Openness</vt:lpstr>
      <vt:lpstr>Scalability</vt:lpstr>
      <vt:lpstr>Security</vt:lpstr>
      <vt:lpstr>Types of attack</vt:lpstr>
      <vt:lpstr>Quality of service</vt:lpstr>
      <vt:lpstr>Failure management</vt:lpstr>
      <vt:lpstr>Models of interaction</vt:lpstr>
      <vt:lpstr>Procedural interaction between a diner and a waiter </vt:lpstr>
      <vt:lpstr>Message-based interaction between a waiter and the kitchen </vt:lpstr>
      <vt:lpstr>Remote procedure calls</vt:lpstr>
      <vt:lpstr>Message passing</vt:lpstr>
      <vt:lpstr>Middleware</vt:lpstr>
      <vt:lpstr>Middleware in a distributed system </vt:lpstr>
      <vt:lpstr>Middleware support</vt:lpstr>
      <vt:lpstr>Client-server computing</vt:lpstr>
      <vt:lpstr>Client-server computing</vt:lpstr>
      <vt:lpstr>Client–server interaction </vt:lpstr>
      <vt:lpstr>Mapping of clients and servers to networked computers </vt:lpstr>
      <vt:lpstr>Layered architectural model for client–server applications </vt:lpstr>
      <vt:lpstr>Layers in a client/server system</vt:lpstr>
      <vt:lpstr>Architectural patterns for distributed systems</vt:lpstr>
      <vt:lpstr>Architectural patterns</vt:lpstr>
      <vt:lpstr>Master-slave architectures</vt:lpstr>
      <vt:lpstr>A traffic management system with a master-slave architecture </vt:lpstr>
      <vt:lpstr>Two-tier client server architectures</vt:lpstr>
      <vt:lpstr>Thin- and fat-client architectural models </vt:lpstr>
      <vt:lpstr>Thin client model</vt:lpstr>
      <vt:lpstr>Fat client model</vt:lpstr>
      <vt:lpstr>A fat-client architecture for an ATM system </vt:lpstr>
      <vt:lpstr>Thin and fat clients</vt:lpstr>
      <vt:lpstr>Multi-tier client-server architectures</vt:lpstr>
      <vt:lpstr>Three-tier architecture for an Internet banking system </vt:lpstr>
      <vt:lpstr>Use of client–server architectural patterns </vt:lpstr>
      <vt:lpstr>Use of client–server architectural patterns </vt:lpstr>
      <vt:lpstr>Distributed component architectures</vt:lpstr>
      <vt:lpstr>A distributed component architecture </vt:lpstr>
      <vt:lpstr>Benefits of distributed component architecture</vt:lpstr>
      <vt:lpstr>A distributed component architecture for a data mining system </vt:lpstr>
      <vt:lpstr>Disadvantages of distributed component architecture</vt:lpstr>
      <vt:lpstr>Peer-to-peer architectures</vt:lpstr>
      <vt:lpstr>Peer-to-peer systems</vt:lpstr>
      <vt:lpstr>P2p architectural models</vt:lpstr>
      <vt:lpstr>A decentralized p2p architecture </vt:lpstr>
      <vt:lpstr>A semicentralized p2p architecture </vt:lpstr>
      <vt:lpstr>Software as a service</vt:lpstr>
      <vt:lpstr>Use of p2p architecture</vt:lpstr>
      <vt:lpstr>Security issues in p2p system</vt:lpstr>
      <vt:lpstr>Software as a service</vt:lpstr>
      <vt:lpstr>Key elements of SaaS</vt:lpstr>
      <vt:lpstr>SaaS and SOA</vt:lpstr>
      <vt:lpstr>Implementation factors for SaaS</vt:lpstr>
      <vt:lpstr>Configuration of a software system offered as a service </vt:lpstr>
      <vt:lpstr>Service configuration</vt:lpstr>
      <vt:lpstr>Multi-tenancy</vt:lpstr>
      <vt:lpstr>A multitenant database </vt:lpstr>
      <vt:lpstr>Scalability</vt:lpstr>
      <vt:lpstr>Key points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18</dc:title>
  <dc:creator>Ian Sommerville</dc:creator>
  <cp:lastModifiedBy>Ian Sommerville</cp:lastModifiedBy>
  <cp:revision>17</cp:revision>
  <dcterms:created xsi:type="dcterms:W3CDTF">2010-02-03T20:54:16Z</dcterms:created>
  <dcterms:modified xsi:type="dcterms:W3CDTF">2014-11-20T11:19:29Z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0x0101005601313424DDBB41BB8DD43918465C4F</vt:lpwstr>
  </property>
</Properties>
</file>