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Default Extension="emf" ContentType="image/x-emf"/>
  <Default Extension="xml" ContentType="application/xml"/>
  <Default Extension="jpg" ContentType="image/jpeg"/>
  <Override PartName="/ppt/presentation.xml" ContentType="application/vnd.openxmlformats-officedocument.presentationml.presentation.main+xml"/>
  <Override PartName="/ppt/slides/slide2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2.xml" ContentType="application/vnd.openxmlformats-officedocument.presentationml.slide+xml"/>
  <Override PartName="/ppt/slides/slide70.xml" ContentType="application/vnd.openxmlformats-officedocument.presentationml.slide+xml"/>
  <Override PartName="/ppt/slides/slide7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1.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76"/>
  </p:notesMasterIdLst>
  <p:handoutMasterIdLst>
    <p:handoutMasterId r:id="rId77"/>
  </p:handoutMasterIdLst>
  <p:sldIdLst>
    <p:sldId id="256" r:id="rId2"/>
    <p:sldId id="258" r:id="rId3"/>
    <p:sldId id="259" r:id="rId4"/>
    <p:sldId id="263" r:id="rId5"/>
    <p:sldId id="322" r:id="rId6"/>
    <p:sldId id="268" r:id="rId7"/>
    <p:sldId id="314" r:id="rId8"/>
    <p:sldId id="348" r:id="rId9"/>
    <p:sldId id="362" r:id="rId10"/>
    <p:sldId id="350" r:id="rId11"/>
    <p:sldId id="352" r:id="rId12"/>
    <p:sldId id="371" r:id="rId13"/>
    <p:sldId id="323" r:id="rId14"/>
    <p:sldId id="360" r:id="rId15"/>
    <p:sldId id="269" r:id="rId16"/>
    <p:sldId id="324" r:id="rId17"/>
    <p:sldId id="372" r:id="rId18"/>
    <p:sldId id="363" r:id="rId19"/>
    <p:sldId id="280" r:id="rId20"/>
    <p:sldId id="281" r:id="rId21"/>
    <p:sldId id="373" r:id="rId22"/>
    <p:sldId id="325" r:id="rId23"/>
    <p:sldId id="283" r:id="rId24"/>
    <p:sldId id="284" r:id="rId25"/>
    <p:sldId id="264" r:id="rId26"/>
    <p:sldId id="326" r:id="rId27"/>
    <p:sldId id="327" r:id="rId28"/>
    <p:sldId id="266" r:id="rId29"/>
    <p:sldId id="374" r:id="rId30"/>
    <p:sldId id="364" r:id="rId31"/>
    <p:sldId id="273" r:id="rId32"/>
    <p:sldId id="275" r:id="rId33"/>
    <p:sldId id="376" r:id="rId34"/>
    <p:sldId id="328" r:id="rId35"/>
    <p:sldId id="377" r:id="rId36"/>
    <p:sldId id="335" r:id="rId37"/>
    <p:sldId id="343" r:id="rId38"/>
    <p:sldId id="329" r:id="rId39"/>
    <p:sldId id="347" r:id="rId40"/>
    <p:sldId id="366" r:id="rId41"/>
    <p:sldId id="379" r:id="rId42"/>
    <p:sldId id="380" r:id="rId43"/>
    <p:sldId id="375" r:id="rId44"/>
    <p:sldId id="381" r:id="rId45"/>
    <p:sldId id="382" r:id="rId46"/>
    <p:sldId id="383" r:id="rId47"/>
    <p:sldId id="367" r:id="rId48"/>
    <p:sldId id="315" r:id="rId49"/>
    <p:sldId id="289" r:id="rId50"/>
    <p:sldId id="384" r:id="rId51"/>
    <p:sldId id="330" r:id="rId52"/>
    <p:sldId id="356" r:id="rId53"/>
    <p:sldId id="291" r:id="rId54"/>
    <p:sldId id="331" r:id="rId55"/>
    <p:sldId id="357" r:id="rId56"/>
    <p:sldId id="385" r:id="rId57"/>
    <p:sldId id="297" r:id="rId58"/>
    <p:sldId id="319" r:id="rId59"/>
    <p:sldId id="332" r:id="rId60"/>
    <p:sldId id="358" r:id="rId61"/>
    <p:sldId id="333" r:id="rId62"/>
    <p:sldId id="359" r:id="rId63"/>
    <p:sldId id="361" r:id="rId64"/>
    <p:sldId id="334" r:id="rId65"/>
    <p:sldId id="386" r:id="rId66"/>
    <p:sldId id="320" r:id="rId67"/>
    <p:sldId id="387" r:id="rId68"/>
    <p:sldId id="368" r:id="rId69"/>
    <p:sldId id="388" r:id="rId70"/>
    <p:sldId id="389" r:id="rId71"/>
    <p:sldId id="390" r:id="rId72"/>
    <p:sldId id="365" r:id="rId73"/>
    <p:sldId id="369" r:id="rId74"/>
    <p:sldId id="370" r:id="rId75"/>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14" d="100"/>
          <a:sy n="114" d="100"/>
        </p:scale>
        <p:origin x="-14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slide" Target="slides/slide67.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84" Type="http://schemas.openxmlformats.org/officeDocument/2006/relationships/customXml" Target="../customXml/item2.xml"/><Relationship Id="rId16" Type="http://schemas.openxmlformats.org/officeDocument/2006/relationships/slide" Target="slides/slide15.xml"/><Relationship Id="rId53" Type="http://schemas.openxmlformats.org/officeDocument/2006/relationships/slide" Target="slides/slide52.xml"/><Relationship Id="rId58" Type="http://schemas.openxmlformats.org/officeDocument/2006/relationships/slide" Target="slides/slide57.xml"/><Relationship Id="rId32" Type="http://schemas.openxmlformats.org/officeDocument/2006/relationships/slide" Target="slides/slide31.xml"/><Relationship Id="rId37" Type="http://schemas.openxmlformats.org/officeDocument/2006/relationships/slide" Target="slides/slide36.xml"/><Relationship Id="rId74" Type="http://schemas.openxmlformats.org/officeDocument/2006/relationships/slide" Target="slides/slide73.xml"/><Relationship Id="rId79" Type="http://schemas.openxmlformats.org/officeDocument/2006/relationships/presProps" Target="presProps.xml"/><Relationship Id="rId11" Type="http://schemas.openxmlformats.org/officeDocument/2006/relationships/slide" Target="slides/slide10.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slide" Target="slides/slide68.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77" Type="http://schemas.openxmlformats.org/officeDocument/2006/relationships/handoutMaster" Target="handoutMasters/handoutMaster1.xml"/><Relationship Id="rId51" Type="http://schemas.openxmlformats.org/officeDocument/2006/relationships/slide" Target="slides/slide50.xml"/><Relationship Id="rId8" Type="http://schemas.openxmlformats.org/officeDocument/2006/relationships/slide" Target="slides/slide7.xml"/><Relationship Id="rId80" Type="http://schemas.openxmlformats.org/officeDocument/2006/relationships/viewProps" Target="viewProps.xml"/><Relationship Id="rId72" Type="http://schemas.openxmlformats.org/officeDocument/2006/relationships/slide" Target="slides/slide71.xml"/><Relationship Id="rId85" Type="http://schemas.openxmlformats.org/officeDocument/2006/relationships/customXml" Target="../customXml/item3.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slide" Target="slides/slide66.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slide" Target="slides/slide69.xml"/><Relationship Id="rId20" Type="http://schemas.openxmlformats.org/officeDocument/2006/relationships/slide" Target="slides/slide19.xml"/><Relationship Id="rId75" Type="http://schemas.openxmlformats.org/officeDocument/2006/relationships/slide" Target="slides/slide74.xml"/><Relationship Id="rId62" Type="http://schemas.openxmlformats.org/officeDocument/2006/relationships/slide" Target="slides/slide61.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81" Type="http://schemas.openxmlformats.org/officeDocument/2006/relationships/theme" Target="theme/theme1.xml"/><Relationship Id="rId73" Type="http://schemas.openxmlformats.org/officeDocument/2006/relationships/slide" Target="slides/slide72.xml"/><Relationship Id="rId78" Type="http://schemas.openxmlformats.org/officeDocument/2006/relationships/printerSettings" Target="printerSettings/printerSettings1.bin"/><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slide" Target="slides/slide65.xml"/><Relationship Id="rId40" Type="http://schemas.openxmlformats.org/officeDocument/2006/relationships/slide" Target="slides/slide39.xml"/><Relationship Id="rId45" Type="http://schemas.openxmlformats.org/officeDocument/2006/relationships/slide" Target="slides/slide44.xml"/><Relationship Id="rId24" Type="http://schemas.openxmlformats.org/officeDocument/2006/relationships/slide" Target="slides/slide23.xml"/><Relationship Id="rId82" Type="http://schemas.openxmlformats.org/officeDocument/2006/relationships/tableStyles" Target="tableStyles.xml"/><Relationship Id="rId61"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p>
          <a:p>
            <a:r>
              <a:rPr lang="en-US" dirty="0"/>
              <a:t>Have programming and documentation standards been followed in the development process?</a:t>
            </a:r>
            <a:endParaRPr lang="en-GB" dirty="0"/>
          </a:p>
          <a:p>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characteristics</a:t>
            </a:r>
            <a:endParaRPr lang="en-US" dirty="0"/>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endParaRPr lang="en-US" dirty="0" smtClean="0"/>
          </a:p>
          <a:p>
            <a:r>
              <a:rPr lang="en-US" dirty="0" smtClean="0"/>
              <a:t>This </a:t>
            </a:r>
            <a:r>
              <a:rPr lang="en-US" dirty="0"/>
              <a:t>reflects practical user experience – if the software’s functionality is not what is expected, then users will often just work around this and find other ways to do what they want to do. </a:t>
            </a:r>
            <a:endParaRPr lang="en-US" dirty="0" smtClean="0"/>
          </a:p>
          <a:p>
            <a:r>
              <a:rPr lang="en-US" dirty="0" smtClean="0"/>
              <a:t>However</a:t>
            </a:r>
            <a:r>
              <a:rPr lang="en-US" dirty="0"/>
              <a:t>,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define the most important quality attributes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culture</a:t>
            </a:r>
            <a:endParaRPr lang="en-US" dirty="0"/>
          </a:p>
        </p:txBody>
      </p:sp>
      <p:sp>
        <p:nvSpPr>
          <p:cNvPr id="3" name="Content Placeholder 2"/>
          <p:cNvSpPr>
            <a:spLocks noGrp="1"/>
          </p:cNvSpPr>
          <p:nvPr>
            <p:ph idx="1"/>
          </p:nvPr>
        </p:nvSpPr>
        <p:spPr/>
        <p:txBody>
          <a:bodyPr/>
          <a:lstStyle/>
          <a:p>
            <a:r>
              <a:rPr lang="en-US" dirty="0" smtClean="0"/>
              <a:t>Quality managers </a:t>
            </a:r>
            <a:r>
              <a:rPr lang="en-US" dirty="0"/>
              <a:t>should </a:t>
            </a:r>
            <a:r>
              <a:rPr lang="en-US" dirty="0" smtClean="0"/>
              <a:t>aim </a:t>
            </a:r>
            <a:r>
              <a:rPr lang="en-US" dirty="0"/>
              <a:t>to develop a ‘quality culture’ where everyone responsible for software development is committed to achieving a high level of product quality. </a:t>
            </a:r>
            <a:endParaRPr lang="en-US" dirty="0" smtClean="0"/>
          </a:p>
          <a:p>
            <a:r>
              <a:rPr lang="en-US" dirty="0" smtClean="0"/>
              <a:t>They </a:t>
            </a:r>
            <a:r>
              <a:rPr lang="en-US" dirty="0"/>
              <a:t>should encourage teams to take responsibility for the quality of their work and to develop new approaches to quality improvement. </a:t>
            </a:r>
            <a:endParaRPr lang="en-US" dirty="0" smtClean="0"/>
          </a:p>
          <a:p>
            <a:r>
              <a:rPr lang="en-US" dirty="0" smtClean="0"/>
              <a:t>They </a:t>
            </a:r>
            <a:r>
              <a:rPr lang="en-US" dirty="0"/>
              <a:t>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202150691"/>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standards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1070320395"/>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dirty="0" smtClean="0"/>
              <a:t>Software quality</a:t>
            </a:r>
            <a:endParaRPr lang="en-GB" dirty="0" smtClean="0"/>
          </a:p>
          <a:p>
            <a:r>
              <a:rPr lang="en-US" dirty="0" smtClean="0"/>
              <a:t>Software standards</a:t>
            </a:r>
            <a:endParaRPr lang="en-GB" dirty="0" smtClean="0"/>
          </a:p>
          <a:p>
            <a:r>
              <a:rPr lang="en-US" dirty="0" smtClean="0"/>
              <a:t>Reviews and inspections</a:t>
            </a:r>
          </a:p>
          <a:p>
            <a:r>
              <a:rPr lang="en-US" dirty="0" smtClean="0"/>
              <a:t>Quality management and agile development</a:t>
            </a:r>
            <a:endParaRPr lang="en-GB" dirty="0" smtClean="0"/>
          </a:p>
          <a:p>
            <a:r>
              <a:rPr lang="en-US" smtClean="0"/>
              <a:t>Software </a:t>
            </a:r>
            <a:r>
              <a:rPr lang="en-US" smtClean="0"/>
              <a:t>measurement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and process standards</a:t>
            </a:r>
            <a:endParaRPr lang="en-US" dirty="0"/>
          </a:p>
        </p:txBody>
      </p:sp>
      <p:sp>
        <p:nvSpPr>
          <p:cNvPr id="3" name="Content Placeholder 2"/>
          <p:cNvSpPr>
            <a:spLocks noGrp="1"/>
          </p:cNvSpPr>
          <p:nvPr>
            <p:ph idx="1"/>
          </p:nvPr>
        </p:nvSpPr>
        <p:spPr/>
        <p:txBody>
          <a:bodyPr/>
          <a:lstStyle/>
          <a:p>
            <a:r>
              <a:rPr lang="en-US" i="1" dirty="0"/>
              <a:t>Product standards</a:t>
            </a:r>
            <a:r>
              <a:rPr lang="en-US" dirty="0"/>
              <a:t> </a:t>
            </a:r>
            <a:endParaRPr lang="en-US" dirty="0" smtClean="0"/>
          </a:p>
          <a:p>
            <a:pPr lvl="1"/>
            <a:r>
              <a:rPr lang="en-US" dirty="0" smtClean="0"/>
              <a:t>Apply </a:t>
            </a:r>
            <a:r>
              <a:rPr lang="en-US" dirty="0"/>
              <a:t>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smtClean="0"/>
              <a:t>Process </a:t>
            </a:r>
            <a:r>
              <a:rPr lang="en-US" i="1" dirty="0"/>
              <a:t>standards</a:t>
            </a:r>
            <a:r>
              <a:rPr lang="en-US" dirty="0"/>
              <a:t> </a:t>
            </a:r>
            <a:endParaRPr lang="en-US" dirty="0" smtClean="0"/>
          </a:p>
          <a:p>
            <a:pPr lvl="1"/>
            <a:r>
              <a:rPr lang="en-US" dirty="0" smtClean="0"/>
              <a:t>These </a:t>
            </a:r>
            <a:r>
              <a:rPr lang="en-US" dirty="0"/>
              <a:t>define the processes that should be followed during software development. </a:t>
            </a:r>
            <a:r>
              <a:rPr lang="en-US" dirty="0" smtClean="0"/>
              <a:t>Process </a:t>
            </a:r>
            <a:r>
              <a:rPr lang="en-US" dirty="0"/>
              <a:t>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1388589432"/>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 </a:t>
            </a:r>
            <a:endParaRPr lang="en-GB" dirty="0" smtClean="0"/>
          </a:p>
          <a:p>
            <a:r>
              <a:rPr lang="en-US" dirty="0" smtClean="0"/>
              <a:t>The ISO 9001 standard is a framework for developing software standards.</a:t>
            </a:r>
          </a:p>
          <a:p>
            <a:pPr lvl="1"/>
            <a:r>
              <a:rPr lang="en-US" dirty="0" smtClean="0"/>
              <a:t> 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844824"/>
            <a:ext cx="7944109" cy="4104456"/>
          </a:xfrm>
          <a:prstGeom prst="rect">
            <a:avLst/>
          </a:prstGeom>
        </p:spPr>
      </p:pic>
    </p:spTree>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and ISO9001</a:t>
            </a:r>
            <a:endParaRPr lang="en-US" dirty="0"/>
          </a:p>
        </p:txBody>
      </p:sp>
      <p:sp>
        <p:nvSpPr>
          <p:cNvPr id="3" name="Content Placeholder 2"/>
          <p:cNvSpPr>
            <a:spLocks noGrp="1"/>
          </p:cNvSpPr>
          <p:nvPr>
            <p:ph idx="1"/>
          </p:nvPr>
        </p:nvSpPr>
        <p:spPr/>
        <p:txBody>
          <a:bodyPr/>
          <a:lstStyle/>
          <a:p>
            <a:r>
              <a:rPr lang="en-US" dirty="0"/>
              <a:t>The ISO 9001 certification is </a:t>
            </a:r>
            <a:r>
              <a:rPr lang="en-US" dirty="0" smtClean="0"/>
              <a:t>inadequate </a:t>
            </a:r>
            <a:r>
              <a:rPr lang="en-US" dirty="0"/>
              <a:t>because it defines quality to be the conformance to standards. </a:t>
            </a:r>
            <a:endParaRPr lang="en-US" dirty="0" smtClean="0"/>
          </a:p>
          <a:p>
            <a:r>
              <a:rPr lang="en-US" dirty="0" smtClean="0"/>
              <a:t>It </a:t>
            </a:r>
            <a:r>
              <a:rPr lang="en-US" dirty="0"/>
              <a:t>takes no account of quality as experienced by users of the software. For example, a company could define test coverage standards specifying that all methods in objects must be called at least once. </a:t>
            </a:r>
            <a:endParaRPr lang="en-US" dirty="0" smtClean="0"/>
          </a:p>
          <a:p>
            <a:r>
              <a:rPr lang="en-US" dirty="0" smtClean="0"/>
              <a:t>Unfortunately</a:t>
            </a:r>
            <a:r>
              <a:rPr lang="en-US" dirty="0"/>
              <a:t>,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Tree>
    <p:extLst>
      <p:ext uri="{BB962C8B-B14F-4D97-AF65-F5344CB8AC3E}">
        <p14:creationId xmlns:p14="http://schemas.microsoft.com/office/powerpoint/2010/main" val="3723963514"/>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 </a:t>
            </a:r>
          </a:p>
          <a:p>
            <a:pPr lvl="1"/>
            <a:r>
              <a:rPr lang="en-US" dirty="0" smtClean="0"/>
              <a:t>At the project level, quality management involves the application of specific quality processes and checking that these planned processes have been followed.</a:t>
            </a:r>
            <a:r>
              <a:rPr lang="en-GB" dirty="0" smtClean="0"/>
              <a:t> </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smtClean="0"/>
              <a:t>Reviews and inspections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30</a:t>
            </a:fld>
            <a:endParaRPr lang="en-US"/>
          </a:p>
        </p:txBody>
      </p:sp>
    </p:spTree>
    <p:extLst>
      <p:ext uri="{BB962C8B-B14F-4D97-AF65-F5344CB8AC3E}">
        <p14:creationId xmlns:p14="http://schemas.microsoft.com/office/powerpoint/2010/main" val="394874521"/>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the review process</a:t>
            </a:r>
            <a:endParaRPr lang="en-US" dirty="0"/>
          </a:p>
        </p:txBody>
      </p:sp>
      <p:sp>
        <p:nvSpPr>
          <p:cNvPr id="3" name="Content Placeholder 2"/>
          <p:cNvSpPr>
            <a:spLocks noGrp="1"/>
          </p:cNvSpPr>
          <p:nvPr>
            <p:ph idx="1"/>
          </p:nvPr>
        </p:nvSpPr>
        <p:spPr/>
        <p:txBody>
          <a:bodyPr/>
          <a:lstStyle/>
          <a:p>
            <a:r>
              <a:rPr lang="en-US" dirty="0" smtClean="0"/>
              <a:t>Pre-review activities</a:t>
            </a:r>
          </a:p>
          <a:p>
            <a:pPr lvl="1"/>
            <a:r>
              <a:rPr lang="en-US" dirty="0" smtClean="0"/>
              <a:t>Pre</a:t>
            </a:r>
            <a:r>
              <a:rPr lang="en-US" dirty="0"/>
              <a:t>-review activities are concerned with review planning and review preparation</a:t>
            </a:r>
            <a:r>
              <a:rPr lang="en-GB" dirty="0"/>
              <a:t> </a:t>
            </a:r>
            <a:endParaRPr lang="en-US" dirty="0" smtClean="0"/>
          </a:p>
          <a:p>
            <a:r>
              <a:rPr lang="en-US" dirty="0" smtClean="0"/>
              <a:t>The review meeting</a:t>
            </a:r>
          </a:p>
          <a:p>
            <a:pPr lvl="1"/>
            <a:r>
              <a:rPr lang="en-US" dirty="0"/>
              <a:t>During the review meeting, an author of the document or program being reviewed should ‘walk through’ the document with the review team. </a:t>
            </a:r>
            <a:endParaRPr lang="en-US" dirty="0" smtClean="0"/>
          </a:p>
          <a:p>
            <a:r>
              <a:rPr lang="en-US" dirty="0" smtClean="0"/>
              <a:t>Post-review activities</a:t>
            </a:r>
          </a:p>
          <a:p>
            <a:pPr lvl="1"/>
            <a:r>
              <a:rPr lang="en-US" dirty="0" smtClean="0"/>
              <a:t>These address the problems and issues that have been raised during the review meeting.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33</a:t>
            </a:fld>
            <a:endParaRPr lang="en-US"/>
          </a:p>
        </p:txBody>
      </p:sp>
    </p:spTree>
    <p:extLst>
      <p:ext uri="{BB962C8B-B14F-4D97-AF65-F5344CB8AC3E}">
        <p14:creationId xmlns:p14="http://schemas.microsoft.com/office/powerpoint/2010/main" val="3969156599"/>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reviews</a:t>
            </a:r>
            <a:endParaRPr lang="en-US" dirty="0"/>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endParaRPr lang="en-US" dirty="0" smtClean="0"/>
          </a:p>
          <a:p>
            <a:r>
              <a:rPr lang="en-US" dirty="0" smtClean="0"/>
              <a:t>However</a:t>
            </a:r>
            <a:r>
              <a:rPr lang="en-US" dirty="0"/>
              <a:t>, project teams are now often distributed, sometimes across countries or continents, so it is impractical for team members to meet face to </a:t>
            </a:r>
            <a:r>
              <a:rPr lang="en-US" dirty="0" smtClean="0"/>
              <a:t>face.</a:t>
            </a:r>
          </a:p>
          <a:p>
            <a:r>
              <a:rPr lang="en-US" dirty="0" smtClean="0"/>
              <a:t>Remote </a:t>
            </a:r>
            <a:r>
              <a:rPr lang="en-US" dirty="0"/>
              <a:t>reviewing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extLst>
      <p:ext uri="{BB962C8B-B14F-4D97-AF65-F5344CB8AC3E}">
        <p14:creationId xmlns:p14="http://schemas.microsoft.com/office/powerpoint/2010/main" val="719939841"/>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Quality management and agile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extLst>
      <p:ext uri="{BB962C8B-B14F-4D97-AF65-F5344CB8AC3E}">
        <p14:creationId xmlns:p14="http://schemas.microsoft.com/office/powerpoint/2010/main" val="1460502950"/>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and agile development</a:t>
            </a:r>
            <a:endParaRPr lang="en-US" dirty="0"/>
          </a:p>
        </p:txBody>
      </p:sp>
      <p:sp>
        <p:nvSpPr>
          <p:cNvPr id="3" name="Content Placeholder 2"/>
          <p:cNvSpPr>
            <a:spLocks noGrp="1"/>
          </p:cNvSpPr>
          <p:nvPr>
            <p:ph idx="1"/>
          </p:nvPr>
        </p:nvSpPr>
        <p:spPr/>
        <p:txBody>
          <a:bodyPr/>
          <a:lstStyle/>
          <a:p>
            <a:r>
              <a:rPr lang="en-GB" dirty="0"/>
              <a:t>Quality management in agile development is informal rather than document-based. </a:t>
            </a:r>
            <a:endParaRPr lang="en-GB" dirty="0" smtClean="0"/>
          </a:p>
          <a:p>
            <a:r>
              <a:rPr lang="en-GB" dirty="0" smtClean="0"/>
              <a:t>It </a:t>
            </a:r>
            <a:r>
              <a:rPr lang="en-GB" dirty="0"/>
              <a:t>relies on establishing a quality culture, where all team members feel responsible for software quality and take actions to ensure that quality is maintained.  </a:t>
            </a:r>
            <a:endParaRPr lang="en-GB" dirty="0" smtClean="0"/>
          </a:p>
          <a:p>
            <a:r>
              <a:rPr lang="en-GB" dirty="0" smtClean="0"/>
              <a:t>The </a:t>
            </a:r>
            <a:r>
              <a:rPr lang="en-GB" dirty="0"/>
              <a:t>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extLst>
      <p:ext uri="{BB962C8B-B14F-4D97-AF65-F5344CB8AC3E}">
        <p14:creationId xmlns:p14="http://schemas.microsoft.com/office/powerpoint/2010/main" val="2468353527"/>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good practice</a:t>
            </a:r>
            <a:endParaRPr lang="en-US" dirty="0"/>
          </a:p>
        </p:txBody>
      </p:sp>
      <p:sp>
        <p:nvSpPr>
          <p:cNvPr id="3" name="Content Placeholder 2"/>
          <p:cNvSpPr>
            <a:spLocks noGrp="1"/>
          </p:cNvSpPr>
          <p:nvPr>
            <p:ph idx="1"/>
          </p:nvPr>
        </p:nvSpPr>
        <p:spPr/>
        <p:txBody>
          <a:bodyPr/>
          <a:lstStyle/>
          <a:p>
            <a:r>
              <a:rPr lang="en-US" i="1" dirty="0"/>
              <a:t>Check before check-in</a:t>
            </a:r>
            <a:r>
              <a:rPr lang="en-US" dirty="0"/>
              <a:t>  </a:t>
            </a:r>
            <a:endParaRPr lang="en-US" dirty="0" smtClean="0"/>
          </a:p>
          <a:p>
            <a:pPr lvl="1"/>
            <a:r>
              <a:rPr lang="en-US" dirty="0" smtClean="0"/>
              <a:t>Programmers </a:t>
            </a:r>
            <a:r>
              <a:rPr lang="en-US" dirty="0"/>
              <a:t>are responsible for organizing their own code reviews with other team members before the code is checked in to the build system.</a:t>
            </a:r>
            <a:endParaRPr lang="en-GB" dirty="0"/>
          </a:p>
          <a:p>
            <a:r>
              <a:rPr lang="en-US" i="1" dirty="0" smtClean="0"/>
              <a:t>Never </a:t>
            </a:r>
            <a:r>
              <a:rPr lang="en-US" i="1" dirty="0"/>
              <a:t>break the build</a:t>
            </a:r>
            <a:r>
              <a:rPr lang="en-US" dirty="0"/>
              <a:t> </a:t>
            </a:r>
            <a:endParaRPr lang="en-US" dirty="0" smtClean="0"/>
          </a:p>
          <a:p>
            <a:pPr lvl="1"/>
            <a:r>
              <a:rPr lang="en-US" dirty="0" smtClean="0"/>
              <a:t>Team members should not </a:t>
            </a:r>
            <a:r>
              <a:rPr lang="en-US" dirty="0"/>
              <a:t>check in code that causes the system </a:t>
            </a:r>
            <a:r>
              <a:rPr lang="en-US" dirty="0" smtClean="0"/>
              <a:t>to </a:t>
            </a:r>
            <a:r>
              <a:rPr lang="en-US" dirty="0"/>
              <a:t>fail. </a:t>
            </a:r>
            <a:r>
              <a:rPr lang="en-US" dirty="0" smtClean="0"/>
              <a:t>Developers have </a:t>
            </a:r>
            <a:r>
              <a:rPr lang="en-US" dirty="0"/>
              <a:t>to test their code changes against the whole system and be confident that these work as expected. </a:t>
            </a:r>
            <a:endParaRPr lang="en-US" dirty="0" smtClean="0"/>
          </a:p>
          <a:p>
            <a:r>
              <a:rPr lang="en-GB" dirty="0"/>
              <a:t>	</a:t>
            </a:r>
            <a:r>
              <a:rPr lang="en-GB" i="1" dirty="0"/>
              <a:t>Fix problems when you see them</a:t>
            </a:r>
            <a:r>
              <a:rPr lang="en-GB" dirty="0"/>
              <a:t> </a:t>
            </a:r>
            <a:endParaRPr lang="en-GB" dirty="0" smtClean="0"/>
          </a:p>
          <a:p>
            <a:pPr lvl="1"/>
            <a:r>
              <a:rPr lang="en-GB" dirty="0" smtClean="0"/>
              <a:t>If </a:t>
            </a:r>
            <a:r>
              <a:rPr lang="en-GB" dirty="0"/>
              <a:t>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r>
              <a:rPr lang="en-GB" dirty="0" smtClean="0"/>
              <a:t>10/12/2014</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extLst>
      <p:ext uri="{BB962C8B-B14F-4D97-AF65-F5344CB8AC3E}">
        <p14:creationId xmlns:p14="http://schemas.microsoft.com/office/powerpoint/2010/main" val="1510840802"/>
      </p:ext>
    </p:extLst>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 </a:t>
            </a:r>
          </a:p>
          <a:p>
            <a:r>
              <a:rPr lang="en-US" dirty="0" smtClean="0"/>
              <a:t>In Scrum,, there is a review meeting after each iteration of the software has been completed (a sprint review), where quality issues and problems may be discussed. </a:t>
            </a:r>
          </a:p>
          <a:p>
            <a:r>
              <a:rPr lang="en-US" dirty="0" smtClean="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extLst>
      <p:ext uri="{BB962C8B-B14F-4D97-AF65-F5344CB8AC3E}">
        <p14:creationId xmlns:p14="http://schemas.microsoft.com/office/powerpoint/2010/main" val="2492040476"/>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US" dirty="0" smtClean="0"/>
              <a:t>This is an </a:t>
            </a:r>
            <a:r>
              <a:rPr lang="en-US" dirty="0"/>
              <a:t>approach where 2 people are responsible for code development and work together to achieve this. </a:t>
            </a:r>
            <a:endParaRPr lang="en-US" dirty="0" smtClean="0"/>
          </a:p>
          <a:p>
            <a:r>
              <a:rPr lang="en-US" dirty="0" smtClean="0"/>
              <a:t>Code </a:t>
            </a:r>
            <a:r>
              <a:rPr lang="en-US" dirty="0"/>
              <a:t>developed by an individual is therefore constantly being examined and reviewed by another team member. </a:t>
            </a:r>
            <a:endParaRPr lang="en-US" dirty="0" smtClean="0"/>
          </a:p>
          <a:p>
            <a:r>
              <a:rPr lang="en-US" dirty="0"/>
              <a:t>Pair programming leads to a deep knowledge of a program, as both programmers have to understand the program in detail to continue development. </a:t>
            </a:r>
            <a:endParaRPr lang="en-US" dirty="0" smtClean="0"/>
          </a:p>
          <a:p>
            <a:r>
              <a:rPr lang="en-US" dirty="0" smtClean="0"/>
              <a:t>This </a:t>
            </a:r>
            <a:r>
              <a:rPr lang="en-US" dirty="0"/>
              <a:t>depth of knowledge is </a:t>
            </a:r>
            <a:r>
              <a:rPr lang="en-US" dirty="0" smtClean="0"/>
              <a:t>difficult </a:t>
            </a:r>
            <a:r>
              <a:rPr lang="en-US" dirty="0"/>
              <a:t>to achieve </a:t>
            </a:r>
            <a:r>
              <a:rPr lang="en-US" dirty="0" smtClean="0"/>
              <a:t>in inspection </a:t>
            </a:r>
            <a:r>
              <a:rPr lang="en-US" dirty="0"/>
              <a:t>processes and </a:t>
            </a:r>
            <a:r>
              <a:rPr lang="en-US" dirty="0" smtClean="0"/>
              <a:t>pair </a:t>
            </a:r>
            <a:r>
              <a:rPr lang="en-US" dirty="0"/>
              <a:t>programming can find bugs that </a:t>
            </a:r>
            <a:r>
              <a:rPr lang="en-US" dirty="0" smtClean="0"/>
              <a:t>would </a:t>
            </a:r>
            <a:r>
              <a:rPr lang="en-US" dirty="0"/>
              <a:t>not be discovered in formal inspections.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Tree>
    <p:extLst>
      <p:ext uri="{BB962C8B-B14F-4D97-AF65-F5344CB8AC3E}">
        <p14:creationId xmlns:p14="http://schemas.microsoft.com/office/powerpoint/2010/main" val="336202238"/>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 weaknesses</a:t>
            </a:r>
            <a:endParaRPr lang="en-US" dirty="0"/>
          </a:p>
        </p:txBody>
      </p:sp>
      <p:sp>
        <p:nvSpPr>
          <p:cNvPr id="3" name="Content Placeholder 2"/>
          <p:cNvSpPr>
            <a:spLocks noGrp="1"/>
          </p:cNvSpPr>
          <p:nvPr>
            <p:ph idx="1"/>
          </p:nvPr>
        </p:nvSpPr>
        <p:spPr/>
        <p:txBody>
          <a:bodyPr/>
          <a:lstStyle/>
          <a:p>
            <a:r>
              <a:rPr lang="en-US" i="1" dirty="0"/>
              <a:t>Mutual misunderstandings</a:t>
            </a:r>
            <a:r>
              <a:rPr lang="en-US" dirty="0"/>
              <a:t> </a:t>
            </a:r>
            <a:endParaRPr lang="en-US" dirty="0" smtClean="0"/>
          </a:p>
          <a:p>
            <a:pPr lvl="1"/>
            <a:r>
              <a:rPr lang="en-US" dirty="0" smtClean="0"/>
              <a:t>Both </a:t>
            </a:r>
            <a:r>
              <a:rPr lang="en-US" dirty="0"/>
              <a:t>members of a pair may make the same mistake in understanding the system requirements. Discussions may reinforce these errors.</a:t>
            </a:r>
            <a:endParaRPr lang="en-GB" dirty="0"/>
          </a:p>
          <a:p>
            <a:r>
              <a:rPr lang="en-US" i="1" dirty="0" smtClean="0"/>
              <a:t>Pair </a:t>
            </a:r>
            <a:r>
              <a:rPr lang="en-US" i="1" dirty="0"/>
              <a:t>reputation</a:t>
            </a:r>
            <a:r>
              <a:rPr lang="en-US" dirty="0"/>
              <a:t> </a:t>
            </a:r>
            <a:endParaRPr lang="en-US" dirty="0" smtClean="0"/>
          </a:p>
          <a:p>
            <a:pPr lvl="1"/>
            <a:r>
              <a:rPr lang="en-US" dirty="0" smtClean="0"/>
              <a:t>Pairs </a:t>
            </a:r>
            <a:r>
              <a:rPr lang="en-US" dirty="0"/>
              <a:t>may be reluctant to look for errors because they do not want to slow down the progress of the project. </a:t>
            </a:r>
            <a:endParaRPr lang="en-GB" dirty="0"/>
          </a:p>
          <a:p>
            <a:r>
              <a:rPr lang="en-US" i="1" dirty="0" smtClean="0"/>
              <a:t>Working </a:t>
            </a:r>
            <a:r>
              <a:rPr lang="en-US" i="1" dirty="0"/>
              <a:t>relationships</a:t>
            </a:r>
            <a:r>
              <a:rPr lang="en-US" dirty="0"/>
              <a:t> </a:t>
            </a:r>
            <a:endParaRPr lang="en-US" dirty="0" smtClean="0"/>
          </a:p>
          <a:p>
            <a:pPr lvl="1"/>
            <a:r>
              <a:rPr lang="en-US" dirty="0" smtClean="0"/>
              <a:t>The </a:t>
            </a:r>
            <a:r>
              <a:rPr lang="en-US" dirty="0"/>
              <a:t>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45</a:t>
            </a:fld>
            <a:endParaRPr lang="en-US"/>
          </a:p>
        </p:txBody>
      </p:sp>
    </p:spTree>
    <p:extLst>
      <p:ext uri="{BB962C8B-B14F-4D97-AF65-F5344CB8AC3E}">
        <p14:creationId xmlns:p14="http://schemas.microsoft.com/office/powerpoint/2010/main" val="4060554087"/>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QM and large systems</a:t>
            </a:r>
            <a:endParaRPr lang="en-US" dirty="0"/>
          </a:p>
        </p:txBody>
      </p:sp>
      <p:sp>
        <p:nvSpPr>
          <p:cNvPr id="3" name="Content Placeholder 2"/>
          <p:cNvSpPr>
            <a:spLocks noGrp="1"/>
          </p:cNvSpPr>
          <p:nvPr>
            <p:ph idx="1"/>
          </p:nvPr>
        </p:nvSpPr>
        <p:spPr/>
        <p:txBody>
          <a:bodyPr/>
          <a:lstStyle/>
          <a:p>
            <a:r>
              <a:rPr lang="en-US" dirty="0" smtClean="0"/>
              <a:t>When </a:t>
            </a:r>
            <a:r>
              <a:rPr lang="en-US" dirty="0"/>
              <a:t>a large system is being developed for an external customer, agile approaches to quality management with minimal documentation may be </a:t>
            </a:r>
            <a:r>
              <a:rPr lang="en-US" dirty="0" smtClean="0"/>
              <a:t>impractical</a:t>
            </a:r>
            <a:r>
              <a:rPr lang="en-GB" dirty="0" smtClean="0"/>
              <a:t>.</a:t>
            </a:r>
          </a:p>
          <a:p>
            <a:pPr lvl="1"/>
            <a:r>
              <a:rPr lang="en-US" dirty="0"/>
              <a:t>If the customer is a large company, it may have its own quality management processes and may expect the software development company to report on progress in a way that is compatible with them. </a:t>
            </a:r>
            <a:endParaRPr lang="en-US" dirty="0" smtClean="0"/>
          </a:p>
          <a:p>
            <a:pPr lvl="1"/>
            <a:r>
              <a:rPr lang="en-GB" dirty="0" smtClean="0"/>
              <a:t>Where </a:t>
            </a:r>
            <a:r>
              <a:rPr lang="en-GB" dirty="0"/>
              <a:t>there are several geographically distributed teams involved in development, perhaps from different companies, then informal communications may be impractical. </a:t>
            </a:r>
            <a:endParaRPr lang="en-GB" dirty="0" smtClean="0"/>
          </a:p>
          <a:p>
            <a:pPr lvl="1"/>
            <a:r>
              <a:rPr lang="en-GB" dirty="0" smtClean="0"/>
              <a:t>For </a:t>
            </a:r>
            <a:r>
              <a:rPr lang="en-GB" dirty="0"/>
              <a:t>long-lifetime systems, the team involved in development will </a:t>
            </a:r>
            <a:r>
              <a:rPr lang="en-GB" dirty="0" err="1" smtClean="0"/>
              <a:t>changeWithout</a:t>
            </a:r>
            <a:r>
              <a:rPr lang="en-GB" dirty="0" smtClean="0"/>
              <a:t> documentation</a:t>
            </a:r>
            <a:r>
              <a:rPr lang="en-GB" dirty="0"/>
              <a:t>, new team members may find it impossible to understand </a:t>
            </a:r>
            <a:r>
              <a:rPr lang="en-GB" dirty="0" smtClean="0"/>
              <a:t>development. </a:t>
            </a:r>
            <a:endParaRPr lang="en-GB" dirty="0"/>
          </a:p>
          <a:p>
            <a:pPr lvl="1"/>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46</a:t>
            </a:fld>
            <a:endParaRPr lang="en-US"/>
          </a:p>
        </p:txBody>
      </p:sp>
    </p:spTree>
    <p:extLst>
      <p:ext uri="{BB962C8B-B14F-4D97-AF65-F5344CB8AC3E}">
        <p14:creationId xmlns:p14="http://schemas.microsoft.com/office/powerpoint/2010/main" val="593644895"/>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measurement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47</a:t>
            </a:fld>
            <a:endParaRPr lang="en-US"/>
          </a:p>
        </p:txBody>
      </p:sp>
    </p:spTree>
    <p:extLst>
      <p:ext uri="{BB962C8B-B14F-4D97-AF65-F5344CB8AC3E}">
        <p14:creationId xmlns:p14="http://schemas.microsoft.com/office/powerpoint/2010/main" val="1490443136"/>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smtClean="0"/>
              <a:t>Software measurement</a:t>
            </a:r>
            <a:endParaRPr lang="en-GB" dirty="0"/>
          </a:p>
        </p:txBody>
      </p:sp>
      <p:sp>
        <p:nvSpPr>
          <p:cNvPr id="89091" name="Rectangle 3"/>
          <p:cNvSpPr>
            <a:spLocks noGrp="1" noChangeArrowheads="1"/>
          </p:cNvSpPr>
          <p:nvPr>
            <p:ph idx="1"/>
          </p:nvPr>
        </p:nvSpPr>
        <p:spPr/>
        <p:txBody>
          <a:bodyPr/>
          <a:lstStyle/>
          <a:p>
            <a:r>
              <a:rPr lang="en-GB" smtClean="0"/>
              <a:t>Software measurement is concerned with deriving a numeric value for an attribute of a software product or process.</a:t>
            </a:r>
          </a:p>
          <a:p>
            <a:r>
              <a:rPr lang="en-GB" smtClean="0"/>
              <a:t>This allows for objective comparisons between techniques and processes.</a:t>
            </a:r>
          </a:p>
          <a:p>
            <a:r>
              <a:rPr lang="en-GB" smtClean="0"/>
              <a:t>Although some companies have introduced measurement programmes, most organisations still don’t make systematic use of software measurement.</a:t>
            </a:r>
          </a:p>
          <a:p>
            <a:r>
              <a:rPr lang="en-GB" smtClean="0"/>
              <a:t>There are few established standards in this area.</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49</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process metric</a:t>
            </a:r>
            <a:endParaRPr lang="en-US" dirty="0"/>
          </a:p>
        </p:txBody>
      </p:sp>
      <p:sp>
        <p:nvSpPr>
          <p:cNvPr id="3" name="Content Placeholder 2"/>
          <p:cNvSpPr>
            <a:spLocks noGrp="1"/>
          </p:cNvSpPr>
          <p:nvPr>
            <p:ph idx="1"/>
          </p:nvPr>
        </p:nvSpPr>
        <p:spPr/>
        <p:txBody>
          <a:bodyPr/>
          <a:lstStyle/>
          <a:p>
            <a:r>
              <a:rPr lang="en-US" i="1" dirty="0"/>
              <a:t>The time taken for a particular process to be </a:t>
            </a:r>
            <a:r>
              <a:rPr lang="en-US" i="1" dirty="0" smtClean="0"/>
              <a:t>completed</a:t>
            </a:r>
            <a:endParaRPr lang="en-US" dirty="0"/>
          </a:p>
          <a:p>
            <a:pPr lvl="1"/>
            <a:r>
              <a:rPr lang="en-US" dirty="0" smtClean="0"/>
              <a:t>This </a:t>
            </a:r>
            <a:r>
              <a:rPr lang="en-US" dirty="0"/>
              <a:t>can be the total time devoted to the process, calendar time, the time spent on the process by particular engineers, and so on.</a:t>
            </a:r>
            <a:endParaRPr lang="en-GB" dirty="0"/>
          </a:p>
          <a:p>
            <a:r>
              <a:rPr lang="en-US" i="1" dirty="0" smtClean="0"/>
              <a:t>The </a:t>
            </a:r>
            <a:r>
              <a:rPr lang="en-US" i="1" dirty="0"/>
              <a:t>resources required for a particular </a:t>
            </a:r>
            <a:r>
              <a:rPr lang="en-US" i="1" dirty="0" smtClean="0"/>
              <a:t>process</a:t>
            </a:r>
            <a:endParaRPr lang="en-US" dirty="0"/>
          </a:p>
          <a:p>
            <a:pPr lvl="1"/>
            <a:r>
              <a:rPr lang="en-US" dirty="0" smtClean="0"/>
              <a:t>Resources </a:t>
            </a:r>
            <a:r>
              <a:rPr lang="en-US" dirty="0"/>
              <a:t>might include total effort in person-days, travel costs or computer resources.</a:t>
            </a:r>
            <a:endParaRPr lang="en-GB" dirty="0"/>
          </a:p>
          <a:p>
            <a:r>
              <a:rPr lang="en-US" i="1" dirty="0" smtClean="0"/>
              <a:t>The </a:t>
            </a:r>
            <a:r>
              <a:rPr lang="en-US" i="1" dirty="0"/>
              <a:t>number of occurrences of a particular </a:t>
            </a:r>
            <a:r>
              <a:rPr lang="en-US" i="1" dirty="0" smtClean="0"/>
              <a:t>event</a:t>
            </a:r>
            <a:endParaRPr lang="en-US" dirty="0"/>
          </a:p>
          <a:p>
            <a:pPr lvl="1"/>
            <a:r>
              <a:rPr lang="en-US" dirty="0" smtClean="0"/>
              <a:t>Examples </a:t>
            </a:r>
            <a:r>
              <a:rPr lang="en-US" dirty="0"/>
              <a:t>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Tree>
    <p:extLst>
      <p:ext uri="{BB962C8B-B14F-4D97-AF65-F5344CB8AC3E}">
        <p14:creationId xmlns:p14="http://schemas.microsoft.com/office/powerpoint/2010/main" val="2980675860"/>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187624" y="2276872"/>
            <a:ext cx="6514804" cy="3582891"/>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dirty="0" smtClean="0"/>
              <a:t>A software property can be measured accurately.</a:t>
            </a:r>
          </a:p>
          <a:p>
            <a:r>
              <a:rPr lang="en-GB" dirty="0" smtClean="0"/>
              <a:t>The relationship exists between what we can </a:t>
            </a:r>
            <a:br>
              <a:rPr lang="en-GB" dirty="0" smtClean="0"/>
            </a:br>
            <a:r>
              <a:rPr lang="en-GB" dirty="0" smtClean="0"/>
              <a:t>measure and what we want to know. We can only measure internal attributes but are often more interested in external software attributes.</a:t>
            </a:r>
          </a:p>
          <a:p>
            <a:r>
              <a:rPr lang="en-GB" dirty="0" smtClean="0"/>
              <a:t>This relationship has been formalised and </a:t>
            </a:r>
            <a:br>
              <a:rPr lang="en-GB" dirty="0" smtClean="0"/>
            </a:br>
            <a:r>
              <a:rPr lang="en-GB" dirty="0" smtClean="0"/>
              <a:t>validated.</a:t>
            </a:r>
          </a:p>
          <a:p>
            <a:r>
              <a:rPr lang="en-GB" dirty="0" smtClean="0"/>
              <a:t>It may be difficult to relate what can be measured to desirable external quality attributes.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software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software engineering</a:t>
            </a:r>
            <a:endParaRPr lang="en-US" dirty="0"/>
          </a:p>
        </p:txBody>
      </p:sp>
      <p:sp>
        <p:nvSpPr>
          <p:cNvPr id="3" name="Content Placeholder 2"/>
          <p:cNvSpPr>
            <a:spLocks noGrp="1"/>
          </p:cNvSpPr>
          <p:nvPr>
            <p:ph idx="1"/>
          </p:nvPr>
        </p:nvSpPr>
        <p:spPr/>
        <p:txBody>
          <a:bodyPr/>
          <a:lstStyle/>
          <a:p>
            <a:r>
              <a:rPr lang="en-US" dirty="0"/>
              <a:t>Software measurement and metrics are the basis of empirical software engineering. </a:t>
            </a:r>
            <a:endParaRPr lang="en-US" dirty="0" smtClean="0"/>
          </a:p>
          <a:p>
            <a:r>
              <a:rPr lang="en-US" dirty="0" smtClean="0"/>
              <a:t>This </a:t>
            </a:r>
            <a:r>
              <a:rPr lang="en-US" dirty="0"/>
              <a:t>is a research area in which experiments on software systems and the collection of data about real projects has been used to form and validate hypotheses about software engineering methods and </a:t>
            </a:r>
            <a:r>
              <a:rPr lang="en-US" dirty="0" smtClean="0"/>
              <a:t>techniques.</a:t>
            </a:r>
          </a:p>
          <a:p>
            <a:r>
              <a:rPr lang="en-US" dirty="0" smtClean="0"/>
              <a:t>Research </a:t>
            </a:r>
            <a:r>
              <a:rPr lang="en-US" dirty="0"/>
              <a:t>on empirical software engineering, this has not had a significant impact on software engineering practice. </a:t>
            </a:r>
            <a:endParaRPr lang="en-US" dirty="0" smtClean="0"/>
          </a:p>
          <a:p>
            <a:r>
              <a:rPr lang="en-US" dirty="0" smtClean="0"/>
              <a:t>It </a:t>
            </a:r>
            <a:r>
              <a:rPr lang="en-US" dirty="0"/>
              <a:t>is difficult to relate generic research to </a:t>
            </a:r>
            <a:r>
              <a:rPr lang="en-US" dirty="0" smtClean="0"/>
              <a:t>a project </a:t>
            </a:r>
            <a:r>
              <a:rPr lang="en-US" dirty="0"/>
              <a:t>that is different from the research study.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56</a:t>
            </a:fld>
            <a:endParaRPr lang="en-US"/>
          </a:p>
        </p:txBody>
      </p:sp>
    </p:spTree>
    <p:extLst>
      <p:ext uri="{BB962C8B-B14F-4D97-AF65-F5344CB8AC3E}">
        <p14:creationId xmlns:p14="http://schemas.microsoft.com/office/powerpoint/2010/main" val="3104055946"/>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Static metrics help assess complexity, </a:t>
            </a:r>
            <a:r>
              <a:rPr lang="en-GB" dirty="0" err="1" smtClean="0"/>
              <a:t>understandability</a:t>
            </a:r>
            <a:r>
              <a:rPr lang="en-GB" dirty="0" smtClean="0"/>
              <a:t> and maintainability.</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gridCol w="5361910"/>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59</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gridCol w="5253588"/>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7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5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63</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348880"/>
            <a:ext cx="7207229" cy="2736304"/>
          </a:xfrm>
          <a:prstGeom prst="rect">
            <a:avLst/>
          </a:prstGeom>
        </p:spPr>
      </p:pic>
    </p:spTree>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ambiguity</a:t>
            </a:r>
            <a:endParaRPr lang="en-US" dirty="0"/>
          </a:p>
        </p:txBody>
      </p:sp>
      <p:sp>
        <p:nvSpPr>
          <p:cNvPr id="3" name="Content Placeholder 2"/>
          <p:cNvSpPr>
            <a:spLocks noGrp="1"/>
          </p:cNvSpPr>
          <p:nvPr>
            <p:ph idx="1"/>
          </p:nvPr>
        </p:nvSpPr>
        <p:spPr/>
        <p:txBody>
          <a:bodyPr/>
          <a:lstStyle/>
          <a:p>
            <a:r>
              <a:rPr lang="en-US" dirty="0"/>
              <a:t>When you collect quantitative data about software and software processes, you have to analyze that data to understand its meaning. </a:t>
            </a:r>
            <a:endParaRPr lang="en-US" dirty="0" smtClean="0"/>
          </a:p>
          <a:p>
            <a:r>
              <a:rPr lang="en-US" dirty="0" smtClean="0"/>
              <a:t>It </a:t>
            </a:r>
            <a:r>
              <a:rPr lang="en-US" dirty="0"/>
              <a:t>is easy to misinterpret data and to make inferences that are incorrect. </a:t>
            </a:r>
            <a:endParaRPr lang="en-US" dirty="0" smtClean="0"/>
          </a:p>
          <a:p>
            <a:r>
              <a:rPr lang="en-US" dirty="0" smtClean="0"/>
              <a:t>You </a:t>
            </a:r>
            <a:r>
              <a:rPr lang="en-US" dirty="0"/>
              <a:t>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65</a:t>
            </a:fld>
            <a:endParaRPr lang="en-US"/>
          </a:p>
        </p:txBody>
      </p:sp>
    </p:spTree>
    <p:extLst>
      <p:ext uri="{BB962C8B-B14F-4D97-AF65-F5344CB8AC3E}">
        <p14:creationId xmlns:p14="http://schemas.microsoft.com/office/powerpoint/2010/main" val="3624457794"/>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smtClean="0"/>
              <a:t>Measurement surprises</a:t>
            </a:r>
            <a:endParaRPr lang="en-GB" dirty="0"/>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context</a:t>
            </a:r>
            <a:endParaRPr lang="en-US" dirty="0"/>
          </a:p>
        </p:txBody>
      </p:sp>
      <p:sp>
        <p:nvSpPr>
          <p:cNvPr id="3" name="Content Placeholder 2"/>
          <p:cNvSpPr>
            <a:spLocks noGrp="1"/>
          </p:cNvSpPr>
          <p:nvPr>
            <p:ph idx="1"/>
          </p:nvPr>
        </p:nvSpPr>
        <p:spPr/>
        <p:txBody>
          <a:bodyPr/>
          <a:lstStyle/>
          <a:p>
            <a:r>
              <a:rPr lang="en-US" dirty="0" smtClean="0"/>
              <a:t>Processes </a:t>
            </a:r>
            <a:r>
              <a:rPr lang="en-US" dirty="0"/>
              <a:t>and products that are being measured are not insulated from their environment. </a:t>
            </a:r>
            <a:endParaRPr lang="en-US" dirty="0" smtClean="0"/>
          </a:p>
          <a:p>
            <a:r>
              <a:rPr lang="en-US" dirty="0" smtClean="0"/>
              <a:t>The </a:t>
            </a:r>
            <a:r>
              <a:rPr lang="en-US" dirty="0"/>
              <a:t>business environment is constantly changing and it is impossible to avoid changes to work practice just because they may make comparisons of data invalid. </a:t>
            </a:r>
            <a:endParaRPr lang="en-US" dirty="0" smtClean="0"/>
          </a:p>
          <a:p>
            <a:r>
              <a:rPr lang="en-US" dirty="0"/>
              <a:t>D</a:t>
            </a:r>
            <a:r>
              <a:rPr lang="en-US" dirty="0" smtClean="0"/>
              <a:t>ata </a:t>
            </a:r>
            <a:r>
              <a:rPr lang="en-US" dirty="0"/>
              <a:t>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67</a:t>
            </a:fld>
            <a:endParaRPr lang="en-US"/>
          </a:p>
        </p:txBody>
      </p:sp>
    </p:spTree>
    <p:extLst>
      <p:ext uri="{BB962C8B-B14F-4D97-AF65-F5344CB8AC3E}">
        <p14:creationId xmlns:p14="http://schemas.microsoft.com/office/powerpoint/2010/main" val="2278585955"/>
      </p:ext>
    </p:extLst>
  </p:cSld>
  <p:clrMapOvr>
    <a:masterClrMapping/>
  </p:clrMapOvr>
  <p:transition xmlns:p14="http://schemas.microsoft.com/office/powerpoint/2010/mai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a:t>
            </a:r>
            <a:endParaRPr lang="en-US" dirty="0"/>
          </a:p>
        </p:txBody>
      </p:sp>
      <p:sp>
        <p:nvSpPr>
          <p:cNvPr id="3" name="Content Placeholder 2"/>
          <p:cNvSpPr>
            <a:spLocks noGrp="1"/>
          </p:cNvSpPr>
          <p:nvPr>
            <p:ph idx="1"/>
          </p:nvPr>
        </p:nvSpPr>
        <p:spPr/>
        <p:txBody>
          <a:bodyPr/>
          <a:lstStyle/>
          <a:p>
            <a:r>
              <a:rPr lang="en-US" i="1" dirty="0"/>
              <a:t>Software analytics is analytics on software data for managers and software engineers with the aim of empowering software development individuals and teams to gain and share insight from their data to make better decisions.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68</a:t>
            </a:fld>
            <a:endParaRPr lang="en-US"/>
          </a:p>
        </p:txBody>
      </p:sp>
    </p:spTree>
    <p:extLst>
      <p:ext uri="{BB962C8B-B14F-4D97-AF65-F5344CB8AC3E}">
        <p14:creationId xmlns:p14="http://schemas.microsoft.com/office/powerpoint/2010/main" val="1070093193"/>
      </p:ext>
    </p:extLst>
  </p:cSld>
  <p:clrMapOvr>
    <a:masterClrMapping/>
  </p:clrMapOvr>
  <p:transition xmlns:p14="http://schemas.microsoft.com/office/powerpoint/2010/mai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 enablers</a:t>
            </a:r>
            <a:endParaRPr lang="en-US" dirty="0"/>
          </a:p>
        </p:txBody>
      </p:sp>
      <p:sp>
        <p:nvSpPr>
          <p:cNvPr id="3" name="Content Placeholder 2"/>
          <p:cNvSpPr>
            <a:spLocks noGrp="1"/>
          </p:cNvSpPr>
          <p:nvPr>
            <p:ph idx="1"/>
          </p:nvPr>
        </p:nvSpPr>
        <p:spPr/>
        <p:txBody>
          <a:bodyPr/>
          <a:lstStyle/>
          <a:p>
            <a:r>
              <a:rPr lang="en-GB" dirty="0"/>
              <a:t>The automated collection of user data by software product companies when their product is used. </a:t>
            </a:r>
            <a:endParaRPr lang="en-GB" dirty="0" smtClean="0"/>
          </a:p>
          <a:p>
            <a:pPr lvl="1"/>
            <a:r>
              <a:rPr lang="en-GB" dirty="0" smtClean="0"/>
              <a:t>If </a:t>
            </a:r>
            <a:r>
              <a:rPr lang="en-GB" dirty="0"/>
              <a:t>the software fails, information about the failure and the state of the system can be sent over the Internet from the user’s computer to servers run by the product developer. </a:t>
            </a:r>
            <a:endParaRPr lang="en-GB" dirty="0" smtClean="0"/>
          </a:p>
          <a:p>
            <a:r>
              <a:rPr lang="en-GB" dirty="0"/>
              <a:t>The use of open source software available on platforms such as Sourceforge and GitHub and open source repositories of software engineering </a:t>
            </a:r>
            <a:r>
              <a:rPr lang="en-GB" dirty="0" smtClean="0"/>
              <a:t>data.  </a:t>
            </a:r>
          </a:p>
          <a:p>
            <a:pPr lvl="1"/>
            <a:r>
              <a:rPr lang="en-GB" dirty="0" smtClean="0"/>
              <a:t>The </a:t>
            </a:r>
            <a:r>
              <a:rPr lang="en-GB" dirty="0"/>
              <a:t>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69</a:t>
            </a:fld>
            <a:endParaRPr lang="en-US"/>
          </a:p>
        </p:txBody>
      </p:sp>
    </p:spTree>
    <p:extLst>
      <p:ext uri="{BB962C8B-B14F-4D97-AF65-F5344CB8AC3E}">
        <p14:creationId xmlns:p14="http://schemas.microsoft.com/office/powerpoint/2010/main" val="1389824176"/>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tool use</a:t>
            </a:r>
            <a:endParaRPr lang="en-US" dirty="0"/>
          </a:p>
        </p:txBody>
      </p:sp>
      <p:sp>
        <p:nvSpPr>
          <p:cNvPr id="3" name="Content Placeholder 2"/>
          <p:cNvSpPr>
            <a:spLocks noGrp="1"/>
          </p:cNvSpPr>
          <p:nvPr>
            <p:ph idx="1"/>
          </p:nvPr>
        </p:nvSpPr>
        <p:spPr/>
        <p:txBody>
          <a:bodyPr/>
          <a:lstStyle/>
          <a:p>
            <a:r>
              <a:rPr lang="en-GB" dirty="0"/>
              <a:t>Tools should be easy to use as managers are unlikely to have experience with analysis.</a:t>
            </a:r>
          </a:p>
          <a:p>
            <a:r>
              <a:rPr lang="en-GB" dirty="0" smtClean="0"/>
              <a:t>•Tools </a:t>
            </a:r>
            <a:r>
              <a:rPr lang="en-GB" dirty="0"/>
              <a:t>should run quickly and produce concise outputs rather than large volumes of information.</a:t>
            </a:r>
          </a:p>
          <a:p>
            <a:r>
              <a:rPr lang="en-GB" dirty="0" smtClean="0"/>
              <a:t>•Tools </a:t>
            </a:r>
            <a:r>
              <a:rPr lang="en-GB" dirty="0"/>
              <a:t>should make many measurements using as many parameters as possible. It is impossible to predict in advance what insights might emerge.</a:t>
            </a:r>
          </a:p>
          <a:p>
            <a:r>
              <a:rPr lang="en-GB" dirty="0"/>
              <a:t>•	Tools should be interactive and allow managers and developers to explore the analyses.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Tree>
    <p:extLst>
      <p:ext uri="{BB962C8B-B14F-4D97-AF65-F5344CB8AC3E}">
        <p14:creationId xmlns:p14="http://schemas.microsoft.com/office/powerpoint/2010/main" val="1318537603"/>
      </p:ext>
    </p:extLst>
  </p:cSld>
  <p:clrMapOvr>
    <a:masterClrMapping/>
  </p:clrMapOvr>
  <p:transition xmlns:p14="http://schemas.microsoft.com/office/powerpoint/2010/mai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software analytics</a:t>
            </a:r>
            <a:endParaRPr lang="en-US" dirty="0"/>
          </a:p>
        </p:txBody>
      </p:sp>
      <p:sp>
        <p:nvSpPr>
          <p:cNvPr id="3" name="Content Placeholder 2"/>
          <p:cNvSpPr>
            <a:spLocks noGrp="1"/>
          </p:cNvSpPr>
          <p:nvPr>
            <p:ph idx="1"/>
          </p:nvPr>
        </p:nvSpPr>
        <p:spPr/>
        <p:txBody>
          <a:bodyPr/>
          <a:lstStyle/>
          <a:p>
            <a:r>
              <a:rPr lang="en-US" dirty="0" smtClean="0"/>
              <a:t>Software </a:t>
            </a:r>
            <a:r>
              <a:rPr lang="en-US" dirty="0"/>
              <a:t>analytics </a:t>
            </a:r>
            <a:r>
              <a:rPr lang="en-US" dirty="0" smtClean="0"/>
              <a:t>is still </a:t>
            </a:r>
            <a:r>
              <a:rPr lang="en-US" dirty="0"/>
              <a:t>immature and it is too early to say what effect it will have. </a:t>
            </a:r>
            <a:endParaRPr lang="en-US" dirty="0" smtClean="0"/>
          </a:p>
          <a:p>
            <a:r>
              <a:rPr lang="en-US" dirty="0" smtClean="0"/>
              <a:t>Not </a:t>
            </a:r>
            <a:r>
              <a:rPr lang="en-US" dirty="0"/>
              <a:t>only are there general problems of ‘big data’ </a:t>
            </a:r>
            <a:r>
              <a:rPr lang="en-US" dirty="0" smtClean="0"/>
              <a:t>processing, our </a:t>
            </a:r>
            <a:r>
              <a:rPr lang="en-US" dirty="0"/>
              <a:t>knowledge depends on collected data from large companies. </a:t>
            </a:r>
            <a:endParaRPr lang="en-US" dirty="0" smtClean="0"/>
          </a:p>
          <a:p>
            <a:pPr lvl="1"/>
            <a:r>
              <a:rPr lang="en-US" dirty="0" smtClean="0"/>
              <a:t>This </a:t>
            </a:r>
            <a:r>
              <a:rPr lang="en-US" dirty="0"/>
              <a:t>is primarily from software products and it is unclear if the tools and techniques that are appropriate for products can also be used with custom software. </a:t>
            </a:r>
            <a:endParaRPr lang="en-US" dirty="0" smtClean="0"/>
          </a:p>
          <a:p>
            <a:r>
              <a:rPr lang="en-US" dirty="0" smtClean="0"/>
              <a:t>Small </a:t>
            </a:r>
            <a:r>
              <a:rPr lang="en-US" dirty="0"/>
              <a:t>companies are unlikely to invest in the data collection systems that are required for automated analysis so may not be able to use software analytics.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Tree>
    <p:extLst>
      <p:ext uri="{BB962C8B-B14F-4D97-AF65-F5344CB8AC3E}">
        <p14:creationId xmlns:p14="http://schemas.microsoft.com/office/powerpoint/2010/main" val="954539730"/>
      </p:ext>
    </p:extLst>
  </p:cSld>
  <p:clrMapOvr>
    <a:masterClrMapping/>
  </p:clrMapOvr>
  <p:transition xmlns:p14="http://schemas.microsoft.com/office/powerpoint/2010/mai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a:t>
            </a:r>
            <a:r>
              <a:rPr lang="en-US" dirty="0" smtClean="0"/>
              <a:t>Software </a:t>
            </a:r>
            <a:r>
              <a:rPr lang="en-US" dirty="0"/>
              <a:t>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extLst>
      <p:ext uri="{BB962C8B-B14F-4D97-AF65-F5344CB8AC3E}">
        <p14:creationId xmlns:p14="http://schemas.microsoft.com/office/powerpoint/2010/main" val="771247454"/>
      </p:ext>
    </p:extLst>
  </p:cSld>
  <p:clrMapOvr>
    <a:masterClrMapping/>
  </p:clrMapOvr>
  <p:transition xmlns:p14="http://schemas.microsoft.com/office/powerpoint/2010/mai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a:t>
            </a:r>
            <a:r>
              <a:rPr lang="en-US" dirty="0" smtClean="0"/>
              <a:t>discussed </a:t>
            </a:r>
            <a:r>
              <a:rPr lang="en-US" dirty="0"/>
              <a:t>at a code review meeting.</a:t>
            </a:r>
            <a:endParaRPr lang="en-GB" dirty="0"/>
          </a:p>
          <a:p>
            <a:r>
              <a:rPr lang="en-US" dirty="0"/>
              <a:t>Agile quality management </a:t>
            </a:r>
            <a:r>
              <a:rPr lang="en-US" dirty="0" smtClean="0"/>
              <a:t>relies </a:t>
            </a:r>
            <a:r>
              <a:rPr lang="en-US" dirty="0"/>
              <a:t>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73</a:t>
            </a:fld>
            <a:endParaRPr lang="en-US"/>
          </a:p>
        </p:txBody>
      </p:sp>
    </p:spTree>
    <p:extLst>
      <p:ext uri="{BB962C8B-B14F-4D97-AF65-F5344CB8AC3E}">
        <p14:creationId xmlns:p14="http://schemas.microsoft.com/office/powerpoint/2010/main" val="1447933546"/>
      </p:ext>
    </p:extLst>
  </p:cSld>
  <p:clrMapOvr>
    <a:masterClrMapping/>
  </p:clrMapOvr>
  <p:transition xmlns:p14="http://schemas.microsoft.com/office/powerpoint/2010/mai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r>
              <a:rPr lang="en-US" dirty="0" smtClean="0"/>
              <a:t>.</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a:t>
            </a:r>
            <a:r>
              <a:rPr lang="en-US" smtClean="0"/>
              <a:t>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74</a:t>
            </a:fld>
            <a:endParaRPr lang="en-US"/>
          </a:p>
        </p:txBody>
      </p:sp>
    </p:spTree>
    <p:extLst>
      <p:ext uri="{BB962C8B-B14F-4D97-AF65-F5344CB8AC3E}">
        <p14:creationId xmlns:p14="http://schemas.microsoft.com/office/powerpoint/2010/main" val="3785551004"/>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dirty="0" smtClean="0"/>
              <a:t>Quality management is particularly important for large, complex systems. The quality documentation is a record of progress and supports continuity of development as the development team changes.</a:t>
            </a:r>
          </a:p>
          <a:p>
            <a:r>
              <a:rPr lang="en-US" dirty="0" smtClean="0"/>
              <a:t>For smaller systems, quality management needs less documentation and should focus on establishing a quality culture.</a:t>
            </a:r>
          </a:p>
          <a:p>
            <a:r>
              <a:rPr lang="en-US" dirty="0" smtClean="0"/>
              <a:t>Techniques have to evolve when agile development is used.</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quality</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B61CDF-D25B-48F9-8951-6C46E920691F}"/>
</file>

<file path=customXml/itemProps2.xml><?xml version="1.0" encoding="utf-8"?>
<ds:datastoreItem xmlns:ds="http://schemas.openxmlformats.org/officeDocument/2006/customXml" ds:itemID="{FBA331E9-99D8-49B7-B310-01A1CF23E41B}"/>
</file>

<file path=customXml/itemProps3.xml><?xml version="1.0" encoding="utf-8"?>
<ds:datastoreItem xmlns:ds="http://schemas.openxmlformats.org/officeDocument/2006/customXml" ds:itemID="{1390398A-3A7F-49B0-86DB-D5D6D3131090}"/>
</file>

<file path=docProps/app.xml><?xml version="1.0" encoding="utf-8"?>
<Properties xmlns="http://schemas.openxmlformats.org/officeDocument/2006/extended-properties" xmlns:vt="http://schemas.openxmlformats.org/officeDocument/2006/docPropsVTypes">
  <Template>SE10 slides.thmx</Template>
  <TotalTime>848</TotalTime>
  <Pages>55</Pages>
  <Words>5539</Words>
  <Application>Microsoft Macintosh PowerPoint</Application>
  <PresentationFormat>On-screen Show (4:3)</PresentationFormat>
  <Paragraphs>596</Paragraphs>
  <Slides>74</Slides>
  <Notes>12</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SE10 slides</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Software quality and ISO9001</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vt:lpstr>
      <vt:lpstr>Pair programming weaknesses</vt:lpstr>
      <vt:lpstr>Agile QM and large systems</vt:lpstr>
      <vt:lpstr>Software measurement</vt:lpstr>
      <vt:lpstr>Software measurement</vt:lpstr>
      <vt:lpstr>Software metric</vt:lpstr>
      <vt:lpstr>Types of process metric</vt:lpstr>
      <vt:lpstr>Predictor and control measurements </vt:lpstr>
      <vt:lpstr>Use of measurements</vt:lpstr>
      <vt:lpstr>Metrics assumptions</vt:lpstr>
      <vt:lpstr>Relationships between internal and external software </vt:lpstr>
      <vt:lpstr>Problems with measurement in industry</vt:lpstr>
      <vt:lpstr>Empirical software engineering</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lpstr>Key points</vt:lpstr>
      <vt:lpstr>Key points</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Ian Sommerville</cp:lastModifiedBy>
  <cp:revision>60</cp:revision>
  <cp:lastPrinted>2010-02-15T15:10:11Z</cp:lastPrinted>
  <dcterms:created xsi:type="dcterms:W3CDTF">2010-02-15T15:08:46Z</dcterms:created>
  <dcterms:modified xsi:type="dcterms:W3CDTF">2014-12-12T15:37:10Z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