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59A95-6787-470C-80A2-EE7E13C9DC0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9B1DF-087C-4CFE-AEF5-99548C5F1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8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0A376-A111-46DB-8A94-49FCB7E2DA3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A3230-7613-44E4-9767-8A437ED1C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323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A3230-7613-44E4-9767-8A437ED1C8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61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What happens when we avoid reality?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/>
              <a:t>Pessimism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9" t="11225" r="72299" b="50292"/>
          <a:stretch/>
        </p:blipFill>
        <p:spPr>
          <a:xfrm>
            <a:off x="7597601" y="3124200"/>
            <a:ext cx="1165399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45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315200" cy="3992564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66800"/>
            <a:ext cx="7951788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"Corpus Callosum: Uniting the Brain's Two Halves"</a:t>
            </a:r>
            <a:endParaRPr lang="en-US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85800" y="5562600"/>
            <a:ext cx="76200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"Your brain isn't split </a:t>
            </a: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</a:rPr>
              <a:t>into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 two voices, but uses a massive neural network to create one cohesive voice that blends information from both sides and shapes your perception."</a:t>
            </a:r>
            <a:endParaRPr lang="en-US" sz="18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1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315200" cy="39624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" r="508"/>
          <a:stretch/>
        </p:blipFill>
        <p:spPr>
          <a:xfrm>
            <a:off x="533400" y="3893127"/>
            <a:ext cx="2957945" cy="2202873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429000" y="5694363"/>
            <a:ext cx="7951788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evolved bias toward negative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38200" y="914400"/>
            <a:ext cx="76962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i="1" dirty="0" smtClean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</a:rPr>
              <a:t>prehistoric times, our ancestors were wired to focus on the negative for survival. A rustling sound in the trees? It was safer to assume danger rather than ignore it</a:t>
            </a:r>
            <a:r>
              <a:rPr lang="en-US" sz="1800" b="1" i="1" dirty="0" smtClean="0">
                <a:solidFill>
                  <a:schemeClr val="accent6">
                    <a:lumMod val="50000"/>
                  </a:schemeClr>
                </a:solidFill>
              </a:rPr>
              <a:t>.  “</a:t>
            </a:r>
            <a:r>
              <a:rPr lang="en-US" sz="1600" i="1" dirty="0" smtClean="0">
                <a:solidFill>
                  <a:schemeClr val="accent6">
                    <a:lumMod val="50000"/>
                  </a:schemeClr>
                </a:solidFill>
              </a:rPr>
              <a:t>(you </a:t>
            </a: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can always be the </a:t>
            </a:r>
            <a:r>
              <a:rPr lang="en-US" sz="1600" i="1" dirty="0" smtClean="0">
                <a:solidFill>
                  <a:schemeClr val="accent6">
                    <a:lumMod val="50000"/>
                  </a:schemeClr>
                </a:solidFill>
              </a:rPr>
              <a:t>one)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600" b="1" i="1" dirty="0" smtClean="0">
                <a:solidFill>
                  <a:schemeClr val="accent6">
                    <a:lumMod val="50000"/>
                  </a:schemeClr>
                </a:solidFill>
              </a:rPr>
              <a:t>“</a:t>
            </a:r>
            <a:endParaRPr lang="en-US" sz="16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04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752600"/>
            <a:ext cx="7239000" cy="42211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762000"/>
            <a:ext cx="1784644" cy="2057399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914400" y="969963"/>
            <a:ext cx="58674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"Memory and imagination both rely on the 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hippocampus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 — and both are colored by hope."</a:t>
            </a:r>
          </a:p>
        </p:txBody>
      </p:sp>
    </p:spTree>
    <p:extLst>
      <p:ext uri="{BB962C8B-B14F-4D97-AF65-F5344CB8AC3E}">
        <p14:creationId xmlns:p14="http://schemas.microsoft.com/office/powerpoint/2010/main" val="139451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315200" cy="434340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914400" y="914400"/>
            <a:ext cx="68580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"Both memory (past) and imagination (future) depend on the same brain area: the hippocampus."</a:t>
            </a:r>
          </a:p>
        </p:txBody>
      </p:sp>
    </p:spTree>
    <p:extLst>
      <p:ext uri="{BB962C8B-B14F-4D97-AF65-F5344CB8AC3E}">
        <p14:creationId xmlns:p14="http://schemas.microsoft.com/office/powerpoint/2010/main" val="189572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28" y="1676400"/>
            <a:ext cx="7301344" cy="435314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676400" y="5638800"/>
            <a:ext cx="61722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"Our brain edits memories and imaginations like a Hollywood movie."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14400" y="1122363"/>
            <a:ext cx="68580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Hollywood Director Effect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371600" y="2057400"/>
            <a:ext cx="33528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Neural memory </a:t>
            </a:r>
            <a:r>
              <a:rPr lang="en-US" sz="1600" dirty="0" smtClean="0">
                <a:solidFill>
                  <a:schemeClr val="accent6">
                    <a:lumMod val="50000"/>
                  </a:schemeClr>
                </a:solidFill>
              </a:rPr>
              <a:t>system)</a:t>
            </a:r>
            <a:endParaRPr lang="en-US" sz="1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57400" y="2341563"/>
            <a:ext cx="16764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ar-EG" sz="1600" b="1" i="1" dirty="0" smtClean="0">
                <a:solidFill>
                  <a:schemeClr val="accent6">
                    <a:lumMod val="50000"/>
                  </a:schemeClr>
                </a:solidFill>
              </a:rPr>
              <a:t>جهاز الذاكرة العصبي</a:t>
            </a:r>
            <a:endParaRPr lang="en-US" sz="16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413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914400" y="990600"/>
            <a:ext cx="47244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Balance Between Optimism and Pessimism</a:t>
            </a:r>
            <a:endParaRPr lang="en-US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64" y="1676400"/>
            <a:ext cx="7308272" cy="4353146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447800" y="5181600"/>
            <a:ext cx="61722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"Survival needs pessimism. Growth needs optimism. Success needs balance."</a:t>
            </a:r>
          </a:p>
        </p:txBody>
      </p:sp>
    </p:spTree>
    <p:extLst>
      <p:ext uri="{BB962C8B-B14F-4D97-AF65-F5344CB8AC3E}">
        <p14:creationId xmlns:p14="http://schemas.microsoft.com/office/powerpoint/2010/main" val="159248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838200" y="1219200"/>
            <a:ext cx="79248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Webster’s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Dictionary</a:t>
            </a:r>
            <a:r>
              <a:rPr lang="ar-EG" sz="2800" dirty="0" smtClean="0">
                <a:solidFill>
                  <a:schemeClr val="accent6">
                    <a:lumMod val="50000"/>
                  </a:schemeClr>
                </a:solidFill>
              </a:rPr>
              <a:t>:.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endParaRPr lang="en-US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343400" y="4648200"/>
            <a:ext cx="4191000" cy="605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1" dirty="0">
                <a:solidFill>
                  <a:schemeClr val="accent6">
                    <a:lumMod val="50000"/>
                  </a:schemeClr>
                </a:solidFill>
              </a:rPr>
              <a:t>"Pessimism keeps us grounded. Wishful thinking can break reality."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1" y="1905000"/>
            <a:ext cx="3048000" cy="36576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343400" y="3560764"/>
            <a:ext cx="4572000" cy="605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The Danger of </a:t>
            </a:r>
            <a:r>
              <a:rPr lang="en-US" sz="2000" i="1" dirty="0" smtClean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en-US" sz="2000" b="1" i="1" dirty="0" smtClean="0">
                <a:solidFill>
                  <a:schemeClr val="accent6">
                    <a:lumMod val="75000"/>
                  </a:schemeClr>
                </a:solidFill>
              </a:rPr>
              <a:t>Wishful </a:t>
            </a:r>
            <a:r>
              <a:rPr lang="en-US" sz="2000" b="1" i="1" dirty="0">
                <a:solidFill>
                  <a:schemeClr val="accent6">
                    <a:lumMod val="75000"/>
                  </a:schemeClr>
                </a:solidFill>
              </a:rPr>
              <a:t>Thinking” </a:t>
            </a:r>
            <a:endParaRPr lang="en-US" sz="2000" b="1" i="1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sz="2000" b="1" i="1" u="sn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endParaRPr lang="en-US" sz="20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343400" y="2265364"/>
            <a:ext cx="3886200" cy="6050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Attribution of reality to what</a:t>
            </a:r>
            <a:r>
              <a:rPr lang="ar-EG" sz="2000" b="1" i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one wishes to be true</a:t>
            </a:r>
            <a:r>
              <a:rPr lang="ar-EG" sz="2000" b="1" i="1" dirty="0">
                <a:solidFill>
                  <a:schemeClr val="accent6">
                    <a:lumMod val="50000"/>
                  </a:schemeClr>
                </a:solidFill>
              </a:rPr>
              <a:t>..</a:t>
            </a:r>
            <a:endParaRPr lang="en-US" sz="18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74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49" y="968372"/>
            <a:ext cx="7225144" cy="41622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4191000"/>
            <a:ext cx="1606693" cy="19050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795768" y="5311772"/>
            <a:ext cx="6824232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"Behind optimism lies strategic paranoia:</a:t>
            </a:r>
            <a:b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Bill Gates saved enough cash to keep Microsoft </a:t>
            </a:r>
            <a:endParaRPr lang="en-US" sz="1600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algn="l"/>
            <a:r>
              <a:rPr lang="en-US" sz="1600" b="1" i="1" dirty="0" smtClean="0">
                <a:solidFill>
                  <a:schemeClr val="accent6">
                    <a:lumMod val="50000"/>
                  </a:schemeClr>
                </a:solidFill>
              </a:rPr>
              <a:t>Alive  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for </a:t>
            </a:r>
            <a:r>
              <a:rPr lang="en-US" sz="1600" b="1" i="1" dirty="0" smtClean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US" sz="1600" b="1" u="sng" dirty="0" smtClean="0">
                <a:solidFill>
                  <a:schemeClr val="accent6">
                    <a:lumMod val="50000"/>
                  </a:schemeClr>
                </a:solidFill>
              </a:rPr>
              <a:t>12 months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” </a:t>
            </a:r>
            <a:r>
              <a:rPr lang="en-US" sz="1600" b="1" i="1" dirty="0">
                <a:solidFill>
                  <a:schemeClr val="accent6">
                    <a:lumMod val="50000"/>
                  </a:schemeClr>
                </a:solidFill>
              </a:rPr>
              <a:t>— expecting no profits."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8200" y="436563"/>
            <a:ext cx="54102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The Hidden Side of Success</a:t>
            </a:r>
            <a:endParaRPr lang="en-US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37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871968" y="5562600"/>
            <a:ext cx="6824232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One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of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the  reasons  for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1600" b="1" u="sng" dirty="0">
                <a:solidFill>
                  <a:schemeClr val="accent6">
                    <a:lumMod val="75000"/>
                  </a:schemeClr>
                </a:solidFill>
              </a:rPr>
              <a:t>2008 crisis </a:t>
            </a:r>
            <a:r>
              <a:rPr lang="en-US" sz="1600" b="1" u="sng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was  excessive </a:t>
            </a:r>
            <a:r>
              <a:rPr lang="en-US" sz="1600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Positive  </a:t>
            </a:r>
            <a:r>
              <a:rPr lang="en-US" sz="1600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Thinking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.“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38200" y="817563"/>
            <a:ext cx="68580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When Positive Thinking Turns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Dangerous “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A global  economic  disaster</a:t>
            </a:r>
            <a:r>
              <a:rPr lang="en-US" sz="1600" b="1" dirty="0" smtClean="0">
                <a:solidFill>
                  <a:schemeClr val="accent6">
                    <a:lumMod val="75000"/>
                  </a:schemeClr>
                </a:solidFill>
              </a:rPr>
              <a:t>…”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endParaRPr lang="en-US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50" y="1344036"/>
            <a:ext cx="7225144" cy="414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310368" y="1046163"/>
            <a:ext cx="6824232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If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we</a:t>
            </a:r>
            <a:r>
              <a:rPr lang="ar-EG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hadn't </a:t>
            </a:r>
            <a:r>
              <a:rPr lang="ar-EG" sz="1600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1600" dirty="0" smtClean="0">
                <a:solidFill>
                  <a:schemeClr val="accent6">
                    <a:lumMod val="75000"/>
                  </a:schemeClr>
                </a:solidFill>
              </a:rPr>
              <a:t>followed </a:t>
            </a:r>
            <a:r>
              <a:rPr lang="en-US" sz="1600" b="1" i="1" u="sng" dirty="0">
                <a:solidFill>
                  <a:schemeClr val="accent6">
                    <a:lumMod val="75000"/>
                  </a:schemeClr>
                </a:solidFill>
              </a:rPr>
              <a:t>optimistic </a:t>
            </a:r>
            <a:r>
              <a:rPr lang="en-US" sz="1600" b="1" i="1" u="sng" dirty="0" smtClean="0">
                <a:solidFill>
                  <a:schemeClr val="accent6">
                    <a:lumMod val="75000"/>
                  </a:schemeClr>
                </a:solidFill>
              </a:rPr>
              <a:t>thinking</a:t>
            </a:r>
            <a:r>
              <a:rPr lang="ar-EG" sz="1600" b="1" i="1" u="sng" dirty="0" smtClean="0">
                <a:solidFill>
                  <a:schemeClr val="accent6">
                    <a:lumMod val="75000"/>
                  </a:schemeClr>
                </a:solidFill>
              </a:rPr>
              <a:t>..</a:t>
            </a:r>
            <a:endParaRPr lang="en-US" sz="1400" b="1" i="1" u="sn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14400" y="838200"/>
            <a:ext cx="68580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we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would never have turned them into reality.</a:t>
            </a:r>
            <a:endParaRPr lang="en-US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28" y="1572636"/>
            <a:ext cx="7225144" cy="41423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92879">
            <a:off x="1059738" y="1737845"/>
            <a:ext cx="3746700" cy="24624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12593">
            <a:off x="4346736" y="2838249"/>
            <a:ext cx="3665679" cy="244365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71968" y="5638800"/>
            <a:ext cx="6824232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Effects of Optimism on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Creativity</a:t>
            </a:r>
            <a:r>
              <a:rPr lang="ar-EG" sz="1600" b="1" dirty="0" smtClean="0">
                <a:solidFill>
                  <a:schemeClr val="accent6">
                    <a:lumMod val="50000"/>
                  </a:schemeClr>
                </a:solidFill>
              </a:rPr>
              <a:t>:. </a:t>
            </a:r>
            <a:endParaRPr lang="en-US" sz="1400" b="1" i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66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52600" y="685800"/>
            <a:ext cx="7315200" cy="1039812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Gathered predictions from 1923 newspapers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8" y="1600200"/>
            <a:ext cx="7197725" cy="437356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57200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9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157968" y="1046163"/>
            <a:ext cx="6824232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 smtClean="0"/>
              <a:t>“ From </a:t>
            </a:r>
            <a:r>
              <a:rPr lang="en-US" sz="1800" b="1" dirty="0"/>
              <a:t>Windshield Wipers to </a:t>
            </a:r>
            <a:r>
              <a:rPr lang="en-US" sz="1800" b="1" dirty="0" smtClean="0"/>
              <a:t>Lifeboats</a:t>
            </a:r>
            <a:r>
              <a:rPr lang="ar-EG" sz="1800" b="1" dirty="0" smtClean="0"/>
              <a:t> </a:t>
            </a:r>
            <a:r>
              <a:rPr lang="en-US" sz="1800" b="1" dirty="0" smtClean="0"/>
              <a:t>"</a:t>
            </a:r>
            <a:endParaRPr lang="en-US" sz="18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14400" y="838200"/>
            <a:ext cx="68580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How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Women Shaped Safety Inventions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en-US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48168" y="5770563"/>
            <a:ext cx="7433832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600" b="1" i="1" u="sng" dirty="0">
                <a:solidFill>
                  <a:schemeClr val="accent6">
                    <a:lumMod val="50000"/>
                  </a:schemeClr>
                </a:solidFill>
              </a:rPr>
              <a:t>Women Are Often More Pessimistic Than Men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</a:rPr>
              <a:t>, Explaining Their Role in Inventing Safety </a:t>
            </a:r>
            <a:r>
              <a:rPr lang="en-US" sz="1600" b="1" dirty="0" smtClean="0">
                <a:solidFill>
                  <a:schemeClr val="accent6">
                    <a:lumMod val="50000"/>
                  </a:schemeClr>
                </a:solidFill>
              </a:rPr>
              <a:t>Innovations”  </a:t>
            </a:r>
          </a:p>
          <a:p>
            <a:pPr algn="l"/>
            <a:r>
              <a:rPr lang="en-US" sz="1400" i="1" dirty="0" smtClean="0">
                <a:solidFill>
                  <a:schemeClr val="accent6">
                    <a:lumMod val="50000"/>
                  </a:schemeClr>
                </a:solidFill>
              </a:rPr>
              <a:t>(wishful thinking)</a:t>
            </a:r>
            <a:endParaRPr lang="en-US" sz="1200" i="1" u="sng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72636"/>
            <a:ext cx="7218217" cy="414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22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063169"/>
            <a:ext cx="7086600" cy="4731662"/>
          </a:xfrm>
        </p:spPr>
      </p:pic>
    </p:spTree>
    <p:extLst>
      <p:ext uri="{BB962C8B-B14F-4D97-AF65-F5344CB8AC3E}">
        <p14:creationId xmlns:p14="http://schemas.microsoft.com/office/powerpoint/2010/main" val="100050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0" y="1620837"/>
            <a:ext cx="7048500" cy="4373563"/>
          </a:xfrm>
        </p:spPr>
      </p:pic>
      <p:sp>
        <p:nvSpPr>
          <p:cNvPr id="14" name="Title 1"/>
          <p:cNvSpPr txBox="1">
            <a:spLocks/>
          </p:cNvSpPr>
          <p:nvPr/>
        </p:nvSpPr>
        <p:spPr>
          <a:xfrm>
            <a:off x="990600" y="914400"/>
            <a:ext cx="73914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"Shorter working </a:t>
            </a:r>
            <a:r>
              <a:rPr lang="en-US" sz="2400" b="1" i="1" dirty="0" smtClean="0">
                <a:solidFill>
                  <a:schemeClr val="accent6">
                    <a:lumMod val="50000"/>
                  </a:schemeClr>
                </a:solidFill>
              </a:rPr>
              <a:t>hours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400" b="1" i="1" dirty="0" smtClean="0">
                <a:solidFill>
                  <a:schemeClr val="accent6">
                    <a:lumMod val="50000"/>
                  </a:schemeClr>
                </a:solidFill>
              </a:rPr>
              <a:t>cleaner cities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2400" b="1" i="1" dirty="0" smtClean="0">
                <a:solidFill>
                  <a:schemeClr val="accent6">
                    <a:lumMod val="50000"/>
                  </a:schemeClr>
                </a:solidFill>
              </a:rPr>
              <a:t>and 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longer lives!"</a:t>
            </a:r>
          </a:p>
        </p:txBody>
      </p:sp>
    </p:spTree>
    <p:extLst>
      <p:ext uri="{BB962C8B-B14F-4D97-AF65-F5344CB8AC3E}">
        <p14:creationId xmlns:p14="http://schemas.microsoft.com/office/powerpoint/2010/main" val="1746771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57" y="1600200"/>
            <a:ext cx="7151687" cy="4373563"/>
          </a:xfr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963612" y="1122363"/>
            <a:ext cx="6656388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They thought wars would be wireless, like playing PUBG... but for real.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endParaRPr lang="en-US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62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75" y="1600200"/>
            <a:ext cx="7207250" cy="4373563"/>
          </a:xfr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887412" y="914400"/>
            <a:ext cx="6656388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In 1910, many believed the world would end with Halley's Comet.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endParaRPr lang="en-US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849812" y="5846763"/>
            <a:ext cx="4598988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"1910: The Sky's Evil"</a:t>
            </a:r>
            <a:endParaRPr lang="en-US" sz="24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15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288" y="1620837"/>
            <a:ext cx="7337425" cy="437356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914400"/>
            <a:ext cx="39624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"End of the World</a:t>
            </a:r>
            <a:r>
              <a:rPr lang="en-US" sz="2400" b="1" i="1" dirty="0" smtClean="0">
                <a:solidFill>
                  <a:schemeClr val="accent6">
                    <a:lumMod val="50000"/>
                  </a:schemeClr>
                </a:solidFill>
              </a:rPr>
              <a:t>? 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2012 Predictions"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5867400"/>
            <a:ext cx="73914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On December 21st, 2012, the world didn't end... but the predictions lived on.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endParaRPr lang="en-US" sz="1800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963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7315200" cy="4373563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838200" y="1122363"/>
            <a:ext cx="71628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2000" b="1" i="1" dirty="0">
                <a:solidFill>
                  <a:schemeClr val="accent6">
                    <a:lumMod val="50000"/>
                  </a:schemeClr>
                </a:solidFill>
              </a:rPr>
              <a:t>When the movie 2012 was released in 2009, it caused mass panic among people who believed it was a real prediction of the apocalypse.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572000" y="5008563"/>
            <a:ext cx="38862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i="1" dirty="0">
                <a:solidFill>
                  <a:schemeClr val="accent6">
                    <a:lumMod val="50000"/>
                  </a:schemeClr>
                </a:solidFill>
              </a:rPr>
              <a:t>"NASA had to release an official statement reassuring everyone: 'It's just a movie!'"</a:t>
            </a:r>
            <a:endParaRPr lang="en-US" sz="16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525" y="1371600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6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00200"/>
            <a:ext cx="2971800" cy="3819525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38200" y="914400"/>
            <a:ext cx="7924800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Homo Prospectus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 - The Creature of the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Future“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2000" dirty="0"/>
              <a:t>Homo Sapiens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38600" y="1905000"/>
            <a:ext cx="4267200" cy="1600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i="1" dirty="0"/>
              <a:t>"Martin Seligman describes humans as Homo Prospectus, a species that focuses more on future scenarios than living in the present."</a:t>
            </a:r>
            <a:br>
              <a:rPr lang="en-US" sz="1800" i="1" dirty="0"/>
            </a:br>
            <a:endParaRPr lang="en-US" sz="18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58982" y="5562600"/>
            <a:ext cx="5770418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"The Power of Future Scenarios"</a:t>
            </a:r>
            <a:endParaRPr lang="en-US" sz="20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038600" y="3581400"/>
            <a:ext cx="4267200" cy="1600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i="1" dirty="0"/>
              <a:t>"Our actions today are shaped by our expectations of the future – be it optimistic or fearful."</a:t>
            </a:r>
            <a:br>
              <a:rPr lang="en-US" sz="1800" i="1" dirty="0"/>
            </a:br>
            <a:r>
              <a:rPr lang="en-US" sz="1800" i="1" dirty="0"/>
              <a:t>"Optimism is the hopeful vision, while pessimism is the fearful one."</a:t>
            </a:r>
            <a:endParaRPr lang="en-US" sz="18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92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1793874"/>
            <a:ext cx="7334250" cy="4017963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066800"/>
            <a:ext cx="7951788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2400" b="1" i="1" dirty="0">
                <a:solidFill>
                  <a:schemeClr val="accent6">
                    <a:lumMod val="50000"/>
                  </a:schemeClr>
                </a:solidFill>
              </a:rPr>
              <a:t>The study 'The Neural Basis of Optimism and Pessimism' (2013</a:t>
            </a:r>
            <a:r>
              <a:rPr lang="en-US" sz="2400" b="1" i="1" dirty="0" smtClean="0">
                <a:solidFill>
                  <a:schemeClr val="accent6">
                    <a:lumMod val="50000"/>
                  </a:schemeClr>
                </a:solidFill>
              </a:rPr>
              <a:t>)</a:t>
            </a:r>
            <a:endParaRPr lang="en-US" sz="24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11212" y="5638800"/>
            <a:ext cx="7951788" cy="630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500" kern="1200" cap="all" baseline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</a:rPr>
              <a:t>The Brain's Dual Nature: Optimism vs. Pessimism</a:t>
            </a:r>
            <a:r>
              <a:rPr lang="en-US" sz="1800" i="1" dirty="0">
                <a:solidFill>
                  <a:schemeClr val="accent6">
                    <a:lumMod val="50000"/>
                  </a:schemeClr>
                </a:solidFill>
              </a:rPr>
              <a:t>"</a:t>
            </a:r>
            <a:endParaRPr lang="en-US" sz="18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99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2773</TotalTime>
  <Words>518</Words>
  <Application>Microsoft Office PowerPoint</Application>
  <PresentationFormat>On-screen Show (4:3)</PresentationFormat>
  <Paragraphs>47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Apothecary</vt:lpstr>
      <vt:lpstr>Pessimism</vt:lpstr>
      <vt:lpstr>"Gathered predictions from 1923 newspapers"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Somaya</dc:creator>
  <cp:lastModifiedBy>Somaya</cp:lastModifiedBy>
  <cp:revision>40</cp:revision>
  <dcterms:created xsi:type="dcterms:W3CDTF">2006-08-16T00:00:00Z</dcterms:created>
  <dcterms:modified xsi:type="dcterms:W3CDTF">2025-04-27T09:49:25Z</dcterms:modified>
</cp:coreProperties>
</file>