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6af6e5b1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6af6e5b1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6af6e5b1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6af6e5b1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6af6e5b1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6af6e5b1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205e32a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205e32a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6af6e5b1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6af6e5b1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6af6e5b1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6af6e5b1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6af6e5b1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6af6e5b1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3.4.1 Project </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9263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Canales, Thomas Hughes, Mohsin Siddiqui</a:t>
            </a:r>
            <a:endParaRPr/>
          </a:p>
        </p:txBody>
      </p:sp>
      <p:sp>
        <p:nvSpPr>
          <p:cNvPr id="279" name="Google Shape;279;p13"/>
          <p:cNvSpPr txBox="1"/>
          <p:nvPr>
            <p:ph idx="1" type="subTitle"/>
          </p:nvPr>
        </p:nvSpPr>
        <p:spPr>
          <a:xfrm>
            <a:off x="3963275" y="3833125"/>
            <a:ext cx="1184700" cy="4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(King Moh)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391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Reports for Part A, B, C</a:t>
            </a:r>
            <a:endParaRPr/>
          </a:p>
        </p:txBody>
      </p:sp>
      <p:sp>
        <p:nvSpPr>
          <p:cNvPr id="285" name="Google Shape;285;p14"/>
          <p:cNvSpPr txBox="1"/>
          <p:nvPr>
            <p:ph idx="1" type="body"/>
          </p:nvPr>
        </p:nvSpPr>
        <p:spPr>
          <a:xfrm>
            <a:off x="1303800" y="1147100"/>
            <a:ext cx="7030500" cy="2420700"/>
          </a:xfrm>
          <a:prstGeom prst="rect">
            <a:avLst/>
          </a:prstGeom>
        </p:spPr>
        <p:txBody>
          <a:bodyPr anchorCtr="0" anchor="t" bIns="91425" lIns="91425" spcFirstLastPara="1" rIns="91425" wrap="square" tIns="91425">
            <a:normAutofit fontScale="47500"/>
          </a:bodyPr>
          <a:lstStyle/>
          <a:p>
            <a:pPr indent="0" lvl="0" marL="0" rtl="0" algn="l">
              <a:spcBef>
                <a:spcPts val="1200"/>
              </a:spcBef>
              <a:spcAft>
                <a:spcPts val="0"/>
              </a:spcAft>
              <a:buNone/>
            </a:pPr>
            <a:r>
              <a:rPr lang="en" sz="2519">
                <a:solidFill>
                  <a:srgbClr val="000000"/>
                </a:solidFill>
                <a:latin typeface="Times New Roman"/>
                <a:ea typeface="Times New Roman"/>
                <a:cs typeface="Times New Roman"/>
                <a:sym typeface="Times New Roman"/>
              </a:rPr>
              <a:t>A. </a:t>
            </a:r>
            <a:r>
              <a:rPr lang="en" sz="2519">
                <a:solidFill>
                  <a:srgbClr val="000000"/>
                </a:solidFill>
                <a:latin typeface="Times New Roman"/>
                <a:ea typeface="Times New Roman"/>
                <a:cs typeface="Times New Roman"/>
                <a:sym typeface="Times New Roman"/>
              </a:rPr>
              <a:t>Normal Traffic looks like a smooth based network with no errors and nothing too suspicious or repeated going on. No unauthorized sources or destinations. The previous packets in project 3.3.5 with 3 of them normal. We can use Ethernet 2 as a tool to look at because if there is an attack happening, there are certain signs like the arrival time or the frame length.</a:t>
            </a:r>
            <a:endParaRPr sz="2519">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519">
                <a:solidFill>
                  <a:srgbClr val="000000"/>
                </a:solidFill>
                <a:latin typeface="Times New Roman"/>
                <a:ea typeface="Times New Roman"/>
                <a:cs typeface="Times New Roman"/>
                <a:sym typeface="Times New Roman"/>
              </a:rPr>
              <a:t>B. Open a live wireshark capture with a tcp dump. Usually there is a counting basis and a time frame with it. The source and destination must “have a conversation” with each other to find packets and send/receive information. The color of the frame in the packet will usually not correlate with the packet.  </a:t>
            </a:r>
            <a:endParaRPr sz="2519">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2519">
                <a:solidFill>
                  <a:srgbClr val="000000"/>
                </a:solidFill>
                <a:latin typeface="Times New Roman"/>
                <a:ea typeface="Times New Roman"/>
                <a:cs typeface="Times New Roman"/>
                <a:sym typeface="Times New Roman"/>
              </a:rPr>
              <a:t>C. There does seems to be some problems in the baseline traffic containing some destinations being unreachable. 10.2.0.6 is sending lots of packets of UPD to 10.2.0.5.</a:t>
            </a:r>
            <a:endParaRPr/>
          </a:p>
        </p:txBody>
      </p:sp>
      <p:pic>
        <p:nvPicPr>
          <p:cNvPr id="286" name="Google Shape;286;p14"/>
          <p:cNvPicPr preferRelativeResize="0"/>
          <p:nvPr/>
        </p:nvPicPr>
        <p:blipFill>
          <a:blip r:embed="rId3">
            <a:alphaModFix/>
          </a:blip>
          <a:stretch>
            <a:fillRect/>
          </a:stretch>
        </p:blipFill>
        <p:spPr>
          <a:xfrm>
            <a:off x="1497000" y="3664000"/>
            <a:ext cx="6150000" cy="1141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 for Parts D and E</a:t>
            </a:r>
            <a:endParaRPr/>
          </a:p>
        </p:txBody>
      </p:sp>
      <p:sp>
        <p:nvSpPr>
          <p:cNvPr id="292" name="Google Shape;292;p15"/>
          <p:cNvSpPr txBox="1"/>
          <p:nvPr>
            <p:ph idx="1" type="body"/>
          </p:nvPr>
        </p:nvSpPr>
        <p:spPr>
          <a:xfrm>
            <a:off x="1303800" y="755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D. 10.2.0.6 (Pump Monitor) is the attacker, and the victim is 10.2.0.5 (PumpPLC)</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E. You can identify it with Zenmap, scanning with Intense scan plus UDP</a:t>
            </a:r>
            <a:endParaRPr sz="1000">
              <a:latin typeface="Times New Roman"/>
              <a:ea typeface="Times New Roman"/>
              <a:cs typeface="Times New Roman"/>
              <a:sym typeface="Times New Roman"/>
            </a:endParaRPr>
          </a:p>
          <a:p>
            <a:pPr indent="-292100" lvl="0" marL="457200" rtl="0" algn="l">
              <a:spcBef>
                <a:spcPts val="1200"/>
              </a:spcBef>
              <a:spcAft>
                <a:spcPts val="0"/>
              </a:spcAft>
              <a:buSzPts val="1000"/>
              <a:buFont typeface="Times New Roman"/>
              <a:buChar char="-"/>
            </a:pPr>
            <a:r>
              <a:rPr lang="en" sz="1000">
                <a:latin typeface="Times New Roman"/>
                <a:ea typeface="Times New Roman"/>
                <a:cs typeface="Times New Roman"/>
                <a:sym typeface="Times New Roman"/>
              </a:rPr>
              <a:t>Port 88, Port 5353, Port 111, and Port 137</a:t>
            </a:r>
            <a:endParaRPr sz="1000">
              <a:latin typeface="Times New Roman"/>
              <a:ea typeface="Times New Roman"/>
              <a:cs typeface="Times New Roman"/>
              <a:sym typeface="Times New Roman"/>
            </a:endParaRPr>
          </a:p>
        </p:txBody>
      </p:sp>
      <p:pic>
        <p:nvPicPr>
          <p:cNvPr id="293" name="Google Shape;293;p15"/>
          <p:cNvPicPr preferRelativeResize="0"/>
          <p:nvPr/>
        </p:nvPicPr>
        <p:blipFill>
          <a:blip r:embed="rId3">
            <a:alphaModFix/>
          </a:blip>
          <a:stretch>
            <a:fillRect/>
          </a:stretch>
        </p:blipFill>
        <p:spPr>
          <a:xfrm>
            <a:off x="4359025" y="2483025"/>
            <a:ext cx="4093500" cy="2381375"/>
          </a:xfrm>
          <a:prstGeom prst="rect">
            <a:avLst/>
          </a:prstGeom>
          <a:noFill/>
          <a:ln cap="flat" cmpd="sng" w="19050">
            <a:solidFill>
              <a:schemeClr val="dk2"/>
            </a:solidFill>
            <a:prstDash val="solid"/>
            <a:round/>
            <a:headEnd len="sm" w="sm" type="none"/>
            <a:tailEnd len="sm" w="sm" type="none"/>
          </a:ln>
        </p:spPr>
      </p:pic>
      <p:pic>
        <p:nvPicPr>
          <p:cNvPr id="294" name="Google Shape;294;p15"/>
          <p:cNvPicPr preferRelativeResize="0"/>
          <p:nvPr/>
        </p:nvPicPr>
        <p:blipFill>
          <a:blip r:embed="rId4">
            <a:alphaModFix/>
          </a:blip>
          <a:stretch>
            <a:fillRect/>
          </a:stretch>
        </p:blipFill>
        <p:spPr>
          <a:xfrm>
            <a:off x="248325" y="1947875"/>
            <a:ext cx="3918301" cy="29165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657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 for Part F</a:t>
            </a:r>
            <a:endParaRPr/>
          </a:p>
        </p:txBody>
      </p:sp>
      <p:sp>
        <p:nvSpPr>
          <p:cNvPr id="300" name="Google Shape;300;p16"/>
          <p:cNvSpPr txBox="1"/>
          <p:nvPr>
            <p:ph idx="1" type="body"/>
          </p:nvPr>
        </p:nvSpPr>
        <p:spPr>
          <a:xfrm>
            <a:off x="1303800" y="7541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Times New Roman"/>
                <a:ea typeface="Times New Roman"/>
                <a:cs typeface="Times New Roman"/>
                <a:sym typeface="Times New Roman"/>
              </a:rPr>
              <a:t>F. Close Ports in which unwanted traffic can come into the host. Accept any tcp actions and drop/deny any services not wanted, like upd because they are different protocols. You can configure this in powershell and saving the changes.</a:t>
            </a:r>
            <a:endParaRPr sz="1200">
              <a:latin typeface="Times New Roman"/>
              <a:ea typeface="Times New Roman"/>
              <a:cs typeface="Times New Roman"/>
              <a:sym typeface="Times New Roman"/>
            </a:endParaRPr>
          </a:p>
        </p:txBody>
      </p:sp>
      <p:pic>
        <p:nvPicPr>
          <p:cNvPr id="301" name="Google Shape;301;p16"/>
          <p:cNvPicPr preferRelativeResize="0"/>
          <p:nvPr/>
        </p:nvPicPr>
        <p:blipFill>
          <a:blip r:embed="rId3">
            <a:alphaModFix/>
          </a:blip>
          <a:stretch>
            <a:fillRect/>
          </a:stretch>
        </p:blipFill>
        <p:spPr>
          <a:xfrm>
            <a:off x="1569163" y="2974475"/>
            <a:ext cx="5931677" cy="1542975"/>
          </a:xfrm>
          <a:prstGeom prst="rect">
            <a:avLst/>
          </a:prstGeom>
          <a:noFill/>
          <a:ln cap="flat" cmpd="sng" w="19050">
            <a:solidFill>
              <a:srgbClr val="99999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80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G (Part 1)</a:t>
            </a:r>
            <a:endParaRPr/>
          </a:p>
        </p:txBody>
      </p:sp>
      <p:sp>
        <p:nvSpPr>
          <p:cNvPr id="307" name="Google Shape;307;p17"/>
          <p:cNvSpPr txBox="1"/>
          <p:nvPr>
            <p:ph idx="1" type="body"/>
          </p:nvPr>
        </p:nvSpPr>
        <p:spPr>
          <a:xfrm>
            <a:off x="1303800" y="10798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Times New Roman"/>
                <a:ea typeface="Times New Roman"/>
                <a:cs typeface="Times New Roman"/>
                <a:sym typeface="Times New Roman"/>
              </a:rPr>
              <a:t>Strange processes are found on Nessus and a Nessus scan is required to see the </a:t>
            </a:r>
            <a:r>
              <a:rPr lang="en" sz="1200">
                <a:latin typeface="Times New Roman"/>
                <a:ea typeface="Times New Roman"/>
                <a:cs typeface="Times New Roman"/>
                <a:sym typeface="Times New Roman"/>
              </a:rPr>
              <a:t>processes</a:t>
            </a:r>
            <a:r>
              <a:rPr lang="en" sz="1200">
                <a:latin typeface="Times New Roman"/>
                <a:ea typeface="Times New Roman"/>
                <a:cs typeface="Times New Roman"/>
                <a:sym typeface="Times New Roman"/>
              </a:rPr>
              <a:t> running on the system and the suspicious process is the Backdoor </a:t>
            </a:r>
            <a:r>
              <a:rPr lang="en" sz="1200">
                <a:latin typeface="Times New Roman"/>
                <a:ea typeface="Times New Roman"/>
                <a:cs typeface="Times New Roman"/>
                <a:sym typeface="Times New Roman"/>
              </a:rPr>
              <a:t>process</a:t>
            </a:r>
            <a:r>
              <a:rPr lang="en" sz="1200">
                <a:latin typeface="Times New Roman"/>
                <a:ea typeface="Times New Roman"/>
                <a:cs typeface="Times New Roman"/>
                <a:sym typeface="Times New Roman"/>
              </a:rPr>
              <a:t> that is critical. Going into powershell, you can get on the exploit and identifying the process run by “boba fett” which is connected to the same backdoor </a:t>
            </a:r>
            <a:r>
              <a:rPr lang="en" sz="1200">
                <a:latin typeface="Times New Roman"/>
                <a:ea typeface="Times New Roman"/>
                <a:cs typeface="Times New Roman"/>
                <a:sym typeface="Times New Roman"/>
              </a:rPr>
              <a:t>process to kill later (Show in Part G Part 2). </a:t>
            </a:r>
            <a:endParaRPr sz="1200">
              <a:latin typeface="Times New Roman"/>
              <a:ea typeface="Times New Roman"/>
              <a:cs typeface="Times New Roman"/>
              <a:sym typeface="Times New Roman"/>
            </a:endParaRPr>
          </a:p>
        </p:txBody>
      </p:sp>
      <p:pic>
        <p:nvPicPr>
          <p:cNvPr id="308" name="Google Shape;308;p17"/>
          <p:cNvPicPr preferRelativeResize="0"/>
          <p:nvPr/>
        </p:nvPicPr>
        <p:blipFill>
          <a:blip r:embed="rId3">
            <a:alphaModFix/>
          </a:blip>
          <a:stretch>
            <a:fillRect/>
          </a:stretch>
        </p:blipFill>
        <p:spPr>
          <a:xfrm>
            <a:off x="1761522" y="2286825"/>
            <a:ext cx="6115049" cy="2710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idx="4294967295" type="title"/>
          </p:nvPr>
        </p:nvSpPr>
        <p:spPr>
          <a:xfrm>
            <a:off x="1303800" y="185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Report for Part G (Part 2)</a:t>
            </a:r>
            <a:endParaRPr/>
          </a:p>
        </p:txBody>
      </p:sp>
      <p:pic>
        <p:nvPicPr>
          <p:cNvPr id="314" name="Google Shape;314;p18"/>
          <p:cNvPicPr preferRelativeResize="0"/>
          <p:nvPr/>
        </p:nvPicPr>
        <p:blipFill>
          <a:blip r:embed="rId3">
            <a:alphaModFix/>
          </a:blip>
          <a:stretch>
            <a:fillRect/>
          </a:stretch>
        </p:blipFill>
        <p:spPr>
          <a:xfrm>
            <a:off x="66375" y="1222800"/>
            <a:ext cx="4925902" cy="2918600"/>
          </a:xfrm>
          <a:prstGeom prst="rect">
            <a:avLst/>
          </a:prstGeom>
          <a:noFill/>
          <a:ln cap="flat" cmpd="sng" w="19050">
            <a:solidFill>
              <a:srgbClr val="999999"/>
            </a:solidFill>
            <a:prstDash val="solid"/>
            <a:round/>
            <a:headEnd len="sm" w="sm" type="none"/>
            <a:tailEnd len="sm" w="sm" type="none"/>
          </a:ln>
        </p:spPr>
      </p:pic>
      <p:pic>
        <p:nvPicPr>
          <p:cNvPr id="315" name="Google Shape;315;p18"/>
          <p:cNvPicPr preferRelativeResize="0"/>
          <p:nvPr/>
        </p:nvPicPr>
        <p:blipFill>
          <a:blip r:embed="rId4">
            <a:alphaModFix/>
          </a:blip>
          <a:stretch>
            <a:fillRect/>
          </a:stretch>
        </p:blipFill>
        <p:spPr>
          <a:xfrm>
            <a:off x="5066239" y="751489"/>
            <a:ext cx="4077749" cy="1251775"/>
          </a:xfrm>
          <a:prstGeom prst="rect">
            <a:avLst/>
          </a:prstGeom>
          <a:noFill/>
          <a:ln cap="flat" cmpd="sng" w="19050">
            <a:solidFill>
              <a:schemeClr val="dk2"/>
            </a:solidFill>
            <a:prstDash val="solid"/>
            <a:round/>
            <a:headEnd len="sm" w="sm" type="none"/>
            <a:tailEnd len="sm" w="sm" type="none"/>
          </a:ln>
        </p:spPr>
      </p:pic>
      <p:pic>
        <p:nvPicPr>
          <p:cNvPr id="316" name="Google Shape;316;p18"/>
          <p:cNvPicPr preferRelativeResize="0"/>
          <p:nvPr/>
        </p:nvPicPr>
        <p:blipFill>
          <a:blip r:embed="rId5">
            <a:alphaModFix/>
          </a:blip>
          <a:stretch>
            <a:fillRect/>
          </a:stretch>
        </p:blipFill>
        <p:spPr>
          <a:xfrm>
            <a:off x="4723325" y="2571750"/>
            <a:ext cx="4420674" cy="2596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2655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for Part H</a:t>
            </a:r>
            <a:endParaRPr/>
          </a:p>
          <a:p>
            <a:pPr indent="0" lvl="0" marL="0" rtl="0" algn="l">
              <a:spcBef>
                <a:spcPts val="0"/>
              </a:spcBef>
              <a:spcAft>
                <a:spcPts val="0"/>
              </a:spcAft>
              <a:buNone/>
            </a:pPr>
            <a:r>
              <a:t/>
            </a:r>
            <a:endParaRPr/>
          </a:p>
        </p:txBody>
      </p:sp>
      <p:sp>
        <p:nvSpPr>
          <p:cNvPr id="322" name="Google Shape;322;p19"/>
          <p:cNvSpPr txBox="1"/>
          <p:nvPr>
            <p:ph idx="1" type="body"/>
          </p:nvPr>
        </p:nvSpPr>
        <p:spPr>
          <a:xfrm>
            <a:off x="1303800" y="813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Times New Roman"/>
                <a:ea typeface="Times New Roman"/>
                <a:cs typeface="Times New Roman"/>
                <a:sym typeface="Times New Roman"/>
              </a:rPr>
              <a:t>You can get rid of the unrealircd attack by using the &gt; sudo kill command on the PID associated to boba_fe+ and chewbac+ all done on PumpPLC. On PumpMonitor there are two processes that come back even if you delete them, Scanner.sh and nmap. To stop this you have to navigate to where Scanner.sh is located and use the &gt; sudo rm Scanner.sh command because it is the script that is run hourly and starts nmap.</a:t>
            </a:r>
            <a:endParaRPr sz="1200">
              <a:latin typeface="Times New Roman"/>
              <a:ea typeface="Times New Roman"/>
              <a:cs typeface="Times New Roman"/>
              <a:sym typeface="Times New Roman"/>
            </a:endParaRPr>
          </a:p>
        </p:txBody>
      </p:sp>
      <p:pic>
        <p:nvPicPr>
          <p:cNvPr id="323" name="Google Shape;323;p19"/>
          <p:cNvPicPr preferRelativeResize="0"/>
          <p:nvPr/>
        </p:nvPicPr>
        <p:blipFill>
          <a:blip r:embed="rId3">
            <a:alphaModFix/>
          </a:blip>
          <a:stretch>
            <a:fillRect/>
          </a:stretch>
        </p:blipFill>
        <p:spPr>
          <a:xfrm>
            <a:off x="267625" y="1938351"/>
            <a:ext cx="4408374" cy="353450"/>
          </a:xfrm>
          <a:prstGeom prst="rect">
            <a:avLst/>
          </a:prstGeom>
          <a:noFill/>
          <a:ln cap="flat" cmpd="sng" w="19050">
            <a:solidFill>
              <a:schemeClr val="dk2"/>
            </a:solidFill>
            <a:prstDash val="solid"/>
            <a:round/>
            <a:headEnd len="sm" w="sm" type="none"/>
            <a:tailEnd len="sm" w="sm" type="none"/>
          </a:ln>
        </p:spPr>
      </p:pic>
      <p:pic>
        <p:nvPicPr>
          <p:cNvPr id="324" name="Google Shape;324;p19"/>
          <p:cNvPicPr preferRelativeResize="0"/>
          <p:nvPr/>
        </p:nvPicPr>
        <p:blipFill>
          <a:blip r:embed="rId4">
            <a:alphaModFix/>
          </a:blip>
          <a:stretch>
            <a:fillRect/>
          </a:stretch>
        </p:blipFill>
        <p:spPr>
          <a:xfrm>
            <a:off x="267628" y="2390150"/>
            <a:ext cx="2942672" cy="383050"/>
          </a:xfrm>
          <a:prstGeom prst="rect">
            <a:avLst/>
          </a:prstGeom>
          <a:noFill/>
          <a:ln cap="flat" cmpd="sng" w="19050">
            <a:solidFill>
              <a:schemeClr val="dk2"/>
            </a:solidFill>
            <a:prstDash val="solid"/>
            <a:round/>
            <a:headEnd len="sm" w="sm" type="none"/>
            <a:tailEnd len="sm" w="sm" type="none"/>
          </a:ln>
        </p:spPr>
      </p:pic>
      <p:pic>
        <p:nvPicPr>
          <p:cNvPr id="325" name="Google Shape;325;p19"/>
          <p:cNvPicPr preferRelativeResize="0"/>
          <p:nvPr/>
        </p:nvPicPr>
        <p:blipFill>
          <a:blip r:embed="rId5">
            <a:alphaModFix/>
          </a:blip>
          <a:stretch>
            <a:fillRect/>
          </a:stretch>
        </p:blipFill>
        <p:spPr>
          <a:xfrm>
            <a:off x="267625" y="2871552"/>
            <a:ext cx="3075775" cy="383050"/>
          </a:xfrm>
          <a:prstGeom prst="rect">
            <a:avLst/>
          </a:prstGeom>
          <a:noFill/>
          <a:ln cap="flat" cmpd="sng" w="19050">
            <a:solidFill>
              <a:schemeClr val="dk2"/>
            </a:solidFill>
            <a:prstDash val="solid"/>
            <a:round/>
            <a:headEnd len="sm" w="sm" type="none"/>
            <a:tailEnd len="sm" w="sm" type="none"/>
          </a:ln>
        </p:spPr>
      </p:pic>
      <p:pic>
        <p:nvPicPr>
          <p:cNvPr id="326" name="Google Shape;326;p19"/>
          <p:cNvPicPr preferRelativeResize="0"/>
          <p:nvPr/>
        </p:nvPicPr>
        <p:blipFill>
          <a:blip r:embed="rId6">
            <a:alphaModFix/>
          </a:blip>
          <a:stretch>
            <a:fillRect/>
          </a:stretch>
        </p:blipFill>
        <p:spPr>
          <a:xfrm>
            <a:off x="267625" y="3409700"/>
            <a:ext cx="5093797" cy="687250"/>
          </a:xfrm>
          <a:prstGeom prst="rect">
            <a:avLst/>
          </a:prstGeom>
          <a:noFill/>
          <a:ln cap="flat" cmpd="sng" w="19050">
            <a:solidFill>
              <a:schemeClr val="dk2"/>
            </a:solidFill>
            <a:prstDash val="solid"/>
            <a:round/>
            <a:headEnd len="sm" w="sm" type="none"/>
            <a:tailEnd len="sm" w="sm" type="none"/>
          </a:ln>
        </p:spPr>
      </p:pic>
      <p:pic>
        <p:nvPicPr>
          <p:cNvPr id="327" name="Google Shape;327;p19"/>
          <p:cNvPicPr preferRelativeResize="0"/>
          <p:nvPr/>
        </p:nvPicPr>
        <p:blipFill>
          <a:blip r:embed="rId7">
            <a:alphaModFix/>
          </a:blip>
          <a:stretch>
            <a:fillRect/>
          </a:stretch>
        </p:blipFill>
        <p:spPr>
          <a:xfrm>
            <a:off x="267630" y="4365550"/>
            <a:ext cx="4304370" cy="687250"/>
          </a:xfrm>
          <a:prstGeom prst="rect">
            <a:avLst/>
          </a:prstGeom>
          <a:noFill/>
          <a:ln cap="flat" cmpd="sng" w="19050">
            <a:solidFill>
              <a:schemeClr val="dk2"/>
            </a:solidFill>
            <a:prstDash val="solid"/>
            <a:round/>
            <a:headEnd len="sm" w="sm" type="none"/>
            <a:tailEnd len="sm" w="sm" type="none"/>
          </a:ln>
        </p:spPr>
      </p:pic>
      <p:pic>
        <p:nvPicPr>
          <p:cNvPr id="328" name="Google Shape;328;p19"/>
          <p:cNvPicPr preferRelativeResize="0"/>
          <p:nvPr/>
        </p:nvPicPr>
        <p:blipFill>
          <a:blip r:embed="rId8">
            <a:alphaModFix/>
          </a:blip>
          <a:stretch>
            <a:fillRect/>
          </a:stretch>
        </p:blipFill>
        <p:spPr>
          <a:xfrm>
            <a:off x="5637800" y="3355000"/>
            <a:ext cx="3345725" cy="1619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303800" y="740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for Part I</a:t>
            </a:r>
            <a:endParaRPr/>
          </a:p>
          <a:p>
            <a:pPr indent="0" lvl="0" marL="0" rtl="0" algn="l">
              <a:spcBef>
                <a:spcPts val="0"/>
              </a:spcBef>
              <a:spcAft>
                <a:spcPts val="0"/>
              </a:spcAft>
              <a:buNone/>
            </a:pPr>
            <a:r>
              <a:t/>
            </a:r>
            <a:endParaRPr/>
          </a:p>
        </p:txBody>
      </p:sp>
      <p:sp>
        <p:nvSpPr>
          <p:cNvPr id="334" name="Google Shape;334;p20"/>
          <p:cNvSpPr txBox="1"/>
          <p:nvPr>
            <p:ph idx="1" type="body"/>
          </p:nvPr>
        </p:nvSpPr>
        <p:spPr>
          <a:xfrm>
            <a:off x="1303800" y="7615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You need to configure firewalls to not reach the 4 ports that were open. To make sure the </a:t>
            </a:r>
            <a:r>
              <a:rPr lang="en" sz="1200">
                <a:latin typeface="Times New Roman"/>
                <a:ea typeface="Times New Roman"/>
                <a:cs typeface="Times New Roman"/>
                <a:sym typeface="Times New Roman"/>
              </a:rPr>
              <a:t>processes</a:t>
            </a:r>
            <a:r>
              <a:rPr lang="en" sz="1200">
                <a:latin typeface="Times New Roman"/>
                <a:ea typeface="Times New Roman"/>
                <a:cs typeface="Times New Roman"/>
                <a:sym typeface="Times New Roman"/>
              </a:rPr>
              <a:t> are killed, new traffic must be generated to make sure no UDP packets are coming in through to the host.</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Disable rules for ports 88, 5353, 111, and 137</a:t>
            </a:r>
            <a:endParaRPr sz="1200">
              <a:latin typeface="Times New Roman"/>
              <a:ea typeface="Times New Roman"/>
              <a:cs typeface="Times New Roman"/>
              <a:sym typeface="Times New Roman"/>
            </a:endParaRPr>
          </a:p>
          <a:p>
            <a:pPr indent="0" lvl="0" marL="0" rtl="0" algn="l">
              <a:spcBef>
                <a:spcPts val="1200"/>
              </a:spcBef>
              <a:spcAft>
                <a:spcPts val="1200"/>
              </a:spcAft>
              <a:buNone/>
            </a:pPr>
            <a:r>
              <a:rPr lang="en" sz="1200">
                <a:latin typeface="Times New Roman"/>
                <a:ea typeface="Times New Roman"/>
                <a:cs typeface="Times New Roman"/>
                <a:sym typeface="Times New Roman"/>
              </a:rPr>
              <a:t>After the </a:t>
            </a:r>
            <a:r>
              <a:rPr lang="en" sz="1200">
                <a:latin typeface="Times New Roman"/>
                <a:ea typeface="Times New Roman"/>
                <a:cs typeface="Times New Roman"/>
                <a:sym typeface="Times New Roman"/>
              </a:rPr>
              <a:t>processes</a:t>
            </a:r>
            <a:r>
              <a:rPr lang="en" sz="1200">
                <a:latin typeface="Times New Roman"/>
                <a:ea typeface="Times New Roman"/>
                <a:cs typeface="Times New Roman"/>
                <a:sym typeface="Times New Roman"/>
              </a:rPr>
              <a:t> were killed, a significant less amount of packets were loaded in by the tcp dump indicating the </a:t>
            </a:r>
            <a:r>
              <a:rPr lang="en" sz="1200">
                <a:latin typeface="Times New Roman"/>
                <a:ea typeface="Times New Roman"/>
                <a:cs typeface="Times New Roman"/>
                <a:sym typeface="Times New Roman"/>
              </a:rPr>
              <a:t>process</a:t>
            </a:r>
            <a:r>
              <a:rPr lang="en" sz="1200">
                <a:latin typeface="Times New Roman"/>
                <a:ea typeface="Times New Roman"/>
                <a:cs typeface="Times New Roman"/>
                <a:sym typeface="Times New Roman"/>
              </a:rPr>
              <a:t> was killed and there were no UDP packets were sent to the host.</a:t>
            </a:r>
            <a:endParaRPr sz="1200">
              <a:latin typeface="Times New Roman"/>
              <a:ea typeface="Times New Roman"/>
              <a:cs typeface="Times New Roman"/>
              <a:sym typeface="Times New Roman"/>
            </a:endParaRPr>
          </a:p>
        </p:txBody>
      </p:sp>
      <p:pic>
        <p:nvPicPr>
          <p:cNvPr id="335" name="Google Shape;335;p20"/>
          <p:cNvPicPr preferRelativeResize="0"/>
          <p:nvPr/>
        </p:nvPicPr>
        <p:blipFill>
          <a:blip r:embed="rId3">
            <a:alphaModFix/>
          </a:blip>
          <a:stretch>
            <a:fillRect/>
          </a:stretch>
        </p:blipFill>
        <p:spPr>
          <a:xfrm>
            <a:off x="218999" y="2534099"/>
            <a:ext cx="1675575" cy="1286150"/>
          </a:xfrm>
          <a:prstGeom prst="rect">
            <a:avLst/>
          </a:prstGeom>
          <a:noFill/>
          <a:ln cap="flat" cmpd="sng" w="19050">
            <a:solidFill>
              <a:schemeClr val="dk2"/>
            </a:solidFill>
            <a:prstDash val="solid"/>
            <a:round/>
            <a:headEnd len="sm" w="sm" type="none"/>
            <a:tailEnd len="sm" w="sm" type="none"/>
          </a:ln>
        </p:spPr>
      </p:pic>
      <p:pic>
        <p:nvPicPr>
          <p:cNvPr id="336" name="Google Shape;336;p20"/>
          <p:cNvPicPr preferRelativeResize="0"/>
          <p:nvPr/>
        </p:nvPicPr>
        <p:blipFill>
          <a:blip r:embed="rId4">
            <a:alphaModFix/>
          </a:blip>
          <a:stretch>
            <a:fillRect/>
          </a:stretch>
        </p:blipFill>
        <p:spPr>
          <a:xfrm>
            <a:off x="2167922" y="4093850"/>
            <a:ext cx="1501183" cy="373500"/>
          </a:xfrm>
          <a:prstGeom prst="rect">
            <a:avLst/>
          </a:prstGeom>
          <a:noFill/>
          <a:ln cap="flat" cmpd="sng" w="19050">
            <a:solidFill>
              <a:schemeClr val="dk2"/>
            </a:solidFill>
            <a:prstDash val="solid"/>
            <a:round/>
            <a:headEnd len="sm" w="sm" type="none"/>
            <a:tailEnd len="sm" w="sm" type="none"/>
          </a:ln>
        </p:spPr>
      </p:pic>
      <p:pic>
        <p:nvPicPr>
          <p:cNvPr id="337" name="Google Shape;337;p20"/>
          <p:cNvPicPr preferRelativeResize="0"/>
          <p:nvPr/>
        </p:nvPicPr>
        <p:blipFill>
          <a:blip r:embed="rId5">
            <a:alphaModFix/>
          </a:blip>
          <a:stretch>
            <a:fillRect/>
          </a:stretch>
        </p:blipFill>
        <p:spPr>
          <a:xfrm>
            <a:off x="152400" y="4042625"/>
            <a:ext cx="1534975" cy="461225"/>
          </a:xfrm>
          <a:prstGeom prst="rect">
            <a:avLst/>
          </a:prstGeom>
          <a:noFill/>
          <a:ln cap="flat" cmpd="sng" w="19050">
            <a:solidFill>
              <a:schemeClr val="dk2"/>
            </a:solidFill>
            <a:prstDash val="solid"/>
            <a:round/>
            <a:headEnd len="sm" w="sm" type="none"/>
            <a:tailEnd len="sm" w="sm" type="none"/>
          </a:ln>
        </p:spPr>
      </p:pic>
      <p:pic>
        <p:nvPicPr>
          <p:cNvPr id="338" name="Google Shape;338;p20"/>
          <p:cNvPicPr preferRelativeResize="0"/>
          <p:nvPr/>
        </p:nvPicPr>
        <p:blipFill>
          <a:blip r:embed="rId6">
            <a:alphaModFix/>
          </a:blip>
          <a:stretch>
            <a:fillRect/>
          </a:stretch>
        </p:blipFill>
        <p:spPr>
          <a:xfrm>
            <a:off x="152400" y="4726213"/>
            <a:ext cx="8839200" cy="297436"/>
          </a:xfrm>
          <a:prstGeom prst="rect">
            <a:avLst/>
          </a:prstGeom>
          <a:noFill/>
          <a:ln cap="flat" cmpd="sng" w="19050">
            <a:solidFill>
              <a:schemeClr val="dk2"/>
            </a:solidFill>
            <a:prstDash val="solid"/>
            <a:round/>
            <a:headEnd len="sm" w="sm" type="none"/>
            <a:tailEnd len="sm" w="sm" type="none"/>
          </a:ln>
        </p:spPr>
      </p:pic>
      <p:sp>
        <p:nvSpPr>
          <p:cNvPr id="339" name="Google Shape;339;p20"/>
          <p:cNvSpPr/>
          <p:nvPr/>
        </p:nvSpPr>
        <p:spPr>
          <a:xfrm>
            <a:off x="1757550" y="4154750"/>
            <a:ext cx="340200" cy="251700"/>
          </a:xfrm>
          <a:prstGeom prst="rightArrow">
            <a:avLst>
              <a:gd fmla="val 50000" name="adj1"/>
              <a:gd fmla="val 50000" name="adj2"/>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20"/>
          <p:cNvPicPr preferRelativeResize="0"/>
          <p:nvPr/>
        </p:nvPicPr>
        <p:blipFill>
          <a:blip r:embed="rId7">
            <a:alphaModFix/>
          </a:blip>
          <a:stretch>
            <a:fillRect/>
          </a:stretch>
        </p:blipFill>
        <p:spPr>
          <a:xfrm>
            <a:off x="3986738" y="2397825"/>
            <a:ext cx="4628101" cy="681350"/>
          </a:xfrm>
          <a:prstGeom prst="rect">
            <a:avLst/>
          </a:prstGeom>
          <a:noFill/>
          <a:ln cap="flat" cmpd="sng" w="19050">
            <a:solidFill>
              <a:schemeClr val="dk2"/>
            </a:solidFill>
            <a:prstDash val="solid"/>
            <a:round/>
            <a:headEnd len="sm" w="sm" type="none"/>
            <a:tailEnd len="sm" w="sm" type="none"/>
          </a:ln>
        </p:spPr>
      </p:pic>
      <p:pic>
        <p:nvPicPr>
          <p:cNvPr id="341" name="Google Shape;341;p20"/>
          <p:cNvPicPr preferRelativeResize="0"/>
          <p:nvPr/>
        </p:nvPicPr>
        <p:blipFill rotWithShape="1">
          <a:blip r:embed="rId8">
            <a:alphaModFix/>
          </a:blip>
          <a:srcRect b="60292" l="0" r="33128" t="0"/>
          <a:stretch/>
        </p:blipFill>
        <p:spPr>
          <a:xfrm>
            <a:off x="3815300" y="3240938"/>
            <a:ext cx="4970977" cy="12421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