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0736-7C4C-3753-62CB-8B03CE4631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93AC0C-FEAB-CEDB-DDF2-8BBC7CB7D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CF51D7-DF76-BB72-83A0-D8348F1A8934}"/>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5" name="Footer Placeholder 4">
            <a:extLst>
              <a:ext uri="{FF2B5EF4-FFF2-40B4-BE49-F238E27FC236}">
                <a16:creationId xmlns:a16="http://schemas.microsoft.com/office/drawing/2014/main" id="{68285DBD-C4C5-FE6C-B31C-A02FF8F27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FC716-59C2-54C1-030F-2E575221D730}"/>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240175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A197-31DE-EBEA-4D37-CB7574241C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F1F06D-8978-6AD6-8EFF-3A36094653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23027-BDA0-E5BE-CCE6-D707BB224F8F}"/>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5" name="Footer Placeholder 4">
            <a:extLst>
              <a:ext uri="{FF2B5EF4-FFF2-40B4-BE49-F238E27FC236}">
                <a16:creationId xmlns:a16="http://schemas.microsoft.com/office/drawing/2014/main" id="{6CA1175C-0A2B-5073-6A31-BADAB619E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3F7F0-4C54-2D56-C909-87EEC1647CA3}"/>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1091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B8591-AA2E-61B0-18D8-045BAB465E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9BC21A-7510-9BD4-B445-A65C6D1FC2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2A309-4193-CFD9-F98F-D4355D07DD22}"/>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5" name="Footer Placeholder 4">
            <a:extLst>
              <a:ext uri="{FF2B5EF4-FFF2-40B4-BE49-F238E27FC236}">
                <a16:creationId xmlns:a16="http://schemas.microsoft.com/office/drawing/2014/main" id="{46422210-0CD1-F507-6BB3-DF0BE3EE7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A8DA9-3480-2F2B-44FA-16AE2067C7F0}"/>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298004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04B2-EA78-A660-3905-8B334C140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41AE7-77AD-BE38-8184-91B98543DA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B6CB8-7D34-0552-9787-6FB3CFA4B45E}"/>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5" name="Footer Placeholder 4">
            <a:extLst>
              <a:ext uri="{FF2B5EF4-FFF2-40B4-BE49-F238E27FC236}">
                <a16:creationId xmlns:a16="http://schemas.microsoft.com/office/drawing/2014/main" id="{9A23DCAB-90A7-0BEC-196D-5BE3A1B81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E0EEA-AE2E-9BD3-120E-19CC4560EF14}"/>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400797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AEB3-62C9-D212-29B5-1699CBFBB7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249175-BDAD-6DFF-40D3-991862A02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7CF59-E12A-C489-379D-0AC42DB2022D}"/>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5" name="Footer Placeholder 4">
            <a:extLst>
              <a:ext uri="{FF2B5EF4-FFF2-40B4-BE49-F238E27FC236}">
                <a16:creationId xmlns:a16="http://schemas.microsoft.com/office/drawing/2014/main" id="{802FDF63-102F-20CE-AD1B-1A42FF7AC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3291-1AF6-DB5E-1ABC-7F9B1E2650AA}"/>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216208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1A89-9B47-4FEC-5D23-402018D3C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3331E-8B24-72C7-82FA-2F5932C2A2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1C11C-8CCB-4C83-FCD6-40695F765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B7D53-D005-0B23-5397-FCA16E4AE9E3}"/>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6" name="Footer Placeholder 5">
            <a:extLst>
              <a:ext uri="{FF2B5EF4-FFF2-40B4-BE49-F238E27FC236}">
                <a16:creationId xmlns:a16="http://schemas.microsoft.com/office/drawing/2014/main" id="{4BF14B01-E30C-3B62-CD3E-79DDDB37F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1176C-7CF4-DBFD-827E-A3FD01DF1A4B}"/>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125085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760A-B7F2-2F95-3E26-A0F776F26F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387EE7-409F-EC95-662D-EE2375326A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9EAC1-4463-A536-A9DC-06F4895683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2DD569-CBF4-16A1-ED9F-6319B4BDE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C6400-800C-AEEA-8CD1-99BD6D359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EB7A0E-3AC5-EA63-13D1-5390F12D2481}"/>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8" name="Footer Placeholder 7">
            <a:extLst>
              <a:ext uri="{FF2B5EF4-FFF2-40B4-BE49-F238E27FC236}">
                <a16:creationId xmlns:a16="http://schemas.microsoft.com/office/drawing/2014/main" id="{E68BB887-A2FB-C9D6-DBB1-EEE83E5518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1A0110-33DB-EDE7-084D-23A74343CFD8}"/>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365118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5646-9CAC-D220-15FE-D1B653A79D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ED2EA-7103-4A4A-6CDA-4026E82F1E92}"/>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4" name="Footer Placeholder 3">
            <a:extLst>
              <a:ext uri="{FF2B5EF4-FFF2-40B4-BE49-F238E27FC236}">
                <a16:creationId xmlns:a16="http://schemas.microsoft.com/office/drawing/2014/main" id="{2BC6E972-EA55-EBF0-0E54-68009196E3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B91D03-1FC4-70AF-F4D8-B41AD09ACCFB}"/>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172457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E6922-8B05-BD06-D7BB-68E0F169AC66}"/>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3" name="Footer Placeholder 2">
            <a:extLst>
              <a:ext uri="{FF2B5EF4-FFF2-40B4-BE49-F238E27FC236}">
                <a16:creationId xmlns:a16="http://schemas.microsoft.com/office/drawing/2014/main" id="{D5B6E221-B0B7-BA9F-0DC8-D3A61BA22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685956-A7B6-653A-5CF8-910102CEABAC}"/>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273910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389F-8646-9659-353F-8E39BA495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9F83FA-2958-64D7-D60B-596967EC8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466D2A-62BF-359C-346A-53BECECEA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A5B29-ED6A-43E5-E105-6D5AACEF3CE7}"/>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6" name="Footer Placeholder 5">
            <a:extLst>
              <a:ext uri="{FF2B5EF4-FFF2-40B4-BE49-F238E27FC236}">
                <a16:creationId xmlns:a16="http://schemas.microsoft.com/office/drawing/2014/main" id="{0329AB40-E99D-7ED1-FC2F-0FFADF841E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0578F-52BB-A1D6-DAF0-AB6D93D48570}"/>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10667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C930-277D-B160-305D-386EDCCC3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4A0599-D960-AF52-B79A-A401F16F9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D59614-B262-784B-E7D1-96CFF086A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A4809-8032-BC81-8C54-6907C37EB2D8}"/>
              </a:ext>
            </a:extLst>
          </p:cNvPr>
          <p:cNvSpPr>
            <a:spLocks noGrp="1"/>
          </p:cNvSpPr>
          <p:nvPr>
            <p:ph type="dt" sz="half" idx="10"/>
          </p:nvPr>
        </p:nvSpPr>
        <p:spPr/>
        <p:txBody>
          <a:bodyPr/>
          <a:lstStyle/>
          <a:p>
            <a:fld id="{29642E10-F9F8-43EB-BC83-5877008C3C8A}" type="datetimeFigureOut">
              <a:rPr lang="en-US" smtClean="0"/>
              <a:t>1/15/2024</a:t>
            </a:fld>
            <a:endParaRPr lang="en-US"/>
          </a:p>
        </p:txBody>
      </p:sp>
      <p:sp>
        <p:nvSpPr>
          <p:cNvPr id="6" name="Footer Placeholder 5">
            <a:extLst>
              <a:ext uri="{FF2B5EF4-FFF2-40B4-BE49-F238E27FC236}">
                <a16:creationId xmlns:a16="http://schemas.microsoft.com/office/drawing/2014/main" id="{81153110-F2DE-61CE-BD73-33FB72DE7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B93CB-4B22-A5A2-40EC-5ABE8ECF2CFA}"/>
              </a:ext>
            </a:extLst>
          </p:cNvPr>
          <p:cNvSpPr>
            <a:spLocks noGrp="1"/>
          </p:cNvSpPr>
          <p:nvPr>
            <p:ph type="sldNum" sz="quarter" idx="12"/>
          </p:nvPr>
        </p:nvSpPr>
        <p:spPr/>
        <p:txBody>
          <a:bodyPr/>
          <a:lstStyle/>
          <a:p>
            <a:fld id="{65A8037A-57D2-4A9F-BA47-14497FF72DF6}" type="slidenum">
              <a:rPr lang="en-US" smtClean="0"/>
              <a:t>‹№›</a:t>
            </a:fld>
            <a:endParaRPr lang="en-US"/>
          </a:p>
        </p:txBody>
      </p:sp>
    </p:spTree>
    <p:extLst>
      <p:ext uri="{BB962C8B-B14F-4D97-AF65-F5344CB8AC3E}">
        <p14:creationId xmlns:p14="http://schemas.microsoft.com/office/powerpoint/2010/main" val="3663263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CAB2B-2E07-EBD1-6AA2-C9DDE4BBF6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B0630-C4D2-0A40-3162-E70292934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8EAEE-942E-C739-8DD9-BFCE360B5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42E10-F9F8-43EB-BC83-5877008C3C8A}" type="datetimeFigureOut">
              <a:rPr lang="en-US" smtClean="0"/>
              <a:t>1/15/2024</a:t>
            </a:fld>
            <a:endParaRPr lang="en-US"/>
          </a:p>
        </p:txBody>
      </p:sp>
      <p:sp>
        <p:nvSpPr>
          <p:cNvPr id="5" name="Footer Placeholder 4">
            <a:extLst>
              <a:ext uri="{FF2B5EF4-FFF2-40B4-BE49-F238E27FC236}">
                <a16:creationId xmlns:a16="http://schemas.microsoft.com/office/drawing/2014/main" id="{F31C8CD6-300F-FD75-651F-B40AA0F31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EA77C6-3214-BEE8-B8F1-9AFC7B2BF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8037A-57D2-4A9F-BA47-14497FF72DF6}" type="slidenum">
              <a:rPr lang="en-US" smtClean="0"/>
              <a:t>‹№›</a:t>
            </a:fld>
            <a:endParaRPr lang="en-US"/>
          </a:p>
        </p:txBody>
      </p:sp>
    </p:spTree>
    <p:extLst>
      <p:ext uri="{BB962C8B-B14F-4D97-AF65-F5344CB8AC3E}">
        <p14:creationId xmlns:p14="http://schemas.microsoft.com/office/powerpoint/2010/main" val="171596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oup of men standing next to a few tanks&#10;&#10;Description automatically generated">
            <a:extLst>
              <a:ext uri="{FF2B5EF4-FFF2-40B4-BE49-F238E27FC236}">
                <a16:creationId xmlns:a16="http://schemas.microsoft.com/office/drawing/2014/main" id="{0E39BC21-A7BD-D31B-3DD2-41CCD4B9A4CC}"/>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1809" b="2"/>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3CF3C2-55AF-9274-6A4D-C8FBF8320218}"/>
              </a:ext>
            </a:extLst>
          </p:cNvPr>
          <p:cNvSpPr>
            <a:spLocks noGrp="1"/>
          </p:cNvSpPr>
          <p:nvPr>
            <p:ph type="ctrTitle"/>
          </p:nvPr>
        </p:nvSpPr>
        <p:spPr bwMode="white">
          <a:xfrm>
            <a:off x="477981" y="1122363"/>
            <a:ext cx="4023360" cy="3204134"/>
          </a:xfrm>
        </p:spPr>
        <p:txBody>
          <a:bodyPr anchor="b">
            <a:normAutofit/>
          </a:bodyPr>
          <a:lstStyle/>
          <a:p>
            <a:pPr algn="l"/>
            <a:r>
              <a:rPr lang="en-US" sz="4800" b="1" dirty="0">
                <a:solidFill>
                  <a:schemeClr val="bg1"/>
                </a:solidFill>
              </a:rPr>
              <a:t>Aggressive Killer 2000</a:t>
            </a:r>
          </a:p>
        </p:txBody>
      </p:sp>
      <p:sp>
        <p:nvSpPr>
          <p:cNvPr id="3" name="Subtitle 2">
            <a:extLst>
              <a:ext uri="{FF2B5EF4-FFF2-40B4-BE49-F238E27FC236}">
                <a16:creationId xmlns:a16="http://schemas.microsoft.com/office/drawing/2014/main" id="{855F9AC8-86D0-7EFF-DA24-A35CC28D927A}"/>
              </a:ext>
            </a:extLst>
          </p:cNvPr>
          <p:cNvSpPr>
            <a:spLocks noGrp="1"/>
          </p:cNvSpPr>
          <p:nvPr>
            <p:ph type="subTitle" idx="1"/>
          </p:nvPr>
        </p:nvSpPr>
        <p:spPr bwMode="white">
          <a:xfrm>
            <a:off x="477980" y="4872922"/>
            <a:ext cx="4023359" cy="1208141"/>
          </a:xfrm>
        </p:spPr>
        <p:txBody>
          <a:bodyPr>
            <a:normAutofit/>
          </a:bodyPr>
          <a:lstStyle/>
          <a:p>
            <a:pPr algn="l"/>
            <a:r>
              <a:rPr lang="uk-UA" sz="2000" dirty="0">
                <a:solidFill>
                  <a:schemeClr val="bg1"/>
                </a:solidFill>
              </a:rPr>
              <a:t>Симулятор битви роботів</a:t>
            </a:r>
            <a:endParaRPr lang="en-US" sz="2000" dirty="0">
              <a:solidFill>
                <a:schemeClr val="bg1"/>
              </a:solidFill>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125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ilhouette of oil rigs in the evening&#10;&#10;Description automatically generated">
            <a:extLst>
              <a:ext uri="{FF2B5EF4-FFF2-40B4-BE49-F238E27FC236}">
                <a16:creationId xmlns:a16="http://schemas.microsoft.com/office/drawing/2014/main" id="{D5B8AFE5-3665-FC59-7CC9-B898BA589BA3}"/>
              </a:ext>
            </a:extLst>
          </p:cNvPr>
          <p:cNvPicPr>
            <a:picLocks noChangeAspect="1"/>
          </p:cNvPicPr>
          <p:nvPr/>
        </p:nvPicPr>
        <p:blipFill rotWithShape="1">
          <a:blip r:embed="rId2">
            <a:extLst>
              <a:ext uri="{28A0092B-C50C-407E-A947-70E740481C1C}">
                <a14:useLocalDpi xmlns:a14="http://schemas.microsoft.com/office/drawing/2010/main" val="0"/>
              </a:ext>
            </a:extLst>
          </a:blip>
          <a:srcRect l="23184" r="18349" b="-1"/>
          <a:stretch/>
        </p:blipFill>
        <p:spPr>
          <a:xfrm>
            <a:off x="3522468" y="10"/>
            <a:ext cx="8669532" cy="6857990"/>
          </a:xfrm>
          <a:prstGeom prst="rect">
            <a:avLst/>
          </a:prstGeom>
        </p:spPr>
      </p:pic>
      <p:sp>
        <p:nvSpPr>
          <p:cNvPr id="27" name="Rectangle 2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6AC28-6F6E-54F8-3047-BEEDCDF258F9}"/>
              </a:ext>
            </a:extLst>
          </p:cNvPr>
          <p:cNvSpPr>
            <a:spLocks noGrp="1"/>
          </p:cNvSpPr>
          <p:nvPr>
            <p:ph type="title"/>
          </p:nvPr>
        </p:nvSpPr>
        <p:spPr bwMode="white">
          <a:xfrm>
            <a:off x="371094" y="1161288"/>
            <a:ext cx="3438144" cy="1124712"/>
          </a:xfrm>
        </p:spPr>
        <p:txBody>
          <a:bodyPr anchor="b">
            <a:normAutofit/>
          </a:bodyPr>
          <a:lstStyle/>
          <a:p>
            <a:r>
              <a:rPr lang="uk-UA" b="1" dirty="0">
                <a:solidFill>
                  <a:schemeClr val="bg1"/>
                </a:solidFill>
              </a:rPr>
              <a:t>Сюжет</a:t>
            </a:r>
            <a:endParaRPr lang="en-US" b="1" dirty="0">
              <a:solidFill>
                <a:schemeClr val="bg1"/>
              </a:solidFill>
            </a:endParaRPr>
          </a:p>
        </p:txBody>
      </p:sp>
      <p:sp>
        <p:nvSpPr>
          <p:cNvPr id="29" name="Rectangle 2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rot="5400000">
            <a:off x="662559" y="605790"/>
            <a:ext cx="73152"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28244" y="2443480"/>
            <a:ext cx="3300984" cy="9144"/>
          </a:xfrm>
          <a:prstGeom prst="rect">
            <a:avLst/>
          </a:prstGeom>
          <a:solidFill>
            <a:schemeClr val="bg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05E65D-C12C-D2F5-1EEA-036078B43C86}"/>
              </a:ext>
            </a:extLst>
          </p:cNvPr>
          <p:cNvSpPr>
            <a:spLocks noGrp="1"/>
          </p:cNvSpPr>
          <p:nvPr>
            <p:ph idx="1"/>
          </p:nvPr>
        </p:nvSpPr>
        <p:spPr bwMode="white">
          <a:xfrm>
            <a:off x="371094" y="2718054"/>
            <a:ext cx="3438906" cy="3207258"/>
          </a:xfrm>
        </p:spPr>
        <p:txBody>
          <a:bodyPr anchor="t">
            <a:normAutofit/>
          </a:bodyPr>
          <a:lstStyle/>
          <a:p>
            <a:pPr marL="0" indent="0">
              <a:buNone/>
            </a:pPr>
            <a:r>
              <a:rPr lang="uk-UA" sz="1600">
                <a:solidFill>
                  <a:schemeClr val="bg1"/>
                </a:solidFill>
              </a:rPr>
              <a:t>В нашій грі є дуже захоплююча сюжетна лінія. Американці в 1969 році знайшли родовища нафти в Антарктиді та почали військову кампанію по завоюванню континенту. Так, як СРСР та Китай також вже почали будувати свої плани на данний материк.</a:t>
            </a:r>
          </a:p>
          <a:p>
            <a:pPr marL="0" indent="0">
              <a:buNone/>
            </a:pPr>
            <a:r>
              <a:rPr lang="uk-UA" sz="1600">
                <a:solidFill>
                  <a:schemeClr val="bg1"/>
                </a:solidFill>
              </a:rPr>
              <a:t>Вам доведеться проводити тренування нових бойових автоматизованих роботів. Які були розроблені американськими вченими в 1965.</a:t>
            </a:r>
            <a:endParaRPr lang="en-US" sz="1600">
              <a:solidFill>
                <a:schemeClr val="bg1"/>
              </a:solidFill>
            </a:endParaRPr>
          </a:p>
        </p:txBody>
      </p:sp>
    </p:spTree>
    <p:extLst>
      <p:ext uri="{BB962C8B-B14F-4D97-AF65-F5344CB8AC3E}">
        <p14:creationId xmlns:p14="http://schemas.microsoft.com/office/powerpoint/2010/main" val="296839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Прототип робота в СССР: интересные фотографии | 大友克洋, キャラクターデザイン, ロボット">
            <a:extLst>
              <a:ext uri="{FF2B5EF4-FFF2-40B4-BE49-F238E27FC236}">
                <a16:creationId xmlns:a16="http://schemas.microsoft.com/office/drawing/2014/main" id="{32842C50-36B4-6D26-468B-88A12750528B}"/>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2005" b="16768"/>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506A12-FC93-E0C2-1587-8A89C8556DB0}"/>
              </a:ext>
            </a:extLst>
          </p:cNvPr>
          <p:cNvSpPr>
            <a:spLocks noGrp="1"/>
          </p:cNvSpPr>
          <p:nvPr>
            <p:ph type="title"/>
          </p:nvPr>
        </p:nvSpPr>
        <p:spPr bwMode="white">
          <a:xfrm>
            <a:off x="841249" y="941832"/>
            <a:ext cx="10506456" cy="2057400"/>
          </a:xfrm>
        </p:spPr>
        <p:txBody>
          <a:bodyPr anchor="b">
            <a:normAutofit/>
          </a:bodyPr>
          <a:lstStyle/>
          <a:p>
            <a:r>
              <a:rPr lang="uk-UA" sz="5000" b="1" dirty="0">
                <a:solidFill>
                  <a:schemeClr val="bg1"/>
                </a:solidFill>
              </a:rPr>
              <a:t>Конструкція роботизованої воєнної машини для екстримальних умов</a:t>
            </a:r>
            <a:endParaRPr lang="en-US" sz="5000" b="1" dirty="0">
              <a:solidFill>
                <a:schemeClr val="bg1"/>
              </a:solidFill>
            </a:endParaRPr>
          </a:p>
        </p:txBody>
      </p:sp>
      <p:sp>
        <p:nvSpPr>
          <p:cNvPr id="2068" name="Rectangle 206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0" name="Rectangle 206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D17F440-FADD-1A7B-E0B2-ED6ED1AA7E26}"/>
              </a:ext>
            </a:extLst>
          </p:cNvPr>
          <p:cNvSpPr>
            <a:spLocks noGrp="1"/>
          </p:cNvSpPr>
          <p:nvPr>
            <p:ph idx="1"/>
          </p:nvPr>
        </p:nvSpPr>
        <p:spPr bwMode="white">
          <a:xfrm>
            <a:off x="841248" y="3502152"/>
            <a:ext cx="10506456" cy="2670048"/>
          </a:xfrm>
        </p:spPr>
        <p:txBody>
          <a:bodyPr>
            <a:normAutofit/>
          </a:bodyPr>
          <a:lstStyle/>
          <a:p>
            <a:pPr marL="0" indent="0">
              <a:buNone/>
            </a:pPr>
            <a:r>
              <a:rPr lang="uk-UA" sz="2000">
                <a:solidFill>
                  <a:schemeClr val="bg1"/>
                </a:solidFill>
              </a:rPr>
              <a:t>У роботів є 4 види характеристик: здоров’я, енергія, захист та стратегія. Вони вказуються перед початком бою тренером. Ваша задача вказати оптимамльну кількість кожного параметру, для перемоги. </a:t>
            </a:r>
            <a:endParaRPr lang="en-US" sz="2000" dirty="0">
              <a:solidFill>
                <a:schemeClr val="bg1"/>
              </a:solidFill>
            </a:endParaRPr>
          </a:p>
        </p:txBody>
      </p:sp>
    </p:spTree>
    <p:extLst>
      <p:ext uri="{BB962C8B-B14F-4D97-AF65-F5344CB8AC3E}">
        <p14:creationId xmlns:p14="http://schemas.microsoft.com/office/powerpoint/2010/main" val="299949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 name="Rectangle 22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world&#10;&#10;Description automatically generated">
            <a:extLst>
              <a:ext uri="{FF2B5EF4-FFF2-40B4-BE49-F238E27FC236}">
                <a16:creationId xmlns:a16="http://schemas.microsoft.com/office/drawing/2014/main" id="{54F9AF3C-BA5D-485B-D27D-819BC1AE4778}"/>
              </a:ext>
            </a:extLst>
          </p:cNvPr>
          <p:cNvPicPr>
            <a:picLocks noChangeAspect="1"/>
          </p:cNvPicPr>
          <p:nvPr/>
        </p:nvPicPr>
        <p:blipFill rotWithShape="1">
          <a:blip r:embed="rId2">
            <a:extLst>
              <a:ext uri="{28A0092B-C50C-407E-A947-70E740481C1C}">
                <a14:useLocalDpi xmlns:a14="http://schemas.microsoft.com/office/drawing/2010/main" val="0"/>
              </a:ext>
            </a:extLst>
          </a:blip>
          <a:srcRect t="19956" r="-1" b="20517"/>
          <a:stretch/>
        </p:blipFill>
        <p:spPr>
          <a:xfrm>
            <a:off x="3522468" y="10"/>
            <a:ext cx="8669532" cy="6857990"/>
          </a:xfrm>
          <a:prstGeom prst="rect">
            <a:avLst/>
          </a:prstGeom>
        </p:spPr>
      </p:pic>
      <p:sp>
        <p:nvSpPr>
          <p:cNvPr id="230" name="Rectangle 22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0A8F96-D970-2225-0D32-9797F35A84FD}"/>
              </a:ext>
            </a:extLst>
          </p:cNvPr>
          <p:cNvSpPr>
            <a:spLocks noGrp="1"/>
          </p:cNvSpPr>
          <p:nvPr>
            <p:ph type="title"/>
          </p:nvPr>
        </p:nvSpPr>
        <p:spPr bwMode="white">
          <a:xfrm>
            <a:off x="371094" y="1161288"/>
            <a:ext cx="3580420" cy="1124712"/>
          </a:xfrm>
        </p:spPr>
        <p:txBody>
          <a:bodyPr vert="horz" lIns="91440" tIns="45720" rIns="91440" bIns="45720" rtlCol="0" anchor="b">
            <a:normAutofit fontScale="90000"/>
          </a:bodyPr>
          <a:lstStyle/>
          <a:p>
            <a:r>
              <a:rPr lang="uk-UA" sz="2200" b="1" dirty="0">
                <a:solidFill>
                  <a:schemeClr val="bg1"/>
                </a:solidFill>
              </a:rPr>
              <a:t>У грі існує кілька стратегій бою, які можна використовувати для перемоги.</a:t>
            </a:r>
          </a:p>
        </p:txBody>
      </p:sp>
      <p:sp>
        <p:nvSpPr>
          <p:cNvPr id="232" name="Rectangle 2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4" name="Rectangle 2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28244" y="2443480"/>
            <a:ext cx="3300984" cy="9144"/>
          </a:xfrm>
          <a:prstGeom prst="rect">
            <a:avLst/>
          </a:prstGeom>
          <a:solidFill>
            <a:schemeClr val="bg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Content Placeholder 224">
            <a:extLst>
              <a:ext uri="{FF2B5EF4-FFF2-40B4-BE49-F238E27FC236}">
                <a16:creationId xmlns:a16="http://schemas.microsoft.com/office/drawing/2014/main" id="{2FE2EF76-E7E8-F058-71F1-A71B35C54485}"/>
              </a:ext>
            </a:extLst>
          </p:cNvPr>
          <p:cNvSpPr>
            <a:spLocks noGrp="1"/>
          </p:cNvSpPr>
          <p:nvPr>
            <p:ph idx="1"/>
          </p:nvPr>
        </p:nvSpPr>
        <p:spPr bwMode="white">
          <a:xfrm>
            <a:off x="371094" y="2718054"/>
            <a:ext cx="3438906" cy="3207258"/>
          </a:xfrm>
        </p:spPr>
        <p:txBody>
          <a:bodyPr anchor="t">
            <a:normAutofit fontScale="92500" lnSpcReduction="10000"/>
          </a:bodyPr>
          <a:lstStyle/>
          <a:p>
            <a:r>
              <a:rPr lang="uk-UA" sz="1400" b="1" i="0" dirty="0">
                <a:solidFill>
                  <a:srgbClr val="E3E3E3"/>
                </a:solidFill>
                <a:effectLst/>
                <a:latin typeface="Google Sans"/>
              </a:rPr>
              <a:t>Агресивна стратегія </a:t>
            </a:r>
            <a:r>
              <a:rPr lang="uk-UA" sz="1400" b="0" i="0" dirty="0">
                <a:solidFill>
                  <a:srgbClr val="E3E3E3"/>
                </a:solidFill>
                <a:effectLst/>
                <a:latin typeface="Google Sans"/>
              </a:rPr>
              <a:t>передбачає використання роботів з високою атакою та низьким захистом. Ця стратегія дозволяє швидко знищувати інших роботів, але робить робота більш вразливим до ворожих атак.</a:t>
            </a:r>
          </a:p>
          <a:p>
            <a:r>
              <a:rPr lang="ru-RU" sz="1400" b="1" i="0" dirty="0">
                <a:solidFill>
                  <a:srgbClr val="E3E3E3"/>
                </a:solidFill>
                <a:effectLst/>
                <a:latin typeface="Google Sans"/>
              </a:rPr>
              <a:t>Оборонна стратегія </a:t>
            </a:r>
            <a:r>
              <a:rPr lang="ru-RU" sz="1400" b="0" i="0" dirty="0">
                <a:solidFill>
                  <a:srgbClr val="E3E3E3"/>
                </a:solidFill>
                <a:effectLst/>
                <a:latin typeface="Google Sans"/>
              </a:rPr>
              <a:t>передбачає використання роботів з високим захистом та низькою атакою. Ця стратегія дозволяє виживати в бою довше, але потребує більше часу для знищення ворожих роботів.</a:t>
            </a:r>
          </a:p>
          <a:p>
            <a:r>
              <a:rPr lang="ru-RU" sz="1400" b="1" i="0" dirty="0">
                <a:solidFill>
                  <a:srgbClr val="E3E3E3"/>
                </a:solidFill>
                <a:effectLst/>
                <a:latin typeface="Google Sans"/>
              </a:rPr>
              <a:t>Збалансована стратегія </a:t>
            </a:r>
            <a:r>
              <a:rPr lang="ru-RU" sz="1400" b="0" i="0" dirty="0">
                <a:solidFill>
                  <a:srgbClr val="E3E3E3"/>
                </a:solidFill>
                <a:effectLst/>
                <a:latin typeface="Google Sans"/>
              </a:rPr>
              <a:t>передбачає використання роботів з середніми показниками атаки та захисту. Ця стратегія є найбезпечнішою, але також і найменш ефективною.</a:t>
            </a:r>
          </a:p>
          <a:p>
            <a:endParaRPr lang="en-US" sz="1700" dirty="0">
              <a:solidFill>
                <a:schemeClr val="bg1"/>
              </a:solidFill>
            </a:endParaRPr>
          </a:p>
        </p:txBody>
      </p:sp>
    </p:spTree>
    <p:extLst>
      <p:ext uri="{BB962C8B-B14F-4D97-AF65-F5344CB8AC3E}">
        <p14:creationId xmlns:p14="http://schemas.microsoft.com/office/powerpoint/2010/main" val="241975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group of men in camouflage fighting in a field&#10;&#10;Description automatically generated">
            <a:extLst>
              <a:ext uri="{FF2B5EF4-FFF2-40B4-BE49-F238E27FC236}">
                <a16:creationId xmlns:a16="http://schemas.microsoft.com/office/drawing/2014/main" id="{FD01B225-FE57-4719-4912-CE8889DC7002}"/>
              </a:ext>
            </a:extLst>
          </p:cNvPr>
          <p:cNvPicPr>
            <a:picLocks noChangeAspect="1"/>
          </p:cNvPicPr>
          <p:nvPr/>
        </p:nvPicPr>
        <p:blipFill rotWithShape="1">
          <a:blip r:embed="rId2">
            <a:extLst>
              <a:ext uri="{28A0092B-C50C-407E-A947-70E740481C1C}">
                <a14:useLocalDpi xmlns:a14="http://schemas.microsoft.com/office/drawing/2010/main" val="0"/>
              </a:ext>
            </a:extLst>
          </a:blip>
          <a:srcRect l="4579" r="23594" b="9090"/>
          <a:stretch/>
        </p:blipFill>
        <p:spPr>
          <a:xfrm>
            <a:off x="3522468" y="10"/>
            <a:ext cx="8669532" cy="6857990"/>
          </a:xfrm>
          <a:prstGeom prst="rect">
            <a:avLst/>
          </a:prstGeom>
        </p:spPr>
      </p:pic>
      <p:sp>
        <p:nvSpPr>
          <p:cNvPr id="46" name="Rectangle 4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1DC4CF-2A67-7C11-6F70-771017286361}"/>
              </a:ext>
            </a:extLst>
          </p:cNvPr>
          <p:cNvSpPr>
            <a:spLocks noGrp="1"/>
          </p:cNvSpPr>
          <p:nvPr>
            <p:ph type="title"/>
          </p:nvPr>
        </p:nvSpPr>
        <p:spPr bwMode="white">
          <a:xfrm>
            <a:off x="371094" y="1161288"/>
            <a:ext cx="3438144" cy="1124712"/>
          </a:xfrm>
        </p:spPr>
        <p:txBody>
          <a:bodyPr vert="horz" lIns="91440" tIns="45720" rIns="91440" bIns="45720" rtlCol="0" anchor="b">
            <a:normAutofit/>
          </a:bodyPr>
          <a:lstStyle/>
          <a:p>
            <a:r>
              <a:rPr lang="en-US" b="1" kern="1200" dirty="0" err="1">
                <a:solidFill>
                  <a:schemeClr val="bg1"/>
                </a:solidFill>
                <a:latin typeface="+mj-lt"/>
                <a:ea typeface="+mj-ea"/>
                <a:cs typeface="+mj-cs"/>
              </a:rPr>
              <a:t>Хі</a:t>
            </a:r>
            <a:r>
              <a:rPr lang="uk-UA" b="1" kern="1200" dirty="0">
                <a:solidFill>
                  <a:schemeClr val="bg1"/>
                </a:solidFill>
                <a:latin typeface="+mj-lt"/>
                <a:ea typeface="+mj-ea"/>
                <a:cs typeface="+mj-cs"/>
              </a:rPr>
              <a:t>д</a:t>
            </a:r>
            <a:r>
              <a:rPr lang="en-US" b="1" kern="1200" dirty="0">
                <a:solidFill>
                  <a:schemeClr val="bg1"/>
                </a:solidFill>
                <a:latin typeface="+mj-lt"/>
                <a:ea typeface="+mj-ea"/>
                <a:cs typeface="+mj-cs"/>
              </a:rPr>
              <a:t> </a:t>
            </a:r>
            <a:r>
              <a:rPr lang="en-US" b="1" kern="1200" dirty="0" err="1">
                <a:solidFill>
                  <a:schemeClr val="bg1"/>
                </a:solidFill>
                <a:latin typeface="+mj-lt"/>
                <a:ea typeface="+mj-ea"/>
                <a:cs typeface="+mj-cs"/>
              </a:rPr>
              <a:t>гри</a:t>
            </a:r>
            <a:endParaRPr lang="en-US" b="1" kern="1200" dirty="0">
              <a:solidFill>
                <a:schemeClr val="bg1"/>
              </a:solidFill>
              <a:latin typeface="+mj-lt"/>
              <a:ea typeface="+mj-ea"/>
              <a:cs typeface="+mj-cs"/>
            </a:endParaRPr>
          </a:p>
        </p:txBody>
      </p:sp>
      <p:sp>
        <p:nvSpPr>
          <p:cNvPr id="48" name="Rectangle 4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 name="Rectangle 4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28244" y="2443480"/>
            <a:ext cx="3300984" cy="9144"/>
          </a:xfrm>
          <a:prstGeom prst="rect">
            <a:avLst/>
          </a:prstGeom>
          <a:solidFill>
            <a:schemeClr val="bg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Content Placeholder 26">
            <a:extLst>
              <a:ext uri="{FF2B5EF4-FFF2-40B4-BE49-F238E27FC236}">
                <a16:creationId xmlns:a16="http://schemas.microsoft.com/office/drawing/2014/main" id="{7B76A311-5ACD-0165-D09F-A32A16EC83C3}"/>
              </a:ext>
            </a:extLst>
          </p:cNvPr>
          <p:cNvSpPr>
            <a:spLocks noGrp="1"/>
          </p:cNvSpPr>
          <p:nvPr>
            <p:ph idx="1"/>
          </p:nvPr>
        </p:nvSpPr>
        <p:spPr bwMode="white">
          <a:xfrm>
            <a:off x="371094" y="2718054"/>
            <a:ext cx="3438906" cy="3207258"/>
          </a:xfrm>
        </p:spPr>
        <p:txBody>
          <a:bodyPr anchor="t">
            <a:normAutofit/>
          </a:bodyPr>
          <a:lstStyle/>
          <a:p>
            <a:r>
              <a:rPr lang="uk-UA" sz="1400" b="0" i="0" dirty="0">
                <a:solidFill>
                  <a:schemeClr val="bg1"/>
                </a:solidFill>
                <a:effectLst/>
                <a:latin typeface="+mj-lt"/>
              </a:rPr>
              <a:t>Гра починається з вибору кількості роботів, які будуть брати участь у бою.Поті</a:t>
            </a:r>
            <a:r>
              <a:rPr lang="uk-UA" sz="1400" dirty="0">
                <a:solidFill>
                  <a:schemeClr val="bg1"/>
                </a:solidFill>
                <a:latin typeface="+mj-lt"/>
              </a:rPr>
              <a:t>м</a:t>
            </a:r>
            <a:r>
              <a:rPr lang="uk-UA" sz="1400" b="0" i="0" dirty="0">
                <a:solidFill>
                  <a:schemeClr val="bg1"/>
                </a:solidFill>
                <a:effectLst/>
                <a:latin typeface="+mj-lt"/>
              </a:rPr>
              <a:t> тренери вказують характеристики, які згадувалися у позаминулому слайді. Після цього починається бій.</a:t>
            </a:r>
            <a:r>
              <a:rPr lang="uk-UA" sz="1400" dirty="0">
                <a:solidFill>
                  <a:schemeClr val="bg1"/>
                </a:solidFill>
                <a:latin typeface="+mj-lt"/>
              </a:rPr>
              <a:t> У ході бою роботи атакують один одного, намагаючись знищити своїх противників. Атакуючий робот завдає урон захищеному роботу. Урон, який отримує захищений робот, залежить від його здоров'я, енергії та рівня захисту. Якщо здоров'я захищенного робота падає до нуля, він вибуває з бою. Гра закінчується, коли на арені залишається тільки один робот.</a:t>
            </a:r>
            <a:endParaRPr lang="en-US" sz="1400" dirty="0">
              <a:solidFill>
                <a:schemeClr val="bg1"/>
              </a:solidFill>
              <a:latin typeface="+mj-lt"/>
            </a:endParaRPr>
          </a:p>
          <a:p>
            <a:endParaRPr lang="uk-UA" sz="1400" b="0" i="0" dirty="0">
              <a:solidFill>
                <a:schemeClr val="bg1"/>
              </a:solidFill>
              <a:effectLst/>
              <a:latin typeface="+mj-lt"/>
            </a:endParaRPr>
          </a:p>
        </p:txBody>
      </p:sp>
    </p:spTree>
    <p:extLst>
      <p:ext uri="{BB962C8B-B14F-4D97-AF65-F5344CB8AC3E}">
        <p14:creationId xmlns:p14="http://schemas.microsoft.com/office/powerpoint/2010/main" val="405201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screen with green numbers&#10;&#10;Description automatically generated">
            <a:extLst>
              <a:ext uri="{FF2B5EF4-FFF2-40B4-BE49-F238E27FC236}">
                <a16:creationId xmlns:a16="http://schemas.microsoft.com/office/drawing/2014/main" id="{E143F91B-31AE-1A45-4BBE-ACC09AF90FC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a:noFill/>
          <a:ln>
            <a:noFill/>
          </a:ln>
        </p:spPr>
      </p:pic>
      <p:sp>
        <p:nvSpPr>
          <p:cNvPr id="2" name="Title 1">
            <a:extLst>
              <a:ext uri="{FF2B5EF4-FFF2-40B4-BE49-F238E27FC236}">
                <a16:creationId xmlns:a16="http://schemas.microsoft.com/office/drawing/2014/main" id="{A9F63871-9908-5EFA-2711-37B2C055AECF}"/>
              </a:ext>
            </a:extLst>
          </p:cNvPr>
          <p:cNvSpPr>
            <a:spLocks noGrp="1"/>
          </p:cNvSpPr>
          <p:nvPr>
            <p:ph type="title"/>
          </p:nvPr>
        </p:nvSpPr>
        <p:spPr bwMode="white">
          <a:xfrm>
            <a:off x="838200" y="365125"/>
            <a:ext cx="10515600" cy="1325563"/>
          </a:xfrm>
        </p:spPr>
        <p:txBody>
          <a:bodyPr>
            <a:normAutofit/>
          </a:bodyPr>
          <a:lstStyle/>
          <a:p>
            <a:pPr algn="l"/>
            <a:r>
              <a:rPr lang="uk-UA" b="1" dirty="0">
                <a:solidFill>
                  <a:srgbClr val="E3E3E3"/>
                </a:solidFill>
              </a:rPr>
              <a:t>Програмна частина гри</a:t>
            </a:r>
            <a:endParaRPr lang="en-US" b="1" dirty="0">
              <a:solidFill>
                <a:srgbClr val="FFFFFF"/>
              </a:solidFill>
            </a:endParaRPr>
          </a:p>
        </p:txBody>
      </p:sp>
      <p:sp>
        <p:nvSpPr>
          <p:cNvPr id="9" name="Content Placeholder 8">
            <a:extLst>
              <a:ext uri="{FF2B5EF4-FFF2-40B4-BE49-F238E27FC236}">
                <a16:creationId xmlns:a16="http://schemas.microsoft.com/office/drawing/2014/main" id="{58C0CEBB-9DE4-39E6-09F3-396C1AFC7572}"/>
              </a:ext>
            </a:extLst>
          </p:cNvPr>
          <p:cNvSpPr>
            <a:spLocks noGrp="1"/>
          </p:cNvSpPr>
          <p:nvPr>
            <p:ph idx="1"/>
          </p:nvPr>
        </p:nvSpPr>
        <p:spPr bwMode="white">
          <a:xfrm>
            <a:off x="838200" y="1484249"/>
            <a:ext cx="10515600" cy="5008626"/>
          </a:xfrm>
        </p:spPr>
        <p:txBody>
          <a:bodyPr>
            <a:normAutofit fontScale="92500"/>
          </a:bodyPr>
          <a:lstStyle/>
          <a:p>
            <a:pPr algn="l"/>
            <a:r>
              <a:rPr lang="uk-UA" dirty="0">
                <a:solidFill>
                  <a:srgbClr val="FFFFFF"/>
                </a:solidFill>
              </a:rPr>
              <a:t>Для написаня програми наша команда використовувала мову програмування </a:t>
            </a:r>
            <a:r>
              <a:rPr lang="en-US" dirty="0">
                <a:solidFill>
                  <a:srgbClr val="FFFFFF"/>
                </a:solidFill>
              </a:rPr>
              <a:t>C++. </a:t>
            </a:r>
            <a:r>
              <a:rPr lang="ru-RU" b="0" i="0" dirty="0">
                <a:solidFill>
                  <a:srgbClr val="E3E3E3"/>
                </a:solidFill>
                <a:effectLst/>
                <a:latin typeface="Google Sans"/>
              </a:rPr>
              <a:t>Програма складається з двох основних класів: </a:t>
            </a:r>
          </a:p>
          <a:p>
            <a:pPr algn="l"/>
            <a:r>
              <a:rPr lang="ru-RU" sz="2400" b="0" i="0" dirty="0">
                <a:solidFill>
                  <a:srgbClr val="E3E3E3"/>
                </a:solidFill>
                <a:effectLst/>
                <a:latin typeface="Google Sans"/>
              </a:rPr>
              <a:t>Robot - клас, який представляє одного робота. Клас має такі характеристики:</a:t>
            </a:r>
          </a:p>
          <a:p>
            <a:pPr lvl="1"/>
            <a:r>
              <a:rPr lang="ru-RU" sz="1600" b="0" i="0" dirty="0">
                <a:solidFill>
                  <a:srgbClr val="E3E3E3"/>
                </a:solidFill>
                <a:effectLst/>
                <a:latin typeface="Google Sans"/>
              </a:rPr>
              <a:t>Ім’я</a:t>
            </a:r>
          </a:p>
          <a:p>
            <a:pPr lvl="1"/>
            <a:r>
              <a:rPr lang="ru-RU" sz="1600" b="0" i="0" dirty="0">
                <a:solidFill>
                  <a:srgbClr val="E3E3E3"/>
                </a:solidFill>
                <a:effectLst/>
                <a:latin typeface="Google Sans"/>
              </a:rPr>
              <a:t>Здоров'я</a:t>
            </a:r>
          </a:p>
          <a:p>
            <a:pPr lvl="1"/>
            <a:r>
              <a:rPr lang="ru-RU" sz="1600" b="0" i="0" dirty="0">
                <a:solidFill>
                  <a:srgbClr val="E3E3E3"/>
                </a:solidFill>
                <a:effectLst/>
                <a:latin typeface="Google Sans"/>
              </a:rPr>
              <a:t>Енергія</a:t>
            </a:r>
          </a:p>
          <a:p>
            <a:pPr lvl="1"/>
            <a:r>
              <a:rPr lang="ru-RU" sz="1600" b="0" i="0" dirty="0">
                <a:solidFill>
                  <a:srgbClr val="E3E3E3"/>
                </a:solidFill>
                <a:effectLst/>
                <a:latin typeface="Google Sans"/>
              </a:rPr>
              <a:t>Атака</a:t>
            </a:r>
          </a:p>
          <a:p>
            <a:pPr lvl="1"/>
            <a:r>
              <a:rPr lang="ru-RU" sz="1600" b="0" i="0" dirty="0">
                <a:solidFill>
                  <a:srgbClr val="E3E3E3"/>
                </a:solidFill>
                <a:effectLst/>
                <a:latin typeface="Google Sans"/>
              </a:rPr>
              <a:t>Захист</a:t>
            </a:r>
          </a:p>
          <a:p>
            <a:pPr lvl="1"/>
            <a:r>
              <a:rPr lang="ru-RU" sz="1600" b="0" i="0" dirty="0">
                <a:solidFill>
                  <a:srgbClr val="E3E3E3"/>
                </a:solidFill>
                <a:effectLst/>
                <a:latin typeface="Google Sans"/>
              </a:rPr>
              <a:t>Стратегія</a:t>
            </a:r>
            <a:endParaRPr lang="ru-RU" sz="1600" dirty="0">
              <a:solidFill>
                <a:srgbClr val="E3E3E3"/>
              </a:solidFill>
              <a:latin typeface="Google Sans"/>
            </a:endParaRPr>
          </a:p>
          <a:p>
            <a:pPr algn="l"/>
            <a:r>
              <a:rPr lang="en-US" sz="2400" dirty="0">
                <a:solidFill>
                  <a:srgbClr val="E3E3E3"/>
                </a:solidFill>
                <a:latin typeface="Google Sans"/>
              </a:rPr>
              <a:t>Arena - </a:t>
            </a:r>
            <a:r>
              <a:rPr lang="ru-RU" sz="2400" dirty="0">
                <a:solidFill>
                  <a:srgbClr val="E3E3E3"/>
                </a:solidFill>
                <a:latin typeface="Google Sans"/>
              </a:rPr>
              <a:t>клас, який представляє арену, де відбувається бій. Клас має такі методи:</a:t>
            </a:r>
          </a:p>
          <a:p>
            <a:pPr lvl="1"/>
            <a:r>
              <a:rPr lang="ru-RU" dirty="0"/>
              <a:t>Додати робота на арену</a:t>
            </a:r>
          </a:p>
          <a:p>
            <a:pPr lvl="1"/>
            <a:r>
              <a:rPr lang="ru-RU" dirty="0"/>
              <a:t>Почати бій</a:t>
            </a:r>
          </a:p>
          <a:p>
            <a:pPr lvl="1"/>
            <a:r>
              <a:rPr lang="ru-RU" dirty="0"/>
              <a:t>Вивести статус роботів на арені</a:t>
            </a:r>
          </a:p>
          <a:p>
            <a:pPr lvl="1"/>
            <a:r>
              <a:rPr lang="ru-RU" dirty="0"/>
              <a:t>Визначити переможця</a:t>
            </a:r>
          </a:p>
          <a:p>
            <a:pPr lvl="1"/>
            <a:endParaRPr lang="ru-RU" sz="1600" dirty="0">
              <a:solidFill>
                <a:srgbClr val="E3E3E3"/>
              </a:solidFill>
              <a:latin typeface="Google Sans"/>
            </a:endParaRPr>
          </a:p>
          <a:p>
            <a:pPr lvl="1"/>
            <a:endParaRPr lang="en-US" dirty="0">
              <a:solidFill>
                <a:srgbClr val="FFFFFF"/>
              </a:solidFill>
            </a:endParaRPr>
          </a:p>
        </p:txBody>
      </p:sp>
    </p:spTree>
    <p:extLst>
      <p:ext uri="{BB962C8B-B14F-4D97-AF65-F5344CB8AC3E}">
        <p14:creationId xmlns:p14="http://schemas.microsoft.com/office/powerpoint/2010/main" val="107790110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screen with green numbers&#10;&#10;Description automatically generated">
            <a:extLst>
              <a:ext uri="{FF2B5EF4-FFF2-40B4-BE49-F238E27FC236}">
                <a16:creationId xmlns:a16="http://schemas.microsoft.com/office/drawing/2014/main" id="{E143F91B-31AE-1A45-4BBE-ACC09AF90FC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9F63871-9908-5EFA-2711-37B2C055AECF}"/>
              </a:ext>
            </a:extLst>
          </p:cNvPr>
          <p:cNvSpPr>
            <a:spLocks noGrp="1"/>
          </p:cNvSpPr>
          <p:nvPr>
            <p:ph type="title"/>
          </p:nvPr>
        </p:nvSpPr>
        <p:spPr bwMode="white">
          <a:xfrm>
            <a:off x="838200" y="365125"/>
            <a:ext cx="10515600" cy="1325563"/>
          </a:xfrm>
        </p:spPr>
        <p:txBody>
          <a:bodyPr>
            <a:normAutofit/>
          </a:bodyPr>
          <a:lstStyle/>
          <a:p>
            <a:r>
              <a:rPr lang="uk-UA" b="1" dirty="0">
                <a:solidFill>
                  <a:srgbClr val="FFFFFF"/>
                </a:solidFill>
              </a:rPr>
              <a:t>Клас </a:t>
            </a:r>
            <a:r>
              <a:rPr lang="en-US" b="1" dirty="0">
                <a:solidFill>
                  <a:srgbClr val="FFFFFF"/>
                </a:solidFill>
              </a:rPr>
              <a:t>Robot</a:t>
            </a:r>
          </a:p>
        </p:txBody>
      </p:sp>
      <p:sp>
        <p:nvSpPr>
          <p:cNvPr id="9" name="Content Placeholder 8">
            <a:extLst>
              <a:ext uri="{FF2B5EF4-FFF2-40B4-BE49-F238E27FC236}">
                <a16:creationId xmlns:a16="http://schemas.microsoft.com/office/drawing/2014/main" id="{58C0CEBB-9DE4-39E6-09F3-396C1AFC7572}"/>
              </a:ext>
            </a:extLst>
          </p:cNvPr>
          <p:cNvSpPr>
            <a:spLocks noGrp="1"/>
          </p:cNvSpPr>
          <p:nvPr>
            <p:ph idx="1"/>
          </p:nvPr>
        </p:nvSpPr>
        <p:spPr bwMode="white">
          <a:xfrm>
            <a:off x="838200" y="1484249"/>
            <a:ext cx="10515600" cy="5008626"/>
          </a:xfrm>
        </p:spPr>
        <p:txBody>
          <a:bodyPr>
            <a:normAutofit/>
          </a:bodyPr>
          <a:lstStyle/>
          <a:p>
            <a:pPr lvl="1"/>
            <a:endParaRPr lang="ru-RU" sz="1600" dirty="0">
              <a:solidFill>
                <a:srgbClr val="E3E3E3"/>
              </a:solidFill>
              <a:latin typeface="Google Sans"/>
            </a:endParaRPr>
          </a:p>
          <a:p>
            <a:pPr marL="457200" lvl="1" indent="0">
              <a:buNone/>
            </a:pPr>
            <a:r>
              <a:rPr lang="uk-UA" sz="2800" dirty="0">
                <a:solidFill>
                  <a:srgbClr val="FFFFFF"/>
                </a:solidFill>
              </a:rPr>
              <a:t>Клас </a:t>
            </a:r>
            <a:r>
              <a:rPr lang="en-US" sz="2800" b="1" dirty="0">
                <a:solidFill>
                  <a:srgbClr val="FFFFFF"/>
                </a:solidFill>
              </a:rPr>
              <a:t>Robot</a:t>
            </a:r>
            <a:r>
              <a:rPr lang="en-US" sz="2800" dirty="0">
                <a:solidFill>
                  <a:srgbClr val="FFFFFF"/>
                </a:solidFill>
              </a:rPr>
              <a:t> </a:t>
            </a:r>
            <a:r>
              <a:rPr lang="uk-UA" sz="2800" dirty="0">
                <a:solidFill>
                  <a:srgbClr val="FFFFFF"/>
                </a:solidFill>
              </a:rPr>
              <a:t>має такі методи:</a:t>
            </a:r>
          </a:p>
          <a:p>
            <a:pPr lvl="1"/>
            <a:r>
              <a:rPr lang="en-US" sz="2800" b="1" dirty="0">
                <a:solidFill>
                  <a:srgbClr val="FFFFFF"/>
                </a:solidFill>
              </a:rPr>
              <a:t>Defend</a:t>
            </a:r>
            <a:r>
              <a:rPr lang="uk-UA" sz="2800" b="1" dirty="0">
                <a:solidFill>
                  <a:srgbClr val="FFFFFF"/>
                </a:solidFill>
              </a:rPr>
              <a:t> </a:t>
            </a:r>
            <a:r>
              <a:rPr lang="en-US" sz="2800" dirty="0">
                <a:solidFill>
                  <a:srgbClr val="FFFFFF"/>
                </a:solidFill>
              </a:rPr>
              <a:t>- </a:t>
            </a:r>
            <a:r>
              <a:rPr lang="uk-UA" sz="2800" dirty="0">
                <a:solidFill>
                  <a:srgbClr val="FFFFFF"/>
                </a:solidFill>
              </a:rPr>
              <a:t>метод, який відповідає за захист робота від атаки. Метод приймає код стратегії захисту, яка буде використовуватися.</a:t>
            </a:r>
          </a:p>
          <a:p>
            <a:pPr lvl="1"/>
            <a:r>
              <a:rPr lang="en-US" sz="2800" b="1" dirty="0" err="1">
                <a:solidFill>
                  <a:srgbClr val="FFFFFF"/>
                </a:solidFill>
              </a:rPr>
              <a:t>attackEnemy</a:t>
            </a:r>
            <a:r>
              <a:rPr lang="en-US" sz="2800" dirty="0">
                <a:solidFill>
                  <a:srgbClr val="FFFFFF"/>
                </a:solidFill>
              </a:rPr>
              <a:t> - </a:t>
            </a:r>
            <a:r>
              <a:rPr lang="uk-UA" sz="2800" dirty="0">
                <a:solidFill>
                  <a:srgbClr val="FFFFFF"/>
                </a:solidFill>
              </a:rPr>
              <a:t>метод, який відповідає за атаку робота на іншого робота. Метод приймає вказівник на робота, який буде атакований.</a:t>
            </a:r>
          </a:p>
          <a:p>
            <a:pPr lvl="1"/>
            <a:r>
              <a:rPr lang="en-US" sz="2800" b="1" dirty="0" err="1">
                <a:solidFill>
                  <a:srgbClr val="FFFFFF"/>
                </a:solidFill>
              </a:rPr>
              <a:t>receiveDamage</a:t>
            </a:r>
            <a:r>
              <a:rPr lang="uk-UA" sz="2800" b="1" dirty="0">
                <a:solidFill>
                  <a:srgbClr val="FFFFFF"/>
                </a:solidFill>
              </a:rPr>
              <a:t> </a:t>
            </a:r>
            <a:r>
              <a:rPr lang="en-US" sz="2800" dirty="0">
                <a:solidFill>
                  <a:srgbClr val="FFFFFF"/>
                </a:solidFill>
              </a:rPr>
              <a:t>- </a:t>
            </a:r>
            <a:r>
              <a:rPr lang="uk-UA" sz="2800" dirty="0">
                <a:solidFill>
                  <a:srgbClr val="FFFFFF"/>
                </a:solidFill>
              </a:rPr>
              <a:t>метод, який відповідає за отримання урону роботом. Метод приймає значення урону, який отримав робот.</a:t>
            </a:r>
            <a:endParaRPr lang="en-US" sz="2800" dirty="0">
              <a:solidFill>
                <a:srgbClr val="FFFFFF"/>
              </a:solidFill>
            </a:endParaRPr>
          </a:p>
        </p:txBody>
      </p:sp>
    </p:spTree>
    <p:extLst>
      <p:ext uri="{BB962C8B-B14F-4D97-AF65-F5344CB8AC3E}">
        <p14:creationId xmlns:p14="http://schemas.microsoft.com/office/powerpoint/2010/main" val="33680602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screen with green numbers&#10;&#10;Description automatically generated">
            <a:extLst>
              <a:ext uri="{FF2B5EF4-FFF2-40B4-BE49-F238E27FC236}">
                <a16:creationId xmlns:a16="http://schemas.microsoft.com/office/drawing/2014/main" id="{E143F91B-31AE-1A45-4BBE-ACC09AF90FC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9F63871-9908-5EFA-2711-37B2C055AECF}"/>
              </a:ext>
            </a:extLst>
          </p:cNvPr>
          <p:cNvSpPr>
            <a:spLocks noGrp="1"/>
          </p:cNvSpPr>
          <p:nvPr>
            <p:ph type="title"/>
          </p:nvPr>
        </p:nvSpPr>
        <p:spPr bwMode="white">
          <a:xfrm>
            <a:off x="838200" y="365125"/>
            <a:ext cx="10515600" cy="1325563"/>
          </a:xfrm>
        </p:spPr>
        <p:txBody>
          <a:bodyPr>
            <a:normAutofit/>
          </a:bodyPr>
          <a:lstStyle/>
          <a:p>
            <a:r>
              <a:rPr lang="uk-UA" b="1" dirty="0">
                <a:solidFill>
                  <a:srgbClr val="FFFFFF"/>
                </a:solidFill>
              </a:rPr>
              <a:t>Клас </a:t>
            </a:r>
            <a:r>
              <a:rPr lang="en-US" b="1" dirty="0">
                <a:solidFill>
                  <a:srgbClr val="FFFFFF"/>
                </a:solidFill>
              </a:rPr>
              <a:t>Arena</a:t>
            </a:r>
          </a:p>
        </p:txBody>
      </p:sp>
      <p:sp>
        <p:nvSpPr>
          <p:cNvPr id="9" name="Content Placeholder 8">
            <a:extLst>
              <a:ext uri="{FF2B5EF4-FFF2-40B4-BE49-F238E27FC236}">
                <a16:creationId xmlns:a16="http://schemas.microsoft.com/office/drawing/2014/main" id="{58C0CEBB-9DE4-39E6-09F3-396C1AFC7572}"/>
              </a:ext>
            </a:extLst>
          </p:cNvPr>
          <p:cNvSpPr>
            <a:spLocks noGrp="1"/>
          </p:cNvSpPr>
          <p:nvPr>
            <p:ph idx="1"/>
          </p:nvPr>
        </p:nvSpPr>
        <p:spPr bwMode="white">
          <a:xfrm>
            <a:off x="838200" y="1484249"/>
            <a:ext cx="10515600" cy="5008626"/>
          </a:xfrm>
        </p:spPr>
        <p:txBody>
          <a:bodyPr>
            <a:normAutofit/>
          </a:bodyPr>
          <a:lstStyle/>
          <a:p>
            <a:pPr lvl="1"/>
            <a:endParaRPr lang="ru-RU" sz="1600" dirty="0">
              <a:solidFill>
                <a:srgbClr val="E3E3E3"/>
              </a:solidFill>
              <a:latin typeface="Google Sans"/>
            </a:endParaRPr>
          </a:p>
          <a:p>
            <a:pPr marL="457200" lvl="1" indent="0">
              <a:buNone/>
            </a:pPr>
            <a:r>
              <a:rPr lang="uk-UA" sz="2800" dirty="0">
                <a:solidFill>
                  <a:srgbClr val="FFFFFF"/>
                </a:solidFill>
              </a:rPr>
              <a:t>Клас </a:t>
            </a:r>
            <a:r>
              <a:rPr lang="en-US" sz="2800" b="1" dirty="0">
                <a:solidFill>
                  <a:srgbClr val="FFFFFF"/>
                </a:solidFill>
              </a:rPr>
              <a:t>Arena</a:t>
            </a:r>
            <a:r>
              <a:rPr lang="en-US" sz="2800" dirty="0">
                <a:solidFill>
                  <a:srgbClr val="FFFFFF"/>
                </a:solidFill>
              </a:rPr>
              <a:t> </a:t>
            </a:r>
            <a:r>
              <a:rPr lang="uk-UA" sz="2800" dirty="0">
                <a:solidFill>
                  <a:srgbClr val="FFFFFF"/>
                </a:solidFill>
              </a:rPr>
              <a:t>має такі методи:</a:t>
            </a:r>
          </a:p>
          <a:p>
            <a:pPr lvl="1"/>
            <a:r>
              <a:rPr lang="ru-RU" sz="2800" b="1" dirty="0">
                <a:solidFill>
                  <a:srgbClr val="FFFFFF"/>
                </a:solidFill>
              </a:rPr>
              <a:t>addRobot</a:t>
            </a:r>
            <a:r>
              <a:rPr lang="ru-RU" sz="2800" dirty="0">
                <a:solidFill>
                  <a:srgbClr val="FFFFFF"/>
                </a:solidFill>
              </a:rPr>
              <a:t> - метод, який додає робота на арену. Метод приймає вказівник на робота, який буде доданий.</a:t>
            </a:r>
          </a:p>
          <a:p>
            <a:pPr lvl="1"/>
            <a:r>
              <a:rPr lang="ru-RU" sz="2800" b="1" dirty="0">
                <a:solidFill>
                  <a:srgbClr val="FFFFFF"/>
                </a:solidFill>
              </a:rPr>
              <a:t>startBattle</a:t>
            </a:r>
            <a:r>
              <a:rPr lang="ru-RU" sz="2800" dirty="0">
                <a:solidFill>
                  <a:srgbClr val="FFFFFF"/>
                </a:solidFill>
              </a:rPr>
              <a:t> - метод, який починає бій. Метод запускає цикл, у якому роботы атакують один одного, поки на арені не залишиться тільки один робот.</a:t>
            </a:r>
          </a:p>
          <a:p>
            <a:pPr lvl="1"/>
            <a:r>
              <a:rPr lang="ru-RU" sz="2800" b="1" dirty="0">
                <a:solidFill>
                  <a:srgbClr val="FFFFFF"/>
                </a:solidFill>
              </a:rPr>
              <a:t>displayRobotStatus</a:t>
            </a:r>
            <a:r>
              <a:rPr lang="ru-RU" sz="2800" dirty="0">
                <a:solidFill>
                  <a:srgbClr val="FFFFFF"/>
                </a:solidFill>
              </a:rPr>
              <a:t> - метод, який виводить статус роботів на арені. Метод виводить на екран дані про кожного робота.</a:t>
            </a:r>
          </a:p>
          <a:p>
            <a:pPr lvl="1"/>
            <a:r>
              <a:rPr lang="ru-RU" sz="2800" b="1" dirty="0">
                <a:solidFill>
                  <a:srgbClr val="FFFFFF"/>
                </a:solidFill>
              </a:rPr>
              <a:t>determineWinner</a:t>
            </a:r>
            <a:r>
              <a:rPr lang="ru-RU" sz="2800" dirty="0">
                <a:solidFill>
                  <a:srgbClr val="FFFFFF"/>
                </a:solidFill>
              </a:rPr>
              <a:t> - метод, який визначає переможця. Метод повертає вказівник на робота, який є переможцем.</a:t>
            </a:r>
            <a:endParaRPr lang="en-US" sz="2800" dirty="0">
              <a:solidFill>
                <a:srgbClr val="FFFFFF"/>
              </a:solidFill>
            </a:endParaRPr>
          </a:p>
        </p:txBody>
      </p:sp>
    </p:spTree>
    <p:extLst>
      <p:ext uri="{BB962C8B-B14F-4D97-AF65-F5344CB8AC3E}">
        <p14:creationId xmlns:p14="http://schemas.microsoft.com/office/powerpoint/2010/main" val="103734674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oup of men standing next to a few tanks&#10;&#10;Description automatically generated">
            <a:extLst>
              <a:ext uri="{FF2B5EF4-FFF2-40B4-BE49-F238E27FC236}">
                <a16:creationId xmlns:a16="http://schemas.microsoft.com/office/drawing/2014/main" id="{0E39BC21-A7BD-D31B-3DD2-41CCD4B9A4CC}"/>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1809" b="2"/>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3CF3C2-55AF-9274-6A4D-C8FBF8320218}"/>
              </a:ext>
            </a:extLst>
          </p:cNvPr>
          <p:cNvSpPr>
            <a:spLocks noGrp="1"/>
          </p:cNvSpPr>
          <p:nvPr>
            <p:ph type="ctrTitle"/>
          </p:nvPr>
        </p:nvSpPr>
        <p:spPr bwMode="white">
          <a:xfrm>
            <a:off x="281923" y="885059"/>
            <a:ext cx="5141736" cy="3204134"/>
          </a:xfrm>
        </p:spPr>
        <p:txBody>
          <a:bodyPr anchor="b">
            <a:normAutofit/>
          </a:bodyPr>
          <a:lstStyle/>
          <a:p>
            <a:pPr algn="l"/>
            <a:r>
              <a:rPr lang="uk-UA" sz="3600" dirty="0">
                <a:solidFill>
                  <a:schemeClr val="bg1"/>
                </a:solidFill>
              </a:rPr>
              <a:t>Гра розроблялась </a:t>
            </a:r>
            <a:r>
              <a:rPr lang="uk-UA" sz="3600" b="1" dirty="0">
                <a:solidFill>
                  <a:schemeClr val="bg1"/>
                </a:solidFill>
              </a:rPr>
              <a:t>Кравченко Володимиром </a:t>
            </a:r>
            <a:r>
              <a:rPr lang="uk-UA" sz="3600" dirty="0">
                <a:solidFill>
                  <a:schemeClr val="bg1"/>
                </a:solidFill>
              </a:rPr>
              <a:t>та</a:t>
            </a:r>
            <a:r>
              <a:rPr lang="uk-UA" sz="3600" b="1" dirty="0">
                <a:solidFill>
                  <a:schemeClr val="bg1"/>
                </a:solidFill>
              </a:rPr>
              <a:t> Кравцем Кирилом</a:t>
            </a:r>
            <a:endParaRPr lang="en-US" sz="3600" b="1" dirty="0">
              <a:solidFill>
                <a:schemeClr val="bg1"/>
              </a:solidFill>
            </a:endParaRPr>
          </a:p>
        </p:txBody>
      </p:sp>
      <p:sp>
        <p:nvSpPr>
          <p:cNvPr id="3" name="Subtitle 2">
            <a:extLst>
              <a:ext uri="{FF2B5EF4-FFF2-40B4-BE49-F238E27FC236}">
                <a16:creationId xmlns:a16="http://schemas.microsoft.com/office/drawing/2014/main" id="{855F9AC8-86D0-7EFF-DA24-A35CC28D927A}"/>
              </a:ext>
            </a:extLst>
          </p:cNvPr>
          <p:cNvSpPr>
            <a:spLocks noGrp="1"/>
          </p:cNvSpPr>
          <p:nvPr>
            <p:ph type="subTitle" idx="1"/>
          </p:nvPr>
        </p:nvSpPr>
        <p:spPr bwMode="white">
          <a:xfrm>
            <a:off x="477980" y="4872922"/>
            <a:ext cx="4023359" cy="1208141"/>
          </a:xfrm>
        </p:spPr>
        <p:txBody>
          <a:bodyPr>
            <a:normAutofit/>
          </a:bodyPr>
          <a:lstStyle/>
          <a:p>
            <a:pPr algn="l"/>
            <a:r>
              <a:rPr lang="en-US" sz="2000" b="1" dirty="0">
                <a:solidFill>
                  <a:schemeClr val="bg1"/>
                </a:solidFill>
              </a:rPr>
              <a:t>Aggressive Killer 2000</a:t>
            </a:r>
            <a:r>
              <a:rPr lang="uk-UA" sz="2000" b="1" dirty="0">
                <a:solidFill>
                  <a:schemeClr val="bg1"/>
                </a:solidFill>
              </a:rPr>
              <a:t>...</a:t>
            </a:r>
            <a:endParaRPr lang="en-US" sz="2000" dirty="0">
              <a:solidFill>
                <a:schemeClr val="bg1"/>
              </a:solidFill>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6530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542</Words>
  <Application>Microsoft Office PowerPoint</Application>
  <PresentationFormat>Широкий екран</PresentationFormat>
  <Paragraphs>42</Paragraphs>
  <Slides>9</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9</vt:i4>
      </vt:variant>
    </vt:vector>
  </HeadingPairs>
  <TitlesOfParts>
    <vt:vector size="14" baseType="lpstr">
      <vt:lpstr>Arial</vt:lpstr>
      <vt:lpstr>Calibri</vt:lpstr>
      <vt:lpstr>Calibri Light</vt:lpstr>
      <vt:lpstr>Google Sans</vt:lpstr>
      <vt:lpstr>Office Theme</vt:lpstr>
      <vt:lpstr>Aggressive Killer 2000</vt:lpstr>
      <vt:lpstr>Сюжет</vt:lpstr>
      <vt:lpstr>Конструкція роботизованої воєнної машини для екстримальних умов</vt:lpstr>
      <vt:lpstr>У грі існує кілька стратегій бою, які можна використовувати для перемоги.</vt:lpstr>
      <vt:lpstr>Хід гри</vt:lpstr>
      <vt:lpstr>Програмна частина гри</vt:lpstr>
      <vt:lpstr>Клас Robot</vt:lpstr>
      <vt:lpstr>Клас Arena</vt:lpstr>
      <vt:lpstr>Гра розроблялась Кравченко Володимиром та Кравцем Кирилом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Aggressive Killer 2000</dc:title>
  <dc:creator>Вова Кравченко</dc:creator>
  <cp:lastModifiedBy>Кравець Кирило Олександрович</cp:lastModifiedBy>
  <cp:revision>5</cp:revision>
  <dcterms:created xsi:type="dcterms:W3CDTF">2024-01-15T18:21:57Z</dcterms:created>
  <dcterms:modified xsi:type="dcterms:W3CDTF">2024-01-15T19:47:13Z</dcterms:modified>
</cp:coreProperties>
</file>