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ibre Franklin"/>
      <p:regular r:id="rId26"/>
      <p:bold r:id="rId27"/>
      <p:italic r:id="rId28"/>
      <p:boldItalic r:id="rId29"/>
    </p:embeddedFont>
    <p:embeddedFont>
      <p:font typeface="Noto Sans Symbol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F2978D-FF53-4E10-A088-8767F4C2FB5A}">
  <a:tblStyle styleId="{2DF2978D-FF53-4E10-A088-8767F4C2FB5A}" styleName="Table_0">
    <a:wholeTbl>
      <a:tcTxStyle b="off" i="off">
        <a:font>
          <a:latin typeface="Franklin Gothic Book"/>
          <a:ea typeface="Franklin Gothic Book"/>
          <a:cs typeface="Franklin Gothic Book"/>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ADAD8"/>
          </a:solidFill>
        </a:fill>
      </a:tcStyle>
    </a:wholeTbl>
    <a:band1H>
      <a:tcTxStyle/>
    </a:band1H>
    <a:band2H>
      <a:tcTxStyle b="off" i="off"/>
      <a:tcStyle>
        <a:fill>
          <a:solidFill>
            <a:srgbClr val="EDEDED"/>
          </a:solidFill>
        </a:fill>
      </a:tcStyle>
    </a:band2H>
    <a:band1V>
      <a:tcTxStyle/>
    </a:band1V>
    <a:band2V>
      <a:tcTxStyle/>
    </a:band2V>
    <a:lastCol>
      <a:tcTxStyle/>
    </a:lastCol>
    <a:firstCol>
      <a:tcTxStyle b="on" i="off">
        <a:font>
          <a:latin typeface="Franklin Gothic Book"/>
          <a:ea typeface="Franklin Gothic Book"/>
          <a:cs typeface="Franklin Gothic Book"/>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toSansSymbols-bold.fntdata"/><Relationship Id="rId30" Type="http://schemas.openxmlformats.org/officeDocument/2006/relationships/font" Target="fonts/NotoSansSymbol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 name="Shape 10"/>
        <p:cNvGrpSpPr/>
        <p:nvPr/>
      </p:nvGrpSpPr>
      <p:grpSpPr>
        <a:xfrm>
          <a:off x="0" y="0"/>
          <a:ext cx="0" cy="0"/>
          <a:chOff x="0" y="0"/>
          <a:chExt cx="0" cy="0"/>
        </a:xfrm>
      </p:grpSpPr>
      <p:sp>
        <p:nvSpPr>
          <p:cNvPr id="11" name="Google Shape;11;p2"/>
          <p:cNvSpPr txBox="1"/>
          <p:nvPr>
            <p:ph type="title"/>
          </p:nvPr>
        </p:nvSpPr>
        <p:spPr>
          <a:xfrm>
            <a:off x="1915128" y="1788454"/>
            <a:ext cx="8361230" cy="2098227"/>
          </a:xfrm>
          <a:prstGeom prst="rect">
            <a:avLst/>
          </a:prstGeom>
          <a:noFill/>
          <a:ln>
            <a:noFill/>
          </a:ln>
        </p:spPr>
        <p:txBody>
          <a:bodyPr anchorCtr="0" anchor="b" bIns="45700" lIns="45700" spcFirstLastPara="1" rIns="45700" wrap="square" tIns="45700">
            <a:noAutofit/>
          </a:bodyPr>
          <a:lstStyle>
            <a:lvl1pPr lvl="0" algn="ctr">
              <a:lnSpc>
                <a:spcPct val="89000"/>
              </a:lnSpc>
              <a:spcBef>
                <a:spcPts val="0"/>
              </a:spcBef>
              <a:spcAft>
                <a:spcPts val="0"/>
              </a:spcAft>
              <a:buClr>
                <a:srgbClr val="191B0E"/>
              </a:buClr>
              <a:buSzPts val="7200"/>
              <a:buFont typeface="Libre Franklin"/>
              <a:buNone/>
              <a:defRPr sz="7200" cap="none"/>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12" name="Google Shape;12;p2"/>
          <p:cNvSpPr txBox="1"/>
          <p:nvPr>
            <p:ph idx="1" type="body"/>
          </p:nvPr>
        </p:nvSpPr>
        <p:spPr>
          <a:xfrm>
            <a:off x="2679905" y="3956279"/>
            <a:ext cx="6831674" cy="1086238"/>
          </a:xfrm>
          <a:prstGeom prst="rect">
            <a:avLst/>
          </a:prstGeom>
          <a:noFill/>
          <a:ln>
            <a:noFill/>
          </a:ln>
        </p:spPr>
        <p:txBody>
          <a:bodyPr anchorCtr="0" anchor="t" bIns="45700" lIns="45700" spcFirstLastPara="1" rIns="45700" wrap="square" tIns="45700">
            <a:noAutofit/>
          </a:bodyPr>
          <a:lstStyle>
            <a:lvl1pPr indent="-228600" lvl="0" marL="457200" algn="ctr">
              <a:lnSpc>
                <a:spcPct val="112000"/>
              </a:lnSpc>
              <a:spcBef>
                <a:spcPts val="0"/>
              </a:spcBef>
              <a:spcAft>
                <a:spcPts val="0"/>
              </a:spcAft>
              <a:buClr>
                <a:srgbClr val="191B0E"/>
              </a:buClr>
              <a:buSzPts val="2300"/>
              <a:buFont typeface="Libre Franklin"/>
              <a:buNone/>
              <a:defRPr sz="2300"/>
            </a:lvl1pPr>
            <a:lvl2pPr indent="-228600" lvl="1" marL="914400" algn="ctr">
              <a:lnSpc>
                <a:spcPct val="112000"/>
              </a:lnSpc>
              <a:spcBef>
                <a:spcPts val="0"/>
              </a:spcBef>
              <a:spcAft>
                <a:spcPts val="0"/>
              </a:spcAft>
              <a:buClr>
                <a:srgbClr val="191B0E"/>
              </a:buClr>
              <a:buSzPts val="2300"/>
              <a:buFont typeface="Libre Franklin"/>
              <a:buNone/>
              <a:defRPr sz="2300"/>
            </a:lvl2pPr>
            <a:lvl3pPr indent="-228600" lvl="2" marL="1371600" algn="ctr">
              <a:lnSpc>
                <a:spcPct val="112000"/>
              </a:lnSpc>
              <a:spcBef>
                <a:spcPts val="0"/>
              </a:spcBef>
              <a:spcAft>
                <a:spcPts val="0"/>
              </a:spcAft>
              <a:buClr>
                <a:srgbClr val="191B0E"/>
              </a:buClr>
              <a:buSzPts val="2300"/>
              <a:buFont typeface="Libre Franklin"/>
              <a:buNone/>
              <a:defRPr sz="2300"/>
            </a:lvl3pPr>
            <a:lvl4pPr indent="-228600" lvl="3" marL="1828800" algn="ctr">
              <a:lnSpc>
                <a:spcPct val="112000"/>
              </a:lnSpc>
              <a:spcBef>
                <a:spcPts val="0"/>
              </a:spcBef>
              <a:spcAft>
                <a:spcPts val="0"/>
              </a:spcAft>
              <a:buClr>
                <a:srgbClr val="191B0E"/>
              </a:buClr>
              <a:buSzPts val="2300"/>
              <a:buFont typeface="Libre Franklin"/>
              <a:buNone/>
              <a:defRPr sz="2300"/>
            </a:lvl4pPr>
            <a:lvl5pPr indent="-228600" lvl="4" marL="2286000" algn="ctr">
              <a:lnSpc>
                <a:spcPct val="112000"/>
              </a:lnSpc>
              <a:spcBef>
                <a:spcPts val="0"/>
              </a:spcBef>
              <a:spcAft>
                <a:spcPts val="0"/>
              </a:spcAft>
              <a:buClr>
                <a:srgbClr val="191B0E"/>
              </a:buClr>
              <a:buSzPts val="2300"/>
              <a:buFont typeface="Libre Franklin"/>
              <a:buNone/>
              <a:defRPr sz="2300"/>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13" name="Google Shape;13;p2"/>
          <p:cNvSpPr txBox="1"/>
          <p:nvPr>
            <p:ph idx="12" type="sldNum"/>
          </p:nvPr>
        </p:nvSpPr>
        <p:spPr>
          <a:xfrm>
            <a:off x="11153366" y="6523206"/>
            <a:ext cx="273609"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grpSp>
        <p:nvGrpSpPr>
          <p:cNvPr id="14" name="Google Shape;14;p2"/>
          <p:cNvGrpSpPr/>
          <p:nvPr/>
        </p:nvGrpSpPr>
        <p:grpSpPr>
          <a:xfrm>
            <a:off x="752857" y="744468"/>
            <a:ext cx="10674119" cy="5349674"/>
            <a:chOff x="0" y="0"/>
            <a:chExt cx="10674117" cy="5349672"/>
          </a:xfrm>
        </p:grpSpPr>
        <p:sp>
          <p:nvSpPr>
            <p:cNvPr id="15" name="Google Shape;15;p2"/>
            <p:cNvSpPr/>
            <p:nvPr/>
          </p:nvSpPr>
          <p:spPr>
            <a:xfrm>
              <a:off x="7399104" y="941183"/>
              <a:ext cx="3275013" cy="4408489"/>
            </a:xfrm>
            <a:custGeom>
              <a:rect b="b" l="l" r="r" t="t"/>
              <a:pathLst>
                <a:path extrusionOk="0" h="21600" w="21600">
                  <a:moveTo>
                    <a:pt x="18924" y="0"/>
                  </a:moveTo>
                  <a:lnTo>
                    <a:pt x="21600" y="0"/>
                  </a:lnTo>
                  <a:lnTo>
                    <a:pt x="21600" y="21600"/>
                  </a:lnTo>
                  <a:lnTo>
                    <a:pt x="0" y="21600"/>
                  </a:lnTo>
                  <a:lnTo>
                    <a:pt x="0" y="19712"/>
                  </a:lnTo>
                  <a:lnTo>
                    <a:pt x="18924" y="19714"/>
                  </a:lnTo>
                  <a:lnTo>
                    <a:pt x="18924" y="0"/>
                  </a:lnTo>
                  <a:close/>
                </a:path>
              </a:pathLst>
            </a:custGeom>
            <a:solidFill>
              <a:srgbClr val="191B0E"/>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6" name="Google Shape;16;p2"/>
            <p:cNvSpPr/>
            <p:nvPr/>
          </p:nvSpPr>
          <p:spPr>
            <a:xfrm rot="10800000">
              <a:off x="0" y="0"/>
              <a:ext cx="3275668" cy="4408489"/>
            </a:xfrm>
            <a:custGeom>
              <a:rect b="b" l="l" r="r" t="t"/>
              <a:pathLst>
                <a:path extrusionOk="0" h="21600" w="21596">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1371600" y="685800"/>
            <a:ext cx="9601200" cy="1485900"/>
          </a:xfrm>
          <a:prstGeom prst="rect">
            <a:avLst/>
          </a:prstGeom>
          <a:noFill/>
          <a:ln>
            <a:noFill/>
          </a:ln>
        </p:spPr>
        <p:txBody>
          <a:bodyPr anchorCtr="0" anchor="t" bIns="45700" lIns="45700" spcFirstLastPara="1" rIns="45700" wrap="square" tIns="45700">
            <a:noAutofit/>
          </a:bodyPr>
          <a:lstStyle>
            <a:lvl1pPr lvl="0" algn="l">
              <a:lnSpc>
                <a:spcPct val="89000"/>
              </a:lnSpc>
              <a:spcBef>
                <a:spcPts val="0"/>
              </a:spcBef>
              <a:spcAft>
                <a:spcPts val="0"/>
              </a:spcAft>
              <a:buClr>
                <a:srgbClr val="191B0E"/>
              </a:buClr>
              <a:buSzPts val="1800"/>
              <a:buNone/>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19" name="Google Shape;19;p3"/>
          <p:cNvSpPr txBox="1"/>
          <p:nvPr>
            <p:ph idx="1" type="body"/>
          </p:nvPr>
        </p:nvSpPr>
        <p:spPr>
          <a:xfrm>
            <a:off x="1371600" y="2286000"/>
            <a:ext cx="9601200" cy="3581400"/>
          </a:xfrm>
          <a:prstGeom prst="rect">
            <a:avLst/>
          </a:prstGeom>
          <a:noFill/>
          <a:ln>
            <a:noFill/>
          </a:ln>
        </p:spPr>
        <p:txBody>
          <a:bodyPr anchorCtr="0" anchor="t" bIns="45700" lIns="45700" spcFirstLastPara="1" rIns="45700" wrap="square" tIns="45700">
            <a:noAutofit/>
          </a:bodyPr>
          <a:lstStyle>
            <a:lvl1pPr indent="-342900" lvl="0" marL="457200" algn="l">
              <a:lnSpc>
                <a:spcPct val="94000"/>
              </a:lnSpc>
              <a:spcBef>
                <a:spcPts val="1000"/>
              </a:spcBef>
              <a:spcAft>
                <a:spcPts val="0"/>
              </a:spcAft>
              <a:buClr>
                <a:srgbClr val="191B0E"/>
              </a:buClr>
              <a:buSzPts val="1800"/>
              <a:buChar char="■"/>
              <a:defRPr/>
            </a:lvl1pPr>
            <a:lvl2pPr indent="-342900" lvl="1" marL="914400" algn="l">
              <a:lnSpc>
                <a:spcPct val="94000"/>
              </a:lnSpc>
              <a:spcBef>
                <a:spcPts val="1000"/>
              </a:spcBef>
              <a:spcAft>
                <a:spcPts val="0"/>
              </a:spcAft>
              <a:buClr>
                <a:srgbClr val="191B0E"/>
              </a:buClr>
              <a:buSzPts val="1800"/>
              <a:buChar char="–"/>
              <a:defRPr/>
            </a:lvl2pPr>
            <a:lvl3pPr indent="-342900" lvl="2" marL="1371600" algn="l">
              <a:lnSpc>
                <a:spcPct val="94000"/>
              </a:lnSpc>
              <a:spcBef>
                <a:spcPts val="1000"/>
              </a:spcBef>
              <a:spcAft>
                <a:spcPts val="0"/>
              </a:spcAft>
              <a:buClr>
                <a:srgbClr val="191B0E"/>
              </a:buClr>
              <a:buSzPts val="1800"/>
              <a:buChar char="■"/>
              <a:defRPr/>
            </a:lvl3pPr>
            <a:lvl4pPr indent="-342900" lvl="3" marL="1828800" algn="l">
              <a:lnSpc>
                <a:spcPct val="94000"/>
              </a:lnSpc>
              <a:spcBef>
                <a:spcPts val="1000"/>
              </a:spcBef>
              <a:spcAft>
                <a:spcPts val="0"/>
              </a:spcAft>
              <a:buClr>
                <a:srgbClr val="191B0E"/>
              </a:buClr>
              <a:buSzPts val="1800"/>
              <a:buChar char="–"/>
              <a:defRPr/>
            </a:lvl4pPr>
            <a:lvl5pPr indent="-342900" lvl="4" marL="2286000" algn="l">
              <a:lnSpc>
                <a:spcPct val="94000"/>
              </a:lnSpc>
              <a:spcBef>
                <a:spcPts val="1000"/>
              </a:spcBef>
              <a:spcAft>
                <a:spcPts val="0"/>
              </a:spcAft>
              <a:buClr>
                <a:srgbClr val="191B0E"/>
              </a:buClr>
              <a:buSzPts val="1800"/>
              <a:buChar char="■"/>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20" name="Google Shape;20;p3"/>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1371600" y="685800"/>
            <a:ext cx="9601200" cy="1485900"/>
          </a:xfrm>
          <a:prstGeom prst="rect">
            <a:avLst/>
          </a:prstGeom>
          <a:noFill/>
          <a:ln>
            <a:noFill/>
          </a:ln>
        </p:spPr>
        <p:txBody>
          <a:bodyPr anchorCtr="0" anchor="t" bIns="45700" lIns="45700" spcFirstLastPara="1" rIns="45700" wrap="square" tIns="45700">
            <a:noAutofit/>
          </a:bodyPr>
          <a:lstStyle>
            <a:lvl1pPr lvl="0" algn="l">
              <a:lnSpc>
                <a:spcPct val="89000"/>
              </a:lnSpc>
              <a:spcBef>
                <a:spcPts val="0"/>
              </a:spcBef>
              <a:spcAft>
                <a:spcPts val="0"/>
              </a:spcAft>
              <a:buClr>
                <a:srgbClr val="191B0E"/>
              </a:buClr>
              <a:buSzPts val="1800"/>
              <a:buNone/>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23" name="Google Shape;23;p4"/>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191B0E"/>
        </a:solid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765025" y="1301360"/>
            <a:ext cx="9612972" cy="2852737"/>
          </a:xfrm>
          <a:prstGeom prst="rect">
            <a:avLst/>
          </a:prstGeom>
          <a:noFill/>
          <a:ln>
            <a:noFill/>
          </a:ln>
        </p:spPr>
        <p:txBody>
          <a:bodyPr anchorCtr="0" anchor="b" bIns="45700" lIns="45700" spcFirstLastPara="1" rIns="45700" wrap="square" tIns="45700">
            <a:noAutofit/>
          </a:bodyPr>
          <a:lstStyle>
            <a:lvl1pPr lvl="0" algn="r">
              <a:lnSpc>
                <a:spcPct val="89000"/>
              </a:lnSpc>
              <a:spcBef>
                <a:spcPts val="0"/>
              </a:spcBef>
              <a:spcAft>
                <a:spcPts val="0"/>
              </a:spcAft>
              <a:buClr>
                <a:srgbClr val="EFEDE3"/>
              </a:buClr>
              <a:buSzPts val="7200"/>
              <a:buFont typeface="Libre Franklin"/>
              <a:buNone/>
              <a:defRPr sz="7200" cap="none">
                <a:solidFill>
                  <a:srgbClr val="EFEDE3"/>
                </a:solidFill>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26" name="Google Shape;26;p5"/>
          <p:cNvSpPr txBox="1"/>
          <p:nvPr>
            <p:ph idx="1" type="body"/>
          </p:nvPr>
        </p:nvSpPr>
        <p:spPr>
          <a:xfrm>
            <a:off x="765025" y="4216327"/>
            <a:ext cx="9612972" cy="1143325"/>
          </a:xfrm>
          <a:prstGeom prst="rect">
            <a:avLst/>
          </a:prstGeom>
          <a:noFill/>
          <a:ln>
            <a:noFill/>
          </a:ln>
        </p:spPr>
        <p:txBody>
          <a:bodyPr anchorCtr="0" anchor="t" bIns="45700" lIns="45700" spcFirstLastPara="1" rIns="45700" wrap="square" tIns="45700">
            <a:noAutofit/>
          </a:bodyPr>
          <a:lstStyle>
            <a:lvl1pPr indent="-228600" lvl="0" marL="457200" algn="r">
              <a:lnSpc>
                <a:spcPct val="112000"/>
              </a:lnSpc>
              <a:spcBef>
                <a:spcPts val="0"/>
              </a:spcBef>
              <a:spcAft>
                <a:spcPts val="0"/>
              </a:spcAft>
              <a:buClr>
                <a:srgbClr val="EFEDE3"/>
              </a:buClr>
              <a:buSzPts val="2400"/>
              <a:buFont typeface="Libre Franklin"/>
              <a:buNone/>
              <a:defRPr sz="2400">
                <a:solidFill>
                  <a:srgbClr val="EFEDE3"/>
                </a:solidFill>
              </a:defRPr>
            </a:lvl1pPr>
            <a:lvl2pPr indent="-228600" lvl="1" marL="914400" algn="r">
              <a:lnSpc>
                <a:spcPct val="112000"/>
              </a:lnSpc>
              <a:spcBef>
                <a:spcPts val="0"/>
              </a:spcBef>
              <a:spcAft>
                <a:spcPts val="0"/>
              </a:spcAft>
              <a:buClr>
                <a:srgbClr val="EFEDE3"/>
              </a:buClr>
              <a:buSzPts val="2400"/>
              <a:buFont typeface="Libre Franklin"/>
              <a:buNone/>
              <a:defRPr sz="2400">
                <a:solidFill>
                  <a:srgbClr val="EFEDE3"/>
                </a:solidFill>
              </a:defRPr>
            </a:lvl2pPr>
            <a:lvl3pPr indent="-228600" lvl="2" marL="1371600" algn="r">
              <a:lnSpc>
                <a:spcPct val="112000"/>
              </a:lnSpc>
              <a:spcBef>
                <a:spcPts val="0"/>
              </a:spcBef>
              <a:spcAft>
                <a:spcPts val="0"/>
              </a:spcAft>
              <a:buClr>
                <a:srgbClr val="EFEDE3"/>
              </a:buClr>
              <a:buSzPts val="2400"/>
              <a:buFont typeface="Libre Franklin"/>
              <a:buNone/>
              <a:defRPr sz="2400">
                <a:solidFill>
                  <a:srgbClr val="EFEDE3"/>
                </a:solidFill>
              </a:defRPr>
            </a:lvl3pPr>
            <a:lvl4pPr indent="-228600" lvl="3" marL="1828800" algn="r">
              <a:lnSpc>
                <a:spcPct val="112000"/>
              </a:lnSpc>
              <a:spcBef>
                <a:spcPts val="0"/>
              </a:spcBef>
              <a:spcAft>
                <a:spcPts val="0"/>
              </a:spcAft>
              <a:buClr>
                <a:srgbClr val="EFEDE3"/>
              </a:buClr>
              <a:buSzPts val="2400"/>
              <a:buFont typeface="Libre Franklin"/>
              <a:buNone/>
              <a:defRPr sz="2400">
                <a:solidFill>
                  <a:srgbClr val="EFEDE3"/>
                </a:solidFill>
              </a:defRPr>
            </a:lvl4pPr>
            <a:lvl5pPr indent="-228600" lvl="4" marL="2286000" algn="r">
              <a:lnSpc>
                <a:spcPct val="112000"/>
              </a:lnSpc>
              <a:spcBef>
                <a:spcPts val="0"/>
              </a:spcBef>
              <a:spcAft>
                <a:spcPts val="0"/>
              </a:spcAft>
              <a:buClr>
                <a:srgbClr val="EFEDE3"/>
              </a:buClr>
              <a:buSzPts val="2400"/>
              <a:buFont typeface="Libre Franklin"/>
              <a:buNone/>
              <a:defRPr sz="2400">
                <a:solidFill>
                  <a:srgbClr val="EFEDE3"/>
                </a:solidFill>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27" name="Google Shape;27;p5"/>
          <p:cNvSpPr txBox="1"/>
          <p:nvPr>
            <p:ph idx="12" type="sldNum"/>
          </p:nvPr>
        </p:nvSpPr>
        <p:spPr>
          <a:xfrm>
            <a:off x="11153366" y="6523206"/>
            <a:ext cx="273609"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EFEDE3"/>
              </a:buClr>
              <a:buSzPts val="1200"/>
              <a:buFont typeface="Libre Franklin"/>
              <a:buNone/>
              <a:defRPr>
                <a:solidFill>
                  <a:srgbClr val="EFEDE3"/>
                </a:solidFill>
              </a:defRPr>
            </a:lvl1pPr>
            <a:lvl2pPr indent="0" lvl="1" marL="0" algn="r">
              <a:lnSpc>
                <a:spcPct val="100000"/>
              </a:lnSpc>
              <a:spcBef>
                <a:spcPts val="0"/>
              </a:spcBef>
              <a:spcAft>
                <a:spcPts val="0"/>
              </a:spcAft>
              <a:buClr>
                <a:srgbClr val="EFEDE3"/>
              </a:buClr>
              <a:buSzPts val="1200"/>
              <a:buFont typeface="Libre Franklin"/>
              <a:buNone/>
              <a:defRPr>
                <a:solidFill>
                  <a:srgbClr val="EFEDE3"/>
                </a:solidFill>
              </a:defRPr>
            </a:lvl2pPr>
            <a:lvl3pPr indent="0" lvl="2" marL="0" algn="r">
              <a:lnSpc>
                <a:spcPct val="100000"/>
              </a:lnSpc>
              <a:spcBef>
                <a:spcPts val="0"/>
              </a:spcBef>
              <a:spcAft>
                <a:spcPts val="0"/>
              </a:spcAft>
              <a:buClr>
                <a:srgbClr val="EFEDE3"/>
              </a:buClr>
              <a:buSzPts val="1200"/>
              <a:buFont typeface="Libre Franklin"/>
              <a:buNone/>
              <a:defRPr>
                <a:solidFill>
                  <a:srgbClr val="EFEDE3"/>
                </a:solidFill>
              </a:defRPr>
            </a:lvl3pPr>
            <a:lvl4pPr indent="0" lvl="3" marL="0" algn="r">
              <a:lnSpc>
                <a:spcPct val="100000"/>
              </a:lnSpc>
              <a:spcBef>
                <a:spcPts val="0"/>
              </a:spcBef>
              <a:spcAft>
                <a:spcPts val="0"/>
              </a:spcAft>
              <a:buClr>
                <a:srgbClr val="EFEDE3"/>
              </a:buClr>
              <a:buSzPts val="1200"/>
              <a:buFont typeface="Libre Franklin"/>
              <a:buNone/>
              <a:defRPr>
                <a:solidFill>
                  <a:srgbClr val="EFEDE3"/>
                </a:solidFill>
              </a:defRPr>
            </a:lvl4pPr>
            <a:lvl5pPr indent="0" lvl="4" marL="0" algn="r">
              <a:lnSpc>
                <a:spcPct val="100000"/>
              </a:lnSpc>
              <a:spcBef>
                <a:spcPts val="0"/>
              </a:spcBef>
              <a:spcAft>
                <a:spcPts val="0"/>
              </a:spcAft>
              <a:buClr>
                <a:srgbClr val="EFEDE3"/>
              </a:buClr>
              <a:buSzPts val="1200"/>
              <a:buFont typeface="Libre Franklin"/>
              <a:buNone/>
              <a:defRPr>
                <a:solidFill>
                  <a:srgbClr val="EFEDE3"/>
                </a:solidFill>
              </a:defRPr>
            </a:lvl5pPr>
            <a:lvl6pPr indent="0" lvl="5" marL="0" algn="r">
              <a:lnSpc>
                <a:spcPct val="100000"/>
              </a:lnSpc>
              <a:spcBef>
                <a:spcPts val="0"/>
              </a:spcBef>
              <a:spcAft>
                <a:spcPts val="0"/>
              </a:spcAft>
              <a:buClr>
                <a:srgbClr val="EFEDE3"/>
              </a:buClr>
              <a:buSzPts val="1200"/>
              <a:buFont typeface="Libre Franklin"/>
              <a:buNone/>
              <a:defRPr>
                <a:solidFill>
                  <a:srgbClr val="EFEDE3"/>
                </a:solidFill>
              </a:defRPr>
            </a:lvl6pPr>
            <a:lvl7pPr indent="0" lvl="6" marL="0" algn="r">
              <a:lnSpc>
                <a:spcPct val="100000"/>
              </a:lnSpc>
              <a:spcBef>
                <a:spcPts val="0"/>
              </a:spcBef>
              <a:spcAft>
                <a:spcPts val="0"/>
              </a:spcAft>
              <a:buClr>
                <a:srgbClr val="EFEDE3"/>
              </a:buClr>
              <a:buSzPts val="1200"/>
              <a:buFont typeface="Libre Franklin"/>
              <a:buNone/>
              <a:defRPr>
                <a:solidFill>
                  <a:srgbClr val="EFEDE3"/>
                </a:solidFill>
              </a:defRPr>
            </a:lvl7pPr>
            <a:lvl8pPr indent="0" lvl="7" marL="0" algn="r">
              <a:lnSpc>
                <a:spcPct val="100000"/>
              </a:lnSpc>
              <a:spcBef>
                <a:spcPts val="0"/>
              </a:spcBef>
              <a:spcAft>
                <a:spcPts val="0"/>
              </a:spcAft>
              <a:buClr>
                <a:srgbClr val="EFEDE3"/>
              </a:buClr>
              <a:buSzPts val="1200"/>
              <a:buFont typeface="Libre Franklin"/>
              <a:buNone/>
              <a:defRPr>
                <a:solidFill>
                  <a:srgbClr val="EFEDE3"/>
                </a:solidFill>
              </a:defRPr>
            </a:lvl8pPr>
            <a:lvl9pPr indent="0" lvl="8" marL="0" algn="r">
              <a:lnSpc>
                <a:spcPct val="100000"/>
              </a:lnSpc>
              <a:spcBef>
                <a:spcPts val="0"/>
              </a:spcBef>
              <a:spcAft>
                <a:spcPts val="0"/>
              </a:spcAft>
              <a:buClr>
                <a:srgbClr val="EFEDE3"/>
              </a:buClr>
              <a:buSzPts val="1200"/>
              <a:buFont typeface="Libre Franklin"/>
              <a:buNone/>
              <a:defRPr>
                <a:solidFill>
                  <a:srgbClr val="EFEDE3"/>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Libre Franklin"/>
              <a:ea typeface="Libre Franklin"/>
              <a:cs typeface="Libre Franklin"/>
              <a:sym typeface="Libre Franklin"/>
            </a:endParaRPr>
          </a:p>
        </p:txBody>
      </p:sp>
      <p:sp>
        <p:nvSpPr>
          <p:cNvPr id="28" name="Google Shape;28;p5"/>
          <p:cNvSpPr/>
          <p:nvPr/>
        </p:nvSpPr>
        <p:spPr>
          <a:xfrm>
            <a:off x="8151962" y="1685651"/>
            <a:ext cx="3275013" cy="4408489"/>
          </a:xfrm>
          <a:custGeom>
            <a:rect b="b" l="l" r="r" t="t"/>
            <a:pathLst>
              <a:path extrusionOk="0" h="21600" w="21600">
                <a:moveTo>
                  <a:pt x="18924" y="0"/>
                </a:moveTo>
                <a:lnTo>
                  <a:pt x="21600" y="0"/>
                </a:lnTo>
                <a:lnTo>
                  <a:pt x="21600" y="21600"/>
                </a:lnTo>
                <a:lnTo>
                  <a:pt x="0" y="21600"/>
                </a:lnTo>
                <a:lnTo>
                  <a:pt x="0" y="19733"/>
                </a:lnTo>
                <a:lnTo>
                  <a:pt x="18924" y="19733"/>
                </a:lnTo>
                <a:lnTo>
                  <a:pt x="18924" y="0"/>
                </a:lnTo>
                <a:close/>
              </a:path>
            </a:pathLst>
          </a:custGeom>
          <a:solidFill>
            <a:srgbClr val="EFEDE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6"/>
          <p:cNvSpPr txBox="1"/>
          <p:nvPr>
            <p:ph type="title"/>
          </p:nvPr>
        </p:nvSpPr>
        <p:spPr>
          <a:xfrm>
            <a:off x="1371600" y="685800"/>
            <a:ext cx="9601200" cy="1485900"/>
          </a:xfrm>
          <a:prstGeom prst="rect">
            <a:avLst/>
          </a:prstGeom>
          <a:noFill/>
          <a:ln>
            <a:noFill/>
          </a:ln>
        </p:spPr>
        <p:txBody>
          <a:bodyPr anchorCtr="0" anchor="t" bIns="45700" lIns="45700" spcFirstLastPara="1" rIns="45700" wrap="square" tIns="45700">
            <a:noAutofit/>
          </a:bodyPr>
          <a:lstStyle>
            <a:lvl1pPr lvl="0" algn="l">
              <a:lnSpc>
                <a:spcPct val="89000"/>
              </a:lnSpc>
              <a:spcBef>
                <a:spcPts val="0"/>
              </a:spcBef>
              <a:spcAft>
                <a:spcPts val="0"/>
              </a:spcAft>
              <a:buClr>
                <a:srgbClr val="191B0E"/>
              </a:buClr>
              <a:buSzPts val="1800"/>
              <a:buNone/>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31" name="Google Shape;31;p6"/>
          <p:cNvSpPr txBox="1"/>
          <p:nvPr>
            <p:ph idx="1" type="body"/>
          </p:nvPr>
        </p:nvSpPr>
        <p:spPr>
          <a:xfrm>
            <a:off x="1371600" y="2285999"/>
            <a:ext cx="4447786" cy="3581402"/>
          </a:xfrm>
          <a:prstGeom prst="rect">
            <a:avLst/>
          </a:prstGeom>
          <a:noFill/>
          <a:ln>
            <a:noFill/>
          </a:ln>
        </p:spPr>
        <p:txBody>
          <a:bodyPr anchorCtr="0" anchor="t" bIns="45700" lIns="45700" spcFirstLastPara="1" rIns="45700" wrap="square" tIns="45700">
            <a:noAutofit/>
          </a:bodyPr>
          <a:lstStyle>
            <a:lvl1pPr indent="-342900" lvl="0" marL="457200" algn="l">
              <a:lnSpc>
                <a:spcPct val="94000"/>
              </a:lnSpc>
              <a:spcBef>
                <a:spcPts val="1000"/>
              </a:spcBef>
              <a:spcAft>
                <a:spcPts val="0"/>
              </a:spcAft>
              <a:buClr>
                <a:srgbClr val="191B0E"/>
              </a:buClr>
              <a:buSzPts val="1800"/>
              <a:buChar char="■"/>
              <a:defRPr/>
            </a:lvl1pPr>
            <a:lvl2pPr indent="-342900" lvl="1" marL="914400" algn="l">
              <a:lnSpc>
                <a:spcPct val="94000"/>
              </a:lnSpc>
              <a:spcBef>
                <a:spcPts val="1000"/>
              </a:spcBef>
              <a:spcAft>
                <a:spcPts val="0"/>
              </a:spcAft>
              <a:buClr>
                <a:srgbClr val="191B0E"/>
              </a:buClr>
              <a:buSzPts val="1800"/>
              <a:buChar char="–"/>
              <a:defRPr/>
            </a:lvl2pPr>
            <a:lvl3pPr indent="-342900" lvl="2" marL="1371600" algn="l">
              <a:lnSpc>
                <a:spcPct val="94000"/>
              </a:lnSpc>
              <a:spcBef>
                <a:spcPts val="1000"/>
              </a:spcBef>
              <a:spcAft>
                <a:spcPts val="0"/>
              </a:spcAft>
              <a:buClr>
                <a:srgbClr val="191B0E"/>
              </a:buClr>
              <a:buSzPts val="1800"/>
              <a:buChar char="■"/>
              <a:defRPr/>
            </a:lvl3pPr>
            <a:lvl4pPr indent="-342900" lvl="3" marL="1828800" algn="l">
              <a:lnSpc>
                <a:spcPct val="94000"/>
              </a:lnSpc>
              <a:spcBef>
                <a:spcPts val="1000"/>
              </a:spcBef>
              <a:spcAft>
                <a:spcPts val="0"/>
              </a:spcAft>
              <a:buClr>
                <a:srgbClr val="191B0E"/>
              </a:buClr>
              <a:buSzPts val="1800"/>
              <a:buChar char="–"/>
              <a:defRPr/>
            </a:lvl4pPr>
            <a:lvl5pPr indent="-342900" lvl="4" marL="2286000" algn="l">
              <a:lnSpc>
                <a:spcPct val="94000"/>
              </a:lnSpc>
              <a:spcBef>
                <a:spcPts val="1000"/>
              </a:spcBef>
              <a:spcAft>
                <a:spcPts val="0"/>
              </a:spcAft>
              <a:buClr>
                <a:srgbClr val="191B0E"/>
              </a:buClr>
              <a:buSzPts val="1800"/>
              <a:buChar char="■"/>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32" name="Google Shape;32;p6"/>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7"/>
          <p:cNvSpPr txBox="1"/>
          <p:nvPr>
            <p:ph type="title"/>
          </p:nvPr>
        </p:nvSpPr>
        <p:spPr>
          <a:xfrm>
            <a:off x="1371600" y="685800"/>
            <a:ext cx="9601200" cy="1485900"/>
          </a:xfrm>
          <a:prstGeom prst="rect">
            <a:avLst/>
          </a:prstGeom>
          <a:noFill/>
          <a:ln>
            <a:noFill/>
          </a:ln>
        </p:spPr>
        <p:txBody>
          <a:bodyPr anchorCtr="0" anchor="t" bIns="45700" lIns="45700" spcFirstLastPara="1" rIns="45700" wrap="square" tIns="45700">
            <a:noAutofit/>
          </a:bodyPr>
          <a:lstStyle>
            <a:lvl1pPr lvl="0" algn="l">
              <a:lnSpc>
                <a:spcPct val="89000"/>
              </a:lnSpc>
              <a:spcBef>
                <a:spcPts val="0"/>
              </a:spcBef>
              <a:spcAft>
                <a:spcPts val="0"/>
              </a:spcAft>
              <a:buClr>
                <a:srgbClr val="191B0E"/>
              </a:buClr>
              <a:buSzPts val="1800"/>
              <a:buNone/>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35" name="Google Shape;35;p7"/>
          <p:cNvSpPr txBox="1"/>
          <p:nvPr>
            <p:ph idx="1" type="body"/>
          </p:nvPr>
        </p:nvSpPr>
        <p:spPr>
          <a:xfrm>
            <a:off x="1371600" y="2340864"/>
            <a:ext cx="4443985" cy="823913"/>
          </a:xfrm>
          <a:prstGeom prst="rect">
            <a:avLst/>
          </a:prstGeom>
          <a:noFill/>
          <a:ln>
            <a:noFill/>
          </a:ln>
        </p:spPr>
        <p:txBody>
          <a:bodyPr anchorCtr="0" anchor="b" bIns="45700" lIns="45700" spcFirstLastPara="1" rIns="45700" wrap="square" tIns="45700">
            <a:noAutofit/>
          </a:bodyPr>
          <a:lstStyle>
            <a:lvl1pPr indent="-228600" lvl="0" marL="457200" algn="l">
              <a:lnSpc>
                <a:spcPct val="84000"/>
              </a:lnSpc>
              <a:spcBef>
                <a:spcPts val="0"/>
              </a:spcBef>
              <a:spcAft>
                <a:spcPts val="0"/>
              </a:spcAft>
              <a:buClr>
                <a:srgbClr val="191B0E"/>
              </a:buClr>
              <a:buSzPts val="3000"/>
              <a:buFont typeface="Libre Franklin"/>
              <a:buNone/>
              <a:defRPr sz="3000"/>
            </a:lvl1pPr>
            <a:lvl2pPr indent="-228600" lvl="1" marL="914400" algn="l">
              <a:lnSpc>
                <a:spcPct val="84000"/>
              </a:lnSpc>
              <a:spcBef>
                <a:spcPts val="0"/>
              </a:spcBef>
              <a:spcAft>
                <a:spcPts val="0"/>
              </a:spcAft>
              <a:buClr>
                <a:srgbClr val="191B0E"/>
              </a:buClr>
              <a:buSzPts val="3000"/>
              <a:buFont typeface="Libre Franklin"/>
              <a:buNone/>
              <a:defRPr sz="3000"/>
            </a:lvl2pPr>
            <a:lvl3pPr indent="-228600" lvl="2" marL="1371600" algn="l">
              <a:lnSpc>
                <a:spcPct val="84000"/>
              </a:lnSpc>
              <a:spcBef>
                <a:spcPts val="0"/>
              </a:spcBef>
              <a:spcAft>
                <a:spcPts val="0"/>
              </a:spcAft>
              <a:buClr>
                <a:srgbClr val="191B0E"/>
              </a:buClr>
              <a:buSzPts val="3000"/>
              <a:buFont typeface="Libre Franklin"/>
              <a:buNone/>
              <a:defRPr sz="3000"/>
            </a:lvl3pPr>
            <a:lvl4pPr indent="-228600" lvl="3" marL="1828800" algn="l">
              <a:lnSpc>
                <a:spcPct val="84000"/>
              </a:lnSpc>
              <a:spcBef>
                <a:spcPts val="0"/>
              </a:spcBef>
              <a:spcAft>
                <a:spcPts val="0"/>
              </a:spcAft>
              <a:buClr>
                <a:srgbClr val="191B0E"/>
              </a:buClr>
              <a:buSzPts val="3000"/>
              <a:buFont typeface="Libre Franklin"/>
              <a:buNone/>
              <a:defRPr sz="3000"/>
            </a:lvl4pPr>
            <a:lvl5pPr indent="-228600" lvl="4" marL="2286000" algn="l">
              <a:lnSpc>
                <a:spcPct val="84000"/>
              </a:lnSpc>
              <a:spcBef>
                <a:spcPts val="0"/>
              </a:spcBef>
              <a:spcAft>
                <a:spcPts val="0"/>
              </a:spcAft>
              <a:buClr>
                <a:srgbClr val="191B0E"/>
              </a:buClr>
              <a:buSzPts val="3000"/>
              <a:buFont typeface="Libre Franklin"/>
              <a:buNone/>
              <a:defRPr sz="3000"/>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36" name="Google Shape;36;p7"/>
          <p:cNvSpPr txBox="1"/>
          <p:nvPr>
            <p:ph idx="2" type="body"/>
          </p:nvPr>
        </p:nvSpPr>
        <p:spPr>
          <a:xfrm>
            <a:off x="6525014" y="2340864"/>
            <a:ext cx="4443985" cy="823913"/>
          </a:xfrm>
          <a:prstGeom prst="rect">
            <a:avLst/>
          </a:prstGeom>
          <a:noFill/>
          <a:ln>
            <a:noFill/>
          </a:ln>
        </p:spPr>
        <p:txBody>
          <a:bodyPr anchorCtr="0" anchor="b" bIns="45700" lIns="45700" spcFirstLastPara="1" rIns="45700" wrap="square" tIns="45700">
            <a:noAutofit/>
          </a:bodyPr>
          <a:lstStyle>
            <a:lvl1pPr indent="-342900" lvl="0" marL="457200" algn="l">
              <a:lnSpc>
                <a:spcPct val="94000"/>
              </a:lnSpc>
              <a:spcBef>
                <a:spcPts val="1000"/>
              </a:spcBef>
              <a:spcAft>
                <a:spcPts val="0"/>
              </a:spcAft>
              <a:buClr>
                <a:srgbClr val="191B0E"/>
              </a:buClr>
              <a:buSzPts val="1800"/>
              <a:buChar char="■"/>
              <a:defRPr/>
            </a:lvl1pPr>
            <a:lvl2pPr indent="-342900" lvl="1" marL="914400" algn="l">
              <a:lnSpc>
                <a:spcPct val="94000"/>
              </a:lnSpc>
              <a:spcBef>
                <a:spcPts val="1000"/>
              </a:spcBef>
              <a:spcAft>
                <a:spcPts val="0"/>
              </a:spcAft>
              <a:buClr>
                <a:srgbClr val="191B0E"/>
              </a:buClr>
              <a:buSzPts val="1800"/>
              <a:buChar char="–"/>
              <a:defRPr/>
            </a:lvl2pPr>
            <a:lvl3pPr indent="-342900" lvl="2" marL="1371600" algn="l">
              <a:lnSpc>
                <a:spcPct val="94000"/>
              </a:lnSpc>
              <a:spcBef>
                <a:spcPts val="1000"/>
              </a:spcBef>
              <a:spcAft>
                <a:spcPts val="0"/>
              </a:spcAft>
              <a:buClr>
                <a:srgbClr val="191B0E"/>
              </a:buClr>
              <a:buSzPts val="1800"/>
              <a:buChar char="■"/>
              <a:defRPr/>
            </a:lvl3pPr>
            <a:lvl4pPr indent="-342900" lvl="3" marL="1828800" algn="l">
              <a:lnSpc>
                <a:spcPct val="94000"/>
              </a:lnSpc>
              <a:spcBef>
                <a:spcPts val="1000"/>
              </a:spcBef>
              <a:spcAft>
                <a:spcPts val="0"/>
              </a:spcAft>
              <a:buClr>
                <a:srgbClr val="191B0E"/>
              </a:buClr>
              <a:buSzPts val="1800"/>
              <a:buChar char="–"/>
              <a:defRPr/>
            </a:lvl4pPr>
            <a:lvl5pPr indent="-342900" lvl="4" marL="2286000" algn="l">
              <a:lnSpc>
                <a:spcPct val="94000"/>
              </a:lnSpc>
              <a:spcBef>
                <a:spcPts val="1000"/>
              </a:spcBef>
              <a:spcAft>
                <a:spcPts val="0"/>
              </a:spcAft>
              <a:buClr>
                <a:srgbClr val="191B0E"/>
              </a:buClr>
              <a:buSzPts val="1800"/>
              <a:buChar char="■"/>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37" name="Google Shape;37;p7"/>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8"/>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40" name="Shape 40"/>
        <p:cNvGrpSpPr/>
        <p:nvPr/>
      </p:nvGrpSpPr>
      <p:grpSpPr>
        <a:xfrm>
          <a:off x="0" y="0"/>
          <a:ext cx="0" cy="0"/>
          <a:chOff x="0" y="0"/>
          <a:chExt cx="0" cy="0"/>
        </a:xfrm>
      </p:grpSpPr>
      <p:sp>
        <p:nvSpPr>
          <p:cNvPr id="41" name="Google Shape;41;p9"/>
          <p:cNvSpPr/>
          <p:nvPr/>
        </p:nvSpPr>
        <p:spPr>
          <a:xfrm>
            <a:off x="-1" y="375"/>
            <a:ext cx="5303522" cy="6857626"/>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42" name="Google Shape;42;p9"/>
          <p:cNvSpPr txBox="1"/>
          <p:nvPr>
            <p:ph type="title"/>
          </p:nvPr>
        </p:nvSpPr>
        <p:spPr>
          <a:xfrm>
            <a:off x="723900" y="685800"/>
            <a:ext cx="3855721" cy="2157884"/>
          </a:xfrm>
          <a:prstGeom prst="rect">
            <a:avLst/>
          </a:prstGeom>
          <a:noFill/>
          <a:ln>
            <a:noFill/>
          </a:ln>
        </p:spPr>
        <p:txBody>
          <a:bodyPr anchorCtr="0" anchor="t" bIns="45700" lIns="45700" spcFirstLastPara="1" rIns="45700" wrap="square" tIns="45700">
            <a:noAutofit/>
          </a:bodyPr>
          <a:lstStyle>
            <a:lvl1pPr lvl="0" algn="l">
              <a:lnSpc>
                <a:spcPct val="84000"/>
              </a:lnSpc>
              <a:spcBef>
                <a:spcPts val="0"/>
              </a:spcBef>
              <a:spcAft>
                <a:spcPts val="0"/>
              </a:spcAft>
              <a:buClr>
                <a:srgbClr val="191B0E"/>
              </a:buClr>
              <a:buSzPts val="4800"/>
              <a:buFont typeface="Libre Franklin"/>
              <a:buNone/>
              <a:defRPr sz="4800"/>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43" name="Google Shape;43;p9"/>
          <p:cNvSpPr txBox="1"/>
          <p:nvPr>
            <p:ph idx="1" type="body"/>
          </p:nvPr>
        </p:nvSpPr>
        <p:spPr>
          <a:xfrm>
            <a:off x="6256020" y="685801"/>
            <a:ext cx="5212080" cy="5175251"/>
          </a:xfrm>
          <a:prstGeom prst="rect">
            <a:avLst/>
          </a:prstGeom>
          <a:noFill/>
          <a:ln>
            <a:noFill/>
          </a:ln>
        </p:spPr>
        <p:txBody>
          <a:bodyPr anchorCtr="0" anchor="t" bIns="45700" lIns="45700" spcFirstLastPara="1" rIns="45700" wrap="square" tIns="45700">
            <a:noAutofit/>
          </a:bodyPr>
          <a:lstStyle>
            <a:lvl1pPr indent="-342900" lvl="0" marL="457200" algn="l">
              <a:lnSpc>
                <a:spcPct val="94000"/>
              </a:lnSpc>
              <a:spcBef>
                <a:spcPts val="1000"/>
              </a:spcBef>
              <a:spcAft>
                <a:spcPts val="0"/>
              </a:spcAft>
              <a:buClr>
                <a:srgbClr val="191B0E"/>
              </a:buClr>
              <a:buSzPts val="1800"/>
              <a:buChar char="■"/>
              <a:defRPr/>
            </a:lvl1pPr>
            <a:lvl2pPr indent="-342900" lvl="1" marL="914400" algn="l">
              <a:lnSpc>
                <a:spcPct val="94000"/>
              </a:lnSpc>
              <a:spcBef>
                <a:spcPts val="1000"/>
              </a:spcBef>
              <a:spcAft>
                <a:spcPts val="0"/>
              </a:spcAft>
              <a:buClr>
                <a:srgbClr val="191B0E"/>
              </a:buClr>
              <a:buSzPts val="1800"/>
              <a:buChar char="–"/>
              <a:defRPr/>
            </a:lvl2pPr>
            <a:lvl3pPr indent="-342900" lvl="2" marL="1371600" algn="l">
              <a:lnSpc>
                <a:spcPct val="94000"/>
              </a:lnSpc>
              <a:spcBef>
                <a:spcPts val="1000"/>
              </a:spcBef>
              <a:spcAft>
                <a:spcPts val="0"/>
              </a:spcAft>
              <a:buClr>
                <a:srgbClr val="191B0E"/>
              </a:buClr>
              <a:buSzPts val="1800"/>
              <a:buChar char="■"/>
              <a:defRPr/>
            </a:lvl3pPr>
            <a:lvl4pPr indent="-342900" lvl="3" marL="1828800" algn="l">
              <a:lnSpc>
                <a:spcPct val="94000"/>
              </a:lnSpc>
              <a:spcBef>
                <a:spcPts val="1000"/>
              </a:spcBef>
              <a:spcAft>
                <a:spcPts val="0"/>
              </a:spcAft>
              <a:buClr>
                <a:srgbClr val="191B0E"/>
              </a:buClr>
              <a:buSzPts val="1800"/>
              <a:buChar char="–"/>
              <a:defRPr/>
            </a:lvl4pPr>
            <a:lvl5pPr indent="-342900" lvl="4" marL="2286000" algn="l">
              <a:lnSpc>
                <a:spcPct val="94000"/>
              </a:lnSpc>
              <a:spcBef>
                <a:spcPts val="1000"/>
              </a:spcBef>
              <a:spcAft>
                <a:spcPts val="0"/>
              </a:spcAft>
              <a:buClr>
                <a:srgbClr val="191B0E"/>
              </a:buClr>
              <a:buSzPts val="1800"/>
              <a:buChar char="■"/>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44" name="Google Shape;44;p9"/>
          <p:cNvSpPr txBox="1"/>
          <p:nvPr>
            <p:ph idx="2" type="body"/>
          </p:nvPr>
        </p:nvSpPr>
        <p:spPr>
          <a:xfrm>
            <a:off x="723899" y="2856343"/>
            <a:ext cx="3855722" cy="3011058"/>
          </a:xfrm>
          <a:prstGeom prst="rect">
            <a:avLst/>
          </a:prstGeom>
          <a:noFill/>
          <a:ln>
            <a:noFill/>
          </a:ln>
        </p:spPr>
        <p:txBody>
          <a:bodyPr anchorCtr="0" anchor="t" bIns="45700" lIns="45700" spcFirstLastPara="1" rIns="45700" wrap="square" tIns="45700">
            <a:noAutofit/>
          </a:bodyPr>
          <a:lstStyle>
            <a:lvl1pPr indent="-342900" lvl="0" marL="457200" algn="l">
              <a:lnSpc>
                <a:spcPct val="94000"/>
              </a:lnSpc>
              <a:spcBef>
                <a:spcPts val="1000"/>
              </a:spcBef>
              <a:spcAft>
                <a:spcPts val="0"/>
              </a:spcAft>
              <a:buClr>
                <a:srgbClr val="191B0E"/>
              </a:buClr>
              <a:buSzPts val="1800"/>
              <a:buChar char="■"/>
              <a:defRPr/>
            </a:lvl1pPr>
            <a:lvl2pPr indent="-342900" lvl="1" marL="914400" algn="l">
              <a:lnSpc>
                <a:spcPct val="94000"/>
              </a:lnSpc>
              <a:spcBef>
                <a:spcPts val="1000"/>
              </a:spcBef>
              <a:spcAft>
                <a:spcPts val="0"/>
              </a:spcAft>
              <a:buClr>
                <a:srgbClr val="191B0E"/>
              </a:buClr>
              <a:buSzPts val="1800"/>
              <a:buChar char="–"/>
              <a:defRPr/>
            </a:lvl2pPr>
            <a:lvl3pPr indent="-342900" lvl="2" marL="1371600" algn="l">
              <a:lnSpc>
                <a:spcPct val="94000"/>
              </a:lnSpc>
              <a:spcBef>
                <a:spcPts val="1000"/>
              </a:spcBef>
              <a:spcAft>
                <a:spcPts val="0"/>
              </a:spcAft>
              <a:buClr>
                <a:srgbClr val="191B0E"/>
              </a:buClr>
              <a:buSzPts val="1800"/>
              <a:buChar char="■"/>
              <a:defRPr/>
            </a:lvl3pPr>
            <a:lvl4pPr indent="-342900" lvl="3" marL="1828800" algn="l">
              <a:lnSpc>
                <a:spcPct val="94000"/>
              </a:lnSpc>
              <a:spcBef>
                <a:spcPts val="1000"/>
              </a:spcBef>
              <a:spcAft>
                <a:spcPts val="0"/>
              </a:spcAft>
              <a:buClr>
                <a:srgbClr val="191B0E"/>
              </a:buClr>
              <a:buSzPts val="1800"/>
              <a:buChar char="–"/>
              <a:defRPr/>
            </a:lvl4pPr>
            <a:lvl5pPr indent="-342900" lvl="4" marL="2286000" algn="l">
              <a:lnSpc>
                <a:spcPct val="94000"/>
              </a:lnSpc>
              <a:spcBef>
                <a:spcPts val="1000"/>
              </a:spcBef>
              <a:spcAft>
                <a:spcPts val="0"/>
              </a:spcAft>
              <a:buClr>
                <a:srgbClr val="191B0E"/>
              </a:buClr>
              <a:buSzPts val="1800"/>
              <a:buChar char="■"/>
              <a:defRPr/>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45" name="Google Shape;45;p9"/>
          <p:cNvSpPr txBox="1"/>
          <p:nvPr>
            <p:ph idx="12" type="sldNum"/>
          </p:nvPr>
        </p:nvSpPr>
        <p:spPr>
          <a:xfrm>
            <a:off x="11205823"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9"/>
          <p:cNvSpPr/>
          <p:nvPr/>
        </p:nvSpPr>
        <p:spPr>
          <a:xfrm>
            <a:off x="5303520" y="376"/>
            <a:ext cx="228601" cy="6858001"/>
          </a:xfrm>
          <a:prstGeom prst="rect">
            <a:avLst/>
          </a:prstGeom>
          <a:solidFill>
            <a:srgbClr val="191B0E"/>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7" name="Shape 47"/>
        <p:cNvGrpSpPr/>
        <p:nvPr/>
      </p:nvGrpSpPr>
      <p:grpSpPr>
        <a:xfrm>
          <a:off x="0" y="0"/>
          <a:ext cx="0" cy="0"/>
          <a:chOff x="0" y="0"/>
          <a:chExt cx="0" cy="0"/>
        </a:xfrm>
      </p:grpSpPr>
      <p:sp>
        <p:nvSpPr>
          <p:cNvPr id="48" name="Google Shape;48;p10"/>
          <p:cNvSpPr/>
          <p:nvPr/>
        </p:nvSpPr>
        <p:spPr>
          <a:xfrm>
            <a:off x="-1" y="375"/>
            <a:ext cx="5303522" cy="6857626"/>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49" name="Google Shape;49;p10"/>
          <p:cNvSpPr txBox="1"/>
          <p:nvPr>
            <p:ph type="title"/>
          </p:nvPr>
        </p:nvSpPr>
        <p:spPr>
          <a:xfrm>
            <a:off x="723900" y="685800"/>
            <a:ext cx="3855721" cy="2157884"/>
          </a:xfrm>
          <a:prstGeom prst="rect">
            <a:avLst/>
          </a:prstGeom>
          <a:noFill/>
          <a:ln>
            <a:noFill/>
          </a:ln>
        </p:spPr>
        <p:txBody>
          <a:bodyPr anchorCtr="0" anchor="t" bIns="45700" lIns="45700" spcFirstLastPara="1" rIns="45700" wrap="square" tIns="45700">
            <a:noAutofit/>
          </a:bodyPr>
          <a:lstStyle>
            <a:lvl1pPr lvl="0" algn="l">
              <a:lnSpc>
                <a:spcPct val="84000"/>
              </a:lnSpc>
              <a:spcBef>
                <a:spcPts val="0"/>
              </a:spcBef>
              <a:spcAft>
                <a:spcPts val="0"/>
              </a:spcAft>
              <a:buClr>
                <a:srgbClr val="191B0E"/>
              </a:buClr>
              <a:buSzPts val="4800"/>
              <a:buFont typeface="Libre Franklin"/>
              <a:buNone/>
              <a:defRPr sz="4800"/>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p:txBody>
      </p:sp>
      <p:sp>
        <p:nvSpPr>
          <p:cNvPr id="50" name="Google Shape;50;p10"/>
          <p:cNvSpPr/>
          <p:nvPr>
            <p:ph idx="2" type="pic"/>
          </p:nvPr>
        </p:nvSpPr>
        <p:spPr>
          <a:xfrm>
            <a:off x="5532120" y="0"/>
            <a:ext cx="6659881" cy="6858000"/>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1pPr>
            <a:lvl2pPr lvl="1"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2pPr>
            <a:lvl3pPr lvl="2"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3pPr>
            <a:lvl4pPr lvl="3"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4pPr>
            <a:lvl5pPr lvl="4"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5pPr>
            <a:lvl6pPr lvl="5"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6pPr>
            <a:lvl7pPr lvl="6"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7pPr>
            <a:lvl8pPr lvl="7"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8pPr>
            <a:lvl9pPr lvl="8"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9pPr>
          </a:lstStyle>
          <a:p/>
        </p:txBody>
      </p:sp>
      <p:sp>
        <p:nvSpPr>
          <p:cNvPr id="51" name="Google Shape;51;p10"/>
          <p:cNvSpPr txBox="1"/>
          <p:nvPr>
            <p:ph idx="1" type="body"/>
          </p:nvPr>
        </p:nvSpPr>
        <p:spPr>
          <a:xfrm>
            <a:off x="723900" y="2855967"/>
            <a:ext cx="3855721" cy="3011433"/>
          </a:xfrm>
          <a:prstGeom prst="rect">
            <a:avLst/>
          </a:prstGeom>
          <a:noFill/>
          <a:ln>
            <a:noFill/>
          </a:ln>
        </p:spPr>
        <p:txBody>
          <a:bodyPr anchorCtr="0" anchor="t" bIns="45700" lIns="45700" spcFirstLastPara="1" rIns="45700" wrap="square" tIns="45700">
            <a:noAutofit/>
          </a:bodyPr>
          <a:lstStyle>
            <a:lvl1pPr indent="-228600" lvl="0" marL="457200" algn="l">
              <a:lnSpc>
                <a:spcPct val="113000"/>
              </a:lnSpc>
              <a:spcBef>
                <a:spcPts val="1500"/>
              </a:spcBef>
              <a:spcAft>
                <a:spcPts val="0"/>
              </a:spcAft>
              <a:buClr>
                <a:srgbClr val="191B0E"/>
              </a:buClr>
              <a:buSzPts val="1600"/>
              <a:buFont typeface="Libre Franklin"/>
              <a:buNone/>
              <a:defRPr sz="1600"/>
            </a:lvl1pPr>
            <a:lvl2pPr indent="-228600" lvl="1" marL="914400" algn="l">
              <a:lnSpc>
                <a:spcPct val="113000"/>
              </a:lnSpc>
              <a:spcBef>
                <a:spcPts val="1500"/>
              </a:spcBef>
              <a:spcAft>
                <a:spcPts val="0"/>
              </a:spcAft>
              <a:buClr>
                <a:srgbClr val="191B0E"/>
              </a:buClr>
              <a:buSzPts val="1600"/>
              <a:buFont typeface="Libre Franklin"/>
              <a:buNone/>
              <a:defRPr sz="1600"/>
            </a:lvl2pPr>
            <a:lvl3pPr indent="-228600" lvl="2" marL="1371600" algn="l">
              <a:lnSpc>
                <a:spcPct val="113000"/>
              </a:lnSpc>
              <a:spcBef>
                <a:spcPts val="1500"/>
              </a:spcBef>
              <a:spcAft>
                <a:spcPts val="0"/>
              </a:spcAft>
              <a:buClr>
                <a:srgbClr val="191B0E"/>
              </a:buClr>
              <a:buSzPts val="1600"/>
              <a:buFont typeface="Libre Franklin"/>
              <a:buNone/>
              <a:defRPr sz="1600"/>
            </a:lvl3pPr>
            <a:lvl4pPr indent="-228600" lvl="3" marL="1828800" algn="l">
              <a:lnSpc>
                <a:spcPct val="113000"/>
              </a:lnSpc>
              <a:spcBef>
                <a:spcPts val="1500"/>
              </a:spcBef>
              <a:spcAft>
                <a:spcPts val="0"/>
              </a:spcAft>
              <a:buClr>
                <a:srgbClr val="191B0E"/>
              </a:buClr>
              <a:buSzPts val="1600"/>
              <a:buFont typeface="Libre Franklin"/>
              <a:buNone/>
              <a:defRPr sz="1600"/>
            </a:lvl4pPr>
            <a:lvl5pPr indent="-228600" lvl="4" marL="2286000" algn="l">
              <a:lnSpc>
                <a:spcPct val="113000"/>
              </a:lnSpc>
              <a:spcBef>
                <a:spcPts val="1500"/>
              </a:spcBef>
              <a:spcAft>
                <a:spcPts val="0"/>
              </a:spcAft>
              <a:buClr>
                <a:srgbClr val="191B0E"/>
              </a:buClr>
              <a:buSzPts val="1600"/>
              <a:buFont typeface="Libre Franklin"/>
              <a:buNone/>
              <a:defRPr sz="1600"/>
            </a:lvl5pPr>
            <a:lvl6pPr indent="-342900" lvl="5" marL="2743200" algn="l">
              <a:lnSpc>
                <a:spcPct val="94000"/>
              </a:lnSpc>
              <a:spcBef>
                <a:spcPts val="1000"/>
              </a:spcBef>
              <a:spcAft>
                <a:spcPts val="0"/>
              </a:spcAft>
              <a:buClr>
                <a:srgbClr val="191B0E"/>
              </a:buClr>
              <a:buSzPts val="1800"/>
              <a:buChar char="–"/>
              <a:defRPr/>
            </a:lvl6pPr>
            <a:lvl7pPr indent="-342900" lvl="6" marL="3200400" algn="l">
              <a:lnSpc>
                <a:spcPct val="94000"/>
              </a:lnSpc>
              <a:spcBef>
                <a:spcPts val="1000"/>
              </a:spcBef>
              <a:spcAft>
                <a:spcPts val="0"/>
              </a:spcAft>
              <a:buClr>
                <a:srgbClr val="191B0E"/>
              </a:buClr>
              <a:buSzPts val="1800"/>
              <a:buChar char="■"/>
              <a:defRPr/>
            </a:lvl7pPr>
            <a:lvl8pPr indent="-342900" lvl="7" marL="3657600" algn="l">
              <a:lnSpc>
                <a:spcPct val="94000"/>
              </a:lnSpc>
              <a:spcBef>
                <a:spcPts val="1000"/>
              </a:spcBef>
              <a:spcAft>
                <a:spcPts val="0"/>
              </a:spcAft>
              <a:buClr>
                <a:srgbClr val="191B0E"/>
              </a:buClr>
              <a:buSzPts val="1800"/>
              <a:buChar char="–"/>
              <a:defRPr/>
            </a:lvl8pPr>
            <a:lvl9pPr indent="-342900" lvl="8" marL="4114800" algn="l">
              <a:lnSpc>
                <a:spcPct val="94000"/>
              </a:lnSpc>
              <a:spcBef>
                <a:spcPts val="1000"/>
              </a:spcBef>
              <a:spcAft>
                <a:spcPts val="0"/>
              </a:spcAft>
              <a:buClr>
                <a:srgbClr val="191B0E"/>
              </a:buClr>
              <a:buSzPts val="1800"/>
              <a:buChar char="■"/>
              <a:defRPr/>
            </a:lvl9pPr>
          </a:lstStyle>
          <a:p/>
        </p:txBody>
      </p:sp>
      <p:sp>
        <p:nvSpPr>
          <p:cNvPr id="52" name="Google Shape;52;p10"/>
          <p:cNvSpPr txBox="1"/>
          <p:nvPr>
            <p:ph idx="12" type="sldNum"/>
          </p:nvPr>
        </p:nvSpPr>
        <p:spPr>
          <a:xfrm>
            <a:off x="11205823" y="6523206"/>
            <a:ext cx="273610" cy="264974"/>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191B0E"/>
              </a:buClr>
              <a:buSzPts val="1200"/>
              <a:buFont typeface="Libre Franklin"/>
              <a:buNone/>
              <a:defRPr sz="1200">
                <a:solidFill>
                  <a:srgbClr val="191B0E"/>
                </a:solidFill>
              </a:defRPr>
            </a:lvl1pPr>
            <a:lvl2pPr indent="0" lvl="1" marL="0" algn="r">
              <a:lnSpc>
                <a:spcPct val="100000"/>
              </a:lnSpc>
              <a:spcBef>
                <a:spcPts val="0"/>
              </a:spcBef>
              <a:spcAft>
                <a:spcPts val="0"/>
              </a:spcAft>
              <a:buClr>
                <a:srgbClr val="191B0E"/>
              </a:buClr>
              <a:buSzPts val="1200"/>
              <a:buFont typeface="Libre Franklin"/>
              <a:buNone/>
              <a:defRPr sz="1200">
                <a:solidFill>
                  <a:srgbClr val="191B0E"/>
                </a:solidFill>
              </a:defRPr>
            </a:lvl2pPr>
            <a:lvl3pPr indent="0" lvl="2" marL="0" algn="r">
              <a:lnSpc>
                <a:spcPct val="100000"/>
              </a:lnSpc>
              <a:spcBef>
                <a:spcPts val="0"/>
              </a:spcBef>
              <a:spcAft>
                <a:spcPts val="0"/>
              </a:spcAft>
              <a:buClr>
                <a:srgbClr val="191B0E"/>
              </a:buClr>
              <a:buSzPts val="1200"/>
              <a:buFont typeface="Libre Franklin"/>
              <a:buNone/>
              <a:defRPr sz="1200">
                <a:solidFill>
                  <a:srgbClr val="191B0E"/>
                </a:solidFill>
              </a:defRPr>
            </a:lvl3pPr>
            <a:lvl4pPr indent="0" lvl="3" marL="0" algn="r">
              <a:lnSpc>
                <a:spcPct val="100000"/>
              </a:lnSpc>
              <a:spcBef>
                <a:spcPts val="0"/>
              </a:spcBef>
              <a:spcAft>
                <a:spcPts val="0"/>
              </a:spcAft>
              <a:buClr>
                <a:srgbClr val="191B0E"/>
              </a:buClr>
              <a:buSzPts val="1200"/>
              <a:buFont typeface="Libre Franklin"/>
              <a:buNone/>
              <a:defRPr sz="1200">
                <a:solidFill>
                  <a:srgbClr val="191B0E"/>
                </a:solidFill>
              </a:defRPr>
            </a:lvl4pPr>
            <a:lvl5pPr indent="0" lvl="4" marL="0" algn="r">
              <a:lnSpc>
                <a:spcPct val="100000"/>
              </a:lnSpc>
              <a:spcBef>
                <a:spcPts val="0"/>
              </a:spcBef>
              <a:spcAft>
                <a:spcPts val="0"/>
              </a:spcAft>
              <a:buClr>
                <a:srgbClr val="191B0E"/>
              </a:buClr>
              <a:buSzPts val="1200"/>
              <a:buFont typeface="Libre Franklin"/>
              <a:buNone/>
              <a:defRPr sz="1200">
                <a:solidFill>
                  <a:srgbClr val="191B0E"/>
                </a:solidFill>
              </a:defRPr>
            </a:lvl5pPr>
            <a:lvl6pPr indent="0" lvl="5" marL="0" algn="r">
              <a:lnSpc>
                <a:spcPct val="100000"/>
              </a:lnSpc>
              <a:spcBef>
                <a:spcPts val="0"/>
              </a:spcBef>
              <a:spcAft>
                <a:spcPts val="0"/>
              </a:spcAft>
              <a:buClr>
                <a:srgbClr val="191B0E"/>
              </a:buClr>
              <a:buSzPts val="1200"/>
              <a:buFont typeface="Libre Franklin"/>
              <a:buNone/>
              <a:defRPr sz="1200">
                <a:solidFill>
                  <a:srgbClr val="191B0E"/>
                </a:solidFill>
              </a:defRPr>
            </a:lvl6pPr>
            <a:lvl7pPr indent="0" lvl="6" marL="0" algn="r">
              <a:lnSpc>
                <a:spcPct val="100000"/>
              </a:lnSpc>
              <a:spcBef>
                <a:spcPts val="0"/>
              </a:spcBef>
              <a:spcAft>
                <a:spcPts val="0"/>
              </a:spcAft>
              <a:buClr>
                <a:srgbClr val="191B0E"/>
              </a:buClr>
              <a:buSzPts val="1200"/>
              <a:buFont typeface="Libre Franklin"/>
              <a:buNone/>
              <a:defRPr sz="1200">
                <a:solidFill>
                  <a:srgbClr val="191B0E"/>
                </a:solidFill>
              </a:defRPr>
            </a:lvl7pPr>
            <a:lvl8pPr indent="0" lvl="7" marL="0" algn="r">
              <a:lnSpc>
                <a:spcPct val="100000"/>
              </a:lnSpc>
              <a:spcBef>
                <a:spcPts val="0"/>
              </a:spcBef>
              <a:spcAft>
                <a:spcPts val="0"/>
              </a:spcAft>
              <a:buClr>
                <a:srgbClr val="191B0E"/>
              </a:buClr>
              <a:buSzPts val="1200"/>
              <a:buFont typeface="Libre Franklin"/>
              <a:buNone/>
              <a:defRPr sz="1200">
                <a:solidFill>
                  <a:srgbClr val="191B0E"/>
                </a:solidFill>
              </a:defRPr>
            </a:lvl8pPr>
            <a:lvl9pPr indent="0" lvl="8" marL="0" algn="r">
              <a:lnSpc>
                <a:spcPct val="100000"/>
              </a:lnSpc>
              <a:spcBef>
                <a:spcPts val="0"/>
              </a:spcBef>
              <a:spcAft>
                <a:spcPts val="0"/>
              </a:spcAft>
              <a:buClr>
                <a:srgbClr val="191B0E"/>
              </a:buClr>
              <a:buSzPts val="1200"/>
              <a:buFont typeface="Libre Franklin"/>
              <a:buNone/>
              <a:defRPr sz="1200">
                <a:solidFill>
                  <a:srgbClr val="191B0E"/>
                </a:solidFil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0"/>
          <p:cNvSpPr/>
          <p:nvPr/>
        </p:nvSpPr>
        <p:spPr>
          <a:xfrm>
            <a:off x="5303520" y="376"/>
            <a:ext cx="228601" cy="6858001"/>
          </a:xfrm>
          <a:prstGeom prst="rect">
            <a:avLst/>
          </a:prstGeom>
          <a:solidFill>
            <a:srgbClr val="191B0E"/>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DE3"/>
        </a:solidFill>
      </p:bgPr>
    </p:bg>
    <p:spTree>
      <p:nvGrpSpPr>
        <p:cNvPr id="5" name="Shape 5"/>
        <p:cNvGrpSpPr/>
        <p:nvPr/>
      </p:nvGrpSpPr>
      <p:grpSpPr>
        <a:xfrm>
          <a:off x="0" y="0"/>
          <a:ext cx="0" cy="0"/>
          <a:chOff x="0" y="0"/>
          <a:chExt cx="0" cy="0"/>
        </a:xfrm>
      </p:grpSpPr>
      <p:sp>
        <p:nvSpPr>
          <p:cNvPr id="6" name="Google Shape;6;p1"/>
          <p:cNvSpPr/>
          <p:nvPr/>
        </p:nvSpPr>
        <p:spPr>
          <a:xfrm>
            <a:off x="478094" y="376"/>
            <a:ext cx="228601" cy="6858001"/>
          </a:xfrm>
          <a:prstGeom prst="rect">
            <a:avLst/>
          </a:prstGeom>
          <a:solidFill>
            <a:srgbClr val="191B0E"/>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7" name="Google Shape;7;p1"/>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191B0E"/>
              </a:buClr>
              <a:buSzPts val="1200"/>
              <a:buFont typeface="Libre Franklin"/>
              <a:buNone/>
              <a:defRPr b="0" i="0" sz="1200" u="none" cap="none" strike="noStrike">
                <a:solidFill>
                  <a:srgbClr val="191B0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 name="Google Shape;8;p1"/>
          <p:cNvSpPr txBox="1"/>
          <p:nvPr>
            <p:ph type="title"/>
          </p:nvPr>
        </p:nvSpPr>
        <p:spPr>
          <a:xfrm>
            <a:off x="609600" y="274637"/>
            <a:ext cx="10972800" cy="1325564"/>
          </a:xfrm>
          <a:prstGeom prst="rect">
            <a:avLst/>
          </a:prstGeom>
          <a:noFill/>
          <a:ln>
            <a:noFill/>
          </a:ln>
        </p:spPr>
        <p:txBody>
          <a:bodyPr anchorCtr="0" anchor="t" bIns="45700" lIns="45700" spcFirstLastPara="1" rIns="45700" wrap="square" tIns="45700">
            <a:noAutofit/>
          </a:bodyPr>
          <a:lstStyle>
            <a:lvl1pPr lvl="0"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1pPr>
            <a:lvl2pPr lvl="1"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2pPr>
            <a:lvl3pPr lvl="2"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3pPr>
            <a:lvl4pPr lvl="3"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4pPr>
            <a:lvl5pPr lvl="4"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5pPr>
            <a:lvl6pPr lvl="5"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6pPr>
            <a:lvl7pPr lvl="6"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7pPr>
            <a:lvl8pPr lvl="7"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8pPr>
            <a:lvl9pPr lvl="8" marR="0" rtl="0" algn="l">
              <a:lnSpc>
                <a:spcPct val="89000"/>
              </a:lnSpc>
              <a:spcBef>
                <a:spcPts val="0"/>
              </a:spcBef>
              <a:spcAft>
                <a:spcPts val="0"/>
              </a:spcAft>
              <a:buClr>
                <a:srgbClr val="191B0E"/>
              </a:buClr>
              <a:buSzPts val="4400"/>
              <a:buFont typeface="Libre Franklin"/>
              <a:buNone/>
              <a:defRPr b="0" i="0" sz="4400" u="none" cap="none" strike="noStrike">
                <a:solidFill>
                  <a:srgbClr val="191B0E"/>
                </a:solidFill>
                <a:latin typeface="Libre Franklin"/>
                <a:ea typeface="Libre Franklin"/>
                <a:cs typeface="Libre Franklin"/>
                <a:sym typeface="Libre Franklin"/>
              </a:defRPr>
            </a:lvl9pPr>
          </a:lstStyle>
          <a:p/>
        </p:txBody>
      </p:sp>
      <p:sp>
        <p:nvSpPr>
          <p:cNvPr id="9" name="Google Shape;9;p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Autofit/>
          </a:bodyPr>
          <a:lstStyle>
            <a:lvl1pPr indent="-355600" lvl="0" marL="4572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1pPr>
            <a:lvl2pPr indent="-355600" lvl="1" marL="9144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2pPr>
            <a:lvl3pPr indent="-355600" lvl="2" marL="13716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3pPr>
            <a:lvl4pPr indent="-355600" lvl="3" marL="18288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4pPr>
            <a:lvl5pPr indent="-355600" lvl="4" marL="22860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5pPr>
            <a:lvl6pPr indent="-355600" lvl="5" marL="27432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6pPr>
            <a:lvl7pPr indent="-355600" lvl="6" marL="32004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7pPr>
            <a:lvl8pPr indent="-355600" lvl="7" marL="36576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8pPr>
            <a:lvl9pPr indent="-355600" lvl="8" marL="4114800" marR="0" rtl="0" algn="l">
              <a:lnSpc>
                <a:spcPct val="94000"/>
              </a:lnSpc>
              <a:spcBef>
                <a:spcPts val="1000"/>
              </a:spcBef>
              <a:spcAft>
                <a:spcPts val="0"/>
              </a:spcAft>
              <a:buClr>
                <a:srgbClr val="191B0E"/>
              </a:buClr>
              <a:buSzPts val="2000"/>
              <a:buFont typeface="Helvetica Neue"/>
              <a:buChar char="■"/>
              <a:defRPr b="0" i="0" sz="2000" u="none" cap="none" strike="noStrike">
                <a:solidFill>
                  <a:srgbClr val="191B0E"/>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nvSpPr>
        <p:spPr>
          <a:xfrm>
            <a:off x="890337" y="6523206"/>
            <a:ext cx="9828067" cy="264974"/>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59" name="Google Shape;59;p11"/>
          <p:cNvSpPr txBox="1"/>
          <p:nvPr>
            <p:ph idx="4294967295" type="ctrTitle"/>
          </p:nvPr>
        </p:nvSpPr>
        <p:spPr>
          <a:xfrm>
            <a:off x="1287982" y="550068"/>
            <a:ext cx="9616035" cy="2520158"/>
          </a:xfrm>
          <a:prstGeom prst="rect">
            <a:avLst/>
          </a:prstGeom>
          <a:noFill/>
          <a:ln>
            <a:noFill/>
          </a:ln>
        </p:spPr>
        <p:txBody>
          <a:bodyPr anchorCtr="0" anchor="b" bIns="45700" lIns="45700" spcFirstLastPara="1" rIns="45700" wrap="square" tIns="45700">
            <a:noAutofit/>
          </a:bodyPr>
          <a:lstStyle/>
          <a:p>
            <a:pPr indent="0" lvl="0" marL="0" marR="0" rtl="0" algn="ctr">
              <a:lnSpc>
                <a:spcPct val="89000"/>
              </a:lnSpc>
              <a:spcBef>
                <a:spcPts val="0"/>
              </a:spcBef>
              <a:spcAft>
                <a:spcPts val="0"/>
              </a:spcAft>
              <a:buClr>
                <a:srgbClr val="191B0E"/>
              </a:buClr>
              <a:buSzPts val="3200"/>
              <a:buFont typeface="Libre Franklin"/>
              <a:buNone/>
            </a:pPr>
            <a:r>
              <a:rPr b="0" i="0" lang="en-US" sz="3200" u="none" cap="none" strike="noStrike">
                <a:solidFill>
                  <a:srgbClr val="191B0E"/>
                </a:solidFill>
                <a:latin typeface="Libre Franklin"/>
                <a:ea typeface="Libre Franklin"/>
                <a:cs typeface="Libre Franklin"/>
                <a:sym typeface="Libre Franklin"/>
              </a:rPr>
              <a:t>USER-CUSTOMIZED RESTAURANT RECOMMENDATION USING NLP ON YELP DATASET</a:t>
            </a:r>
            <a:endParaRPr/>
          </a:p>
        </p:txBody>
      </p:sp>
      <p:sp>
        <p:nvSpPr>
          <p:cNvPr id="60" name="Google Shape;60;p11"/>
          <p:cNvSpPr txBox="1"/>
          <p:nvPr>
            <p:ph idx="4294967295" type="subTitle"/>
          </p:nvPr>
        </p:nvSpPr>
        <p:spPr>
          <a:xfrm>
            <a:off x="2143616" y="3667291"/>
            <a:ext cx="8134350" cy="2855915"/>
          </a:xfrm>
          <a:prstGeom prst="rect">
            <a:avLst/>
          </a:prstGeom>
          <a:noFill/>
          <a:ln>
            <a:noFill/>
          </a:ln>
        </p:spPr>
        <p:txBody>
          <a:bodyPr anchorCtr="0" anchor="t" bIns="45700" lIns="45700" spcFirstLastPara="1" rIns="45700" wrap="square" tIns="45700">
            <a:noAutofit/>
          </a:bodyPr>
          <a:lstStyle/>
          <a:p>
            <a:pPr indent="0" lvl="0" marL="0" marR="0" rtl="0" algn="ctr">
              <a:lnSpc>
                <a:spcPct val="112000"/>
              </a:lnSpc>
              <a:spcBef>
                <a:spcPts val="0"/>
              </a:spcBef>
              <a:spcAft>
                <a:spcPts val="0"/>
              </a:spcAft>
              <a:buClr>
                <a:srgbClr val="191B0E"/>
              </a:buClr>
              <a:buSzPts val="2000"/>
              <a:buFont typeface="Helvetica Neue"/>
              <a:buNone/>
            </a:pPr>
            <a:r>
              <a:rPr b="0" i="0" lang="en-US" sz="2000" u="none" cap="none" strike="noStrike">
                <a:solidFill>
                  <a:srgbClr val="191B0E"/>
                </a:solidFill>
                <a:latin typeface="Libre Franklin"/>
                <a:ea typeface="Libre Franklin"/>
                <a:cs typeface="Libre Franklin"/>
                <a:sym typeface="Libre Franklin"/>
              </a:rPr>
              <a:t>Spring 2020: CSE6240: Web search and Data Mining</a:t>
            </a:r>
            <a:endParaRPr/>
          </a:p>
          <a:p>
            <a:pPr indent="0" lvl="0" marL="0" marR="0" rtl="0" algn="ctr">
              <a:lnSpc>
                <a:spcPct val="112000"/>
              </a:lnSpc>
              <a:spcBef>
                <a:spcPts val="0"/>
              </a:spcBef>
              <a:spcAft>
                <a:spcPts val="0"/>
              </a:spcAft>
              <a:buClr>
                <a:srgbClr val="191B0E"/>
              </a:buClr>
              <a:buSzPts val="2000"/>
              <a:buFont typeface="Helvetica Neue"/>
              <a:buNone/>
            </a:pPr>
            <a:r>
              <a:rPr b="0" i="0" lang="en-US" sz="2000" u="none" cap="none" strike="noStrike">
                <a:solidFill>
                  <a:srgbClr val="191B0E"/>
                </a:solidFill>
                <a:latin typeface="Libre Franklin"/>
                <a:ea typeface="Libre Franklin"/>
                <a:cs typeface="Libre Franklin"/>
                <a:sym typeface="Libre Franklin"/>
              </a:rPr>
              <a:t>Somdut Roy    </a:t>
            </a:r>
            <a:endParaRPr/>
          </a:p>
          <a:p>
            <a:pPr indent="0" lvl="0" marL="0" marR="0" rtl="0" algn="ctr">
              <a:lnSpc>
                <a:spcPct val="112000"/>
              </a:lnSpc>
              <a:spcBef>
                <a:spcPts val="0"/>
              </a:spcBef>
              <a:spcAft>
                <a:spcPts val="0"/>
              </a:spcAft>
              <a:buClr>
                <a:srgbClr val="191B0E"/>
              </a:buClr>
              <a:buSzPts val="2000"/>
              <a:buFont typeface="Helvetica Neue"/>
              <a:buNone/>
            </a:pPr>
            <a:r>
              <a:rPr b="0" i="0" lang="en-US" sz="2000" u="none" cap="none" strike="noStrike">
                <a:solidFill>
                  <a:srgbClr val="191B0E"/>
                </a:solidFill>
                <a:latin typeface="Libre Franklin"/>
                <a:ea typeface="Libre Franklin"/>
                <a:cs typeface="Libre Franklin"/>
                <a:sym typeface="Libre Franklin"/>
              </a:rPr>
              <a:t>Vitaly Marin</a:t>
            </a:r>
            <a:endParaRPr/>
          </a:p>
          <a:p>
            <a:pPr indent="0" lvl="0" marL="0" marR="0" rtl="0" algn="ctr">
              <a:lnSpc>
                <a:spcPct val="112000"/>
              </a:lnSpc>
              <a:spcBef>
                <a:spcPts val="0"/>
              </a:spcBef>
              <a:spcAft>
                <a:spcPts val="0"/>
              </a:spcAft>
              <a:buClr>
                <a:srgbClr val="191B0E"/>
              </a:buClr>
              <a:buSzPts val="2000"/>
              <a:buFont typeface="Helvetica Neue"/>
              <a:buNone/>
            </a:pPr>
            <a:r>
              <a:rPr b="0" i="0" lang="en-US" sz="2000" u="none" cap="none" strike="noStrike">
                <a:solidFill>
                  <a:srgbClr val="191B0E"/>
                </a:solidFill>
                <a:latin typeface="Libre Franklin"/>
                <a:ea typeface="Libre Franklin"/>
                <a:cs typeface="Libre Franklin"/>
                <a:sym typeface="Libre Franklin"/>
              </a:rPr>
              <a:t>    Devanshee Shah</a:t>
            </a:r>
            <a:endParaRPr/>
          </a:p>
        </p:txBody>
      </p:sp>
      <p:sp>
        <p:nvSpPr>
          <p:cNvPr id="61" name="Google Shape;61;p11"/>
          <p:cNvSpPr txBox="1"/>
          <p:nvPr>
            <p:ph idx="12" type="sldNum"/>
          </p:nvPr>
        </p:nvSpPr>
        <p:spPr>
          <a:xfrm>
            <a:off x="11238100"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199" name="Google Shape;199;p20"/>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grpSp>
        <p:nvGrpSpPr>
          <p:cNvPr id="200" name="Google Shape;200;p20"/>
          <p:cNvGrpSpPr/>
          <p:nvPr/>
        </p:nvGrpSpPr>
        <p:grpSpPr>
          <a:xfrm>
            <a:off x="5706693" y="1829325"/>
            <a:ext cx="1979631" cy="820134"/>
            <a:chOff x="0" y="0"/>
            <a:chExt cx="1979629" cy="820133"/>
          </a:xfrm>
        </p:grpSpPr>
        <p:sp>
          <p:nvSpPr>
            <p:cNvPr id="201" name="Google Shape;201;p20"/>
            <p:cNvSpPr/>
            <p:nvPr/>
          </p:nvSpPr>
          <p:spPr>
            <a:xfrm>
              <a:off x="0" y="0"/>
              <a:ext cx="1979629" cy="820133"/>
            </a:xfrm>
            <a:prstGeom prst="roundRect">
              <a:avLst>
                <a:gd fmla="val 16667" name="adj"/>
              </a:avLst>
            </a:prstGeom>
            <a:solidFill>
              <a:srgbClr val="FAF2E1"/>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02" name="Google Shape;202;p20"/>
            <p:cNvSpPr txBox="1"/>
            <p:nvPr/>
          </p:nvSpPr>
          <p:spPr>
            <a:xfrm>
              <a:off x="40035" y="227846"/>
              <a:ext cx="1899559" cy="3644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Set of reviews</a:t>
              </a:r>
              <a:endParaRPr/>
            </a:p>
          </p:txBody>
        </p:sp>
      </p:grpSp>
      <p:sp>
        <p:nvSpPr>
          <p:cNvPr id="203" name="Google Shape;203;p20"/>
          <p:cNvSpPr txBox="1"/>
          <p:nvPr/>
        </p:nvSpPr>
        <p:spPr>
          <a:xfrm>
            <a:off x="7753067" y="2051682"/>
            <a:ext cx="1743960" cy="3454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Noto Sans Symbols"/>
                <a:ea typeface="Noto Sans Symbols"/>
                <a:cs typeface="Noto Sans Symbols"/>
                <a:sym typeface="Noto Sans Symbols"/>
              </a:rPr>
              <a:t>🡪</a:t>
            </a:r>
            <a:endParaRPr/>
          </a:p>
        </p:txBody>
      </p:sp>
      <p:grpSp>
        <p:nvGrpSpPr>
          <p:cNvPr id="204" name="Google Shape;204;p20"/>
          <p:cNvGrpSpPr/>
          <p:nvPr/>
        </p:nvGrpSpPr>
        <p:grpSpPr>
          <a:xfrm>
            <a:off x="8263731" y="1829324"/>
            <a:ext cx="1979631" cy="820134"/>
            <a:chOff x="0" y="0"/>
            <a:chExt cx="1979629" cy="820133"/>
          </a:xfrm>
        </p:grpSpPr>
        <p:sp>
          <p:nvSpPr>
            <p:cNvPr id="205" name="Google Shape;205;p20"/>
            <p:cNvSpPr/>
            <p:nvPr/>
          </p:nvSpPr>
          <p:spPr>
            <a:xfrm>
              <a:off x="0" y="0"/>
              <a:ext cx="1979629" cy="820133"/>
            </a:xfrm>
            <a:prstGeom prst="roundRect">
              <a:avLst>
                <a:gd fmla="val 16667" name="adj"/>
              </a:avLst>
            </a:prstGeom>
            <a:solidFill>
              <a:srgbClr val="FAF2E1"/>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06" name="Google Shape;206;p20"/>
            <p:cNvSpPr txBox="1"/>
            <p:nvPr/>
          </p:nvSpPr>
          <p:spPr>
            <a:xfrm>
              <a:off x="40035" y="227846"/>
              <a:ext cx="1899559" cy="3644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Ratings</a:t>
              </a:r>
              <a:endParaRPr/>
            </a:p>
          </p:txBody>
        </p:sp>
      </p:grpSp>
      <p:sp>
        <p:nvSpPr>
          <p:cNvPr id="207" name="Google Shape;207;p20"/>
          <p:cNvSpPr/>
          <p:nvPr/>
        </p:nvSpPr>
        <p:spPr>
          <a:xfrm>
            <a:off x="5550822" y="1152304"/>
            <a:ext cx="5108025" cy="1872575"/>
          </a:xfrm>
          <a:custGeom>
            <a:rect b="b" l="l" r="r" t="t"/>
            <a:pathLst>
              <a:path extrusionOk="0" h="21600" w="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grpSp>
        <p:nvGrpSpPr>
          <p:cNvPr id="208" name="Google Shape;208;p20"/>
          <p:cNvGrpSpPr/>
          <p:nvPr/>
        </p:nvGrpSpPr>
        <p:grpSpPr>
          <a:xfrm>
            <a:off x="3987262" y="3291232"/>
            <a:ext cx="2144149" cy="949502"/>
            <a:chOff x="0" y="0"/>
            <a:chExt cx="2144148" cy="949500"/>
          </a:xfrm>
        </p:grpSpPr>
        <p:sp>
          <p:nvSpPr>
            <p:cNvPr id="209" name="Google Shape;209;p20"/>
            <p:cNvSpPr/>
            <p:nvPr/>
          </p:nvSpPr>
          <p:spPr>
            <a:xfrm>
              <a:off x="0" y="0"/>
              <a:ext cx="2144148" cy="949500"/>
            </a:xfrm>
            <a:prstGeom prst="roundRect">
              <a:avLst>
                <a:gd fmla="val 16667" name="adj"/>
              </a:avLst>
            </a:prstGeom>
            <a:solidFill>
              <a:srgbClr val="BBCDBB"/>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10" name="Google Shape;210;p20"/>
            <p:cNvSpPr txBox="1"/>
            <p:nvPr/>
          </p:nvSpPr>
          <p:spPr>
            <a:xfrm>
              <a:off x="46351" y="13130"/>
              <a:ext cx="2051445" cy="9232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reviews for each user</a:t>
              </a:r>
              <a:endParaRPr/>
            </a:p>
          </p:txBody>
        </p:sp>
      </p:grpSp>
      <p:grpSp>
        <p:nvGrpSpPr>
          <p:cNvPr id="211" name="Google Shape;211;p20"/>
          <p:cNvGrpSpPr/>
          <p:nvPr/>
        </p:nvGrpSpPr>
        <p:grpSpPr>
          <a:xfrm>
            <a:off x="6368862" y="3295770"/>
            <a:ext cx="2144149" cy="949502"/>
            <a:chOff x="0" y="0"/>
            <a:chExt cx="2144148" cy="949500"/>
          </a:xfrm>
        </p:grpSpPr>
        <p:sp>
          <p:nvSpPr>
            <p:cNvPr id="212" name="Google Shape;212;p20"/>
            <p:cNvSpPr/>
            <p:nvPr/>
          </p:nvSpPr>
          <p:spPr>
            <a:xfrm>
              <a:off x="0" y="0"/>
              <a:ext cx="2144148" cy="949500"/>
            </a:xfrm>
            <a:prstGeom prst="roundRect">
              <a:avLst>
                <a:gd fmla="val 16667" name="adj"/>
              </a:avLst>
            </a:prstGeom>
            <a:solidFill>
              <a:srgbClr val="F0D9A5"/>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13" name="Google Shape;213;p20"/>
            <p:cNvSpPr txBox="1"/>
            <p:nvPr/>
          </p:nvSpPr>
          <p:spPr>
            <a:xfrm>
              <a:off x="46351" y="13130"/>
              <a:ext cx="2051445" cy="9232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reviews for each restaurant</a:t>
              </a:r>
              <a:endParaRPr/>
            </a:p>
          </p:txBody>
        </p:sp>
      </p:grpSp>
      <p:sp>
        <p:nvSpPr>
          <p:cNvPr id="214" name="Google Shape;214;p20"/>
          <p:cNvSpPr/>
          <p:nvPr/>
        </p:nvSpPr>
        <p:spPr>
          <a:xfrm>
            <a:off x="5058409" y="2665730"/>
            <a:ext cx="1637031" cy="607060"/>
          </a:xfrm>
          <a:custGeom>
            <a:rect b="b" l="l" r="r" t="t"/>
            <a:pathLst>
              <a:path extrusionOk="0" h="21600" w="21600">
                <a:moveTo>
                  <a:pt x="21600" y="0"/>
                </a:moveTo>
                <a:lnTo>
                  <a:pt x="21600" y="10800"/>
                </a:lnTo>
                <a:lnTo>
                  <a:pt x="0" y="10800"/>
                </a:lnTo>
                <a:lnTo>
                  <a:pt x="0" y="21600"/>
                </a:lnTo>
              </a:path>
            </a:pathLst>
          </a:custGeom>
          <a:noFill/>
          <a:ln cap="flat" cmpd="sng" w="1905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15" name="Google Shape;215;p20"/>
          <p:cNvSpPr/>
          <p:nvPr/>
        </p:nvSpPr>
        <p:spPr>
          <a:xfrm>
            <a:off x="6695440" y="2665729"/>
            <a:ext cx="745490" cy="612141"/>
          </a:xfrm>
          <a:custGeom>
            <a:rect b="b" l="l" r="r" t="t"/>
            <a:pathLst>
              <a:path extrusionOk="0" h="21600" w="21600">
                <a:moveTo>
                  <a:pt x="0" y="0"/>
                </a:moveTo>
                <a:lnTo>
                  <a:pt x="0" y="10800"/>
                </a:lnTo>
                <a:lnTo>
                  <a:pt x="21600" y="10800"/>
                </a:lnTo>
                <a:lnTo>
                  <a:pt x="21600" y="21600"/>
                </a:lnTo>
              </a:path>
            </a:pathLst>
          </a:custGeom>
          <a:noFill/>
          <a:ln cap="flat" cmpd="sng" w="1905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16" name="Google Shape;216;p20"/>
          <p:cNvSpPr/>
          <p:nvPr/>
        </p:nvSpPr>
        <p:spPr>
          <a:xfrm>
            <a:off x="5300514" y="4587854"/>
            <a:ext cx="1797436" cy="680865"/>
          </a:xfrm>
          <a:custGeom>
            <a:rect b="b" l="l" r="r" t="t"/>
            <a:pathLst>
              <a:path extrusionOk="0" h="21600" w="21600">
                <a:moveTo>
                  <a:pt x="0" y="10800"/>
                </a:moveTo>
                <a:lnTo>
                  <a:pt x="10800" y="0"/>
                </a:lnTo>
                <a:lnTo>
                  <a:pt x="21600" y="10800"/>
                </a:lnTo>
                <a:lnTo>
                  <a:pt x="10800" y="21600"/>
                </a:lnTo>
                <a:close/>
              </a:path>
            </a:pathLst>
          </a:custGeom>
          <a:solidFill>
            <a:srgbClr val="FFFFF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17" name="Google Shape;217;p20"/>
          <p:cNvSpPr txBox="1"/>
          <p:nvPr/>
        </p:nvSpPr>
        <p:spPr>
          <a:xfrm>
            <a:off x="6513568" y="1292022"/>
            <a:ext cx="3495415" cy="6438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YELP REVIEW-RATING DATABASE</a:t>
            </a:r>
            <a:endParaRPr/>
          </a:p>
        </p:txBody>
      </p:sp>
      <p:pic>
        <p:nvPicPr>
          <p:cNvPr descr="Picture 2" id="218" name="Google Shape;218;p20"/>
          <p:cNvPicPr preferRelativeResize="0"/>
          <p:nvPr/>
        </p:nvPicPr>
        <p:blipFill rotWithShape="1">
          <a:blip r:embed="rId3">
            <a:alphaModFix/>
          </a:blip>
          <a:srcRect b="0" l="0" r="0" t="0"/>
          <a:stretch/>
        </p:blipFill>
        <p:spPr>
          <a:xfrm>
            <a:off x="5812456" y="4823021"/>
            <a:ext cx="887321" cy="204269"/>
          </a:xfrm>
          <a:prstGeom prst="rect">
            <a:avLst/>
          </a:prstGeom>
          <a:noFill/>
          <a:ln>
            <a:noFill/>
          </a:ln>
        </p:spPr>
      </p:pic>
      <p:sp>
        <p:nvSpPr>
          <p:cNvPr id="219" name="Google Shape;219;p20"/>
          <p:cNvSpPr/>
          <p:nvPr/>
        </p:nvSpPr>
        <p:spPr>
          <a:xfrm>
            <a:off x="7114540" y="4262120"/>
            <a:ext cx="326390" cy="665480"/>
          </a:xfrm>
          <a:custGeom>
            <a:rect b="b" l="l" r="r" t="t"/>
            <a:pathLst>
              <a:path extrusionOk="0" h="21600" w="21600">
                <a:moveTo>
                  <a:pt x="21600" y="0"/>
                </a:moveTo>
                <a:lnTo>
                  <a:pt x="21600" y="21600"/>
                </a:lnTo>
                <a:lnTo>
                  <a:pt x="0" y="21600"/>
                </a:lnTo>
              </a:path>
            </a:pathLst>
          </a:custGeom>
          <a:noFill/>
          <a:ln cap="flat" cmpd="sng" w="1905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grpSp>
        <p:nvGrpSpPr>
          <p:cNvPr id="220" name="Google Shape;220;p20"/>
          <p:cNvGrpSpPr/>
          <p:nvPr/>
        </p:nvGrpSpPr>
        <p:grpSpPr>
          <a:xfrm>
            <a:off x="3862887" y="5503886"/>
            <a:ext cx="2144149" cy="949502"/>
            <a:chOff x="0" y="0"/>
            <a:chExt cx="2144148" cy="949500"/>
          </a:xfrm>
        </p:grpSpPr>
        <p:sp>
          <p:nvSpPr>
            <p:cNvPr id="221" name="Google Shape;221;p20"/>
            <p:cNvSpPr/>
            <p:nvPr/>
          </p:nvSpPr>
          <p:spPr>
            <a:xfrm>
              <a:off x="0" y="0"/>
              <a:ext cx="2144148" cy="949500"/>
            </a:xfrm>
            <a:prstGeom prst="roundRect">
              <a:avLst>
                <a:gd fmla="val 16667" name="adj"/>
              </a:avLst>
            </a:prstGeom>
            <a:solidFill>
              <a:srgbClr val="E8EEE8"/>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22" name="Google Shape;222;p20"/>
            <p:cNvSpPr txBox="1"/>
            <p:nvPr/>
          </p:nvSpPr>
          <p:spPr>
            <a:xfrm>
              <a:off x="46351" y="152830"/>
              <a:ext cx="2051445" cy="6438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User Review Vector</a:t>
              </a:r>
              <a:endParaRPr/>
            </a:p>
          </p:txBody>
        </p:sp>
      </p:grpSp>
      <p:grpSp>
        <p:nvGrpSpPr>
          <p:cNvPr id="223" name="Google Shape;223;p20"/>
          <p:cNvGrpSpPr/>
          <p:nvPr/>
        </p:nvGrpSpPr>
        <p:grpSpPr>
          <a:xfrm>
            <a:off x="6368862" y="5501976"/>
            <a:ext cx="2144149" cy="949502"/>
            <a:chOff x="0" y="0"/>
            <a:chExt cx="2144148" cy="949500"/>
          </a:xfrm>
        </p:grpSpPr>
        <p:sp>
          <p:nvSpPr>
            <p:cNvPr id="224" name="Google Shape;224;p20"/>
            <p:cNvSpPr/>
            <p:nvPr/>
          </p:nvSpPr>
          <p:spPr>
            <a:xfrm>
              <a:off x="0" y="0"/>
              <a:ext cx="2144148" cy="949500"/>
            </a:xfrm>
            <a:prstGeom prst="roundRect">
              <a:avLst>
                <a:gd fmla="val 16667" name="adj"/>
              </a:avLst>
            </a:prstGeom>
            <a:solidFill>
              <a:srgbClr val="FAF2E1"/>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25" name="Google Shape;225;p20"/>
            <p:cNvSpPr txBox="1"/>
            <p:nvPr/>
          </p:nvSpPr>
          <p:spPr>
            <a:xfrm>
              <a:off x="46351" y="13130"/>
              <a:ext cx="2051445" cy="9232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Restaurant Review Vector</a:t>
              </a:r>
              <a:endParaRPr/>
            </a:p>
          </p:txBody>
        </p:sp>
      </p:grpSp>
      <p:cxnSp>
        <p:nvCxnSpPr>
          <p:cNvPr id="226" name="Google Shape;226;p20"/>
          <p:cNvCxnSpPr/>
          <p:nvPr/>
        </p:nvCxnSpPr>
        <p:spPr>
          <a:xfrm>
            <a:off x="6680928" y="5099263"/>
            <a:ext cx="1" cy="405570"/>
          </a:xfrm>
          <a:prstGeom prst="straightConnector1">
            <a:avLst/>
          </a:prstGeom>
          <a:noFill/>
          <a:ln cap="flat" cmpd="sng" w="19050">
            <a:solidFill>
              <a:srgbClr val="000000"/>
            </a:solidFill>
            <a:prstDash val="solid"/>
            <a:round/>
            <a:headEnd len="sm" w="sm" type="none"/>
            <a:tailEnd len="med" w="med" type="triangle"/>
          </a:ln>
        </p:spPr>
      </p:cxnSp>
      <p:cxnSp>
        <p:nvCxnSpPr>
          <p:cNvPr id="227" name="Google Shape;227;p20"/>
          <p:cNvCxnSpPr/>
          <p:nvPr/>
        </p:nvCxnSpPr>
        <p:spPr>
          <a:xfrm>
            <a:off x="5720932" y="5099263"/>
            <a:ext cx="1" cy="405570"/>
          </a:xfrm>
          <a:prstGeom prst="straightConnector1">
            <a:avLst/>
          </a:prstGeom>
          <a:noFill/>
          <a:ln cap="flat" cmpd="sng" w="19050">
            <a:solidFill>
              <a:srgbClr val="000000"/>
            </a:solidFill>
            <a:prstDash val="solid"/>
            <a:round/>
            <a:headEnd len="sm" w="sm" type="none"/>
            <a:tailEnd len="med" w="med" type="triangle"/>
          </a:ln>
        </p:spPr>
      </p:cxnSp>
      <p:sp>
        <p:nvSpPr>
          <p:cNvPr id="228" name="Google Shape;228;p20"/>
          <p:cNvSpPr txBox="1"/>
          <p:nvPr>
            <p:ph type="title"/>
          </p:nvPr>
        </p:nvSpPr>
        <p:spPr>
          <a:xfrm>
            <a:off x="1013297" y="120501"/>
            <a:ext cx="10864176" cy="1458545"/>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Methodology: Text Encoding and </a:t>
            </a:r>
            <a:r>
              <a:rPr b="1" i="1" lang="en-US"/>
              <a:t>Assoc</a:t>
            </a:r>
            <a:r>
              <a:rPr lang="en-US"/>
              <a:t> Matrix Creation II</a:t>
            </a:r>
            <a:endParaRPr/>
          </a:p>
        </p:txBody>
      </p:sp>
      <p:cxnSp>
        <p:nvCxnSpPr>
          <p:cNvPr id="229" name="Google Shape;229;p20"/>
          <p:cNvCxnSpPr>
            <a:stCxn id="209" idx="2"/>
          </p:cNvCxnSpPr>
          <p:nvPr/>
        </p:nvCxnSpPr>
        <p:spPr>
          <a:xfrm flipH="1" rot="-5400000">
            <a:off x="4836437" y="4463634"/>
            <a:ext cx="687000" cy="241200"/>
          </a:xfrm>
          <a:prstGeom prst="bentConnector3">
            <a:avLst>
              <a:gd fmla="val 100760" name="adj1"/>
            </a:avLst>
          </a:prstGeom>
          <a:noFill/>
          <a:ln cap="flat" cmpd="sng" w="2540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p:nvPr/>
        </p:nvSpPr>
        <p:spPr>
          <a:xfrm>
            <a:off x="7608240" y="2053490"/>
            <a:ext cx="3132307" cy="3807783"/>
          </a:xfrm>
          <a:prstGeom prst="rect">
            <a:avLst/>
          </a:prstGeom>
          <a:solidFill>
            <a:schemeClr val="accent1">
              <a:alpha val="0"/>
            </a:schemeClr>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35" name="Google Shape;235;p21"/>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236" name="Google Shape;236;p21"/>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237" name="Google Shape;237;p21"/>
          <p:cNvSpPr txBox="1"/>
          <p:nvPr/>
        </p:nvSpPr>
        <p:spPr>
          <a:xfrm>
            <a:off x="2411309" y="2350234"/>
            <a:ext cx="3336589" cy="3644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User-i: Restaurant-j: Star-ij</a:t>
            </a:r>
            <a:endParaRPr/>
          </a:p>
        </p:txBody>
      </p:sp>
      <p:cxnSp>
        <p:nvCxnSpPr>
          <p:cNvPr id="238" name="Google Shape;238;p21"/>
          <p:cNvCxnSpPr/>
          <p:nvPr/>
        </p:nvCxnSpPr>
        <p:spPr>
          <a:xfrm>
            <a:off x="4079604" y="2719565"/>
            <a:ext cx="4865" cy="619082"/>
          </a:xfrm>
          <a:prstGeom prst="straightConnector1">
            <a:avLst/>
          </a:prstGeom>
          <a:noFill/>
          <a:ln cap="flat" cmpd="sng" w="19050">
            <a:solidFill>
              <a:srgbClr val="000000"/>
            </a:solidFill>
            <a:prstDash val="solid"/>
            <a:round/>
            <a:headEnd len="sm" w="sm" type="none"/>
            <a:tailEnd len="med" w="med" type="triangle"/>
          </a:ln>
        </p:spPr>
      </p:cxnSp>
      <p:grpSp>
        <p:nvGrpSpPr>
          <p:cNvPr id="239" name="Google Shape;239;p21"/>
          <p:cNvGrpSpPr/>
          <p:nvPr/>
        </p:nvGrpSpPr>
        <p:grpSpPr>
          <a:xfrm>
            <a:off x="1781938" y="3342940"/>
            <a:ext cx="1792573" cy="949502"/>
            <a:chOff x="0" y="0"/>
            <a:chExt cx="1792572" cy="949500"/>
          </a:xfrm>
        </p:grpSpPr>
        <p:sp>
          <p:nvSpPr>
            <p:cNvPr id="240" name="Google Shape;240;p21"/>
            <p:cNvSpPr/>
            <p:nvPr/>
          </p:nvSpPr>
          <p:spPr>
            <a:xfrm>
              <a:off x="0" y="0"/>
              <a:ext cx="1792572" cy="949500"/>
            </a:xfrm>
            <a:prstGeom prst="roundRect">
              <a:avLst>
                <a:gd fmla="val 16667" name="adj"/>
              </a:avLst>
            </a:prstGeom>
            <a:solidFill>
              <a:srgbClr val="E8EEE8"/>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41" name="Google Shape;241;p21"/>
            <p:cNvSpPr txBox="1"/>
            <p:nvPr/>
          </p:nvSpPr>
          <p:spPr>
            <a:xfrm>
              <a:off x="46350" y="228319"/>
              <a:ext cx="1699871" cy="49286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Libre Franklin"/>
                <a:buNone/>
              </a:pPr>
              <a:r>
                <a:rPr b="0" i="0" lang="en-US" sz="1400" u="none" cap="none" strike="noStrike">
                  <a:solidFill>
                    <a:srgbClr val="000000"/>
                  </a:solidFill>
                  <a:latin typeface="Libre Franklin"/>
                  <a:ea typeface="Libre Franklin"/>
                  <a:cs typeface="Libre Franklin"/>
                  <a:sym typeface="Libre Franklin"/>
                </a:rPr>
                <a:t>Aggregated User-i Review Vector</a:t>
              </a:r>
              <a:endParaRPr/>
            </a:p>
          </p:txBody>
        </p:sp>
      </p:grpSp>
      <p:grpSp>
        <p:nvGrpSpPr>
          <p:cNvPr id="242" name="Google Shape;242;p21"/>
          <p:cNvGrpSpPr/>
          <p:nvPr/>
        </p:nvGrpSpPr>
        <p:grpSpPr>
          <a:xfrm>
            <a:off x="3603750" y="3338646"/>
            <a:ext cx="2144149" cy="949502"/>
            <a:chOff x="0" y="0"/>
            <a:chExt cx="2144148" cy="949500"/>
          </a:xfrm>
        </p:grpSpPr>
        <p:sp>
          <p:nvSpPr>
            <p:cNvPr id="243" name="Google Shape;243;p21"/>
            <p:cNvSpPr/>
            <p:nvPr/>
          </p:nvSpPr>
          <p:spPr>
            <a:xfrm>
              <a:off x="0" y="0"/>
              <a:ext cx="2144148" cy="949500"/>
            </a:xfrm>
            <a:prstGeom prst="roundRect">
              <a:avLst>
                <a:gd fmla="val 16667" name="adj"/>
              </a:avLst>
            </a:prstGeom>
            <a:solidFill>
              <a:srgbClr val="FAF2E1"/>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44" name="Google Shape;244;p21"/>
            <p:cNvSpPr txBox="1"/>
            <p:nvPr/>
          </p:nvSpPr>
          <p:spPr>
            <a:xfrm>
              <a:off x="46351" y="228319"/>
              <a:ext cx="2051445" cy="49286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Libre Franklin"/>
                <a:buNone/>
              </a:pPr>
              <a:r>
                <a:rPr b="0" i="0" lang="en-US" sz="1400" u="none" cap="none" strike="noStrike">
                  <a:solidFill>
                    <a:srgbClr val="000000"/>
                  </a:solidFill>
                  <a:latin typeface="Libre Franklin"/>
                  <a:ea typeface="Libre Franklin"/>
                  <a:cs typeface="Libre Franklin"/>
                  <a:sym typeface="Libre Franklin"/>
                </a:rPr>
                <a:t>Aggregated Restaurant-j Review Vector</a:t>
              </a:r>
              <a:endParaRPr/>
            </a:p>
          </p:txBody>
        </p:sp>
      </p:grpSp>
      <p:sp>
        <p:nvSpPr>
          <p:cNvPr id="245" name="Google Shape;245;p21"/>
          <p:cNvSpPr txBox="1"/>
          <p:nvPr/>
        </p:nvSpPr>
        <p:spPr>
          <a:xfrm>
            <a:off x="1903949" y="1950123"/>
            <a:ext cx="4581729" cy="40157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Libre Franklin"/>
              <a:buNone/>
            </a:pPr>
            <a:r>
              <a:rPr b="1" i="0" lang="en-US" sz="2000" u="none" cap="none" strike="noStrike">
                <a:solidFill>
                  <a:srgbClr val="000000"/>
                </a:solidFill>
                <a:latin typeface="Libre Franklin"/>
                <a:ea typeface="Libre Franklin"/>
                <a:cs typeface="Libre Franklin"/>
                <a:sym typeface="Libre Franklin"/>
              </a:rPr>
              <a:t>Example: </a:t>
            </a:r>
            <a:endParaRPr/>
          </a:p>
        </p:txBody>
      </p:sp>
      <p:sp>
        <p:nvSpPr>
          <p:cNvPr id="246" name="Google Shape;246;p21"/>
          <p:cNvSpPr/>
          <p:nvPr/>
        </p:nvSpPr>
        <p:spPr>
          <a:xfrm rot="-5400000">
            <a:off x="3469843" y="3037316"/>
            <a:ext cx="505841" cy="3093913"/>
          </a:xfrm>
          <a:custGeom>
            <a:rect b="b" l="l" r="r" t="t"/>
            <a:pathLst>
              <a:path extrusionOk="0" h="21600" w="21600">
                <a:moveTo>
                  <a:pt x="21600" y="21600"/>
                </a:moveTo>
                <a:cubicBezTo>
                  <a:pt x="15635" y="21600"/>
                  <a:pt x="10800" y="21468"/>
                  <a:pt x="10800" y="21306"/>
                </a:cubicBezTo>
                <a:lnTo>
                  <a:pt x="10800" y="11094"/>
                </a:lnTo>
                <a:cubicBezTo>
                  <a:pt x="10800" y="10932"/>
                  <a:pt x="5965" y="10800"/>
                  <a:pt x="0" y="10800"/>
                </a:cubicBezTo>
                <a:cubicBezTo>
                  <a:pt x="5965" y="10800"/>
                  <a:pt x="10800" y="10668"/>
                  <a:pt x="10800" y="10506"/>
                </a:cubicBezTo>
                <a:lnTo>
                  <a:pt x="10800" y="294"/>
                </a:lnTo>
                <a:cubicBezTo>
                  <a:pt x="10800" y="132"/>
                  <a:pt x="15635" y="0"/>
                  <a:pt x="21600" y="0"/>
                </a:cubicBezTo>
              </a:path>
            </a:pathLst>
          </a:custGeom>
          <a:noFill/>
          <a:ln cap="flat" cmpd="sng" w="19050">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grpSp>
        <p:nvGrpSpPr>
          <p:cNvPr id="247" name="Google Shape;247;p21"/>
          <p:cNvGrpSpPr/>
          <p:nvPr/>
        </p:nvGrpSpPr>
        <p:grpSpPr>
          <a:xfrm>
            <a:off x="1689941" y="4838968"/>
            <a:ext cx="4230451" cy="949502"/>
            <a:chOff x="0" y="0"/>
            <a:chExt cx="4230450" cy="949500"/>
          </a:xfrm>
        </p:grpSpPr>
        <p:sp>
          <p:nvSpPr>
            <p:cNvPr id="248" name="Google Shape;248;p21"/>
            <p:cNvSpPr/>
            <p:nvPr/>
          </p:nvSpPr>
          <p:spPr>
            <a:xfrm>
              <a:off x="0" y="0"/>
              <a:ext cx="4230450" cy="949500"/>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49" name="Google Shape;249;p21"/>
            <p:cNvSpPr txBox="1"/>
            <p:nvPr/>
          </p:nvSpPr>
          <p:spPr>
            <a:xfrm>
              <a:off x="46350" y="323658"/>
              <a:ext cx="4137749" cy="302184"/>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Libre Franklin"/>
                <a:buNone/>
              </a:pPr>
              <a:r>
                <a:rPr b="0" i="0" lang="en-US" sz="1400" u="none" cap="none" strike="noStrike">
                  <a:solidFill>
                    <a:srgbClr val="000000"/>
                  </a:solidFill>
                  <a:latin typeface="Libre Franklin"/>
                  <a:ea typeface="Libre Franklin"/>
                  <a:cs typeface="Libre Franklin"/>
                  <a:sym typeface="Libre Franklin"/>
                </a:rPr>
                <a:t>Appended User-i Restaurant-j </a:t>
              </a:r>
              <a:r>
                <a:rPr b="1" i="1" lang="en-US" sz="1400" u="none" cap="none" strike="noStrike">
                  <a:solidFill>
                    <a:srgbClr val="000000"/>
                  </a:solidFill>
                  <a:latin typeface="Libre Franklin"/>
                  <a:ea typeface="Libre Franklin"/>
                  <a:cs typeface="Libre Franklin"/>
                  <a:sym typeface="Libre Franklin"/>
                </a:rPr>
                <a:t>Assoc</a:t>
              </a:r>
              <a:r>
                <a:rPr b="0" i="0" lang="en-US" sz="1400" u="none" cap="none" strike="noStrike">
                  <a:solidFill>
                    <a:srgbClr val="000000"/>
                  </a:solidFill>
                  <a:latin typeface="Libre Franklin"/>
                  <a:ea typeface="Libre Franklin"/>
                  <a:cs typeface="Libre Franklin"/>
                  <a:sym typeface="Libre Franklin"/>
                </a:rPr>
                <a:t> Vector</a:t>
              </a:r>
              <a:endParaRPr/>
            </a:p>
          </p:txBody>
        </p:sp>
      </p:grpSp>
      <p:grpSp>
        <p:nvGrpSpPr>
          <p:cNvPr id="250" name="Google Shape;250;p21"/>
          <p:cNvGrpSpPr/>
          <p:nvPr/>
        </p:nvGrpSpPr>
        <p:grpSpPr>
          <a:xfrm>
            <a:off x="7778576" y="3940617"/>
            <a:ext cx="2888034" cy="400112"/>
            <a:chOff x="0" y="0"/>
            <a:chExt cx="2888033" cy="400111"/>
          </a:xfrm>
        </p:grpSpPr>
        <p:sp>
          <p:nvSpPr>
            <p:cNvPr id="251" name="Google Shape;251;p21"/>
            <p:cNvSpPr/>
            <p:nvPr/>
          </p:nvSpPr>
          <p:spPr>
            <a:xfrm>
              <a:off x="0" y="0"/>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52" name="Google Shape;252;p21"/>
            <p:cNvSpPr txBox="1"/>
            <p:nvPr/>
          </p:nvSpPr>
          <p:spPr>
            <a:xfrm>
              <a:off x="19532" y="79659"/>
              <a:ext cx="2848968" cy="24079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Appended User-i Restaurant-j </a:t>
              </a:r>
              <a:r>
                <a:rPr b="1" i="1" lang="en-US" sz="1000" u="none" cap="none" strike="noStrike">
                  <a:solidFill>
                    <a:srgbClr val="000000"/>
                  </a:solidFill>
                  <a:latin typeface="Libre Franklin"/>
                  <a:ea typeface="Libre Franklin"/>
                  <a:cs typeface="Libre Franklin"/>
                  <a:sym typeface="Libre Franklin"/>
                </a:rPr>
                <a:t>Assoc</a:t>
              </a:r>
              <a:r>
                <a:rPr b="0" i="0" lang="en-US" sz="1000" u="none" cap="none" strike="noStrike">
                  <a:solidFill>
                    <a:srgbClr val="000000"/>
                  </a:solidFill>
                  <a:latin typeface="Libre Franklin"/>
                  <a:ea typeface="Libre Franklin"/>
                  <a:cs typeface="Libre Franklin"/>
                  <a:sym typeface="Libre Franklin"/>
                </a:rPr>
                <a:t> Vector</a:t>
              </a:r>
              <a:endParaRPr/>
            </a:p>
          </p:txBody>
        </p:sp>
      </p:grpSp>
      <p:sp>
        <p:nvSpPr>
          <p:cNvPr id="253" name="Google Shape;253;p21"/>
          <p:cNvSpPr txBox="1"/>
          <p:nvPr/>
        </p:nvSpPr>
        <p:spPr>
          <a:xfrm>
            <a:off x="10666607" y="4017562"/>
            <a:ext cx="1196503" cy="24028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 Star-ij</a:t>
            </a:r>
            <a:endParaRPr/>
          </a:p>
        </p:txBody>
      </p:sp>
      <p:grpSp>
        <p:nvGrpSpPr>
          <p:cNvPr id="254" name="Google Shape;254;p21"/>
          <p:cNvGrpSpPr/>
          <p:nvPr/>
        </p:nvGrpSpPr>
        <p:grpSpPr>
          <a:xfrm>
            <a:off x="7778576" y="5230328"/>
            <a:ext cx="2888034" cy="400112"/>
            <a:chOff x="0" y="0"/>
            <a:chExt cx="2888033" cy="400111"/>
          </a:xfrm>
        </p:grpSpPr>
        <p:sp>
          <p:nvSpPr>
            <p:cNvPr id="255" name="Google Shape;255;p21"/>
            <p:cNvSpPr/>
            <p:nvPr/>
          </p:nvSpPr>
          <p:spPr>
            <a:xfrm>
              <a:off x="0" y="0"/>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56" name="Google Shape;256;p21"/>
            <p:cNvSpPr txBox="1"/>
            <p:nvPr/>
          </p:nvSpPr>
          <p:spPr>
            <a:xfrm>
              <a:off x="19532" y="79659"/>
              <a:ext cx="2848968" cy="24079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Appended User-m Restaurant-n </a:t>
              </a:r>
              <a:r>
                <a:rPr b="1" i="1" lang="en-US" sz="1000" u="none" cap="none" strike="noStrike">
                  <a:solidFill>
                    <a:srgbClr val="000000"/>
                  </a:solidFill>
                  <a:latin typeface="Libre Franklin"/>
                  <a:ea typeface="Libre Franklin"/>
                  <a:cs typeface="Libre Franklin"/>
                  <a:sym typeface="Libre Franklin"/>
                </a:rPr>
                <a:t>Assoc</a:t>
              </a:r>
              <a:r>
                <a:rPr b="0" i="0" lang="en-US" sz="1000" u="none" cap="none" strike="noStrike">
                  <a:solidFill>
                    <a:srgbClr val="000000"/>
                  </a:solidFill>
                  <a:latin typeface="Libre Franklin"/>
                  <a:ea typeface="Libre Franklin"/>
                  <a:cs typeface="Libre Franklin"/>
                  <a:sym typeface="Libre Franklin"/>
                </a:rPr>
                <a:t> Vector</a:t>
              </a:r>
              <a:endParaRPr/>
            </a:p>
          </p:txBody>
        </p:sp>
      </p:grpSp>
      <p:sp>
        <p:nvSpPr>
          <p:cNvPr id="257" name="Google Shape;257;p21"/>
          <p:cNvSpPr txBox="1"/>
          <p:nvPr/>
        </p:nvSpPr>
        <p:spPr>
          <a:xfrm>
            <a:off x="10666607" y="5307272"/>
            <a:ext cx="1196503" cy="24028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 Star-mn</a:t>
            </a:r>
            <a:endParaRPr/>
          </a:p>
        </p:txBody>
      </p:sp>
      <p:sp>
        <p:nvSpPr>
          <p:cNvPr id="258" name="Google Shape;258;p21"/>
          <p:cNvSpPr/>
          <p:nvPr/>
        </p:nvSpPr>
        <p:spPr>
          <a:xfrm>
            <a:off x="7778576" y="4804764"/>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grpSp>
        <p:nvGrpSpPr>
          <p:cNvPr id="259" name="Google Shape;259;p21"/>
          <p:cNvGrpSpPr/>
          <p:nvPr/>
        </p:nvGrpSpPr>
        <p:grpSpPr>
          <a:xfrm>
            <a:off x="7778576" y="2252929"/>
            <a:ext cx="2888034" cy="400112"/>
            <a:chOff x="0" y="0"/>
            <a:chExt cx="2888033" cy="400111"/>
          </a:xfrm>
        </p:grpSpPr>
        <p:sp>
          <p:nvSpPr>
            <p:cNvPr id="260" name="Google Shape;260;p21"/>
            <p:cNvSpPr/>
            <p:nvPr/>
          </p:nvSpPr>
          <p:spPr>
            <a:xfrm>
              <a:off x="0" y="0"/>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61" name="Google Shape;261;p21"/>
            <p:cNvSpPr txBox="1"/>
            <p:nvPr/>
          </p:nvSpPr>
          <p:spPr>
            <a:xfrm>
              <a:off x="19532" y="79659"/>
              <a:ext cx="2848968" cy="24079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Appended User-1 Restaurant-1 </a:t>
              </a:r>
              <a:r>
                <a:rPr b="1" i="1" lang="en-US" sz="1000" u="none" cap="none" strike="noStrike">
                  <a:solidFill>
                    <a:srgbClr val="000000"/>
                  </a:solidFill>
                  <a:latin typeface="Libre Franklin"/>
                  <a:ea typeface="Libre Franklin"/>
                  <a:cs typeface="Libre Franklin"/>
                  <a:sym typeface="Libre Franklin"/>
                </a:rPr>
                <a:t>Assoc</a:t>
              </a:r>
              <a:r>
                <a:rPr b="0" i="0" lang="en-US" sz="1000" u="none" cap="none" strike="noStrike">
                  <a:solidFill>
                    <a:srgbClr val="000000"/>
                  </a:solidFill>
                  <a:latin typeface="Libre Franklin"/>
                  <a:ea typeface="Libre Franklin"/>
                  <a:cs typeface="Libre Franklin"/>
                  <a:sym typeface="Libre Franklin"/>
                </a:rPr>
                <a:t> Vector</a:t>
              </a:r>
              <a:endParaRPr/>
            </a:p>
          </p:txBody>
        </p:sp>
      </p:grpSp>
      <p:sp>
        <p:nvSpPr>
          <p:cNvPr id="262" name="Google Shape;262;p21"/>
          <p:cNvSpPr txBox="1"/>
          <p:nvPr/>
        </p:nvSpPr>
        <p:spPr>
          <a:xfrm>
            <a:off x="10666607" y="2329874"/>
            <a:ext cx="1196503" cy="24028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 Star-11</a:t>
            </a:r>
            <a:endParaRPr/>
          </a:p>
        </p:txBody>
      </p:sp>
      <p:grpSp>
        <p:nvGrpSpPr>
          <p:cNvPr id="263" name="Google Shape;263;p21"/>
          <p:cNvGrpSpPr/>
          <p:nvPr/>
        </p:nvGrpSpPr>
        <p:grpSpPr>
          <a:xfrm>
            <a:off x="7778576" y="2678492"/>
            <a:ext cx="2888034" cy="400112"/>
            <a:chOff x="0" y="0"/>
            <a:chExt cx="2888033" cy="400111"/>
          </a:xfrm>
        </p:grpSpPr>
        <p:sp>
          <p:nvSpPr>
            <p:cNvPr id="264" name="Google Shape;264;p21"/>
            <p:cNvSpPr/>
            <p:nvPr/>
          </p:nvSpPr>
          <p:spPr>
            <a:xfrm>
              <a:off x="0" y="0"/>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65" name="Google Shape;265;p21"/>
            <p:cNvSpPr txBox="1"/>
            <p:nvPr/>
          </p:nvSpPr>
          <p:spPr>
            <a:xfrm>
              <a:off x="19532" y="79659"/>
              <a:ext cx="2848968" cy="240792"/>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Appended User-2 Restaurant-2 </a:t>
              </a:r>
              <a:r>
                <a:rPr b="1" i="1" lang="en-US" sz="1000" u="none" cap="none" strike="noStrike">
                  <a:solidFill>
                    <a:srgbClr val="000000"/>
                  </a:solidFill>
                  <a:latin typeface="Libre Franklin"/>
                  <a:ea typeface="Libre Franklin"/>
                  <a:cs typeface="Libre Franklin"/>
                  <a:sym typeface="Libre Franklin"/>
                </a:rPr>
                <a:t>Assoc</a:t>
              </a:r>
              <a:r>
                <a:rPr b="0" i="0" lang="en-US" sz="1000" u="none" cap="none" strike="noStrike">
                  <a:solidFill>
                    <a:srgbClr val="000000"/>
                  </a:solidFill>
                  <a:latin typeface="Libre Franklin"/>
                  <a:ea typeface="Libre Franklin"/>
                  <a:cs typeface="Libre Franklin"/>
                  <a:sym typeface="Libre Franklin"/>
                </a:rPr>
                <a:t> Vector</a:t>
              </a:r>
              <a:endParaRPr/>
            </a:p>
          </p:txBody>
        </p:sp>
      </p:grpSp>
      <p:sp>
        <p:nvSpPr>
          <p:cNvPr id="266" name="Google Shape;266;p21"/>
          <p:cNvSpPr txBox="1"/>
          <p:nvPr/>
        </p:nvSpPr>
        <p:spPr>
          <a:xfrm>
            <a:off x="10666607" y="2755437"/>
            <a:ext cx="1196503" cy="24028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000"/>
              <a:buFont typeface="Libre Franklin"/>
              <a:buNone/>
            </a:pPr>
            <a:r>
              <a:rPr b="0" i="0" lang="en-US" sz="1000" u="none" cap="none" strike="noStrike">
                <a:solidFill>
                  <a:srgbClr val="000000"/>
                </a:solidFill>
                <a:latin typeface="Libre Franklin"/>
                <a:ea typeface="Libre Franklin"/>
                <a:cs typeface="Libre Franklin"/>
                <a:sym typeface="Libre Franklin"/>
              </a:rPr>
              <a:t>: Star-22</a:t>
            </a:r>
            <a:endParaRPr/>
          </a:p>
        </p:txBody>
      </p:sp>
      <p:sp>
        <p:nvSpPr>
          <p:cNvPr id="267" name="Google Shape;267;p21"/>
          <p:cNvSpPr/>
          <p:nvPr/>
        </p:nvSpPr>
        <p:spPr>
          <a:xfrm>
            <a:off x="7778576" y="4379200"/>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68" name="Google Shape;268;p21"/>
          <p:cNvSpPr/>
          <p:nvPr/>
        </p:nvSpPr>
        <p:spPr>
          <a:xfrm>
            <a:off x="7778576" y="3085645"/>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69" name="Google Shape;269;p21"/>
          <p:cNvSpPr/>
          <p:nvPr/>
        </p:nvSpPr>
        <p:spPr>
          <a:xfrm>
            <a:off x="7778576" y="3517326"/>
            <a:ext cx="2888033" cy="400111"/>
          </a:xfrm>
          <a:prstGeom prst="roundRect">
            <a:avLst>
              <a:gd fmla="val 16667" name="adj"/>
            </a:avLst>
          </a:prstGeom>
          <a:solidFill>
            <a:srgbClr val="E8E5DF"/>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70" name="Google Shape;270;p21"/>
          <p:cNvSpPr txBox="1"/>
          <p:nvPr/>
        </p:nvSpPr>
        <p:spPr>
          <a:xfrm>
            <a:off x="8530511" y="5926825"/>
            <a:ext cx="2011622" cy="37691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1" i="1" lang="en-US" sz="1800" u="none" cap="none" strike="noStrike">
                <a:solidFill>
                  <a:srgbClr val="000000"/>
                </a:solidFill>
                <a:latin typeface="Libre Franklin"/>
                <a:ea typeface="Libre Franklin"/>
                <a:cs typeface="Libre Franklin"/>
                <a:sym typeface="Libre Franklin"/>
              </a:rPr>
              <a:t>Assoc</a:t>
            </a:r>
            <a:r>
              <a:rPr b="0" i="0" lang="en-US" sz="1800" u="none" cap="none" strike="noStrike">
                <a:solidFill>
                  <a:srgbClr val="000000"/>
                </a:solidFill>
                <a:latin typeface="Libre Franklin"/>
                <a:ea typeface="Libre Franklin"/>
                <a:cs typeface="Libre Franklin"/>
                <a:sym typeface="Libre Franklin"/>
              </a:rPr>
              <a:t> Matrix</a:t>
            </a:r>
            <a:endParaRPr/>
          </a:p>
        </p:txBody>
      </p:sp>
      <p:sp>
        <p:nvSpPr>
          <p:cNvPr id="271" name="Google Shape;271;p21"/>
          <p:cNvSpPr txBox="1"/>
          <p:nvPr/>
        </p:nvSpPr>
        <p:spPr>
          <a:xfrm>
            <a:off x="7287228" y="1337747"/>
            <a:ext cx="5012418" cy="45242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Libre Franklin"/>
              <a:buNone/>
            </a:pPr>
            <a:r>
              <a:rPr b="1" i="1" lang="en-US" sz="2400" u="none" cap="none" strike="noStrike">
                <a:solidFill>
                  <a:srgbClr val="000000"/>
                </a:solidFill>
                <a:latin typeface="Libre Franklin"/>
                <a:ea typeface="Libre Franklin"/>
                <a:cs typeface="Libre Franklin"/>
                <a:sym typeface="Libre Franklin"/>
              </a:rPr>
              <a:t>Assoc</a:t>
            </a:r>
            <a:r>
              <a:rPr b="0" i="0" lang="en-US" sz="2400" u="none" cap="none" strike="noStrike">
                <a:solidFill>
                  <a:srgbClr val="000000"/>
                </a:solidFill>
                <a:latin typeface="Libre Franklin"/>
                <a:ea typeface="Libre Franklin"/>
                <a:cs typeface="Libre Franklin"/>
                <a:sym typeface="Libre Franklin"/>
              </a:rPr>
              <a:t> matrix from </a:t>
            </a:r>
            <a:r>
              <a:rPr b="1" i="1" lang="en-US" sz="2400" u="none" cap="none" strike="noStrike">
                <a:solidFill>
                  <a:srgbClr val="000000"/>
                </a:solidFill>
                <a:latin typeface="Libre Franklin"/>
                <a:ea typeface="Libre Franklin"/>
                <a:cs typeface="Libre Franklin"/>
                <a:sym typeface="Libre Franklin"/>
              </a:rPr>
              <a:t>Assoc</a:t>
            </a:r>
            <a:r>
              <a:rPr b="0" i="0" lang="en-US" sz="2400" u="none" cap="none" strike="noStrike">
                <a:solidFill>
                  <a:srgbClr val="000000"/>
                </a:solidFill>
                <a:latin typeface="Libre Franklin"/>
                <a:ea typeface="Libre Franklin"/>
                <a:cs typeface="Libre Franklin"/>
                <a:sym typeface="Libre Franklin"/>
              </a:rPr>
              <a:t> vector</a:t>
            </a:r>
            <a:endParaRPr/>
          </a:p>
        </p:txBody>
      </p:sp>
      <p:sp>
        <p:nvSpPr>
          <p:cNvPr id="272" name="Google Shape;272;p21"/>
          <p:cNvSpPr txBox="1"/>
          <p:nvPr/>
        </p:nvSpPr>
        <p:spPr>
          <a:xfrm>
            <a:off x="1781938" y="1350504"/>
            <a:ext cx="5012418" cy="452426"/>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Libre Franklin"/>
              <a:buNone/>
            </a:pPr>
            <a:r>
              <a:rPr b="0" i="0" lang="en-US" sz="2400" u="none" cap="none" strike="noStrike">
                <a:solidFill>
                  <a:srgbClr val="000000"/>
                </a:solidFill>
                <a:latin typeface="Libre Franklin"/>
                <a:ea typeface="Libre Franklin"/>
                <a:cs typeface="Libre Franklin"/>
                <a:sym typeface="Libre Franklin"/>
              </a:rPr>
              <a:t>Process of creating </a:t>
            </a:r>
            <a:r>
              <a:rPr b="1" i="1" lang="en-US" sz="2400" u="none" cap="none" strike="noStrike">
                <a:solidFill>
                  <a:srgbClr val="000000"/>
                </a:solidFill>
                <a:latin typeface="Libre Franklin"/>
                <a:ea typeface="Libre Franklin"/>
                <a:cs typeface="Libre Franklin"/>
                <a:sym typeface="Libre Franklin"/>
              </a:rPr>
              <a:t>Assoc</a:t>
            </a:r>
            <a:r>
              <a:rPr b="0" i="0" lang="en-US" sz="2400" u="none" cap="none" strike="noStrike">
                <a:solidFill>
                  <a:srgbClr val="000000"/>
                </a:solidFill>
                <a:latin typeface="Libre Franklin"/>
                <a:ea typeface="Libre Franklin"/>
                <a:cs typeface="Libre Franklin"/>
                <a:sym typeface="Libre Franklin"/>
              </a:rPr>
              <a:t> vector</a:t>
            </a:r>
            <a:endParaRPr/>
          </a:p>
        </p:txBody>
      </p:sp>
      <p:sp>
        <p:nvSpPr>
          <p:cNvPr id="273" name="Google Shape;273;p21"/>
          <p:cNvSpPr/>
          <p:nvPr/>
        </p:nvSpPr>
        <p:spPr>
          <a:xfrm>
            <a:off x="6096000" y="4017562"/>
            <a:ext cx="1112196" cy="400111"/>
          </a:xfrm>
          <a:prstGeom prst="rightArrow">
            <a:avLst>
              <a:gd fmla="val 50000" name="adj1"/>
              <a:gd fmla="val 50000" name="adj2"/>
            </a:avLst>
          </a:prstGeom>
          <a:solidFill>
            <a:srgbClr val="F9E6EA"/>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74" name="Google Shape;274;p21"/>
          <p:cNvSpPr txBox="1"/>
          <p:nvPr>
            <p:ph type="title"/>
          </p:nvPr>
        </p:nvSpPr>
        <p:spPr>
          <a:xfrm>
            <a:off x="1053589" y="-45421"/>
            <a:ext cx="10864175" cy="1458545"/>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Methodology: Text Encoding and </a:t>
            </a:r>
            <a:r>
              <a:rPr b="1" i="1" lang="en-US"/>
              <a:t>Assoc</a:t>
            </a:r>
            <a:r>
              <a:rPr lang="en-US"/>
              <a:t> Matrix Creation III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280" name="Google Shape;280;p22"/>
          <p:cNvSpPr/>
          <p:nvPr/>
        </p:nvSpPr>
        <p:spPr>
          <a:xfrm>
            <a:off x="1267120" y="647252"/>
            <a:ext cx="10535055" cy="2677489"/>
          </a:xfrm>
          <a:prstGeom prst="rect">
            <a:avLst/>
          </a:prstGeom>
          <a:solidFill>
            <a:schemeClr val="accent1">
              <a:alpha val="0"/>
            </a:schemeClr>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281" name="Google Shape;281;p22"/>
          <p:cNvSpPr txBox="1"/>
          <p:nvPr>
            <p:ph type="title"/>
          </p:nvPr>
        </p:nvSpPr>
        <p:spPr>
          <a:xfrm>
            <a:off x="1194217" y="-56133"/>
            <a:ext cx="9601201" cy="680892"/>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004"/>
              <a:buFont typeface="Libre Franklin"/>
              <a:buNone/>
            </a:pPr>
            <a:r>
              <a:rPr lang="en-US" sz="4004"/>
              <a:t>Methodology: Rating Prediction</a:t>
            </a:r>
            <a:endParaRPr/>
          </a:p>
        </p:txBody>
      </p:sp>
      <p:sp>
        <p:nvSpPr>
          <p:cNvPr id="282" name="Google Shape;282;p22"/>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283" name="Google Shape;283;p22"/>
          <p:cNvSpPr txBox="1"/>
          <p:nvPr/>
        </p:nvSpPr>
        <p:spPr>
          <a:xfrm>
            <a:off x="1382231" y="788342"/>
            <a:ext cx="4685489" cy="2917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Libre Franklin"/>
              <a:buNone/>
            </a:pPr>
            <a:r>
              <a:rPr b="1" i="0" lang="en-US" sz="2000" u="none" cap="none" strike="noStrike">
                <a:solidFill>
                  <a:srgbClr val="000000"/>
                </a:solidFill>
                <a:latin typeface="Libre Franklin"/>
                <a:ea typeface="Libre Franklin"/>
                <a:cs typeface="Libre Franklin"/>
                <a:sym typeface="Libre Franklin"/>
              </a:rPr>
              <a:t>Baselines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As input, we use the fastText representation of each review.</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We train this input to predict ratings (1-5) with</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SVM with Linear kernel (Kulkarni et al)</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Logistic Regression</a:t>
            </a:r>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Franklin"/>
              <a:ea typeface="Libre Franklin"/>
              <a:cs typeface="Libre Franklin"/>
              <a:sym typeface="Libre Franklin"/>
            </a:endParaRPr>
          </a:p>
        </p:txBody>
      </p:sp>
      <p:sp>
        <p:nvSpPr>
          <p:cNvPr id="284" name="Google Shape;284;p22"/>
          <p:cNvSpPr txBox="1"/>
          <p:nvPr/>
        </p:nvSpPr>
        <p:spPr>
          <a:xfrm>
            <a:off x="7421392" y="863761"/>
            <a:ext cx="3832698" cy="23964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Libre Franklin"/>
              <a:buNone/>
            </a:pPr>
            <a:r>
              <a:rPr b="1" i="0" lang="en-US" sz="2000" u="none" cap="none" strike="noStrike">
                <a:solidFill>
                  <a:srgbClr val="000000"/>
                </a:solidFill>
                <a:latin typeface="Libre Franklin"/>
                <a:ea typeface="Libre Franklin"/>
                <a:cs typeface="Libre Franklin"/>
                <a:sym typeface="Libre Franklin"/>
              </a:rPr>
              <a:t>Our Approach: Using </a:t>
            </a:r>
            <a:r>
              <a:rPr b="1" i="1" lang="en-US" sz="2000" u="none" cap="none" strike="noStrike">
                <a:solidFill>
                  <a:srgbClr val="000000"/>
                </a:solidFill>
                <a:latin typeface="Libre Franklin"/>
                <a:ea typeface="Libre Franklin"/>
                <a:cs typeface="Libre Franklin"/>
                <a:sym typeface="Libre Franklin"/>
              </a:rPr>
              <a:t>Assoc</a:t>
            </a:r>
            <a:r>
              <a:rPr b="1" i="0" lang="en-US" sz="2000" u="none" cap="none" strike="noStrike">
                <a:solidFill>
                  <a:srgbClr val="000000"/>
                </a:solidFill>
                <a:latin typeface="Libre Franklin"/>
                <a:ea typeface="Libre Franklin"/>
                <a:cs typeface="Libre Franklin"/>
                <a:sym typeface="Libre Franklin"/>
              </a:rPr>
              <a:t> Matrix</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Assoc matrix is used as the input to train for rating prediction.</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Like baselines we use</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SVM with Linear kernel</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Logistic Regression</a:t>
            </a:r>
            <a:endParaRPr/>
          </a:p>
        </p:txBody>
      </p:sp>
      <p:sp>
        <p:nvSpPr>
          <p:cNvPr id="285" name="Google Shape;285;p22"/>
          <p:cNvSpPr txBox="1"/>
          <p:nvPr/>
        </p:nvSpPr>
        <p:spPr>
          <a:xfrm>
            <a:off x="1267120" y="3399246"/>
            <a:ext cx="10642060" cy="313932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Description of  the experimentation setup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We used </a:t>
            </a:r>
            <a:r>
              <a:rPr b="1" i="1" lang="en-US" sz="1800" u="none" cap="none" strike="noStrike">
                <a:solidFill>
                  <a:srgbClr val="000000"/>
                </a:solidFill>
                <a:latin typeface="Libre Franklin"/>
                <a:ea typeface="Libre Franklin"/>
                <a:cs typeface="Libre Franklin"/>
                <a:sym typeface="Libre Franklin"/>
              </a:rPr>
              <a:t>Google Colab</a:t>
            </a:r>
            <a:r>
              <a:rPr b="1" i="0" lang="en-US" sz="1800" u="none" cap="none" strike="noStrike">
                <a:solidFill>
                  <a:srgbClr val="000000"/>
                </a:solidFill>
                <a:latin typeface="Libre Franklin"/>
                <a:ea typeface="Libre Franklin"/>
                <a:cs typeface="Libre Franklin"/>
                <a:sym typeface="Libre Franklin"/>
              </a:rPr>
              <a:t> </a:t>
            </a:r>
            <a:r>
              <a:rPr b="0" i="0" lang="en-US" sz="1800" u="none" cap="none" strike="noStrike">
                <a:solidFill>
                  <a:srgbClr val="000000"/>
                </a:solidFill>
                <a:latin typeface="Libre Franklin"/>
                <a:ea typeface="Libre Franklin"/>
                <a:cs typeface="Libre Franklin"/>
                <a:sym typeface="Libre Franklin"/>
              </a:rPr>
              <a:t>to run our experiments.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To ensure fair comparison between different processes, interferences from other processes was kept to a minimum.</a:t>
            </a:r>
            <a:endParaRPr b="0" i="0" sz="1800" u="none" cap="none" strike="noStrike">
              <a:solidFill>
                <a:srgbClr val="000000"/>
              </a:solidFill>
              <a:latin typeface="Libre Franklin"/>
              <a:ea typeface="Libre Franklin"/>
              <a:cs typeface="Libre Franklin"/>
              <a:sym typeface="Libre Frankli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For accuracy, we used F1 score as the metric.</a:t>
            </a:r>
            <a:endParaRPr b="0" i="0" sz="1800" u="none" cap="none" strike="noStrike">
              <a:solidFill>
                <a:srgbClr val="000000"/>
              </a:solidFill>
              <a:latin typeface="Libre Franklin"/>
              <a:ea typeface="Libre Franklin"/>
              <a:cs typeface="Libre Franklin"/>
              <a:sym typeface="Libre Frankli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We use k-fold (k=5) cross validation to get the parameters corresponding to optimum accuracy. </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For Linear SVM, we play with </a:t>
            </a:r>
            <a:r>
              <a:rPr b="0" i="1" lang="en-US" sz="1800" u="none" cap="none" strike="noStrike">
                <a:solidFill>
                  <a:srgbClr val="000000"/>
                </a:solidFill>
                <a:latin typeface="Libre Franklin"/>
                <a:ea typeface="Libre Franklin"/>
                <a:cs typeface="Libre Franklin"/>
                <a:sym typeface="Libre Franklin"/>
              </a:rPr>
              <a:t>regularization</a:t>
            </a:r>
            <a:r>
              <a:rPr b="0" i="0" lang="en-US" sz="1800" u="none" cap="none" strike="noStrike">
                <a:solidFill>
                  <a:srgbClr val="000000"/>
                </a:solidFill>
                <a:latin typeface="Libre Franklin"/>
                <a:ea typeface="Libre Franklin"/>
                <a:cs typeface="Libre Franklin"/>
                <a:sym typeface="Libre Franklin"/>
              </a:rPr>
              <a:t> hyperparameter </a:t>
            </a:r>
            <a:r>
              <a:rPr b="1" i="1" lang="en-US" sz="1800" u="none" cap="none" strike="noStrike">
                <a:solidFill>
                  <a:srgbClr val="000000"/>
                </a:solidFill>
                <a:latin typeface="Libre Franklin"/>
                <a:ea typeface="Libre Franklin"/>
                <a:cs typeface="Libre Franklin"/>
                <a:sym typeface="Libre Franklin"/>
              </a:rPr>
              <a:t>C</a:t>
            </a:r>
            <a:r>
              <a:rPr b="0" i="0" lang="en-US" sz="1800" u="none" cap="none" strike="noStrike">
                <a:solidFill>
                  <a:srgbClr val="000000"/>
                </a:solidFill>
                <a:latin typeface="Libre Franklin"/>
                <a:ea typeface="Libre Franklin"/>
                <a:cs typeface="Libre Franklin"/>
                <a:sym typeface="Libre Franklin"/>
              </a:rPr>
              <a:t>.</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For Logistic Regression, we finetune the “</a:t>
            </a:r>
            <a:r>
              <a:rPr b="0" i="1" lang="en-US" sz="1800" u="none" cap="none" strike="noStrike">
                <a:solidFill>
                  <a:srgbClr val="000000"/>
                </a:solidFill>
                <a:latin typeface="Libre Franklin"/>
                <a:ea typeface="Libre Franklin"/>
                <a:cs typeface="Libre Franklin"/>
                <a:sym typeface="Libre Franklin"/>
              </a:rPr>
              <a:t>inverse of regularization strength</a:t>
            </a:r>
            <a:r>
              <a:rPr b="0" i="0" lang="en-US" sz="1800" u="none" cap="none" strike="noStrike">
                <a:solidFill>
                  <a:srgbClr val="000000"/>
                </a:solidFill>
                <a:latin typeface="Libre Franklin"/>
                <a:ea typeface="Libre Franklin"/>
                <a:cs typeface="Libre Franklin"/>
                <a:sym typeface="Libre Franklin"/>
              </a:rPr>
              <a:t>” parameter</a:t>
            </a:r>
            <a:r>
              <a:rPr b="1" i="1" lang="en-US" sz="1800" u="none" cap="none" strike="noStrike">
                <a:solidFill>
                  <a:srgbClr val="000000"/>
                </a:solidFill>
                <a:latin typeface="Libre Franklin"/>
                <a:ea typeface="Libre Franklin"/>
                <a:cs typeface="Libre Franklin"/>
                <a:sym typeface="Libre Franklin"/>
              </a:rPr>
              <a:t> C</a:t>
            </a:r>
            <a:r>
              <a:rPr b="0" i="0" lang="en-US" sz="1800" u="none" cap="none" strike="noStrike">
                <a:solidFill>
                  <a:srgbClr val="000000"/>
                </a:solidFill>
                <a:latin typeface="Libre Franklin"/>
                <a:ea typeface="Libre Franklin"/>
                <a:cs typeface="Libre Franklin"/>
                <a:sym typeface="Libre Franklin"/>
              </a:rPr>
              <a:t>.</a:t>
            </a:r>
            <a:endParaRPr/>
          </a:p>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Description of evaluation criteria for the experiment: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Libre Franklin"/>
                <a:ea typeface="Libre Franklin"/>
                <a:cs typeface="Libre Franklin"/>
                <a:sym typeface="Libre Franklin"/>
              </a:rPr>
              <a:t>The success of our experiment was evaluated with the accuracy of predicted stars.</a:t>
            </a:r>
            <a:endParaRPr/>
          </a:p>
        </p:txBody>
      </p:sp>
      <p:cxnSp>
        <p:nvCxnSpPr>
          <p:cNvPr id="286" name="Google Shape;286;p22"/>
          <p:cNvCxnSpPr/>
          <p:nvPr/>
        </p:nvCxnSpPr>
        <p:spPr>
          <a:xfrm>
            <a:off x="6534648" y="647252"/>
            <a:ext cx="1" cy="2677489"/>
          </a:xfrm>
          <a:prstGeom prst="straightConnector1">
            <a:avLst/>
          </a:prstGeom>
          <a:noFill/>
          <a:ln cap="flat" cmpd="sng" w="34925">
            <a:solidFill>
              <a:srgbClr val="0000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nvSpPr>
        <p:spPr>
          <a:xfrm>
            <a:off x="2893563" y="6523226"/>
            <a:ext cx="6280832" cy="264934"/>
          </a:xfrm>
          <a:prstGeom prst="rect">
            <a:avLst/>
          </a:prstGeom>
          <a:noFill/>
          <a:ln>
            <a:noFill/>
          </a:ln>
        </p:spPr>
        <p:txBody>
          <a:bodyPr anchorCtr="0" anchor="ctr" bIns="45675" lIns="45675" spcFirstLastPara="1" rIns="45675" wrap="square" tIns="45675">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292" name="Google Shape;292;p23"/>
          <p:cNvSpPr txBox="1"/>
          <p:nvPr>
            <p:ph type="title"/>
          </p:nvPr>
        </p:nvSpPr>
        <p:spPr>
          <a:xfrm>
            <a:off x="1139312" y="253846"/>
            <a:ext cx="9601201" cy="700859"/>
          </a:xfrm>
          <a:prstGeom prst="rect">
            <a:avLst/>
          </a:prstGeom>
          <a:noFill/>
          <a:ln>
            <a:noFill/>
          </a:ln>
        </p:spPr>
        <p:txBody>
          <a:bodyPr anchorCtr="0" anchor="t" bIns="45675" lIns="45675" spcFirstLastPara="1" rIns="45675" wrap="square" tIns="45675">
            <a:noAutofit/>
          </a:bodyPr>
          <a:lstStyle/>
          <a:p>
            <a:pPr indent="0" lvl="0" marL="0" rtl="0" algn="l">
              <a:lnSpc>
                <a:spcPct val="89000"/>
              </a:lnSpc>
              <a:spcBef>
                <a:spcPts val="0"/>
              </a:spcBef>
              <a:spcAft>
                <a:spcPts val="0"/>
              </a:spcAft>
              <a:buClr>
                <a:srgbClr val="191B0E"/>
              </a:buClr>
              <a:buSzPts val="3036"/>
              <a:buFont typeface="Libre Franklin"/>
              <a:buNone/>
            </a:pPr>
            <a:r>
              <a:rPr lang="en-US" sz="3036"/>
              <a:t>Methodology: KNN –Item based Collaborative Filtering</a:t>
            </a:r>
            <a:endParaRPr/>
          </a:p>
        </p:txBody>
      </p:sp>
      <p:sp>
        <p:nvSpPr>
          <p:cNvPr id="293" name="Google Shape;293;p23"/>
          <p:cNvSpPr txBox="1"/>
          <p:nvPr>
            <p:ph idx="1" type="body"/>
          </p:nvPr>
        </p:nvSpPr>
        <p:spPr>
          <a:xfrm>
            <a:off x="1274902" y="1070064"/>
            <a:ext cx="4519110" cy="4717872"/>
          </a:xfrm>
          <a:prstGeom prst="rect">
            <a:avLst/>
          </a:prstGeom>
          <a:noFill/>
          <a:ln>
            <a:noFill/>
          </a:ln>
        </p:spPr>
        <p:txBody>
          <a:bodyPr anchorCtr="0" anchor="t" bIns="45675" lIns="45675" spcFirstLastPara="1" rIns="45675" wrap="square" tIns="45675">
            <a:noAutofit/>
          </a:bodyPr>
          <a:lstStyle/>
          <a:p>
            <a:pPr indent="-342900" lvl="0" marL="457200" rtl="0" algn="just">
              <a:lnSpc>
                <a:spcPct val="94000"/>
              </a:lnSpc>
              <a:spcBef>
                <a:spcPts val="0"/>
              </a:spcBef>
              <a:spcAft>
                <a:spcPts val="0"/>
              </a:spcAft>
              <a:buClr>
                <a:srgbClr val="191B0E"/>
              </a:buClr>
              <a:buSzPts val="1800"/>
              <a:buChar char="■"/>
            </a:pPr>
            <a:r>
              <a:rPr lang="en-US" sz="1800"/>
              <a:t>Fuzzy method is used with fuzzy ratio as 40% to find the closest matched restaurant in our dataset to the given input query. </a:t>
            </a:r>
            <a:endParaRPr/>
          </a:p>
          <a:p>
            <a:pPr indent="-342900" lvl="0" marL="457200" rtl="0" algn="just">
              <a:lnSpc>
                <a:spcPct val="94000"/>
              </a:lnSpc>
              <a:spcBef>
                <a:spcPts val="1200"/>
              </a:spcBef>
              <a:spcAft>
                <a:spcPts val="0"/>
              </a:spcAft>
              <a:buClr>
                <a:srgbClr val="191B0E"/>
              </a:buClr>
              <a:buSzPts val="1800"/>
              <a:buChar char="■"/>
            </a:pPr>
            <a:r>
              <a:rPr lang="en-US" sz="1800"/>
              <a:t>We fit the sparse user-restaurant matrix into KNN model with k= 20 neighbors. KNN measures cosine similarity between restaurant vectors. </a:t>
            </a:r>
            <a:endParaRPr/>
          </a:p>
          <a:p>
            <a:pPr indent="-342900" lvl="0" marL="457200" rtl="0" algn="just">
              <a:lnSpc>
                <a:spcPct val="94000"/>
              </a:lnSpc>
              <a:spcBef>
                <a:spcPts val="1200"/>
              </a:spcBef>
              <a:spcAft>
                <a:spcPts val="0"/>
              </a:spcAft>
              <a:buClr>
                <a:srgbClr val="191B0E"/>
              </a:buClr>
              <a:buSzPts val="1800"/>
              <a:buChar char="■"/>
            </a:pPr>
            <a:r>
              <a:rPr lang="en-US" sz="1800"/>
              <a:t>We get top 10 nearest neighbors of the closest matched restaurant with the distances.</a:t>
            </a:r>
            <a:endParaRPr/>
          </a:p>
          <a:p>
            <a:pPr indent="-228600" lvl="0" marL="457200" rtl="0" algn="just">
              <a:lnSpc>
                <a:spcPct val="94000"/>
              </a:lnSpc>
              <a:spcBef>
                <a:spcPts val="0"/>
              </a:spcBef>
              <a:spcAft>
                <a:spcPts val="0"/>
              </a:spcAft>
              <a:buClr>
                <a:srgbClr val="191B0E"/>
              </a:buClr>
              <a:buSzPts val="1800"/>
              <a:buNone/>
            </a:pPr>
            <a:r>
              <a:t/>
            </a:r>
            <a:endParaRPr/>
          </a:p>
          <a:p>
            <a:pPr indent="-342900" lvl="0" marL="457200" rtl="0" algn="just">
              <a:lnSpc>
                <a:spcPct val="94000"/>
              </a:lnSpc>
              <a:spcBef>
                <a:spcPts val="0"/>
              </a:spcBef>
              <a:spcAft>
                <a:spcPts val="0"/>
              </a:spcAft>
              <a:buClr>
                <a:srgbClr val="191B0E"/>
              </a:buClr>
              <a:buSzPts val="1800"/>
              <a:buChar char="■"/>
            </a:pPr>
            <a:r>
              <a:rPr lang="en-US" sz="1800"/>
              <a:t>Result distances further computed with user-restaurant assoc matrix to get  hybrid ratings. </a:t>
            </a:r>
            <a:endParaRPr/>
          </a:p>
        </p:txBody>
      </p:sp>
      <p:sp>
        <p:nvSpPr>
          <p:cNvPr id="294" name="Google Shape;294;p23"/>
          <p:cNvSpPr txBox="1"/>
          <p:nvPr>
            <p:ph idx="12" type="sldNum"/>
          </p:nvPr>
        </p:nvSpPr>
        <p:spPr>
          <a:xfrm>
            <a:off x="10795458" y="6523226"/>
            <a:ext cx="273570" cy="264934"/>
          </a:xfrm>
          <a:prstGeom prst="rect">
            <a:avLst/>
          </a:prstGeom>
          <a:noFill/>
          <a:ln>
            <a:noFill/>
          </a:ln>
        </p:spPr>
        <p:txBody>
          <a:bodyPr anchorCtr="0" anchor="ctr" bIns="45675" lIns="45675" spcFirstLastPara="1" rIns="45675" wrap="square" tIns="45675">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graphicFrame>
        <p:nvGraphicFramePr>
          <p:cNvPr id="295" name="Google Shape;295;p23"/>
          <p:cNvGraphicFramePr/>
          <p:nvPr/>
        </p:nvGraphicFramePr>
        <p:xfrm>
          <a:off x="6451429" y="1640712"/>
          <a:ext cx="3000000" cy="3000000"/>
        </p:xfrm>
        <a:graphic>
          <a:graphicData uri="http://schemas.openxmlformats.org/drawingml/2006/table">
            <a:tbl>
              <a:tblPr>
                <a:noFill/>
                <a:tableStyleId>{2DF2978D-FF53-4E10-A088-8767F4C2FB5A}</a:tableStyleId>
              </a:tblPr>
              <a:tblGrid>
                <a:gridCol w="663300"/>
                <a:gridCol w="663300"/>
                <a:gridCol w="663300"/>
                <a:gridCol w="946900"/>
                <a:gridCol w="710975"/>
                <a:gridCol w="673500"/>
                <a:gridCol w="658750"/>
              </a:tblGrid>
              <a:tr h="365925">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n-2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n-1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24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9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7125">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9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m-2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59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m-1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59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Helvetica Neue"/>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6" name="Google Shape;296;p23"/>
          <p:cNvSpPr txBox="1"/>
          <p:nvPr/>
        </p:nvSpPr>
        <p:spPr>
          <a:xfrm>
            <a:off x="8572742" y="1216382"/>
            <a:ext cx="989204" cy="4114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500"/>
              <a:buFont typeface="Libre Franklin"/>
              <a:buNone/>
            </a:pPr>
            <a:r>
              <a:rPr b="1" i="0" lang="en-US" sz="1500" u="none" cap="none" strike="noStrike">
                <a:solidFill>
                  <a:srgbClr val="000000"/>
                </a:solidFill>
                <a:latin typeface="Libre Franklin"/>
                <a:ea typeface="Libre Franklin"/>
                <a:cs typeface="Libre Franklin"/>
                <a:sym typeface="Libre Franklin"/>
              </a:rPr>
              <a:t>Users </a:t>
            </a:r>
            <a:endParaRPr/>
          </a:p>
        </p:txBody>
      </p:sp>
      <p:sp>
        <p:nvSpPr>
          <p:cNvPr id="297" name="Google Shape;297;p23"/>
          <p:cNvSpPr txBox="1"/>
          <p:nvPr/>
        </p:nvSpPr>
        <p:spPr>
          <a:xfrm rot="-5400000">
            <a:off x="5476953" y="3223274"/>
            <a:ext cx="1525501" cy="4114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500"/>
              <a:buFont typeface="Libre Franklin"/>
              <a:buNone/>
            </a:pPr>
            <a:r>
              <a:rPr b="1" i="0" lang="en-US" sz="1500" u="none" cap="none" strike="noStrike">
                <a:solidFill>
                  <a:srgbClr val="000000"/>
                </a:solidFill>
                <a:latin typeface="Libre Franklin"/>
                <a:ea typeface="Libre Franklin"/>
                <a:cs typeface="Libre Franklin"/>
                <a:sym typeface="Libre Franklin"/>
              </a:rPr>
              <a:t>Restaurants</a:t>
            </a:r>
            <a:endParaRPr/>
          </a:p>
        </p:txBody>
      </p:sp>
      <p:sp>
        <p:nvSpPr>
          <p:cNvPr id="298" name="Google Shape;298;p23"/>
          <p:cNvSpPr txBox="1"/>
          <p:nvPr/>
        </p:nvSpPr>
        <p:spPr>
          <a:xfrm>
            <a:off x="6444123" y="5043662"/>
            <a:ext cx="4994638" cy="841219"/>
          </a:xfrm>
          <a:prstGeom prst="rect">
            <a:avLst/>
          </a:prstGeom>
          <a:noFill/>
          <a:ln>
            <a:noFill/>
          </a:ln>
        </p:spPr>
        <p:txBody>
          <a:bodyPr anchorCtr="0" anchor="t" bIns="91400" lIns="91400" spcFirstLastPara="1" rIns="91400" wrap="square" tIns="91400">
            <a:noAutofit/>
          </a:bodyPr>
          <a:lstStyle/>
          <a:p>
            <a:pPr indent="0" lvl="0" marL="0" marR="0" rtl="0" algn="just">
              <a:lnSpc>
                <a:spcPct val="94000"/>
              </a:lnSpc>
              <a:spcBef>
                <a:spcPts val="0"/>
              </a:spcBef>
              <a:spcAft>
                <a:spcPts val="0"/>
              </a:spcAft>
              <a:buClr>
                <a:srgbClr val="191B0E"/>
              </a:buClr>
              <a:buSzPts val="1500"/>
              <a:buFont typeface="Libre Franklin"/>
              <a:buNone/>
            </a:pPr>
            <a:r>
              <a:rPr b="0" i="0" lang="en-US" sz="1500" u="none" cap="none" strike="noStrike">
                <a:solidFill>
                  <a:srgbClr val="191B0E"/>
                </a:solidFill>
                <a:latin typeface="Libre Franklin"/>
                <a:ea typeface="Libre Franklin"/>
                <a:cs typeface="Libre Franklin"/>
                <a:sym typeface="Libre Franklin"/>
              </a:rPr>
              <a:t>Restaurants </a:t>
            </a:r>
            <a:r>
              <a:rPr b="1" i="0" lang="en-US" sz="1500" u="none" cap="none" strike="noStrike">
                <a:solidFill>
                  <a:srgbClr val="191B0E"/>
                </a:solidFill>
                <a:latin typeface="Libre Franklin"/>
                <a:ea typeface="Libre Franklin"/>
                <a:cs typeface="Libre Franklin"/>
                <a:sym typeface="Libre Franklin"/>
              </a:rPr>
              <a:t>m-2</a:t>
            </a:r>
            <a:r>
              <a:rPr b="0" i="0" lang="en-US" sz="1500" u="none" cap="none" strike="noStrike">
                <a:solidFill>
                  <a:srgbClr val="191B0E"/>
                </a:solidFill>
                <a:latin typeface="Libre Franklin"/>
                <a:ea typeface="Libre Franklin"/>
                <a:cs typeface="Libre Franklin"/>
                <a:sym typeface="Libre Franklin"/>
              </a:rPr>
              <a:t> and </a:t>
            </a:r>
            <a:r>
              <a:rPr b="1" i="0" lang="en-US" sz="1500" u="none" cap="none" strike="noStrike">
                <a:solidFill>
                  <a:srgbClr val="191B0E"/>
                </a:solidFill>
                <a:latin typeface="Libre Franklin"/>
                <a:ea typeface="Libre Franklin"/>
                <a:cs typeface="Libre Franklin"/>
                <a:sym typeface="Libre Franklin"/>
              </a:rPr>
              <a:t>m-1</a:t>
            </a:r>
            <a:r>
              <a:rPr b="0" i="0" lang="en-US" sz="1500" u="none" cap="none" strike="noStrike">
                <a:solidFill>
                  <a:srgbClr val="191B0E"/>
                </a:solidFill>
                <a:latin typeface="Libre Franklin"/>
                <a:ea typeface="Libre Franklin"/>
                <a:cs typeface="Libre Franklin"/>
                <a:sym typeface="Libre Franklin"/>
              </a:rPr>
              <a:t> are having very high cosine similarity based on the ratings to both the restaurants given by users </a:t>
            </a:r>
            <a:r>
              <a:rPr b="1" i="0" lang="en-US" sz="1500" u="none" cap="none" strike="noStrike">
                <a:solidFill>
                  <a:srgbClr val="191B0E"/>
                </a:solidFill>
                <a:latin typeface="Libre Franklin"/>
                <a:ea typeface="Libre Franklin"/>
                <a:cs typeface="Libre Franklin"/>
                <a:sym typeface="Libre Franklin"/>
              </a:rPr>
              <a:t>1</a:t>
            </a:r>
            <a:r>
              <a:rPr b="0" i="0" lang="en-US" sz="1500" u="none" cap="none" strike="noStrike">
                <a:solidFill>
                  <a:srgbClr val="191B0E"/>
                </a:solidFill>
                <a:latin typeface="Libre Franklin"/>
                <a:ea typeface="Libre Franklin"/>
                <a:cs typeface="Libre Franklin"/>
                <a:sym typeface="Libre Franklin"/>
              </a:rPr>
              <a:t>, </a:t>
            </a:r>
            <a:r>
              <a:rPr b="1" i="0" lang="en-US" sz="1500" u="none" cap="none" strike="noStrike">
                <a:solidFill>
                  <a:srgbClr val="191B0E"/>
                </a:solidFill>
                <a:latin typeface="Libre Franklin"/>
                <a:ea typeface="Libre Franklin"/>
                <a:cs typeface="Libre Franklin"/>
                <a:sym typeface="Libre Franklin"/>
              </a:rPr>
              <a:t>2</a:t>
            </a:r>
            <a:r>
              <a:rPr b="0" i="0" lang="en-US" sz="1500" u="none" cap="none" strike="noStrike">
                <a:solidFill>
                  <a:srgbClr val="191B0E"/>
                </a:solidFill>
                <a:latin typeface="Libre Franklin"/>
                <a:ea typeface="Libre Franklin"/>
                <a:cs typeface="Libre Franklin"/>
                <a:sym typeface="Libre Franklin"/>
              </a:rPr>
              <a:t>, </a:t>
            </a:r>
            <a:r>
              <a:rPr b="1" i="0" lang="en-US" sz="1500" u="none" cap="none" strike="noStrike">
                <a:solidFill>
                  <a:srgbClr val="191B0E"/>
                </a:solidFill>
                <a:latin typeface="Libre Franklin"/>
                <a:ea typeface="Libre Franklin"/>
                <a:cs typeface="Libre Franklin"/>
                <a:sym typeface="Libre Franklin"/>
              </a:rPr>
              <a:t>n-2</a:t>
            </a:r>
            <a:r>
              <a:rPr b="0" i="0" lang="en-US" sz="1500" u="none" cap="none" strike="noStrike">
                <a:solidFill>
                  <a:srgbClr val="191B0E"/>
                </a:solidFill>
                <a:latin typeface="Libre Franklin"/>
                <a:ea typeface="Libre Franklin"/>
                <a:cs typeface="Libre Franklin"/>
                <a:sym typeface="Libre Franklin"/>
              </a:rPr>
              <a:t> and </a:t>
            </a:r>
            <a:r>
              <a:rPr b="1" i="0" lang="en-US" sz="1500" u="none" cap="none" strike="noStrike">
                <a:solidFill>
                  <a:srgbClr val="191B0E"/>
                </a:solidFill>
                <a:latin typeface="Libre Franklin"/>
                <a:ea typeface="Libre Franklin"/>
                <a:cs typeface="Libre Franklin"/>
                <a:sym typeface="Libre Franklin"/>
              </a:rPr>
              <a:t>n-1</a:t>
            </a:r>
            <a:r>
              <a:rPr b="0" i="0" lang="en-US" sz="1500" u="none" cap="none" strike="noStrike">
                <a:solidFill>
                  <a:srgbClr val="191B0E"/>
                </a:solidFill>
                <a:latin typeface="Libre Franklin"/>
                <a:ea typeface="Libre Franklin"/>
                <a:cs typeface="Libre Franklin"/>
                <a:sym typeface="Libre Franklin"/>
              </a:rPr>
              <a:t>. </a:t>
            </a:r>
            <a:endParaRPr/>
          </a:p>
        </p:txBody>
      </p:sp>
      <p:sp>
        <p:nvSpPr>
          <p:cNvPr id="299" name="Google Shape;299;p23"/>
          <p:cNvSpPr txBox="1"/>
          <p:nvPr/>
        </p:nvSpPr>
        <p:spPr>
          <a:xfrm>
            <a:off x="6362219" y="900536"/>
            <a:ext cx="5410249" cy="3860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300"/>
              <a:buFont typeface="Libre Franklin"/>
              <a:buNone/>
            </a:pPr>
            <a:r>
              <a:rPr b="1" i="0" lang="en-US" sz="1300" u="none" cap="none" strike="noStrike">
                <a:solidFill>
                  <a:srgbClr val="000000"/>
                </a:solidFill>
                <a:latin typeface="Libre Franklin"/>
                <a:ea typeface="Libre Franklin"/>
                <a:cs typeface="Libre Franklin"/>
                <a:sym typeface="Libre Franklin"/>
              </a:rPr>
              <a:t>User- Restaurant Sparse Matrix for Collaborative Filtering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305" name="Google Shape;305;p24"/>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306" name="Google Shape;306;p24"/>
          <p:cNvSpPr txBox="1"/>
          <p:nvPr>
            <p:ph type="title"/>
          </p:nvPr>
        </p:nvSpPr>
        <p:spPr>
          <a:xfrm>
            <a:off x="980388" y="45670"/>
            <a:ext cx="11142482" cy="748839"/>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000"/>
              <a:buFont typeface="Libre Franklin"/>
              <a:buNone/>
            </a:pPr>
            <a:r>
              <a:rPr lang="en-US" sz="4000"/>
              <a:t>Methodology: Recommendation &amp; Hybrid Rating </a:t>
            </a:r>
            <a:endParaRPr/>
          </a:p>
        </p:txBody>
      </p:sp>
      <p:sp>
        <p:nvSpPr>
          <p:cNvPr id="307" name="Google Shape;307;p24"/>
          <p:cNvSpPr/>
          <p:nvPr/>
        </p:nvSpPr>
        <p:spPr>
          <a:xfrm>
            <a:off x="1034074" y="794509"/>
            <a:ext cx="2643433" cy="802598"/>
          </a:xfrm>
          <a:prstGeom prst="flowChartOffpageConnector">
            <a:avLst/>
          </a:prstGeom>
          <a:solidFill>
            <a:srgbClr val="C7D9E3"/>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Item-based Collaborative Filtering</a:t>
            </a:r>
            <a:endParaRPr b="0" i="0" sz="1800" u="none" cap="none" strike="noStrike">
              <a:solidFill>
                <a:srgbClr val="000000"/>
              </a:solidFill>
              <a:latin typeface="Libre Franklin"/>
              <a:ea typeface="Libre Franklin"/>
              <a:cs typeface="Libre Franklin"/>
              <a:sym typeface="Libre Franklin"/>
            </a:endParaRPr>
          </a:p>
        </p:txBody>
      </p:sp>
      <p:sp>
        <p:nvSpPr>
          <p:cNvPr id="308" name="Google Shape;308;p24"/>
          <p:cNvSpPr/>
          <p:nvPr/>
        </p:nvSpPr>
        <p:spPr>
          <a:xfrm>
            <a:off x="3677506" y="794509"/>
            <a:ext cx="8208000" cy="646329"/>
          </a:xfrm>
          <a:prstGeom prst="rect">
            <a:avLst/>
          </a:prstGeom>
          <a:solidFill>
            <a:srgbClr val="FFFFFF"/>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We use Item based Collaborative Filtering to get restaurant recommendation list based on a user’s “favorite restaurant”.</a:t>
            </a:r>
            <a:endParaRPr/>
          </a:p>
        </p:txBody>
      </p:sp>
      <p:sp>
        <p:nvSpPr>
          <p:cNvPr id="309" name="Google Shape;309;p24"/>
          <p:cNvSpPr/>
          <p:nvPr/>
        </p:nvSpPr>
        <p:spPr>
          <a:xfrm>
            <a:off x="1034074" y="1731068"/>
            <a:ext cx="2643433" cy="1490541"/>
          </a:xfrm>
          <a:prstGeom prst="flowChartOffpageConnector">
            <a:avLst/>
          </a:prstGeom>
          <a:solidFill>
            <a:srgbClr val="D0DCD0"/>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Creating input matrix using stored user and restaurant “review profile vector”:</a:t>
            </a:r>
            <a:endParaRPr b="0" i="0" sz="1800" u="none" cap="none" strike="noStrike">
              <a:solidFill>
                <a:srgbClr val="000000"/>
              </a:solidFill>
              <a:latin typeface="Libre Franklin"/>
              <a:ea typeface="Libre Franklin"/>
              <a:cs typeface="Libre Franklin"/>
              <a:sym typeface="Libre Franklin"/>
            </a:endParaRPr>
          </a:p>
        </p:txBody>
      </p:sp>
      <p:sp>
        <p:nvSpPr>
          <p:cNvPr id="310" name="Google Shape;310;p24"/>
          <p:cNvSpPr/>
          <p:nvPr/>
        </p:nvSpPr>
        <p:spPr>
          <a:xfrm>
            <a:off x="3677506" y="1732693"/>
            <a:ext cx="8208000" cy="923328"/>
          </a:xfrm>
          <a:prstGeom prst="rect">
            <a:avLst/>
          </a:prstGeom>
          <a:solidFill>
            <a:srgbClr val="FFFFFF"/>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We already have the “review profile vector” for the user in question and the recommended restaurants. Appending the user vector to each of the restaurant vector gives us the input matrix.</a:t>
            </a:r>
            <a:endParaRPr/>
          </a:p>
        </p:txBody>
      </p:sp>
      <p:sp>
        <p:nvSpPr>
          <p:cNvPr id="311" name="Google Shape;311;p24"/>
          <p:cNvSpPr/>
          <p:nvPr/>
        </p:nvSpPr>
        <p:spPr>
          <a:xfrm>
            <a:off x="1034075" y="3316301"/>
            <a:ext cx="2643432" cy="1146569"/>
          </a:xfrm>
          <a:prstGeom prst="flowChartOffpageConnector">
            <a:avLst/>
          </a:prstGeom>
          <a:solidFill>
            <a:srgbClr val="D0CABD"/>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Rating Prediction for Recommended Restaurants</a:t>
            </a:r>
            <a:endParaRPr b="0" i="0" sz="1800" u="none" cap="none" strike="noStrike">
              <a:solidFill>
                <a:srgbClr val="000000"/>
              </a:solidFill>
              <a:latin typeface="Libre Franklin"/>
              <a:ea typeface="Libre Franklin"/>
              <a:cs typeface="Libre Franklin"/>
              <a:sym typeface="Libre Franklin"/>
            </a:endParaRPr>
          </a:p>
        </p:txBody>
      </p:sp>
      <p:sp>
        <p:nvSpPr>
          <p:cNvPr id="312" name="Google Shape;312;p24"/>
          <p:cNvSpPr/>
          <p:nvPr/>
        </p:nvSpPr>
        <p:spPr>
          <a:xfrm>
            <a:off x="3677506" y="3351538"/>
            <a:ext cx="8208000" cy="646329"/>
          </a:xfrm>
          <a:prstGeom prst="rect">
            <a:avLst/>
          </a:prstGeom>
          <a:solidFill>
            <a:srgbClr val="FFFFFF"/>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We implement our best-performing </a:t>
            </a:r>
            <a:r>
              <a:rPr b="1" i="1" lang="en-US" sz="1800" u="none" cap="none" strike="noStrike">
                <a:solidFill>
                  <a:srgbClr val="000000"/>
                </a:solidFill>
                <a:latin typeface="Libre Franklin"/>
                <a:ea typeface="Libre Franklin"/>
                <a:cs typeface="Libre Franklin"/>
                <a:sym typeface="Libre Franklin"/>
              </a:rPr>
              <a:t>Assoc</a:t>
            </a:r>
            <a:r>
              <a:rPr b="0" i="0" lang="en-US" sz="1800" u="none" cap="none" strike="noStrike">
                <a:solidFill>
                  <a:srgbClr val="000000"/>
                </a:solidFill>
                <a:latin typeface="Libre Franklin"/>
                <a:ea typeface="Libre Franklin"/>
                <a:cs typeface="Libre Franklin"/>
                <a:sym typeface="Libre Franklin"/>
              </a:rPr>
              <a:t>-trained model on the input matrix to predict ratings on all the recommended restaurants for the user.</a:t>
            </a:r>
            <a:endParaRPr/>
          </a:p>
        </p:txBody>
      </p:sp>
      <p:sp>
        <p:nvSpPr>
          <p:cNvPr id="313" name="Google Shape;313;p24"/>
          <p:cNvSpPr/>
          <p:nvPr/>
        </p:nvSpPr>
        <p:spPr>
          <a:xfrm>
            <a:off x="1034075" y="4623082"/>
            <a:ext cx="2597866" cy="802598"/>
          </a:xfrm>
          <a:prstGeom prst="flowChartOffpageConnector">
            <a:avLst/>
          </a:prstGeom>
          <a:solidFill>
            <a:srgbClr val="F4E5C2"/>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Hybrid Rating for Restaurants</a:t>
            </a:r>
            <a:endParaRPr b="0" i="0" sz="1800" u="none" cap="none" strike="noStrike">
              <a:solidFill>
                <a:srgbClr val="000000"/>
              </a:solidFill>
              <a:latin typeface="Libre Franklin"/>
              <a:ea typeface="Libre Franklin"/>
              <a:cs typeface="Libre Franklin"/>
              <a:sym typeface="Libre Franklin"/>
            </a:endParaRPr>
          </a:p>
        </p:txBody>
      </p:sp>
      <p:sp>
        <p:nvSpPr>
          <p:cNvPr id="314" name="Google Shape;314;p24"/>
          <p:cNvSpPr/>
          <p:nvPr/>
        </p:nvSpPr>
        <p:spPr>
          <a:xfrm>
            <a:off x="3631940" y="4595759"/>
            <a:ext cx="8253566" cy="923328"/>
          </a:xfrm>
          <a:prstGeom prst="rect">
            <a:avLst/>
          </a:prstGeom>
          <a:solidFill>
            <a:srgbClr val="FFFFFF"/>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The output of Item-Based Collaborative Filtering comes with a distance metric. We multiply our predicted ratings with the distance metric to create a relevance-preference hybrid rating.</a:t>
            </a:r>
            <a:endParaRPr/>
          </a:p>
        </p:txBody>
      </p:sp>
      <p:sp>
        <p:nvSpPr>
          <p:cNvPr id="315" name="Google Shape;315;p24"/>
          <p:cNvSpPr/>
          <p:nvPr/>
        </p:nvSpPr>
        <p:spPr>
          <a:xfrm>
            <a:off x="3578254" y="5762712"/>
            <a:ext cx="8307252" cy="646329"/>
          </a:xfrm>
          <a:prstGeom prst="rect">
            <a:avLst/>
          </a:prstGeom>
          <a:solidFill>
            <a:srgbClr val="FFFFFF"/>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Finally, we sort the recommended restaurants in the decreasing order of hybrid rating.</a:t>
            </a:r>
            <a:endParaRPr/>
          </a:p>
        </p:txBody>
      </p:sp>
      <p:sp>
        <p:nvSpPr>
          <p:cNvPr id="316" name="Google Shape;316;p24"/>
          <p:cNvSpPr/>
          <p:nvPr/>
        </p:nvSpPr>
        <p:spPr>
          <a:xfrm>
            <a:off x="980388" y="5755800"/>
            <a:ext cx="2597866" cy="802598"/>
          </a:xfrm>
          <a:prstGeom prst="flowChartOffpageConnector">
            <a:avLst/>
          </a:prstGeom>
          <a:solidFill>
            <a:srgbClr val="D0D0CE"/>
          </a:solidFill>
          <a:ln cap="flat" cmpd="sng" w="349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1" i="0" lang="en-US" sz="1800" u="none" cap="none" strike="noStrike">
                <a:solidFill>
                  <a:srgbClr val="000000"/>
                </a:solidFill>
                <a:latin typeface="Libre Franklin"/>
                <a:ea typeface="Libre Franklin"/>
                <a:cs typeface="Libre Franklin"/>
                <a:sym typeface="Libre Franklin"/>
              </a:rPr>
              <a:t>Sorting Restaurants on Hybrid Rating</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322" name="Google Shape;322;p25"/>
          <p:cNvSpPr txBox="1"/>
          <p:nvPr>
            <p:ph type="title"/>
          </p:nvPr>
        </p:nvSpPr>
        <p:spPr>
          <a:xfrm>
            <a:off x="4192620" y="2923160"/>
            <a:ext cx="9601201" cy="1485901"/>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7200"/>
              <a:buFont typeface="Libre Franklin"/>
              <a:buNone/>
            </a:pPr>
            <a:r>
              <a:rPr lang="en-US" sz="7200"/>
              <a:t>Results</a:t>
            </a:r>
            <a:endParaRPr/>
          </a:p>
        </p:txBody>
      </p:sp>
      <p:sp>
        <p:nvSpPr>
          <p:cNvPr id="323" name="Google Shape;323;p25"/>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329" name="Google Shape;329;p26"/>
          <p:cNvSpPr txBox="1"/>
          <p:nvPr>
            <p:ph type="title"/>
          </p:nvPr>
        </p:nvSpPr>
        <p:spPr>
          <a:xfrm>
            <a:off x="1295400" y="0"/>
            <a:ext cx="9601200" cy="1485900"/>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Results: Rating Predictions</a:t>
            </a:r>
            <a:endParaRPr/>
          </a:p>
        </p:txBody>
      </p:sp>
      <p:sp>
        <p:nvSpPr>
          <p:cNvPr id="330" name="Google Shape;330;p26"/>
          <p:cNvSpPr txBox="1"/>
          <p:nvPr>
            <p:ph idx="1" type="body"/>
          </p:nvPr>
        </p:nvSpPr>
        <p:spPr>
          <a:xfrm>
            <a:off x="1331022" y="742950"/>
            <a:ext cx="10556177" cy="4091935"/>
          </a:xfrm>
          <a:prstGeom prst="rect">
            <a:avLst/>
          </a:prstGeom>
          <a:noFill/>
          <a:ln>
            <a:noFill/>
          </a:ln>
        </p:spPr>
        <p:txBody>
          <a:bodyPr anchorCtr="0" anchor="t" bIns="45700" lIns="45700" spcFirstLastPara="1" rIns="45700" wrap="square" tIns="45700">
            <a:noAutofit/>
          </a:bodyPr>
          <a:lstStyle/>
          <a:p>
            <a:pPr indent="-384047" lvl="0" marL="384047" rtl="0" algn="l">
              <a:lnSpc>
                <a:spcPct val="74000"/>
              </a:lnSpc>
              <a:spcBef>
                <a:spcPts val="0"/>
              </a:spcBef>
              <a:spcAft>
                <a:spcPts val="0"/>
              </a:spcAft>
              <a:buClr>
                <a:srgbClr val="191B0E"/>
              </a:buClr>
              <a:buSzPts val="2040"/>
              <a:buChar char="■"/>
            </a:pPr>
            <a:r>
              <a:rPr b="1" i="0" lang="en-US" sz="2040" u="none" cap="none" strike="noStrike">
                <a:solidFill>
                  <a:srgbClr val="191B0E"/>
                </a:solidFill>
                <a:latin typeface="Libre Franklin"/>
                <a:ea typeface="Libre Franklin"/>
                <a:cs typeface="Libre Franklin"/>
                <a:sym typeface="Libre Franklin"/>
              </a:rPr>
              <a:t>Accuracy</a:t>
            </a:r>
            <a:endParaRPr/>
          </a:p>
          <a:p>
            <a:pPr indent="-384047" lvl="1" marL="914400" marR="0" rtl="0" algn="l">
              <a:lnSpc>
                <a:spcPct val="74000"/>
              </a:lnSpc>
              <a:spcBef>
                <a:spcPts val="500"/>
              </a:spcBef>
              <a:spcAft>
                <a:spcPts val="0"/>
              </a:spcAft>
              <a:buClr>
                <a:srgbClr val="191B0E"/>
              </a:buClr>
              <a:buSzPts val="1700"/>
              <a:buFont typeface="Helvetica Neue"/>
              <a:buChar char="–"/>
            </a:pPr>
            <a:r>
              <a:rPr b="1" i="0" lang="en-US" sz="1700" u="none" cap="none" strike="noStrike">
                <a:solidFill>
                  <a:srgbClr val="191B0E"/>
                </a:solidFill>
                <a:latin typeface="Libre Franklin"/>
                <a:ea typeface="Libre Franklin"/>
                <a:cs typeface="Libre Franklin"/>
                <a:sym typeface="Libre Franklin"/>
              </a:rPr>
              <a:t>Key difference between baselines and our approach</a:t>
            </a:r>
            <a:endParaRPr/>
          </a:p>
          <a:p>
            <a:pPr indent="-426719" lvl="2" marL="1414272" marR="0" rtl="0" algn="l">
              <a:lnSpc>
                <a:spcPct val="74000"/>
              </a:lnSpc>
              <a:spcBef>
                <a:spcPts val="10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The baselines are using individual reviews to predict ratings</a:t>
            </a:r>
            <a:endParaRPr/>
          </a:p>
          <a:p>
            <a:pPr indent="-426719" lvl="2" marL="1414272" marR="0" rtl="0" algn="l">
              <a:lnSpc>
                <a:spcPct val="74000"/>
              </a:lnSpc>
              <a:spcBef>
                <a:spcPts val="10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Our approach on the other hand uses the aggregated user and restaurant review profile to predict ratings</a:t>
            </a:r>
            <a:endParaRPr/>
          </a:p>
          <a:p>
            <a:pPr indent="-384047" lvl="1" marL="914400" marR="0" rtl="0" algn="l">
              <a:lnSpc>
                <a:spcPct val="74000"/>
              </a:lnSpc>
              <a:spcBef>
                <a:spcPts val="500"/>
              </a:spcBef>
              <a:spcAft>
                <a:spcPts val="0"/>
              </a:spcAft>
              <a:buClr>
                <a:srgbClr val="191B0E"/>
              </a:buClr>
              <a:buSzPts val="1700"/>
              <a:buFont typeface="Helvetica Neue"/>
              <a:buChar char="–"/>
            </a:pPr>
            <a:r>
              <a:rPr b="1" i="0" lang="en-US" sz="1700" u="none" cap="none" strike="noStrike">
                <a:solidFill>
                  <a:srgbClr val="191B0E"/>
                </a:solidFill>
                <a:latin typeface="Libre Franklin"/>
                <a:ea typeface="Libre Franklin"/>
                <a:cs typeface="Libre Franklin"/>
                <a:sym typeface="Libre Franklin"/>
              </a:rPr>
              <a:t>Cons of our approach</a:t>
            </a:r>
            <a:endParaRPr/>
          </a:p>
          <a:p>
            <a:pPr indent="-426719" lvl="2" marL="1414272" marR="0" rtl="0" algn="l">
              <a:lnSpc>
                <a:spcPct val="74000"/>
              </a:lnSpc>
              <a:spcBef>
                <a:spcPts val="10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We lose some inherent domain knowledge when we use all their reviews in general instead of actual user-restaurant specific review. That causes a slight dip in accuracy compared to the baselines.</a:t>
            </a:r>
            <a:endParaRPr/>
          </a:p>
          <a:p>
            <a:pPr indent="-384047" lvl="1" marL="914400" marR="0" rtl="0" algn="l">
              <a:lnSpc>
                <a:spcPct val="74000"/>
              </a:lnSpc>
              <a:spcBef>
                <a:spcPts val="500"/>
              </a:spcBef>
              <a:spcAft>
                <a:spcPts val="0"/>
              </a:spcAft>
              <a:buClr>
                <a:srgbClr val="191B0E"/>
              </a:buClr>
              <a:buSzPts val="1700"/>
              <a:buFont typeface="Helvetica Neue"/>
              <a:buChar char="–"/>
            </a:pPr>
            <a:r>
              <a:rPr b="1" i="0" lang="en-US" sz="1700" u="none" cap="none" strike="noStrike">
                <a:solidFill>
                  <a:srgbClr val="191B0E"/>
                </a:solidFill>
                <a:latin typeface="Libre Franklin"/>
                <a:ea typeface="Libre Franklin"/>
                <a:cs typeface="Libre Franklin"/>
                <a:sym typeface="Libre Franklin"/>
              </a:rPr>
              <a:t>Pros of our approach</a:t>
            </a:r>
            <a:endParaRPr/>
          </a:p>
          <a:p>
            <a:pPr indent="-426719" lvl="2" marL="1414272" marR="0" rtl="0" algn="l">
              <a:lnSpc>
                <a:spcPct val="74000"/>
              </a:lnSpc>
              <a:spcBef>
                <a:spcPts val="10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Our approach allows us to have predicted ratings for a user to a restaurant that he or she has not necessarily visited before. Since baselines needs actual reviews for the restaurant, it is unable to predict rating for a user that as not visited the place and put in a review</a:t>
            </a:r>
            <a:endParaRPr/>
          </a:p>
          <a:p>
            <a:pPr indent="-384047" lvl="1" marL="914400" marR="0" rtl="0" algn="l">
              <a:lnSpc>
                <a:spcPct val="74000"/>
              </a:lnSpc>
              <a:spcBef>
                <a:spcPts val="5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Unsurprisingly, the baselines do better in terms of accuracy.</a:t>
            </a:r>
            <a:endParaRPr/>
          </a:p>
          <a:p>
            <a:pPr indent="-384047" lvl="1" marL="914400" marR="0" rtl="0" algn="l">
              <a:lnSpc>
                <a:spcPct val="74000"/>
              </a:lnSpc>
              <a:spcBef>
                <a:spcPts val="500"/>
              </a:spcBef>
              <a:spcAft>
                <a:spcPts val="0"/>
              </a:spcAft>
              <a:buClr>
                <a:srgbClr val="191B0E"/>
              </a:buClr>
              <a:buSzPts val="1700"/>
              <a:buFont typeface="Helvetica Neue"/>
              <a:buChar char="–"/>
            </a:pPr>
            <a:r>
              <a:rPr b="0" i="0" lang="en-US" sz="1700" u="none" cap="none" strike="noStrike">
                <a:solidFill>
                  <a:srgbClr val="191B0E"/>
                </a:solidFill>
                <a:latin typeface="Libre Franklin"/>
                <a:ea typeface="Libre Franklin"/>
                <a:cs typeface="Libre Franklin"/>
                <a:sym typeface="Libre Franklin"/>
              </a:rPr>
              <a:t>Linear SVM and Logistic Regression gave similar accuracy ranging in </a:t>
            </a:r>
            <a:r>
              <a:rPr b="1" i="0" lang="en-US" sz="1700" u="none" cap="none" strike="noStrike">
                <a:solidFill>
                  <a:srgbClr val="191B0E"/>
                </a:solidFill>
                <a:latin typeface="Libre Franklin"/>
                <a:ea typeface="Libre Franklin"/>
                <a:cs typeface="Libre Franklin"/>
                <a:sym typeface="Libre Franklin"/>
              </a:rPr>
              <a:t>51 - 55 percent</a:t>
            </a:r>
            <a:r>
              <a:rPr b="0" i="0" lang="en-US" sz="1700" u="none" cap="none" strike="noStrike">
                <a:solidFill>
                  <a:srgbClr val="191B0E"/>
                </a:solidFill>
                <a:latin typeface="Libre Franklin"/>
                <a:ea typeface="Libre Franklin"/>
                <a:cs typeface="Libre Franklin"/>
                <a:sym typeface="Libre Franklin"/>
              </a:rPr>
              <a:t>.</a:t>
            </a:r>
            <a:endParaRPr/>
          </a:p>
          <a:p>
            <a:pPr indent="-318769" lvl="2" marL="1414272" marR="0" rtl="0" algn="l">
              <a:lnSpc>
                <a:spcPct val="74000"/>
              </a:lnSpc>
              <a:spcBef>
                <a:spcPts val="1000"/>
              </a:spcBef>
              <a:spcAft>
                <a:spcPts val="0"/>
              </a:spcAft>
              <a:buClr>
                <a:srgbClr val="191B0E"/>
              </a:buClr>
              <a:buSzPts val="1700"/>
              <a:buFont typeface="Helvetica Neue"/>
              <a:buNone/>
            </a:pPr>
            <a:r>
              <a:t/>
            </a:r>
            <a:endParaRPr b="0" i="0" sz="1700" u="none" cap="none" strike="noStrike">
              <a:solidFill>
                <a:srgbClr val="191B0E"/>
              </a:solidFill>
              <a:latin typeface="Libre Franklin"/>
              <a:ea typeface="Libre Franklin"/>
              <a:cs typeface="Libre Franklin"/>
              <a:sym typeface="Libre Franklin"/>
            </a:endParaRPr>
          </a:p>
        </p:txBody>
      </p:sp>
      <p:sp>
        <p:nvSpPr>
          <p:cNvPr id="331" name="Google Shape;331;p26"/>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pic>
        <p:nvPicPr>
          <p:cNvPr descr="Picture 2" id="332" name="Google Shape;332;p26"/>
          <p:cNvPicPr preferRelativeResize="0"/>
          <p:nvPr/>
        </p:nvPicPr>
        <p:blipFill rotWithShape="1">
          <a:blip r:embed="rId3">
            <a:alphaModFix/>
          </a:blip>
          <a:srcRect b="0" l="0" r="0" t="0"/>
          <a:stretch/>
        </p:blipFill>
        <p:spPr>
          <a:xfrm>
            <a:off x="3473936" y="4834886"/>
            <a:ext cx="5968820" cy="1434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txBox="1"/>
          <p:nvPr>
            <p:ph idx="1" type="body"/>
          </p:nvPr>
        </p:nvSpPr>
        <p:spPr>
          <a:xfrm>
            <a:off x="1295400" y="1051088"/>
            <a:ext cx="6387445" cy="3473778"/>
          </a:xfrm>
          <a:prstGeom prst="rect">
            <a:avLst/>
          </a:prstGeom>
          <a:noFill/>
          <a:ln>
            <a:noFill/>
          </a:ln>
        </p:spPr>
        <p:txBody>
          <a:bodyPr anchorCtr="0" anchor="t" bIns="45700" lIns="45700" spcFirstLastPara="1" rIns="45700" wrap="square" tIns="45700">
            <a:noAutofit/>
          </a:bodyPr>
          <a:lstStyle/>
          <a:p>
            <a:pPr indent="-384047" lvl="0" marL="384047" rtl="0" algn="l">
              <a:lnSpc>
                <a:spcPct val="94000"/>
              </a:lnSpc>
              <a:spcBef>
                <a:spcPts val="0"/>
              </a:spcBef>
              <a:spcAft>
                <a:spcPts val="0"/>
              </a:spcAft>
              <a:buClr>
                <a:srgbClr val="191B0E"/>
              </a:buClr>
              <a:buSzPts val="2000"/>
              <a:buChar char="■"/>
            </a:pPr>
            <a:r>
              <a:rPr b="1" lang="en-US"/>
              <a:t>Computation time</a:t>
            </a:r>
            <a:endParaRPr/>
          </a:p>
          <a:p>
            <a:pPr indent="-384047" lvl="1" marL="914400" rtl="0" algn="l">
              <a:lnSpc>
                <a:spcPct val="94000"/>
              </a:lnSpc>
              <a:spcBef>
                <a:spcPts val="1000"/>
              </a:spcBef>
              <a:spcAft>
                <a:spcPts val="0"/>
              </a:spcAft>
              <a:buClr>
                <a:srgbClr val="191B0E"/>
              </a:buClr>
              <a:buSzPts val="2000"/>
              <a:buChar char="–"/>
            </a:pPr>
            <a:r>
              <a:rPr lang="en-US"/>
              <a:t>Linear SVM took significantly longer computation time than Logistic Regression</a:t>
            </a:r>
            <a:endParaRPr/>
          </a:p>
          <a:p>
            <a:pPr indent="-384047" lvl="1" marL="914400" rtl="0" algn="l">
              <a:lnSpc>
                <a:spcPct val="94000"/>
              </a:lnSpc>
              <a:spcBef>
                <a:spcPts val="1000"/>
              </a:spcBef>
              <a:spcAft>
                <a:spcPts val="0"/>
              </a:spcAft>
              <a:buClr>
                <a:srgbClr val="191B0E"/>
              </a:buClr>
              <a:buSzPts val="2000"/>
              <a:buChar char="–"/>
            </a:pPr>
            <a:r>
              <a:rPr lang="en-US"/>
              <a:t>As shown in the graph for 30 iterations, SVM baseline suggested by Kulkarni et al. was </a:t>
            </a:r>
            <a:r>
              <a:rPr b="1" lang="en-US"/>
              <a:t>3X slower</a:t>
            </a:r>
            <a:r>
              <a:rPr lang="en-US"/>
              <a:t>, compared to Logistic Regression on </a:t>
            </a:r>
            <a:r>
              <a:rPr b="1" i="1" lang="en-US"/>
              <a:t>Assoc</a:t>
            </a:r>
            <a:r>
              <a:rPr lang="en-US"/>
              <a:t> Matrix.</a:t>
            </a:r>
            <a:endParaRPr/>
          </a:p>
          <a:p>
            <a:pPr indent="-384047" lvl="1" marL="914400" rtl="0" algn="l">
              <a:lnSpc>
                <a:spcPct val="94000"/>
              </a:lnSpc>
              <a:spcBef>
                <a:spcPts val="1000"/>
              </a:spcBef>
              <a:spcAft>
                <a:spcPts val="0"/>
              </a:spcAft>
              <a:buClr>
                <a:srgbClr val="191B0E"/>
              </a:buClr>
              <a:buSzPts val="2000"/>
              <a:buChar char="–"/>
            </a:pPr>
            <a:r>
              <a:rPr lang="en-US"/>
              <a:t>However, training </a:t>
            </a:r>
            <a:r>
              <a:rPr b="1" i="1" lang="en-US"/>
              <a:t>Assoc</a:t>
            </a:r>
            <a:r>
              <a:rPr lang="en-US"/>
              <a:t> matrix with Linear SVM took the longest (more than 10X of Logistic Regression baseline).</a:t>
            </a:r>
            <a:endParaRPr/>
          </a:p>
          <a:p>
            <a:pPr indent="-257047" lvl="1" marL="914400" rtl="0" algn="l">
              <a:lnSpc>
                <a:spcPct val="94000"/>
              </a:lnSpc>
              <a:spcBef>
                <a:spcPts val="1000"/>
              </a:spcBef>
              <a:spcAft>
                <a:spcPts val="0"/>
              </a:spcAft>
              <a:buClr>
                <a:srgbClr val="191B0E"/>
              </a:buClr>
              <a:buSzPts val="2000"/>
              <a:buNone/>
            </a:pPr>
            <a:r>
              <a:t/>
            </a:r>
            <a:endParaRPr/>
          </a:p>
        </p:txBody>
      </p:sp>
      <p:sp>
        <p:nvSpPr>
          <p:cNvPr id="338" name="Google Shape;338;p27"/>
          <p:cNvSpPr txBox="1"/>
          <p:nvPr>
            <p:ph type="title"/>
          </p:nvPr>
        </p:nvSpPr>
        <p:spPr>
          <a:xfrm>
            <a:off x="1295400" y="0"/>
            <a:ext cx="9601200" cy="904973"/>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Results: Rating Predictions (continued)</a:t>
            </a:r>
            <a:endParaRPr/>
          </a:p>
        </p:txBody>
      </p:sp>
      <p:pic>
        <p:nvPicPr>
          <p:cNvPr descr="Picture 5" id="339" name="Google Shape;339;p27"/>
          <p:cNvPicPr preferRelativeResize="0"/>
          <p:nvPr/>
        </p:nvPicPr>
        <p:blipFill rotWithShape="1">
          <a:blip r:embed="rId3">
            <a:alphaModFix/>
          </a:blip>
          <a:srcRect b="0" l="0" r="0" t="0"/>
          <a:stretch/>
        </p:blipFill>
        <p:spPr>
          <a:xfrm>
            <a:off x="7816841" y="1164211"/>
            <a:ext cx="4221649" cy="3360655"/>
          </a:xfrm>
          <a:prstGeom prst="rect">
            <a:avLst/>
          </a:prstGeom>
          <a:noFill/>
          <a:ln>
            <a:noFill/>
          </a:ln>
        </p:spPr>
      </p:pic>
      <p:sp>
        <p:nvSpPr>
          <p:cNvPr id="340" name="Google Shape;340;p27"/>
          <p:cNvSpPr txBox="1"/>
          <p:nvPr/>
        </p:nvSpPr>
        <p:spPr>
          <a:xfrm>
            <a:off x="1295399" y="4670981"/>
            <a:ext cx="6387445" cy="2644219"/>
          </a:xfrm>
          <a:prstGeom prst="rect">
            <a:avLst/>
          </a:prstGeom>
          <a:noFill/>
          <a:ln>
            <a:noFill/>
          </a:ln>
        </p:spPr>
        <p:txBody>
          <a:bodyPr anchorCtr="0" anchor="t" bIns="45700" lIns="45700" spcFirstLastPara="1" rIns="45700" wrap="square" tIns="45700">
            <a:noAutofit/>
          </a:bodyPr>
          <a:lstStyle/>
          <a:p>
            <a:pPr indent="-384047" lvl="0" marL="384047" marR="0" rtl="0" algn="l">
              <a:lnSpc>
                <a:spcPct val="94000"/>
              </a:lnSpc>
              <a:spcBef>
                <a:spcPts val="0"/>
              </a:spcBef>
              <a:spcAft>
                <a:spcPts val="0"/>
              </a:spcAft>
              <a:buClr>
                <a:srgbClr val="191B0E"/>
              </a:buClr>
              <a:buSzPts val="2000"/>
              <a:buFont typeface="Helvetica Neue"/>
              <a:buChar char="■"/>
            </a:pPr>
            <a:r>
              <a:rPr b="1" i="0" lang="en-US" sz="2000" u="none" cap="none" strike="noStrike">
                <a:solidFill>
                  <a:srgbClr val="191B0E"/>
                </a:solidFill>
                <a:latin typeface="Libre Franklin"/>
                <a:ea typeface="Libre Franklin"/>
                <a:cs typeface="Libre Franklin"/>
                <a:sym typeface="Libre Franklin"/>
              </a:rPr>
              <a:t>Verdict</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none" cap="none" strike="noStrike">
                <a:solidFill>
                  <a:srgbClr val="191B0E"/>
                </a:solidFill>
                <a:latin typeface="Libre Franklin"/>
                <a:ea typeface="Libre Franklin"/>
                <a:cs typeface="Libre Franklin"/>
                <a:sym typeface="Libre Franklin"/>
              </a:rPr>
              <a:t>Based on our findings, Linear SVM and Logistic Regression give similar accuracy. </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none" cap="none" strike="noStrike">
                <a:solidFill>
                  <a:srgbClr val="191B0E"/>
                </a:solidFill>
                <a:latin typeface="Libre Franklin"/>
                <a:ea typeface="Libre Franklin"/>
                <a:cs typeface="Libre Franklin"/>
                <a:sym typeface="Libre Franklin"/>
              </a:rPr>
              <a:t>However, Logistic Regression takes significantly less time for same accuracy. Hence, Logistic Regression is the way to go.</a:t>
            </a:r>
            <a:endParaRPr/>
          </a:p>
          <a:p>
            <a:pPr indent="-257047" lvl="1" marL="914400" marR="0" rtl="0" algn="l">
              <a:lnSpc>
                <a:spcPct val="94000"/>
              </a:lnSpc>
              <a:spcBef>
                <a:spcPts val="1000"/>
              </a:spcBef>
              <a:spcAft>
                <a:spcPts val="0"/>
              </a:spcAft>
              <a:buClr>
                <a:srgbClr val="191B0E"/>
              </a:buClr>
              <a:buSzPts val="2000"/>
              <a:buFont typeface="Helvetica Neue"/>
              <a:buNone/>
            </a:pPr>
            <a:r>
              <a:t/>
            </a:r>
            <a:endParaRPr b="0" i="0" sz="2000" u="none" cap="none" strike="noStrike">
              <a:solidFill>
                <a:srgbClr val="191B0E"/>
              </a:solidFill>
              <a:latin typeface="Libre Franklin"/>
              <a:ea typeface="Libre Franklin"/>
              <a:cs typeface="Libre Franklin"/>
              <a:sym typeface="Libre Franklin"/>
            </a:endParaRPr>
          </a:p>
          <a:p>
            <a:pPr indent="-257047" lvl="1" marL="914400" marR="0" rtl="0" algn="l">
              <a:lnSpc>
                <a:spcPct val="94000"/>
              </a:lnSpc>
              <a:spcBef>
                <a:spcPts val="1000"/>
              </a:spcBef>
              <a:spcAft>
                <a:spcPts val="0"/>
              </a:spcAft>
              <a:buClr>
                <a:srgbClr val="191B0E"/>
              </a:buClr>
              <a:buSzPts val="2000"/>
              <a:buFont typeface="Helvetica Neue"/>
              <a:buNone/>
            </a:pPr>
            <a:r>
              <a:t/>
            </a:r>
            <a:endParaRPr b="0" i="0" sz="2000" u="none" cap="none" strike="noStrike">
              <a:solidFill>
                <a:srgbClr val="191B0E"/>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title"/>
          </p:nvPr>
        </p:nvSpPr>
        <p:spPr>
          <a:xfrm>
            <a:off x="968828" y="119743"/>
            <a:ext cx="11125200" cy="870857"/>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Results: Recommendation with Hybrid Rating</a:t>
            </a:r>
            <a:endParaRPr/>
          </a:p>
        </p:txBody>
      </p:sp>
      <p:pic>
        <p:nvPicPr>
          <p:cNvPr id="346" name="Google Shape;346;p28"/>
          <p:cNvPicPr preferRelativeResize="0"/>
          <p:nvPr/>
        </p:nvPicPr>
        <p:blipFill rotWithShape="1">
          <a:blip r:embed="rId3">
            <a:alphaModFix/>
          </a:blip>
          <a:srcRect b="0" l="0" r="0" t="0"/>
          <a:stretch/>
        </p:blipFill>
        <p:spPr>
          <a:xfrm>
            <a:off x="1064759" y="870857"/>
            <a:ext cx="9842728" cy="55885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352" name="Google Shape;352;p29"/>
          <p:cNvSpPr txBox="1"/>
          <p:nvPr>
            <p:ph type="title"/>
          </p:nvPr>
        </p:nvSpPr>
        <p:spPr>
          <a:xfrm>
            <a:off x="1467828" y="0"/>
            <a:ext cx="9601200" cy="944394"/>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Conclusion</a:t>
            </a:r>
            <a:endParaRPr/>
          </a:p>
        </p:txBody>
      </p:sp>
      <p:sp>
        <p:nvSpPr>
          <p:cNvPr id="353" name="Google Shape;353;p29"/>
          <p:cNvSpPr txBox="1"/>
          <p:nvPr>
            <p:ph idx="1" type="body"/>
          </p:nvPr>
        </p:nvSpPr>
        <p:spPr>
          <a:xfrm>
            <a:off x="1399426" y="709295"/>
            <a:ext cx="9601200" cy="2257721"/>
          </a:xfrm>
          <a:prstGeom prst="rect">
            <a:avLst/>
          </a:prstGeom>
          <a:noFill/>
          <a:ln>
            <a:noFill/>
          </a:ln>
        </p:spPr>
        <p:txBody>
          <a:bodyPr anchorCtr="0" anchor="t" bIns="45700" lIns="45700" spcFirstLastPara="1" rIns="45700" wrap="square" tIns="45700">
            <a:noAutofit/>
          </a:bodyPr>
          <a:lstStyle/>
          <a:p>
            <a:pPr indent="-384047" lvl="0" marL="384047" rtl="0" algn="l">
              <a:lnSpc>
                <a:spcPct val="94000"/>
              </a:lnSpc>
              <a:spcBef>
                <a:spcPts val="0"/>
              </a:spcBef>
              <a:spcAft>
                <a:spcPts val="0"/>
              </a:spcAft>
              <a:buClr>
                <a:srgbClr val="191B0E"/>
              </a:buClr>
              <a:buSzPts val="2000"/>
              <a:buChar char="■"/>
            </a:pPr>
            <a:r>
              <a:rPr b="1" lang="en-US"/>
              <a:t>Uniqueness of our approach</a:t>
            </a:r>
            <a:endParaRPr/>
          </a:p>
          <a:p>
            <a:pPr indent="-384047" lvl="1" marL="914400" rtl="0" algn="l">
              <a:lnSpc>
                <a:spcPct val="94000"/>
              </a:lnSpc>
              <a:spcBef>
                <a:spcPts val="1000"/>
              </a:spcBef>
              <a:spcAft>
                <a:spcPts val="0"/>
              </a:spcAft>
              <a:buClr>
                <a:srgbClr val="191B0E"/>
              </a:buClr>
              <a:buSzPts val="2000"/>
              <a:buChar char="–"/>
            </a:pPr>
            <a:r>
              <a:rPr lang="en-US" u="sng"/>
              <a:t>Combining two worlds</a:t>
            </a:r>
            <a:r>
              <a:rPr lang="en-US"/>
              <a:t>: The Novelty of our approach is to create the hybrid ratings by  combining rating prediction for restaurants and Item based collaborative filtering to restaurant dataset together.</a:t>
            </a:r>
            <a:endParaRPr/>
          </a:p>
          <a:p>
            <a:pPr indent="-257047" lvl="1" marL="914400" rtl="0" algn="l">
              <a:lnSpc>
                <a:spcPct val="94000"/>
              </a:lnSpc>
              <a:spcBef>
                <a:spcPts val="1000"/>
              </a:spcBef>
              <a:spcAft>
                <a:spcPts val="0"/>
              </a:spcAft>
              <a:buClr>
                <a:srgbClr val="191B0E"/>
              </a:buClr>
              <a:buSzPts val="2000"/>
              <a:buNone/>
            </a:pPr>
            <a:r>
              <a:t/>
            </a:r>
            <a:endParaRPr/>
          </a:p>
        </p:txBody>
      </p:sp>
      <p:sp>
        <p:nvSpPr>
          <p:cNvPr id="354" name="Google Shape;354;p29"/>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355" name="Google Shape;355;p29"/>
          <p:cNvSpPr txBox="1"/>
          <p:nvPr/>
        </p:nvSpPr>
        <p:spPr>
          <a:xfrm>
            <a:off x="1399426" y="2300139"/>
            <a:ext cx="9601200" cy="2257721"/>
          </a:xfrm>
          <a:prstGeom prst="rect">
            <a:avLst/>
          </a:prstGeom>
          <a:noFill/>
          <a:ln>
            <a:noFill/>
          </a:ln>
        </p:spPr>
        <p:txBody>
          <a:bodyPr anchorCtr="0" anchor="t" bIns="45700" lIns="45700" spcFirstLastPara="1" rIns="45700" wrap="square" tIns="45700">
            <a:noAutofit/>
          </a:bodyPr>
          <a:lstStyle/>
          <a:p>
            <a:pPr indent="-384047" lvl="0" marL="384047" marR="0" rtl="0" algn="l">
              <a:lnSpc>
                <a:spcPct val="94000"/>
              </a:lnSpc>
              <a:spcBef>
                <a:spcPts val="0"/>
              </a:spcBef>
              <a:spcAft>
                <a:spcPts val="0"/>
              </a:spcAft>
              <a:buClr>
                <a:srgbClr val="191B0E"/>
              </a:buClr>
              <a:buSzPts val="2000"/>
              <a:buFont typeface="Helvetica Neue"/>
              <a:buChar char="■"/>
            </a:pPr>
            <a:r>
              <a:rPr b="1" i="0" lang="en-US" sz="2000" u="none" cap="none" strike="noStrike">
                <a:solidFill>
                  <a:srgbClr val="191B0E"/>
                </a:solidFill>
                <a:latin typeface="Libre Franklin"/>
                <a:ea typeface="Libre Franklin"/>
                <a:cs typeface="Libre Franklin"/>
                <a:sym typeface="Libre Franklin"/>
              </a:rPr>
              <a:t>Limitations of our approach</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sng" cap="none" strike="noStrike">
                <a:solidFill>
                  <a:srgbClr val="191B0E"/>
                </a:solidFill>
                <a:latin typeface="Libre Franklin"/>
                <a:ea typeface="Libre Franklin"/>
                <a:cs typeface="Libre Franklin"/>
                <a:sym typeface="Libre Franklin"/>
              </a:rPr>
              <a:t>Explored one document-to-vector approach</a:t>
            </a:r>
            <a:r>
              <a:rPr b="0" i="0" lang="en-US" sz="2000" u="none" cap="none" strike="noStrike">
                <a:solidFill>
                  <a:srgbClr val="191B0E"/>
                </a:solidFill>
                <a:latin typeface="Libre Franklin"/>
                <a:ea typeface="Libre Franklin"/>
                <a:cs typeface="Libre Franklin"/>
                <a:sym typeface="Libre Franklin"/>
              </a:rPr>
              <a:t>: We took the average of the word vectors in a text piece to represent the given text to create our training matrix. We could explore other operations, such as simple summation of word-vectors.</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sng" cap="none" strike="noStrike">
                <a:solidFill>
                  <a:srgbClr val="191B0E"/>
                </a:solidFill>
                <a:latin typeface="Libre Franklin"/>
                <a:ea typeface="Libre Franklin"/>
                <a:cs typeface="Libre Franklin"/>
                <a:sym typeface="Libre Franklin"/>
              </a:rPr>
              <a:t>Used only one word embedding technique</a:t>
            </a:r>
            <a:r>
              <a:rPr b="0" i="0" lang="en-US" sz="2000" u="none" cap="none" strike="noStrike">
                <a:solidFill>
                  <a:srgbClr val="191B0E"/>
                </a:solidFill>
                <a:latin typeface="Libre Franklin"/>
                <a:ea typeface="Libre Franklin"/>
                <a:cs typeface="Libre Franklin"/>
                <a:sym typeface="Libre Franklin"/>
              </a:rPr>
              <a:t>: Other word embedding techniques such as </a:t>
            </a:r>
            <a:r>
              <a:rPr b="1" i="1" lang="en-US" sz="2000" u="none" cap="none" strike="noStrike">
                <a:solidFill>
                  <a:srgbClr val="191B0E"/>
                </a:solidFill>
                <a:latin typeface="Libre Franklin"/>
                <a:ea typeface="Libre Franklin"/>
                <a:cs typeface="Libre Franklin"/>
                <a:sym typeface="Libre Franklin"/>
              </a:rPr>
              <a:t>GloVe</a:t>
            </a:r>
            <a:r>
              <a:rPr b="0" i="0" lang="en-US" sz="2000" u="none" cap="none" strike="noStrike">
                <a:solidFill>
                  <a:srgbClr val="191B0E"/>
                </a:solidFill>
                <a:latin typeface="Libre Franklin"/>
                <a:ea typeface="Libre Franklin"/>
                <a:cs typeface="Libre Franklin"/>
                <a:sym typeface="Libre Franklin"/>
              </a:rPr>
              <a:t> could have been explored.</a:t>
            </a:r>
            <a:endParaRPr/>
          </a:p>
        </p:txBody>
      </p:sp>
      <p:sp>
        <p:nvSpPr>
          <p:cNvPr id="356" name="Google Shape;356;p29"/>
          <p:cNvSpPr txBox="1"/>
          <p:nvPr/>
        </p:nvSpPr>
        <p:spPr>
          <a:xfrm>
            <a:off x="1399426" y="4600279"/>
            <a:ext cx="9601200" cy="2257721"/>
          </a:xfrm>
          <a:prstGeom prst="rect">
            <a:avLst/>
          </a:prstGeom>
          <a:noFill/>
          <a:ln>
            <a:noFill/>
          </a:ln>
        </p:spPr>
        <p:txBody>
          <a:bodyPr anchorCtr="0" anchor="t" bIns="45700" lIns="45700" spcFirstLastPara="1" rIns="45700" wrap="square" tIns="45700">
            <a:noAutofit/>
          </a:bodyPr>
          <a:lstStyle/>
          <a:p>
            <a:pPr indent="-384047" lvl="0" marL="384047" marR="0" rtl="0" algn="l">
              <a:lnSpc>
                <a:spcPct val="94000"/>
              </a:lnSpc>
              <a:spcBef>
                <a:spcPts val="0"/>
              </a:spcBef>
              <a:spcAft>
                <a:spcPts val="0"/>
              </a:spcAft>
              <a:buClr>
                <a:srgbClr val="191B0E"/>
              </a:buClr>
              <a:buSzPts val="2000"/>
              <a:buFont typeface="Helvetica Neue"/>
              <a:buChar char="■"/>
            </a:pPr>
            <a:r>
              <a:rPr b="1" i="0" lang="en-US" sz="2000" u="none" cap="none" strike="noStrike">
                <a:solidFill>
                  <a:srgbClr val="191B0E"/>
                </a:solidFill>
                <a:latin typeface="Libre Franklin"/>
                <a:ea typeface="Libre Franklin"/>
                <a:cs typeface="Libre Franklin"/>
                <a:sym typeface="Libre Franklin"/>
              </a:rPr>
              <a:t>Ongoing Work and Future Prospects</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sng" cap="none" strike="noStrike">
                <a:solidFill>
                  <a:srgbClr val="191B0E"/>
                </a:solidFill>
                <a:latin typeface="Libre Franklin"/>
                <a:ea typeface="Libre Franklin"/>
                <a:cs typeface="Libre Franklin"/>
                <a:sym typeface="Libre Franklin"/>
              </a:rPr>
              <a:t>Interactive GUI App</a:t>
            </a:r>
            <a:r>
              <a:rPr b="0" i="0" lang="en-US" sz="2000" u="none" cap="none" strike="noStrike">
                <a:solidFill>
                  <a:srgbClr val="191B0E"/>
                </a:solidFill>
                <a:latin typeface="Libre Franklin"/>
                <a:ea typeface="Libre Franklin"/>
                <a:cs typeface="Libre Franklin"/>
                <a:sym typeface="Libre Franklin"/>
              </a:rPr>
              <a:t>: A GUI interface using Python’s </a:t>
            </a:r>
            <a:r>
              <a:rPr b="1" i="1" lang="en-US" sz="2000" u="none" cap="none" strike="noStrike">
                <a:solidFill>
                  <a:srgbClr val="191B0E"/>
                </a:solidFill>
                <a:latin typeface="Libre Franklin"/>
                <a:ea typeface="Libre Franklin"/>
                <a:cs typeface="Libre Franklin"/>
                <a:sym typeface="Libre Franklin"/>
              </a:rPr>
              <a:t>Tkinter</a:t>
            </a:r>
            <a:r>
              <a:rPr b="0" i="0" lang="en-US" sz="2000" u="none" cap="none" strike="noStrike">
                <a:solidFill>
                  <a:srgbClr val="191B0E"/>
                </a:solidFill>
                <a:latin typeface="Libre Franklin"/>
                <a:ea typeface="Libre Franklin"/>
                <a:cs typeface="Libre Franklin"/>
                <a:sym typeface="Libre Franklin"/>
              </a:rPr>
              <a:t> library is in the works.</a:t>
            </a:r>
            <a:endParaRPr/>
          </a:p>
          <a:p>
            <a:pPr indent="-384047" lvl="1" marL="914400" marR="0" rtl="0" algn="l">
              <a:lnSpc>
                <a:spcPct val="94000"/>
              </a:lnSpc>
              <a:spcBef>
                <a:spcPts val="1000"/>
              </a:spcBef>
              <a:spcAft>
                <a:spcPts val="0"/>
              </a:spcAft>
              <a:buClr>
                <a:srgbClr val="191B0E"/>
              </a:buClr>
              <a:buSzPts val="2000"/>
              <a:buFont typeface="Helvetica Neue"/>
              <a:buChar char="–"/>
            </a:pPr>
            <a:r>
              <a:rPr b="0" i="0" lang="en-US" sz="2000" u="sng" cap="none" strike="noStrike">
                <a:solidFill>
                  <a:srgbClr val="191B0E"/>
                </a:solidFill>
                <a:latin typeface="Libre Franklin"/>
                <a:ea typeface="Libre Franklin"/>
                <a:cs typeface="Libre Franklin"/>
                <a:sym typeface="Libre Franklin"/>
              </a:rPr>
              <a:t>Extending Collaborative filtering to reviews</a:t>
            </a:r>
            <a:r>
              <a:rPr b="0" i="0" lang="en-US" sz="2000" u="none" cap="none" strike="noStrike">
                <a:solidFill>
                  <a:srgbClr val="191B0E"/>
                </a:solidFill>
                <a:latin typeface="Libre Franklin"/>
                <a:ea typeface="Libre Franklin"/>
                <a:cs typeface="Libre Franklin"/>
                <a:sym typeface="Libre Franklin"/>
              </a:rPr>
              <a:t>: We could use the reviews for the item based collaborative filtering in the future work to benchmark it against our other two approaches.</a:t>
            </a:r>
            <a:endParaRPr/>
          </a:p>
          <a:p>
            <a:pPr indent="-257047" lvl="1" marL="914400" marR="0" rtl="0" algn="l">
              <a:lnSpc>
                <a:spcPct val="94000"/>
              </a:lnSpc>
              <a:spcBef>
                <a:spcPts val="1000"/>
              </a:spcBef>
              <a:spcAft>
                <a:spcPts val="0"/>
              </a:spcAft>
              <a:buClr>
                <a:srgbClr val="191B0E"/>
              </a:buClr>
              <a:buSzPts val="2000"/>
              <a:buFont typeface="Helvetica Neue"/>
              <a:buNone/>
            </a:pPr>
            <a:r>
              <a:t/>
            </a:r>
            <a:endParaRPr b="0" i="0" sz="2000" u="none" cap="none" strike="noStrike">
              <a:solidFill>
                <a:srgbClr val="191B0E"/>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2"/>
          <p:cNvSpPr txBox="1"/>
          <p:nvPr/>
        </p:nvSpPr>
        <p:spPr>
          <a:xfrm>
            <a:off x="3031784" y="6361078"/>
            <a:ext cx="6280831"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67" name="Google Shape;67;p12"/>
          <p:cNvSpPr txBox="1"/>
          <p:nvPr>
            <p:ph type="title"/>
          </p:nvPr>
        </p:nvSpPr>
        <p:spPr>
          <a:xfrm>
            <a:off x="1149289" y="276279"/>
            <a:ext cx="9601201" cy="792302"/>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b="0" i="0" lang="en-US" sz="4400" u="none" cap="none" strike="noStrike">
                <a:solidFill>
                  <a:srgbClr val="191B0E"/>
                </a:solidFill>
                <a:latin typeface="Libre Franklin"/>
                <a:ea typeface="Libre Franklin"/>
                <a:cs typeface="Libre Franklin"/>
                <a:sym typeface="Libre Franklin"/>
              </a:rPr>
              <a:t>Introduction</a:t>
            </a:r>
            <a:endParaRPr/>
          </a:p>
        </p:txBody>
      </p:sp>
      <p:sp>
        <p:nvSpPr>
          <p:cNvPr id="68" name="Google Shape;68;p12"/>
          <p:cNvSpPr txBox="1"/>
          <p:nvPr>
            <p:ph idx="1" type="body"/>
          </p:nvPr>
        </p:nvSpPr>
        <p:spPr>
          <a:xfrm>
            <a:off x="1295183" y="1068581"/>
            <a:ext cx="10613788" cy="2774076"/>
          </a:xfrm>
          <a:prstGeom prst="rect">
            <a:avLst/>
          </a:prstGeom>
          <a:noFill/>
          <a:ln>
            <a:noFill/>
          </a:ln>
        </p:spPr>
        <p:txBody>
          <a:bodyPr anchorCtr="0" anchor="t" bIns="45700" lIns="45700" spcFirstLastPara="1" rIns="45700" wrap="square" tIns="45700">
            <a:noAutofit/>
          </a:bodyPr>
          <a:lstStyle/>
          <a:p>
            <a:pPr indent="-384047" lvl="0" marL="384047" rtl="0" algn="l">
              <a:lnSpc>
                <a:spcPct val="84600"/>
              </a:lnSpc>
              <a:spcBef>
                <a:spcPts val="0"/>
              </a:spcBef>
              <a:spcAft>
                <a:spcPts val="0"/>
              </a:spcAft>
              <a:buClr>
                <a:srgbClr val="191B0E"/>
              </a:buClr>
              <a:buSzPts val="2000"/>
              <a:buChar char="■"/>
            </a:pPr>
            <a:r>
              <a:rPr lang="en-US"/>
              <a:t>Problem Description</a:t>
            </a:r>
            <a:r>
              <a:rPr b="0" lang="en-US"/>
              <a:t>: </a:t>
            </a:r>
            <a:endParaRPr/>
          </a:p>
          <a:p>
            <a:pPr indent="-384047" lvl="1" marL="914400" rtl="0" algn="l">
              <a:lnSpc>
                <a:spcPct val="84600"/>
              </a:lnSpc>
              <a:spcBef>
                <a:spcPts val="500"/>
              </a:spcBef>
              <a:spcAft>
                <a:spcPts val="0"/>
              </a:spcAft>
              <a:buClr>
                <a:srgbClr val="191B0E"/>
              </a:buClr>
              <a:buSzPts val="2000"/>
              <a:buChar char="–"/>
            </a:pPr>
            <a:r>
              <a:rPr lang="en-US"/>
              <a:t>Given a user with a favorite restaurant name/type, we aim at building a recommender system that provides a list of relevant restaurants in the city along with a possible rating he/she is likely to give those restaurants.</a:t>
            </a:r>
            <a:endParaRPr/>
          </a:p>
          <a:p>
            <a:pPr indent="0" lvl="1" marL="530353" rtl="0" algn="l">
              <a:lnSpc>
                <a:spcPct val="84600"/>
              </a:lnSpc>
              <a:spcBef>
                <a:spcPts val="500"/>
              </a:spcBef>
              <a:spcAft>
                <a:spcPts val="0"/>
              </a:spcAft>
              <a:buClr>
                <a:srgbClr val="191B0E"/>
              </a:buClr>
              <a:buSzPts val="2000"/>
              <a:buNone/>
            </a:pPr>
            <a:r>
              <a:t/>
            </a:r>
            <a:endParaRPr i="1"/>
          </a:p>
          <a:p>
            <a:pPr indent="-384047" lvl="1" marL="914400" rtl="0" algn="l">
              <a:lnSpc>
                <a:spcPct val="84600"/>
              </a:lnSpc>
              <a:spcBef>
                <a:spcPts val="500"/>
              </a:spcBef>
              <a:spcAft>
                <a:spcPts val="0"/>
              </a:spcAft>
              <a:buClr>
                <a:srgbClr val="191B0E"/>
              </a:buClr>
              <a:buSzPts val="2000"/>
              <a:buChar char="–"/>
            </a:pPr>
            <a:r>
              <a:rPr lang="en-US"/>
              <a:t>This breaks our problem into two distinct parts</a:t>
            </a:r>
            <a:endParaRPr i="1"/>
          </a:p>
          <a:p>
            <a:pPr indent="-384047" lvl="2" marL="1371600" rtl="0" algn="l">
              <a:lnSpc>
                <a:spcPct val="84600"/>
              </a:lnSpc>
              <a:spcBef>
                <a:spcPts val="500"/>
              </a:spcBef>
              <a:spcAft>
                <a:spcPts val="0"/>
              </a:spcAft>
              <a:buClr>
                <a:srgbClr val="191B0E"/>
              </a:buClr>
              <a:buSzPts val="1800"/>
              <a:buChar char="■"/>
            </a:pPr>
            <a:r>
              <a:rPr lang="en-US"/>
              <a:t>A rating predicting system (to predict ratings for suggested restaurants)</a:t>
            </a:r>
            <a:endParaRPr/>
          </a:p>
          <a:p>
            <a:pPr indent="-384047" lvl="2" marL="1371600" rtl="0" algn="l">
              <a:lnSpc>
                <a:spcPct val="84600"/>
              </a:lnSpc>
              <a:spcBef>
                <a:spcPts val="500"/>
              </a:spcBef>
              <a:spcAft>
                <a:spcPts val="0"/>
              </a:spcAft>
              <a:buClr>
                <a:srgbClr val="191B0E"/>
              </a:buClr>
              <a:buSzPts val="1800"/>
              <a:buChar char="■"/>
            </a:pPr>
            <a:r>
              <a:rPr lang="en-US"/>
              <a:t>A recommender system (to suggest those restaurants to a user)</a:t>
            </a:r>
            <a:endParaRPr/>
          </a:p>
        </p:txBody>
      </p:sp>
      <p:sp>
        <p:nvSpPr>
          <p:cNvPr id="69" name="Google Shape;69;p12"/>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70" name="Google Shape;70;p12"/>
          <p:cNvSpPr txBox="1"/>
          <p:nvPr/>
        </p:nvSpPr>
        <p:spPr>
          <a:xfrm>
            <a:off x="1295183" y="4138793"/>
            <a:ext cx="10537587" cy="1924549"/>
          </a:xfrm>
          <a:prstGeom prst="rect">
            <a:avLst/>
          </a:prstGeom>
          <a:noFill/>
          <a:ln>
            <a:noFill/>
          </a:ln>
        </p:spPr>
        <p:txBody>
          <a:bodyPr anchorCtr="0" anchor="t" bIns="45700" lIns="45700" spcFirstLastPara="1" rIns="45700" wrap="square" tIns="45700">
            <a:noAutofit/>
          </a:bodyPr>
          <a:lstStyle/>
          <a:p>
            <a:pPr indent="-384047" lvl="0" marL="384047" marR="0" rtl="0" algn="l">
              <a:lnSpc>
                <a:spcPct val="84600"/>
              </a:lnSpc>
              <a:spcBef>
                <a:spcPts val="0"/>
              </a:spcBef>
              <a:spcAft>
                <a:spcPts val="0"/>
              </a:spcAft>
              <a:buClr>
                <a:srgbClr val="191B0E"/>
              </a:buClr>
              <a:buSzPts val="2000"/>
              <a:buFont typeface="Helvetica Neue"/>
              <a:buChar char="■"/>
            </a:pPr>
            <a:r>
              <a:rPr b="1" i="0" lang="en-US" sz="2000" u="none" cap="none" strike="noStrike">
                <a:solidFill>
                  <a:srgbClr val="191B0E"/>
                </a:solidFill>
                <a:latin typeface="Libre Franklin"/>
                <a:ea typeface="Libre Franklin"/>
                <a:cs typeface="Libre Franklin"/>
                <a:sym typeface="Libre Franklin"/>
              </a:rPr>
              <a:t>Problem Importance</a:t>
            </a:r>
            <a:r>
              <a:rPr b="0" i="0" lang="en-US" sz="2000" u="none" cap="none" strike="noStrike">
                <a:solidFill>
                  <a:srgbClr val="191B0E"/>
                </a:solidFill>
                <a:latin typeface="Libre Franklin"/>
                <a:ea typeface="Libre Franklin"/>
                <a:cs typeface="Libre Franklin"/>
                <a:sym typeface="Libre Franklin"/>
              </a:rPr>
              <a:t>: </a:t>
            </a:r>
            <a:endParaRPr/>
          </a:p>
          <a:p>
            <a:pPr indent="-384047" lvl="1" marL="914400" marR="0" rtl="0" algn="l">
              <a:lnSpc>
                <a:spcPct val="84600"/>
              </a:lnSpc>
              <a:spcBef>
                <a:spcPts val="500"/>
              </a:spcBef>
              <a:spcAft>
                <a:spcPts val="0"/>
              </a:spcAft>
              <a:buClr>
                <a:srgbClr val="191B0E"/>
              </a:buClr>
              <a:buSzPts val="2000"/>
              <a:buFont typeface="Helvetica Neue"/>
              <a:buChar char="–"/>
            </a:pPr>
            <a:r>
              <a:rPr b="0" i="0" lang="en-US" sz="2000" u="none" cap="none" strike="noStrike">
                <a:solidFill>
                  <a:srgbClr val="191B0E"/>
                </a:solidFill>
                <a:latin typeface="Libre Franklin"/>
                <a:ea typeface="Libre Franklin"/>
                <a:cs typeface="Libre Franklin"/>
                <a:sym typeface="Libre Franklin"/>
              </a:rPr>
              <a:t>This provides a user, a list of restaurants only based on the information about favorite restaurant.</a:t>
            </a:r>
            <a:endParaRPr/>
          </a:p>
          <a:p>
            <a:pPr indent="0" lvl="1" marL="530353" marR="0" rtl="0" algn="l">
              <a:lnSpc>
                <a:spcPct val="84600"/>
              </a:lnSpc>
              <a:spcBef>
                <a:spcPts val="500"/>
              </a:spcBef>
              <a:spcAft>
                <a:spcPts val="0"/>
              </a:spcAft>
              <a:buClr>
                <a:srgbClr val="191B0E"/>
              </a:buClr>
              <a:buSzPts val="2000"/>
              <a:buFont typeface="Helvetica Neue"/>
              <a:buNone/>
            </a:pPr>
            <a:r>
              <a:t/>
            </a:r>
            <a:endParaRPr b="0" i="1" sz="2000" u="none" cap="none" strike="noStrike">
              <a:solidFill>
                <a:srgbClr val="191B0E"/>
              </a:solidFill>
              <a:latin typeface="Libre Franklin"/>
              <a:ea typeface="Libre Franklin"/>
              <a:cs typeface="Libre Franklin"/>
              <a:sym typeface="Libre Franklin"/>
            </a:endParaRPr>
          </a:p>
          <a:p>
            <a:pPr indent="-384047" lvl="1" marL="914400" marR="0" rtl="0" algn="l">
              <a:lnSpc>
                <a:spcPct val="84600"/>
              </a:lnSpc>
              <a:spcBef>
                <a:spcPts val="500"/>
              </a:spcBef>
              <a:spcAft>
                <a:spcPts val="0"/>
              </a:spcAft>
              <a:buClr>
                <a:srgbClr val="191B0E"/>
              </a:buClr>
              <a:buSzPts val="2000"/>
              <a:buFont typeface="Helvetica Neue"/>
              <a:buChar char="–"/>
            </a:pPr>
            <a:r>
              <a:rPr b="0" i="0" lang="en-US" sz="2000" u="none" cap="none" strike="noStrike">
                <a:solidFill>
                  <a:srgbClr val="191B0E"/>
                </a:solidFill>
                <a:latin typeface="Libre Franklin"/>
                <a:ea typeface="Libre Franklin"/>
                <a:cs typeface="Libre Franklin"/>
                <a:sym typeface="Libre Franklin"/>
              </a:rPr>
              <a:t>Along with that, our model is capable of predicting the stars that the user is going to give each of those recommended restaurants. Here lies the uniqueness in our problem.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362" name="Google Shape;362;p30"/>
          <p:cNvSpPr txBox="1"/>
          <p:nvPr>
            <p:ph type="title"/>
          </p:nvPr>
        </p:nvSpPr>
        <p:spPr>
          <a:xfrm>
            <a:off x="1673258" y="69820"/>
            <a:ext cx="9601200" cy="1485900"/>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References:</a:t>
            </a:r>
            <a:endParaRPr/>
          </a:p>
        </p:txBody>
      </p:sp>
      <p:pic>
        <p:nvPicPr>
          <p:cNvPr descr="Content Placeholder 3" id="363" name="Google Shape;363;p30"/>
          <p:cNvPicPr preferRelativeResize="0"/>
          <p:nvPr/>
        </p:nvPicPr>
        <p:blipFill rotWithShape="1">
          <a:blip r:embed="rId3">
            <a:alphaModFix/>
          </a:blip>
          <a:srcRect b="0" l="0" r="0" t="0"/>
          <a:stretch/>
        </p:blipFill>
        <p:spPr>
          <a:xfrm>
            <a:off x="1327151" y="812770"/>
            <a:ext cx="4768849" cy="5439204"/>
          </a:xfrm>
          <a:prstGeom prst="rect">
            <a:avLst/>
          </a:prstGeom>
          <a:noFill/>
          <a:ln>
            <a:noFill/>
          </a:ln>
        </p:spPr>
      </p:pic>
      <p:sp>
        <p:nvSpPr>
          <p:cNvPr id="364" name="Google Shape;364;p30"/>
          <p:cNvSpPr txBox="1"/>
          <p:nvPr>
            <p:ph idx="12" type="sldNum"/>
          </p:nvPr>
        </p:nvSpPr>
        <p:spPr>
          <a:xfrm>
            <a:off x="10795418" y="6523206"/>
            <a:ext cx="273610"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76" name="Google Shape;76;p13"/>
          <p:cNvSpPr txBox="1"/>
          <p:nvPr>
            <p:ph type="title"/>
          </p:nvPr>
        </p:nvSpPr>
        <p:spPr>
          <a:xfrm>
            <a:off x="3822970" y="2831964"/>
            <a:ext cx="9601201" cy="1485901"/>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7200"/>
              <a:buFont typeface="Libre Franklin"/>
              <a:buNone/>
            </a:pPr>
            <a:r>
              <a:rPr lang="en-US" sz="7200"/>
              <a:t>Data Discovery</a:t>
            </a:r>
            <a:endParaRPr/>
          </a:p>
        </p:txBody>
      </p:sp>
      <p:sp>
        <p:nvSpPr>
          <p:cNvPr id="77" name="Google Shape;77;p13"/>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83" name="Google Shape;83;p14"/>
          <p:cNvSpPr txBox="1"/>
          <p:nvPr>
            <p:ph type="title"/>
          </p:nvPr>
        </p:nvSpPr>
        <p:spPr>
          <a:xfrm>
            <a:off x="1137588" y="264579"/>
            <a:ext cx="10669837" cy="849362"/>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b="0" i="0" lang="en-US" sz="4400" u="none" cap="none" strike="noStrike">
                <a:solidFill>
                  <a:srgbClr val="191B0E"/>
                </a:solidFill>
                <a:latin typeface="Libre Franklin"/>
                <a:ea typeface="Libre Franklin"/>
                <a:cs typeface="Libre Franklin"/>
                <a:sym typeface="Libre Franklin"/>
              </a:rPr>
              <a:t>Dataset Properties</a:t>
            </a:r>
            <a:endParaRPr/>
          </a:p>
        </p:txBody>
      </p:sp>
      <p:sp>
        <p:nvSpPr>
          <p:cNvPr id="84" name="Google Shape;84;p14"/>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85" name="Google Shape;85;p14"/>
          <p:cNvSpPr txBox="1"/>
          <p:nvPr>
            <p:ph idx="1" type="body"/>
          </p:nvPr>
        </p:nvSpPr>
        <p:spPr>
          <a:xfrm>
            <a:off x="1055684" y="1127642"/>
            <a:ext cx="10669837" cy="2478605"/>
          </a:xfrm>
          <a:prstGeom prst="rect">
            <a:avLst/>
          </a:prstGeom>
          <a:noFill/>
          <a:ln>
            <a:noFill/>
          </a:ln>
        </p:spPr>
        <p:txBody>
          <a:bodyPr anchorCtr="0" anchor="t" bIns="45700" lIns="45700" spcFirstLastPara="1" rIns="45700" wrap="square" tIns="45700">
            <a:noAutofit/>
          </a:bodyPr>
          <a:lstStyle/>
          <a:p>
            <a:pPr indent="-349483" lvl="0" marL="349483" rtl="0" algn="l">
              <a:lnSpc>
                <a:spcPct val="94000"/>
              </a:lnSpc>
              <a:spcBef>
                <a:spcPts val="0"/>
              </a:spcBef>
              <a:spcAft>
                <a:spcPts val="0"/>
              </a:spcAft>
              <a:buClr>
                <a:srgbClr val="191B0E"/>
              </a:buClr>
              <a:buSzPts val="1800"/>
              <a:buChar char="■"/>
            </a:pPr>
            <a:r>
              <a:rPr lang="en-US"/>
              <a:t>Yelp Dataset for Business Reviews provided by Kaggle was used for our study after extracting only “restaurant” business of city Avondale, AZ from JSON file of around 6GBs. Final dataset of 7MBs consists of around 10k-12k data points (reviews).</a:t>
            </a:r>
            <a:endParaRPr/>
          </a:p>
          <a:p>
            <a:pPr indent="-349483" lvl="0" marL="349483" rtl="0" algn="l">
              <a:lnSpc>
                <a:spcPct val="94000"/>
              </a:lnSpc>
              <a:spcBef>
                <a:spcPts val="900"/>
              </a:spcBef>
              <a:spcAft>
                <a:spcPts val="0"/>
              </a:spcAft>
              <a:buClr>
                <a:srgbClr val="191B0E"/>
              </a:buClr>
              <a:buSzPts val="1800"/>
              <a:buChar char="■"/>
            </a:pPr>
            <a:r>
              <a:rPr lang="en-US"/>
              <a:t>Dataset Attributes include Review Id, User Id, Restaurant Id, Restaurant Name, Stars, Text Review and Date. Data ranges from 2005 till 2018 with 8031 unique users and 163 unique restaurants.</a:t>
            </a:r>
            <a:endParaRPr/>
          </a:p>
          <a:p>
            <a:pPr indent="-349483" lvl="0" marL="349483" rtl="0" algn="l">
              <a:lnSpc>
                <a:spcPct val="94000"/>
              </a:lnSpc>
              <a:spcBef>
                <a:spcPts val="900"/>
              </a:spcBef>
              <a:spcAft>
                <a:spcPts val="0"/>
              </a:spcAft>
              <a:buClr>
                <a:srgbClr val="191B0E"/>
              </a:buClr>
              <a:buSzPts val="1800"/>
              <a:buChar char="■"/>
            </a:pPr>
            <a:r>
              <a:rPr lang="en-US"/>
              <a:t>Test Reviews are used for sentiment analysis. Ratings (1 to 5 stars) used to find the cosine similarities among restaurants.</a:t>
            </a:r>
            <a:endParaRPr/>
          </a:p>
        </p:txBody>
      </p:sp>
      <p:graphicFrame>
        <p:nvGraphicFramePr>
          <p:cNvPr id="86" name="Google Shape;86;p14"/>
          <p:cNvGraphicFramePr/>
          <p:nvPr/>
        </p:nvGraphicFramePr>
        <p:xfrm>
          <a:off x="2134851" y="3771154"/>
          <a:ext cx="3000000" cy="3000000"/>
        </p:xfrm>
        <a:graphic>
          <a:graphicData uri="http://schemas.openxmlformats.org/drawingml/2006/table">
            <a:tbl>
              <a:tblPr bandRow="1" firstRow="1">
                <a:noFill/>
                <a:tableStyleId>{2DF2978D-FF53-4E10-A088-8767F4C2FB5A}</a:tableStyleId>
              </a:tblPr>
              <a:tblGrid>
                <a:gridCol w="1883525"/>
                <a:gridCol w="3634000"/>
                <a:gridCol w="1086075"/>
                <a:gridCol w="2141725"/>
              </a:tblGrid>
              <a:tr h="387200">
                <a:tc>
                  <a:txBody>
                    <a:bodyPr/>
                    <a:lstStyle/>
                    <a:p>
                      <a:pPr indent="0" lvl="0" marL="0" marR="0" rtl="0" algn="l">
                        <a:lnSpc>
                          <a:spcPct val="100000"/>
                        </a:lnSpc>
                        <a:spcBef>
                          <a:spcPts val="0"/>
                        </a:spcBef>
                        <a:spcAft>
                          <a:spcPts val="0"/>
                        </a:spcAft>
                        <a:buClr>
                          <a:srgbClr val="FFFFFF"/>
                        </a:buClr>
                        <a:buSzPts val="1500"/>
                        <a:buFont typeface="Helvetica Neue"/>
                        <a:buNone/>
                      </a:pPr>
                      <a:r>
                        <a:rPr lang="en-US" sz="1500" u="none" cap="none" strike="noStrike">
                          <a:solidFill>
                            <a:srgbClr val="FFFFFF"/>
                          </a:solidFill>
                        </a:rPr>
                        <a:t># Reviews</a:t>
                      </a:r>
                      <a:endParaRPr/>
                    </a:p>
                  </a:txBody>
                  <a:tcPr marT="0" marB="0" marR="0" marL="0"/>
                </a:tc>
                <a:tc>
                  <a:txBody>
                    <a:bodyPr/>
                    <a:lstStyle/>
                    <a:p>
                      <a:pPr indent="0" lvl="0" marL="0" marR="0" rtl="0" algn="l">
                        <a:lnSpc>
                          <a:spcPct val="100000"/>
                        </a:lnSpc>
                        <a:spcBef>
                          <a:spcPts val="0"/>
                        </a:spcBef>
                        <a:spcAft>
                          <a:spcPts val="0"/>
                        </a:spcAft>
                        <a:buClr>
                          <a:srgbClr val="FFFFFF"/>
                        </a:buClr>
                        <a:buSzPts val="1500"/>
                        <a:buFont typeface="Helvetica Neue"/>
                        <a:buNone/>
                      </a:pPr>
                      <a:r>
                        <a:rPr lang="en-US" sz="1500" u="none" cap="none" strike="noStrike">
                          <a:solidFill>
                            <a:srgbClr val="FFFFFF"/>
                          </a:solidFill>
                        </a:rPr>
                        <a:t>Features</a:t>
                      </a:r>
                      <a:endParaRPr/>
                    </a:p>
                  </a:txBody>
                  <a:tcPr marT="0" marB="0" marR="0" marL="0"/>
                </a:tc>
                <a:tc>
                  <a:txBody>
                    <a:bodyPr/>
                    <a:lstStyle/>
                    <a:p>
                      <a:pPr indent="0" lvl="0" marL="0" marR="0" rtl="0" algn="l">
                        <a:lnSpc>
                          <a:spcPct val="100000"/>
                        </a:lnSpc>
                        <a:spcBef>
                          <a:spcPts val="0"/>
                        </a:spcBef>
                        <a:spcAft>
                          <a:spcPts val="0"/>
                        </a:spcAft>
                        <a:buClr>
                          <a:srgbClr val="FFFFFF"/>
                        </a:buClr>
                        <a:buSzPts val="1500"/>
                        <a:buFont typeface="Helvetica Neue"/>
                        <a:buNone/>
                      </a:pPr>
                      <a:r>
                        <a:rPr lang="en-US" sz="1500" u="none" cap="none" strike="noStrike">
                          <a:solidFill>
                            <a:srgbClr val="FFFFFF"/>
                          </a:solidFill>
                        </a:rPr>
                        <a:t># Users</a:t>
                      </a:r>
                      <a:endParaRPr/>
                    </a:p>
                  </a:txBody>
                  <a:tcPr marT="0" marB="0" marR="0" marL="0"/>
                </a:tc>
                <a:tc>
                  <a:txBody>
                    <a:bodyPr/>
                    <a:lstStyle/>
                    <a:p>
                      <a:pPr indent="0" lvl="0" marL="0" marR="0" rtl="0" algn="l">
                        <a:lnSpc>
                          <a:spcPct val="100000"/>
                        </a:lnSpc>
                        <a:spcBef>
                          <a:spcPts val="0"/>
                        </a:spcBef>
                        <a:spcAft>
                          <a:spcPts val="0"/>
                        </a:spcAft>
                        <a:buClr>
                          <a:srgbClr val="FFFFFF"/>
                        </a:buClr>
                        <a:buSzPts val="1500"/>
                        <a:buFont typeface="Helvetica Neue"/>
                        <a:buNone/>
                      </a:pPr>
                      <a:r>
                        <a:rPr lang="en-US" sz="1500" u="none" cap="none" strike="noStrike">
                          <a:solidFill>
                            <a:srgbClr val="FFFFFF"/>
                          </a:solidFill>
                        </a:rPr>
                        <a:t># Restaurants</a:t>
                      </a:r>
                      <a:endParaRPr/>
                    </a:p>
                  </a:txBody>
                  <a:tcPr marT="0" marB="0" marR="0" marL="0"/>
                </a:tc>
              </a:tr>
              <a:tr h="803925">
                <a:tc>
                  <a:txBody>
                    <a:bodyPr/>
                    <a:lstStyle/>
                    <a:p>
                      <a:pPr indent="0" lvl="0" marL="0" marR="0" rtl="0" algn="l">
                        <a:lnSpc>
                          <a:spcPct val="100000"/>
                        </a:lnSpc>
                        <a:spcBef>
                          <a:spcPts val="0"/>
                        </a:spcBef>
                        <a:spcAft>
                          <a:spcPts val="0"/>
                        </a:spcAft>
                        <a:buClr>
                          <a:schemeClr val="dk1"/>
                        </a:buClr>
                        <a:buSzPts val="1500"/>
                        <a:buFont typeface="Helvetica Neue"/>
                        <a:buNone/>
                      </a:pPr>
                      <a:r>
                        <a:rPr lang="en-US" sz="1500" u="none" cap="none" strike="noStrike"/>
                        <a:t>12662</a:t>
                      </a:r>
                      <a:endParaRPr/>
                    </a:p>
                  </a:txBody>
                  <a:tcPr marT="0" marB="0" marR="0" marL="0"/>
                </a:tc>
                <a:tc>
                  <a:txBody>
                    <a:bodyPr/>
                    <a:lstStyle/>
                    <a:p>
                      <a:pPr indent="0" lvl="0" marL="0" marR="0" rtl="0" algn="l">
                        <a:lnSpc>
                          <a:spcPct val="100000"/>
                        </a:lnSpc>
                        <a:spcBef>
                          <a:spcPts val="0"/>
                        </a:spcBef>
                        <a:spcAft>
                          <a:spcPts val="0"/>
                        </a:spcAft>
                        <a:buClr>
                          <a:schemeClr val="dk1"/>
                        </a:buClr>
                        <a:buSzPts val="1500"/>
                        <a:buFont typeface="Helvetica Neue"/>
                        <a:buNone/>
                      </a:pPr>
                      <a:r>
                        <a:rPr lang="en-US" sz="1500" u="none" cap="none" strike="noStrike"/>
                        <a:t>Review Id, User Id, Restaurant Id, Restaurant Name, Stars, Test Review and Date</a:t>
                      </a:r>
                      <a:endParaRPr/>
                    </a:p>
                  </a:txBody>
                  <a:tcPr marT="0" marB="0" marR="0" marL="0"/>
                </a:tc>
                <a:tc>
                  <a:txBody>
                    <a:bodyPr/>
                    <a:lstStyle/>
                    <a:p>
                      <a:pPr indent="0" lvl="0" marL="0" marR="0" rtl="0" algn="l">
                        <a:lnSpc>
                          <a:spcPct val="100000"/>
                        </a:lnSpc>
                        <a:spcBef>
                          <a:spcPts val="0"/>
                        </a:spcBef>
                        <a:spcAft>
                          <a:spcPts val="0"/>
                        </a:spcAft>
                        <a:buClr>
                          <a:schemeClr val="dk1"/>
                        </a:buClr>
                        <a:buSzPts val="1500"/>
                        <a:buFont typeface="Helvetica Neue"/>
                        <a:buNone/>
                      </a:pPr>
                      <a:r>
                        <a:rPr lang="en-US" sz="1500" u="none" cap="none" strike="noStrike"/>
                        <a:t>8031</a:t>
                      </a:r>
                      <a:endParaRPr/>
                    </a:p>
                  </a:txBody>
                  <a:tcPr marT="0" marB="0" marR="0" marL="0"/>
                </a:tc>
                <a:tc>
                  <a:txBody>
                    <a:bodyPr/>
                    <a:lstStyle/>
                    <a:p>
                      <a:pPr indent="0" lvl="0" marL="0" marR="0" rtl="0" algn="l">
                        <a:lnSpc>
                          <a:spcPct val="100000"/>
                        </a:lnSpc>
                        <a:spcBef>
                          <a:spcPts val="0"/>
                        </a:spcBef>
                        <a:spcAft>
                          <a:spcPts val="0"/>
                        </a:spcAft>
                        <a:buClr>
                          <a:schemeClr val="dk1"/>
                        </a:buClr>
                        <a:buSzPts val="1500"/>
                        <a:buFont typeface="Helvetica Neue"/>
                        <a:buNone/>
                      </a:pPr>
                      <a:r>
                        <a:rPr lang="en-US" sz="1500" u="none" cap="none" strike="noStrike"/>
                        <a:t>163</a:t>
                      </a:r>
                      <a:endParaRPr/>
                    </a:p>
                  </a:txBody>
                  <a:tcPr marT="0" marB="0" marR="0" marL="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92" name="Google Shape;92;p15"/>
          <p:cNvSpPr txBox="1"/>
          <p:nvPr>
            <p:ph type="title"/>
          </p:nvPr>
        </p:nvSpPr>
        <p:spPr>
          <a:xfrm>
            <a:off x="908780" y="16508"/>
            <a:ext cx="9601201" cy="877062"/>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Dataset Highlights</a:t>
            </a:r>
            <a:endParaRPr/>
          </a:p>
        </p:txBody>
      </p:sp>
      <p:pic>
        <p:nvPicPr>
          <p:cNvPr descr="Picture 4" id="93" name="Google Shape;93;p15"/>
          <p:cNvPicPr preferRelativeResize="0"/>
          <p:nvPr/>
        </p:nvPicPr>
        <p:blipFill rotWithShape="1">
          <a:blip r:embed="rId3">
            <a:alphaModFix/>
          </a:blip>
          <a:srcRect b="0" l="0" r="0" t="0"/>
          <a:stretch/>
        </p:blipFill>
        <p:spPr>
          <a:xfrm>
            <a:off x="7687951" y="2155610"/>
            <a:ext cx="4471236" cy="3534075"/>
          </a:xfrm>
          <a:prstGeom prst="rect">
            <a:avLst/>
          </a:prstGeom>
          <a:noFill/>
          <a:ln>
            <a:noFill/>
          </a:ln>
        </p:spPr>
      </p:pic>
      <p:sp>
        <p:nvSpPr>
          <p:cNvPr id="94" name="Google Shape;94;p15"/>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
        <p:nvSpPr>
          <p:cNvPr id="95" name="Google Shape;95;p15"/>
          <p:cNvSpPr txBox="1"/>
          <p:nvPr/>
        </p:nvSpPr>
        <p:spPr>
          <a:xfrm>
            <a:off x="7847551" y="5689685"/>
            <a:ext cx="4217662" cy="646331"/>
          </a:xfrm>
          <a:prstGeom prst="rect">
            <a:avLst/>
          </a:prstGeom>
          <a:noFill/>
          <a:ln>
            <a:noFill/>
          </a:ln>
        </p:spPr>
        <p:txBody>
          <a:bodyPr anchorCtr="0" anchor="t" bIns="45700" lIns="45700" spcFirstLastPara="1" rIns="45700" wrap="square" tIns="45700">
            <a:noAutofit/>
          </a:bodyPr>
          <a:lstStyle/>
          <a:p>
            <a:pPr indent="-345643" lvl="0" marL="345643" marR="0" rtl="0" algn="l">
              <a:lnSpc>
                <a:spcPct val="10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Libre Franklin"/>
                <a:ea typeface="Libre Franklin"/>
                <a:cs typeface="Libre Franklin"/>
                <a:sym typeface="Libre Franklin"/>
              </a:rPr>
              <a:t>‘Flavors of Louisiana’ consistently gets more than 4 over all the years.</a:t>
            </a:r>
            <a:endParaRPr/>
          </a:p>
        </p:txBody>
      </p:sp>
      <p:pic>
        <p:nvPicPr>
          <p:cNvPr descr="Image" id="96" name="Google Shape;96;p15"/>
          <p:cNvPicPr preferRelativeResize="0"/>
          <p:nvPr/>
        </p:nvPicPr>
        <p:blipFill rotWithShape="1">
          <a:blip r:embed="rId4">
            <a:alphaModFix/>
          </a:blip>
          <a:srcRect b="0" l="0" r="0" t="0"/>
          <a:stretch/>
        </p:blipFill>
        <p:spPr>
          <a:xfrm>
            <a:off x="3346989" y="1376913"/>
            <a:ext cx="4300159" cy="2780688"/>
          </a:xfrm>
          <a:prstGeom prst="rect">
            <a:avLst/>
          </a:prstGeom>
          <a:noFill/>
          <a:ln>
            <a:noFill/>
          </a:ln>
        </p:spPr>
      </p:pic>
      <p:pic>
        <p:nvPicPr>
          <p:cNvPr descr="Image" id="97" name="Google Shape;97;p15"/>
          <p:cNvPicPr preferRelativeResize="0"/>
          <p:nvPr/>
        </p:nvPicPr>
        <p:blipFill rotWithShape="1">
          <a:blip r:embed="rId5">
            <a:alphaModFix/>
          </a:blip>
          <a:srcRect b="2555" l="10492" r="15605" t="2621"/>
          <a:stretch/>
        </p:blipFill>
        <p:spPr>
          <a:xfrm>
            <a:off x="806847" y="767083"/>
            <a:ext cx="2471058" cy="2394857"/>
          </a:xfrm>
          <a:prstGeom prst="rect">
            <a:avLst/>
          </a:prstGeom>
          <a:noFill/>
          <a:ln>
            <a:noFill/>
          </a:ln>
        </p:spPr>
      </p:pic>
      <p:sp>
        <p:nvSpPr>
          <p:cNvPr id="98" name="Google Shape;98;p15"/>
          <p:cNvSpPr txBox="1"/>
          <p:nvPr/>
        </p:nvSpPr>
        <p:spPr>
          <a:xfrm>
            <a:off x="3326463" y="4179279"/>
            <a:ext cx="4066507" cy="923330"/>
          </a:xfrm>
          <a:prstGeom prst="rect">
            <a:avLst/>
          </a:prstGeom>
          <a:noFill/>
          <a:ln>
            <a:noFill/>
          </a:ln>
        </p:spPr>
        <p:txBody>
          <a:bodyPr anchorCtr="0" anchor="t" bIns="45700" lIns="45700" spcFirstLastPara="1" rIns="45700" wrap="square" tIns="45700">
            <a:noAutofit/>
          </a:bodyPr>
          <a:lstStyle/>
          <a:p>
            <a:pPr indent="-345643" lvl="0" marL="345643" marR="0" rtl="0" algn="l">
              <a:lnSpc>
                <a:spcPct val="10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Libre Franklin"/>
                <a:ea typeface="Libre Franklin"/>
                <a:cs typeface="Libre Franklin"/>
                <a:sym typeface="Libre Franklin"/>
              </a:rPr>
              <a:t>‘Flavors of Louisiana’ is to most reviewed restaurant in Avondale with more than 700 reviews.</a:t>
            </a:r>
            <a:endParaRPr/>
          </a:p>
        </p:txBody>
      </p:sp>
      <p:sp>
        <p:nvSpPr>
          <p:cNvPr id="99" name="Google Shape;99;p15"/>
          <p:cNvSpPr txBox="1"/>
          <p:nvPr/>
        </p:nvSpPr>
        <p:spPr>
          <a:xfrm>
            <a:off x="663609" y="3161940"/>
            <a:ext cx="2692218" cy="1754326"/>
          </a:xfrm>
          <a:prstGeom prst="rect">
            <a:avLst/>
          </a:prstGeom>
          <a:noFill/>
          <a:ln>
            <a:noFill/>
          </a:ln>
        </p:spPr>
        <p:txBody>
          <a:bodyPr anchorCtr="0" anchor="t" bIns="45700" lIns="45700" spcFirstLastPara="1" rIns="45700" wrap="square" tIns="45700">
            <a:noAutofit/>
          </a:bodyPr>
          <a:lstStyle/>
          <a:p>
            <a:pPr indent="-345643" lvl="0" marL="345643" marR="0" rtl="0" algn="l">
              <a:lnSpc>
                <a:spcPct val="10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Libre Franklin"/>
                <a:ea typeface="Libre Franklin"/>
                <a:cs typeface="Libre Franklin"/>
                <a:sym typeface="Libre Franklin"/>
              </a:rPr>
              <a:t>Star distribution for the restaurant is not uniform. More than 60% restaurants are rated very high. (4 and 5 stars).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105" name="Google Shape;105;p16"/>
          <p:cNvSpPr txBox="1"/>
          <p:nvPr>
            <p:ph type="title"/>
          </p:nvPr>
        </p:nvSpPr>
        <p:spPr>
          <a:xfrm>
            <a:off x="1157115" y="252878"/>
            <a:ext cx="9601201" cy="824362"/>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b="0" i="0" lang="en-US" sz="4400" u="none" cap="none" strike="noStrike">
                <a:solidFill>
                  <a:srgbClr val="191B0E"/>
                </a:solidFill>
                <a:latin typeface="Libre Franklin"/>
                <a:ea typeface="Libre Franklin"/>
                <a:cs typeface="Libre Franklin"/>
                <a:sym typeface="Libre Franklin"/>
              </a:rPr>
              <a:t>Dataset Insights</a:t>
            </a:r>
            <a:endParaRPr/>
          </a:p>
        </p:txBody>
      </p:sp>
      <p:sp>
        <p:nvSpPr>
          <p:cNvPr id="106" name="Google Shape;106;p16"/>
          <p:cNvSpPr txBox="1"/>
          <p:nvPr>
            <p:ph idx="1" type="body"/>
          </p:nvPr>
        </p:nvSpPr>
        <p:spPr>
          <a:xfrm>
            <a:off x="1233379" y="1182626"/>
            <a:ext cx="9601201" cy="4719876"/>
          </a:xfrm>
          <a:prstGeom prst="rect">
            <a:avLst/>
          </a:prstGeom>
          <a:noFill/>
          <a:ln>
            <a:noFill/>
          </a:ln>
        </p:spPr>
        <p:txBody>
          <a:bodyPr anchorCtr="0" anchor="t" bIns="45700" lIns="45700" spcFirstLastPara="1" rIns="45700" wrap="square" tIns="45700">
            <a:noAutofit/>
          </a:bodyPr>
          <a:lstStyle/>
          <a:p>
            <a:pPr indent="-384047" lvl="0" marL="384047" rtl="0" algn="l">
              <a:lnSpc>
                <a:spcPct val="94000"/>
              </a:lnSpc>
              <a:spcBef>
                <a:spcPts val="0"/>
              </a:spcBef>
              <a:spcAft>
                <a:spcPts val="0"/>
              </a:spcAft>
              <a:buClr>
                <a:srgbClr val="191B0E"/>
              </a:buClr>
              <a:buSzPts val="2000"/>
              <a:buChar char="■"/>
            </a:pPr>
            <a:r>
              <a:rPr b="0" i="0" lang="en-US" sz="2000" u="none" cap="none" strike="noStrike">
                <a:solidFill>
                  <a:srgbClr val="191B0E"/>
                </a:solidFill>
                <a:latin typeface="Libre Franklin"/>
                <a:ea typeface="Libre Franklin"/>
                <a:cs typeface="Libre Franklin"/>
                <a:sym typeface="Libre Franklin"/>
              </a:rPr>
              <a:t>Distribution of Rating Frequency of all the restaurants and frequency of ratings provided by users, both follow long tail property. </a:t>
            </a:r>
            <a:endParaRPr/>
          </a:p>
          <a:p>
            <a:pPr indent="-384047" lvl="0" marL="384047" rtl="0" algn="l">
              <a:lnSpc>
                <a:spcPct val="94000"/>
              </a:lnSpc>
              <a:spcBef>
                <a:spcPts val="1000"/>
              </a:spcBef>
              <a:spcAft>
                <a:spcPts val="0"/>
              </a:spcAft>
              <a:buClr>
                <a:srgbClr val="191B0E"/>
              </a:buClr>
              <a:buSzPts val="2000"/>
              <a:buChar char="■"/>
            </a:pPr>
            <a:r>
              <a:rPr b="0" i="0" lang="en-US" sz="2000" u="none" cap="none" strike="noStrike">
                <a:solidFill>
                  <a:srgbClr val="191B0E"/>
                </a:solidFill>
                <a:latin typeface="Libre Franklin"/>
                <a:ea typeface="Libre Franklin"/>
                <a:cs typeface="Libre Franklin"/>
                <a:sym typeface="Libre Franklin"/>
              </a:rPr>
              <a:t>That means, very few restaurants are rated very frequently - which are called the popular restaurants. Similarly, very less users are interested in rating the restaurants. </a:t>
            </a:r>
            <a:endParaRPr/>
          </a:p>
        </p:txBody>
      </p:sp>
      <p:pic>
        <p:nvPicPr>
          <p:cNvPr descr="Picture 3" id="107" name="Google Shape;107;p16"/>
          <p:cNvPicPr preferRelativeResize="0"/>
          <p:nvPr/>
        </p:nvPicPr>
        <p:blipFill rotWithShape="1">
          <a:blip r:embed="rId3">
            <a:alphaModFix/>
          </a:blip>
          <a:srcRect b="0" l="0" r="0" t="0"/>
          <a:stretch/>
        </p:blipFill>
        <p:spPr>
          <a:xfrm>
            <a:off x="1716409" y="2824489"/>
            <a:ext cx="8482612" cy="3347712"/>
          </a:xfrm>
          <a:prstGeom prst="rect">
            <a:avLst/>
          </a:prstGeom>
          <a:noFill/>
          <a:ln>
            <a:noFill/>
          </a:ln>
        </p:spPr>
      </p:pic>
      <p:sp>
        <p:nvSpPr>
          <p:cNvPr id="108" name="Google Shape;108;p16"/>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114" name="Google Shape;114;p17"/>
          <p:cNvSpPr txBox="1"/>
          <p:nvPr>
            <p:ph type="title"/>
          </p:nvPr>
        </p:nvSpPr>
        <p:spPr>
          <a:xfrm>
            <a:off x="3784058" y="2763871"/>
            <a:ext cx="9601201" cy="1485901"/>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7200"/>
              <a:buFont typeface="Libre Franklin"/>
              <a:buNone/>
            </a:pPr>
            <a:r>
              <a:rPr lang="en-US" sz="7200"/>
              <a:t>Methodology</a:t>
            </a:r>
            <a:endParaRPr/>
          </a:p>
        </p:txBody>
      </p:sp>
      <p:sp>
        <p:nvSpPr>
          <p:cNvPr id="115" name="Google Shape;115;p17"/>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8785799" y="2550323"/>
            <a:ext cx="3316267" cy="2975306"/>
          </a:xfrm>
          <a:prstGeom prst="rect">
            <a:avLst/>
          </a:prstGeom>
          <a:solidFill>
            <a:schemeClr val="accent1">
              <a:alpha val="0"/>
            </a:schemeClr>
          </a:solidFill>
          <a:ln cap="flat" cmpd="sng" w="34925">
            <a:solidFill>
              <a:srgbClr val="666762"/>
            </a:solidFill>
            <a:prstDash val="dot"/>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21" name="Google Shape;121;p18"/>
          <p:cNvSpPr/>
          <p:nvPr/>
        </p:nvSpPr>
        <p:spPr>
          <a:xfrm>
            <a:off x="3866182" y="2574056"/>
            <a:ext cx="3979650" cy="3215455"/>
          </a:xfrm>
          <a:prstGeom prst="rect">
            <a:avLst/>
          </a:prstGeom>
          <a:solidFill>
            <a:schemeClr val="accent1">
              <a:alpha val="0"/>
            </a:schemeClr>
          </a:solidFill>
          <a:ln cap="flat" cmpd="sng" w="34925">
            <a:solidFill>
              <a:srgbClr val="666762"/>
            </a:solidFill>
            <a:prstDash val="dot"/>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22" name="Google Shape;122;p18"/>
          <p:cNvSpPr/>
          <p:nvPr/>
        </p:nvSpPr>
        <p:spPr>
          <a:xfrm>
            <a:off x="855488" y="2562654"/>
            <a:ext cx="2591694" cy="4024113"/>
          </a:xfrm>
          <a:prstGeom prst="rect">
            <a:avLst/>
          </a:prstGeom>
          <a:solidFill>
            <a:schemeClr val="accent1">
              <a:alpha val="0"/>
            </a:schemeClr>
          </a:solidFill>
          <a:ln cap="flat" cmpd="sng" w="34925">
            <a:solidFill>
              <a:srgbClr val="666762"/>
            </a:solidFill>
            <a:prstDash val="dot"/>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23" name="Google Shape;123;p18"/>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124" name="Google Shape;124;p18"/>
          <p:cNvSpPr txBox="1"/>
          <p:nvPr>
            <p:ph type="title"/>
          </p:nvPr>
        </p:nvSpPr>
        <p:spPr>
          <a:xfrm>
            <a:off x="2128890" y="-44032"/>
            <a:ext cx="9601201" cy="1485901"/>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b="0" i="0" lang="en-US" sz="4400" u="none" cap="none" strike="noStrike">
                <a:solidFill>
                  <a:srgbClr val="191B0E"/>
                </a:solidFill>
                <a:latin typeface="Libre Franklin"/>
                <a:ea typeface="Libre Franklin"/>
                <a:cs typeface="Libre Franklin"/>
                <a:sym typeface="Libre Franklin"/>
              </a:rPr>
              <a:t>Methodology: Overall Architecture</a:t>
            </a:r>
            <a:endParaRPr/>
          </a:p>
        </p:txBody>
      </p:sp>
      <p:sp>
        <p:nvSpPr>
          <p:cNvPr id="125" name="Google Shape;125;p18"/>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grpSp>
        <p:nvGrpSpPr>
          <p:cNvPr id="126" name="Google Shape;126;p18"/>
          <p:cNvGrpSpPr/>
          <p:nvPr/>
        </p:nvGrpSpPr>
        <p:grpSpPr>
          <a:xfrm>
            <a:off x="5695717" y="654106"/>
            <a:ext cx="3186262" cy="1055805"/>
            <a:chOff x="0" y="-1"/>
            <a:chExt cx="3186261" cy="1055804"/>
          </a:xfrm>
        </p:grpSpPr>
        <p:sp>
          <p:nvSpPr>
            <p:cNvPr id="127" name="Google Shape;127;p18"/>
            <p:cNvSpPr/>
            <p:nvPr/>
          </p:nvSpPr>
          <p:spPr>
            <a:xfrm>
              <a:off x="0" y="-1"/>
              <a:ext cx="3186261" cy="1055804"/>
            </a:xfrm>
            <a:custGeom>
              <a:rect b="b" l="l" r="r" t="t"/>
              <a:pathLst>
                <a:path extrusionOk="0" h="21600" w="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a:gsLst>
                <a:gs pos="0">
                  <a:srgbClr val="F5D7DB"/>
                </a:gs>
                <a:gs pos="50000">
                  <a:srgbClr val="EFBFC6"/>
                </a:gs>
                <a:gs pos="100000">
                  <a:srgbClr val="EEB0BA"/>
                </a:gs>
              </a:gsLst>
              <a:lin ang="540000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28" name="Google Shape;128;p18"/>
            <p:cNvSpPr/>
            <p:nvPr/>
          </p:nvSpPr>
          <p:spPr>
            <a:xfrm>
              <a:off x="0" y="-1"/>
              <a:ext cx="3186261" cy="1055804"/>
            </a:xfrm>
            <a:custGeom>
              <a:rect b="b" l="l" r="r" t="t"/>
              <a:pathLst>
                <a:path extrusionOk="0" h="21600" w="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cap="flat" cmpd="sng" w="9525">
              <a:solidFill>
                <a:schemeClr val="accent6"/>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29" name="Google Shape;129;p18"/>
            <p:cNvSpPr txBox="1"/>
            <p:nvPr/>
          </p:nvSpPr>
          <p:spPr>
            <a:xfrm>
              <a:off x="0" y="293964"/>
              <a:ext cx="3186260" cy="643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Yelp Restaurant Review-Rating Database</a:t>
              </a:r>
              <a:endParaRPr/>
            </a:p>
          </p:txBody>
        </p:sp>
      </p:grpSp>
      <p:grpSp>
        <p:nvGrpSpPr>
          <p:cNvPr id="130" name="Google Shape;130;p18"/>
          <p:cNvGrpSpPr/>
          <p:nvPr/>
        </p:nvGrpSpPr>
        <p:grpSpPr>
          <a:xfrm>
            <a:off x="3947381" y="2680801"/>
            <a:ext cx="1649013" cy="643842"/>
            <a:chOff x="0" y="0"/>
            <a:chExt cx="1649011" cy="643840"/>
          </a:xfrm>
        </p:grpSpPr>
        <p:sp>
          <p:nvSpPr>
            <p:cNvPr id="131" name="Google Shape;131;p18"/>
            <p:cNvSpPr/>
            <p:nvPr/>
          </p:nvSpPr>
          <p:spPr>
            <a:xfrm>
              <a:off x="0" y="20723"/>
              <a:ext cx="1649011" cy="602394"/>
            </a:xfrm>
            <a:prstGeom prst="roundRect">
              <a:avLst>
                <a:gd fmla="val 16667" name="adj"/>
              </a:avLst>
            </a:prstGeom>
            <a:gradFill>
              <a:gsLst>
                <a:gs pos="0">
                  <a:srgbClr val="F5E7CC"/>
                </a:gs>
                <a:gs pos="50000">
                  <a:srgbClr val="F1DBB3"/>
                </a:gs>
                <a:gs pos="100000">
                  <a:srgbClr val="F0D5A0"/>
                </a:gs>
              </a:gsLst>
              <a:lin ang="5400000" scaled="0"/>
            </a:gradFill>
            <a:ln cap="flat" cmpd="sng" w="952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32" name="Google Shape;132;p18"/>
            <p:cNvSpPr txBox="1"/>
            <p:nvPr/>
          </p:nvSpPr>
          <p:spPr>
            <a:xfrm>
              <a:off x="29405" y="0"/>
              <a:ext cx="1590201" cy="6438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User Reviews</a:t>
              </a:r>
              <a:endParaRPr/>
            </a:p>
          </p:txBody>
        </p:sp>
      </p:grpSp>
      <p:grpSp>
        <p:nvGrpSpPr>
          <p:cNvPr id="133" name="Google Shape;133;p18"/>
          <p:cNvGrpSpPr/>
          <p:nvPr/>
        </p:nvGrpSpPr>
        <p:grpSpPr>
          <a:xfrm>
            <a:off x="5602876" y="2541100"/>
            <a:ext cx="2162785" cy="923242"/>
            <a:chOff x="0" y="0"/>
            <a:chExt cx="2162783" cy="923240"/>
          </a:xfrm>
        </p:grpSpPr>
        <p:sp>
          <p:nvSpPr>
            <p:cNvPr id="134" name="Google Shape;134;p18"/>
            <p:cNvSpPr/>
            <p:nvPr/>
          </p:nvSpPr>
          <p:spPr>
            <a:xfrm>
              <a:off x="0" y="160423"/>
              <a:ext cx="2162783" cy="602394"/>
            </a:xfrm>
            <a:prstGeom prst="roundRect">
              <a:avLst>
                <a:gd fmla="val 16667" name="adj"/>
              </a:avLst>
            </a:prstGeom>
            <a:gradFill>
              <a:gsLst>
                <a:gs pos="0">
                  <a:srgbClr val="D1DCD1"/>
                </a:gs>
                <a:gs pos="50000">
                  <a:srgbClr val="BFCEC0"/>
                </a:gs>
                <a:gs pos="100000">
                  <a:srgbClr val="B3C7B3"/>
                </a:gs>
              </a:gsLst>
              <a:lin ang="5400000" scaled="0"/>
            </a:gradFill>
            <a:ln cap="flat" cmpd="sng" w="9525">
              <a:solidFill>
                <a:schemeClr val="accent4"/>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35" name="Google Shape;135;p18"/>
            <p:cNvSpPr txBox="1"/>
            <p:nvPr/>
          </p:nvSpPr>
          <p:spPr>
            <a:xfrm>
              <a:off x="29406" y="0"/>
              <a:ext cx="2103971" cy="9232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Aggregated Restaurant Reviews</a:t>
              </a:r>
              <a:endParaRPr/>
            </a:p>
          </p:txBody>
        </p:sp>
      </p:grpSp>
      <p:grpSp>
        <p:nvGrpSpPr>
          <p:cNvPr id="136" name="Google Shape;136;p18"/>
          <p:cNvGrpSpPr/>
          <p:nvPr/>
        </p:nvGrpSpPr>
        <p:grpSpPr>
          <a:xfrm>
            <a:off x="1440125" y="2784144"/>
            <a:ext cx="1157593" cy="602394"/>
            <a:chOff x="0" y="0"/>
            <a:chExt cx="1157591" cy="602393"/>
          </a:xfrm>
        </p:grpSpPr>
        <p:sp>
          <p:nvSpPr>
            <p:cNvPr id="137" name="Google Shape;137;p18"/>
            <p:cNvSpPr/>
            <p:nvPr/>
          </p:nvSpPr>
          <p:spPr>
            <a:xfrm>
              <a:off x="0" y="0"/>
              <a:ext cx="1157591" cy="602393"/>
            </a:xfrm>
            <a:prstGeom prst="roundRect">
              <a:avLst>
                <a:gd fmla="val 16667" name="adj"/>
              </a:avLst>
            </a:prstGeom>
            <a:gradFill>
              <a:gsLst>
                <a:gs pos="0">
                  <a:srgbClr val="CAD8E2"/>
                </a:gs>
                <a:gs pos="50000">
                  <a:srgbClr val="B5CAD7"/>
                </a:gs>
                <a:gs pos="100000">
                  <a:srgbClr val="A5C0D2"/>
                </a:gs>
              </a:gsLst>
              <a:lin ang="5400000" scaled="0"/>
            </a:gradFill>
            <a:ln cap="flat" cmpd="sng" w="9525">
              <a:solidFill>
                <a:schemeClr val="accent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38" name="Google Shape;138;p18"/>
            <p:cNvSpPr txBox="1"/>
            <p:nvPr/>
          </p:nvSpPr>
          <p:spPr>
            <a:xfrm>
              <a:off x="29405" y="118976"/>
              <a:ext cx="1098781" cy="3644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Reviews</a:t>
              </a:r>
              <a:endParaRPr/>
            </a:p>
          </p:txBody>
        </p:sp>
      </p:grpSp>
      <p:cxnSp>
        <p:nvCxnSpPr>
          <p:cNvPr id="139" name="Google Shape;139;p18"/>
          <p:cNvCxnSpPr/>
          <p:nvPr/>
        </p:nvCxnSpPr>
        <p:spPr>
          <a:xfrm>
            <a:off x="5596393" y="2099129"/>
            <a:ext cx="0" cy="643842"/>
          </a:xfrm>
          <a:prstGeom prst="straightConnector1">
            <a:avLst/>
          </a:prstGeom>
          <a:noFill/>
          <a:ln cap="flat" cmpd="sng" w="25400">
            <a:solidFill>
              <a:schemeClr val="dk1"/>
            </a:solidFill>
            <a:prstDash val="solid"/>
            <a:round/>
            <a:headEnd len="sm" w="sm" type="none"/>
            <a:tailEnd len="med" w="med" type="triangle"/>
          </a:ln>
        </p:spPr>
      </p:cxnSp>
      <p:cxnSp>
        <p:nvCxnSpPr>
          <p:cNvPr id="140" name="Google Shape;140;p18"/>
          <p:cNvCxnSpPr/>
          <p:nvPr/>
        </p:nvCxnSpPr>
        <p:spPr>
          <a:xfrm flipH="1">
            <a:off x="2018920" y="3386537"/>
            <a:ext cx="2" cy="918295"/>
          </a:xfrm>
          <a:prstGeom prst="straightConnector1">
            <a:avLst/>
          </a:prstGeom>
          <a:noFill/>
          <a:ln cap="flat" cmpd="sng" w="19050">
            <a:solidFill>
              <a:srgbClr val="000000"/>
            </a:solidFill>
            <a:prstDash val="solid"/>
            <a:round/>
            <a:headEnd len="sm" w="sm" type="none"/>
            <a:tailEnd len="med" w="med" type="triangle"/>
          </a:ln>
        </p:spPr>
      </p:cxnSp>
      <p:sp>
        <p:nvSpPr>
          <p:cNvPr id="141" name="Google Shape;141;p18"/>
          <p:cNvSpPr/>
          <p:nvPr/>
        </p:nvSpPr>
        <p:spPr>
          <a:xfrm rot="-5400000">
            <a:off x="5529176" y="2427260"/>
            <a:ext cx="389089" cy="2251276"/>
          </a:xfrm>
          <a:custGeom>
            <a:rect b="b" l="l" r="r" t="t"/>
            <a:pathLst>
              <a:path extrusionOk="0" h="21600" w="21600">
                <a:moveTo>
                  <a:pt x="21600" y="21600"/>
                </a:moveTo>
                <a:cubicBezTo>
                  <a:pt x="15635" y="21600"/>
                  <a:pt x="10800" y="21461"/>
                  <a:pt x="10800" y="21289"/>
                </a:cubicBezTo>
                <a:lnTo>
                  <a:pt x="10800" y="11111"/>
                </a:lnTo>
                <a:cubicBezTo>
                  <a:pt x="10800" y="10939"/>
                  <a:pt x="5965" y="10800"/>
                  <a:pt x="0" y="10800"/>
                </a:cubicBezTo>
                <a:cubicBezTo>
                  <a:pt x="5965" y="10800"/>
                  <a:pt x="10800" y="10661"/>
                  <a:pt x="10800" y="10489"/>
                </a:cubicBezTo>
                <a:lnTo>
                  <a:pt x="10800" y="311"/>
                </a:lnTo>
                <a:cubicBezTo>
                  <a:pt x="10800" y="139"/>
                  <a:pt x="15635" y="0"/>
                  <a:pt x="21600" y="0"/>
                </a:cubicBezTo>
              </a:path>
            </a:pathLst>
          </a:custGeom>
          <a:noFill/>
          <a:ln cap="flat" cmpd="sng" w="19050">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cxnSp>
        <p:nvCxnSpPr>
          <p:cNvPr id="142" name="Google Shape;142;p18"/>
          <p:cNvCxnSpPr/>
          <p:nvPr/>
        </p:nvCxnSpPr>
        <p:spPr>
          <a:xfrm>
            <a:off x="5723720" y="3679003"/>
            <a:ext cx="1" cy="554478"/>
          </a:xfrm>
          <a:prstGeom prst="straightConnector1">
            <a:avLst/>
          </a:prstGeom>
          <a:noFill/>
          <a:ln cap="flat" cmpd="sng" w="19050">
            <a:solidFill>
              <a:srgbClr val="000000"/>
            </a:solidFill>
            <a:prstDash val="solid"/>
            <a:round/>
            <a:headEnd len="sm" w="sm" type="none"/>
            <a:tailEnd len="med" w="med" type="triangle"/>
          </a:ln>
        </p:spPr>
      </p:cxnSp>
      <p:grpSp>
        <p:nvGrpSpPr>
          <p:cNvPr id="143" name="Google Shape;143;p18"/>
          <p:cNvGrpSpPr/>
          <p:nvPr/>
        </p:nvGrpSpPr>
        <p:grpSpPr>
          <a:xfrm>
            <a:off x="4254379" y="4275041"/>
            <a:ext cx="3096491" cy="656541"/>
            <a:chOff x="0" y="0"/>
            <a:chExt cx="3096490" cy="656540"/>
          </a:xfrm>
        </p:grpSpPr>
        <p:sp>
          <p:nvSpPr>
            <p:cNvPr id="144" name="Google Shape;144;p18"/>
            <p:cNvSpPr/>
            <p:nvPr/>
          </p:nvSpPr>
          <p:spPr>
            <a:xfrm>
              <a:off x="0" y="27073"/>
              <a:ext cx="3096490" cy="602394"/>
            </a:xfrm>
            <a:prstGeom prst="roundRect">
              <a:avLst>
                <a:gd fmla="val 16667" name="adj"/>
              </a:avLst>
            </a:prstGeom>
            <a:gradFill>
              <a:gsLst>
                <a:gs pos="0">
                  <a:srgbClr val="EAC87D"/>
                </a:gs>
                <a:gs pos="50000">
                  <a:srgbClr val="ECC263"/>
                </a:gs>
                <a:gs pos="100000">
                  <a:srgbClr val="D8AF50"/>
                </a:gs>
              </a:gsLst>
              <a:lin ang="5400000" scaled="0"/>
            </a:gradFill>
            <a:ln cap="flat" cmpd="sng" w="952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45" name="Google Shape;145;p18"/>
            <p:cNvSpPr txBox="1"/>
            <p:nvPr/>
          </p:nvSpPr>
          <p:spPr>
            <a:xfrm>
              <a:off x="29406" y="0"/>
              <a:ext cx="3037677" cy="6565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User-Restaurant </a:t>
              </a:r>
              <a:r>
                <a:rPr b="1" i="1" lang="en-US" sz="1800" u="none" cap="none" strike="noStrike">
                  <a:solidFill>
                    <a:srgbClr val="000000"/>
                  </a:solidFill>
                  <a:latin typeface="Libre Franklin"/>
                  <a:ea typeface="Libre Franklin"/>
                  <a:cs typeface="Libre Franklin"/>
                  <a:sym typeface="Libre Franklin"/>
                </a:rPr>
                <a:t>Assoc</a:t>
              </a:r>
              <a:r>
                <a:rPr b="0" i="0" lang="en-US" sz="1800" u="none" cap="none" strike="noStrike">
                  <a:solidFill>
                    <a:srgbClr val="000000"/>
                  </a:solidFill>
                  <a:latin typeface="Libre Franklin"/>
                  <a:ea typeface="Libre Franklin"/>
                  <a:cs typeface="Libre Franklin"/>
                  <a:sym typeface="Libre Franklin"/>
                </a:rPr>
                <a:t> Matrix</a:t>
              </a:r>
              <a:endParaRPr/>
            </a:p>
          </p:txBody>
        </p:sp>
      </p:grpSp>
      <p:grpSp>
        <p:nvGrpSpPr>
          <p:cNvPr id="146" name="Google Shape;146;p18"/>
          <p:cNvGrpSpPr/>
          <p:nvPr/>
        </p:nvGrpSpPr>
        <p:grpSpPr>
          <a:xfrm>
            <a:off x="1211009" y="4302521"/>
            <a:ext cx="1721788" cy="991616"/>
            <a:chOff x="0" y="0"/>
            <a:chExt cx="1721787" cy="991614"/>
          </a:xfrm>
        </p:grpSpPr>
        <p:sp>
          <p:nvSpPr>
            <p:cNvPr id="147" name="Google Shape;147;p18"/>
            <p:cNvSpPr/>
            <p:nvPr/>
          </p:nvSpPr>
          <p:spPr>
            <a:xfrm>
              <a:off x="0" y="0"/>
              <a:ext cx="1721787" cy="991614"/>
            </a:xfrm>
            <a:prstGeom prst="roundRect">
              <a:avLst>
                <a:gd fmla="val 16667" name="adj"/>
              </a:avLst>
            </a:prstGeom>
            <a:gradFill>
              <a:gsLst>
                <a:gs pos="0">
                  <a:srgbClr val="CECECB"/>
                </a:gs>
                <a:gs pos="50000">
                  <a:srgbClr val="BDBDBA"/>
                </a:gs>
                <a:gs pos="100000">
                  <a:srgbClr val="B1B2AD"/>
                </a:gs>
              </a:gsLst>
              <a:lin ang="5400000" scaled="0"/>
            </a:grad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48" name="Google Shape;148;p18"/>
            <p:cNvSpPr txBox="1"/>
            <p:nvPr/>
          </p:nvSpPr>
          <p:spPr>
            <a:xfrm>
              <a:off x="48406" y="34187"/>
              <a:ext cx="1624975" cy="9232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Review fastText representation</a:t>
              </a:r>
              <a:endParaRPr/>
            </a:p>
          </p:txBody>
        </p:sp>
      </p:grpSp>
      <p:pic>
        <p:nvPicPr>
          <p:cNvPr descr="Picture 2" id="149" name="Google Shape;149;p18"/>
          <p:cNvPicPr preferRelativeResize="0"/>
          <p:nvPr/>
        </p:nvPicPr>
        <p:blipFill rotWithShape="1">
          <a:blip r:embed="rId3">
            <a:alphaModFix/>
          </a:blip>
          <a:srcRect b="0" l="0" r="0" t="0"/>
          <a:stretch/>
        </p:blipFill>
        <p:spPr>
          <a:xfrm>
            <a:off x="2084238" y="3772813"/>
            <a:ext cx="887321" cy="204269"/>
          </a:xfrm>
          <a:prstGeom prst="rect">
            <a:avLst/>
          </a:prstGeom>
          <a:noFill/>
          <a:ln>
            <a:noFill/>
          </a:ln>
        </p:spPr>
      </p:pic>
      <p:pic>
        <p:nvPicPr>
          <p:cNvPr descr="Picture 2" id="150" name="Google Shape;150;p18"/>
          <p:cNvPicPr preferRelativeResize="0"/>
          <p:nvPr/>
        </p:nvPicPr>
        <p:blipFill rotWithShape="1">
          <a:blip r:embed="rId3">
            <a:alphaModFix/>
          </a:blip>
          <a:srcRect b="0" l="0" r="0" t="0"/>
          <a:stretch/>
        </p:blipFill>
        <p:spPr>
          <a:xfrm>
            <a:off x="5802622" y="3842968"/>
            <a:ext cx="887321" cy="204269"/>
          </a:xfrm>
          <a:prstGeom prst="rect">
            <a:avLst/>
          </a:prstGeom>
          <a:noFill/>
          <a:ln>
            <a:noFill/>
          </a:ln>
        </p:spPr>
      </p:pic>
      <p:sp>
        <p:nvSpPr>
          <p:cNvPr id="151" name="Google Shape;151;p18"/>
          <p:cNvSpPr txBox="1"/>
          <p:nvPr/>
        </p:nvSpPr>
        <p:spPr>
          <a:xfrm>
            <a:off x="894333" y="5397841"/>
            <a:ext cx="1687069" cy="115397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Libre Franklin"/>
              <a:buNone/>
            </a:pPr>
            <a:r>
              <a:rPr b="0" i="0" lang="en-US" sz="1200" u="none" cap="none" strike="noStrike">
                <a:solidFill>
                  <a:srgbClr val="000000"/>
                </a:solidFill>
                <a:latin typeface="Libre Franklin"/>
                <a:ea typeface="Libre Franklin"/>
                <a:cs typeface="Libre Franklin"/>
                <a:sym typeface="Libre Franklin"/>
              </a:rPr>
              <a:t>Rating Prediction Training</a:t>
            </a:r>
            <a:endParaRPr/>
          </a:p>
          <a:p>
            <a:pPr indent="-228600" lvl="0" marL="2286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Baseline 1: SVM (Kulkarni et al.)</a:t>
            </a:r>
            <a:endParaRPr/>
          </a:p>
          <a:p>
            <a:pPr indent="-228600" lvl="0" marL="2286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Baseline 2: Logistic Regression</a:t>
            </a:r>
            <a:endParaRPr/>
          </a:p>
        </p:txBody>
      </p:sp>
      <p:grpSp>
        <p:nvGrpSpPr>
          <p:cNvPr id="152" name="Google Shape;152;p18"/>
          <p:cNvGrpSpPr/>
          <p:nvPr/>
        </p:nvGrpSpPr>
        <p:grpSpPr>
          <a:xfrm>
            <a:off x="9084743" y="2626872"/>
            <a:ext cx="2649740" cy="1034058"/>
            <a:chOff x="0" y="0"/>
            <a:chExt cx="2649739" cy="1034056"/>
          </a:xfrm>
        </p:grpSpPr>
        <p:sp>
          <p:nvSpPr>
            <p:cNvPr id="153" name="Google Shape;153;p18"/>
            <p:cNvSpPr/>
            <p:nvPr/>
          </p:nvSpPr>
          <p:spPr>
            <a:xfrm>
              <a:off x="0" y="0"/>
              <a:ext cx="2649739" cy="1034056"/>
            </a:xfrm>
            <a:prstGeom prst="roundRect">
              <a:avLst>
                <a:gd fmla="val 16667" name="adj"/>
              </a:avLst>
            </a:prstGeom>
            <a:gradFill>
              <a:gsLst>
                <a:gs pos="0">
                  <a:srgbClr val="88ADC3"/>
                </a:gs>
                <a:gs pos="50000">
                  <a:srgbClr val="74A3BE"/>
                </a:gs>
                <a:gs pos="100000">
                  <a:srgbClr val="6291AC"/>
                </a:gs>
              </a:gsLst>
              <a:lin ang="5400000" scaled="0"/>
            </a:gradFill>
            <a:ln cap="flat" cmpd="sng" w="9525">
              <a:solidFill>
                <a:schemeClr val="accent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54" name="Google Shape;154;p18"/>
            <p:cNvSpPr txBox="1"/>
            <p:nvPr/>
          </p:nvSpPr>
          <p:spPr>
            <a:xfrm>
              <a:off x="50477" y="195108"/>
              <a:ext cx="2548784" cy="6438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User*Restaurant Sparse Rating Matrix</a:t>
              </a:r>
              <a:endParaRPr/>
            </a:p>
          </p:txBody>
        </p:sp>
      </p:grpSp>
      <p:sp>
        <p:nvSpPr>
          <p:cNvPr id="155" name="Google Shape;155;p18"/>
          <p:cNvSpPr txBox="1"/>
          <p:nvPr/>
        </p:nvSpPr>
        <p:spPr>
          <a:xfrm>
            <a:off x="8950213" y="1867120"/>
            <a:ext cx="1685726" cy="30218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Libre Franklin"/>
              <a:buNone/>
            </a:pPr>
            <a:r>
              <a:rPr b="1" i="0" lang="en-US" sz="1400" u="none" cap="none" strike="noStrike">
                <a:solidFill>
                  <a:srgbClr val="000000"/>
                </a:solidFill>
                <a:latin typeface="Libre Franklin"/>
                <a:ea typeface="Libre Franklin"/>
                <a:cs typeface="Libre Franklin"/>
                <a:sym typeface="Libre Franklin"/>
              </a:rPr>
              <a:t>Ratings</a:t>
            </a:r>
            <a:endParaRPr/>
          </a:p>
        </p:txBody>
      </p:sp>
      <p:sp>
        <p:nvSpPr>
          <p:cNvPr id="156" name="Google Shape;156;p18"/>
          <p:cNvSpPr txBox="1"/>
          <p:nvPr/>
        </p:nvSpPr>
        <p:spPr>
          <a:xfrm>
            <a:off x="5622246" y="1840914"/>
            <a:ext cx="1685726" cy="30218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Libre Franklin"/>
              <a:buNone/>
            </a:pPr>
            <a:r>
              <a:rPr b="1" i="0" lang="en-US" sz="1400" u="none" cap="none" strike="noStrike">
                <a:solidFill>
                  <a:srgbClr val="000000"/>
                </a:solidFill>
                <a:latin typeface="Libre Franklin"/>
                <a:ea typeface="Libre Franklin"/>
                <a:cs typeface="Libre Franklin"/>
                <a:sym typeface="Libre Franklin"/>
              </a:rPr>
              <a:t>Reviews + ratings</a:t>
            </a:r>
            <a:endParaRPr/>
          </a:p>
        </p:txBody>
      </p:sp>
      <p:grpSp>
        <p:nvGrpSpPr>
          <p:cNvPr id="157" name="Google Shape;157;p18"/>
          <p:cNvGrpSpPr/>
          <p:nvPr/>
        </p:nvGrpSpPr>
        <p:grpSpPr>
          <a:xfrm>
            <a:off x="8861366" y="3842968"/>
            <a:ext cx="3096490" cy="1444239"/>
            <a:chOff x="-1" y="0"/>
            <a:chExt cx="3096489" cy="1444237"/>
          </a:xfrm>
        </p:grpSpPr>
        <p:sp>
          <p:nvSpPr>
            <p:cNvPr id="158" name="Google Shape;158;p18"/>
            <p:cNvSpPr/>
            <p:nvPr/>
          </p:nvSpPr>
          <p:spPr>
            <a:xfrm>
              <a:off x="-1" y="0"/>
              <a:ext cx="3096489" cy="1444237"/>
            </a:xfrm>
            <a:custGeom>
              <a:rect b="b" l="l" r="r" t="t"/>
              <a:pathLst>
                <a:path extrusionOk="0" h="21600" w="21600">
                  <a:moveTo>
                    <a:pt x="0" y="10800"/>
                  </a:moveTo>
                  <a:lnTo>
                    <a:pt x="10800" y="0"/>
                  </a:lnTo>
                  <a:lnTo>
                    <a:pt x="21600" y="10800"/>
                  </a:lnTo>
                  <a:lnTo>
                    <a:pt x="10800" y="21600"/>
                  </a:lnTo>
                  <a:close/>
                </a:path>
              </a:pathLst>
            </a:custGeom>
            <a:solidFill>
              <a:srgbClr val="92D050"/>
            </a:solidFill>
            <a:ln cap="flat" cmpd="sng" w="9525">
              <a:solidFill>
                <a:schemeClr val="accent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59" name="Google Shape;159;p18"/>
            <p:cNvSpPr txBox="1"/>
            <p:nvPr/>
          </p:nvSpPr>
          <p:spPr>
            <a:xfrm>
              <a:off x="774121" y="120798"/>
              <a:ext cx="1548246" cy="120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kNN Item Based Collaborative Filtering</a:t>
              </a:r>
              <a:endParaRPr/>
            </a:p>
          </p:txBody>
        </p:sp>
      </p:grpSp>
      <p:grpSp>
        <p:nvGrpSpPr>
          <p:cNvPr id="160" name="Google Shape;160;p18"/>
          <p:cNvGrpSpPr/>
          <p:nvPr/>
        </p:nvGrpSpPr>
        <p:grpSpPr>
          <a:xfrm>
            <a:off x="5114772" y="5872284"/>
            <a:ext cx="4804891" cy="646334"/>
            <a:chOff x="0" y="0"/>
            <a:chExt cx="4804890" cy="646332"/>
          </a:xfrm>
        </p:grpSpPr>
        <p:sp>
          <p:nvSpPr>
            <p:cNvPr id="161" name="Google Shape;161;p18"/>
            <p:cNvSpPr/>
            <p:nvPr/>
          </p:nvSpPr>
          <p:spPr>
            <a:xfrm>
              <a:off x="0" y="0"/>
              <a:ext cx="4804890" cy="646332"/>
            </a:xfrm>
            <a:custGeom>
              <a:rect b="b" l="l" r="r" t="t"/>
              <a:pathLst>
                <a:path extrusionOk="0" h="21600" w="21600">
                  <a:moveTo>
                    <a:pt x="0" y="3600"/>
                  </a:moveTo>
                  <a:cubicBezTo>
                    <a:pt x="0" y="1612"/>
                    <a:pt x="217" y="0"/>
                    <a:pt x="484" y="0"/>
                  </a:cubicBezTo>
                  <a:lnTo>
                    <a:pt x="21116" y="0"/>
                  </a:lnTo>
                  <a:cubicBezTo>
                    <a:pt x="21383" y="0"/>
                    <a:pt x="21600" y="1612"/>
                    <a:pt x="21600" y="3600"/>
                  </a:cubicBezTo>
                  <a:lnTo>
                    <a:pt x="21600" y="18000"/>
                  </a:lnTo>
                  <a:cubicBezTo>
                    <a:pt x="21600" y="19988"/>
                    <a:pt x="21383" y="21600"/>
                    <a:pt x="21116" y="21600"/>
                  </a:cubicBezTo>
                  <a:lnTo>
                    <a:pt x="484" y="21600"/>
                  </a:lnTo>
                  <a:cubicBezTo>
                    <a:pt x="217" y="21600"/>
                    <a:pt x="0" y="19988"/>
                    <a:pt x="0" y="18000"/>
                  </a:cubicBezTo>
                  <a:close/>
                </a:path>
              </a:pathLst>
            </a:custGeom>
            <a:solidFill>
              <a:srgbClr val="CCECFF"/>
            </a:solidFill>
            <a:ln cap="flat" cmpd="sng" w="952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62" name="Google Shape;162;p18"/>
            <p:cNvSpPr txBox="1"/>
            <p:nvPr/>
          </p:nvSpPr>
          <p:spPr>
            <a:xfrm>
              <a:off x="53860" y="1245"/>
              <a:ext cx="4697169" cy="643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Restaurant Recommendation with Hybrid Rating Prediction</a:t>
              </a:r>
              <a:endParaRPr/>
            </a:p>
          </p:txBody>
        </p:sp>
      </p:grpSp>
      <p:sp>
        <p:nvSpPr>
          <p:cNvPr id="163" name="Google Shape;163;p18"/>
          <p:cNvSpPr/>
          <p:nvPr/>
        </p:nvSpPr>
        <p:spPr>
          <a:xfrm>
            <a:off x="2322522" y="5339922"/>
            <a:ext cx="277653" cy="789500"/>
          </a:xfrm>
          <a:custGeom>
            <a:rect b="b" l="l" r="r" t="t"/>
            <a:pathLst>
              <a:path extrusionOk="0" h="21600" w="21600">
                <a:moveTo>
                  <a:pt x="0" y="17802"/>
                </a:moveTo>
                <a:lnTo>
                  <a:pt x="5400" y="17802"/>
                </a:lnTo>
                <a:lnTo>
                  <a:pt x="5400" y="0"/>
                </a:lnTo>
                <a:lnTo>
                  <a:pt x="16200" y="0"/>
                </a:lnTo>
                <a:lnTo>
                  <a:pt x="16200" y="17802"/>
                </a:lnTo>
                <a:lnTo>
                  <a:pt x="21600" y="17802"/>
                </a:lnTo>
                <a:lnTo>
                  <a:pt x="10800" y="21600"/>
                </a:lnTo>
                <a:close/>
              </a:path>
            </a:pathLst>
          </a:custGeom>
          <a:solidFill>
            <a:schemeClr val="accent1"/>
          </a:solidFill>
          <a:ln cap="flat" cmpd="sng" w="34925">
            <a:solidFill>
              <a:srgbClr val="66676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64" name="Google Shape;164;p18"/>
          <p:cNvSpPr txBox="1"/>
          <p:nvPr/>
        </p:nvSpPr>
        <p:spPr>
          <a:xfrm>
            <a:off x="2458784" y="5508878"/>
            <a:ext cx="1596295" cy="326846"/>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Libre Franklin"/>
              <a:buNone/>
            </a:pPr>
            <a:r>
              <a:rPr b="1" i="0" lang="en-US" sz="1600" u="none" cap="none" strike="noStrike">
                <a:solidFill>
                  <a:srgbClr val="000000"/>
                </a:solidFill>
                <a:latin typeface="Libre Franklin"/>
                <a:ea typeface="Libre Franklin"/>
                <a:cs typeface="Libre Franklin"/>
                <a:sym typeface="Libre Franklin"/>
              </a:rPr>
              <a:t> +Ratings</a:t>
            </a:r>
            <a:endParaRPr/>
          </a:p>
        </p:txBody>
      </p:sp>
      <p:sp>
        <p:nvSpPr>
          <p:cNvPr id="165" name="Google Shape;165;p18"/>
          <p:cNvSpPr/>
          <p:nvPr/>
        </p:nvSpPr>
        <p:spPr>
          <a:xfrm>
            <a:off x="5801360" y="4931410"/>
            <a:ext cx="1715770" cy="937261"/>
          </a:xfrm>
          <a:custGeom>
            <a:rect b="b" l="l" r="r" t="t"/>
            <a:pathLst>
              <a:path extrusionOk="0" h="21600" w="21600">
                <a:moveTo>
                  <a:pt x="0" y="0"/>
                </a:moveTo>
                <a:lnTo>
                  <a:pt x="0" y="10507"/>
                </a:lnTo>
                <a:lnTo>
                  <a:pt x="21600" y="10507"/>
                </a:lnTo>
                <a:lnTo>
                  <a:pt x="21600" y="21600"/>
                </a:lnTo>
              </a:path>
            </a:pathLst>
          </a:custGeom>
          <a:noFill/>
          <a:ln cap="flat" cmpd="sng" w="1905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t/>
            </a:r>
            <a:endParaRPr b="0" i="0" sz="1800" u="none" cap="none" strike="noStrike">
              <a:solidFill>
                <a:srgbClr val="000000"/>
              </a:solidFill>
              <a:latin typeface="Libre Franklin"/>
              <a:ea typeface="Libre Franklin"/>
              <a:cs typeface="Libre Franklin"/>
              <a:sym typeface="Libre Franklin"/>
            </a:endParaRPr>
          </a:p>
        </p:txBody>
      </p:sp>
      <p:sp>
        <p:nvSpPr>
          <p:cNvPr id="166" name="Google Shape;166;p18"/>
          <p:cNvSpPr txBox="1"/>
          <p:nvPr/>
        </p:nvSpPr>
        <p:spPr>
          <a:xfrm>
            <a:off x="5711678" y="4948649"/>
            <a:ext cx="1596294" cy="32684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Libre Franklin"/>
              <a:buNone/>
            </a:pPr>
            <a:r>
              <a:rPr b="1" i="0" lang="en-US" sz="1600" u="none" cap="none" strike="noStrike">
                <a:solidFill>
                  <a:srgbClr val="000000"/>
                </a:solidFill>
                <a:latin typeface="Libre Franklin"/>
                <a:ea typeface="Libre Franklin"/>
                <a:cs typeface="Libre Franklin"/>
                <a:sym typeface="Libre Franklin"/>
              </a:rPr>
              <a:t> +Ratings</a:t>
            </a:r>
            <a:endParaRPr/>
          </a:p>
        </p:txBody>
      </p:sp>
      <p:sp>
        <p:nvSpPr>
          <p:cNvPr id="167" name="Google Shape;167;p18"/>
          <p:cNvSpPr txBox="1"/>
          <p:nvPr/>
        </p:nvSpPr>
        <p:spPr>
          <a:xfrm>
            <a:off x="4009590" y="4964038"/>
            <a:ext cx="2146389" cy="62057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Libre Franklin"/>
              <a:buNone/>
            </a:pPr>
            <a:r>
              <a:rPr b="0" i="0" lang="en-US" sz="1200" u="none" cap="none" strike="noStrike">
                <a:solidFill>
                  <a:srgbClr val="000000"/>
                </a:solidFill>
                <a:latin typeface="Libre Franklin"/>
                <a:ea typeface="Libre Franklin"/>
                <a:cs typeface="Libre Franklin"/>
                <a:sym typeface="Libre Franklin"/>
              </a:rPr>
              <a:t>Rating Prediction Training</a:t>
            </a:r>
            <a:endParaRPr/>
          </a:p>
          <a:p>
            <a:pPr indent="-228600" lvl="0" marL="2286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SVM</a:t>
            </a:r>
            <a:endParaRPr/>
          </a:p>
          <a:p>
            <a:pPr indent="-228600" lvl="0" marL="2286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Logistic Regression</a:t>
            </a:r>
            <a:endParaRPr/>
          </a:p>
        </p:txBody>
      </p:sp>
      <p:sp>
        <p:nvSpPr>
          <p:cNvPr id="168" name="Google Shape;168;p18"/>
          <p:cNvSpPr txBox="1"/>
          <p:nvPr/>
        </p:nvSpPr>
        <p:spPr>
          <a:xfrm>
            <a:off x="1996985" y="2298042"/>
            <a:ext cx="3618689" cy="25248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Libre Franklin"/>
              <a:buNone/>
            </a:pPr>
            <a:r>
              <a:rPr b="1" i="0" lang="en-US" sz="1100" u="none" cap="none" strike="noStrike">
                <a:solidFill>
                  <a:srgbClr val="000000"/>
                </a:solidFill>
                <a:latin typeface="Libre Franklin"/>
                <a:ea typeface="Libre Franklin"/>
                <a:cs typeface="Libre Franklin"/>
                <a:sym typeface="Libre Franklin"/>
              </a:rPr>
              <a:t>Rating Prediction: Baseline</a:t>
            </a:r>
            <a:endParaRPr/>
          </a:p>
        </p:txBody>
      </p:sp>
      <p:sp>
        <p:nvSpPr>
          <p:cNvPr id="169" name="Google Shape;169;p18"/>
          <p:cNvSpPr txBox="1"/>
          <p:nvPr/>
        </p:nvSpPr>
        <p:spPr>
          <a:xfrm>
            <a:off x="5638315" y="2314488"/>
            <a:ext cx="3618689" cy="25248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Libre Franklin"/>
              <a:buNone/>
            </a:pPr>
            <a:r>
              <a:rPr b="1" i="0" lang="en-US" sz="1100" u="none" cap="none" strike="noStrike">
                <a:solidFill>
                  <a:srgbClr val="000000"/>
                </a:solidFill>
                <a:latin typeface="Libre Franklin"/>
                <a:ea typeface="Libre Franklin"/>
                <a:cs typeface="Libre Franklin"/>
                <a:sym typeface="Libre Franklin"/>
              </a:rPr>
              <a:t>Rating Prediction: Our Approach</a:t>
            </a:r>
            <a:endParaRPr/>
          </a:p>
        </p:txBody>
      </p:sp>
      <p:sp>
        <p:nvSpPr>
          <p:cNvPr id="170" name="Google Shape;170;p18"/>
          <p:cNvSpPr txBox="1"/>
          <p:nvPr/>
        </p:nvSpPr>
        <p:spPr>
          <a:xfrm>
            <a:off x="10409611" y="2301044"/>
            <a:ext cx="3618689" cy="25248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Libre Franklin"/>
              <a:buNone/>
            </a:pPr>
            <a:r>
              <a:rPr b="1" i="0" lang="en-US" sz="1100" u="none" cap="none" strike="noStrike">
                <a:solidFill>
                  <a:srgbClr val="000000"/>
                </a:solidFill>
                <a:latin typeface="Libre Franklin"/>
                <a:ea typeface="Libre Franklin"/>
                <a:cs typeface="Libre Franklin"/>
                <a:sym typeface="Libre Franklin"/>
              </a:rPr>
              <a:t>Recommender System</a:t>
            </a:r>
            <a:endParaRPr/>
          </a:p>
        </p:txBody>
      </p:sp>
      <p:cxnSp>
        <p:nvCxnSpPr>
          <p:cNvPr id="171" name="Google Shape;171;p18"/>
          <p:cNvCxnSpPr>
            <a:stCxn id="129" idx="2"/>
            <a:endCxn id="153" idx="0"/>
          </p:cNvCxnSpPr>
          <p:nvPr/>
        </p:nvCxnSpPr>
        <p:spPr>
          <a:xfrm flipH="1" rot="-5400000">
            <a:off x="8331798" y="548963"/>
            <a:ext cx="1035000" cy="3120900"/>
          </a:xfrm>
          <a:prstGeom prst="bentConnector3">
            <a:avLst>
              <a:gd fmla="val 49998" name="adj1"/>
            </a:avLst>
          </a:prstGeom>
          <a:noFill/>
          <a:ln cap="flat" cmpd="sng" w="25400">
            <a:solidFill>
              <a:schemeClr val="dk1"/>
            </a:solidFill>
            <a:prstDash val="solid"/>
            <a:round/>
            <a:headEnd len="sm" w="sm" type="none"/>
            <a:tailEnd len="med" w="med" type="triangle"/>
          </a:ln>
        </p:spPr>
      </p:cxnSp>
      <p:cxnSp>
        <p:nvCxnSpPr>
          <p:cNvPr id="172" name="Google Shape;172;p18"/>
          <p:cNvCxnSpPr>
            <a:stCxn id="129" idx="2"/>
            <a:endCxn id="137" idx="0"/>
          </p:cNvCxnSpPr>
          <p:nvPr/>
        </p:nvCxnSpPr>
        <p:spPr>
          <a:xfrm rot="5400000">
            <a:off x="4057848" y="-446887"/>
            <a:ext cx="1192200" cy="5269800"/>
          </a:xfrm>
          <a:prstGeom prst="bentConnector3">
            <a:avLst>
              <a:gd fmla="val 43674" name="adj1"/>
            </a:avLst>
          </a:prstGeom>
          <a:noFill/>
          <a:ln cap="flat" cmpd="sng" w="25400">
            <a:solidFill>
              <a:schemeClr val="dk1"/>
            </a:solidFill>
            <a:prstDash val="solid"/>
            <a:round/>
            <a:headEnd len="sm" w="sm" type="none"/>
            <a:tailEnd len="med" w="med" type="triangle"/>
          </a:ln>
        </p:spPr>
      </p:cxnSp>
      <p:cxnSp>
        <p:nvCxnSpPr>
          <p:cNvPr id="173" name="Google Shape;173;p18"/>
          <p:cNvCxnSpPr>
            <a:stCxn id="159" idx="2"/>
            <a:endCxn id="162" idx="0"/>
          </p:cNvCxnSpPr>
          <p:nvPr/>
        </p:nvCxnSpPr>
        <p:spPr>
          <a:xfrm rot="5400000">
            <a:off x="8609912" y="4073808"/>
            <a:ext cx="707100" cy="2892300"/>
          </a:xfrm>
          <a:prstGeom prst="bentConnector3">
            <a:avLst>
              <a:gd fmla="val 31338" name="adj1"/>
            </a:avLst>
          </a:prstGeom>
          <a:noFill/>
          <a:ln cap="flat" cmpd="sng" w="25400">
            <a:solidFill>
              <a:schemeClr val="dk1"/>
            </a:solidFill>
            <a:prstDash val="solid"/>
            <a:round/>
            <a:headEnd len="sm" w="sm" type="none"/>
            <a:tailEnd len="med" w="med" type="triangle"/>
          </a:ln>
        </p:spPr>
      </p:cxnSp>
      <p:cxnSp>
        <p:nvCxnSpPr>
          <p:cNvPr id="174" name="Google Shape;174;p18"/>
          <p:cNvCxnSpPr>
            <a:stCxn id="153" idx="2"/>
          </p:cNvCxnSpPr>
          <p:nvPr/>
        </p:nvCxnSpPr>
        <p:spPr>
          <a:xfrm>
            <a:off x="10409613" y="3660930"/>
            <a:ext cx="0" cy="302700"/>
          </a:xfrm>
          <a:prstGeom prst="straightConnector1">
            <a:avLst/>
          </a:prstGeom>
          <a:noFill/>
          <a:ln cap="flat" cmpd="sng" w="2540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nvSpPr>
        <p:spPr>
          <a:xfrm>
            <a:off x="2893563" y="6523206"/>
            <a:ext cx="6280832" cy="26497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91B0E"/>
              </a:buClr>
              <a:buSzPts val="1200"/>
              <a:buFont typeface="Libre Franklin"/>
              <a:buNone/>
            </a:pPr>
            <a:r>
              <a:rPr b="0" i="0" lang="en-US" sz="1200" u="none" cap="none" strike="noStrike">
                <a:solidFill>
                  <a:srgbClr val="191B0E"/>
                </a:solidFill>
                <a:latin typeface="Libre Franklin"/>
                <a:ea typeface="Libre Franklin"/>
                <a:cs typeface="Libre Franklin"/>
                <a:sym typeface="Libre Franklin"/>
              </a:rPr>
              <a:t>CSE6240: Web search and Data Mining  Somdut  Roy,  Vitaly Marin,  Devanshee Shah</a:t>
            </a:r>
            <a:endParaRPr/>
          </a:p>
        </p:txBody>
      </p:sp>
      <p:sp>
        <p:nvSpPr>
          <p:cNvPr id="180" name="Google Shape;180;p19"/>
          <p:cNvSpPr txBox="1"/>
          <p:nvPr>
            <p:ph type="title"/>
          </p:nvPr>
        </p:nvSpPr>
        <p:spPr>
          <a:xfrm>
            <a:off x="1013297" y="120501"/>
            <a:ext cx="10864176" cy="1458545"/>
          </a:xfrm>
          <a:prstGeom prst="rect">
            <a:avLst/>
          </a:prstGeom>
          <a:noFill/>
          <a:ln>
            <a:noFill/>
          </a:ln>
        </p:spPr>
        <p:txBody>
          <a:bodyPr anchorCtr="0" anchor="t" bIns="45700" lIns="45700" spcFirstLastPara="1" rIns="45700" wrap="square" tIns="45700">
            <a:noAutofit/>
          </a:bodyPr>
          <a:lstStyle/>
          <a:p>
            <a:pPr indent="0" lvl="0" marL="0" rtl="0" algn="l">
              <a:lnSpc>
                <a:spcPct val="89000"/>
              </a:lnSpc>
              <a:spcBef>
                <a:spcPts val="0"/>
              </a:spcBef>
              <a:spcAft>
                <a:spcPts val="0"/>
              </a:spcAft>
              <a:buClr>
                <a:srgbClr val="191B0E"/>
              </a:buClr>
              <a:buSzPts val="4400"/>
              <a:buFont typeface="Libre Franklin"/>
              <a:buNone/>
            </a:pPr>
            <a:r>
              <a:rPr lang="en-US"/>
              <a:t>Methodology: Text Encoding and </a:t>
            </a:r>
            <a:r>
              <a:rPr b="1" i="1" lang="en-US"/>
              <a:t>Assoc</a:t>
            </a:r>
            <a:r>
              <a:rPr lang="en-US"/>
              <a:t> Matrix Creation I</a:t>
            </a:r>
            <a:endParaRPr/>
          </a:p>
        </p:txBody>
      </p:sp>
      <p:sp>
        <p:nvSpPr>
          <p:cNvPr id="181" name="Google Shape;181;p19"/>
          <p:cNvSpPr txBox="1"/>
          <p:nvPr>
            <p:ph idx="1" type="body"/>
          </p:nvPr>
        </p:nvSpPr>
        <p:spPr>
          <a:xfrm>
            <a:off x="1176438" y="1506725"/>
            <a:ext cx="6280832" cy="4233112"/>
          </a:xfrm>
          <a:prstGeom prst="rect">
            <a:avLst/>
          </a:prstGeom>
          <a:noFill/>
          <a:ln>
            <a:noFill/>
          </a:ln>
        </p:spPr>
        <p:txBody>
          <a:bodyPr anchorCtr="0" anchor="t" bIns="45700" lIns="45700" spcFirstLastPara="1" rIns="45700" wrap="square" tIns="45700">
            <a:noAutofit/>
          </a:bodyPr>
          <a:lstStyle/>
          <a:p>
            <a:pPr indent="-384047" lvl="0" marL="384047" rtl="0" algn="l">
              <a:lnSpc>
                <a:spcPct val="84600"/>
              </a:lnSpc>
              <a:spcBef>
                <a:spcPts val="0"/>
              </a:spcBef>
              <a:spcAft>
                <a:spcPts val="0"/>
              </a:spcAft>
              <a:buClr>
                <a:srgbClr val="191B0E"/>
              </a:buClr>
              <a:buSzPts val="1800"/>
              <a:buChar char="■"/>
            </a:pPr>
            <a:r>
              <a:rPr lang="en-US"/>
              <a:t>Our baseline is based on a paper by Kulkarni et al., where they use review text to predict the ratings.</a:t>
            </a:r>
            <a:endParaRPr/>
          </a:p>
          <a:p>
            <a:pPr indent="-384047" lvl="0" marL="384047" rtl="0" algn="l">
              <a:lnSpc>
                <a:spcPct val="84600"/>
              </a:lnSpc>
              <a:spcBef>
                <a:spcPts val="1000"/>
              </a:spcBef>
              <a:spcAft>
                <a:spcPts val="0"/>
              </a:spcAft>
              <a:buClr>
                <a:srgbClr val="191B0E"/>
              </a:buClr>
              <a:buSzPts val="1800"/>
              <a:buChar char="■"/>
            </a:pPr>
            <a:r>
              <a:rPr lang="en-US"/>
              <a:t>While we use their machine learning techniques to create our baselines, the paper does not specify the method for word embedding. This gives us liberty to explore options for word embedding techniques.</a:t>
            </a:r>
            <a:endParaRPr/>
          </a:p>
          <a:p>
            <a:pPr indent="-384047" lvl="0" marL="384047" rtl="0" algn="l">
              <a:lnSpc>
                <a:spcPct val="84600"/>
              </a:lnSpc>
              <a:spcBef>
                <a:spcPts val="1000"/>
              </a:spcBef>
              <a:spcAft>
                <a:spcPts val="0"/>
              </a:spcAft>
              <a:buClr>
                <a:srgbClr val="191B0E"/>
              </a:buClr>
              <a:buSzPts val="1800"/>
              <a:buChar char="■"/>
            </a:pPr>
            <a:r>
              <a:rPr lang="en-US"/>
              <a:t>In assignment 2 of this course, we learned to use </a:t>
            </a:r>
            <a:r>
              <a:rPr b="1" i="1" lang="en-US"/>
              <a:t>word2vec</a:t>
            </a:r>
            <a:r>
              <a:rPr lang="en-US"/>
              <a:t>. So that was an option. However, going by a blog by Anon (2016), using </a:t>
            </a:r>
            <a:r>
              <a:rPr b="1" i="1" lang="en-US"/>
              <a:t>fastText</a:t>
            </a:r>
            <a:r>
              <a:rPr lang="en-US"/>
              <a:t> suits best for a moderately small dataset like ours.</a:t>
            </a:r>
            <a:endParaRPr/>
          </a:p>
          <a:p>
            <a:pPr indent="-384047" lvl="0" marL="384047" rtl="0" algn="l">
              <a:lnSpc>
                <a:spcPct val="84600"/>
              </a:lnSpc>
              <a:spcBef>
                <a:spcPts val="1000"/>
              </a:spcBef>
              <a:spcAft>
                <a:spcPts val="0"/>
              </a:spcAft>
              <a:buClr>
                <a:srgbClr val="191B0E"/>
              </a:buClr>
              <a:buSzPts val="1800"/>
              <a:buChar char="■"/>
            </a:pPr>
            <a:r>
              <a:rPr lang="en-US"/>
              <a:t>We create embedding for reviews using the method shown here </a:t>
            </a:r>
            <a:r>
              <a:rPr lang="en-US">
                <a:latin typeface="Noto Sans Symbols"/>
                <a:ea typeface="Noto Sans Symbols"/>
                <a:cs typeface="Noto Sans Symbols"/>
                <a:sym typeface="Noto Sans Symbols"/>
              </a:rPr>
              <a:t>🡪</a:t>
            </a:r>
            <a:endParaRPr/>
          </a:p>
        </p:txBody>
      </p:sp>
      <p:sp>
        <p:nvSpPr>
          <p:cNvPr id="182" name="Google Shape;182;p19"/>
          <p:cNvSpPr txBox="1"/>
          <p:nvPr>
            <p:ph idx="12" type="sldNum"/>
          </p:nvPr>
        </p:nvSpPr>
        <p:spPr>
          <a:xfrm>
            <a:off x="10880153" y="6523206"/>
            <a:ext cx="188875" cy="264974"/>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191B0E"/>
              </a:buClr>
              <a:buSzPts val="1200"/>
              <a:buFont typeface="Libre Franklin"/>
              <a:buNone/>
            </a:pPr>
            <a:fld id="{00000000-1234-1234-1234-123412341234}" type="slidenum">
              <a:rPr lang="en-US" sz="1200">
                <a:solidFill>
                  <a:srgbClr val="191B0E"/>
                </a:solidFill>
              </a:rPr>
              <a:t>‹#›</a:t>
            </a:fld>
            <a:endParaRPr/>
          </a:p>
        </p:txBody>
      </p:sp>
      <p:pic>
        <p:nvPicPr>
          <p:cNvPr descr="Picture 2" id="183" name="Google Shape;183;p19"/>
          <p:cNvPicPr preferRelativeResize="0"/>
          <p:nvPr/>
        </p:nvPicPr>
        <p:blipFill rotWithShape="1">
          <a:blip r:embed="rId3">
            <a:alphaModFix/>
          </a:blip>
          <a:srcRect b="0" l="0" r="0" t="0"/>
          <a:stretch/>
        </p:blipFill>
        <p:spPr>
          <a:xfrm>
            <a:off x="9472734" y="3370379"/>
            <a:ext cx="887321" cy="204269"/>
          </a:xfrm>
          <a:prstGeom prst="rect">
            <a:avLst/>
          </a:prstGeom>
          <a:noFill/>
          <a:ln>
            <a:noFill/>
          </a:ln>
        </p:spPr>
      </p:pic>
      <p:sp>
        <p:nvSpPr>
          <p:cNvPr id="184" name="Google Shape;184;p19"/>
          <p:cNvSpPr txBox="1"/>
          <p:nvPr/>
        </p:nvSpPr>
        <p:spPr>
          <a:xfrm>
            <a:off x="8282417" y="1520615"/>
            <a:ext cx="1899625" cy="3644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Review Sentence</a:t>
            </a:r>
            <a:endParaRPr/>
          </a:p>
        </p:txBody>
      </p:sp>
      <p:cxnSp>
        <p:nvCxnSpPr>
          <p:cNvPr id="185" name="Google Shape;185;p19"/>
          <p:cNvCxnSpPr/>
          <p:nvPr/>
        </p:nvCxnSpPr>
        <p:spPr>
          <a:xfrm>
            <a:off x="9232230" y="1889947"/>
            <a:ext cx="1" cy="834816"/>
          </a:xfrm>
          <a:prstGeom prst="straightConnector1">
            <a:avLst/>
          </a:prstGeom>
          <a:noFill/>
          <a:ln cap="flat" cmpd="sng" w="19050">
            <a:solidFill>
              <a:srgbClr val="000000"/>
            </a:solidFill>
            <a:prstDash val="solid"/>
            <a:round/>
            <a:headEnd len="sm" w="sm" type="none"/>
            <a:tailEnd len="med" w="med" type="triangle"/>
          </a:ln>
        </p:spPr>
      </p:cxnSp>
      <p:sp>
        <p:nvSpPr>
          <p:cNvPr id="186" name="Google Shape;186;p19"/>
          <p:cNvSpPr txBox="1"/>
          <p:nvPr/>
        </p:nvSpPr>
        <p:spPr>
          <a:xfrm>
            <a:off x="9263671" y="1912335"/>
            <a:ext cx="2337843" cy="62057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Remove Stopwords</a:t>
            </a:r>
            <a:endParaRPr/>
          </a:p>
          <a:p>
            <a:pPr indent="-342900" lvl="0" marL="3429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Remove html tags</a:t>
            </a:r>
            <a:endParaRPr/>
          </a:p>
          <a:p>
            <a:pPr indent="-342900" lvl="0" marL="342900" marR="0" rtl="0" algn="l">
              <a:lnSpc>
                <a:spcPct val="100000"/>
              </a:lnSpc>
              <a:spcBef>
                <a:spcPts val="0"/>
              </a:spcBef>
              <a:spcAft>
                <a:spcPts val="0"/>
              </a:spcAft>
              <a:buClr>
                <a:srgbClr val="000000"/>
              </a:buClr>
              <a:buSzPts val="1200"/>
              <a:buFont typeface="Libre Franklin"/>
              <a:buAutoNum type="arabicPeriod"/>
            </a:pPr>
            <a:r>
              <a:rPr b="0" i="0" lang="en-US" sz="1200" u="none" cap="none" strike="noStrike">
                <a:solidFill>
                  <a:srgbClr val="000000"/>
                </a:solidFill>
                <a:latin typeface="Libre Franklin"/>
                <a:ea typeface="Libre Franklin"/>
                <a:cs typeface="Libre Franklin"/>
                <a:sym typeface="Libre Franklin"/>
              </a:rPr>
              <a:t>Remove special characters</a:t>
            </a:r>
            <a:endParaRPr/>
          </a:p>
        </p:txBody>
      </p:sp>
      <p:sp>
        <p:nvSpPr>
          <p:cNvPr id="187" name="Google Shape;187;p19"/>
          <p:cNvSpPr txBox="1"/>
          <p:nvPr/>
        </p:nvSpPr>
        <p:spPr>
          <a:xfrm>
            <a:off x="8282416" y="2664795"/>
            <a:ext cx="2237896" cy="6438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Filtered Review Words</a:t>
            </a:r>
            <a:endParaRPr/>
          </a:p>
        </p:txBody>
      </p:sp>
      <p:cxnSp>
        <p:nvCxnSpPr>
          <p:cNvPr id="188" name="Google Shape;188;p19"/>
          <p:cNvCxnSpPr/>
          <p:nvPr/>
        </p:nvCxnSpPr>
        <p:spPr>
          <a:xfrm>
            <a:off x="9232230" y="3211354"/>
            <a:ext cx="1" cy="834816"/>
          </a:xfrm>
          <a:prstGeom prst="straightConnector1">
            <a:avLst/>
          </a:prstGeom>
          <a:noFill/>
          <a:ln cap="flat" cmpd="sng" w="19050">
            <a:solidFill>
              <a:srgbClr val="000000"/>
            </a:solidFill>
            <a:prstDash val="solid"/>
            <a:round/>
            <a:headEnd len="sm" w="sm" type="none"/>
            <a:tailEnd len="med" w="med" type="triangle"/>
          </a:ln>
        </p:spPr>
      </p:cxnSp>
      <p:sp>
        <p:nvSpPr>
          <p:cNvPr id="189" name="Google Shape;189;p19"/>
          <p:cNvSpPr txBox="1"/>
          <p:nvPr/>
        </p:nvSpPr>
        <p:spPr>
          <a:xfrm>
            <a:off x="8282416" y="4033482"/>
            <a:ext cx="2537984" cy="9232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Set of vector representations of review words</a:t>
            </a:r>
            <a:endParaRPr/>
          </a:p>
        </p:txBody>
      </p:sp>
      <p:cxnSp>
        <p:nvCxnSpPr>
          <p:cNvPr id="190" name="Google Shape;190;p19"/>
          <p:cNvCxnSpPr/>
          <p:nvPr/>
        </p:nvCxnSpPr>
        <p:spPr>
          <a:xfrm>
            <a:off x="9246616" y="4956812"/>
            <a:ext cx="1" cy="834816"/>
          </a:xfrm>
          <a:prstGeom prst="straightConnector1">
            <a:avLst/>
          </a:prstGeom>
          <a:noFill/>
          <a:ln cap="flat" cmpd="sng" w="19050">
            <a:solidFill>
              <a:srgbClr val="000000"/>
            </a:solidFill>
            <a:prstDash val="solid"/>
            <a:round/>
            <a:headEnd len="sm" w="sm" type="none"/>
            <a:tailEnd len="med" w="med" type="triangle"/>
          </a:ln>
        </p:spPr>
      </p:cxnSp>
      <p:sp>
        <p:nvSpPr>
          <p:cNvPr id="191" name="Google Shape;191;p19"/>
          <p:cNvSpPr txBox="1"/>
          <p:nvPr/>
        </p:nvSpPr>
        <p:spPr>
          <a:xfrm>
            <a:off x="9401364" y="5249235"/>
            <a:ext cx="2237896" cy="289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Libre Franklin"/>
              <a:buNone/>
            </a:pPr>
            <a:r>
              <a:rPr b="0" i="0" lang="en-US" sz="1400" u="none" cap="none" strike="noStrike">
                <a:solidFill>
                  <a:srgbClr val="000000"/>
                </a:solidFill>
                <a:latin typeface="Libre Franklin"/>
                <a:ea typeface="Libre Franklin"/>
                <a:cs typeface="Libre Franklin"/>
                <a:sym typeface="Libre Franklin"/>
              </a:rPr>
              <a:t>Averaging vectors</a:t>
            </a:r>
            <a:endParaRPr/>
          </a:p>
        </p:txBody>
      </p:sp>
      <p:sp>
        <p:nvSpPr>
          <p:cNvPr id="192" name="Google Shape;192;p19"/>
          <p:cNvSpPr txBox="1"/>
          <p:nvPr/>
        </p:nvSpPr>
        <p:spPr>
          <a:xfrm>
            <a:off x="8296805" y="5820533"/>
            <a:ext cx="1899625" cy="3644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Libre Franklin"/>
              <a:buNone/>
            </a:pPr>
            <a:r>
              <a:rPr b="0" i="0" lang="en-US" sz="1800" u="none" cap="none" strike="noStrike">
                <a:solidFill>
                  <a:srgbClr val="000000"/>
                </a:solidFill>
                <a:latin typeface="Libre Franklin"/>
                <a:ea typeface="Libre Franklin"/>
                <a:cs typeface="Libre Franklin"/>
                <a:sym typeface="Libre Franklin"/>
              </a:rPr>
              <a:t>Review Vector</a:t>
            </a:r>
            <a:endParaRPr/>
          </a:p>
        </p:txBody>
      </p:sp>
      <p:sp>
        <p:nvSpPr>
          <p:cNvPr id="193" name="Google Shape;193;p19"/>
          <p:cNvSpPr txBox="1"/>
          <p:nvPr/>
        </p:nvSpPr>
        <p:spPr>
          <a:xfrm>
            <a:off x="9563395" y="3554369"/>
            <a:ext cx="1738395" cy="44277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Libre Franklin"/>
              <a:buNone/>
            </a:pPr>
            <a:r>
              <a:rPr b="0" i="0" lang="en-US" sz="1200" u="none" cap="none" strike="noStrike">
                <a:solidFill>
                  <a:srgbClr val="000000"/>
                </a:solidFill>
                <a:latin typeface="Libre Franklin"/>
                <a:ea typeface="Libre Franklin"/>
                <a:cs typeface="Libre Franklin"/>
                <a:sym typeface="Libre Franklin"/>
              </a:rPr>
              <a:t>(trained using review dictionary of our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