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70" r:id="rId9"/>
    <p:sldId id="271" r:id="rId10"/>
    <p:sldId id="262" r:id="rId11"/>
    <p:sldId id="267" r:id="rId12"/>
    <p:sldId id="266" r:id="rId13"/>
    <p:sldId id="265" r:id="rId14"/>
    <p:sldId id="268" r:id="rId15"/>
    <p:sldId id="273" r:id="rId16"/>
    <p:sldId id="264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547508-18CA-4E1C-8D0C-7142697809FD}">
          <p14:sldIdLst>
            <p14:sldId id="256"/>
            <p14:sldId id="272"/>
            <p14:sldId id="257"/>
            <p14:sldId id="258"/>
            <p14:sldId id="259"/>
            <p14:sldId id="260"/>
            <p14:sldId id="261"/>
            <p14:sldId id="270"/>
            <p14:sldId id="271"/>
            <p14:sldId id="262"/>
            <p14:sldId id="267"/>
            <p14:sldId id="266"/>
            <p14:sldId id="265"/>
            <p14:sldId id="268"/>
            <p14:sldId id="273"/>
            <p14:sldId id="264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8C0BD-A400-4405-84A9-089183F17B15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A613E-931F-44B8-BCE4-C736DC39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8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613E-931F-44B8-BCE4-C736DC3958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5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C2E2CC-79C4-4811-AE5B-A3255278AF1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41657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2CC-79C4-4811-AE5B-A3255278AF1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9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2CC-79C4-4811-AE5B-A3255278AF1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2CC-79C4-4811-AE5B-A3255278AF1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C2E2CC-79C4-4811-AE5B-A3255278AF1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26870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2CC-79C4-4811-AE5B-A3255278AF1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2CC-79C4-4811-AE5B-A3255278AF1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6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2CC-79C4-4811-AE5B-A3255278AF1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3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2CC-79C4-4811-AE5B-A3255278AF1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5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C2E2CC-79C4-4811-AE5B-A3255278AF1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434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C2E2CC-79C4-4811-AE5B-A3255278AF1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637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DC2E2CC-79C4-4811-AE5B-A3255278AF1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78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e/2PACX-1vTkhuGCW3z8imeDa7wpK-DcljxoXJttQ285D8p4c7-6jh47VEh1lBQH9B9Wpv6op2V_n8WegE9hSWhv/pub" TargetMode="External"/><Relationship Id="rId2" Type="http://schemas.openxmlformats.org/officeDocument/2006/relationships/hyperlink" Target="https://docs.google.com/spreadsheets/d/1zKgWYXQG6DHmovZ_mNOUfoJUXPzwEDopr1TOiOZDrOA/edit#gid=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52B7-5149-49C7-B261-64930DB37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766" y="931862"/>
            <a:ext cx="9616034" cy="2520156"/>
          </a:xfrm>
        </p:spPr>
        <p:txBody>
          <a:bodyPr>
            <a:normAutofit/>
          </a:bodyPr>
          <a:lstStyle/>
          <a:p>
            <a:r>
              <a:rPr lang="en-US" sz="3200" dirty="0"/>
              <a:t>User-Customized Restaurant Recommendation using NLP on OUR Customized Yelp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F06C2-F1EA-4CB9-B53B-B6633E565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750" y="3452018"/>
            <a:ext cx="8134350" cy="2855913"/>
          </a:xfrm>
        </p:spPr>
        <p:txBody>
          <a:bodyPr>
            <a:normAutofit/>
          </a:bodyPr>
          <a:lstStyle/>
          <a:p>
            <a:r>
              <a:rPr lang="en-US" sz="2000" dirty="0"/>
              <a:t>CSE6240: Web search and Data Mining</a:t>
            </a:r>
          </a:p>
          <a:p>
            <a:r>
              <a:rPr lang="en-US" sz="2000" dirty="0" err="1"/>
              <a:t>Somdut</a:t>
            </a:r>
            <a:r>
              <a:rPr lang="en-US" sz="2000" dirty="0"/>
              <a:t> Roy</a:t>
            </a:r>
          </a:p>
          <a:p>
            <a:r>
              <a:rPr lang="en-US" sz="2000" dirty="0"/>
              <a:t>Vitaly Marin</a:t>
            </a:r>
          </a:p>
          <a:p>
            <a:r>
              <a:rPr lang="en-US" sz="2000" dirty="0" err="1"/>
              <a:t>Devanshee</a:t>
            </a:r>
            <a:r>
              <a:rPr lang="en-US" sz="2000" dirty="0"/>
              <a:t> Shah</a:t>
            </a:r>
          </a:p>
          <a:p>
            <a:r>
              <a:rPr lang="en-US" sz="2000" dirty="0"/>
              <a:t>Georgia Institute of Technology</a:t>
            </a:r>
          </a:p>
          <a:p>
            <a:r>
              <a:rPr lang="en-US" sz="2000" dirty="0"/>
              <a:t>version 2.0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85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E4D5-6747-4258-A5E9-6400751B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Experiments and Evaluations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3C29D-40EE-4DAF-BB5F-891361DD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Description of  the experimentation setup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b="1" dirty="0" err="1"/>
              <a:t>todo</a:t>
            </a:r>
            <a:r>
              <a:rPr lang="en-US" b="1" dirty="0"/>
              <a:t>: add more here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Description of evaluation criteria for the experiment: (RMSE ?)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b="1" dirty="0" err="1"/>
              <a:t>todo</a:t>
            </a:r>
            <a:r>
              <a:rPr lang="en-US" b="1" dirty="0"/>
              <a:t> add more here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319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EB27-64A8-47A4-B08D-083DBD9E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A1AF-E771-4935-B802-918D9DAF5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with results and graphics.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778ED-AE15-49E2-85F7-D3A616E40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336646"/>
            <a:ext cx="5105400" cy="2333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52F261-041B-486B-ABEF-F3DC4145F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109" y="685800"/>
            <a:ext cx="4343400" cy="3457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A47785-DE5A-4C42-8969-CE13149EA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109" y="4486275"/>
            <a:ext cx="43338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1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D0C7-BD08-4F2C-A7DC-20515316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and Comparison to Baseline Results.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DAAE-8A4A-47E1-9C3B-AA707A3CB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Add Metric used here.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635F6-7121-4AD5-B672-6FA7167CD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058147"/>
            <a:ext cx="4343400" cy="3457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984001-4428-4485-B541-6BE6B4743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67200"/>
            <a:ext cx="51911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4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3FB4-0637-4BB0-9201-1A67181E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E3AD-7AC9-46D4-9A36-00CA8B92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future direction of our work: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Ex: To publish this work based benched marked on the dataset that researches use today.</a:t>
            </a:r>
          </a:p>
        </p:txBody>
      </p:sp>
    </p:spTree>
    <p:extLst>
      <p:ext uri="{BB962C8B-B14F-4D97-AF65-F5344CB8AC3E}">
        <p14:creationId xmlns:p14="http://schemas.microsoft.com/office/powerpoint/2010/main" val="320473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D86-50EC-4262-8A93-B8D9E745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2F81-8872-4776-851F-79E41D3A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effort. Add summary table here of results.</a:t>
            </a:r>
          </a:p>
        </p:txBody>
      </p:sp>
    </p:spTree>
    <p:extLst>
      <p:ext uri="{BB962C8B-B14F-4D97-AF65-F5344CB8AC3E}">
        <p14:creationId xmlns:p14="http://schemas.microsoft.com/office/powerpoint/2010/main" val="340316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0609-3B5A-4883-A77B-3D0A29E8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D46A84-EAB1-4C51-99E2-6505D5F8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8918" y="1375863"/>
            <a:ext cx="4651058" cy="53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0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4FA3-28EA-44E9-9C3F-26ECDC72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DELETE WHEN DONE: Other criteria for grading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1F6FEC-1ADC-4E27-9D0E-F8960B4FE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749023"/>
              </p:ext>
            </p:extLst>
          </p:nvPr>
        </p:nvGraphicFramePr>
        <p:xfrm>
          <a:off x="4693920" y="2766060"/>
          <a:ext cx="3194304" cy="2756916"/>
        </p:xfrm>
        <a:graphic>
          <a:graphicData uri="http://schemas.openxmlformats.org/drawingml/2006/table">
            <a:tbl>
              <a:tblPr/>
              <a:tblGrid>
                <a:gridCol w="3194304">
                  <a:extLst>
                    <a:ext uri="{9D8B030D-6E8A-4147-A177-3AD203B41FA5}">
                      <a16:colId xmlns:a16="http://schemas.microsoft.com/office/drawing/2014/main" val="4261589325"/>
                    </a:ext>
                  </a:extLst>
                </a:gridCol>
              </a:tblGrid>
              <a:tr h="320572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effectLst/>
                        </a:rPr>
                        <a:t>Aesthetics 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217983"/>
                  </a:ext>
                </a:extLst>
              </a:tr>
              <a:tr h="609086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5%: Was the layout nice (not too crowded)? 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378397"/>
                  </a:ext>
                </a:extLst>
              </a:tr>
              <a:tr h="609086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5%: Were the tables and figures understandable? 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695927"/>
                  </a:ext>
                </a:extLst>
              </a:tr>
              <a:tr h="609086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5%: Were the tables and figures appealing?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424134"/>
                  </a:ext>
                </a:extLst>
              </a:tr>
              <a:tr h="609086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5%: Was the deliverable grammatically sound?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3287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DF69BD-7E8A-41CC-AD01-4A6F3FA68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953296"/>
              </p:ext>
            </p:extLst>
          </p:nvPr>
        </p:nvGraphicFramePr>
        <p:xfrm>
          <a:off x="8290560" y="3028188"/>
          <a:ext cx="2956560" cy="1463040"/>
        </p:xfrm>
        <a:graphic>
          <a:graphicData uri="http://schemas.openxmlformats.org/drawingml/2006/table">
            <a:tbl>
              <a:tblPr/>
              <a:tblGrid>
                <a:gridCol w="2956560">
                  <a:extLst>
                    <a:ext uri="{9D8B030D-6E8A-4147-A177-3AD203B41FA5}">
                      <a16:colId xmlns:a16="http://schemas.microsoft.com/office/drawing/2014/main" val="334233629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Presentation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97016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5%: Did the presenter stick to the time limit? 6 minutes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756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5%: Did the presenter speak fluently and clearly?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3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64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7ABF-18BD-47DC-B9B1-74E9A5E7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WHEN DONE: Other criteria for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8FF5-4AA0-4EF5-8FA8-96B53838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/>
              <a:t>More about the rubric for presentation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https://docs.google.com/spreadsheets/d/1zKgWYXQG6DHmovZ_mNOUfoJUXPzwEDopr1TOiOZDrOA/edit#gid=0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about presentation</a:t>
            </a:r>
          </a:p>
          <a:p>
            <a:r>
              <a:rPr lang="en-US" dirty="0">
                <a:hlinkClick r:id="rId3"/>
              </a:rPr>
              <a:t>https://docs.google.com/document/d/e/2PACX-1vTkhuGCW3z8imeDa7wpK-DcljxoXJttQ285D8p4c7-6jh47VEh1lBQH9B9Wpv6op2V_n8WegE9hSWhv/pub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5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C1A1-4896-402E-978B-240EAAA9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258988"/>
            <a:ext cx="10782869" cy="655980"/>
          </a:xfrm>
        </p:spPr>
        <p:txBody>
          <a:bodyPr>
            <a:normAutofit fontScale="90000"/>
          </a:bodyPr>
          <a:lstStyle/>
          <a:p>
            <a:r>
              <a:rPr lang="en-US" dirty="0"/>
              <a:t>Our Team:</a:t>
            </a:r>
            <a:br>
              <a:rPr lang="en-US" dirty="0"/>
            </a:b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Somdut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Roy          Vitaly Marin    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Devanshee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Shah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3B525-C04F-4F59-B973-A2DBE1D1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6000"/>
            <a:ext cx="9601200" cy="3581400"/>
          </a:xfrm>
        </p:spPr>
        <p:txBody>
          <a:bodyPr/>
          <a:lstStyle/>
          <a:p>
            <a:r>
              <a:rPr lang="en-US" dirty="0" err="1"/>
              <a:t>Somdut</a:t>
            </a:r>
            <a:r>
              <a:rPr lang="en-US" dirty="0"/>
              <a:t> Roy</a:t>
            </a:r>
          </a:p>
          <a:p>
            <a:r>
              <a:rPr lang="en-US" dirty="0"/>
              <a:t>Vitaly V. Marin</a:t>
            </a:r>
          </a:p>
          <a:p>
            <a:r>
              <a:rPr lang="en-US" dirty="0" err="1"/>
              <a:t>Devanshee</a:t>
            </a:r>
            <a:r>
              <a:rPr lang="en-US" dirty="0"/>
              <a:t> Shah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69B9A-6566-4E44-BB19-AA2A97B2A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357" y="2729141"/>
            <a:ext cx="2990850" cy="3771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A948E6-8214-4264-8279-7A3C0F011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82" y="1383506"/>
            <a:ext cx="3524212" cy="53863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9FF639-D52C-4332-A235-DFA2E9CD1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471" y="1479732"/>
            <a:ext cx="3436157" cy="527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7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ECCA-A1BE-436E-A30E-BD5FC672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F4A26-3460-49AE-A20B-4517D9B6B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409583" cy="4207565"/>
          </a:xfrm>
        </p:spPr>
        <p:txBody>
          <a:bodyPr/>
          <a:lstStyle/>
          <a:p>
            <a:r>
              <a:rPr lang="en-US" b="1" dirty="0"/>
              <a:t>Problem Description</a:t>
            </a:r>
            <a:r>
              <a:rPr lang="en-US" dirty="0"/>
              <a:t>: You want to get a recommender system to provide a feedback where best to eat (at which restaurant) that you not been before provided your favorite restaurant provided only and restaurant user review/ratings. This presents a challenging problem.</a:t>
            </a:r>
          </a:p>
          <a:p>
            <a:r>
              <a:rPr lang="en-US" b="1" dirty="0"/>
              <a:t>Problem Importance</a:t>
            </a:r>
            <a:r>
              <a:rPr lang="en-US" dirty="0"/>
              <a:t>: user recommender systems exist; however those have not been applied to our customized restaurant dataset with user ratings and &lt;</a:t>
            </a:r>
            <a:r>
              <a:rPr lang="en-US" b="1" dirty="0" err="1"/>
              <a:t>todo</a:t>
            </a:r>
            <a:r>
              <a:rPr lang="en-US" b="1" dirty="0"/>
              <a:t> add here more</a:t>
            </a:r>
            <a:r>
              <a:rPr lang="en-US" dirty="0"/>
              <a:t>&gt;     </a:t>
            </a:r>
          </a:p>
        </p:txBody>
      </p:sp>
    </p:spTree>
    <p:extLst>
      <p:ext uri="{BB962C8B-B14F-4D97-AF65-F5344CB8AC3E}">
        <p14:creationId xmlns:p14="http://schemas.microsoft.com/office/powerpoint/2010/main" val="15936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F6E0-9D7D-40D0-8EFE-CA3F7A51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47361" cy="1600200"/>
          </a:xfrm>
        </p:spPr>
        <p:txBody>
          <a:bodyPr/>
          <a:lstStyle/>
          <a:p>
            <a:r>
              <a:rPr lang="en-US" dirty="0"/>
              <a:t>Methodology: Baseline Approaches/Algorithms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259D-0340-442B-A460-E15B85E2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baseline Approaches ?</a:t>
            </a:r>
          </a:p>
          <a:p>
            <a:r>
              <a:rPr lang="en-US" dirty="0"/>
              <a:t>Baseline Approach #1: </a:t>
            </a:r>
            <a:r>
              <a:rPr lang="en-US" b="1" dirty="0"/>
              <a:t>SVM on vector data</a:t>
            </a:r>
          </a:p>
          <a:p>
            <a:r>
              <a:rPr lang="en-US" dirty="0"/>
              <a:t>Baseline Approach #2: </a:t>
            </a:r>
            <a:r>
              <a:rPr lang="en-US" b="1" dirty="0"/>
              <a:t>Logistic Regression on vector data</a:t>
            </a:r>
          </a:p>
          <a:p>
            <a:endParaRPr lang="en-US" dirty="0"/>
          </a:p>
          <a:p>
            <a:r>
              <a:rPr lang="en-US" dirty="0"/>
              <a:t>Description of how each baseline approach work (baseline 1) </a:t>
            </a:r>
            <a:r>
              <a:rPr lang="en-US" b="1" dirty="0"/>
              <a:t>(</a:t>
            </a:r>
            <a:r>
              <a:rPr lang="en-US" b="1" dirty="0" err="1"/>
              <a:t>todo</a:t>
            </a:r>
            <a:r>
              <a:rPr lang="en-US" b="1" dirty="0"/>
              <a:t>: add here)</a:t>
            </a:r>
          </a:p>
          <a:p>
            <a:r>
              <a:rPr lang="en-US" dirty="0"/>
              <a:t> Description of how each baseline approach work (baseline 2) </a:t>
            </a:r>
            <a:r>
              <a:rPr lang="en-US" b="1" dirty="0"/>
              <a:t>(</a:t>
            </a:r>
            <a:r>
              <a:rPr lang="en-US" b="1" dirty="0" err="1"/>
              <a:t>todo</a:t>
            </a:r>
            <a:r>
              <a:rPr lang="en-US" b="1" dirty="0"/>
              <a:t>: add here)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2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8867-9CBE-401C-8D2D-8A6AAB4F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</a:t>
            </a:r>
            <a:r>
              <a:rPr lang="en-US" dirty="0"/>
              <a:t>Approach/Algorithms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DBDA-8B04-4177-9DF5-78397C3B7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519530" cy="3581400"/>
          </a:xfrm>
        </p:spPr>
        <p:txBody>
          <a:bodyPr>
            <a:normAutofit/>
          </a:bodyPr>
          <a:lstStyle/>
          <a:p>
            <a:r>
              <a:rPr lang="en-US" dirty="0"/>
              <a:t>Our approach combines user restaurant ratings prediction based on Linear SVM (Baseline 1), Logistic Regression (Baseline 2) and item based collaborative filtering technique to create a hybrid ratings that can be used to sort the relevant restaurants for a specific user that user given only user’s preference for specific restaurant.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Our model is summarized in the diagram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1B3E7-B040-41E7-9A55-E7F87D150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542" y="1902485"/>
            <a:ext cx="4618758" cy="434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9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4934-92D6-4E0F-8A2A-69CE7ACE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</a:t>
            </a:r>
            <a:r>
              <a:rPr lang="en-US" dirty="0"/>
              <a:t>Approach/Algorithms 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15DFF-0411-423A-BDEF-BBDA89286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Novelty of our approach is to create the hybrid ratings by  combining rating prediction for restaurants and Item based collaborative filtering to restaurant dataset.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todo</a:t>
            </a:r>
            <a:r>
              <a:rPr lang="en-US" dirty="0"/>
              <a:t> add </a:t>
            </a:r>
            <a:r>
              <a:rPr lang="en-US"/>
              <a:t>more details here.&gt;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6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6D90-6A5B-4D28-BAF2-5A2C6C66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Dataset: customized Yelp Dataset. Finalized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085D-0768-4DF7-A9C9-EB743A42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dataset  and its useful features: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Data was constructed using Yelp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78727-E41C-48F6-96FE-CB15C6A4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053" y="1428750"/>
            <a:ext cx="4622222" cy="2651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96EA5C-8345-4B20-8551-EB7CBF1BE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053" y="4524375"/>
            <a:ext cx="50006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6635-2FC9-480A-A70F-77E35175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Dataset: customized Yelp Dataset. Finalized Cont. Features/Details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B1DB-4592-4BB9-A22C-10A07FD5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E462E-F7B7-43FD-9F0C-A9AF89631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87217"/>
            <a:ext cx="5417189" cy="328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FE966-1317-4216-9177-BB756EE51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944" y="2208841"/>
            <a:ext cx="3852574" cy="304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0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1BCA-6D43-4617-9DC5-94BDBBEE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Dataset: Rating Frequency of Restaurants’ and User Frequency of all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497E8-9396-4409-9419-D2E1C183E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15C39-205A-4E87-9C58-80A1E1587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30" y="2824489"/>
            <a:ext cx="7346849" cy="289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523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487</TotalTime>
  <Words>573</Words>
  <Application>Microsoft Office PowerPoint</Application>
  <PresentationFormat>Widescreen</PresentationFormat>
  <Paragraphs>77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Crop</vt:lpstr>
      <vt:lpstr>User-Customized Restaurant Recommendation using NLP on OUR Customized Yelp Dataset</vt:lpstr>
      <vt:lpstr>Our Team: Somdut Roy          Vitaly Marin     Devanshee Shah</vt:lpstr>
      <vt:lpstr>Motivation/Introduction</vt:lpstr>
      <vt:lpstr>Methodology: Baseline Approaches/Algorithms </vt:lpstr>
      <vt:lpstr>Our Approach/Algorithms  Description</vt:lpstr>
      <vt:lpstr>Our Approach/Algorithms Novelty</vt:lpstr>
      <vt:lpstr>Our Dataset: customized Yelp Dataset. Finalized</vt:lpstr>
      <vt:lpstr>Our Dataset: customized Yelp Dataset. Finalized Cont. Features/Details</vt:lpstr>
      <vt:lpstr>Our Dataset: Rating Frequency of Restaurants’ and User Frequency of all users</vt:lpstr>
      <vt:lpstr>Experiments and Evaluations</vt:lpstr>
      <vt:lpstr>Our Results</vt:lpstr>
      <vt:lpstr>Our Results and Comparison to Baseline Results. </vt:lpstr>
      <vt:lpstr>Our Future Work</vt:lpstr>
      <vt:lpstr>Conclusion</vt:lpstr>
      <vt:lpstr>References:</vt:lpstr>
      <vt:lpstr> DELETE WHEN DONE: Other criteria for grading </vt:lpstr>
      <vt:lpstr>DELETE WHEN DONE: Other criteria for 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vitaly2</dc:creator>
  <cp:lastModifiedBy>vitaly2</cp:lastModifiedBy>
  <cp:revision>97</cp:revision>
  <dcterms:created xsi:type="dcterms:W3CDTF">2020-04-11T01:52:49Z</dcterms:created>
  <dcterms:modified xsi:type="dcterms:W3CDTF">2020-04-17T01:15:27Z</dcterms:modified>
</cp:coreProperties>
</file>