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70" r:id="rId10"/>
    <p:sldId id="271" r:id="rId11"/>
    <p:sldId id="262" r:id="rId12"/>
    <p:sldId id="267" r:id="rId13"/>
    <p:sldId id="266" r:id="rId14"/>
    <p:sldId id="268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47508-18CA-4E1C-8D0C-7142697809FD}">
          <p14:sldIdLst>
            <p14:sldId id="256"/>
            <p14:sldId id="257"/>
            <p14:sldId id="258"/>
            <p14:sldId id="259"/>
            <p14:sldId id="274"/>
            <p14:sldId id="275"/>
            <p14:sldId id="260"/>
            <p14:sldId id="261"/>
            <p14:sldId id="270"/>
            <p14:sldId id="271"/>
            <p14:sldId id="262"/>
            <p14:sldId id="267"/>
            <p14:sldId id="266"/>
            <p14:sldId id="268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C0BD-A400-4405-84A9-089183F17B1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613E-931F-44B8-BCE4-C736DC3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613E-931F-44B8-BCE4-C736DC395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0712E2-DB47-42A7-9753-3526913960B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6FB-DF25-4C8B-AFF5-F7592352A52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0A-B2E4-49BB-B062-44BFA85A458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C597-1A7B-4D0E-8809-78C12FFEDBCC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624747-DE44-4F17-9A70-42142C8FA2E8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7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091-E24B-4C4E-80AC-ED8F5AD3807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C57B-9E84-4D6E-A621-A78A07481491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8DB-476C-4037-8AA4-4ED2991CD48E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5F27-9268-46A9-8765-F7AA832E2DDE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DFD0B-FC06-4BB1-8DCF-A568D83B04F8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58A491-66D1-4D88-A227-BAE3EC3B1D0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6692BE-9882-4CDA-B3D0-286B4A0D887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2B7-5149-49C7-B261-64930DB3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66" y="931862"/>
            <a:ext cx="9616034" cy="2520156"/>
          </a:xfrm>
        </p:spPr>
        <p:txBody>
          <a:bodyPr>
            <a:normAutofit/>
          </a:bodyPr>
          <a:lstStyle/>
          <a:p>
            <a:r>
              <a:rPr lang="en-US" sz="3200" dirty="0"/>
              <a:t>User-Customized Restaurant Recommendation using NLP on OUR Customized Yelp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06C2-F1EA-4CB9-B53B-B6633E56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3452018"/>
            <a:ext cx="8134350" cy="2855913"/>
          </a:xfrm>
        </p:spPr>
        <p:txBody>
          <a:bodyPr>
            <a:normAutofit/>
          </a:bodyPr>
          <a:lstStyle/>
          <a:p>
            <a:r>
              <a:rPr lang="en-US" sz="2000" dirty="0"/>
              <a:t>Spring 2020: CSE6240: Web search and Data Mining</a:t>
            </a:r>
          </a:p>
          <a:p>
            <a:r>
              <a:rPr lang="en-US" sz="2000" dirty="0" err="1"/>
              <a:t>Somdut</a:t>
            </a:r>
            <a:r>
              <a:rPr lang="en-US" sz="2000" dirty="0"/>
              <a:t> Roy    Vitaly Marin    </a:t>
            </a:r>
            <a:r>
              <a:rPr lang="en-US" sz="2000" dirty="0" err="1"/>
              <a:t>Devanshee</a:t>
            </a:r>
            <a:r>
              <a:rPr lang="en-US" sz="2000" dirty="0"/>
              <a:t> Shah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slide version 3.1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CD4FB-6A6A-4056-8FCD-A9187846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40" y="4236725"/>
            <a:ext cx="70485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D50E0-CD74-4E3A-AA5E-CBF44CC6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0" y="4236725"/>
            <a:ext cx="646681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B68EB-11DD-43D4-B54C-9F339F27A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62" y="4236725"/>
            <a:ext cx="646681" cy="83859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5FBAF-C052-4EC9-98DE-0ADF67FD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337" y="6453386"/>
            <a:ext cx="9828067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A0F9FC-219F-4FDE-B6C1-23DEBE2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BCA-6D43-4617-9DC5-94BDBBE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Dataset: Rating Frequency of Restaurants’ and User Frequency of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7E8-9396-4409-9419-D2E1C183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5C39-205A-4E87-9C58-80A1E158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10" y="2824489"/>
            <a:ext cx="8482611" cy="3347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6E8E-C0E0-4212-9A0C-728AE2F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5D9B-63CE-4815-9B32-3DC2CA9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4D5-6747-4258-A5E9-6400751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C29D-40EE-4DAF-BB5F-891361D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Description of  the experimentation setup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used Google collab to run our experiments.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Description of evaluation criteria for the experiment: </a:t>
            </a:r>
            <a:r>
              <a:rPr lang="en-US" dirty="0"/>
              <a:t>(accuracy of the predicted ratings 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 err="1"/>
              <a:t>todo</a:t>
            </a:r>
            <a:r>
              <a:rPr lang="en-US" b="1" dirty="0"/>
              <a:t> add more here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3008-1FFA-4B2A-B45C-3ACEEB00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35F-AB3A-4759-80D6-D252E34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27-64A8-47A4-B08D-083DB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A1AF-E771-4935-B802-918D9DAF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 add info on results&gt;.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778ED-AE15-49E2-85F7-D3A616E4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36646"/>
            <a:ext cx="5105400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2F261-041B-486B-ABEF-F3DC4145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9" y="685800"/>
            <a:ext cx="4343400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47785-DE5A-4C42-8969-CE13149E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09" y="4486275"/>
            <a:ext cx="4333875" cy="1685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A6993-3AC1-4DC0-8D2D-1E497961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19C3A3-41E9-497F-BBD0-E8BF0057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0C7-BD08-4F2C-A7DC-2051531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and Comparison to Baseline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DAAE-8A4A-47E1-9C3B-AA707A3C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Metric used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635F6-7121-4AD5-B672-6FA7167C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61" y="2757686"/>
            <a:ext cx="43434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4001-4428-4485-B541-6BE6B474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1379"/>
            <a:ext cx="5191125" cy="160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0F0D5-61D4-476B-BCC3-926974A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E4758-C14E-45AB-9B2D-88C3BE3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44C32-E22A-4D31-A364-B2A13C2F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420" y="1013205"/>
            <a:ext cx="3669161" cy="345441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9134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D86-50EC-4262-8A93-B8D9E745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3" y="636692"/>
            <a:ext cx="9601200" cy="1485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2F81-8872-4776-851F-79E41D3A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effort. Add summary table here of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107CE-61F5-4B75-94D2-DB463E63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7F6A-CB37-4176-9A13-F213BB3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BD8377-3E54-45CE-A958-2CFB60683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03431"/>
              </p:ext>
            </p:extLst>
          </p:nvPr>
        </p:nvGraphicFramePr>
        <p:xfrm>
          <a:off x="2927555" y="1896061"/>
          <a:ext cx="7582569" cy="393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568">
                  <a:extLst>
                    <a:ext uri="{9D8B030D-6E8A-4147-A177-3AD203B41FA5}">
                      <a16:colId xmlns:a16="http://schemas.microsoft.com/office/drawing/2014/main" val="460056818"/>
                    </a:ext>
                  </a:extLst>
                </a:gridCol>
                <a:gridCol w="1153254">
                  <a:extLst>
                    <a:ext uri="{9D8B030D-6E8A-4147-A177-3AD203B41FA5}">
                      <a16:colId xmlns:a16="http://schemas.microsoft.com/office/drawing/2014/main" val="1952778099"/>
                    </a:ext>
                  </a:extLst>
                </a:gridCol>
                <a:gridCol w="1882941">
                  <a:extLst>
                    <a:ext uri="{9D8B030D-6E8A-4147-A177-3AD203B41FA5}">
                      <a16:colId xmlns:a16="http://schemas.microsoft.com/office/drawing/2014/main" val="1110508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4033068"/>
                    </a:ext>
                  </a:extLst>
                </a:gridCol>
                <a:gridCol w="1528526">
                  <a:extLst>
                    <a:ext uri="{9D8B030D-6E8A-4147-A177-3AD203B41FA5}">
                      <a16:colId xmlns:a16="http://schemas.microsoft.com/office/drawing/2014/main" val="488194006"/>
                    </a:ext>
                  </a:extLst>
                </a:gridCol>
              </a:tblGrid>
              <a:tr h="532043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</a:t>
                      </a:r>
                      <a:r>
                        <a:rPr lang="en-US" sz="1050" dirty="0" err="1"/>
                        <a:t>Compcomplexity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55395"/>
                  </a:ext>
                </a:extLst>
              </a:tr>
              <a:tr h="337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Baseline 1 SVM without Matrix (what paper ?)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59809"/>
                  </a:ext>
                </a:extLst>
              </a:tr>
              <a:tr h="353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93979"/>
                  </a:ext>
                </a:extLst>
              </a:tr>
              <a:tr h="362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54173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en-US" sz="1050" dirty="0"/>
                        <a:t>Our Approach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03280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r>
                        <a:rPr lang="en-US" sz="1050" b="1" dirty="0"/>
                        <a:t>Baseline 2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64076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876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52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823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6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609-3B5A-4883-A77B-3D0A29E8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46A84-EAB1-4C51-99E2-6505D5F8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641" y="1328630"/>
            <a:ext cx="4408765" cy="50285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B74E8-95F5-48C3-BE0D-C67F887D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F608E-1191-4AEE-A673-A75CDF0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B13E-C359-47F8-9E82-95F5AE7E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to self.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EBDD-41F1-42DD-AA73-0DC7FD31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Types of predictions:</a:t>
            </a:r>
          </a:p>
          <a:p>
            <a:r>
              <a:rPr lang="en-US" b="1" dirty="0"/>
              <a:t>Combined system: </a:t>
            </a:r>
            <a:r>
              <a:rPr lang="en-US" dirty="0"/>
              <a:t>User A ( no needed rated restaurant G), Given favorite restaurant Z what is next great restaurant X  to go to ?( combined system) with right side and left side.</a:t>
            </a:r>
          </a:p>
          <a:p>
            <a:r>
              <a:rPr lang="en-US" dirty="0"/>
              <a:t>Left side of the diagram: User A ( rated restaurants several restaurants), what is the rating of any restaurant that the user has not been to.</a:t>
            </a:r>
          </a:p>
          <a:p>
            <a:endParaRPr lang="en-US" dirty="0"/>
          </a:p>
          <a:p>
            <a:r>
              <a:rPr lang="en-US" dirty="0"/>
              <a:t>What is really needed ? (did the user really need to rate anything ?)</a:t>
            </a:r>
          </a:p>
          <a:p>
            <a:r>
              <a:rPr lang="en-US" dirty="0"/>
              <a:t>User A provided what his/her favorite restaurant is.</a:t>
            </a:r>
          </a:p>
          <a:p>
            <a:r>
              <a:rPr lang="en-US" dirty="0"/>
              <a:t>Does the favorite restaurant Z need any ratings ? </a:t>
            </a:r>
          </a:p>
          <a:p>
            <a:r>
              <a:rPr lang="en-US" dirty="0"/>
              <a:t>Does the recommended restaurant X need any ratings 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FCD4-C53F-46A6-8FDC-E5B935C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53C0-C280-4124-BD58-148337EC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CCA-A1BE-436E-A30E-BD5FC67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4A26-3460-49AE-A20B-4517D9B6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09583" cy="4207565"/>
          </a:xfrm>
        </p:spPr>
        <p:txBody>
          <a:bodyPr/>
          <a:lstStyle/>
          <a:p>
            <a:r>
              <a:rPr lang="en-US" b="1" dirty="0"/>
              <a:t>Problem Description</a:t>
            </a:r>
            <a:r>
              <a:rPr lang="en-US" dirty="0"/>
              <a:t>: You want to get a recommender system to provide a feedback where best to eat (at which restaurant) that you have not been before provided your favorite restaurant only and restaurant user review/ratings. This presents a challenging problem.</a:t>
            </a:r>
          </a:p>
          <a:p>
            <a:r>
              <a:rPr lang="en-US" b="1" dirty="0"/>
              <a:t>Problem Importance</a:t>
            </a:r>
            <a:r>
              <a:rPr lang="en-US" dirty="0"/>
              <a:t>: user recommender systems exist; however those have not been applied to our customized restaurant dataset with user ratings and &lt;</a:t>
            </a:r>
            <a:r>
              <a:rPr lang="en-US" b="1" dirty="0" err="1"/>
              <a:t>todo</a:t>
            </a:r>
            <a:r>
              <a:rPr lang="en-US" b="1" dirty="0"/>
              <a:t> add here more</a:t>
            </a:r>
            <a:r>
              <a:rPr lang="en-US" dirty="0"/>
              <a:t>&gt;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0598A-0EFE-4ED3-B45C-E445287B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785" y="6291258"/>
            <a:ext cx="6280830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D8ABE-A792-4F95-8642-25FF9C4A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E0-9D7D-40D0-8EFE-CA3F7A51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7361" cy="1600200"/>
          </a:xfrm>
        </p:spPr>
        <p:txBody>
          <a:bodyPr/>
          <a:lstStyle/>
          <a:p>
            <a:r>
              <a:rPr lang="en-US" dirty="0"/>
              <a:t>Methodology: Baseline Approaches/Algorithms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59D-0340-442B-A460-E15B85E2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our baseline Approaches ?</a:t>
            </a:r>
          </a:p>
          <a:p>
            <a:r>
              <a:rPr lang="en-US" dirty="0"/>
              <a:t>Baseline Approach #1: </a:t>
            </a:r>
            <a:r>
              <a:rPr lang="en-US" b="1" dirty="0"/>
              <a:t>SVM on vector data</a:t>
            </a:r>
          </a:p>
          <a:p>
            <a:r>
              <a:rPr lang="en-US" dirty="0"/>
              <a:t>Baseline Approach #2: </a:t>
            </a:r>
            <a:r>
              <a:rPr lang="en-US" b="1" dirty="0"/>
              <a:t>Logistic Regression on vector data</a:t>
            </a:r>
          </a:p>
          <a:p>
            <a:endParaRPr lang="en-US" dirty="0"/>
          </a:p>
          <a:p>
            <a:r>
              <a:rPr lang="en-US" dirty="0"/>
              <a:t>Description of how each baseline approach work (baseline 1)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</a:p>
          <a:p>
            <a:r>
              <a:rPr lang="en-US" dirty="0"/>
              <a:t>Description of how each baseline approach work (baseline 2)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A62F1-7754-4D19-A6EB-C123B18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2BC0-73B1-4813-9D07-B4CACE5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8867-9CBE-401C-8D2D-8A6AAB4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BDA-8B04-4177-9DF5-78397C3B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9530" cy="3581400"/>
          </a:xfrm>
        </p:spPr>
        <p:txBody>
          <a:bodyPr>
            <a:normAutofit/>
          </a:bodyPr>
          <a:lstStyle/>
          <a:p>
            <a:r>
              <a:rPr lang="en-US" dirty="0"/>
              <a:t>Our approach combines user restaurant ratings prediction based on Linear SVM (Baseline 1), Logistic Regression (Baseline 2) and item based collaborative filtering technique to create a hybrid ratings that can be used to sort the relevant restaurants for a specific user that user given only user’s preference for specific restaurant.  </a:t>
            </a:r>
          </a:p>
          <a:p>
            <a:pPr marL="0" indent="0">
              <a:buNone/>
            </a:pPr>
            <a:r>
              <a:rPr lang="en-US" dirty="0"/>
              <a:t>TODO: need to update slide </a:t>
            </a:r>
            <a:r>
              <a:rPr lang="en-US" dirty="0" err="1"/>
              <a:t>Somdut</a:t>
            </a:r>
            <a:r>
              <a:rPr lang="en-US" dirty="0"/>
              <a:t> will give </a:t>
            </a:r>
            <a:r>
              <a:rPr lang="en-US" dirty="0" err="1"/>
              <a:t>powerpoint</a:t>
            </a:r>
            <a:r>
              <a:rPr lang="en-US" dirty="0"/>
              <a:t> slide</a:t>
            </a:r>
          </a:p>
          <a:p>
            <a:r>
              <a:rPr lang="en-US" dirty="0"/>
              <a:t>Our model is summarized in the diagram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1B3E7-B040-41E7-9A55-E7F87D15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57" y="1811964"/>
            <a:ext cx="4618758" cy="4348429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AE8F-33DC-422B-BCF4-D438440F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1C1-0E5F-478A-86FC-BAF0AA10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87B-3A02-48C2-BAD3-CACFA03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User-Restaurant Assoc Matrix details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7BF6-9752-4F2C-B01E-82A9A852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43CA-6CB8-4BBA-98F9-D6A6C41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0E0C-7860-4DC0-B149-E9DBE633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B0EC-A1EA-4953-87C1-EAD504E7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Item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152C-9A3E-4ED6-801F-BF16D979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Devanshee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5A219-7561-43DF-AEC0-85B996D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B7EDC-09CE-4CB6-B77B-E9A8B756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4934-92D6-4E0F-8A2A-69CE7ACE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5DFF-0411-423A-BDEF-BBDA8928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Novelty of our approach is to create the hybrid ratings by  combining rating prediction for restaurants and Item based collaborative filtering to restaurant dataset together.</a:t>
            </a:r>
          </a:p>
          <a:p>
            <a:endParaRPr lang="en-US" dirty="0"/>
          </a:p>
          <a:p>
            <a:r>
              <a:rPr lang="en-US" dirty="0"/>
              <a:t>Created the Associative Matrix and used the </a:t>
            </a:r>
            <a:r>
              <a:rPr lang="en-US" dirty="0" err="1"/>
              <a:t>FastText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AF2D-B58D-442C-A273-204DF1F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F91D-682F-4086-8723-E248651C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D90-6A5B-4D28-BAF2-5A2C6C6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69836" cy="1485900"/>
          </a:xfrm>
        </p:spPr>
        <p:txBody>
          <a:bodyPr/>
          <a:lstStyle/>
          <a:p>
            <a:r>
              <a:rPr lang="en-US" dirty="0"/>
              <a:t>Our Dataset: Filtered Yelp Dataset. Finalized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85D-0768-4DF7-A9C9-EB743A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dataset  and its useful features and our dataset was constructed using Yelp dataset using Avondale, AZ city.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78727-E41C-48F6-96FE-CB15C6A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78" y="3252732"/>
            <a:ext cx="4321433" cy="247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6EA5C-8345-4B20-8551-EB7CBF1B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1" y="3884422"/>
            <a:ext cx="5000625" cy="16478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E9C4-BD25-4B08-82C2-A77A14BF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3EE-7236-4096-AEA1-D15E3C2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6635-2FC9-480A-A70F-77E3517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customized Yelp Dataset. Finalized Cont. Features/Details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B1DB-4592-4BB9-A22C-10A07FD5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E462E-F7B7-43FD-9F0C-A9AF8963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87217"/>
            <a:ext cx="5417189" cy="328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FE966-1317-4216-9177-BB756EE5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44" y="2208841"/>
            <a:ext cx="3852574" cy="30450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F5FE-0E1B-4438-98A1-0B85F41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7407-82EF-46AF-887B-4F47D810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59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720</TotalTime>
  <Words>897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User-Customized Restaurant Recommendation using NLP on OUR Customized Yelp Dataset</vt:lpstr>
      <vt:lpstr>Motivation/Introduction</vt:lpstr>
      <vt:lpstr>Methodology: Baseline Approaches/Algorithms </vt:lpstr>
      <vt:lpstr>Our Approach/Algorithms  Description</vt:lpstr>
      <vt:lpstr>User-Restaurant Assoc Matrix details   </vt:lpstr>
      <vt:lpstr>KNN – Item based Collaborative filtering</vt:lpstr>
      <vt:lpstr>Our Approach/Algorithms Novelty</vt:lpstr>
      <vt:lpstr>Our Dataset: Filtered Yelp Dataset. Finalized</vt:lpstr>
      <vt:lpstr>Our Dataset: customized Yelp Dataset. Finalized Cont. Features/Details</vt:lpstr>
      <vt:lpstr>Our Dataset: Rating Frequency of Restaurants’ and User Frequency of all users</vt:lpstr>
      <vt:lpstr>Experiments and Evaluations</vt:lpstr>
      <vt:lpstr>Our Results</vt:lpstr>
      <vt:lpstr>Our Results and Comparison to Baseline Results. </vt:lpstr>
      <vt:lpstr>Conclusion</vt:lpstr>
      <vt:lpstr>References:</vt:lpstr>
      <vt:lpstr>Notes to self.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vitaly2</dc:creator>
  <cp:lastModifiedBy>vitaly2</cp:lastModifiedBy>
  <cp:revision>136</cp:revision>
  <dcterms:created xsi:type="dcterms:W3CDTF">2020-04-11T01:52:49Z</dcterms:created>
  <dcterms:modified xsi:type="dcterms:W3CDTF">2020-04-18T20:38:29Z</dcterms:modified>
</cp:coreProperties>
</file>