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7nxdZhvwGhqrtYXmwOsBCdTFB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36E932-1288-4029-9EE5-870072FECE76}">
  <a:tblStyle styleId="{2C36E932-1288-4029-9EE5-870072FECE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D92BB2-2264-4CA1-983D-5ECAEBFB0F9F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fill>
          <a:solidFill>
            <a:srgbClr val="DADAD8"/>
          </a:solidFill>
        </a:fill>
      </a:tcStyle>
    </a:band1H>
    <a:band2H>
      <a:tcTxStyle/>
    </a:band2H>
    <a:band1V>
      <a:tcTxStyle/>
      <a:tcStyle>
        <a:fill>
          <a:solidFill>
            <a:srgbClr val="DADAD8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customschemas.google.com/relationships/presentationmetadata" Target="meta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0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0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27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356775" y="931853"/>
            <a:ext cx="96159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3200"/>
              <a:t>USER-CUSTOMIZED RESTAURANT RECOMMENDATION USING NLP ON OUR CUSTOMIZED YELP DATASET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190750" y="3452018"/>
            <a:ext cx="8134350" cy="2855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Spring 2020: CSE6240: Web search and Data Mining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Somdut Roy    Vitaly Marin    Devanshee Shah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slide version 4.1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 txBox="1"/>
          <p:nvPr>
            <p:ph idx="11" type="ftr"/>
          </p:nvPr>
        </p:nvSpPr>
        <p:spPr>
          <a:xfrm>
            <a:off x="890337" y="6453386"/>
            <a:ext cx="982806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01" name="Google Shape;101;p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Our Dataset: customized Yelp Dataset. Finalized Cont. Features/Details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087217"/>
            <a:ext cx="5417189" cy="32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5944" y="2208841"/>
            <a:ext cx="3852574" cy="3045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Libre Franklin"/>
              <a:buNone/>
            </a:pPr>
            <a:r>
              <a:rPr lang="en-US" sz="3959"/>
              <a:t>Our Dataset: Rating Frequency of Restaurants’ and User Frequency of all users</a:t>
            </a:r>
            <a:endParaRPr/>
          </a:p>
        </p:txBody>
      </p:sp>
      <p:sp>
        <p:nvSpPr>
          <p:cNvPr id="230" name="Google Shape;230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410" y="2824489"/>
            <a:ext cx="8482611" cy="33477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en-US"/>
              <a:t>Experiments and Evaluations</a:t>
            </a:r>
            <a:endParaRPr/>
          </a:p>
        </p:txBody>
      </p:sp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/>
              <a:t>Description of  the experimentation setup 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We used Google collab to run our experiments.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/>
              <a:t>Description of evaluation criteria for the experiment: </a:t>
            </a:r>
            <a:r>
              <a:rPr lang="en-US"/>
              <a:t>(accuracy of the predicted ratings )</a:t>
            </a:r>
            <a:endParaRPr/>
          </a:p>
        </p:txBody>
      </p:sp>
      <p:sp>
        <p:nvSpPr>
          <p:cNvPr id="240" name="Google Shape;240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41" name="Google Shape;241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Our Results</a:t>
            </a:r>
            <a:endParaRPr/>
          </a:p>
        </p:txBody>
      </p:sp>
      <p:sp>
        <p:nvSpPr>
          <p:cNvPr id="247" name="Google Shape;247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&lt;todo add info on results&gt;.</a:t>
            </a:r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336646"/>
            <a:ext cx="51054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0109" y="685800"/>
            <a:ext cx="43434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0109" y="4486275"/>
            <a:ext cx="43338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Our Results and Comparison to Baseline Results. </a:t>
            </a:r>
            <a:endParaRPr/>
          </a:p>
        </p:txBody>
      </p:sp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Using Accuracy as the measure of performance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and time in seconds as wall time for each algorithm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Our results are shown here.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961" y="2757686"/>
            <a:ext cx="43434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275" y="4076700"/>
            <a:ext cx="51911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62" name="Google Shape;262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1076633" y="636692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Summary of Our results</a:t>
            </a:r>
            <a:endParaRPr/>
          </a:p>
        </p:txBody>
      </p:sp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70" name="Google Shape;27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1" name="Google Shape;271;p15"/>
          <p:cNvGraphicFramePr/>
          <p:nvPr/>
        </p:nvGraphicFramePr>
        <p:xfrm>
          <a:off x="1606858" y="2222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{AAD92BB2-2264-4CA1-983D-5ECAEBFB0F9F}</a:tableStyleId>
              </a:tblPr>
              <a:tblGrid>
                <a:gridCol w="3251675"/>
                <a:gridCol w="1334725"/>
                <a:gridCol w="2179250"/>
                <a:gridCol w="258375"/>
                <a:gridCol w="1769050"/>
              </a:tblGrid>
              <a:tr h="368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Time Compcomplexity</a:t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5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Libre Franklin"/>
                        <a:buNone/>
                      </a:pPr>
                      <a:r>
                        <a:rPr b="1" lang="en-US" sz="1050"/>
                        <a:t>Baseline 1 SVM without Matrix (what paper ?)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Somdut will provide the numbers on this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Libre Franklin"/>
                        <a:buNone/>
                      </a:pPr>
                      <a:r>
                        <a:rPr lang="en-US" sz="1050"/>
                        <a:t>Our Approach with Matrix SVM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Somdut will provide the numbers on this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5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Libre Franklin"/>
                        <a:buNone/>
                      </a:pPr>
                      <a:r>
                        <a:rPr lang="en-US" sz="1050"/>
                        <a:t>Our Approach Logistic Regression with Matrix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Somdut will provide the numbers on this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Our Approach Logistic Regression without Matrix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Somdut will provide the numbers on this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/>
                        <a:t>Baseline 2 Logistic Regression without Matrix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Somdut will provide the numbers on this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38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Libre Franklin"/>
                        <a:buNone/>
                      </a:pPr>
                      <a:r>
                        <a:rPr lang="en-US" sz="1050"/>
                        <a:t>Our Approach with Matrix SVM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53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Libre Franklin"/>
                        <a:buNone/>
                      </a:pPr>
                      <a:r>
                        <a:rPr lang="en-US" sz="1050"/>
                        <a:t>Our Approach Logistic Regression with Matrix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  <a:tr h="23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We will use the reviews for the item based collaborative filtering in the future work to benchmark it against our other two approaches.</a:t>
            </a:r>
            <a:endParaRPr/>
          </a:p>
        </p:txBody>
      </p:sp>
      <p:sp>
        <p:nvSpPr>
          <p:cNvPr id="278" name="Google Shape;278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References:</a:t>
            </a:r>
            <a:endParaRPr/>
          </a:p>
        </p:txBody>
      </p:sp>
      <p:pic>
        <p:nvPicPr>
          <p:cNvPr id="285" name="Google Shape;28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641" y="1328630"/>
            <a:ext cx="4408765" cy="50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87" name="Google Shape;287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Delete: Notes to self.</a:t>
            </a:r>
            <a:endParaRPr/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lang="en-US" sz="1250"/>
              <a:t>Need to create a slide and put it at the beginning of the presentation as a use case to show: </a:t>
            </a:r>
            <a:endParaRPr/>
          </a:p>
          <a:p>
            <a:pPr indent="0" lvl="0" marL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</a:pPr>
            <a:r>
              <a:rPr lang="en-US" sz="1250"/>
              <a:t>Types of predictions: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b="1" lang="en-US" sz="1250"/>
              <a:t>Combined system: </a:t>
            </a:r>
            <a:r>
              <a:rPr lang="en-US" sz="1250"/>
              <a:t>User A ( no needed rated restaurant G), Given favorite restaurant Z what is next great restaurant X  to go to ?( combined system) with right side and left side.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lang="en-US" sz="1250"/>
              <a:t>Left side of the diagram: User A ( rated restaurants several restaurants), what is the rating of any restaurant that the user has not been to.</a:t>
            </a:r>
            <a:endParaRPr/>
          </a:p>
          <a:p>
            <a:pPr indent="-304673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</a:pPr>
            <a:r>
              <a:t/>
            </a:r>
            <a:endParaRPr sz="1250"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lang="en-US" sz="1250"/>
              <a:t>What is really needed ? (did the user really need to rate anything ?)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lang="en-US" sz="1250"/>
              <a:t>User A provided what his/her favorite restaurant is.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lang="en-US" sz="1250"/>
              <a:t>Does the favorite restaurant Z need any ratings ? </a:t>
            </a:r>
            <a:endParaRPr/>
          </a:p>
          <a:p>
            <a:pPr indent="-384048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Char char="■"/>
            </a:pPr>
            <a:r>
              <a:rPr lang="en-US" sz="1250"/>
              <a:t>Does the recommended restaurant X need any ratings ?</a:t>
            </a:r>
            <a:endParaRPr/>
          </a:p>
          <a:p>
            <a:pPr indent="-304673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</a:pPr>
            <a:r>
              <a:rPr lang="en-US" sz="1250"/>
              <a:t> </a:t>
            </a:r>
            <a:endParaRPr/>
          </a:p>
          <a:p>
            <a:pPr indent="-304673" lvl="0" marL="384048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</a:pPr>
            <a:r>
              <a:t/>
            </a:r>
            <a:endParaRPr sz="1250"/>
          </a:p>
        </p:txBody>
      </p:sp>
      <p:sp>
        <p:nvSpPr>
          <p:cNvPr id="294" name="Google Shape;294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Motivation/Introduction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371599" y="2286000"/>
            <a:ext cx="10409583" cy="4207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Problem Description</a:t>
            </a:r>
            <a:r>
              <a:rPr lang="en-US"/>
              <a:t>: You want to get a recommender system to provide a feedback where best to eat (at which restaurant) that you have not been before provided your favorite restaurant only and restaurant user review/ratings. This presents a challenging problem.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Problem Importance</a:t>
            </a:r>
            <a:r>
              <a:rPr lang="en-US"/>
              <a:t>: user recommender systems exist; however those have not been applied to our customized restaurant dataset with user ratings and &lt;</a:t>
            </a:r>
            <a:r>
              <a:rPr b="1" lang="en-US"/>
              <a:t>todo add here more</a:t>
            </a:r>
            <a:r>
              <a:rPr lang="en-US"/>
              <a:t>&gt;     </a:t>
            </a:r>
            <a:endParaRPr/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3031785" y="6291258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371600" y="685800"/>
            <a:ext cx="10391314" cy="108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/>
              <a:t>Methodology: Baseline Approaches/Algorithms</a:t>
            </a:r>
            <a:r>
              <a:rPr lang="en-US"/>
              <a:t> 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549154" y="194864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What are our baseline Approaches ?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Baseline Approach #1: </a:t>
            </a:r>
            <a:r>
              <a:rPr b="1" lang="en-US"/>
              <a:t>Linear SVM classifier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Baseline Approach #2: </a:t>
            </a:r>
            <a:r>
              <a:rPr b="1" lang="en-US"/>
              <a:t>Logistic Regression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Description of how each baseline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 approach work (baseline 1) : as shown here 🡪</a:t>
            </a:r>
            <a:endParaRPr b="1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Description of how each baseline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 approach work (baseline 2): as shown here 🡪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7540157" y="2304465"/>
            <a:ext cx="2460300" cy="650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349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baseline="-2500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Yelp Restaurant Review- Rating Dataset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7268680" y="3486390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Reviews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767914" y="3486390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Restaurant Reviews</a:t>
            </a:r>
            <a:endParaRPr/>
          </a:p>
        </p:txBody>
      </p:sp>
      <p:cxnSp>
        <p:nvCxnSpPr>
          <p:cNvPr id="121" name="Google Shape;121;p3"/>
          <p:cNvCxnSpPr>
            <a:stCxn id="118" idx="3"/>
          </p:cNvCxnSpPr>
          <p:nvPr/>
        </p:nvCxnSpPr>
        <p:spPr>
          <a:xfrm flipH="1" rot="-5400000">
            <a:off x="8476457" y="3248715"/>
            <a:ext cx="588300" cy="600"/>
          </a:xfrm>
          <a:prstGeom prst="bentConnector3">
            <a:avLst>
              <a:gd fmla="val 50000" name="adj1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3"/>
          <p:cNvCxnSpPr/>
          <p:nvPr/>
        </p:nvCxnSpPr>
        <p:spPr>
          <a:xfrm>
            <a:off x="8106751" y="3961568"/>
            <a:ext cx="6864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/>
          <p:nvPr/>
        </p:nvCxnSpPr>
        <p:spPr>
          <a:xfrm flipH="1">
            <a:off x="8773017" y="3961567"/>
            <a:ext cx="8313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8788249" y="4237271"/>
            <a:ext cx="15063" cy="760701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3"/>
          <p:cNvSpPr txBox="1"/>
          <p:nvPr/>
        </p:nvSpPr>
        <p:spPr>
          <a:xfrm>
            <a:off x="8939815" y="3003152"/>
            <a:ext cx="24603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Ratings + Reviews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009314" y="4436136"/>
            <a:ext cx="275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for Ratings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1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Linear SVM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2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Logistic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en-US"/>
              <a:t>Our </a:t>
            </a:r>
            <a:r>
              <a:rPr lang="en-US"/>
              <a:t>Approach/Algorithms  Description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1371600" y="2286000"/>
            <a:ext cx="551953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Our approach combines user restaurant ratings prediction based on Linear SVM (Baseline 1), Logistic Regression (Baseline 2) and item based collaborative filtering techniques to create a hybrid ratings that can be used to sort the relevant restaurants for a specific user that user given only user’s preference for specific restaurant. 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Our model is summarized in the diagram 🡪</a:t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357" y="1811964"/>
            <a:ext cx="4618758" cy="4348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371599" y="685800"/>
            <a:ext cx="1016049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/>
              <a:t>Our Approach   and  Benchmarks #1, 2 using  accuracy metric </a:t>
            </a:r>
            <a:endParaRPr/>
          </a:p>
        </p:txBody>
      </p:sp>
      <p:sp>
        <p:nvSpPr>
          <p:cNvPr id="141" name="Google Shape;141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2109452" y="1846475"/>
            <a:ext cx="2460395" cy="650449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349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Yelp Restaurant Review- Rating Dataset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826740" y="3049866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Reviews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3334658" y="3049866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Restaurant Reviews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601033" y="4124465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User-Restaurant AssocMatrix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7" name="Google Shape;147;p5"/>
          <p:cNvCxnSpPr>
            <a:stCxn id="143" idx="3"/>
          </p:cNvCxnSpPr>
          <p:nvPr/>
        </p:nvCxnSpPr>
        <p:spPr>
          <a:xfrm flipH="1" rot="-5400000">
            <a:off x="3045799" y="2790774"/>
            <a:ext cx="588300" cy="600"/>
          </a:xfrm>
          <a:prstGeom prst="bentConnector3">
            <a:avLst>
              <a:gd fmla="val 50000" name="adj1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2673495" y="3525043"/>
            <a:ext cx="6864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5"/>
          <p:cNvCxnSpPr/>
          <p:nvPr/>
        </p:nvCxnSpPr>
        <p:spPr>
          <a:xfrm flipH="1">
            <a:off x="3339761" y="3525043"/>
            <a:ext cx="8313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5"/>
          <p:cNvCxnSpPr>
            <a:endCxn id="146" idx="0"/>
          </p:cNvCxnSpPr>
          <p:nvPr/>
        </p:nvCxnSpPr>
        <p:spPr>
          <a:xfrm>
            <a:off x="3354884" y="3800765"/>
            <a:ext cx="5100" cy="3237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5"/>
          <p:cNvCxnSpPr>
            <a:stCxn id="146" idx="2"/>
          </p:cNvCxnSpPr>
          <p:nvPr/>
        </p:nvCxnSpPr>
        <p:spPr>
          <a:xfrm>
            <a:off x="3359984" y="4634895"/>
            <a:ext cx="0" cy="5610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5"/>
          <p:cNvSpPr/>
          <p:nvPr/>
        </p:nvSpPr>
        <p:spPr>
          <a:xfrm>
            <a:off x="7693626" y="1971328"/>
            <a:ext cx="2460395" cy="650449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349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Yelp Restaurant Review- Rating Dataset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7419598" y="3174719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Reviews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8918832" y="3174719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Restaurant Reviews</a:t>
            </a:r>
            <a:endParaRPr/>
          </a:p>
        </p:txBody>
      </p:sp>
      <p:cxnSp>
        <p:nvCxnSpPr>
          <p:cNvPr id="155" name="Google Shape;155;p5"/>
          <p:cNvCxnSpPr>
            <a:stCxn id="152" idx="3"/>
          </p:cNvCxnSpPr>
          <p:nvPr/>
        </p:nvCxnSpPr>
        <p:spPr>
          <a:xfrm flipH="1" rot="-5400000">
            <a:off x="8629973" y="2915627"/>
            <a:ext cx="588300" cy="600"/>
          </a:xfrm>
          <a:prstGeom prst="bentConnector3">
            <a:avLst>
              <a:gd fmla="val 50000" name="adj1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5"/>
          <p:cNvCxnSpPr/>
          <p:nvPr/>
        </p:nvCxnSpPr>
        <p:spPr>
          <a:xfrm>
            <a:off x="8257669" y="3649896"/>
            <a:ext cx="6864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5"/>
          <p:cNvCxnSpPr/>
          <p:nvPr/>
        </p:nvCxnSpPr>
        <p:spPr>
          <a:xfrm flipH="1">
            <a:off x="8923935" y="3649896"/>
            <a:ext cx="8313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5"/>
          <p:cNvCxnSpPr/>
          <p:nvPr/>
        </p:nvCxnSpPr>
        <p:spPr>
          <a:xfrm>
            <a:off x="8939167" y="3925600"/>
            <a:ext cx="15063" cy="760701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5"/>
          <p:cNvSpPr txBox="1"/>
          <p:nvPr/>
        </p:nvSpPr>
        <p:spPr>
          <a:xfrm>
            <a:off x="3473781" y="4780401"/>
            <a:ext cx="26873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Training/Testing for Ratings using </a:t>
            </a:r>
            <a:r>
              <a:rPr b="1"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 1 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Linear SVM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 2: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Logistic Regression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3334658" y="2584663"/>
            <a:ext cx="2444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Ratings + Reviews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9090733" y="2691481"/>
            <a:ext cx="24603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Ratings + Reviews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9160232" y="4124465"/>
            <a:ext cx="275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for Ratings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1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Linear SVM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2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Logistic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Our Approach Combined for a </a:t>
            </a:r>
            <a:r>
              <a:rPr lang="en-US" sz="3200"/>
              <a:t>recommender tool with hybrid qualitative ratings (right)</a:t>
            </a:r>
            <a:endParaRPr/>
          </a:p>
        </p:txBody>
      </p:sp>
      <p:sp>
        <p:nvSpPr>
          <p:cNvPr id="168" name="Google Shape;168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356" y="2125630"/>
            <a:ext cx="3804044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2109452" y="1846475"/>
            <a:ext cx="2460395" cy="650449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349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Yelp Restaurant Review- Rating Dataset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826740" y="3049866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Reviews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3334658" y="3049866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Restaurant Reviews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2601033" y="4124465"/>
            <a:ext cx="1517902" cy="510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49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User-Restaurant AssocMatrix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2673495" y="3525043"/>
            <a:ext cx="6864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6"/>
          <p:cNvCxnSpPr>
            <a:endCxn id="174" idx="0"/>
          </p:cNvCxnSpPr>
          <p:nvPr/>
        </p:nvCxnSpPr>
        <p:spPr>
          <a:xfrm>
            <a:off x="3354884" y="3800765"/>
            <a:ext cx="5100" cy="3237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6"/>
          <p:cNvCxnSpPr>
            <a:stCxn id="174" idx="2"/>
          </p:cNvCxnSpPr>
          <p:nvPr/>
        </p:nvCxnSpPr>
        <p:spPr>
          <a:xfrm>
            <a:off x="3359984" y="4634895"/>
            <a:ext cx="0" cy="5610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6"/>
          <p:cNvSpPr txBox="1"/>
          <p:nvPr/>
        </p:nvSpPr>
        <p:spPr>
          <a:xfrm>
            <a:off x="3473781" y="4780401"/>
            <a:ext cx="26873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Training/Testing for Ratings using </a:t>
            </a:r>
            <a:r>
              <a:rPr b="1"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 1 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Linear SVM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 2:</a:t>
            </a: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Logistic Regression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3334658" y="2584663"/>
            <a:ext cx="24443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Ratings + Reviews</a:t>
            </a:r>
            <a:endParaRPr/>
          </a:p>
        </p:txBody>
      </p:sp>
      <p:cxnSp>
        <p:nvCxnSpPr>
          <p:cNvPr id="180" name="Google Shape;180;p6"/>
          <p:cNvCxnSpPr/>
          <p:nvPr/>
        </p:nvCxnSpPr>
        <p:spPr>
          <a:xfrm flipH="1" rot="-5400000">
            <a:off x="3045800" y="2790774"/>
            <a:ext cx="588300" cy="600"/>
          </a:xfrm>
          <a:prstGeom prst="bentConnector3">
            <a:avLst>
              <a:gd fmla="val 50000" name="adj1"/>
            </a:avLst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6"/>
          <p:cNvCxnSpPr/>
          <p:nvPr/>
        </p:nvCxnSpPr>
        <p:spPr>
          <a:xfrm flipH="1">
            <a:off x="3334466" y="3525043"/>
            <a:ext cx="831300" cy="275700"/>
          </a:xfrm>
          <a:prstGeom prst="bentConnector2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6"/>
          <p:cNvCxnSpPr/>
          <p:nvPr/>
        </p:nvCxnSpPr>
        <p:spPr>
          <a:xfrm>
            <a:off x="3349698" y="3800747"/>
            <a:ext cx="4991" cy="323718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1371600" y="685800"/>
            <a:ext cx="9601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3900"/>
              <a:t>KNN –Item based Collaborative Filtering</a:t>
            </a:r>
            <a:endParaRPr sz="3900"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1485900" y="1314900"/>
            <a:ext cx="3842400" cy="26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Fuzzy method and Cosine similarity distances used to get 10 restaurant recommendations for given query word.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Result distances further computed with user-restaurant assoc matrix to get</a:t>
            </a:r>
            <a:r>
              <a:rPr lang="en-US" sz="1800"/>
              <a:t>  hybrid rating. </a:t>
            </a:r>
            <a:endParaRPr/>
          </a:p>
        </p:txBody>
      </p:sp>
      <p:sp>
        <p:nvSpPr>
          <p:cNvPr id="189" name="Google Shape;189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1" name="Google Shape;191;p7"/>
          <p:cNvGraphicFramePr/>
          <p:nvPr/>
        </p:nvGraphicFramePr>
        <p:xfrm>
          <a:off x="6467513" y="203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{2C36E932-1288-4029-9EE5-870072FECE76}</a:tableStyleId>
              </a:tblPr>
              <a:tblGrid>
                <a:gridCol w="663300"/>
                <a:gridCol w="663300"/>
                <a:gridCol w="663300"/>
                <a:gridCol w="946900"/>
                <a:gridCol w="710975"/>
                <a:gridCol w="673500"/>
                <a:gridCol w="658750"/>
              </a:tblGrid>
              <a:tr h="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n-2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n-1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m-2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m-1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7"/>
          <p:cNvSpPr txBox="1"/>
          <p:nvPr/>
        </p:nvSpPr>
        <p:spPr>
          <a:xfrm>
            <a:off x="8892225" y="1474050"/>
            <a:ext cx="737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Users 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" name="Google Shape;193;p7"/>
          <p:cNvSpPr txBox="1"/>
          <p:nvPr/>
        </p:nvSpPr>
        <p:spPr>
          <a:xfrm rot="-5400000">
            <a:off x="5325675" y="3326150"/>
            <a:ext cx="15255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Restaurants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6467525" y="5219450"/>
            <a:ext cx="5583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Restaurants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m-2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b="1"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m-1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having very high cosine similarity based on the ratings to both the restaurants given by users </a:t>
            </a:r>
            <a:r>
              <a:rPr b="1"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b="1"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b="1"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n-2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b="1"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n-1</a:t>
            </a:r>
            <a:r>
              <a:rPr lang="en-US" sz="17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sz="11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700" y="4148425"/>
            <a:ext cx="4110626" cy="21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6467525" y="5077875"/>
            <a:ext cx="541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User- Restaurant Sparse Matrix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 for Collaborative Filtering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en-US"/>
              <a:t>Our </a:t>
            </a:r>
            <a:r>
              <a:rPr lang="en-US"/>
              <a:t>Approach/Algorithms Novelty</a:t>
            </a:r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The Novelty of our approach is to create the hybrid ratings by  combining rating prediction for restaurants and Item based collaborative filtering to restaurant dataset together.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Created the Associative Matrix and used the FastText.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(potentially combine this slide with other slides or so)</a:t>
            </a:r>
            <a:endParaRPr/>
          </a:p>
        </p:txBody>
      </p:sp>
      <p:sp>
        <p:nvSpPr>
          <p:cNvPr id="203" name="Google Shape;203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1371600" y="685800"/>
            <a:ext cx="10669836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Our Dataset: Filtered Yelp Dataset. Finalized</a:t>
            </a:r>
            <a:endParaRPr/>
          </a:p>
        </p:txBody>
      </p:sp>
      <p:sp>
        <p:nvSpPr>
          <p:cNvPr id="210" name="Google Shape;210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Description of dataset  and its useful features and our dataset was constructed using Yelp dataset using Avondale, AZ city.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978" y="3252732"/>
            <a:ext cx="4321433" cy="247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0591" y="3884422"/>
            <a:ext cx="50006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CSE6240: Web search and Data Mining  Somdut  Roy,  Vitaly Marin,  Devanshee Shah</a:t>
            </a:r>
            <a:endParaRPr/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2020-04-11T01:52:49Z</dcterms:created>
  <dc:creator>vitaly2</dc:creator>
</cp:coreProperties>
</file>