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9" r:id="rId6"/>
    <p:sldId id="281" r:id="rId7"/>
    <p:sldId id="274" r:id="rId8"/>
    <p:sldId id="280" r:id="rId9"/>
    <p:sldId id="260" r:id="rId10"/>
    <p:sldId id="261" r:id="rId11"/>
    <p:sldId id="270" r:id="rId12"/>
    <p:sldId id="271" r:id="rId13"/>
    <p:sldId id="262" r:id="rId14"/>
    <p:sldId id="267" r:id="rId15"/>
    <p:sldId id="266" r:id="rId16"/>
    <p:sldId id="268" r:id="rId17"/>
    <p:sldId id="277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47508-18CA-4E1C-8D0C-7142697809FD}">
          <p14:sldIdLst>
            <p14:sldId id="256"/>
            <p14:sldId id="257"/>
            <p14:sldId id="258"/>
            <p14:sldId id="259"/>
            <p14:sldId id="279"/>
            <p14:sldId id="281"/>
            <p14:sldId id="274"/>
            <p14:sldId id="280"/>
            <p14:sldId id="260"/>
            <p14:sldId id="261"/>
            <p14:sldId id="270"/>
            <p14:sldId id="271"/>
            <p14:sldId id="262"/>
            <p14:sldId id="267"/>
            <p14:sldId id="266"/>
            <p14:sldId id="268"/>
            <p14:sldId id="277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8C0BD-A400-4405-84A9-089183F17B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613E-931F-44B8-BCE4-C736DC39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613E-931F-44B8-BCE4-C736DC395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5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0712E2-DB47-42A7-9753-3526913960BB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165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6FB-DF25-4C8B-AFF5-F7592352A523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20A-B2E4-49BB-B062-44BFA85A4586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C597-1A7B-4D0E-8809-78C12FFEDBCC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624747-DE44-4F17-9A70-42142C8FA2E8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6870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091-E24B-4C4E-80AC-ED8F5AD38071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C57B-9E84-4D6E-A621-A78A07481491}" type="datetime1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6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8DB-476C-4037-8AA4-4ED2991CD48E}" type="datetime1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5F27-9268-46A9-8765-F7AA832E2DDE}" type="datetime1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DFD0B-FC06-4BB1-8DCF-A568D83B04F8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3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58A491-66D1-4D88-A227-BAE3EC3B1D01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63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6692BE-9882-4CDA-B3D0-286B4A0D8873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7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2B7-5149-49C7-B261-64930DB37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766" y="931862"/>
            <a:ext cx="9616034" cy="2520156"/>
          </a:xfrm>
        </p:spPr>
        <p:txBody>
          <a:bodyPr>
            <a:normAutofit/>
          </a:bodyPr>
          <a:lstStyle/>
          <a:p>
            <a:r>
              <a:rPr lang="en-US" sz="3200" dirty="0"/>
              <a:t>User-Customized Restaurant Recommendation using NLP on </a:t>
            </a:r>
            <a:r>
              <a:rPr lang="en-US" sz="3200"/>
              <a:t>OUR Filtered </a:t>
            </a:r>
            <a:r>
              <a:rPr lang="en-US" sz="3200" dirty="0"/>
              <a:t>Yelp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F06C2-F1EA-4CB9-B53B-B6633E565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50" y="3452018"/>
            <a:ext cx="8134350" cy="2855913"/>
          </a:xfrm>
        </p:spPr>
        <p:txBody>
          <a:bodyPr>
            <a:normAutofit/>
          </a:bodyPr>
          <a:lstStyle/>
          <a:p>
            <a:r>
              <a:rPr lang="en-US" sz="2000" dirty="0"/>
              <a:t>Spring 2020: CSE6240: Web search and Data Mining</a:t>
            </a:r>
          </a:p>
          <a:p>
            <a:r>
              <a:rPr lang="en-US" sz="2000" dirty="0" err="1"/>
              <a:t>Somdut</a:t>
            </a:r>
            <a:r>
              <a:rPr lang="en-US" sz="2000" dirty="0"/>
              <a:t> Roy    </a:t>
            </a:r>
          </a:p>
          <a:p>
            <a:r>
              <a:rPr lang="en-US" sz="2000" dirty="0"/>
              <a:t>Vitaly Marin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Devanshee</a:t>
            </a:r>
            <a:r>
              <a:rPr lang="en-US" sz="2000" dirty="0"/>
              <a:t> Shah</a:t>
            </a:r>
          </a:p>
          <a:p>
            <a:endParaRPr lang="en-US" sz="2000" dirty="0"/>
          </a:p>
          <a:p>
            <a:r>
              <a:rPr lang="en-US" sz="2000" dirty="0"/>
              <a:t>slide version 4.3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75FBAF-C052-4EC9-98DE-0ADF67FD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0337" y="6453386"/>
            <a:ext cx="9828067" cy="404614"/>
          </a:xfrm>
        </p:spPr>
        <p:txBody>
          <a:bodyPr/>
          <a:lstStyle/>
          <a:p>
            <a:r>
              <a:rPr lang="en-US"/>
              <a:t>CSE6240: Web search and Data Mining  Somdut  Roy,  Vitaly Marin,  Devanshee Shah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A0F9FC-219F-4FDE-B6C1-23DEBE2D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6D90-6A5B-4D28-BAF2-5A2C6C66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69836" cy="1485900"/>
          </a:xfrm>
        </p:spPr>
        <p:txBody>
          <a:bodyPr/>
          <a:lstStyle/>
          <a:p>
            <a:r>
              <a:rPr lang="en-US" dirty="0"/>
              <a:t>Our Dataset: Filtered Yelp Dataset. Finalized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085D-0768-4DF7-A9C9-EB743A42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dataset  and its useful features and our dataset was constructed using Yelp dataset using Avondale, AZ city.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78727-E41C-48F6-96FE-CB15C6A4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78" y="3252732"/>
            <a:ext cx="4321433" cy="2478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6EA5C-8345-4B20-8551-EB7CBF1B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91" y="3884422"/>
            <a:ext cx="5000625" cy="16478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E9C4-BD25-4B08-82C2-A77A14BF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33EE-7236-4096-AEA1-D15E3C29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6635-2FC9-480A-A70F-77E35175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Dataset: customized Yelp Dataset. Finalized Cont. Features/Details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B1DB-4592-4BB9-A22C-10A07FD5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E462E-F7B7-43FD-9F0C-A9AF8963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87217"/>
            <a:ext cx="5417189" cy="328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FE966-1317-4216-9177-BB756EE5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944" y="2208841"/>
            <a:ext cx="3852574" cy="30450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F5FE-0E1B-4438-98A1-0B85F416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E7407-82EF-46AF-887B-4F47D810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1BCA-6D43-4617-9DC5-94BDBBEE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Dataset: Rating Frequency of Restaurants’ and User Frequency of all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97E8-9396-4409-9419-D2E1C183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15C39-205A-4E87-9C58-80A1E158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10" y="2824489"/>
            <a:ext cx="8482611" cy="3347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6E8E-C0E0-4212-9A0C-728AE2F4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25D9B-63CE-4815-9B32-3DC2CA93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E4D5-6747-4258-A5E9-6400751B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and Evaluations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C29D-40EE-4DAF-BB5F-891361DD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Description of  the experimentation setup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used Google collab to run our experiments.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Description of evaluation criteria for the experiment: </a:t>
            </a:r>
            <a:r>
              <a:rPr lang="en-US" dirty="0"/>
              <a:t>(accuracy of the predicted ratings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63008-1FFA-4B2A-B45C-3ACEEB00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635F-AB3A-4759-80D6-D252E342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EB27-64A8-47A4-B08D-083DBD9E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A1AF-E771-4935-B802-918D9DAF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todo</a:t>
            </a:r>
            <a:r>
              <a:rPr lang="en-US" dirty="0"/>
              <a:t> add info on results&gt;.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778ED-AE15-49E2-85F7-D3A616E4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36646"/>
            <a:ext cx="5105400" cy="233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2F261-041B-486B-ABEF-F3DC4145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09" y="685800"/>
            <a:ext cx="4343400" cy="345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47785-DE5A-4C42-8969-CE13149EA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109" y="4486275"/>
            <a:ext cx="4333875" cy="16859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A6993-3AC1-4DC0-8D2D-1E497961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19C3A3-41E9-497F-BBD0-E8BF0057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D0C7-BD08-4F2C-A7DC-20515316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and Comparison to Baseline Results.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DAAE-8A4A-47E1-9C3B-AA707A3C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Accuracy as the measure of performance </a:t>
            </a:r>
          </a:p>
          <a:p>
            <a:pPr marL="0" indent="0">
              <a:buNone/>
            </a:pPr>
            <a:r>
              <a:rPr lang="en-US" dirty="0"/>
              <a:t>and time in seconds as wall time for each algorithm</a:t>
            </a:r>
          </a:p>
          <a:p>
            <a:r>
              <a:rPr lang="en-US" dirty="0"/>
              <a:t>Our results are shown here.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635F6-7121-4AD5-B672-6FA7167CD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61" y="2757686"/>
            <a:ext cx="4343400" cy="3457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84001-4428-4485-B541-6BE6B474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076700"/>
            <a:ext cx="5191125" cy="1600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0F0D5-61D4-476B-BCC3-926974A1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E4758-C14E-45AB-9B2D-88C3BE38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D86-50EC-4262-8A93-B8D9E745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3" y="636692"/>
            <a:ext cx="9601200" cy="1485900"/>
          </a:xfrm>
        </p:spPr>
        <p:txBody>
          <a:bodyPr/>
          <a:lstStyle/>
          <a:p>
            <a:r>
              <a:rPr lang="en-US" dirty="0"/>
              <a:t>Summary of 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2F81-8872-4776-851F-79E41D3A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107CE-61F5-4B75-94D2-DB463E63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77F6A-CB37-4176-9A13-F213BB3D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EBD8377-3E54-45CE-A958-2CFB60683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75853"/>
              </p:ext>
            </p:extLst>
          </p:nvPr>
        </p:nvGraphicFramePr>
        <p:xfrm>
          <a:off x="1606858" y="2222210"/>
          <a:ext cx="8793069" cy="412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681">
                  <a:extLst>
                    <a:ext uri="{9D8B030D-6E8A-4147-A177-3AD203B41FA5}">
                      <a16:colId xmlns:a16="http://schemas.microsoft.com/office/drawing/2014/main" val="460056818"/>
                    </a:ext>
                  </a:extLst>
                </a:gridCol>
                <a:gridCol w="1334731">
                  <a:extLst>
                    <a:ext uri="{9D8B030D-6E8A-4147-A177-3AD203B41FA5}">
                      <a16:colId xmlns:a16="http://schemas.microsoft.com/office/drawing/2014/main" val="1952778099"/>
                    </a:ext>
                  </a:extLst>
                </a:gridCol>
                <a:gridCol w="2179239">
                  <a:extLst>
                    <a:ext uri="{9D8B030D-6E8A-4147-A177-3AD203B41FA5}">
                      <a16:colId xmlns:a16="http://schemas.microsoft.com/office/drawing/2014/main" val="1110508505"/>
                    </a:ext>
                  </a:extLst>
                </a:gridCol>
                <a:gridCol w="258363">
                  <a:extLst>
                    <a:ext uri="{9D8B030D-6E8A-4147-A177-3AD203B41FA5}">
                      <a16:colId xmlns:a16="http://schemas.microsoft.com/office/drawing/2014/main" val="3534033068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488194006"/>
                    </a:ext>
                  </a:extLst>
                </a:gridCol>
              </a:tblGrid>
              <a:tr h="368375">
                <a:tc>
                  <a:txBody>
                    <a:bodyPr/>
                    <a:lstStyle/>
                    <a:p>
                      <a:r>
                        <a:rPr lang="en-US" sz="105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</a:t>
                      </a:r>
                      <a:r>
                        <a:rPr lang="en-US" sz="1050" dirty="0" err="1"/>
                        <a:t>Compcomplexity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55395"/>
                  </a:ext>
                </a:extLst>
              </a:tr>
              <a:tr h="537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Baseline 1 SVM without Matrix (what paper ?)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59809"/>
                  </a:ext>
                </a:extLst>
              </a:tr>
              <a:tr h="386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with Matrix SVM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093979"/>
                  </a:ext>
                </a:extLst>
              </a:tr>
              <a:tr h="537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Logistic Regression with Matrix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54173"/>
                  </a:ext>
                </a:extLst>
              </a:tr>
              <a:tr h="386704">
                <a:tc>
                  <a:txBody>
                    <a:bodyPr/>
                    <a:lstStyle/>
                    <a:p>
                      <a:r>
                        <a:rPr lang="en-US" sz="1050" dirty="0"/>
                        <a:t>Our Approach Logistic Regression without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03280"/>
                  </a:ext>
                </a:extLst>
              </a:tr>
              <a:tr h="386704">
                <a:tc>
                  <a:txBody>
                    <a:bodyPr/>
                    <a:lstStyle/>
                    <a:p>
                      <a:r>
                        <a:rPr lang="en-US" sz="1050" b="1" dirty="0"/>
                        <a:t>Baseline 2 Logistic Regression without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Somdut</a:t>
                      </a:r>
                      <a:r>
                        <a:rPr lang="en-US" sz="1050" dirty="0"/>
                        <a:t> will provide the numbers on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64076"/>
                  </a:ext>
                </a:extLst>
              </a:tr>
              <a:tr h="386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with Matrix SVM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48769"/>
                  </a:ext>
                </a:extLst>
              </a:tr>
              <a:tr h="537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Our Approach Logistic Regression with Matrix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52542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82334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0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6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88EF-DE38-4A93-90A9-EF4F5D06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CE10-5A8D-47DE-BEC2-FEFCD1B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reviews for the item based collaborative filtering in the future work to benchmark it against our other two approaches.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2D3BF-AE66-4B28-A871-F9563BE0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04C81-E8E4-42F1-A707-27D415E0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13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0609-3B5A-4883-A77B-3D0A29E8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46A84-EAB1-4C51-99E2-6505D5F8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641" y="1328630"/>
            <a:ext cx="4408765" cy="50285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B74E8-95F5-48C3-BE0D-C67F887D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F608E-1191-4AEE-A673-A75CDF0E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0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B13E-C359-47F8-9E82-95F5AE7E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Delete: Notes to 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EBDD-41F1-42DD-AA73-0DC7FD31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Need to create a slide and put it at the beginning of the presentation as a use case to show: </a:t>
            </a:r>
          </a:p>
          <a:p>
            <a:pPr marL="0" indent="0">
              <a:buNone/>
            </a:pPr>
            <a:r>
              <a:rPr lang="en-US" dirty="0"/>
              <a:t>Types of predictions:</a:t>
            </a:r>
          </a:p>
          <a:p>
            <a:r>
              <a:rPr lang="en-US" b="1" dirty="0"/>
              <a:t>Combined system: </a:t>
            </a:r>
            <a:r>
              <a:rPr lang="en-US" dirty="0"/>
              <a:t>User A ( no needed rated restaurant G), Given favorite restaurant Z what is next great restaurant X  to go to ?( combined system) with right side and left side.</a:t>
            </a:r>
          </a:p>
          <a:p>
            <a:r>
              <a:rPr lang="en-US" dirty="0"/>
              <a:t>Left side of the diagram: User A ( rated restaurants several restaurants), what is the rating of any restaurant that the user has not been to.</a:t>
            </a:r>
          </a:p>
          <a:p>
            <a:endParaRPr lang="en-US" dirty="0"/>
          </a:p>
          <a:p>
            <a:r>
              <a:rPr lang="en-US" dirty="0"/>
              <a:t>What is really needed ? (did the user really need to rate anything ?)</a:t>
            </a:r>
          </a:p>
          <a:p>
            <a:r>
              <a:rPr lang="en-US" dirty="0"/>
              <a:t>User A provided what his/her favorite restaurant is.</a:t>
            </a:r>
          </a:p>
          <a:p>
            <a:r>
              <a:rPr lang="en-US" dirty="0"/>
              <a:t>Does the favorite restaurant Z need any ratings ? </a:t>
            </a:r>
          </a:p>
          <a:p>
            <a:r>
              <a:rPr lang="en-US" dirty="0"/>
              <a:t>Does the recommended restaurant X need any ratings 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1FCD4-C53F-46A6-8FDC-E5B935C9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453C0-C280-4124-BD58-148337EC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ECCA-A1BE-436E-A30E-BD5FC672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4A26-3460-49AE-A20B-4517D9B6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409583" cy="4207565"/>
          </a:xfrm>
        </p:spPr>
        <p:txBody>
          <a:bodyPr/>
          <a:lstStyle/>
          <a:p>
            <a:r>
              <a:rPr lang="en-US" b="1" dirty="0"/>
              <a:t>Problem Description</a:t>
            </a:r>
            <a:r>
              <a:rPr lang="en-US" dirty="0"/>
              <a:t>: You want to get a recommender system to provide a feedback where best to eat (at which restaurant) that you have not been before provided your favorite restaurant only and restaurant user review/ratings. This presents a challenging problem.</a:t>
            </a:r>
          </a:p>
          <a:p>
            <a:r>
              <a:rPr lang="en-US" b="1" dirty="0"/>
              <a:t>Problem Importance</a:t>
            </a:r>
            <a:r>
              <a:rPr lang="en-US" dirty="0"/>
              <a:t>: user recommender systems exist; however those have not been applied to our customized restaurant dataset with user ratings and &lt;</a:t>
            </a:r>
            <a:r>
              <a:rPr lang="en-US" b="1" dirty="0" err="1"/>
              <a:t>todo</a:t>
            </a:r>
            <a:r>
              <a:rPr lang="en-US" b="1" dirty="0"/>
              <a:t> add here more</a:t>
            </a:r>
            <a:r>
              <a:rPr lang="en-US" dirty="0"/>
              <a:t>&gt;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0598A-0EFE-4ED3-B45C-E445287B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1785" y="6291258"/>
            <a:ext cx="6280830" cy="404614"/>
          </a:xfrm>
        </p:spPr>
        <p:txBody>
          <a:bodyPr/>
          <a:lstStyle/>
          <a:p>
            <a:r>
              <a:rPr lang="en-US"/>
              <a:t>CSE6240: Web search and Data Mining  Somdut  Roy,  Vitaly Marin,  Devanshee Shah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D8ABE-A792-4F95-8642-25FF9C4A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F6E0-9D7D-40D0-8EFE-CA3F7A51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91314" cy="1086663"/>
          </a:xfrm>
        </p:spPr>
        <p:txBody>
          <a:bodyPr/>
          <a:lstStyle/>
          <a:p>
            <a:r>
              <a:rPr lang="en-US" sz="4000" dirty="0"/>
              <a:t>Methodology: Baseline Approaches/Algorithms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259D-0340-442B-A460-E15B85E2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154" y="1948648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our baseline Approaches ?</a:t>
            </a:r>
          </a:p>
          <a:p>
            <a:r>
              <a:rPr lang="en-US" dirty="0"/>
              <a:t>Baseline Approach #1: </a:t>
            </a:r>
            <a:r>
              <a:rPr lang="en-US" b="1" dirty="0"/>
              <a:t>Linear SVM classifier</a:t>
            </a:r>
          </a:p>
          <a:p>
            <a:r>
              <a:rPr lang="en-US" dirty="0"/>
              <a:t>Baseline Approach #2: </a:t>
            </a:r>
            <a:r>
              <a:rPr lang="en-US" b="1" dirty="0"/>
              <a:t>Logistic Regression </a:t>
            </a:r>
          </a:p>
          <a:p>
            <a:endParaRPr lang="en-US" dirty="0"/>
          </a:p>
          <a:p>
            <a:r>
              <a:rPr lang="en-US" dirty="0"/>
              <a:t>Description of how each baseline</a:t>
            </a:r>
          </a:p>
          <a:p>
            <a:pPr marL="0" indent="0">
              <a:buNone/>
            </a:pPr>
            <a:r>
              <a:rPr lang="en-US" dirty="0"/>
              <a:t> approach work (baseline 1) : as shown here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b="1" dirty="0"/>
          </a:p>
          <a:p>
            <a:r>
              <a:rPr lang="en-US" dirty="0"/>
              <a:t>Description of how each baseline</a:t>
            </a:r>
          </a:p>
          <a:p>
            <a:pPr marL="0" indent="0">
              <a:buNone/>
            </a:pPr>
            <a:r>
              <a:rPr lang="en-US" dirty="0"/>
              <a:t> approach work (baseline 2): as shown here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A62F1-7754-4D19-A6EB-C123B18F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D2BC0-73B1-4813-9D07-B4CACE5C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3</a:t>
            </a:fld>
            <a:endParaRPr lang="en-US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6C8DDC54-79FD-4B7B-BAF4-B29F719260C2}"/>
              </a:ext>
            </a:extLst>
          </p:cNvPr>
          <p:cNvSpPr/>
          <p:nvPr/>
        </p:nvSpPr>
        <p:spPr>
          <a:xfrm>
            <a:off x="7540157" y="2304465"/>
            <a:ext cx="2460395" cy="6504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Yelp Restaurant Review- Rating Dataset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3D9C444-C5CC-41CC-8AF8-C5D4171C6D55}"/>
              </a:ext>
            </a:extLst>
          </p:cNvPr>
          <p:cNvSpPr/>
          <p:nvPr/>
        </p:nvSpPr>
        <p:spPr>
          <a:xfrm>
            <a:off x="7268680" y="3486390"/>
            <a:ext cx="1517902" cy="51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Reviews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4AFF8D-94B0-4CFA-8A6D-3446D9330D4E}"/>
              </a:ext>
            </a:extLst>
          </p:cNvPr>
          <p:cNvSpPr/>
          <p:nvPr/>
        </p:nvSpPr>
        <p:spPr>
          <a:xfrm>
            <a:off x="8767914" y="3486390"/>
            <a:ext cx="1517902" cy="51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Restaurant Reviews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208593F-437E-4299-BA1B-61F4AC9225A7}"/>
              </a:ext>
            </a:extLst>
          </p:cNvPr>
          <p:cNvCxnSpPr>
            <a:cxnSpLocks/>
            <a:stCxn id="28" idx="3"/>
          </p:cNvCxnSpPr>
          <p:nvPr/>
        </p:nvCxnSpPr>
        <p:spPr>
          <a:xfrm rot="5400000">
            <a:off x="8476258" y="3249011"/>
            <a:ext cx="58819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6B8A132-5D5B-424D-850C-DF0068C08D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12143" y="3756175"/>
            <a:ext cx="275704" cy="686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8AA3D2B-D67C-419B-AACF-EDB7563DDFFC}"/>
              </a:ext>
            </a:extLst>
          </p:cNvPr>
          <p:cNvCxnSpPr>
            <a:cxnSpLocks/>
          </p:cNvCxnSpPr>
          <p:nvPr/>
        </p:nvCxnSpPr>
        <p:spPr>
          <a:xfrm rot="5400000">
            <a:off x="9050759" y="3683713"/>
            <a:ext cx="275704" cy="8314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1CB25C-9A45-474E-9485-BCDD462F54B8}"/>
              </a:ext>
            </a:extLst>
          </p:cNvPr>
          <p:cNvCxnSpPr>
            <a:cxnSpLocks/>
          </p:cNvCxnSpPr>
          <p:nvPr/>
        </p:nvCxnSpPr>
        <p:spPr>
          <a:xfrm>
            <a:off x="8788249" y="4237271"/>
            <a:ext cx="15063" cy="760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134DAC-34B7-418A-9048-BE856ED42162}"/>
              </a:ext>
            </a:extLst>
          </p:cNvPr>
          <p:cNvSpPr txBox="1"/>
          <p:nvPr/>
        </p:nvSpPr>
        <p:spPr>
          <a:xfrm>
            <a:off x="8939815" y="3003152"/>
            <a:ext cx="2460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Ratings + Reviews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C456E6-9436-4DE7-BC11-11F5D30AEDE8}"/>
              </a:ext>
            </a:extLst>
          </p:cNvPr>
          <p:cNvSpPr txBox="1"/>
          <p:nvPr/>
        </p:nvSpPr>
        <p:spPr>
          <a:xfrm>
            <a:off x="9009314" y="4436136"/>
            <a:ext cx="2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for Ratings using</a:t>
            </a:r>
          </a:p>
          <a:p>
            <a:r>
              <a:rPr lang="en-US" sz="1200" b="1" dirty="0"/>
              <a:t>Baseline 1</a:t>
            </a:r>
            <a:r>
              <a:rPr lang="en-US" sz="1200" dirty="0"/>
              <a:t>: Linear SVM</a:t>
            </a:r>
          </a:p>
          <a:p>
            <a:r>
              <a:rPr lang="en-US" sz="1200" b="1" dirty="0"/>
              <a:t>Baseline 2</a:t>
            </a:r>
            <a:r>
              <a:rPr lang="en-US" sz="1200" dirty="0"/>
              <a:t>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32572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8867-9CBE-401C-8D2D-8A6AAB4F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</a:t>
            </a:r>
            <a:r>
              <a:rPr lang="en-US" dirty="0"/>
              <a:t>Approach/Algorithms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DBDA-8B04-4177-9DF5-78397C3B7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19530" cy="3581400"/>
          </a:xfrm>
        </p:spPr>
        <p:txBody>
          <a:bodyPr>
            <a:normAutofit/>
          </a:bodyPr>
          <a:lstStyle/>
          <a:p>
            <a:r>
              <a:rPr lang="en-US" dirty="0"/>
              <a:t>Our approach combines user restaurant ratings prediction based on Linear SVM (Baseline 1), Logistic Regression (Baseline 2) and item based collaborative filtering techniques to create a hybrid ratings that can be used to sort the relevant restaurants for a specific user that user given only user’s preference for specific restaurant.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model is summarized in the diagram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1B3E7-B040-41E7-9A55-E7F87D15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357" y="1811964"/>
            <a:ext cx="4618758" cy="4348429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AE8F-33DC-422B-BCF4-D438440F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21C1-0E5F-478A-86FC-BAF0AA10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E9E14D-F6C6-4FD6-8CAD-AD9EE66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60493" cy="1485900"/>
          </a:xfrm>
        </p:spPr>
        <p:txBody>
          <a:bodyPr>
            <a:normAutofit/>
          </a:bodyPr>
          <a:lstStyle/>
          <a:p>
            <a:r>
              <a:rPr lang="en-US" sz="3600" dirty="0"/>
              <a:t>Our Approach   and  Benchmarks #1, 2 using  accuracy metric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C8F65-57D9-4101-9B0F-0CE52F5F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7FDB1-B92E-491C-81EF-27EA8BF1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5</a:t>
            </a:fld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5EAACC15-5519-4ACD-93AE-20E695420EBF}"/>
              </a:ext>
            </a:extLst>
          </p:cNvPr>
          <p:cNvSpPr/>
          <p:nvPr/>
        </p:nvSpPr>
        <p:spPr>
          <a:xfrm>
            <a:off x="2109452" y="1846475"/>
            <a:ext cx="2460395" cy="6504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Yelp Restaurant Review- Rating Dataset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1ADED-2A9F-4558-BF8A-AABD766CBE1F}"/>
              </a:ext>
            </a:extLst>
          </p:cNvPr>
          <p:cNvSpPr/>
          <p:nvPr/>
        </p:nvSpPr>
        <p:spPr>
          <a:xfrm>
            <a:off x="1826740" y="3049866"/>
            <a:ext cx="1517902" cy="51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Reviews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56ACF5-DF93-4A09-BAF1-FB368F57FDE9}"/>
              </a:ext>
            </a:extLst>
          </p:cNvPr>
          <p:cNvSpPr/>
          <p:nvPr/>
        </p:nvSpPr>
        <p:spPr>
          <a:xfrm>
            <a:off x="3334658" y="3049866"/>
            <a:ext cx="1517902" cy="51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Restaurant Reviews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22122-7D39-4D24-9169-B9BA7542E11D}"/>
              </a:ext>
            </a:extLst>
          </p:cNvPr>
          <p:cNvSpPr/>
          <p:nvPr/>
        </p:nvSpPr>
        <p:spPr>
          <a:xfrm>
            <a:off x="2601033" y="4124465"/>
            <a:ext cx="1517902" cy="51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User-Restaurant </a:t>
            </a:r>
            <a:r>
              <a:rPr lang="en-US" sz="1000" dirty="0" err="1"/>
              <a:t>AssocMatrix</a:t>
            </a:r>
            <a:endParaRPr lang="en-US" sz="10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CC7C0D1-3859-4765-BA52-88CE1552AFFA}"/>
              </a:ext>
            </a:extLst>
          </p:cNvPr>
          <p:cNvCxnSpPr>
            <a:cxnSpLocks/>
            <a:stCxn id="17" idx="3"/>
          </p:cNvCxnSpPr>
          <p:nvPr/>
        </p:nvCxnSpPr>
        <p:spPr>
          <a:xfrm rot="5400000">
            <a:off x="3045553" y="2791021"/>
            <a:ext cx="58819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BFE32A0-95E4-4DC0-892D-87903155E5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8887" y="3319651"/>
            <a:ext cx="275704" cy="686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89CC60F-8B8F-41D8-BBA7-52A7B80CE6E3}"/>
              </a:ext>
            </a:extLst>
          </p:cNvPr>
          <p:cNvCxnSpPr>
            <a:cxnSpLocks/>
          </p:cNvCxnSpPr>
          <p:nvPr/>
        </p:nvCxnSpPr>
        <p:spPr>
          <a:xfrm rot="5400000">
            <a:off x="3617503" y="3247189"/>
            <a:ext cx="275704" cy="8314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44C869-3F26-4584-B084-BC481175B8A3}"/>
              </a:ext>
            </a:extLst>
          </p:cNvPr>
          <p:cNvCxnSpPr>
            <a:endCxn id="20" idx="0"/>
          </p:cNvCxnSpPr>
          <p:nvPr/>
        </p:nvCxnSpPr>
        <p:spPr>
          <a:xfrm>
            <a:off x="3354993" y="3800747"/>
            <a:ext cx="4991" cy="32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B7362A-A141-4F4F-A5C6-51142072CEC9}"/>
              </a:ext>
            </a:extLst>
          </p:cNvPr>
          <p:cNvCxnSpPr>
            <a:stCxn id="20" idx="2"/>
          </p:cNvCxnSpPr>
          <p:nvPr/>
        </p:nvCxnSpPr>
        <p:spPr>
          <a:xfrm>
            <a:off x="3359984" y="4634895"/>
            <a:ext cx="0" cy="56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04789421-A7CC-40C8-B692-57A56BFE85E4}"/>
              </a:ext>
            </a:extLst>
          </p:cNvPr>
          <p:cNvSpPr/>
          <p:nvPr/>
        </p:nvSpPr>
        <p:spPr>
          <a:xfrm>
            <a:off x="7693626" y="1971328"/>
            <a:ext cx="2460395" cy="6504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Yelp Restaurant Review- Rating Dataset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2E2FA6-D39A-44CA-BE4B-CD442C25A60B}"/>
              </a:ext>
            </a:extLst>
          </p:cNvPr>
          <p:cNvSpPr/>
          <p:nvPr/>
        </p:nvSpPr>
        <p:spPr>
          <a:xfrm>
            <a:off x="7419598" y="3174719"/>
            <a:ext cx="1517902" cy="51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Reviews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6EBEF9-CAAF-47E6-AF52-38619E4F14D5}"/>
              </a:ext>
            </a:extLst>
          </p:cNvPr>
          <p:cNvSpPr/>
          <p:nvPr/>
        </p:nvSpPr>
        <p:spPr>
          <a:xfrm>
            <a:off x="8918832" y="3174719"/>
            <a:ext cx="1517902" cy="51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Restaurant Reviews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024D0F-A5F4-44BA-A974-EF11EB09B8C7}"/>
              </a:ext>
            </a:extLst>
          </p:cNvPr>
          <p:cNvCxnSpPr>
            <a:cxnSpLocks/>
            <a:stCxn id="26" idx="3"/>
          </p:cNvCxnSpPr>
          <p:nvPr/>
        </p:nvCxnSpPr>
        <p:spPr>
          <a:xfrm rot="5400000">
            <a:off x="8629727" y="2915874"/>
            <a:ext cx="58819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5BC54E9-E6BC-40ED-B436-C090D4E890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63061" y="3444504"/>
            <a:ext cx="275704" cy="686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271635C-71F0-4171-A018-DB07A116E074}"/>
              </a:ext>
            </a:extLst>
          </p:cNvPr>
          <p:cNvCxnSpPr>
            <a:cxnSpLocks/>
          </p:cNvCxnSpPr>
          <p:nvPr/>
        </p:nvCxnSpPr>
        <p:spPr>
          <a:xfrm rot="5400000">
            <a:off x="9201677" y="3372042"/>
            <a:ext cx="275704" cy="8314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1DA977-C78E-4593-B705-5C811D92509E}"/>
              </a:ext>
            </a:extLst>
          </p:cNvPr>
          <p:cNvCxnSpPr>
            <a:cxnSpLocks/>
          </p:cNvCxnSpPr>
          <p:nvPr/>
        </p:nvCxnSpPr>
        <p:spPr>
          <a:xfrm>
            <a:off x="8939167" y="3925600"/>
            <a:ext cx="15063" cy="760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9D1F5C-EF33-404C-B6F6-7C3858A25EC9}"/>
              </a:ext>
            </a:extLst>
          </p:cNvPr>
          <p:cNvSpPr txBox="1"/>
          <p:nvPr/>
        </p:nvSpPr>
        <p:spPr>
          <a:xfrm>
            <a:off x="3473781" y="4780401"/>
            <a:ext cx="268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Training/Testing for Ratings using </a:t>
            </a:r>
            <a:r>
              <a:rPr lang="en-US" sz="1400" b="1" dirty="0"/>
              <a:t>Method 1 </a:t>
            </a:r>
            <a:r>
              <a:rPr lang="en-US" sz="1400" dirty="0"/>
              <a:t>: Linear SVM and</a:t>
            </a:r>
          </a:p>
          <a:p>
            <a:r>
              <a:rPr lang="en-US" sz="1400" b="1" dirty="0"/>
              <a:t>Method 2:</a:t>
            </a:r>
            <a:r>
              <a:rPr lang="en-US" sz="1400" dirty="0"/>
              <a:t> Logistic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66B13-A6ED-429B-9E22-E0C703C2F274}"/>
              </a:ext>
            </a:extLst>
          </p:cNvPr>
          <p:cNvSpPr txBox="1"/>
          <p:nvPr/>
        </p:nvSpPr>
        <p:spPr>
          <a:xfrm>
            <a:off x="3334658" y="2584663"/>
            <a:ext cx="244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Ratings + Reviews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5AFC8-A1DA-41D2-9F5C-8655F70569A5}"/>
              </a:ext>
            </a:extLst>
          </p:cNvPr>
          <p:cNvSpPr txBox="1"/>
          <p:nvPr/>
        </p:nvSpPr>
        <p:spPr>
          <a:xfrm>
            <a:off x="9090733" y="2691481"/>
            <a:ext cx="2460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Ratings + Reviews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3D0507-CE39-4A1E-BCE1-2773A0A56738}"/>
              </a:ext>
            </a:extLst>
          </p:cNvPr>
          <p:cNvSpPr txBox="1"/>
          <p:nvPr/>
        </p:nvSpPr>
        <p:spPr>
          <a:xfrm>
            <a:off x="9160232" y="4124465"/>
            <a:ext cx="2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for Ratings using</a:t>
            </a:r>
          </a:p>
          <a:p>
            <a:r>
              <a:rPr lang="en-US" sz="1200" b="1" dirty="0"/>
              <a:t>Baseline 1</a:t>
            </a:r>
            <a:r>
              <a:rPr lang="en-US" sz="1200" dirty="0"/>
              <a:t>: Linear SVM</a:t>
            </a:r>
          </a:p>
          <a:p>
            <a:r>
              <a:rPr lang="en-US" sz="1200" b="1" dirty="0"/>
              <a:t>Baseline 2</a:t>
            </a:r>
            <a:r>
              <a:rPr lang="en-US" sz="1200" dirty="0"/>
              <a:t>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5243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50CB-BD46-4A0A-BAC4-BDC29273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User-Restaurant Associative Matrix details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31A10-BF63-4A82-90B7-21C6B399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F2932-A399-4A8D-AB46-36367A1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7DC8C-D070-456C-8D2E-14911B06831A}"/>
              </a:ext>
            </a:extLst>
          </p:cNvPr>
          <p:cNvSpPr txBox="1"/>
          <p:nvPr/>
        </p:nvSpPr>
        <p:spPr>
          <a:xfrm>
            <a:off x="1819373" y="3394828"/>
            <a:ext cx="382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To: </a:t>
            </a:r>
            <a:r>
              <a:rPr lang="en-US" dirty="0" err="1"/>
              <a:t>Somdut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7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F87B-3A02-48C2-BAD3-CACFA03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Approach Combined for a </a:t>
            </a:r>
            <a:r>
              <a:rPr lang="en-US" sz="3200" dirty="0"/>
              <a:t>recommender tool with hybrid qualitative ratings (right)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43CA-6CB8-4BBA-98F9-D6A6C41C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A0E0C-7860-4DC0-B149-E9DBE633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DC5AA0-B4F2-4443-9A9F-66185113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6356" y="2125630"/>
            <a:ext cx="3804044" cy="3581400"/>
          </a:xfrm>
          <a:prstGeom prst="rect">
            <a:avLst/>
          </a:prstGeom>
          <a:effectLst>
            <a:softEdge rad="0"/>
          </a:effectLst>
        </p:spPr>
      </p:pic>
      <p:sp>
        <p:nvSpPr>
          <p:cNvPr id="7" name="Cylinder 6">
            <a:extLst>
              <a:ext uri="{FF2B5EF4-FFF2-40B4-BE49-F238E27FC236}">
                <a16:creationId xmlns:a16="http://schemas.microsoft.com/office/drawing/2014/main" id="{A4F3E391-2641-417E-B3DA-999B07FCD19A}"/>
              </a:ext>
            </a:extLst>
          </p:cNvPr>
          <p:cNvSpPr/>
          <p:nvPr/>
        </p:nvSpPr>
        <p:spPr>
          <a:xfrm>
            <a:off x="2109452" y="1846475"/>
            <a:ext cx="2460395" cy="6504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Yelp Restaurant Review- Rating Dataset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1FB1A0-6292-4A06-B776-43260CB2D884}"/>
              </a:ext>
            </a:extLst>
          </p:cNvPr>
          <p:cNvSpPr/>
          <p:nvPr/>
        </p:nvSpPr>
        <p:spPr>
          <a:xfrm>
            <a:off x="1826740" y="3049866"/>
            <a:ext cx="1517902" cy="51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Reviews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1F314F-6598-4F05-A78F-2C4536C86AA1}"/>
              </a:ext>
            </a:extLst>
          </p:cNvPr>
          <p:cNvSpPr/>
          <p:nvPr/>
        </p:nvSpPr>
        <p:spPr>
          <a:xfrm>
            <a:off x="3334658" y="3049866"/>
            <a:ext cx="1517902" cy="51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Restaurant Reviews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24E531-486B-4495-BEC1-6C9A1F695D08}"/>
              </a:ext>
            </a:extLst>
          </p:cNvPr>
          <p:cNvSpPr/>
          <p:nvPr/>
        </p:nvSpPr>
        <p:spPr>
          <a:xfrm>
            <a:off x="2601033" y="4124465"/>
            <a:ext cx="1517902" cy="510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User-Restaurant </a:t>
            </a:r>
            <a:r>
              <a:rPr lang="en-US" sz="1000" dirty="0" err="1"/>
              <a:t>AssocMatrix</a:t>
            </a:r>
            <a:endParaRPr lang="en-US" sz="1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25BD44B-166D-48C3-83F9-05A7B7AA95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8887" y="3319651"/>
            <a:ext cx="275704" cy="686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8376E0-520E-4B65-858A-4697BDDF011D}"/>
              </a:ext>
            </a:extLst>
          </p:cNvPr>
          <p:cNvCxnSpPr>
            <a:endCxn id="10" idx="0"/>
          </p:cNvCxnSpPr>
          <p:nvPr/>
        </p:nvCxnSpPr>
        <p:spPr>
          <a:xfrm>
            <a:off x="3354993" y="3800747"/>
            <a:ext cx="4991" cy="32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91C1FD-EB7F-4E5F-9F36-6C566D3FBBF2}"/>
              </a:ext>
            </a:extLst>
          </p:cNvPr>
          <p:cNvCxnSpPr>
            <a:stCxn id="10" idx="2"/>
          </p:cNvCxnSpPr>
          <p:nvPr/>
        </p:nvCxnSpPr>
        <p:spPr>
          <a:xfrm>
            <a:off x="3359984" y="4634895"/>
            <a:ext cx="0" cy="56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3EB03C-2666-44F9-87BB-6B8EF4C7BFFC}"/>
              </a:ext>
            </a:extLst>
          </p:cNvPr>
          <p:cNvSpPr txBox="1"/>
          <p:nvPr/>
        </p:nvSpPr>
        <p:spPr>
          <a:xfrm>
            <a:off x="3473781" y="4780401"/>
            <a:ext cx="268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Training/Testing for Ratings using </a:t>
            </a:r>
            <a:r>
              <a:rPr lang="en-US" sz="1400" b="1" dirty="0"/>
              <a:t>Method 1 </a:t>
            </a:r>
            <a:r>
              <a:rPr lang="en-US" sz="1400" dirty="0"/>
              <a:t>: Linear SVM and</a:t>
            </a:r>
          </a:p>
          <a:p>
            <a:r>
              <a:rPr lang="en-US" sz="1400" b="1" dirty="0"/>
              <a:t>Method 2:</a:t>
            </a:r>
            <a:r>
              <a:rPr lang="en-US" sz="1400" dirty="0"/>
              <a:t> Logistic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683EB-D88F-4A1B-8C5F-F81A30B050CE}"/>
              </a:ext>
            </a:extLst>
          </p:cNvPr>
          <p:cNvSpPr txBox="1"/>
          <p:nvPr/>
        </p:nvSpPr>
        <p:spPr>
          <a:xfrm>
            <a:off x="3334658" y="2584663"/>
            <a:ext cx="244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Ratings + Reviews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952DA94-C0FA-4676-8564-E2CB1FEDA246}"/>
              </a:ext>
            </a:extLst>
          </p:cNvPr>
          <p:cNvCxnSpPr>
            <a:cxnSpLocks/>
          </p:cNvCxnSpPr>
          <p:nvPr/>
        </p:nvCxnSpPr>
        <p:spPr>
          <a:xfrm rot="5400000">
            <a:off x="3045553" y="2791021"/>
            <a:ext cx="58819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E21F6A6-22F5-46B2-B76D-7B0AC5571330}"/>
              </a:ext>
            </a:extLst>
          </p:cNvPr>
          <p:cNvCxnSpPr>
            <a:cxnSpLocks/>
          </p:cNvCxnSpPr>
          <p:nvPr/>
        </p:nvCxnSpPr>
        <p:spPr>
          <a:xfrm rot="5400000">
            <a:off x="3612208" y="3247189"/>
            <a:ext cx="275704" cy="8314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C53DC9-90A6-4E6D-836C-9DAF1F74BF80}"/>
              </a:ext>
            </a:extLst>
          </p:cNvPr>
          <p:cNvCxnSpPr/>
          <p:nvPr/>
        </p:nvCxnSpPr>
        <p:spPr>
          <a:xfrm>
            <a:off x="3349698" y="3800747"/>
            <a:ext cx="4991" cy="32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3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3900"/>
              <a:t>KNN –Item based Collaborative Filtering</a:t>
            </a:r>
            <a:endParaRPr sz="3900"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1485900" y="1314900"/>
            <a:ext cx="3842400" cy="26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Fuzzy method and Cosine similarity distances used to get 10 restaurant recommendations for given query word.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Result distances further computed with user-restaurant assoc matrix to get  hybrid rating. </a:t>
            </a:r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91" name="Google Shape;191;p7"/>
          <p:cNvGraphicFramePr/>
          <p:nvPr>
            <p:extLst>
              <p:ext uri="{D42A27DB-BD31-4B8C-83A1-F6EECF244321}">
                <p14:modId xmlns:p14="http://schemas.microsoft.com/office/powerpoint/2010/main" val="1295954363"/>
              </p:ext>
            </p:extLst>
          </p:nvPr>
        </p:nvGraphicFramePr>
        <p:xfrm>
          <a:off x="6451430" y="1640712"/>
          <a:ext cx="4980025" cy="3350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n-2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n-1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m-2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2" name="Google Shape;192;p7"/>
          <p:cNvSpPr txBox="1"/>
          <p:nvPr/>
        </p:nvSpPr>
        <p:spPr>
          <a:xfrm>
            <a:off x="8804225" y="1286586"/>
            <a:ext cx="737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Users 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3" name="Google Shape;193;p7"/>
          <p:cNvSpPr txBox="1"/>
          <p:nvPr/>
        </p:nvSpPr>
        <p:spPr>
          <a:xfrm rot="-5400000">
            <a:off x="5271229" y="3195450"/>
            <a:ext cx="1525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ibre Franklin"/>
                <a:ea typeface="Libre Franklin"/>
                <a:cs typeface="Libre Franklin"/>
                <a:sym typeface="Libre Franklin"/>
              </a:rPr>
              <a:t>Restaurants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7532015" y="5316668"/>
            <a:ext cx="4519109" cy="98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Restaurants </a:t>
            </a:r>
            <a:r>
              <a:rPr lang="en-US" sz="17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m-2</a:t>
            </a:r>
            <a:r>
              <a:rPr lang="en-US" sz="17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7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m-1</a:t>
            </a:r>
            <a:r>
              <a:rPr lang="en-US" sz="17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are having very high cosine similarity based on the ratings to both the restaurants given by users </a:t>
            </a:r>
            <a:r>
              <a:rPr lang="en-US" sz="17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7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7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17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7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n-2</a:t>
            </a:r>
            <a:r>
              <a:rPr lang="en-US" sz="17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7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n-1</a:t>
            </a:r>
            <a:r>
              <a:rPr lang="en-US" sz="17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endParaRPr sz="11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8700" y="4148425"/>
            <a:ext cx="4110626" cy="21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6467525" y="5077875"/>
            <a:ext cx="5410248" cy="23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ibre Franklin"/>
                <a:ea typeface="Libre Franklin"/>
                <a:cs typeface="Libre Franklin"/>
                <a:sym typeface="Libre Franklin"/>
              </a:rPr>
              <a:t>User- Restaurant Sparse Matrix for Collaborative Filtering</a:t>
            </a:r>
            <a:endParaRPr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4934-92D6-4E0F-8A2A-69CE7ACE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</a:t>
            </a:r>
            <a:r>
              <a:rPr lang="en-US" dirty="0"/>
              <a:t>Approach/Algorithms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5DFF-0411-423A-BDEF-BBDA8928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Novelty of our approach is to create the hybrid ratings by  combining rating prediction for restaurants and Item based collaborative filtering to restaurant dataset together.</a:t>
            </a:r>
          </a:p>
          <a:p>
            <a:endParaRPr lang="en-US" dirty="0"/>
          </a:p>
          <a:p>
            <a:r>
              <a:rPr lang="en-US" dirty="0"/>
              <a:t>Created the Associative Matrix and used the </a:t>
            </a:r>
            <a:r>
              <a:rPr lang="en-US" dirty="0" err="1"/>
              <a:t>FastText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(potentially combine this slide with other slides or so)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4AF2D-B58D-442C-A273-204DF1F8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CSE6240: Web search and Data Mining  Somdut  Roy,  Vitaly Marin,  Devanshee Shah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CF91D-682F-4086-8723-E248651C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52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1361</TotalTime>
  <Words>1234</Words>
  <Application>Microsoft Office PowerPoint</Application>
  <PresentationFormat>Widescreen</PresentationFormat>
  <Paragraphs>192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Libre Franklin</vt:lpstr>
      <vt:lpstr>Crop</vt:lpstr>
      <vt:lpstr>User-Customized Restaurant Recommendation using NLP on OUR Filtered Yelp Dataset</vt:lpstr>
      <vt:lpstr>Motivation/Introduction</vt:lpstr>
      <vt:lpstr>Methodology: Baseline Approaches/Algorithms </vt:lpstr>
      <vt:lpstr>Our Approach/Algorithms  Description</vt:lpstr>
      <vt:lpstr>Our Approach   and  Benchmarks #1, 2 using  accuracy metric </vt:lpstr>
      <vt:lpstr>User-Restaurant Associative Matrix details</vt:lpstr>
      <vt:lpstr>Our Approach Combined for a recommender tool with hybrid qualitative ratings (right)</vt:lpstr>
      <vt:lpstr>KNN –Item based Collaborative Filtering</vt:lpstr>
      <vt:lpstr>Our Approach/Algorithms Novelty</vt:lpstr>
      <vt:lpstr>Our Dataset: Filtered Yelp Dataset. Finalized</vt:lpstr>
      <vt:lpstr>Our Dataset: customized Yelp Dataset. Finalized Cont. Features/Details</vt:lpstr>
      <vt:lpstr>Our Dataset: Rating Frequency of Restaurants’ and User Frequency of all users</vt:lpstr>
      <vt:lpstr>Experiments and Evaluations</vt:lpstr>
      <vt:lpstr>Our Results</vt:lpstr>
      <vt:lpstr>Our Results and Comparison to Baseline Results. </vt:lpstr>
      <vt:lpstr>Summary of Our results</vt:lpstr>
      <vt:lpstr>Future Work</vt:lpstr>
      <vt:lpstr>References:</vt:lpstr>
      <vt:lpstr>Delete: Notes to self.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vitaly2</dc:creator>
  <cp:lastModifiedBy>vitaly2</cp:lastModifiedBy>
  <cp:revision>177</cp:revision>
  <dcterms:created xsi:type="dcterms:W3CDTF">2020-04-11T01:52:49Z</dcterms:created>
  <dcterms:modified xsi:type="dcterms:W3CDTF">2020-04-21T15:52:32Z</dcterms:modified>
</cp:coreProperties>
</file>