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7" r:id="rId1"/>
  </p:sldMasterIdLst>
  <p:notesMasterIdLst>
    <p:notesMasterId r:id="rId23"/>
  </p:notesMasterIdLst>
  <p:sldIdLst>
    <p:sldId id="256" r:id="rId2"/>
    <p:sldId id="257" r:id="rId3"/>
    <p:sldId id="282" r:id="rId4"/>
    <p:sldId id="258" r:id="rId5"/>
    <p:sldId id="259" r:id="rId6"/>
    <p:sldId id="279" r:id="rId7"/>
    <p:sldId id="281" r:id="rId8"/>
    <p:sldId id="283" r:id="rId9"/>
    <p:sldId id="274" r:id="rId10"/>
    <p:sldId id="280" r:id="rId11"/>
    <p:sldId id="260" r:id="rId12"/>
    <p:sldId id="261" r:id="rId13"/>
    <p:sldId id="270" r:id="rId14"/>
    <p:sldId id="271" r:id="rId15"/>
    <p:sldId id="262" r:id="rId16"/>
    <p:sldId id="267" r:id="rId17"/>
    <p:sldId id="266" r:id="rId18"/>
    <p:sldId id="268" r:id="rId19"/>
    <p:sldId id="277" r:id="rId20"/>
    <p:sldId id="273"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9547508-18CA-4E1C-8D0C-7142697809FD}">
          <p14:sldIdLst>
            <p14:sldId id="256"/>
            <p14:sldId id="257"/>
            <p14:sldId id="282"/>
            <p14:sldId id="258"/>
            <p14:sldId id="259"/>
            <p14:sldId id="279"/>
            <p14:sldId id="281"/>
            <p14:sldId id="283"/>
            <p14:sldId id="274"/>
            <p14:sldId id="280"/>
            <p14:sldId id="260"/>
            <p14:sldId id="261"/>
            <p14:sldId id="270"/>
            <p14:sldId id="271"/>
            <p14:sldId id="262"/>
            <p14:sldId id="267"/>
            <p14:sldId id="266"/>
            <p14:sldId id="268"/>
            <p14:sldId id="277"/>
            <p14:sldId id="273"/>
            <p14:sldId id="27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y, Somdut" initials="RS" lastIdx="1" clrIdx="0">
    <p:extLst>
      <p:ext uri="{19B8F6BF-5375-455C-9EA6-DF929625EA0E}">
        <p15:presenceInfo xmlns:p15="http://schemas.microsoft.com/office/powerpoint/2012/main" userId="S::sroy86@gatech.edu::1cf5c4b9-9d92-419f-b95a-b49bdb209d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96"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F8C0BD-A400-4405-84A9-089183F17B15}" type="datetimeFigureOut">
              <a:rPr lang="en-US" smtClean="0"/>
              <a:t>4/21/2020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8A613E-931F-44B8-BCE4-C736DC39580D}" type="slidenum">
              <a:rPr lang="en-US" smtClean="0"/>
              <a:t>‹#›</a:t>
            </a:fld>
            <a:endParaRPr lang="en-US"/>
          </a:p>
        </p:txBody>
      </p:sp>
    </p:spTree>
    <p:extLst>
      <p:ext uri="{BB962C8B-B14F-4D97-AF65-F5344CB8AC3E}">
        <p14:creationId xmlns:p14="http://schemas.microsoft.com/office/powerpoint/2010/main" val="4207884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8A613E-931F-44B8-BCE4-C736DC39580D}" type="slidenum">
              <a:rPr lang="en-US" smtClean="0"/>
              <a:t>1</a:t>
            </a:fld>
            <a:endParaRPr lang="en-US"/>
          </a:p>
        </p:txBody>
      </p:sp>
    </p:spTree>
    <p:extLst>
      <p:ext uri="{BB962C8B-B14F-4D97-AF65-F5344CB8AC3E}">
        <p14:creationId xmlns:p14="http://schemas.microsoft.com/office/powerpoint/2010/main" val="1141456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680712E2-DB47-42A7-9753-3526913960BB}" type="datetime1">
              <a:rPr lang="en-US" smtClean="0"/>
              <a:t>4/21/2020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en-US"/>
              <a:t>CSE6240: Web search and Data Mining  Somdut  Roy,  Vitaly Marin,  Devanshee Shah</a:t>
            </a: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3A4F282-C470-4736-A742-4363F2E09D7D}"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14165700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52F6FB-DF25-4C8B-AFF5-F7592352A523}" type="datetime1">
              <a:rPr lang="en-US" smtClean="0"/>
              <a:t>4/21/2020</a:t>
            </a:fld>
            <a:endParaRPr lang="en-US"/>
          </a:p>
        </p:txBody>
      </p:sp>
      <p:sp>
        <p:nvSpPr>
          <p:cNvPr id="5" name="Footer Placeholder 4"/>
          <p:cNvSpPr>
            <a:spLocks noGrp="1"/>
          </p:cNvSpPr>
          <p:nvPr>
            <p:ph type="ftr" sz="quarter" idx="11"/>
          </p:nvPr>
        </p:nvSpPr>
        <p:spPr/>
        <p:txBody>
          <a:bodyPr/>
          <a:lstStyle/>
          <a:p>
            <a:r>
              <a:rPr lang="en-US"/>
              <a:t>CSE6240: Web search and Data Mining  Somdut  Roy,  Vitaly Marin,  Devanshee Shah</a:t>
            </a:r>
          </a:p>
        </p:txBody>
      </p:sp>
      <p:sp>
        <p:nvSpPr>
          <p:cNvPr id="6" name="Slide Number Placeholder 5"/>
          <p:cNvSpPr>
            <a:spLocks noGrp="1"/>
          </p:cNvSpPr>
          <p:nvPr>
            <p:ph type="sldNum" sz="quarter" idx="12"/>
          </p:nvPr>
        </p:nvSpPr>
        <p:spPr/>
        <p:txBody>
          <a:bodyPr/>
          <a:lstStyle/>
          <a:p>
            <a:fld id="{A3A4F282-C470-4736-A742-4363F2E09D7D}" type="slidenum">
              <a:rPr lang="en-US" smtClean="0"/>
              <a:t>‹#›</a:t>
            </a:fld>
            <a:endParaRPr lang="en-US"/>
          </a:p>
        </p:txBody>
      </p:sp>
    </p:spTree>
    <p:extLst>
      <p:ext uri="{BB962C8B-B14F-4D97-AF65-F5344CB8AC3E}">
        <p14:creationId xmlns:p14="http://schemas.microsoft.com/office/powerpoint/2010/main" val="3152799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65120A-B2E4-49BB-B062-44BFA85A4586}" type="datetime1">
              <a:rPr lang="en-US" smtClean="0"/>
              <a:t>4/21/2020</a:t>
            </a:fld>
            <a:endParaRPr lang="en-US"/>
          </a:p>
        </p:txBody>
      </p:sp>
      <p:sp>
        <p:nvSpPr>
          <p:cNvPr id="5" name="Footer Placeholder 4"/>
          <p:cNvSpPr>
            <a:spLocks noGrp="1"/>
          </p:cNvSpPr>
          <p:nvPr>
            <p:ph type="ftr" sz="quarter" idx="11"/>
          </p:nvPr>
        </p:nvSpPr>
        <p:spPr/>
        <p:txBody>
          <a:bodyPr/>
          <a:lstStyle/>
          <a:p>
            <a:r>
              <a:rPr lang="en-US"/>
              <a:t>CSE6240: Web search and Data Mining  Somdut  Roy,  Vitaly Marin,  Devanshee Shah</a:t>
            </a:r>
          </a:p>
        </p:txBody>
      </p:sp>
      <p:sp>
        <p:nvSpPr>
          <p:cNvPr id="6" name="Slide Number Placeholder 5"/>
          <p:cNvSpPr>
            <a:spLocks noGrp="1"/>
          </p:cNvSpPr>
          <p:nvPr>
            <p:ph type="sldNum" sz="quarter" idx="12"/>
          </p:nvPr>
        </p:nvSpPr>
        <p:spPr/>
        <p:txBody>
          <a:bodyPr/>
          <a:lstStyle/>
          <a:p>
            <a:fld id="{A3A4F282-C470-4736-A742-4363F2E09D7D}" type="slidenum">
              <a:rPr lang="en-US" smtClean="0"/>
              <a:t>‹#›</a:t>
            </a:fld>
            <a:endParaRPr lang="en-US"/>
          </a:p>
        </p:txBody>
      </p:sp>
    </p:spTree>
    <p:extLst>
      <p:ext uri="{BB962C8B-B14F-4D97-AF65-F5344CB8AC3E}">
        <p14:creationId xmlns:p14="http://schemas.microsoft.com/office/powerpoint/2010/main" val="3397691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EBC597-1A7B-4D0E-8809-78C12FFEDBCC}" type="datetime1">
              <a:rPr lang="en-US" smtClean="0"/>
              <a:t>4/21/2020</a:t>
            </a:fld>
            <a:endParaRPr lang="en-US"/>
          </a:p>
        </p:txBody>
      </p:sp>
      <p:sp>
        <p:nvSpPr>
          <p:cNvPr id="5" name="Footer Placeholder 4"/>
          <p:cNvSpPr>
            <a:spLocks noGrp="1"/>
          </p:cNvSpPr>
          <p:nvPr>
            <p:ph type="ftr" sz="quarter" idx="11"/>
          </p:nvPr>
        </p:nvSpPr>
        <p:spPr/>
        <p:txBody>
          <a:bodyPr/>
          <a:lstStyle/>
          <a:p>
            <a:r>
              <a:rPr lang="en-US"/>
              <a:t>CSE6240: Web search and Data Mining  Somdut  Roy,  Vitaly Marin,  Devanshee Shah</a:t>
            </a:r>
          </a:p>
        </p:txBody>
      </p:sp>
      <p:sp>
        <p:nvSpPr>
          <p:cNvPr id="6" name="Slide Number Placeholder 5"/>
          <p:cNvSpPr>
            <a:spLocks noGrp="1"/>
          </p:cNvSpPr>
          <p:nvPr>
            <p:ph type="sldNum" sz="quarter" idx="12"/>
          </p:nvPr>
        </p:nvSpPr>
        <p:spPr/>
        <p:txBody>
          <a:bodyPr/>
          <a:lstStyle/>
          <a:p>
            <a:fld id="{A3A4F282-C470-4736-A742-4363F2E09D7D}" type="slidenum">
              <a:rPr lang="en-US" smtClean="0"/>
              <a:t>‹#›</a:t>
            </a:fld>
            <a:endParaRPr lang="en-US"/>
          </a:p>
        </p:txBody>
      </p:sp>
    </p:spTree>
    <p:extLst>
      <p:ext uri="{BB962C8B-B14F-4D97-AF65-F5344CB8AC3E}">
        <p14:creationId xmlns:p14="http://schemas.microsoft.com/office/powerpoint/2010/main" val="2101012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E624747-DE44-4F17-9A70-42142C8FA2E8}" type="datetime1">
              <a:rPr lang="en-US" smtClean="0"/>
              <a:t>4/21/2020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lang="en-US"/>
              <a:t>CSE6240: Web search and Data Mining  Somdut  Roy,  Vitaly Marin,  Devanshee Shah</a:t>
            </a: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3A4F282-C470-4736-A742-4363F2E09D7D}"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22687055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BFE091-E24B-4C4E-80AC-ED8F5AD38071}" type="datetime1">
              <a:rPr lang="en-US" smtClean="0"/>
              <a:t>4/21/2020</a:t>
            </a:fld>
            <a:endParaRPr lang="en-US"/>
          </a:p>
        </p:txBody>
      </p:sp>
      <p:sp>
        <p:nvSpPr>
          <p:cNvPr id="6" name="Footer Placeholder 5"/>
          <p:cNvSpPr>
            <a:spLocks noGrp="1"/>
          </p:cNvSpPr>
          <p:nvPr>
            <p:ph type="ftr" sz="quarter" idx="11"/>
          </p:nvPr>
        </p:nvSpPr>
        <p:spPr/>
        <p:txBody>
          <a:bodyPr/>
          <a:lstStyle/>
          <a:p>
            <a:r>
              <a:rPr lang="en-US"/>
              <a:t>CSE6240: Web search and Data Mining  Somdut  Roy,  Vitaly Marin,  Devanshee Shah</a:t>
            </a:r>
          </a:p>
        </p:txBody>
      </p:sp>
      <p:sp>
        <p:nvSpPr>
          <p:cNvPr id="7" name="Slide Number Placeholder 6"/>
          <p:cNvSpPr>
            <a:spLocks noGrp="1"/>
          </p:cNvSpPr>
          <p:nvPr>
            <p:ph type="sldNum" sz="quarter" idx="12"/>
          </p:nvPr>
        </p:nvSpPr>
        <p:spPr/>
        <p:txBody>
          <a:bodyPr/>
          <a:lstStyle/>
          <a:p>
            <a:fld id="{A3A4F282-C470-4736-A742-4363F2E09D7D}" type="slidenum">
              <a:rPr lang="en-US" smtClean="0"/>
              <a:t>‹#›</a:t>
            </a:fld>
            <a:endParaRPr lang="en-US"/>
          </a:p>
        </p:txBody>
      </p:sp>
    </p:spTree>
    <p:extLst>
      <p:ext uri="{BB962C8B-B14F-4D97-AF65-F5344CB8AC3E}">
        <p14:creationId xmlns:p14="http://schemas.microsoft.com/office/powerpoint/2010/main" val="1488225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52C57B-9E84-4D6E-A621-A78A07481491}" type="datetime1">
              <a:rPr lang="en-US" smtClean="0"/>
              <a:t>4/21/2020</a:t>
            </a:fld>
            <a:endParaRPr lang="en-US"/>
          </a:p>
        </p:txBody>
      </p:sp>
      <p:sp>
        <p:nvSpPr>
          <p:cNvPr id="8" name="Footer Placeholder 7"/>
          <p:cNvSpPr>
            <a:spLocks noGrp="1"/>
          </p:cNvSpPr>
          <p:nvPr>
            <p:ph type="ftr" sz="quarter" idx="11"/>
          </p:nvPr>
        </p:nvSpPr>
        <p:spPr/>
        <p:txBody>
          <a:bodyPr/>
          <a:lstStyle/>
          <a:p>
            <a:r>
              <a:rPr lang="en-US"/>
              <a:t>CSE6240: Web search and Data Mining  Somdut  Roy,  Vitaly Marin,  Devanshee Shah</a:t>
            </a:r>
          </a:p>
        </p:txBody>
      </p:sp>
      <p:sp>
        <p:nvSpPr>
          <p:cNvPr id="9" name="Slide Number Placeholder 8"/>
          <p:cNvSpPr>
            <a:spLocks noGrp="1"/>
          </p:cNvSpPr>
          <p:nvPr>
            <p:ph type="sldNum" sz="quarter" idx="12"/>
          </p:nvPr>
        </p:nvSpPr>
        <p:spPr/>
        <p:txBody>
          <a:bodyPr/>
          <a:lstStyle/>
          <a:p>
            <a:fld id="{A3A4F282-C470-4736-A742-4363F2E09D7D}" type="slidenum">
              <a:rPr lang="en-US" smtClean="0"/>
              <a:t>‹#›</a:t>
            </a:fld>
            <a:endParaRPr lang="en-US"/>
          </a:p>
        </p:txBody>
      </p:sp>
    </p:spTree>
    <p:extLst>
      <p:ext uri="{BB962C8B-B14F-4D97-AF65-F5344CB8AC3E}">
        <p14:creationId xmlns:p14="http://schemas.microsoft.com/office/powerpoint/2010/main" val="2059861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6718DB-476C-4037-8AA4-4ED2991CD48E}" type="datetime1">
              <a:rPr lang="en-US" smtClean="0"/>
              <a:t>4/21/2020</a:t>
            </a:fld>
            <a:endParaRPr lang="en-US"/>
          </a:p>
        </p:txBody>
      </p:sp>
      <p:sp>
        <p:nvSpPr>
          <p:cNvPr id="4" name="Footer Placeholder 3"/>
          <p:cNvSpPr>
            <a:spLocks noGrp="1"/>
          </p:cNvSpPr>
          <p:nvPr>
            <p:ph type="ftr" sz="quarter" idx="11"/>
          </p:nvPr>
        </p:nvSpPr>
        <p:spPr/>
        <p:txBody>
          <a:bodyPr/>
          <a:lstStyle/>
          <a:p>
            <a:r>
              <a:rPr lang="en-US"/>
              <a:t>CSE6240: Web search and Data Mining  Somdut  Roy,  Vitaly Marin,  Devanshee Shah</a:t>
            </a:r>
          </a:p>
        </p:txBody>
      </p:sp>
      <p:sp>
        <p:nvSpPr>
          <p:cNvPr id="5" name="Slide Number Placeholder 4"/>
          <p:cNvSpPr>
            <a:spLocks noGrp="1"/>
          </p:cNvSpPr>
          <p:nvPr>
            <p:ph type="sldNum" sz="quarter" idx="12"/>
          </p:nvPr>
        </p:nvSpPr>
        <p:spPr/>
        <p:txBody>
          <a:bodyPr/>
          <a:lstStyle/>
          <a:p>
            <a:fld id="{A3A4F282-C470-4736-A742-4363F2E09D7D}" type="slidenum">
              <a:rPr lang="en-US" smtClean="0"/>
              <a:t>‹#›</a:t>
            </a:fld>
            <a:endParaRPr lang="en-US"/>
          </a:p>
        </p:txBody>
      </p:sp>
    </p:spTree>
    <p:extLst>
      <p:ext uri="{BB962C8B-B14F-4D97-AF65-F5344CB8AC3E}">
        <p14:creationId xmlns:p14="http://schemas.microsoft.com/office/powerpoint/2010/main" val="1246536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BF5F27-9268-46A9-8765-F7AA832E2DDE}" type="datetime1">
              <a:rPr lang="en-US" smtClean="0"/>
              <a:t>4/21/2020</a:t>
            </a:fld>
            <a:endParaRPr lang="en-US"/>
          </a:p>
        </p:txBody>
      </p:sp>
      <p:sp>
        <p:nvSpPr>
          <p:cNvPr id="3" name="Footer Placeholder 2"/>
          <p:cNvSpPr>
            <a:spLocks noGrp="1"/>
          </p:cNvSpPr>
          <p:nvPr>
            <p:ph type="ftr" sz="quarter" idx="11"/>
          </p:nvPr>
        </p:nvSpPr>
        <p:spPr/>
        <p:txBody>
          <a:bodyPr/>
          <a:lstStyle/>
          <a:p>
            <a:r>
              <a:rPr lang="en-US"/>
              <a:t>CSE6240: Web search and Data Mining  Somdut  Roy,  Vitaly Marin,  Devanshee Shah</a:t>
            </a:r>
          </a:p>
        </p:txBody>
      </p:sp>
      <p:sp>
        <p:nvSpPr>
          <p:cNvPr id="4" name="Slide Number Placeholder 3"/>
          <p:cNvSpPr>
            <a:spLocks noGrp="1"/>
          </p:cNvSpPr>
          <p:nvPr>
            <p:ph type="sldNum" sz="quarter" idx="12"/>
          </p:nvPr>
        </p:nvSpPr>
        <p:spPr/>
        <p:txBody>
          <a:bodyPr/>
          <a:lstStyle/>
          <a:p>
            <a:fld id="{A3A4F282-C470-4736-A742-4363F2E09D7D}" type="slidenum">
              <a:rPr lang="en-US" smtClean="0"/>
              <a:t>‹#›</a:t>
            </a:fld>
            <a:endParaRPr lang="en-US"/>
          </a:p>
        </p:txBody>
      </p:sp>
    </p:spTree>
    <p:extLst>
      <p:ext uri="{BB962C8B-B14F-4D97-AF65-F5344CB8AC3E}">
        <p14:creationId xmlns:p14="http://schemas.microsoft.com/office/powerpoint/2010/main" val="3641150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23DFD0B-FC06-4BB1-8DCF-A568D83B04F8}" type="datetime1">
              <a:rPr lang="en-US" smtClean="0"/>
              <a:t>4/21/2020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a:t>CSE6240: Web search and Data Mining  Somdut  Roy,  Vitaly Marin,  Devanshee Shah</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3A4F282-C470-4736-A742-4363F2E09D7D}"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44345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958A491-66D1-4D88-A227-BAE3EC3B1D01}" type="datetime1">
              <a:rPr lang="en-US" smtClean="0"/>
              <a:t>4/21/2020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a:t>CSE6240: Web search and Data Mining  Somdut  Roy,  Vitaly Marin,  Devanshee Shah</a:t>
            </a:r>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3A4F282-C470-4736-A742-4363F2E09D7D}"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86377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56692BE-9882-4CDA-B3D0-286B4A0D8873}" type="datetime1">
              <a:rPr lang="en-US" smtClean="0"/>
              <a:t>4/21/2020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en-US"/>
              <a:t>CSE6240: Web search and Data Mining  Somdut  Roy,  Vitaly Marin,  Devanshee Shah</a:t>
            </a: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3A4F282-C470-4736-A742-4363F2E09D7D}"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0787195"/>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Lst>
  <p:hf hd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452B7-5149-49C7-B261-64930DB3778F}"/>
              </a:ext>
            </a:extLst>
          </p:cNvPr>
          <p:cNvSpPr>
            <a:spLocks noGrp="1"/>
          </p:cNvSpPr>
          <p:nvPr>
            <p:ph type="ctrTitle"/>
          </p:nvPr>
        </p:nvSpPr>
        <p:spPr>
          <a:xfrm>
            <a:off x="1356766" y="931862"/>
            <a:ext cx="9616034" cy="2520156"/>
          </a:xfrm>
        </p:spPr>
        <p:txBody>
          <a:bodyPr>
            <a:normAutofit/>
          </a:bodyPr>
          <a:lstStyle/>
          <a:p>
            <a:r>
              <a:rPr lang="en-US" sz="3200" dirty="0"/>
              <a:t>User-Customized Restaurant Recommendation using NLP on Yelp Dataset</a:t>
            </a:r>
          </a:p>
        </p:txBody>
      </p:sp>
      <p:sp>
        <p:nvSpPr>
          <p:cNvPr id="3" name="Subtitle 2">
            <a:extLst>
              <a:ext uri="{FF2B5EF4-FFF2-40B4-BE49-F238E27FC236}">
                <a16:creationId xmlns:a16="http://schemas.microsoft.com/office/drawing/2014/main" id="{014F06C2-F1EA-4CB9-B53B-B6633E565FF7}"/>
              </a:ext>
            </a:extLst>
          </p:cNvPr>
          <p:cNvSpPr>
            <a:spLocks noGrp="1"/>
          </p:cNvSpPr>
          <p:nvPr>
            <p:ph type="subTitle" idx="1"/>
          </p:nvPr>
        </p:nvSpPr>
        <p:spPr>
          <a:xfrm>
            <a:off x="2190750" y="3452018"/>
            <a:ext cx="8134350" cy="2855913"/>
          </a:xfrm>
        </p:spPr>
        <p:txBody>
          <a:bodyPr>
            <a:normAutofit/>
          </a:bodyPr>
          <a:lstStyle/>
          <a:p>
            <a:r>
              <a:rPr lang="en-US" sz="2000" dirty="0"/>
              <a:t>Spring 2020: CSE6240: Web search and Data Mining</a:t>
            </a:r>
          </a:p>
          <a:p>
            <a:r>
              <a:rPr lang="en-US" sz="2000" dirty="0" err="1"/>
              <a:t>Somdut</a:t>
            </a:r>
            <a:r>
              <a:rPr lang="en-US" sz="2000" dirty="0"/>
              <a:t> Roy    </a:t>
            </a:r>
          </a:p>
          <a:p>
            <a:r>
              <a:rPr lang="en-US" sz="2000" dirty="0"/>
              <a:t>Vitaly Marin</a:t>
            </a:r>
          </a:p>
          <a:p>
            <a:r>
              <a:rPr lang="en-US" sz="2000" dirty="0"/>
              <a:t>    </a:t>
            </a:r>
            <a:r>
              <a:rPr lang="en-US" sz="2000" dirty="0" err="1"/>
              <a:t>Devanshee</a:t>
            </a:r>
            <a:r>
              <a:rPr lang="en-US" sz="2000" dirty="0"/>
              <a:t> Shah</a:t>
            </a:r>
          </a:p>
          <a:p>
            <a:endParaRPr lang="en-US" sz="2000" dirty="0"/>
          </a:p>
          <a:p>
            <a:r>
              <a:rPr lang="en-US" sz="2000" dirty="0"/>
              <a:t>slide version 4.3</a:t>
            </a:r>
          </a:p>
          <a:p>
            <a:endParaRPr lang="en-US" dirty="0"/>
          </a:p>
          <a:p>
            <a:endParaRPr lang="en-US" dirty="0"/>
          </a:p>
        </p:txBody>
      </p:sp>
      <p:sp>
        <p:nvSpPr>
          <p:cNvPr id="7" name="Footer Placeholder 6">
            <a:extLst>
              <a:ext uri="{FF2B5EF4-FFF2-40B4-BE49-F238E27FC236}">
                <a16:creationId xmlns:a16="http://schemas.microsoft.com/office/drawing/2014/main" id="{BA75FBAF-C052-4EC9-98DE-0ADF67FD5169}"/>
              </a:ext>
            </a:extLst>
          </p:cNvPr>
          <p:cNvSpPr>
            <a:spLocks noGrp="1"/>
          </p:cNvSpPr>
          <p:nvPr>
            <p:ph type="ftr" sz="quarter" idx="11"/>
          </p:nvPr>
        </p:nvSpPr>
        <p:spPr>
          <a:xfrm>
            <a:off x="890337" y="6453386"/>
            <a:ext cx="9828067" cy="404614"/>
          </a:xfrm>
        </p:spPr>
        <p:txBody>
          <a:bodyPr/>
          <a:lstStyle/>
          <a:p>
            <a:r>
              <a:rPr lang="en-US"/>
              <a:t>CSE6240: Web search and Data Mining  Somdut  Roy,  Vitaly Marin,  Devanshee Shah</a:t>
            </a:r>
            <a:endParaRPr lang="en-US" dirty="0"/>
          </a:p>
        </p:txBody>
      </p:sp>
      <p:sp>
        <p:nvSpPr>
          <p:cNvPr id="8" name="Slide Number Placeholder 7">
            <a:extLst>
              <a:ext uri="{FF2B5EF4-FFF2-40B4-BE49-F238E27FC236}">
                <a16:creationId xmlns:a16="http://schemas.microsoft.com/office/drawing/2014/main" id="{A3A0F9FC-219F-4FDE-B6C1-23DEBE2D8236}"/>
              </a:ext>
            </a:extLst>
          </p:cNvPr>
          <p:cNvSpPr>
            <a:spLocks noGrp="1"/>
          </p:cNvSpPr>
          <p:nvPr>
            <p:ph type="sldNum" sz="quarter" idx="12"/>
          </p:nvPr>
        </p:nvSpPr>
        <p:spPr/>
        <p:txBody>
          <a:bodyPr/>
          <a:lstStyle/>
          <a:p>
            <a:fld id="{A3A4F282-C470-4736-A742-4363F2E09D7D}" type="slidenum">
              <a:rPr lang="en-US" smtClean="0"/>
              <a:t>1</a:t>
            </a:fld>
            <a:endParaRPr lang="en-US" dirty="0"/>
          </a:p>
        </p:txBody>
      </p:sp>
    </p:spTree>
    <p:extLst>
      <p:ext uri="{BB962C8B-B14F-4D97-AF65-F5344CB8AC3E}">
        <p14:creationId xmlns:p14="http://schemas.microsoft.com/office/powerpoint/2010/main" val="4182885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7"/>
          <p:cNvSpPr txBox="1">
            <a:spLocks noGrp="1"/>
          </p:cNvSpPr>
          <p:nvPr>
            <p:ph type="title"/>
          </p:nvPr>
        </p:nvSpPr>
        <p:spPr>
          <a:xfrm>
            <a:off x="1371600" y="685800"/>
            <a:ext cx="9601200" cy="6291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Libre Franklin"/>
              <a:buNone/>
            </a:pPr>
            <a:r>
              <a:rPr lang="en-US" sz="3900"/>
              <a:t>KNN –Item based Collaborative Filtering</a:t>
            </a:r>
            <a:endParaRPr sz="3900"/>
          </a:p>
        </p:txBody>
      </p:sp>
      <p:sp>
        <p:nvSpPr>
          <p:cNvPr id="188" name="Google Shape;188;p7"/>
          <p:cNvSpPr txBox="1">
            <a:spLocks noGrp="1"/>
          </p:cNvSpPr>
          <p:nvPr>
            <p:ph type="body" idx="1"/>
          </p:nvPr>
        </p:nvSpPr>
        <p:spPr>
          <a:xfrm>
            <a:off x="1485900" y="1314900"/>
            <a:ext cx="3842400" cy="2659500"/>
          </a:xfrm>
          <a:prstGeom prst="rect">
            <a:avLst/>
          </a:prstGeom>
          <a:noFill/>
          <a:ln>
            <a:noFill/>
          </a:ln>
        </p:spPr>
        <p:txBody>
          <a:bodyPr spcFirstLastPara="1" wrap="square" lIns="91425" tIns="45700" rIns="91425" bIns="45700" anchor="t" anchorCtr="0">
            <a:noAutofit/>
          </a:bodyPr>
          <a:lstStyle/>
          <a:p>
            <a:pPr marL="457200" lvl="0" indent="-342900" algn="l" rtl="0">
              <a:lnSpc>
                <a:spcPct val="94000"/>
              </a:lnSpc>
              <a:spcBef>
                <a:spcPts val="1200"/>
              </a:spcBef>
              <a:spcAft>
                <a:spcPts val="0"/>
              </a:spcAft>
              <a:buSzPts val="1800"/>
              <a:buChar char="■"/>
            </a:pPr>
            <a:r>
              <a:rPr lang="en-US" sz="1800"/>
              <a:t>Fuzzy method and Cosine similarity distances used to get 10 restaurant recommendations for given query word.</a:t>
            </a:r>
            <a:endParaRPr sz="1800"/>
          </a:p>
          <a:p>
            <a:pPr marL="457200" lvl="0" indent="-342900" algn="l" rtl="0">
              <a:spcBef>
                <a:spcPts val="0"/>
              </a:spcBef>
              <a:spcAft>
                <a:spcPts val="0"/>
              </a:spcAft>
              <a:buSzPts val="1800"/>
              <a:buChar char="■"/>
            </a:pPr>
            <a:r>
              <a:rPr lang="en-US" sz="1800"/>
              <a:t>Result distances further computed with user-restaurant assoc matrix to get  hybrid rating. </a:t>
            </a:r>
            <a:endParaRPr/>
          </a:p>
        </p:txBody>
      </p:sp>
      <p:sp>
        <p:nvSpPr>
          <p:cNvPr id="189" name="Google Shape;189;p7"/>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CSE6240: Web search and Data Mining  Somdut  Roy,  Vitaly Marin,  Devanshee Shah</a:t>
            </a:r>
            <a:endParaRPr/>
          </a:p>
        </p:txBody>
      </p:sp>
      <p:sp>
        <p:nvSpPr>
          <p:cNvPr id="190" name="Google Shape;190;p7"/>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graphicFrame>
        <p:nvGraphicFramePr>
          <p:cNvPr id="191" name="Google Shape;191;p7"/>
          <p:cNvGraphicFramePr/>
          <p:nvPr>
            <p:extLst>
              <p:ext uri="{D42A27DB-BD31-4B8C-83A1-F6EECF244321}">
                <p14:modId xmlns:p14="http://schemas.microsoft.com/office/powerpoint/2010/main" val="1295954363"/>
              </p:ext>
            </p:extLst>
          </p:nvPr>
        </p:nvGraphicFramePr>
        <p:xfrm>
          <a:off x="6451430" y="1640712"/>
          <a:ext cx="4980025" cy="3350145"/>
        </p:xfrm>
        <a:graphic>
          <a:graphicData uri="http://schemas.openxmlformats.org/drawingml/2006/table">
            <a:tbl>
              <a:tblPr>
                <a:noFill/>
              </a:tblPr>
              <a:tblGrid>
                <a:gridCol w="663300">
                  <a:extLst>
                    <a:ext uri="{9D8B030D-6E8A-4147-A177-3AD203B41FA5}">
                      <a16:colId xmlns:a16="http://schemas.microsoft.com/office/drawing/2014/main" val="20000"/>
                    </a:ext>
                  </a:extLst>
                </a:gridCol>
                <a:gridCol w="663300">
                  <a:extLst>
                    <a:ext uri="{9D8B030D-6E8A-4147-A177-3AD203B41FA5}">
                      <a16:colId xmlns:a16="http://schemas.microsoft.com/office/drawing/2014/main" val="20001"/>
                    </a:ext>
                  </a:extLst>
                </a:gridCol>
                <a:gridCol w="663300">
                  <a:extLst>
                    <a:ext uri="{9D8B030D-6E8A-4147-A177-3AD203B41FA5}">
                      <a16:colId xmlns:a16="http://schemas.microsoft.com/office/drawing/2014/main" val="20002"/>
                    </a:ext>
                  </a:extLst>
                </a:gridCol>
                <a:gridCol w="946900">
                  <a:extLst>
                    <a:ext uri="{9D8B030D-6E8A-4147-A177-3AD203B41FA5}">
                      <a16:colId xmlns:a16="http://schemas.microsoft.com/office/drawing/2014/main" val="20003"/>
                    </a:ext>
                  </a:extLst>
                </a:gridCol>
                <a:gridCol w="710975">
                  <a:extLst>
                    <a:ext uri="{9D8B030D-6E8A-4147-A177-3AD203B41FA5}">
                      <a16:colId xmlns:a16="http://schemas.microsoft.com/office/drawing/2014/main" val="20004"/>
                    </a:ext>
                  </a:extLst>
                </a:gridCol>
                <a:gridCol w="673500">
                  <a:extLst>
                    <a:ext uri="{9D8B030D-6E8A-4147-A177-3AD203B41FA5}">
                      <a16:colId xmlns:a16="http://schemas.microsoft.com/office/drawing/2014/main" val="20005"/>
                    </a:ext>
                  </a:extLst>
                </a:gridCol>
                <a:gridCol w="658750">
                  <a:extLst>
                    <a:ext uri="{9D8B030D-6E8A-4147-A177-3AD203B41FA5}">
                      <a16:colId xmlns:a16="http://schemas.microsoft.com/office/drawing/2014/main" val="20006"/>
                    </a:ext>
                  </a:extLst>
                </a:gridCol>
              </a:tblGrid>
              <a:tr h="365925">
                <a:tc>
                  <a:txBody>
                    <a:bodyPr/>
                    <a:lstStyle/>
                    <a:p>
                      <a:pPr marL="0" lvl="0" indent="0" algn="l" rtl="0">
                        <a:spcBef>
                          <a:spcPts val="0"/>
                        </a:spcBef>
                        <a:spcAft>
                          <a:spcPts val="0"/>
                        </a:spcAft>
                        <a:buNone/>
                      </a:pPr>
                      <a:endParaRPr/>
                    </a:p>
                  </a:txBody>
                  <a:tcPr marL="91425" marR="91425" marT="91425" marB="91425">
                    <a:lnL w="9525" cap="flat" cmpd="sng">
                      <a:solidFill>
                        <a:srgbClr val="000000"/>
                      </a:solidFill>
                      <a:prstDash val="solid"/>
                      <a:round/>
                      <a:headEnd type="none" w="sm" len="sm"/>
                      <a:tailEnd type="none" w="sm" len="sm"/>
                    </a:lnL>
                    <a:lnT w="9525" cap="flat" cmpd="sng">
                      <a:solidFill>
                        <a:srgbClr val="000000"/>
                      </a:solidFill>
                      <a:prstDash val="solid"/>
                      <a:round/>
                      <a:headEnd type="none" w="sm" len="sm"/>
                      <a:tailEnd type="none" w="sm" len="sm"/>
                    </a:lnT>
                  </a:tcPr>
                </a:tc>
                <a:tc>
                  <a:txBody>
                    <a:bodyPr/>
                    <a:lstStyle/>
                    <a:p>
                      <a:pPr marL="0" lvl="0" indent="0" algn="l" rtl="0">
                        <a:spcBef>
                          <a:spcPts val="0"/>
                        </a:spcBef>
                        <a:spcAft>
                          <a:spcPts val="0"/>
                        </a:spcAft>
                        <a:buNone/>
                      </a:pPr>
                      <a:r>
                        <a:rPr lang="en-US" dirty="0"/>
                        <a:t>1</a:t>
                      </a:r>
                      <a:endParaRPr dirty="0"/>
                    </a:p>
                  </a:txBody>
                  <a:tcPr marL="91425" marR="91425" marT="91425" marB="91425">
                    <a:lnT w="9525" cap="flat" cmpd="sng">
                      <a:solidFill>
                        <a:srgbClr val="000000"/>
                      </a:solidFill>
                      <a:prstDash val="solid"/>
                      <a:round/>
                      <a:headEnd type="none" w="sm" len="sm"/>
                      <a:tailEnd type="none" w="sm" len="sm"/>
                    </a:lnT>
                  </a:tcPr>
                </a:tc>
                <a:tc>
                  <a:txBody>
                    <a:bodyPr/>
                    <a:lstStyle/>
                    <a:p>
                      <a:pPr marL="0" lvl="0" indent="0" algn="l" rtl="0">
                        <a:spcBef>
                          <a:spcPts val="0"/>
                        </a:spcBef>
                        <a:spcAft>
                          <a:spcPts val="0"/>
                        </a:spcAft>
                        <a:buNone/>
                      </a:pPr>
                      <a:r>
                        <a:rPr lang="en-US"/>
                        <a:t>2</a:t>
                      </a:r>
                      <a:endParaRPr/>
                    </a:p>
                  </a:txBody>
                  <a:tcPr marL="91425" marR="91425" marT="91425" marB="91425">
                    <a:lnT w="9525" cap="flat" cmpd="sng">
                      <a:solidFill>
                        <a:srgbClr val="000000"/>
                      </a:solidFill>
                      <a:prstDash val="solid"/>
                      <a:round/>
                      <a:headEnd type="none" w="sm" len="sm"/>
                      <a:tailEnd type="none" w="sm" len="sm"/>
                    </a:lnT>
                  </a:tcPr>
                </a:tc>
                <a:tc>
                  <a:txBody>
                    <a:bodyPr/>
                    <a:lstStyle/>
                    <a:p>
                      <a:pPr marL="0" lvl="0" indent="0" algn="l" rtl="0">
                        <a:spcBef>
                          <a:spcPts val="0"/>
                        </a:spcBef>
                        <a:spcAft>
                          <a:spcPts val="0"/>
                        </a:spcAft>
                        <a:buNone/>
                      </a:pPr>
                      <a:endParaRPr/>
                    </a:p>
                  </a:txBody>
                  <a:tcPr marL="91425" marR="91425" marT="91425" marB="91425">
                    <a:lnT w="9525" cap="flat" cmpd="sng">
                      <a:solidFill>
                        <a:srgbClr val="000000"/>
                      </a:solidFill>
                      <a:prstDash val="solid"/>
                      <a:round/>
                      <a:headEnd type="none" w="sm" len="sm"/>
                      <a:tailEnd type="none" w="sm" len="sm"/>
                    </a:lnT>
                  </a:tcPr>
                </a:tc>
                <a:tc>
                  <a:txBody>
                    <a:bodyPr/>
                    <a:lstStyle/>
                    <a:p>
                      <a:pPr marL="0" lvl="0" indent="0" algn="l" rtl="0">
                        <a:spcBef>
                          <a:spcPts val="0"/>
                        </a:spcBef>
                        <a:spcAft>
                          <a:spcPts val="0"/>
                        </a:spcAft>
                        <a:buNone/>
                      </a:pPr>
                      <a:r>
                        <a:rPr lang="en-US"/>
                        <a:t>n-2</a:t>
                      </a:r>
                      <a:endParaRPr/>
                    </a:p>
                  </a:txBody>
                  <a:tcPr marL="91425" marR="91425" marT="91425" marB="91425">
                    <a:lnT w="9525" cap="flat" cmpd="sng">
                      <a:solidFill>
                        <a:srgbClr val="000000"/>
                      </a:solidFill>
                      <a:prstDash val="solid"/>
                      <a:round/>
                      <a:headEnd type="none" w="sm" len="sm"/>
                      <a:tailEnd type="none" w="sm" len="sm"/>
                    </a:lnT>
                  </a:tcPr>
                </a:tc>
                <a:tc>
                  <a:txBody>
                    <a:bodyPr/>
                    <a:lstStyle/>
                    <a:p>
                      <a:pPr marL="0" lvl="0" indent="0" algn="l" rtl="0">
                        <a:spcBef>
                          <a:spcPts val="0"/>
                        </a:spcBef>
                        <a:spcAft>
                          <a:spcPts val="0"/>
                        </a:spcAft>
                        <a:buNone/>
                      </a:pPr>
                      <a:r>
                        <a:rPr lang="en-US"/>
                        <a:t>n-1</a:t>
                      </a:r>
                      <a:endParaRPr/>
                    </a:p>
                  </a:txBody>
                  <a:tcPr marL="91425" marR="91425" marT="91425" marB="91425">
                    <a:lnT w="9525" cap="flat" cmpd="sng">
                      <a:solidFill>
                        <a:srgbClr val="000000"/>
                      </a:solidFill>
                      <a:prstDash val="solid"/>
                      <a:round/>
                      <a:headEnd type="none" w="sm" len="sm"/>
                      <a:tailEnd type="none" w="sm" len="sm"/>
                    </a:lnT>
                  </a:tcPr>
                </a:tc>
                <a:tc>
                  <a:txBody>
                    <a:bodyPr/>
                    <a:lstStyle/>
                    <a:p>
                      <a:pPr marL="0" lvl="0" indent="0" algn="l" rtl="0">
                        <a:spcBef>
                          <a:spcPts val="0"/>
                        </a:spcBef>
                        <a:spcAft>
                          <a:spcPts val="0"/>
                        </a:spcAft>
                        <a:buNone/>
                      </a:pPr>
                      <a:r>
                        <a:rPr lang="en-US"/>
                        <a:t>n</a:t>
                      </a:r>
                      <a:endParaRPr/>
                    </a:p>
                  </a:txBody>
                  <a:tcPr marL="91425" marR="91425" marT="91425" marB="91425">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tcPr>
                </a:tc>
                <a:extLst>
                  <a:ext uri="{0D108BD9-81ED-4DB2-BD59-A6C34878D82A}">
                    <a16:rowId xmlns:a16="http://schemas.microsoft.com/office/drawing/2014/main" val="10000"/>
                  </a:ext>
                </a:extLst>
              </a:tr>
              <a:tr h="362425">
                <a:tc>
                  <a:txBody>
                    <a:bodyPr/>
                    <a:lstStyle/>
                    <a:p>
                      <a:pPr marL="0" lvl="0" indent="0" algn="l" rtl="0">
                        <a:spcBef>
                          <a:spcPts val="0"/>
                        </a:spcBef>
                        <a:spcAft>
                          <a:spcPts val="0"/>
                        </a:spcAft>
                        <a:buNone/>
                      </a:pPr>
                      <a:r>
                        <a:rPr lang="en-US" dirty="0"/>
                        <a:t>1</a:t>
                      </a:r>
                      <a:endParaRPr dirty="0"/>
                    </a:p>
                  </a:txBody>
                  <a:tcPr marL="91425" marR="91425" marT="91425" marB="91425">
                    <a:lnL w="9525" cap="flat" cmpd="sng">
                      <a:solidFill>
                        <a:srgbClr val="000000"/>
                      </a:solidFill>
                      <a:prstDash val="solid"/>
                      <a:round/>
                      <a:headEnd type="none" w="sm" len="sm"/>
                      <a:tailEnd type="none" w="sm" len="sm"/>
                    </a:lnL>
                  </a:tcPr>
                </a:tc>
                <a:tc>
                  <a:txBody>
                    <a:bodyPr/>
                    <a:lstStyle/>
                    <a:p>
                      <a:pPr marL="0" lvl="0" indent="0" algn="l" rtl="0">
                        <a:spcBef>
                          <a:spcPts val="0"/>
                        </a:spcBef>
                        <a:spcAft>
                          <a:spcPts val="0"/>
                        </a:spcAft>
                        <a:buNone/>
                      </a:pPr>
                      <a:r>
                        <a:rPr lang="en-US"/>
                        <a:t>0</a:t>
                      </a:r>
                      <a:endParaRPr/>
                    </a:p>
                  </a:txBody>
                  <a:tcPr marL="91425" marR="91425" marT="91425" marB="91425"/>
                </a:tc>
                <a:tc>
                  <a:txBody>
                    <a:bodyPr/>
                    <a:lstStyle/>
                    <a:p>
                      <a:pPr marL="0" lvl="0" indent="0" algn="l" rtl="0">
                        <a:spcBef>
                          <a:spcPts val="0"/>
                        </a:spcBef>
                        <a:spcAft>
                          <a:spcPts val="0"/>
                        </a:spcAft>
                        <a:buNone/>
                      </a:pPr>
                      <a:r>
                        <a:rPr lang="en-US"/>
                        <a:t>3</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US"/>
                        <a:t>4</a:t>
                      </a:r>
                      <a:endParaRPr/>
                    </a:p>
                  </a:txBody>
                  <a:tcPr marL="91425" marR="91425" marT="91425" marB="91425"/>
                </a:tc>
                <a:tc>
                  <a:txBody>
                    <a:bodyPr/>
                    <a:lstStyle/>
                    <a:p>
                      <a:pPr marL="0" lvl="0" indent="0" algn="l" rtl="0">
                        <a:spcBef>
                          <a:spcPts val="0"/>
                        </a:spcBef>
                        <a:spcAft>
                          <a:spcPts val="0"/>
                        </a:spcAft>
                        <a:buNone/>
                      </a:pPr>
                      <a:r>
                        <a:rPr lang="en-US"/>
                        <a:t>4</a:t>
                      </a:r>
                      <a:endParaRPr/>
                    </a:p>
                  </a:txBody>
                  <a:tcPr marL="91425" marR="91425" marT="91425" marB="91425"/>
                </a:tc>
                <a:tc>
                  <a:txBody>
                    <a:bodyPr/>
                    <a:lstStyle/>
                    <a:p>
                      <a:pPr marL="0" lvl="0" indent="0" algn="l" rtl="0">
                        <a:spcBef>
                          <a:spcPts val="0"/>
                        </a:spcBef>
                        <a:spcAft>
                          <a:spcPts val="0"/>
                        </a:spcAft>
                        <a:buNone/>
                      </a:pPr>
                      <a:r>
                        <a:rPr lang="en-US"/>
                        <a:t>3</a:t>
                      </a:r>
                      <a:endParaRPr/>
                    </a:p>
                  </a:txBody>
                  <a:tcPr marL="91425" marR="91425" marT="91425" marB="91425">
                    <a:lnR w="9525" cap="flat" cmpd="sng">
                      <a:solidFill>
                        <a:srgbClr val="000000"/>
                      </a:solidFill>
                      <a:prstDash val="solid"/>
                      <a:round/>
                      <a:headEnd type="none" w="sm" len="sm"/>
                      <a:tailEnd type="none" w="sm" len="sm"/>
                    </a:lnR>
                  </a:tcPr>
                </a:tc>
                <a:extLst>
                  <a:ext uri="{0D108BD9-81ED-4DB2-BD59-A6C34878D82A}">
                    <a16:rowId xmlns:a16="http://schemas.microsoft.com/office/drawing/2014/main" val="10001"/>
                  </a:ext>
                </a:extLst>
              </a:tr>
              <a:tr h="365925">
                <a:tc>
                  <a:txBody>
                    <a:bodyPr/>
                    <a:lstStyle/>
                    <a:p>
                      <a:pPr marL="0" lvl="0" indent="0" algn="l" rtl="0">
                        <a:spcBef>
                          <a:spcPts val="0"/>
                        </a:spcBef>
                        <a:spcAft>
                          <a:spcPts val="0"/>
                        </a:spcAft>
                        <a:buNone/>
                      </a:pPr>
                      <a:r>
                        <a:rPr lang="en-US"/>
                        <a:t>2</a:t>
                      </a:r>
                      <a:endParaRPr/>
                    </a:p>
                  </a:txBody>
                  <a:tcPr marL="91425" marR="91425" marT="91425" marB="91425">
                    <a:lnL w="9525" cap="flat" cmpd="sng">
                      <a:solidFill>
                        <a:srgbClr val="000000"/>
                      </a:solidFill>
                      <a:prstDash val="solid"/>
                      <a:round/>
                      <a:headEnd type="none" w="sm" len="sm"/>
                      <a:tailEnd type="none" w="sm" len="sm"/>
                    </a:lnL>
                  </a:tcPr>
                </a:tc>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a:t>2</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US"/>
                        <a:t>4</a:t>
                      </a:r>
                      <a:endParaRPr/>
                    </a:p>
                  </a:txBody>
                  <a:tcPr marL="91425" marR="91425" marT="91425" marB="91425"/>
                </a:tc>
                <a:tc>
                  <a:txBody>
                    <a:bodyPr/>
                    <a:lstStyle/>
                    <a:p>
                      <a:pPr marL="0" lvl="0" indent="0" algn="l" rtl="0">
                        <a:spcBef>
                          <a:spcPts val="0"/>
                        </a:spcBef>
                        <a:spcAft>
                          <a:spcPts val="0"/>
                        </a:spcAft>
                        <a:buNone/>
                      </a:pPr>
                      <a:r>
                        <a:rPr lang="en-US"/>
                        <a:t>3</a:t>
                      </a:r>
                      <a:endParaRPr/>
                    </a:p>
                  </a:txBody>
                  <a:tcPr marL="91425" marR="91425" marT="91425" marB="91425"/>
                </a:tc>
                <a:tc>
                  <a:txBody>
                    <a:bodyPr/>
                    <a:lstStyle/>
                    <a:p>
                      <a:pPr marL="0" lvl="0" indent="0" algn="l" rtl="0">
                        <a:spcBef>
                          <a:spcPts val="0"/>
                        </a:spcBef>
                        <a:spcAft>
                          <a:spcPts val="0"/>
                        </a:spcAft>
                        <a:buNone/>
                      </a:pPr>
                      <a:r>
                        <a:rPr lang="en-US"/>
                        <a:t>2</a:t>
                      </a:r>
                      <a:endParaRPr/>
                    </a:p>
                  </a:txBody>
                  <a:tcPr marL="91425" marR="91425" marT="91425" marB="91425">
                    <a:lnR w="9525" cap="flat" cmpd="sng">
                      <a:solidFill>
                        <a:srgbClr val="000000"/>
                      </a:solidFill>
                      <a:prstDash val="solid"/>
                      <a:round/>
                      <a:headEnd type="none" w="sm" len="sm"/>
                      <a:tailEnd type="none" w="sm" len="sm"/>
                    </a:lnR>
                  </a:tcPr>
                </a:tc>
                <a:extLst>
                  <a:ext uri="{0D108BD9-81ED-4DB2-BD59-A6C34878D82A}">
                    <a16:rowId xmlns:a16="http://schemas.microsoft.com/office/drawing/2014/main" val="10002"/>
                  </a:ext>
                </a:extLst>
              </a:tr>
              <a:tr h="607125">
                <a:tc>
                  <a:txBody>
                    <a:bodyPr/>
                    <a:lstStyle/>
                    <a:p>
                      <a:pPr marL="0" lvl="0" indent="0" algn="l" rtl="0">
                        <a:spcBef>
                          <a:spcPts val="0"/>
                        </a:spcBef>
                        <a:spcAft>
                          <a:spcPts val="0"/>
                        </a:spcAft>
                        <a:buNone/>
                      </a:pPr>
                      <a:endParaRPr/>
                    </a:p>
                  </a:txBody>
                  <a:tcPr marL="91425" marR="91425" marT="91425" marB="91425">
                    <a:lnL w="9525" cap="flat" cmpd="sng">
                      <a:solidFill>
                        <a:srgbClr val="000000"/>
                      </a:solidFill>
                      <a:prstDash val="solid"/>
                      <a:round/>
                      <a:headEnd type="none" w="sm" len="sm"/>
                      <a:tailEnd type="none" w="sm" len="sm"/>
                    </a:lnL>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R w="9525" cap="flat" cmpd="sng">
                      <a:solidFill>
                        <a:srgbClr val="000000"/>
                      </a:solidFill>
                      <a:prstDash val="solid"/>
                      <a:round/>
                      <a:headEnd type="none" w="sm" len="sm"/>
                      <a:tailEnd type="none" w="sm" len="sm"/>
                    </a:lnR>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65925">
                <a:tc>
                  <a:txBody>
                    <a:bodyPr/>
                    <a:lstStyle/>
                    <a:p>
                      <a:pPr marL="0" lvl="0" indent="0" algn="l" rtl="0">
                        <a:spcBef>
                          <a:spcPts val="0"/>
                        </a:spcBef>
                        <a:spcAft>
                          <a:spcPts val="0"/>
                        </a:spcAft>
                        <a:buNone/>
                      </a:pPr>
                      <a:r>
                        <a:rPr lang="en-US"/>
                        <a:t>m-2</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US"/>
                        <a:t>2</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US"/>
                        <a:t>4</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US"/>
                        <a:t>3</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US"/>
                        <a:t>2</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US"/>
                        <a:t>0</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4"/>
                  </a:ext>
                </a:extLst>
              </a:tr>
              <a:tr h="365925">
                <a:tc>
                  <a:txBody>
                    <a:bodyPr/>
                    <a:lstStyle/>
                    <a:p>
                      <a:pPr marL="0" lvl="0" indent="0" algn="l" rtl="0">
                        <a:spcBef>
                          <a:spcPts val="0"/>
                        </a:spcBef>
                        <a:spcAft>
                          <a:spcPts val="0"/>
                        </a:spcAft>
                        <a:buNone/>
                      </a:pPr>
                      <a:r>
                        <a:rPr lang="en-US"/>
                        <a:t>m-1</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US"/>
                        <a:t>2</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US"/>
                        <a:t>4</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US"/>
                        <a:t>3</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US"/>
                        <a:t>2</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US"/>
                        <a:t>0</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5"/>
                  </a:ext>
                </a:extLst>
              </a:tr>
              <a:tr h="365925">
                <a:tc>
                  <a:txBody>
                    <a:bodyPr/>
                    <a:lstStyle/>
                    <a:p>
                      <a:pPr marL="0" lvl="0" indent="0" algn="l" rtl="0">
                        <a:spcBef>
                          <a:spcPts val="0"/>
                        </a:spcBef>
                        <a:spcAft>
                          <a:spcPts val="0"/>
                        </a:spcAft>
                        <a:buNone/>
                      </a:pPr>
                      <a:r>
                        <a:rPr lang="en-US"/>
                        <a:t>m</a:t>
                      </a:r>
                      <a:endParaRPr/>
                    </a:p>
                  </a:txBody>
                  <a:tcPr marL="91425" marR="91425" marT="91425" marB="91425">
                    <a:lnL w="9525" cap="flat" cmpd="sng">
                      <a:solidFill>
                        <a:srgbClr val="000000"/>
                      </a:solidFill>
                      <a:prstDash val="solid"/>
                      <a:round/>
                      <a:headEnd type="none" w="sm" len="sm"/>
                      <a:tailEnd type="none" w="sm" len="sm"/>
                    </a:lnL>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a:t>1</a:t>
                      </a:r>
                      <a:endParaRPr/>
                    </a:p>
                  </a:txBody>
                  <a:tcPr marL="91425" marR="91425" marT="91425" marB="91425">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a:t>2</a:t>
                      </a:r>
                      <a:endParaRPr/>
                    </a:p>
                  </a:txBody>
                  <a:tcPr marL="91425" marR="91425" marT="91425" marB="91425">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a:t>4</a:t>
                      </a:r>
                      <a:endParaRPr/>
                    </a:p>
                  </a:txBody>
                  <a:tcPr marL="91425" marR="91425" marT="91425" marB="91425">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a:t>5</a:t>
                      </a:r>
                      <a:endParaRPr/>
                    </a:p>
                  </a:txBody>
                  <a:tcPr marL="91425" marR="91425" marT="91425" marB="91425">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a:t>3</a:t>
                      </a:r>
                      <a:endParaRPr dirty="0"/>
                    </a:p>
                  </a:txBody>
                  <a:tcPr marL="91425" marR="91425" marT="91425" marB="91425">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192" name="Google Shape;192;p7"/>
          <p:cNvSpPr txBox="1"/>
          <p:nvPr/>
        </p:nvSpPr>
        <p:spPr>
          <a:xfrm>
            <a:off x="8804225" y="1286586"/>
            <a:ext cx="7374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Libre Franklin"/>
                <a:ea typeface="Libre Franklin"/>
                <a:cs typeface="Libre Franklin"/>
                <a:sym typeface="Libre Franklin"/>
              </a:rPr>
              <a:t>Users </a:t>
            </a:r>
            <a:endParaRPr b="1">
              <a:latin typeface="Libre Franklin"/>
              <a:ea typeface="Libre Franklin"/>
              <a:cs typeface="Libre Franklin"/>
              <a:sym typeface="Libre Franklin"/>
            </a:endParaRPr>
          </a:p>
        </p:txBody>
      </p:sp>
      <p:sp>
        <p:nvSpPr>
          <p:cNvPr id="193" name="Google Shape;193;p7"/>
          <p:cNvSpPr txBox="1"/>
          <p:nvPr/>
        </p:nvSpPr>
        <p:spPr>
          <a:xfrm rot="-5400000">
            <a:off x="5271229" y="3195450"/>
            <a:ext cx="1525500" cy="46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Libre Franklin"/>
                <a:ea typeface="Libre Franklin"/>
                <a:cs typeface="Libre Franklin"/>
                <a:sym typeface="Libre Franklin"/>
              </a:rPr>
              <a:t>Restaurants</a:t>
            </a:r>
            <a:endParaRPr b="1">
              <a:latin typeface="Libre Franklin"/>
              <a:ea typeface="Libre Franklin"/>
              <a:cs typeface="Libre Franklin"/>
              <a:sym typeface="Libre Franklin"/>
            </a:endParaRPr>
          </a:p>
        </p:txBody>
      </p:sp>
      <p:sp>
        <p:nvSpPr>
          <p:cNvPr id="194" name="Google Shape;194;p7"/>
          <p:cNvSpPr txBox="1"/>
          <p:nvPr/>
        </p:nvSpPr>
        <p:spPr>
          <a:xfrm>
            <a:off x="7532015" y="5316668"/>
            <a:ext cx="4519109" cy="989981"/>
          </a:xfrm>
          <a:prstGeom prst="rect">
            <a:avLst/>
          </a:prstGeom>
          <a:noFill/>
          <a:ln>
            <a:noFill/>
          </a:ln>
        </p:spPr>
        <p:txBody>
          <a:bodyPr spcFirstLastPara="1" wrap="square" lIns="91425" tIns="91425" rIns="91425" bIns="91425" anchor="t" anchorCtr="0">
            <a:noAutofit/>
          </a:bodyPr>
          <a:lstStyle/>
          <a:p>
            <a:pPr marL="0" lvl="0" indent="0" algn="l" rtl="0">
              <a:lnSpc>
                <a:spcPct val="94000"/>
              </a:lnSpc>
              <a:spcBef>
                <a:spcPts val="1200"/>
              </a:spcBef>
              <a:spcAft>
                <a:spcPts val="0"/>
              </a:spcAft>
              <a:buClr>
                <a:schemeClr val="dk1"/>
              </a:buClr>
              <a:buSzPts val="1100"/>
              <a:buFont typeface="Arial"/>
              <a:buNone/>
            </a:pPr>
            <a:r>
              <a:rPr lang="en-US" sz="1700" dirty="0">
                <a:solidFill>
                  <a:schemeClr val="dk2"/>
                </a:solidFill>
                <a:latin typeface="Libre Franklin"/>
                <a:ea typeface="Libre Franklin"/>
                <a:cs typeface="Libre Franklin"/>
                <a:sym typeface="Libre Franklin"/>
              </a:rPr>
              <a:t>Restaurants </a:t>
            </a:r>
            <a:r>
              <a:rPr lang="en-US" sz="1700" b="1" dirty="0">
                <a:solidFill>
                  <a:schemeClr val="dk2"/>
                </a:solidFill>
                <a:latin typeface="Libre Franklin"/>
                <a:ea typeface="Libre Franklin"/>
                <a:cs typeface="Libre Franklin"/>
                <a:sym typeface="Libre Franklin"/>
              </a:rPr>
              <a:t>m-2</a:t>
            </a:r>
            <a:r>
              <a:rPr lang="en-US" sz="1700" dirty="0">
                <a:solidFill>
                  <a:schemeClr val="dk2"/>
                </a:solidFill>
                <a:latin typeface="Libre Franklin"/>
                <a:ea typeface="Libre Franklin"/>
                <a:cs typeface="Libre Franklin"/>
                <a:sym typeface="Libre Franklin"/>
              </a:rPr>
              <a:t> and </a:t>
            </a:r>
            <a:r>
              <a:rPr lang="en-US" sz="1700" b="1" dirty="0">
                <a:solidFill>
                  <a:schemeClr val="dk2"/>
                </a:solidFill>
                <a:latin typeface="Libre Franklin"/>
                <a:ea typeface="Libre Franklin"/>
                <a:cs typeface="Libre Franklin"/>
                <a:sym typeface="Libre Franklin"/>
              </a:rPr>
              <a:t>m-1</a:t>
            </a:r>
            <a:r>
              <a:rPr lang="en-US" sz="1700" dirty="0">
                <a:solidFill>
                  <a:schemeClr val="dk2"/>
                </a:solidFill>
                <a:latin typeface="Libre Franklin"/>
                <a:ea typeface="Libre Franklin"/>
                <a:cs typeface="Libre Franklin"/>
                <a:sym typeface="Libre Franklin"/>
              </a:rPr>
              <a:t> are having very high cosine similarity based on the ratings to both the restaurants given by users </a:t>
            </a:r>
            <a:r>
              <a:rPr lang="en-US" sz="1700" b="1" dirty="0">
                <a:solidFill>
                  <a:schemeClr val="dk2"/>
                </a:solidFill>
                <a:latin typeface="Libre Franklin"/>
                <a:ea typeface="Libre Franklin"/>
                <a:cs typeface="Libre Franklin"/>
                <a:sym typeface="Libre Franklin"/>
              </a:rPr>
              <a:t>1</a:t>
            </a:r>
            <a:r>
              <a:rPr lang="en-US" sz="1700" dirty="0">
                <a:solidFill>
                  <a:schemeClr val="dk2"/>
                </a:solidFill>
                <a:latin typeface="Libre Franklin"/>
                <a:ea typeface="Libre Franklin"/>
                <a:cs typeface="Libre Franklin"/>
                <a:sym typeface="Libre Franklin"/>
              </a:rPr>
              <a:t>, </a:t>
            </a:r>
            <a:r>
              <a:rPr lang="en-US" sz="1700" b="1" dirty="0">
                <a:solidFill>
                  <a:schemeClr val="dk2"/>
                </a:solidFill>
                <a:latin typeface="Libre Franklin"/>
                <a:ea typeface="Libre Franklin"/>
                <a:cs typeface="Libre Franklin"/>
                <a:sym typeface="Libre Franklin"/>
              </a:rPr>
              <a:t>2</a:t>
            </a:r>
            <a:r>
              <a:rPr lang="en-US" sz="1700" dirty="0">
                <a:solidFill>
                  <a:schemeClr val="dk2"/>
                </a:solidFill>
                <a:latin typeface="Libre Franklin"/>
                <a:ea typeface="Libre Franklin"/>
                <a:cs typeface="Libre Franklin"/>
                <a:sym typeface="Libre Franklin"/>
              </a:rPr>
              <a:t>, </a:t>
            </a:r>
            <a:r>
              <a:rPr lang="en-US" sz="1700" b="1" dirty="0">
                <a:solidFill>
                  <a:schemeClr val="dk2"/>
                </a:solidFill>
                <a:latin typeface="Libre Franklin"/>
                <a:ea typeface="Libre Franklin"/>
                <a:cs typeface="Libre Franklin"/>
                <a:sym typeface="Libre Franklin"/>
              </a:rPr>
              <a:t>n-2</a:t>
            </a:r>
            <a:r>
              <a:rPr lang="en-US" sz="1700" dirty="0">
                <a:solidFill>
                  <a:schemeClr val="dk2"/>
                </a:solidFill>
                <a:latin typeface="Libre Franklin"/>
                <a:ea typeface="Libre Franklin"/>
                <a:cs typeface="Libre Franklin"/>
                <a:sym typeface="Libre Franklin"/>
              </a:rPr>
              <a:t> and </a:t>
            </a:r>
            <a:r>
              <a:rPr lang="en-US" sz="1700" b="1" dirty="0">
                <a:solidFill>
                  <a:schemeClr val="dk2"/>
                </a:solidFill>
                <a:latin typeface="Libre Franklin"/>
                <a:ea typeface="Libre Franklin"/>
                <a:cs typeface="Libre Franklin"/>
                <a:sym typeface="Libre Franklin"/>
              </a:rPr>
              <a:t>n-1</a:t>
            </a:r>
            <a:r>
              <a:rPr lang="en-US" sz="1700" dirty="0">
                <a:solidFill>
                  <a:schemeClr val="dk2"/>
                </a:solidFill>
                <a:latin typeface="Libre Franklin"/>
                <a:ea typeface="Libre Franklin"/>
                <a:cs typeface="Libre Franklin"/>
                <a:sym typeface="Libre Franklin"/>
              </a:rPr>
              <a:t>. </a:t>
            </a:r>
            <a:endParaRPr sz="1100" dirty="0">
              <a:latin typeface="Libre Franklin"/>
              <a:ea typeface="Libre Franklin"/>
              <a:cs typeface="Libre Franklin"/>
              <a:sym typeface="Libre Franklin"/>
            </a:endParaRPr>
          </a:p>
        </p:txBody>
      </p:sp>
      <p:pic>
        <p:nvPicPr>
          <p:cNvPr id="195" name="Google Shape;195;p7"/>
          <p:cNvPicPr preferRelativeResize="0"/>
          <p:nvPr/>
        </p:nvPicPr>
        <p:blipFill rotWithShape="1">
          <a:blip r:embed="rId3">
            <a:alphaModFix/>
          </a:blip>
          <a:srcRect/>
          <a:stretch/>
        </p:blipFill>
        <p:spPr>
          <a:xfrm>
            <a:off x="1598700" y="4148425"/>
            <a:ext cx="4110626" cy="2130925"/>
          </a:xfrm>
          <a:prstGeom prst="rect">
            <a:avLst/>
          </a:prstGeom>
          <a:noFill/>
          <a:ln>
            <a:noFill/>
          </a:ln>
        </p:spPr>
      </p:pic>
      <p:sp>
        <p:nvSpPr>
          <p:cNvPr id="196" name="Google Shape;196;p7"/>
          <p:cNvSpPr txBox="1"/>
          <p:nvPr/>
        </p:nvSpPr>
        <p:spPr>
          <a:xfrm>
            <a:off x="6467525" y="5077875"/>
            <a:ext cx="5410248" cy="23879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Libre Franklin"/>
                <a:ea typeface="Libre Franklin"/>
                <a:cs typeface="Libre Franklin"/>
                <a:sym typeface="Libre Franklin"/>
              </a:rPr>
              <a:t>User- Restaurant Sparse Matrix for Collaborative Filtering</a:t>
            </a:r>
            <a:endParaRPr b="1" dirty="0">
              <a:latin typeface="Libre Franklin"/>
              <a:ea typeface="Libre Franklin"/>
              <a:cs typeface="Libre Franklin"/>
              <a:sym typeface="Libre Frankli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4934-92D6-4E0F-8A2A-69CE7ACE0634}"/>
              </a:ext>
            </a:extLst>
          </p:cNvPr>
          <p:cNvSpPr>
            <a:spLocks noGrp="1"/>
          </p:cNvSpPr>
          <p:nvPr>
            <p:ph type="title"/>
          </p:nvPr>
        </p:nvSpPr>
        <p:spPr/>
        <p:txBody>
          <a:bodyPr/>
          <a:lstStyle/>
          <a:p>
            <a:r>
              <a:rPr lang="en-US" b="1" dirty="0"/>
              <a:t>Our </a:t>
            </a:r>
            <a:r>
              <a:rPr lang="en-US" dirty="0"/>
              <a:t>Approach/Algorithms Novelty</a:t>
            </a:r>
          </a:p>
        </p:txBody>
      </p:sp>
      <p:sp>
        <p:nvSpPr>
          <p:cNvPr id="3" name="Content Placeholder 2">
            <a:extLst>
              <a:ext uri="{FF2B5EF4-FFF2-40B4-BE49-F238E27FC236}">
                <a16:creationId xmlns:a16="http://schemas.microsoft.com/office/drawing/2014/main" id="{D2615DFF-0411-423A-BDEF-BBDA89286BA4}"/>
              </a:ext>
            </a:extLst>
          </p:cNvPr>
          <p:cNvSpPr>
            <a:spLocks noGrp="1"/>
          </p:cNvSpPr>
          <p:nvPr>
            <p:ph idx="1"/>
          </p:nvPr>
        </p:nvSpPr>
        <p:spPr/>
        <p:txBody>
          <a:bodyPr/>
          <a:lstStyle/>
          <a:p>
            <a:r>
              <a:rPr lang="en-US" dirty="0"/>
              <a:t>The Novelty of our approach is to create the hybrid ratings by  combining rating prediction for restaurants and Item based collaborative filtering to restaurant dataset together.</a:t>
            </a:r>
          </a:p>
          <a:p>
            <a:endParaRPr lang="en-US" dirty="0"/>
          </a:p>
          <a:p>
            <a:r>
              <a:rPr lang="en-US" dirty="0"/>
              <a:t>Created the Associative Matrix and used the FastText.</a:t>
            </a:r>
          </a:p>
          <a:p>
            <a:endParaRPr lang="en-US" dirty="0"/>
          </a:p>
          <a:p>
            <a:r>
              <a:rPr lang="en-US" dirty="0"/>
              <a:t>(potentially combine this slide with other slides or so)</a:t>
            </a:r>
          </a:p>
        </p:txBody>
      </p:sp>
      <p:sp>
        <p:nvSpPr>
          <p:cNvPr id="4" name="Footer Placeholder 3">
            <a:extLst>
              <a:ext uri="{FF2B5EF4-FFF2-40B4-BE49-F238E27FC236}">
                <a16:creationId xmlns:a16="http://schemas.microsoft.com/office/drawing/2014/main" id="{C304AF2D-B58D-442C-A273-204DF1F8C252}"/>
              </a:ext>
            </a:extLst>
          </p:cNvPr>
          <p:cNvSpPr>
            <a:spLocks noGrp="1"/>
          </p:cNvSpPr>
          <p:nvPr>
            <p:ph type="ftr" sz="quarter" idx="11"/>
          </p:nvPr>
        </p:nvSpPr>
        <p:spPr/>
        <p:txBody>
          <a:bodyPr/>
          <a:lstStyle/>
          <a:p>
            <a:r>
              <a:rPr lang="en-US"/>
              <a:t>CSE6240: Web search and Data Mining  Somdut  Roy,  Vitaly Marin,  Devanshee Shah</a:t>
            </a:r>
          </a:p>
        </p:txBody>
      </p:sp>
      <p:sp>
        <p:nvSpPr>
          <p:cNvPr id="5" name="Slide Number Placeholder 4">
            <a:extLst>
              <a:ext uri="{FF2B5EF4-FFF2-40B4-BE49-F238E27FC236}">
                <a16:creationId xmlns:a16="http://schemas.microsoft.com/office/drawing/2014/main" id="{FB7CF91D-682F-4086-8723-E248651C2FC4}"/>
              </a:ext>
            </a:extLst>
          </p:cNvPr>
          <p:cNvSpPr>
            <a:spLocks noGrp="1"/>
          </p:cNvSpPr>
          <p:nvPr>
            <p:ph type="sldNum" sz="quarter" idx="12"/>
          </p:nvPr>
        </p:nvSpPr>
        <p:spPr/>
        <p:txBody>
          <a:bodyPr/>
          <a:lstStyle/>
          <a:p>
            <a:fld id="{A3A4F282-C470-4736-A742-4363F2E09D7D}" type="slidenum">
              <a:rPr lang="en-US" smtClean="0"/>
              <a:t>11</a:t>
            </a:fld>
            <a:endParaRPr lang="en-US"/>
          </a:p>
        </p:txBody>
      </p:sp>
    </p:spTree>
    <p:extLst>
      <p:ext uri="{BB962C8B-B14F-4D97-AF65-F5344CB8AC3E}">
        <p14:creationId xmlns:p14="http://schemas.microsoft.com/office/powerpoint/2010/main" val="1270465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96D90-6A5B-4D28-BAF2-5A2C6C660E24}"/>
              </a:ext>
            </a:extLst>
          </p:cNvPr>
          <p:cNvSpPr>
            <a:spLocks noGrp="1"/>
          </p:cNvSpPr>
          <p:nvPr>
            <p:ph type="title"/>
          </p:nvPr>
        </p:nvSpPr>
        <p:spPr>
          <a:xfrm>
            <a:off x="1371600" y="685800"/>
            <a:ext cx="10669836" cy="1485900"/>
          </a:xfrm>
        </p:spPr>
        <p:txBody>
          <a:bodyPr/>
          <a:lstStyle/>
          <a:p>
            <a:r>
              <a:rPr lang="en-US" dirty="0"/>
              <a:t>Our Dataset: Filtered Yelp Dataset. Finalized</a:t>
            </a:r>
          </a:p>
        </p:txBody>
      </p:sp>
      <p:sp>
        <p:nvSpPr>
          <p:cNvPr id="3" name="Content Placeholder 2">
            <a:extLst>
              <a:ext uri="{FF2B5EF4-FFF2-40B4-BE49-F238E27FC236}">
                <a16:creationId xmlns:a16="http://schemas.microsoft.com/office/drawing/2014/main" id="{877E085D-0768-4DF7-A9C9-EB743A421729}"/>
              </a:ext>
            </a:extLst>
          </p:cNvPr>
          <p:cNvSpPr>
            <a:spLocks noGrp="1"/>
          </p:cNvSpPr>
          <p:nvPr>
            <p:ph idx="1"/>
          </p:nvPr>
        </p:nvSpPr>
        <p:spPr/>
        <p:txBody>
          <a:bodyPr/>
          <a:lstStyle/>
          <a:p>
            <a:r>
              <a:rPr lang="en-US" dirty="0"/>
              <a:t>Description of dataset  and its useful features and our dataset was constructed using Yelp dataset using Avondale, AZ city.</a:t>
            </a:r>
          </a:p>
          <a:p>
            <a:pPr marL="0" indent="0">
              <a:buNone/>
            </a:pPr>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24D78727-E41C-48F6-96FE-CB15C6A42250}"/>
              </a:ext>
            </a:extLst>
          </p:cNvPr>
          <p:cNvPicPr>
            <a:picLocks noChangeAspect="1"/>
          </p:cNvPicPr>
          <p:nvPr/>
        </p:nvPicPr>
        <p:blipFill>
          <a:blip r:embed="rId2"/>
          <a:stretch>
            <a:fillRect/>
          </a:stretch>
        </p:blipFill>
        <p:spPr>
          <a:xfrm>
            <a:off x="1549978" y="3252732"/>
            <a:ext cx="4321433" cy="2478604"/>
          </a:xfrm>
          <a:prstGeom prst="rect">
            <a:avLst/>
          </a:prstGeom>
        </p:spPr>
      </p:pic>
      <p:pic>
        <p:nvPicPr>
          <p:cNvPr id="6" name="Picture 5">
            <a:extLst>
              <a:ext uri="{FF2B5EF4-FFF2-40B4-BE49-F238E27FC236}">
                <a16:creationId xmlns:a16="http://schemas.microsoft.com/office/drawing/2014/main" id="{7496EA5C-8345-4B20-8551-EB7CBF1BE74D}"/>
              </a:ext>
            </a:extLst>
          </p:cNvPr>
          <p:cNvPicPr>
            <a:picLocks noChangeAspect="1"/>
          </p:cNvPicPr>
          <p:nvPr/>
        </p:nvPicPr>
        <p:blipFill>
          <a:blip r:embed="rId3"/>
          <a:stretch>
            <a:fillRect/>
          </a:stretch>
        </p:blipFill>
        <p:spPr>
          <a:xfrm>
            <a:off x="6320591" y="3884422"/>
            <a:ext cx="5000625" cy="1647825"/>
          </a:xfrm>
          <a:prstGeom prst="rect">
            <a:avLst/>
          </a:prstGeom>
        </p:spPr>
      </p:pic>
      <p:sp>
        <p:nvSpPr>
          <p:cNvPr id="5" name="Footer Placeholder 4">
            <a:extLst>
              <a:ext uri="{FF2B5EF4-FFF2-40B4-BE49-F238E27FC236}">
                <a16:creationId xmlns:a16="http://schemas.microsoft.com/office/drawing/2014/main" id="{F870E9C4-BD25-4B08-82C2-A77A14BFBA3D}"/>
              </a:ext>
            </a:extLst>
          </p:cNvPr>
          <p:cNvSpPr>
            <a:spLocks noGrp="1"/>
          </p:cNvSpPr>
          <p:nvPr>
            <p:ph type="ftr" sz="quarter" idx="11"/>
          </p:nvPr>
        </p:nvSpPr>
        <p:spPr/>
        <p:txBody>
          <a:bodyPr/>
          <a:lstStyle/>
          <a:p>
            <a:r>
              <a:rPr lang="en-US"/>
              <a:t>CSE6240: Web search and Data Mining  Somdut  Roy,  Vitaly Marin,  Devanshee Shah</a:t>
            </a:r>
          </a:p>
        </p:txBody>
      </p:sp>
      <p:sp>
        <p:nvSpPr>
          <p:cNvPr id="7" name="Slide Number Placeholder 6">
            <a:extLst>
              <a:ext uri="{FF2B5EF4-FFF2-40B4-BE49-F238E27FC236}">
                <a16:creationId xmlns:a16="http://schemas.microsoft.com/office/drawing/2014/main" id="{031E33EE-7236-4096-AEA1-D15E3C2925CA}"/>
              </a:ext>
            </a:extLst>
          </p:cNvPr>
          <p:cNvSpPr>
            <a:spLocks noGrp="1"/>
          </p:cNvSpPr>
          <p:nvPr>
            <p:ph type="sldNum" sz="quarter" idx="12"/>
          </p:nvPr>
        </p:nvSpPr>
        <p:spPr/>
        <p:txBody>
          <a:bodyPr/>
          <a:lstStyle/>
          <a:p>
            <a:fld id="{A3A4F282-C470-4736-A742-4363F2E09D7D}" type="slidenum">
              <a:rPr lang="en-US" smtClean="0"/>
              <a:t>12</a:t>
            </a:fld>
            <a:endParaRPr lang="en-US"/>
          </a:p>
        </p:txBody>
      </p:sp>
    </p:spTree>
    <p:extLst>
      <p:ext uri="{BB962C8B-B14F-4D97-AF65-F5344CB8AC3E}">
        <p14:creationId xmlns:p14="http://schemas.microsoft.com/office/powerpoint/2010/main" val="290395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06635-2FC9-480A-A70F-77E351759464}"/>
              </a:ext>
            </a:extLst>
          </p:cNvPr>
          <p:cNvSpPr>
            <a:spLocks noGrp="1"/>
          </p:cNvSpPr>
          <p:nvPr>
            <p:ph type="title"/>
          </p:nvPr>
        </p:nvSpPr>
        <p:spPr/>
        <p:txBody>
          <a:bodyPr/>
          <a:lstStyle/>
          <a:p>
            <a:r>
              <a:rPr lang="en-US" dirty="0"/>
              <a:t>Our Dataset: customized Yelp Dataset. Finalized Cont. Features/Details</a:t>
            </a:r>
          </a:p>
        </p:txBody>
      </p:sp>
      <p:sp>
        <p:nvSpPr>
          <p:cNvPr id="3" name="Content Placeholder 2">
            <a:extLst>
              <a:ext uri="{FF2B5EF4-FFF2-40B4-BE49-F238E27FC236}">
                <a16:creationId xmlns:a16="http://schemas.microsoft.com/office/drawing/2014/main" id="{20D5B1DB-4592-4BB9-A22C-10A07FD540D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84E462E-F7B7-43FD-9F0C-A9AF89631CAA}"/>
              </a:ext>
            </a:extLst>
          </p:cNvPr>
          <p:cNvPicPr>
            <a:picLocks noChangeAspect="1"/>
          </p:cNvPicPr>
          <p:nvPr/>
        </p:nvPicPr>
        <p:blipFill>
          <a:blip r:embed="rId2"/>
          <a:stretch>
            <a:fillRect/>
          </a:stretch>
        </p:blipFill>
        <p:spPr>
          <a:xfrm>
            <a:off x="1371600" y="2087217"/>
            <a:ext cx="5417189" cy="3285425"/>
          </a:xfrm>
          <a:prstGeom prst="rect">
            <a:avLst/>
          </a:prstGeom>
        </p:spPr>
      </p:pic>
      <p:pic>
        <p:nvPicPr>
          <p:cNvPr id="5" name="Picture 4">
            <a:extLst>
              <a:ext uri="{FF2B5EF4-FFF2-40B4-BE49-F238E27FC236}">
                <a16:creationId xmlns:a16="http://schemas.microsoft.com/office/drawing/2014/main" id="{2FEFE966-1317-4216-9177-BB756EE5118A}"/>
              </a:ext>
            </a:extLst>
          </p:cNvPr>
          <p:cNvPicPr>
            <a:picLocks noChangeAspect="1"/>
          </p:cNvPicPr>
          <p:nvPr/>
        </p:nvPicPr>
        <p:blipFill>
          <a:blip r:embed="rId3"/>
          <a:stretch>
            <a:fillRect/>
          </a:stretch>
        </p:blipFill>
        <p:spPr>
          <a:xfrm>
            <a:off x="7285944" y="2208841"/>
            <a:ext cx="3852574" cy="3045084"/>
          </a:xfrm>
          <a:prstGeom prst="rect">
            <a:avLst/>
          </a:prstGeom>
        </p:spPr>
      </p:pic>
      <p:sp>
        <p:nvSpPr>
          <p:cNvPr id="6" name="Footer Placeholder 5">
            <a:extLst>
              <a:ext uri="{FF2B5EF4-FFF2-40B4-BE49-F238E27FC236}">
                <a16:creationId xmlns:a16="http://schemas.microsoft.com/office/drawing/2014/main" id="{041CF5FE-0E1B-4438-98A1-0B85F416E37F}"/>
              </a:ext>
            </a:extLst>
          </p:cNvPr>
          <p:cNvSpPr>
            <a:spLocks noGrp="1"/>
          </p:cNvSpPr>
          <p:nvPr>
            <p:ph type="ftr" sz="quarter" idx="11"/>
          </p:nvPr>
        </p:nvSpPr>
        <p:spPr/>
        <p:txBody>
          <a:bodyPr/>
          <a:lstStyle/>
          <a:p>
            <a:r>
              <a:rPr lang="en-US"/>
              <a:t>CSE6240: Web search and Data Mining  Somdut  Roy,  Vitaly Marin,  Devanshee Shah</a:t>
            </a:r>
          </a:p>
        </p:txBody>
      </p:sp>
      <p:sp>
        <p:nvSpPr>
          <p:cNvPr id="7" name="Slide Number Placeholder 6">
            <a:extLst>
              <a:ext uri="{FF2B5EF4-FFF2-40B4-BE49-F238E27FC236}">
                <a16:creationId xmlns:a16="http://schemas.microsoft.com/office/drawing/2014/main" id="{1CBE7407-82EF-46AF-887B-4F47D8103B4F}"/>
              </a:ext>
            </a:extLst>
          </p:cNvPr>
          <p:cNvSpPr>
            <a:spLocks noGrp="1"/>
          </p:cNvSpPr>
          <p:nvPr>
            <p:ph type="sldNum" sz="quarter" idx="12"/>
          </p:nvPr>
        </p:nvSpPr>
        <p:spPr/>
        <p:txBody>
          <a:bodyPr/>
          <a:lstStyle/>
          <a:p>
            <a:fld id="{A3A4F282-C470-4736-A742-4363F2E09D7D}" type="slidenum">
              <a:rPr lang="en-US" smtClean="0"/>
              <a:t>13</a:t>
            </a:fld>
            <a:endParaRPr lang="en-US"/>
          </a:p>
        </p:txBody>
      </p:sp>
    </p:spTree>
    <p:extLst>
      <p:ext uri="{BB962C8B-B14F-4D97-AF65-F5344CB8AC3E}">
        <p14:creationId xmlns:p14="http://schemas.microsoft.com/office/powerpoint/2010/main" val="1828505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01BCA-6D43-4617-9DC5-94BDBBEE4526}"/>
              </a:ext>
            </a:extLst>
          </p:cNvPr>
          <p:cNvSpPr>
            <a:spLocks noGrp="1"/>
          </p:cNvSpPr>
          <p:nvPr>
            <p:ph type="title"/>
          </p:nvPr>
        </p:nvSpPr>
        <p:spPr/>
        <p:txBody>
          <a:bodyPr>
            <a:normAutofit fontScale="90000"/>
          </a:bodyPr>
          <a:lstStyle/>
          <a:p>
            <a:r>
              <a:rPr lang="en-US" dirty="0"/>
              <a:t>Our Dataset: Rating Frequency of Restaurants’ and User Frequency of all users</a:t>
            </a:r>
          </a:p>
        </p:txBody>
      </p:sp>
      <p:sp>
        <p:nvSpPr>
          <p:cNvPr id="3" name="Content Placeholder 2">
            <a:extLst>
              <a:ext uri="{FF2B5EF4-FFF2-40B4-BE49-F238E27FC236}">
                <a16:creationId xmlns:a16="http://schemas.microsoft.com/office/drawing/2014/main" id="{152497E8-9396-4409-9419-D2E1C183E2C5}"/>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CA615C39-205A-4E87-9C58-80A1E1587713}"/>
              </a:ext>
            </a:extLst>
          </p:cNvPr>
          <p:cNvPicPr>
            <a:picLocks noChangeAspect="1"/>
          </p:cNvPicPr>
          <p:nvPr/>
        </p:nvPicPr>
        <p:blipFill>
          <a:blip r:embed="rId2"/>
          <a:stretch>
            <a:fillRect/>
          </a:stretch>
        </p:blipFill>
        <p:spPr>
          <a:xfrm>
            <a:off x="1716410" y="2824489"/>
            <a:ext cx="8482611" cy="3347711"/>
          </a:xfrm>
          <a:prstGeom prst="rect">
            <a:avLst/>
          </a:prstGeom>
        </p:spPr>
      </p:pic>
      <p:sp>
        <p:nvSpPr>
          <p:cNvPr id="5" name="Footer Placeholder 4">
            <a:extLst>
              <a:ext uri="{FF2B5EF4-FFF2-40B4-BE49-F238E27FC236}">
                <a16:creationId xmlns:a16="http://schemas.microsoft.com/office/drawing/2014/main" id="{54816E8E-C0E0-4212-9A0C-728AE2F4EDD4}"/>
              </a:ext>
            </a:extLst>
          </p:cNvPr>
          <p:cNvSpPr>
            <a:spLocks noGrp="1"/>
          </p:cNvSpPr>
          <p:nvPr>
            <p:ph type="ftr" sz="quarter" idx="11"/>
          </p:nvPr>
        </p:nvSpPr>
        <p:spPr/>
        <p:txBody>
          <a:bodyPr/>
          <a:lstStyle/>
          <a:p>
            <a:r>
              <a:rPr lang="en-US"/>
              <a:t>CSE6240: Web search and Data Mining  Somdut  Roy,  Vitaly Marin,  Devanshee Shah</a:t>
            </a:r>
          </a:p>
        </p:txBody>
      </p:sp>
      <p:sp>
        <p:nvSpPr>
          <p:cNvPr id="6" name="Slide Number Placeholder 5">
            <a:extLst>
              <a:ext uri="{FF2B5EF4-FFF2-40B4-BE49-F238E27FC236}">
                <a16:creationId xmlns:a16="http://schemas.microsoft.com/office/drawing/2014/main" id="{91325D9B-63CE-4815-9B32-3DC2CA93FBCF}"/>
              </a:ext>
            </a:extLst>
          </p:cNvPr>
          <p:cNvSpPr>
            <a:spLocks noGrp="1"/>
          </p:cNvSpPr>
          <p:nvPr>
            <p:ph type="sldNum" sz="quarter" idx="12"/>
          </p:nvPr>
        </p:nvSpPr>
        <p:spPr/>
        <p:txBody>
          <a:bodyPr/>
          <a:lstStyle/>
          <a:p>
            <a:fld id="{A3A4F282-C470-4736-A742-4363F2E09D7D}" type="slidenum">
              <a:rPr lang="en-US" smtClean="0"/>
              <a:t>14</a:t>
            </a:fld>
            <a:endParaRPr lang="en-US"/>
          </a:p>
        </p:txBody>
      </p:sp>
    </p:spTree>
    <p:extLst>
      <p:ext uri="{BB962C8B-B14F-4D97-AF65-F5344CB8AC3E}">
        <p14:creationId xmlns:p14="http://schemas.microsoft.com/office/powerpoint/2010/main" val="1842052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9E4D5-6747-4258-A5E9-6400751BECE4}"/>
              </a:ext>
            </a:extLst>
          </p:cNvPr>
          <p:cNvSpPr>
            <a:spLocks noGrp="1"/>
          </p:cNvSpPr>
          <p:nvPr>
            <p:ph type="title"/>
          </p:nvPr>
        </p:nvSpPr>
        <p:spPr/>
        <p:txBody>
          <a:bodyPr/>
          <a:lstStyle/>
          <a:p>
            <a:r>
              <a:rPr lang="en-US" b="1" dirty="0"/>
              <a:t>Experiments and Evaluations</a:t>
            </a:r>
            <a:endParaRPr lang="en-US" dirty="0"/>
          </a:p>
        </p:txBody>
      </p:sp>
      <p:sp>
        <p:nvSpPr>
          <p:cNvPr id="3" name="Content Placeholder 2">
            <a:extLst>
              <a:ext uri="{FF2B5EF4-FFF2-40B4-BE49-F238E27FC236}">
                <a16:creationId xmlns:a16="http://schemas.microsoft.com/office/drawing/2014/main" id="{2F03C29D-40EE-4DAF-BB5F-891361DD1019}"/>
              </a:ext>
            </a:extLst>
          </p:cNvPr>
          <p:cNvSpPr>
            <a:spLocks noGrp="1"/>
          </p:cNvSpPr>
          <p:nvPr>
            <p:ph idx="1"/>
          </p:nvPr>
        </p:nvSpPr>
        <p:spPr>
          <a:xfrm>
            <a:off x="1371600" y="1638300"/>
            <a:ext cx="9601200" cy="3581400"/>
          </a:xfrm>
        </p:spPr>
        <p:txBody>
          <a:bodyPr/>
          <a:lstStyle/>
          <a:p>
            <a:pPr marL="0" indent="0">
              <a:buNone/>
            </a:pPr>
            <a:r>
              <a:rPr lang="en-US" b="1" dirty="0"/>
              <a:t>Description of  the experimentation setup .</a:t>
            </a:r>
          </a:p>
          <a:p>
            <a:pPr marL="0" indent="0">
              <a:buNone/>
            </a:pPr>
            <a:endParaRPr lang="en-US" dirty="0"/>
          </a:p>
          <a:p>
            <a:r>
              <a:rPr lang="en-US" dirty="0"/>
              <a:t>We used </a:t>
            </a:r>
            <a:r>
              <a:rPr lang="en-US" b="1" i="1" dirty="0"/>
              <a:t>Google </a:t>
            </a:r>
            <a:r>
              <a:rPr lang="en-US" b="1" i="1" dirty="0" err="1"/>
              <a:t>Colab</a:t>
            </a:r>
            <a:r>
              <a:rPr lang="en-US" b="1" dirty="0"/>
              <a:t> </a:t>
            </a:r>
            <a:r>
              <a:rPr lang="en-US" dirty="0"/>
              <a:t>to run our experiments. </a:t>
            </a:r>
          </a:p>
          <a:p>
            <a:r>
              <a:rPr lang="en-US" dirty="0"/>
              <a:t>To ensure fair comparison between different processes, interferences from other processes was kept to a minimum.</a:t>
            </a:r>
          </a:p>
          <a:p>
            <a:pPr marL="0" indent="0">
              <a:buNone/>
            </a:pPr>
            <a:endParaRPr lang="en-US" dirty="0"/>
          </a:p>
          <a:p>
            <a:pPr marL="0" indent="0">
              <a:buNone/>
            </a:pPr>
            <a:r>
              <a:rPr lang="en-US" b="1" dirty="0"/>
              <a:t>Description of evaluation criteria for the experiment: </a:t>
            </a:r>
          </a:p>
          <a:p>
            <a:r>
              <a:rPr lang="en-US" dirty="0"/>
              <a:t>The success of our experiment was evaluated with the accuracy of predicted stars.</a:t>
            </a:r>
          </a:p>
        </p:txBody>
      </p:sp>
      <p:sp>
        <p:nvSpPr>
          <p:cNvPr id="4" name="Footer Placeholder 3">
            <a:extLst>
              <a:ext uri="{FF2B5EF4-FFF2-40B4-BE49-F238E27FC236}">
                <a16:creationId xmlns:a16="http://schemas.microsoft.com/office/drawing/2014/main" id="{58A63008-1FFA-4B2A-B45C-3ACEEB000A90}"/>
              </a:ext>
            </a:extLst>
          </p:cNvPr>
          <p:cNvSpPr>
            <a:spLocks noGrp="1"/>
          </p:cNvSpPr>
          <p:nvPr>
            <p:ph type="ftr" sz="quarter" idx="11"/>
          </p:nvPr>
        </p:nvSpPr>
        <p:spPr/>
        <p:txBody>
          <a:bodyPr/>
          <a:lstStyle/>
          <a:p>
            <a:r>
              <a:rPr lang="en-US"/>
              <a:t>CSE6240: Web search and Data Mining  Somdut  Roy,  Vitaly Marin,  Devanshee Shah</a:t>
            </a:r>
          </a:p>
        </p:txBody>
      </p:sp>
      <p:sp>
        <p:nvSpPr>
          <p:cNvPr id="5" name="Slide Number Placeholder 4">
            <a:extLst>
              <a:ext uri="{FF2B5EF4-FFF2-40B4-BE49-F238E27FC236}">
                <a16:creationId xmlns:a16="http://schemas.microsoft.com/office/drawing/2014/main" id="{E9BE635F-AB3A-4759-80D6-D252E3426083}"/>
              </a:ext>
            </a:extLst>
          </p:cNvPr>
          <p:cNvSpPr>
            <a:spLocks noGrp="1"/>
          </p:cNvSpPr>
          <p:nvPr>
            <p:ph type="sldNum" sz="quarter" idx="12"/>
          </p:nvPr>
        </p:nvSpPr>
        <p:spPr/>
        <p:txBody>
          <a:bodyPr/>
          <a:lstStyle/>
          <a:p>
            <a:fld id="{A3A4F282-C470-4736-A742-4363F2E09D7D}" type="slidenum">
              <a:rPr lang="en-US" smtClean="0"/>
              <a:t>15</a:t>
            </a:fld>
            <a:endParaRPr lang="en-US"/>
          </a:p>
        </p:txBody>
      </p:sp>
    </p:spTree>
    <p:extLst>
      <p:ext uri="{BB962C8B-B14F-4D97-AF65-F5344CB8AC3E}">
        <p14:creationId xmlns:p14="http://schemas.microsoft.com/office/powerpoint/2010/main" val="3933199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3EB27-64A8-47A4-B08D-083DBD9E4575}"/>
              </a:ext>
            </a:extLst>
          </p:cNvPr>
          <p:cNvSpPr>
            <a:spLocks noGrp="1"/>
          </p:cNvSpPr>
          <p:nvPr>
            <p:ph type="title"/>
          </p:nvPr>
        </p:nvSpPr>
        <p:spPr/>
        <p:txBody>
          <a:bodyPr/>
          <a:lstStyle/>
          <a:p>
            <a:r>
              <a:rPr lang="en-US" dirty="0"/>
              <a:t>Our Results</a:t>
            </a:r>
          </a:p>
        </p:txBody>
      </p:sp>
      <p:sp>
        <p:nvSpPr>
          <p:cNvPr id="3" name="Content Placeholder 2">
            <a:extLst>
              <a:ext uri="{FF2B5EF4-FFF2-40B4-BE49-F238E27FC236}">
                <a16:creationId xmlns:a16="http://schemas.microsoft.com/office/drawing/2014/main" id="{0368A1AF-E771-4935-B802-918D9DAF5522}"/>
              </a:ext>
            </a:extLst>
          </p:cNvPr>
          <p:cNvSpPr>
            <a:spLocks noGrp="1"/>
          </p:cNvSpPr>
          <p:nvPr>
            <p:ph idx="1"/>
          </p:nvPr>
        </p:nvSpPr>
        <p:spPr/>
        <p:txBody>
          <a:bodyPr/>
          <a:lstStyle/>
          <a:p>
            <a:r>
              <a:rPr lang="en-US" dirty="0"/>
              <a:t>&lt;</a:t>
            </a:r>
            <a:r>
              <a:rPr lang="en-US" dirty="0" err="1"/>
              <a:t>todo</a:t>
            </a:r>
            <a:r>
              <a:rPr lang="en-US" dirty="0"/>
              <a:t> add info on results&gt;.</a:t>
            </a:r>
          </a:p>
        </p:txBody>
      </p:sp>
      <p:pic>
        <p:nvPicPr>
          <p:cNvPr id="5" name="Picture 4">
            <a:extLst>
              <a:ext uri="{FF2B5EF4-FFF2-40B4-BE49-F238E27FC236}">
                <a16:creationId xmlns:a16="http://schemas.microsoft.com/office/drawing/2014/main" id="{4F6778ED-AE15-49E2-85F7-D3A616E40110}"/>
              </a:ext>
            </a:extLst>
          </p:cNvPr>
          <p:cNvPicPr>
            <a:picLocks noChangeAspect="1"/>
          </p:cNvPicPr>
          <p:nvPr/>
        </p:nvPicPr>
        <p:blipFill>
          <a:blip r:embed="rId2"/>
          <a:stretch>
            <a:fillRect/>
          </a:stretch>
        </p:blipFill>
        <p:spPr>
          <a:xfrm>
            <a:off x="990600" y="4336646"/>
            <a:ext cx="5105400" cy="2333625"/>
          </a:xfrm>
          <a:prstGeom prst="rect">
            <a:avLst/>
          </a:prstGeom>
        </p:spPr>
      </p:pic>
      <p:pic>
        <p:nvPicPr>
          <p:cNvPr id="6" name="Picture 5">
            <a:extLst>
              <a:ext uri="{FF2B5EF4-FFF2-40B4-BE49-F238E27FC236}">
                <a16:creationId xmlns:a16="http://schemas.microsoft.com/office/drawing/2014/main" id="{E152F261-041B-486B-ABEF-F3DC4145FEC7}"/>
              </a:ext>
            </a:extLst>
          </p:cNvPr>
          <p:cNvPicPr>
            <a:picLocks noChangeAspect="1"/>
          </p:cNvPicPr>
          <p:nvPr/>
        </p:nvPicPr>
        <p:blipFill>
          <a:blip r:embed="rId3"/>
          <a:stretch>
            <a:fillRect/>
          </a:stretch>
        </p:blipFill>
        <p:spPr>
          <a:xfrm>
            <a:off x="7330109" y="685800"/>
            <a:ext cx="4343400" cy="3457575"/>
          </a:xfrm>
          <a:prstGeom prst="rect">
            <a:avLst/>
          </a:prstGeom>
        </p:spPr>
      </p:pic>
      <p:pic>
        <p:nvPicPr>
          <p:cNvPr id="7" name="Picture 6">
            <a:extLst>
              <a:ext uri="{FF2B5EF4-FFF2-40B4-BE49-F238E27FC236}">
                <a16:creationId xmlns:a16="http://schemas.microsoft.com/office/drawing/2014/main" id="{35A47785-DE5A-4C42-8969-CE13149EA4F4}"/>
              </a:ext>
            </a:extLst>
          </p:cNvPr>
          <p:cNvPicPr>
            <a:picLocks noChangeAspect="1"/>
          </p:cNvPicPr>
          <p:nvPr/>
        </p:nvPicPr>
        <p:blipFill>
          <a:blip r:embed="rId4"/>
          <a:stretch>
            <a:fillRect/>
          </a:stretch>
        </p:blipFill>
        <p:spPr>
          <a:xfrm>
            <a:off x="7330109" y="4486275"/>
            <a:ext cx="4333875" cy="1685925"/>
          </a:xfrm>
          <a:prstGeom prst="rect">
            <a:avLst/>
          </a:prstGeom>
        </p:spPr>
      </p:pic>
      <p:sp>
        <p:nvSpPr>
          <p:cNvPr id="4" name="Footer Placeholder 3">
            <a:extLst>
              <a:ext uri="{FF2B5EF4-FFF2-40B4-BE49-F238E27FC236}">
                <a16:creationId xmlns:a16="http://schemas.microsoft.com/office/drawing/2014/main" id="{218A6993-3AC1-4DC0-8D2D-1E4979610EE2}"/>
              </a:ext>
            </a:extLst>
          </p:cNvPr>
          <p:cNvSpPr>
            <a:spLocks noGrp="1"/>
          </p:cNvSpPr>
          <p:nvPr>
            <p:ph type="ftr" sz="quarter" idx="11"/>
          </p:nvPr>
        </p:nvSpPr>
        <p:spPr/>
        <p:txBody>
          <a:bodyPr/>
          <a:lstStyle/>
          <a:p>
            <a:r>
              <a:rPr lang="en-US"/>
              <a:t>CSE6240: Web search and Data Mining  Somdut  Roy,  Vitaly Marin,  Devanshee Shah</a:t>
            </a:r>
          </a:p>
        </p:txBody>
      </p:sp>
      <p:sp>
        <p:nvSpPr>
          <p:cNvPr id="8" name="Slide Number Placeholder 7">
            <a:extLst>
              <a:ext uri="{FF2B5EF4-FFF2-40B4-BE49-F238E27FC236}">
                <a16:creationId xmlns:a16="http://schemas.microsoft.com/office/drawing/2014/main" id="{3819C3A3-41E9-497F-BBD0-E8BF00577A19}"/>
              </a:ext>
            </a:extLst>
          </p:cNvPr>
          <p:cNvSpPr>
            <a:spLocks noGrp="1"/>
          </p:cNvSpPr>
          <p:nvPr>
            <p:ph type="sldNum" sz="quarter" idx="12"/>
          </p:nvPr>
        </p:nvSpPr>
        <p:spPr/>
        <p:txBody>
          <a:bodyPr/>
          <a:lstStyle/>
          <a:p>
            <a:fld id="{A3A4F282-C470-4736-A742-4363F2E09D7D}" type="slidenum">
              <a:rPr lang="en-US" smtClean="0"/>
              <a:t>16</a:t>
            </a:fld>
            <a:endParaRPr lang="en-US"/>
          </a:p>
        </p:txBody>
      </p:sp>
    </p:spTree>
    <p:extLst>
      <p:ext uri="{BB962C8B-B14F-4D97-AF65-F5344CB8AC3E}">
        <p14:creationId xmlns:p14="http://schemas.microsoft.com/office/powerpoint/2010/main" val="4012916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0D0C7-BD08-4F2C-A7DC-205153162545}"/>
              </a:ext>
            </a:extLst>
          </p:cNvPr>
          <p:cNvSpPr>
            <a:spLocks noGrp="1"/>
          </p:cNvSpPr>
          <p:nvPr>
            <p:ph type="title"/>
          </p:nvPr>
        </p:nvSpPr>
        <p:spPr/>
        <p:txBody>
          <a:bodyPr/>
          <a:lstStyle/>
          <a:p>
            <a:r>
              <a:rPr lang="en-US" dirty="0"/>
              <a:t>Our Results and Comparison to Baseline Results. </a:t>
            </a:r>
          </a:p>
        </p:txBody>
      </p:sp>
      <p:sp>
        <p:nvSpPr>
          <p:cNvPr id="3" name="Content Placeholder 2">
            <a:extLst>
              <a:ext uri="{FF2B5EF4-FFF2-40B4-BE49-F238E27FC236}">
                <a16:creationId xmlns:a16="http://schemas.microsoft.com/office/drawing/2014/main" id="{56A3DAAE-8A4A-47E1-9C3B-AA707A3CBB0F}"/>
              </a:ext>
            </a:extLst>
          </p:cNvPr>
          <p:cNvSpPr>
            <a:spLocks noGrp="1"/>
          </p:cNvSpPr>
          <p:nvPr>
            <p:ph idx="1"/>
          </p:nvPr>
        </p:nvSpPr>
        <p:spPr/>
        <p:txBody>
          <a:bodyPr/>
          <a:lstStyle/>
          <a:p>
            <a:r>
              <a:rPr lang="en-US" dirty="0"/>
              <a:t>Using Accuracy as the measure of performance </a:t>
            </a:r>
          </a:p>
          <a:p>
            <a:pPr marL="0" indent="0">
              <a:buNone/>
            </a:pPr>
            <a:r>
              <a:rPr lang="en-US" dirty="0"/>
              <a:t>and time in seconds as wall time for each algorithm</a:t>
            </a:r>
          </a:p>
          <a:p>
            <a:r>
              <a:rPr lang="en-US" dirty="0"/>
              <a:t>Our results are shown here.</a:t>
            </a:r>
          </a:p>
          <a:p>
            <a:pPr marL="0" indent="0">
              <a:buNone/>
            </a:pPr>
            <a:r>
              <a:rPr lang="en-US" dirty="0"/>
              <a:t> </a:t>
            </a:r>
          </a:p>
        </p:txBody>
      </p:sp>
      <p:pic>
        <p:nvPicPr>
          <p:cNvPr id="6" name="Picture 5">
            <a:extLst>
              <a:ext uri="{FF2B5EF4-FFF2-40B4-BE49-F238E27FC236}">
                <a16:creationId xmlns:a16="http://schemas.microsoft.com/office/drawing/2014/main" id="{65B635F6-7121-4AD5-B672-6FA7167CDAC8}"/>
              </a:ext>
            </a:extLst>
          </p:cNvPr>
          <p:cNvPicPr>
            <a:picLocks noChangeAspect="1"/>
          </p:cNvPicPr>
          <p:nvPr/>
        </p:nvPicPr>
        <p:blipFill>
          <a:blip r:embed="rId2"/>
          <a:stretch>
            <a:fillRect/>
          </a:stretch>
        </p:blipFill>
        <p:spPr>
          <a:xfrm>
            <a:off x="7211961" y="2757686"/>
            <a:ext cx="4343400" cy="3457575"/>
          </a:xfrm>
          <a:prstGeom prst="rect">
            <a:avLst/>
          </a:prstGeom>
        </p:spPr>
      </p:pic>
      <p:pic>
        <p:nvPicPr>
          <p:cNvPr id="8" name="Picture 7">
            <a:extLst>
              <a:ext uri="{FF2B5EF4-FFF2-40B4-BE49-F238E27FC236}">
                <a16:creationId xmlns:a16="http://schemas.microsoft.com/office/drawing/2014/main" id="{24984001-4428-4485-B541-6BE6B4743E7A}"/>
              </a:ext>
            </a:extLst>
          </p:cNvPr>
          <p:cNvPicPr>
            <a:picLocks noChangeAspect="1"/>
          </p:cNvPicPr>
          <p:nvPr/>
        </p:nvPicPr>
        <p:blipFill>
          <a:blip r:embed="rId3"/>
          <a:stretch>
            <a:fillRect/>
          </a:stretch>
        </p:blipFill>
        <p:spPr>
          <a:xfrm>
            <a:off x="1438275" y="4076700"/>
            <a:ext cx="5191125" cy="1600200"/>
          </a:xfrm>
          <a:prstGeom prst="rect">
            <a:avLst/>
          </a:prstGeom>
        </p:spPr>
      </p:pic>
      <p:sp>
        <p:nvSpPr>
          <p:cNvPr id="4" name="Footer Placeholder 3">
            <a:extLst>
              <a:ext uri="{FF2B5EF4-FFF2-40B4-BE49-F238E27FC236}">
                <a16:creationId xmlns:a16="http://schemas.microsoft.com/office/drawing/2014/main" id="{36E0F0D5-61D4-476B-BCC3-926974A1B4D6}"/>
              </a:ext>
            </a:extLst>
          </p:cNvPr>
          <p:cNvSpPr>
            <a:spLocks noGrp="1"/>
          </p:cNvSpPr>
          <p:nvPr>
            <p:ph type="ftr" sz="quarter" idx="11"/>
          </p:nvPr>
        </p:nvSpPr>
        <p:spPr/>
        <p:txBody>
          <a:bodyPr/>
          <a:lstStyle/>
          <a:p>
            <a:r>
              <a:rPr lang="en-US"/>
              <a:t>CSE6240: Web search and Data Mining  Somdut  Roy,  Vitaly Marin,  Devanshee Shah</a:t>
            </a:r>
          </a:p>
        </p:txBody>
      </p:sp>
      <p:sp>
        <p:nvSpPr>
          <p:cNvPr id="5" name="Slide Number Placeholder 4">
            <a:extLst>
              <a:ext uri="{FF2B5EF4-FFF2-40B4-BE49-F238E27FC236}">
                <a16:creationId xmlns:a16="http://schemas.microsoft.com/office/drawing/2014/main" id="{EEEE4758-C14E-45AB-9B2D-88C3BE38DEFF}"/>
              </a:ext>
            </a:extLst>
          </p:cNvPr>
          <p:cNvSpPr>
            <a:spLocks noGrp="1"/>
          </p:cNvSpPr>
          <p:nvPr>
            <p:ph type="sldNum" sz="quarter" idx="12"/>
          </p:nvPr>
        </p:nvSpPr>
        <p:spPr/>
        <p:txBody>
          <a:bodyPr/>
          <a:lstStyle/>
          <a:p>
            <a:fld id="{A3A4F282-C470-4736-A742-4363F2E09D7D}" type="slidenum">
              <a:rPr lang="en-US" smtClean="0"/>
              <a:t>17</a:t>
            </a:fld>
            <a:endParaRPr lang="en-US"/>
          </a:p>
        </p:txBody>
      </p:sp>
    </p:spTree>
    <p:extLst>
      <p:ext uri="{BB962C8B-B14F-4D97-AF65-F5344CB8AC3E}">
        <p14:creationId xmlns:p14="http://schemas.microsoft.com/office/powerpoint/2010/main" val="2591341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5BD86-50EC-4262-8A93-B8D9E7456646}"/>
              </a:ext>
            </a:extLst>
          </p:cNvPr>
          <p:cNvSpPr>
            <a:spLocks noGrp="1"/>
          </p:cNvSpPr>
          <p:nvPr>
            <p:ph type="title"/>
          </p:nvPr>
        </p:nvSpPr>
        <p:spPr>
          <a:xfrm>
            <a:off x="1076633" y="636692"/>
            <a:ext cx="9601200" cy="1485900"/>
          </a:xfrm>
        </p:spPr>
        <p:txBody>
          <a:bodyPr/>
          <a:lstStyle/>
          <a:p>
            <a:r>
              <a:rPr lang="en-US" dirty="0"/>
              <a:t>Summary of Our results</a:t>
            </a:r>
          </a:p>
        </p:txBody>
      </p:sp>
      <p:sp>
        <p:nvSpPr>
          <p:cNvPr id="3" name="Content Placeholder 2">
            <a:extLst>
              <a:ext uri="{FF2B5EF4-FFF2-40B4-BE49-F238E27FC236}">
                <a16:creationId xmlns:a16="http://schemas.microsoft.com/office/drawing/2014/main" id="{DDA62F81-8872-4776-851F-79E41D3A8AFD}"/>
              </a:ext>
            </a:extLst>
          </p:cNvPr>
          <p:cNvSpPr>
            <a:spLocks noGrp="1"/>
          </p:cNvSpPr>
          <p:nvPr>
            <p:ph idx="1"/>
          </p:nvPr>
        </p:nvSpPr>
        <p:spPr/>
        <p:txBody>
          <a:bodyPr/>
          <a:lstStyle/>
          <a:p>
            <a:pPr marL="0" indent="0">
              <a:buNone/>
            </a:pPr>
            <a:endParaRPr lang="en-US" dirty="0"/>
          </a:p>
        </p:txBody>
      </p:sp>
      <p:sp>
        <p:nvSpPr>
          <p:cNvPr id="4" name="Footer Placeholder 3">
            <a:extLst>
              <a:ext uri="{FF2B5EF4-FFF2-40B4-BE49-F238E27FC236}">
                <a16:creationId xmlns:a16="http://schemas.microsoft.com/office/drawing/2014/main" id="{EBD107CE-61F5-4B75-94D2-DB463E632FED}"/>
              </a:ext>
            </a:extLst>
          </p:cNvPr>
          <p:cNvSpPr>
            <a:spLocks noGrp="1"/>
          </p:cNvSpPr>
          <p:nvPr>
            <p:ph type="ftr" sz="quarter" idx="11"/>
          </p:nvPr>
        </p:nvSpPr>
        <p:spPr/>
        <p:txBody>
          <a:bodyPr/>
          <a:lstStyle/>
          <a:p>
            <a:r>
              <a:rPr lang="en-US"/>
              <a:t>CSE6240: Web search and Data Mining  Somdut  Roy,  Vitaly Marin,  Devanshee Shah</a:t>
            </a:r>
          </a:p>
        </p:txBody>
      </p:sp>
      <p:sp>
        <p:nvSpPr>
          <p:cNvPr id="5" name="Slide Number Placeholder 4">
            <a:extLst>
              <a:ext uri="{FF2B5EF4-FFF2-40B4-BE49-F238E27FC236}">
                <a16:creationId xmlns:a16="http://schemas.microsoft.com/office/drawing/2014/main" id="{BBE77F6A-CB37-4176-9A13-F213BB3D6D6B}"/>
              </a:ext>
            </a:extLst>
          </p:cNvPr>
          <p:cNvSpPr>
            <a:spLocks noGrp="1"/>
          </p:cNvSpPr>
          <p:nvPr>
            <p:ph type="sldNum" sz="quarter" idx="12"/>
          </p:nvPr>
        </p:nvSpPr>
        <p:spPr/>
        <p:txBody>
          <a:bodyPr/>
          <a:lstStyle/>
          <a:p>
            <a:fld id="{A3A4F282-C470-4736-A742-4363F2E09D7D}" type="slidenum">
              <a:rPr lang="en-US" smtClean="0"/>
              <a:t>18</a:t>
            </a:fld>
            <a:endParaRPr lang="en-US"/>
          </a:p>
        </p:txBody>
      </p:sp>
      <p:graphicFrame>
        <p:nvGraphicFramePr>
          <p:cNvPr id="8" name="Table 8">
            <a:extLst>
              <a:ext uri="{FF2B5EF4-FFF2-40B4-BE49-F238E27FC236}">
                <a16:creationId xmlns:a16="http://schemas.microsoft.com/office/drawing/2014/main" id="{9EBD8377-3E54-45CE-A958-2CFB60683671}"/>
              </a:ext>
            </a:extLst>
          </p:cNvPr>
          <p:cNvGraphicFramePr>
            <a:graphicFrameLocks noGrp="1"/>
          </p:cNvGraphicFramePr>
          <p:nvPr>
            <p:extLst>
              <p:ext uri="{D42A27DB-BD31-4B8C-83A1-F6EECF244321}">
                <p14:modId xmlns:p14="http://schemas.microsoft.com/office/powerpoint/2010/main" val="2375475853"/>
              </p:ext>
            </p:extLst>
          </p:nvPr>
        </p:nvGraphicFramePr>
        <p:xfrm>
          <a:off x="1606858" y="2222210"/>
          <a:ext cx="8793069" cy="4128482"/>
        </p:xfrm>
        <a:graphic>
          <a:graphicData uri="http://schemas.openxmlformats.org/drawingml/2006/table">
            <a:tbl>
              <a:tblPr firstRow="1" bandRow="1">
                <a:tableStyleId>{5C22544A-7EE6-4342-B048-85BDC9FD1C3A}</a:tableStyleId>
              </a:tblPr>
              <a:tblGrid>
                <a:gridCol w="3251681">
                  <a:extLst>
                    <a:ext uri="{9D8B030D-6E8A-4147-A177-3AD203B41FA5}">
                      <a16:colId xmlns:a16="http://schemas.microsoft.com/office/drawing/2014/main" val="460056818"/>
                    </a:ext>
                  </a:extLst>
                </a:gridCol>
                <a:gridCol w="1334731">
                  <a:extLst>
                    <a:ext uri="{9D8B030D-6E8A-4147-A177-3AD203B41FA5}">
                      <a16:colId xmlns:a16="http://schemas.microsoft.com/office/drawing/2014/main" val="1952778099"/>
                    </a:ext>
                  </a:extLst>
                </a:gridCol>
                <a:gridCol w="2179239">
                  <a:extLst>
                    <a:ext uri="{9D8B030D-6E8A-4147-A177-3AD203B41FA5}">
                      <a16:colId xmlns:a16="http://schemas.microsoft.com/office/drawing/2014/main" val="1110508505"/>
                    </a:ext>
                  </a:extLst>
                </a:gridCol>
                <a:gridCol w="258363">
                  <a:extLst>
                    <a:ext uri="{9D8B030D-6E8A-4147-A177-3AD203B41FA5}">
                      <a16:colId xmlns:a16="http://schemas.microsoft.com/office/drawing/2014/main" val="3534033068"/>
                    </a:ext>
                  </a:extLst>
                </a:gridCol>
                <a:gridCol w="1769055">
                  <a:extLst>
                    <a:ext uri="{9D8B030D-6E8A-4147-A177-3AD203B41FA5}">
                      <a16:colId xmlns:a16="http://schemas.microsoft.com/office/drawing/2014/main" val="488194006"/>
                    </a:ext>
                  </a:extLst>
                </a:gridCol>
              </a:tblGrid>
              <a:tr h="368375">
                <a:tc>
                  <a:txBody>
                    <a:bodyPr/>
                    <a:lstStyle/>
                    <a:p>
                      <a:r>
                        <a:rPr lang="en-US" sz="1050" dirty="0"/>
                        <a:t>Method</a:t>
                      </a:r>
                    </a:p>
                  </a:txBody>
                  <a:tcPr/>
                </a:tc>
                <a:tc>
                  <a:txBody>
                    <a:bodyPr/>
                    <a:lstStyle/>
                    <a:p>
                      <a:r>
                        <a:rPr lang="en-US" sz="1050" dirty="0"/>
                        <a:t>Accuracy</a:t>
                      </a:r>
                    </a:p>
                  </a:txBody>
                  <a:tcPr/>
                </a:tc>
                <a:tc>
                  <a:txBody>
                    <a:bodyPr/>
                    <a:lstStyle/>
                    <a:p>
                      <a:r>
                        <a:rPr lang="en-US" sz="1050" dirty="0"/>
                        <a:t>Time </a:t>
                      </a:r>
                      <a:r>
                        <a:rPr lang="en-US" sz="1050" dirty="0" err="1"/>
                        <a:t>Compcomplexity</a:t>
                      </a:r>
                      <a:endParaRPr lang="en-US" sz="1050" dirty="0"/>
                    </a:p>
                  </a:txBody>
                  <a:tcPr/>
                </a:tc>
                <a:tc>
                  <a:txBody>
                    <a:bodyPr/>
                    <a:lstStyle/>
                    <a:p>
                      <a:endParaRPr lang="en-US" sz="1050"/>
                    </a:p>
                  </a:txBody>
                  <a:tcPr/>
                </a:tc>
                <a:tc>
                  <a:txBody>
                    <a:bodyPr/>
                    <a:lstStyle/>
                    <a:p>
                      <a:endParaRPr lang="en-US" sz="1050" dirty="0"/>
                    </a:p>
                  </a:txBody>
                  <a:tcPr/>
                </a:tc>
                <a:extLst>
                  <a:ext uri="{0D108BD9-81ED-4DB2-BD59-A6C34878D82A}">
                    <a16:rowId xmlns:a16="http://schemas.microsoft.com/office/drawing/2014/main" val="2833255395"/>
                  </a:ext>
                </a:extLst>
              </a:tr>
              <a:tr h="5370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dirty="0"/>
                        <a:t>Baseline 1 SVM without Matrix (what paper ?)</a:t>
                      </a:r>
                    </a:p>
                    <a:p>
                      <a:endParaRPr lang="en-US" sz="1050" dirty="0"/>
                    </a:p>
                  </a:txBody>
                  <a:tcPr/>
                </a:tc>
                <a:tc>
                  <a:txBody>
                    <a:bodyPr/>
                    <a:lstStyle/>
                    <a:p>
                      <a:endParaRPr lang="en-US" sz="1050" dirty="0"/>
                    </a:p>
                  </a:txBody>
                  <a:tcPr/>
                </a:tc>
                <a:tc>
                  <a:txBody>
                    <a:bodyPr/>
                    <a:lstStyle/>
                    <a:p>
                      <a:r>
                        <a:rPr lang="en-US" sz="1050" dirty="0" err="1"/>
                        <a:t>Somdut</a:t>
                      </a:r>
                      <a:r>
                        <a:rPr lang="en-US" sz="1050" dirty="0"/>
                        <a:t> will provide the numbers on this</a:t>
                      </a:r>
                    </a:p>
                  </a:txBody>
                  <a:tcPr/>
                </a:tc>
                <a:tc>
                  <a:txBody>
                    <a:bodyPr/>
                    <a:lstStyle/>
                    <a:p>
                      <a:endParaRPr lang="en-US" sz="1050"/>
                    </a:p>
                  </a:txBody>
                  <a:tcPr/>
                </a:tc>
                <a:tc>
                  <a:txBody>
                    <a:bodyPr/>
                    <a:lstStyle/>
                    <a:p>
                      <a:endParaRPr lang="en-US" sz="1050" dirty="0"/>
                    </a:p>
                  </a:txBody>
                  <a:tcPr/>
                </a:tc>
                <a:extLst>
                  <a:ext uri="{0D108BD9-81ED-4DB2-BD59-A6C34878D82A}">
                    <a16:rowId xmlns:a16="http://schemas.microsoft.com/office/drawing/2014/main" val="1987859809"/>
                  </a:ext>
                </a:extLst>
              </a:tr>
              <a:tr h="3867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t>Our Approach with Matrix SVM</a:t>
                      </a:r>
                    </a:p>
                    <a:p>
                      <a:endParaRPr lang="en-US" sz="1050" dirty="0"/>
                    </a:p>
                  </a:txBody>
                  <a:tcPr/>
                </a:tc>
                <a:tc>
                  <a:txBody>
                    <a:bodyPr/>
                    <a:lstStyle/>
                    <a:p>
                      <a:endParaRPr lang="en-US" sz="1050" dirty="0"/>
                    </a:p>
                  </a:txBody>
                  <a:tcPr/>
                </a:tc>
                <a:tc>
                  <a:txBody>
                    <a:bodyPr/>
                    <a:lstStyle/>
                    <a:p>
                      <a:r>
                        <a:rPr lang="en-US" sz="1050" dirty="0" err="1"/>
                        <a:t>Somdut</a:t>
                      </a:r>
                      <a:r>
                        <a:rPr lang="en-US" sz="1050" dirty="0"/>
                        <a:t> will provide the numbers on this</a:t>
                      </a:r>
                    </a:p>
                  </a:txBody>
                  <a:tcPr/>
                </a:tc>
                <a:tc>
                  <a:txBody>
                    <a:bodyPr/>
                    <a:lstStyle/>
                    <a:p>
                      <a:endParaRPr lang="en-US" sz="1050"/>
                    </a:p>
                  </a:txBody>
                  <a:tcPr/>
                </a:tc>
                <a:tc>
                  <a:txBody>
                    <a:bodyPr/>
                    <a:lstStyle/>
                    <a:p>
                      <a:endParaRPr lang="en-US" sz="1050" dirty="0"/>
                    </a:p>
                  </a:txBody>
                  <a:tcPr/>
                </a:tc>
                <a:extLst>
                  <a:ext uri="{0D108BD9-81ED-4DB2-BD59-A6C34878D82A}">
                    <a16:rowId xmlns:a16="http://schemas.microsoft.com/office/drawing/2014/main" val="2343093979"/>
                  </a:ext>
                </a:extLst>
              </a:tr>
              <a:tr h="5370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t>Our Approach Logistic Regression with Matrix</a:t>
                      </a:r>
                    </a:p>
                    <a:p>
                      <a:endParaRPr lang="en-US" sz="1050" dirty="0"/>
                    </a:p>
                  </a:txBody>
                  <a:tcPr/>
                </a:tc>
                <a:tc>
                  <a:txBody>
                    <a:bodyPr/>
                    <a:lstStyle/>
                    <a:p>
                      <a:endParaRPr lang="en-US" sz="1050" dirty="0"/>
                    </a:p>
                  </a:txBody>
                  <a:tcPr/>
                </a:tc>
                <a:tc>
                  <a:txBody>
                    <a:bodyPr/>
                    <a:lstStyle/>
                    <a:p>
                      <a:r>
                        <a:rPr lang="en-US" sz="1050" dirty="0" err="1"/>
                        <a:t>Somdut</a:t>
                      </a:r>
                      <a:r>
                        <a:rPr lang="en-US" sz="1050" dirty="0"/>
                        <a:t> will provide the numbers on this</a:t>
                      </a:r>
                    </a:p>
                  </a:txBody>
                  <a:tcPr/>
                </a:tc>
                <a:tc>
                  <a:txBody>
                    <a:bodyPr/>
                    <a:lstStyle/>
                    <a:p>
                      <a:endParaRPr lang="en-US" sz="1050"/>
                    </a:p>
                  </a:txBody>
                  <a:tcPr/>
                </a:tc>
                <a:tc>
                  <a:txBody>
                    <a:bodyPr/>
                    <a:lstStyle/>
                    <a:p>
                      <a:endParaRPr lang="en-US" sz="1050"/>
                    </a:p>
                  </a:txBody>
                  <a:tcPr/>
                </a:tc>
                <a:extLst>
                  <a:ext uri="{0D108BD9-81ED-4DB2-BD59-A6C34878D82A}">
                    <a16:rowId xmlns:a16="http://schemas.microsoft.com/office/drawing/2014/main" val="2961054173"/>
                  </a:ext>
                </a:extLst>
              </a:tr>
              <a:tr h="386704">
                <a:tc>
                  <a:txBody>
                    <a:bodyPr/>
                    <a:lstStyle/>
                    <a:p>
                      <a:r>
                        <a:rPr lang="en-US" sz="1050" dirty="0"/>
                        <a:t>Our Approach Logistic Regression without Matrix</a:t>
                      </a:r>
                    </a:p>
                  </a:txBody>
                  <a:tcPr/>
                </a:tc>
                <a:tc>
                  <a:txBody>
                    <a:bodyPr/>
                    <a:lstStyle/>
                    <a:p>
                      <a:endParaRPr lang="en-US" sz="1050" dirty="0"/>
                    </a:p>
                  </a:txBody>
                  <a:tcPr/>
                </a:tc>
                <a:tc>
                  <a:txBody>
                    <a:bodyPr/>
                    <a:lstStyle/>
                    <a:p>
                      <a:r>
                        <a:rPr lang="en-US" sz="1050" dirty="0" err="1"/>
                        <a:t>Somdut</a:t>
                      </a:r>
                      <a:r>
                        <a:rPr lang="en-US" sz="1050" dirty="0"/>
                        <a:t> will provide the numbers on this</a:t>
                      </a:r>
                    </a:p>
                  </a:txBody>
                  <a:tcPr/>
                </a:tc>
                <a:tc>
                  <a:txBody>
                    <a:bodyPr/>
                    <a:lstStyle/>
                    <a:p>
                      <a:endParaRPr lang="en-US" sz="1050"/>
                    </a:p>
                  </a:txBody>
                  <a:tcPr/>
                </a:tc>
                <a:tc>
                  <a:txBody>
                    <a:bodyPr/>
                    <a:lstStyle/>
                    <a:p>
                      <a:endParaRPr lang="en-US" sz="1050" dirty="0"/>
                    </a:p>
                  </a:txBody>
                  <a:tcPr/>
                </a:tc>
                <a:extLst>
                  <a:ext uri="{0D108BD9-81ED-4DB2-BD59-A6C34878D82A}">
                    <a16:rowId xmlns:a16="http://schemas.microsoft.com/office/drawing/2014/main" val="482903280"/>
                  </a:ext>
                </a:extLst>
              </a:tr>
              <a:tr h="386704">
                <a:tc>
                  <a:txBody>
                    <a:bodyPr/>
                    <a:lstStyle/>
                    <a:p>
                      <a:r>
                        <a:rPr lang="en-US" sz="1050" b="1" dirty="0"/>
                        <a:t>Baseline 2 Logistic Regression without Matrix</a:t>
                      </a:r>
                    </a:p>
                  </a:txBody>
                  <a:tcPr/>
                </a:tc>
                <a:tc>
                  <a:txBody>
                    <a:bodyPr/>
                    <a:lstStyle/>
                    <a:p>
                      <a:endParaRPr lang="en-US" sz="1050" dirty="0"/>
                    </a:p>
                  </a:txBody>
                  <a:tcPr/>
                </a:tc>
                <a:tc>
                  <a:txBody>
                    <a:bodyPr/>
                    <a:lstStyle/>
                    <a:p>
                      <a:r>
                        <a:rPr lang="en-US" sz="1050" dirty="0" err="1"/>
                        <a:t>Somdut</a:t>
                      </a:r>
                      <a:r>
                        <a:rPr lang="en-US" sz="1050" dirty="0"/>
                        <a:t> will provide the numbers on this</a:t>
                      </a:r>
                    </a:p>
                  </a:txBody>
                  <a:tcPr/>
                </a:tc>
                <a:tc>
                  <a:txBody>
                    <a:bodyPr/>
                    <a:lstStyle/>
                    <a:p>
                      <a:endParaRPr lang="en-US" sz="1050" dirty="0"/>
                    </a:p>
                  </a:txBody>
                  <a:tcPr/>
                </a:tc>
                <a:tc>
                  <a:txBody>
                    <a:bodyPr/>
                    <a:lstStyle/>
                    <a:p>
                      <a:endParaRPr lang="en-US" sz="1050" dirty="0"/>
                    </a:p>
                  </a:txBody>
                  <a:tcPr/>
                </a:tc>
                <a:extLst>
                  <a:ext uri="{0D108BD9-81ED-4DB2-BD59-A6C34878D82A}">
                    <a16:rowId xmlns:a16="http://schemas.microsoft.com/office/drawing/2014/main" val="4294064076"/>
                  </a:ext>
                </a:extLst>
              </a:tr>
              <a:tr h="3867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t>Our Approach with Matrix SVM</a:t>
                      </a:r>
                    </a:p>
                    <a:p>
                      <a:endParaRPr lang="en-US" sz="1050" dirty="0"/>
                    </a:p>
                  </a:txBody>
                  <a:tcPr/>
                </a:tc>
                <a:tc>
                  <a:txBody>
                    <a:bodyPr/>
                    <a:lstStyle/>
                    <a:p>
                      <a:endParaRPr lang="en-US" sz="1050" dirty="0"/>
                    </a:p>
                  </a:txBody>
                  <a:tcPr/>
                </a:tc>
                <a:tc>
                  <a:txBody>
                    <a:bodyPr/>
                    <a:lstStyle/>
                    <a:p>
                      <a:endParaRPr lang="en-US" sz="1050" dirty="0"/>
                    </a:p>
                  </a:txBody>
                  <a:tcPr/>
                </a:tc>
                <a:tc>
                  <a:txBody>
                    <a:bodyPr/>
                    <a:lstStyle/>
                    <a:p>
                      <a:endParaRPr lang="en-US" sz="1050" dirty="0"/>
                    </a:p>
                  </a:txBody>
                  <a:tcPr/>
                </a:tc>
                <a:tc>
                  <a:txBody>
                    <a:bodyPr/>
                    <a:lstStyle/>
                    <a:p>
                      <a:endParaRPr lang="en-US" sz="1050" dirty="0"/>
                    </a:p>
                  </a:txBody>
                  <a:tcPr/>
                </a:tc>
                <a:extLst>
                  <a:ext uri="{0D108BD9-81ED-4DB2-BD59-A6C34878D82A}">
                    <a16:rowId xmlns:a16="http://schemas.microsoft.com/office/drawing/2014/main" val="556248769"/>
                  </a:ext>
                </a:extLst>
              </a:tr>
              <a:tr h="5370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t>Our Approach Logistic Regression with Matrix</a:t>
                      </a:r>
                    </a:p>
                    <a:p>
                      <a:endParaRPr lang="en-US" sz="1050" dirty="0"/>
                    </a:p>
                  </a:txBody>
                  <a:tcPr/>
                </a:tc>
                <a:tc>
                  <a:txBody>
                    <a:bodyPr/>
                    <a:lstStyle/>
                    <a:p>
                      <a:endParaRPr lang="en-US" sz="1050" dirty="0"/>
                    </a:p>
                  </a:txBody>
                  <a:tcPr/>
                </a:tc>
                <a:tc>
                  <a:txBody>
                    <a:bodyPr/>
                    <a:lstStyle/>
                    <a:p>
                      <a:endParaRPr lang="en-US" sz="1050" dirty="0"/>
                    </a:p>
                  </a:txBody>
                  <a:tcPr/>
                </a:tc>
                <a:tc>
                  <a:txBody>
                    <a:bodyPr/>
                    <a:lstStyle/>
                    <a:p>
                      <a:endParaRPr lang="en-US" sz="1050" dirty="0"/>
                    </a:p>
                  </a:txBody>
                  <a:tcPr/>
                </a:tc>
                <a:tc>
                  <a:txBody>
                    <a:bodyPr/>
                    <a:lstStyle/>
                    <a:p>
                      <a:endParaRPr lang="en-US" sz="1050" dirty="0"/>
                    </a:p>
                  </a:txBody>
                  <a:tcPr/>
                </a:tc>
                <a:extLst>
                  <a:ext uri="{0D108BD9-81ED-4DB2-BD59-A6C34878D82A}">
                    <a16:rowId xmlns:a16="http://schemas.microsoft.com/office/drawing/2014/main" val="3049352542"/>
                  </a:ext>
                </a:extLst>
              </a:tr>
              <a:tr h="236319">
                <a:tc>
                  <a:txBody>
                    <a:bodyPr/>
                    <a:lstStyle/>
                    <a:p>
                      <a:endParaRPr lang="en-US" sz="1050" dirty="0"/>
                    </a:p>
                  </a:txBody>
                  <a:tcPr/>
                </a:tc>
                <a:tc>
                  <a:txBody>
                    <a:bodyPr/>
                    <a:lstStyle/>
                    <a:p>
                      <a:endParaRPr lang="en-US" sz="1050" dirty="0"/>
                    </a:p>
                  </a:txBody>
                  <a:tcPr/>
                </a:tc>
                <a:tc>
                  <a:txBody>
                    <a:bodyPr/>
                    <a:lstStyle/>
                    <a:p>
                      <a:endParaRPr lang="en-US" sz="1050" dirty="0"/>
                    </a:p>
                  </a:txBody>
                  <a:tcPr/>
                </a:tc>
                <a:tc>
                  <a:txBody>
                    <a:bodyPr/>
                    <a:lstStyle/>
                    <a:p>
                      <a:endParaRPr lang="en-US" sz="1050" dirty="0"/>
                    </a:p>
                  </a:txBody>
                  <a:tcPr/>
                </a:tc>
                <a:tc>
                  <a:txBody>
                    <a:bodyPr/>
                    <a:lstStyle/>
                    <a:p>
                      <a:endParaRPr lang="en-US" sz="1050" dirty="0"/>
                    </a:p>
                  </a:txBody>
                  <a:tcPr/>
                </a:tc>
                <a:extLst>
                  <a:ext uri="{0D108BD9-81ED-4DB2-BD59-A6C34878D82A}">
                    <a16:rowId xmlns:a16="http://schemas.microsoft.com/office/drawing/2014/main" val="1417282334"/>
                  </a:ext>
                </a:extLst>
              </a:tr>
              <a:tr h="236319">
                <a:tc>
                  <a:txBody>
                    <a:bodyPr/>
                    <a:lstStyle/>
                    <a:p>
                      <a:endParaRPr lang="en-US" sz="1050" dirty="0"/>
                    </a:p>
                  </a:txBody>
                  <a:tcPr/>
                </a:tc>
                <a:tc>
                  <a:txBody>
                    <a:bodyPr/>
                    <a:lstStyle/>
                    <a:p>
                      <a:endParaRPr lang="en-US" sz="1050" dirty="0"/>
                    </a:p>
                  </a:txBody>
                  <a:tcPr/>
                </a:tc>
                <a:tc>
                  <a:txBody>
                    <a:bodyPr/>
                    <a:lstStyle/>
                    <a:p>
                      <a:endParaRPr lang="en-US" sz="1050" dirty="0"/>
                    </a:p>
                  </a:txBody>
                  <a:tcPr/>
                </a:tc>
                <a:tc>
                  <a:txBody>
                    <a:bodyPr/>
                    <a:lstStyle/>
                    <a:p>
                      <a:endParaRPr lang="en-US" sz="1050" dirty="0"/>
                    </a:p>
                  </a:txBody>
                  <a:tcPr/>
                </a:tc>
                <a:tc>
                  <a:txBody>
                    <a:bodyPr/>
                    <a:lstStyle/>
                    <a:p>
                      <a:endParaRPr lang="en-US" sz="1050" dirty="0"/>
                    </a:p>
                  </a:txBody>
                  <a:tcPr/>
                </a:tc>
                <a:extLst>
                  <a:ext uri="{0D108BD9-81ED-4DB2-BD59-A6C34878D82A}">
                    <a16:rowId xmlns:a16="http://schemas.microsoft.com/office/drawing/2014/main" val="1330501417"/>
                  </a:ext>
                </a:extLst>
              </a:tr>
            </a:tbl>
          </a:graphicData>
        </a:graphic>
      </p:graphicFrame>
    </p:spTree>
    <p:extLst>
      <p:ext uri="{BB962C8B-B14F-4D97-AF65-F5344CB8AC3E}">
        <p14:creationId xmlns:p14="http://schemas.microsoft.com/office/powerpoint/2010/main" val="3403168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388EF-DE38-4A93-90A9-EF4F5D069619}"/>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A71BCE10-5A8D-47DE-BEC2-FEFCD1B22DEB}"/>
              </a:ext>
            </a:extLst>
          </p:cNvPr>
          <p:cNvSpPr>
            <a:spLocks noGrp="1"/>
          </p:cNvSpPr>
          <p:nvPr>
            <p:ph idx="1"/>
          </p:nvPr>
        </p:nvSpPr>
        <p:spPr/>
        <p:txBody>
          <a:bodyPr/>
          <a:lstStyle/>
          <a:p>
            <a:r>
              <a:rPr lang="en-US" dirty="0"/>
              <a:t>We will use the reviews for the item based collaborative filtering in the future work to benchmark it against our other two approaches.</a:t>
            </a:r>
          </a:p>
        </p:txBody>
      </p:sp>
      <p:sp>
        <p:nvSpPr>
          <p:cNvPr id="4" name="Footer Placeholder 3">
            <a:extLst>
              <a:ext uri="{FF2B5EF4-FFF2-40B4-BE49-F238E27FC236}">
                <a16:creationId xmlns:a16="http://schemas.microsoft.com/office/drawing/2014/main" id="{06E2D3BF-AE66-4B28-A871-F9563BE0DF3E}"/>
              </a:ext>
            </a:extLst>
          </p:cNvPr>
          <p:cNvSpPr>
            <a:spLocks noGrp="1"/>
          </p:cNvSpPr>
          <p:nvPr>
            <p:ph type="ftr" sz="quarter" idx="11"/>
          </p:nvPr>
        </p:nvSpPr>
        <p:spPr/>
        <p:txBody>
          <a:bodyPr/>
          <a:lstStyle/>
          <a:p>
            <a:r>
              <a:rPr lang="en-US"/>
              <a:t>CSE6240: Web search and Data Mining  Somdut  Roy,  Vitaly Marin,  Devanshee Shah</a:t>
            </a:r>
          </a:p>
        </p:txBody>
      </p:sp>
      <p:sp>
        <p:nvSpPr>
          <p:cNvPr id="5" name="Slide Number Placeholder 4">
            <a:extLst>
              <a:ext uri="{FF2B5EF4-FFF2-40B4-BE49-F238E27FC236}">
                <a16:creationId xmlns:a16="http://schemas.microsoft.com/office/drawing/2014/main" id="{46B04C81-E8E4-42F1-A707-27D415E0632D}"/>
              </a:ext>
            </a:extLst>
          </p:cNvPr>
          <p:cNvSpPr>
            <a:spLocks noGrp="1"/>
          </p:cNvSpPr>
          <p:nvPr>
            <p:ph type="sldNum" sz="quarter" idx="12"/>
          </p:nvPr>
        </p:nvSpPr>
        <p:spPr/>
        <p:txBody>
          <a:bodyPr/>
          <a:lstStyle/>
          <a:p>
            <a:fld id="{A3A4F282-C470-4736-A742-4363F2E09D7D}" type="slidenum">
              <a:rPr lang="en-US" smtClean="0"/>
              <a:t>19</a:t>
            </a:fld>
            <a:endParaRPr lang="en-US"/>
          </a:p>
        </p:txBody>
      </p:sp>
    </p:spTree>
    <p:extLst>
      <p:ext uri="{BB962C8B-B14F-4D97-AF65-F5344CB8AC3E}">
        <p14:creationId xmlns:p14="http://schemas.microsoft.com/office/powerpoint/2010/main" val="4066313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2ECCA-A1BE-436E-A30E-BD5FC6722D2A}"/>
              </a:ext>
            </a:extLst>
          </p:cNvPr>
          <p:cNvSpPr>
            <a:spLocks noGrp="1"/>
          </p:cNvSpPr>
          <p:nvPr>
            <p:ph type="title"/>
          </p:nvPr>
        </p:nvSpPr>
        <p:spPr/>
        <p:txBody>
          <a:bodyPr/>
          <a:lstStyle/>
          <a:p>
            <a:r>
              <a:rPr lang="en-US" dirty="0"/>
              <a:t>Motivation/Introduction</a:t>
            </a:r>
          </a:p>
        </p:txBody>
      </p:sp>
      <p:sp>
        <p:nvSpPr>
          <p:cNvPr id="3" name="Content Placeholder 2">
            <a:extLst>
              <a:ext uri="{FF2B5EF4-FFF2-40B4-BE49-F238E27FC236}">
                <a16:creationId xmlns:a16="http://schemas.microsoft.com/office/drawing/2014/main" id="{073F4A26-3460-49AE-A20B-4517D9B6B250}"/>
              </a:ext>
            </a:extLst>
          </p:cNvPr>
          <p:cNvSpPr>
            <a:spLocks noGrp="1"/>
          </p:cNvSpPr>
          <p:nvPr>
            <p:ph idx="1"/>
          </p:nvPr>
        </p:nvSpPr>
        <p:spPr>
          <a:xfrm>
            <a:off x="1385237" y="1692111"/>
            <a:ext cx="10409583" cy="4207565"/>
          </a:xfrm>
        </p:spPr>
        <p:txBody>
          <a:bodyPr>
            <a:normAutofit lnSpcReduction="10000"/>
          </a:bodyPr>
          <a:lstStyle/>
          <a:p>
            <a:r>
              <a:rPr lang="en-US" b="1" dirty="0"/>
              <a:t>Problem Description</a:t>
            </a:r>
            <a:r>
              <a:rPr lang="en-US" dirty="0"/>
              <a:t>: </a:t>
            </a:r>
          </a:p>
          <a:p>
            <a:pPr lvl="1"/>
            <a:r>
              <a:rPr lang="en-US" i="0" dirty="0"/>
              <a:t>In this project, we intend to provide a user, who mentions his/her favorite restaurant name/type, with a list of relevant restaurants in the city along with a possible rating he/she is likely to give those restaurants.</a:t>
            </a:r>
          </a:p>
          <a:p>
            <a:pPr lvl="1"/>
            <a:r>
              <a:rPr lang="en-US" i="0" dirty="0"/>
              <a:t>This breaks our problem into two distinct parts</a:t>
            </a:r>
          </a:p>
          <a:p>
            <a:pPr lvl="2"/>
            <a:r>
              <a:rPr lang="en-US" dirty="0"/>
              <a:t>A rating predicting system (to predict ratings for suggested restaurants)</a:t>
            </a:r>
          </a:p>
          <a:p>
            <a:pPr lvl="2"/>
            <a:r>
              <a:rPr lang="en-US" i="0" dirty="0"/>
              <a:t>A recommender system (to suggest those restaurants to a user)</a:t>
            </a:r>
          </a:p>
          <a:p>
            <a:r>
              <a:rPr lang="en-US" b="1" dirty="0"/>
              <a:t>Problem Importance</a:t>
            </a:r>
            <a:r>
              <a:rPr lang="en-US" dirty="0"/>
              <a:t>: </a:t>
            </a:r>
          </a:p>
          <a:p>
            <a:pPr lvl="1"/>
            <a:r>
              <a:rPr lang="en-US" i="0" dirty="0"/>
              <a:t>This provides a user, a list of restaurants only based on the information about favorite restaurant.</a:t>
            </a:r>
          </a:p>
          <a:p>
            <a:pPr lvl="1"/>
            <a:r>
              <a:rPr lang="en-US" i="0" dirty="0"/>
              <a:t>Along with that, our model is capable of predicting the stars that the user is going to give each of those recommended restaurants. Here lies the uniqueness in our problem,</a:t>
            </a:r>
          </a:p>
        </p:txBody>
      </p:sp>
      <p:sp>
        <p:nvSpPr>
          <p:cNvPr id="4" name="Footer Placeholder 3">
            <a:extLst>
              <a:ext uri="{FF2B5EF4-FFF2-40B4-BE49-F238E27FC236}">
                <a16:creationId xmlns:a16="http://schemas.microsoft.com/office/drawing/2014/main" id="{CFD0598A-0EFE-4ED3-B45C-E445287B13B5}"/>
              </a:ext>
            </a:extLst>
          </p:cNvPr>
          <p:cNvSpPr>
            <a:spLocks noGrp="1"/>
          </p:cNvSpPr>
          <p:nvPr>
            <p:ph type="ftr" sz="quarter" idx="11"/>
          </p:nvPr>
        </p:nvSpPr>
        <p:spPr>
          <a:xfrm>
            <a:off x="3031785" y="6291258"/>
            <a:ext cx="6280830" cy="404614"/>
          </a:xfrm>
        </p:spPr>
        <p:txBody>
          <a:bodyPr/>
          <a:lstStyle/>
          <a:p>
            <a:r>
              <a:rPr lang="en-US"/>
              <a:t>CSE6240: Web search and Data Mining  Somdut  Roy,  Vitaly Marin,  Devanshee Shah</a:t>
            </a:r>
            <a:endParaRPr lang="en-US" dirty="0"/>
          </a:p>
        </p:txBody>
      </p:sp>
      <p:sp>
        <p:nvSpPr>
          <p:cNvPr id="5" name="Slide Number Placeholder 4">
            <a:extLst>
              <a:ext uri="{FF2B5EF4-FFF2-40B4-BE49-F238E27FC236}">
                <a16:creationId xmlns:a16="http://schemas.microsoft.com/office/drawing/2014/main" id="{AF6D8ABE-A792-4F95-8642-25FF9C4A6688}"/>
              </a:ext>
            </a:extLst>
          </p:cNvPr>
          <p:cNvSpPr>
            <a:spLocks noGrp="1"/>
          </p:cNvSpPr>
          <p:nvPr>
            <p:ph type="sldNum" sz="quarter" idx="12"/>
          </p:nvPr>
        </p:nvSpPr>
        <p:spPr/>
        <p:txBody>
          <a:bodyPr/>
          <a:lstStyle/>
          <a:p>
            <a:fld id="{A3A4F282-C470-4736-A742-4363F2E09D7D}" type="slidenum">
              <a:rPr lang="en-US" smtClean="0"/>
              <a:t>2</a:t>
            </a:fld>
            <a:endParaRPr lang="en-US"/>
          </a:p>
        </p:txBody>
      </p:sp>
    </p:spTree>
    <p:extLst>
      <p:ext uri="{BB962C8B-B14F-4D97-AF65-F5344CB8AC3E}">
        <p14:creationId xmlns:p14="http://schemas.microsoft.com/office/powerpoint/2010/main" val="159361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E0609-3B5A-4883-A77B-3D0A29E85C76}"/>
              </a:ext>
            </a:extLst>
          </p:cNvPr>
          <p:cNvSpPr>
            <a:spLocks noGrp="1"/>
          </p:cNvSpPr>
          <p:nvPr>
            <p:ph type="title"/>
          </p:nvPr>
        </p:nvSpPr>
        <p:spPr/>
        <p:txBody>
          <a:bodyPr/>
          <a:lstStyle/>
          <a:p>
            <a:r>
              <a:rPr lang="en-US" dirty="0"/>
              <a:t>References:</a:t>
            </a:r>
          </a:p>
        </p:txBody>
      </p:sp>
      <p:pic>
        <p:nvPicPr>
          <p:cNvPr id="4" name="Content Placeholder 3">
            <a:extLst>
              <a:ext uri="{FF2B5EF4-FFF2-40B4-BE49-F238E27FC236}">
                <a16:creationId xmlns:a16="http://schemas.microsoft.com/office/drawing/2014/main" id="{2BD46A84-EAB1-4C51-99E2-6505D5F8F142}"/>
              </a:ext>
            </a:extLst>
          </p:cNvPr>
          <p:cNvPicPr>
            <a:picLocks noGrp="1" noChangeAspect="1"/>
          </p:cNvPicPr>
          <p:nvPr>
            <p:ph idx="1"/>
          </p:nvPr>
        </p:nvPicPr>
        <p:blipFill>
          <a:blip r:embed="rId2"/>
          <a:stretch>
            <a:fillRect/>
          </a:stretch>
        </p:blipFill>
        <p:spPr>
          <a:xfrm>
            <a:off x="4054641" y="1328630"/>
            <a:ext cx="4408765" cy="5028504"/>
          </a:xfrm>
          <a:prstGeom prst="rect">
            <a:avLst/>
          </a:prstGeom>
        </p:spPr>
      </p:pic>
      <p:sp>
        <p:nvSpPr>
          <p:cNvPr id="3" name="Footer Placeholder 2">
            <a:extLst>
              <a:ext uri="{FF2B5EF4-FFF2-40B4-BE49-F238E27FC236}">
                <a16:creationId xmlns:a16="http://schemas.microsoft.com/office/drawing/2014/main" id="{454B74E8-95F5-48C3-BE0D-C67F887D551E}"/>
              </a:ext>
            </a:extLst>
          </p:cNvPr>
          <p:cNvSpPr>
            <a:spLocks noGrp="1"/>
          </p:cNvSpPr>
          <p:nvPr>
            <p:ph type="ftr" sz="quarter" idx="11"/>
          </p:nvPr>
        </p:nvSpPr>
        <p:spPr/>
        <p:txBody>
          <a:bodyPr/>
          <a:lstStyle/>
          <a:p>
            <a:r>
              <a:rPr lang="en-US"/>
              <a:t>CSE6240: Web search and Data Mining  Somdut  Roy,  Vitaly Marin,  Devanshee Shah</a:t>
            </a:r>
          </a:p>
        </p:txBody>
      </p:sp>
      <p:sp>
        <p:nvSpPr>
          <p:cNvPr id="5" name="Slide Number Placeholder 4">
            <a:extLst>
              <a:ext uri="{FF2B5EF4-FFF2-40B4-BE49-F238E27FC236}">
                <a16:creationId xmlns:a16="http://schemas.microsoft.com/office/drawing/2014/main" id="{CB6F608E-1191-4AEE-A673-A75CDF0E41EB}"/>
              </a:ext>
            </a:extLst>
          </p:cNvPr>
          <p:cNvSpPr>
            <a:spLocks noGrp="1"/>
          </p:cNvSpPr>
          <p:nvPr>
            <p:ph type="sldNum" sz="quarter" idx="12"/>
          </p:nvPr>
        </p:nvSpPr>
        <p:spPr/>
        <p:txBody>
          <a:bodyPr/>
          <a:lstStyle/>
          <a:p>
            <a:fld id="{A3A4F282-C470-4736-A742-4363F2E09D7D}" type="slidenum">
              <a:rPr lang="en-US" smtClean="0"/>
              <a:t>20</a:t>
            </a:fld>
            <a:endParaRPr lang="en-US"/>
          </a:p>
        </p:txBody>
      </p:sp>
    </p:spTree>
    <p:extLst>
      <p:ext uri="{BB962C8B-B14F-4D97-AF65-F5344CB8AC3E}">
        <p14:creationId xmlns:p14="http://schemas.microsoft.com/office/powerpoint/2010/main" val="2164309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3B13E-C359-47F8-9E82-95F5AE7ED37D}"/>
              </a:ext>
            </a:extLst>
          </p:cNvPr>
          <p:cNvSpPr>
            <a:spLocks noGrp="1"/>
          </p:cNvSpPr>
          <p:nvPr>
            <p:ph type="title"/>
          </p:nvPr>
        </p:nvSpPr>
        <p:spPr/>
        <p:txBody>
          <a:bodyPr/>
          <a:lstStyle/>
          <a:p>
            <a:r>
              <a:rPr lang="en-US" dirty="0"/>
              <a:t>Delete: Notes to self.</a:t>
            </a:r>
          </a:p>
        </p:txBody>
      </p:sp>
      <p:sp>
        <p:nvSpPr>
          <p:cNvPr id="3" name="Content Placeholder 2">
            <a:extLst>
              <a:ext uri="{FF2B5EF4-FFF2-40B4-BE49-F238E27FC236}">
                <a16:creationId xmlns:a16="http://schemas.microsoft.com/office/drawing/2014/main" id="{DB33EBDD-41F1-42DD-AA73-0DC7FD31F6FD}"/>
              </a:ext>
            </a:extLst>
          </p:cNvPr>
          <p:cNvSpPr>
            <a:spLocks noGrp="1"/>
          </p:cNvSpPr>
          <p:nvPr>
            <p:ph idx="1"/>
          </p:nvPr>
        </p:nvSpPr>
        <p:spPr/>
        <p:txBody>
          <a:bodyPr>
            <a:normAutofit fontScale="62500" lnSpcReduction="20000"/>
          </a:bodyPr>
          <a:lstStyle/>
          <a:p>
            <a:r>
              <a:rPr lang="en-US" dirty="0"/>
              <a:t>Need to create a slide and put it at the beginning of the presentation as a use case to show: </a:t>
            </a:r>
          </a:p>
          <a:p>
            <a:pPr marL="0" indent="0">
              <a:buNone/>
            </a:pPr>
            <a:r>
              <a:rPr lang="en-US" dirty="0"/>
              <a:t>Types of predictions:</a:t>
            </a:r>
          </a:p>
          <a:p>
            <a:r>
              <a:rPr lang="en-US" b="1" dirty="0"/>
              <a:t>Combined system: </a:t>
            </a:r>
            <a:r>
              <a:rPr lang="en-US" dirty="0"/>
              <a:t>User A ( no needed rated restaurant G), Given favorite restaurant Z what is next great restaurant X  to go to ?( combined system) with right side and left side.</a:t>
            </a:r>
          </a:p>
          <a:p>
            <a:r>
              <a:rPr lang="en-US" dirty="0"/>
              <a:t>Left side of the diagram: User A ( rated restaurants several restaurants), what is the rating of any restaurant that the user has not been to.</a:t>
            </a:r>
          </a:p>
          <a:p>
            <a:endParaRPr lang="en-US" dirty="0"/>
          </a:p>
          <a:p>
            <a:r>
              <a:rPr lang="en-US" dirty="0"/>
              <a:t>What is really needed ? (did the user really need to rate anything ?)</a:t>
            </a:r>
          </a:p>
          <a:p>
            <a:r>
              <a:rPr lang="en-US" dirty="0"/>
              <a:t>User A provided what his/her favorite restaurant is.</a:t>
            </a:r>
          </a:p>
          <a:p>
            <a:r>
              <a:rPr lang="en-US" dirty="0"/>
              <a:t>Does the favorite restaurant Z need any ratings ? </a:t>
            </a:r>
          </a:p>
          <a:p>
            <a:r>
              <a:rPr lang="en-US" dirty="0"/>
              <a:t>Does the recommended restaurant X need any ratings ?</a:t>
            </a:r>
          </a:p>
          <a:p>
            <a:endParaRPr lang="en-US" dirty="0"/>
          </a:p>
          <a:p>
            <a:pPr marL="0" indent="0">
              <a:buNone/>
            </a:pPr>
            <a:r>
              <a:rPr lang="en-US" dirty="0"/>
              <a:t> </a:t>
            </a:r>
          </a:p>
          <a:p>
            <a:endParaRPr lang="en-US" dirty="0"/>
          </a:p>
        </p:txBody>
      </p:sp>
      <p:sp>
        <p:nvSpPr>
          <p:cNvPr id="4" name="Footer Placeholder 3">
            <a:extLst>
              <a:ext uri="{FF2B5EF4-FFF2-40B4-BE49-F238E27FC236}">
                <a16:creationId xmlns:a16="http://schemas.microsoft.com/office/drawing/2014/main" id="{AAA1FCD4-C53F-46A6-8FDC-E5B935C91148}"/>
              </a:ext>
            </a:extLst>
          </p:cNvPr>
          <p:cNvSpPr>
            <a:spLocks noGrp="1"/>
          </p:cNvSpPr>
          <p:nvPr>
            <p:ph type="ftr" sz="quarter" idx="11"/>
          </p:nvPr>
        </p:nvSpPr>
        <p:spPr/>
        <p:txBody>
          <a:bodyPr/>
          <a:lstStyle/>
          <a:p>
            <a:r>
              <a:rPr lang="en-US"/>
              <a:t>CSE6240: Web search and Data Mining  Somdut  Roy,  Vitaly Marin,  Devanshee Shah</a:t>
            </a:r>
          </a:p>
        </p:txBody>
      </p:sp>
      <p:sp>
        <p:nvSpPr>
          <p:cNvPr id="5" name="Slide Number Placeholder 4">
            <a:extLst>
              <a:ext uri="{FF2B5EF4-FFF2-40B4-BE49-F238E27FC236}">
                <a16:creationId xmlns:a16="http://schemas.microsoft.com/office/drawing/2014/main" id="{D81453C0-C280-4124-BD58-148337ECA551}"/>
              </a:ext>
            </a:extLst>
          </p:cNvPr>
          <p:cNvSpPr>
            <a:spLocks noGrp="1"/>
          </p:cNvSpPr>
          <p:nvPr>
            <p:ph type="sldNum" sz="quarter" idx="12"/>
          </p:nvPr>
        </p:nvSpPr>
        <p:spPr/>
        <p:txBody>
          <a:bodyPr/>
          <a:lstStyle/>
          <a:p>
            <a:fld id="{A3A4F282-C470-4736-A742-4363F2E09D7D}" type="slidenum">
              <a:rPr lang="en-US" smtClean="0"/>
              <a:t>21</a:t>
            </a:fld>
            <a:endParaRPr lang="en-US"/>
          </a:p>
        </p:txBody>
      </p:sp>
    </p:spTree>
    <p:extLst>
      <p:ext uri="{BB962C8B-B14F-4D97-AF65-F5344CB8AC3E}">
        <p14:creationId xmlns:p14="http://schemas.microsoft.com/office/powerpoint/2010/main" val="1544902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AA6FC-19F4-4955-A395-BAF5E80AC09E}"/>
              </a:ext>
            </a:extLst>
          </p:cNvPr>
          <p:cNvSpPr>
            <a:spLocks noGrp="1"/>
          </p:cNvSpPr>
          <p:nvPr>
            <p:ph type="title"/>
          </p:nvPr>
        </p:nvSpPr>
        <p:spPr/>
        <p:txBody>
          <a:bodyPr/>
          <a:lstStyle/>
          <a:p>
            <a:r>
              <a:rPr lang="en-US" dirty="0"/>
              <a:t>Methodology: Text Encoding</a:t>
            </a:r>
          </a:p>
        </p:txBody>
      </p:sp>
      <p:sp>
        <p:nvSpPr>
          <p:cNvPr id="3" name="Content Placeholder 2">
            <a:extLst>
              <a:ext uri="{FF2B5EF4-FFF2-40B4-BE49-F238E27FC236}">
                <a16:creationId xmlns:a16="http://schemas.microsoft.com/office/drawing/2014/main" id="{FB0996D8-4AB4-4750-A7FC-DCFB20CFCBD9}"/>
              </a:ext>
            </a:extLst>
          </p:cNvPr>
          <p:cNvSpPr>
            <a:spLocks noGrp="1"/>
          </p:cNvSpPr>
          <p:nvPr>
            <p:ph idx="1"/>
          </p:nvPr>
        </p:nvSpPr>
        <p:spPr>
          <a:xfrm>
            <a:off x="1371600" y="1638299"/>
            <a:ext cx="5221705" cy="4233111"/>
          </a:xfrm>
        </p:spPr>
        <p:txBody>
          <a:bodyPr>
            <a:normAutofit fontScale="92500" lnSpcReduction="10000"/>
          </a:bodyPr>
          <a:lstStyle/>
          <a:p>
            <a:r>
              <a:rPr lang="en-US" dirty="0"/>
              <a:t>Our baseline is based on a paper by Kulkarni et al., where they use review text to predict the ratings.</a:t>
            </a:r>
          </a:p>
          <a:p>
            <a:r>
              <a:rPr lang="en-US" dirty="0"/>
              <a:t>While we use their machine learning techniques to create our baselines, the paper does not specify the method for word embedding. This gives us liberty to explore options for word embedding techniques.</a:t>
            </a:r>
          </a:p>
          <a:p>
            <a:r>
              <a:rPr lang="en-US" dirty="0"/>
              <a:t>In assignment 2 of this course, we learned to use </a:t>
            </a:r>
            <a:r>
              <a:rPr lang="en-US" b="1" i="1" dirty="0"/>
              <a:t>word2vec</a:t>
            </a:r>
            <a:r>
              <a:rPr lang="en-US" dirty="0"/>
              <a:t>. So that was an option. However, going by a blog by Anon (2016), using </a:t>
            </a:r>
            <a:r>
              <a:rPr lang="en-US" b="1" i="1" dirty="0"/>
              <a:t>fastText</a:t>
            </a:r>
            <a:r>
              <a:rPr lang="en-US" dirty="0"/>
              <a:t> suits best for a moderately small dataset like ours.</a:t>
            </a:r>
          </a:p>
          <a:p>
            <a:r>
              <a:rPr lang="en-US" dirty="0"/>
              <a:t>We create embedding for reviews using the method shown here </a:t>
            </a:r>
            <a:r>
              <a:rPr lang="en-US" dirty="0">
                <a:sym typeface="Wingdings" panose="05000000000000000000" pitchFamily="2" charset="2"/>
              </a:rPr>
              <a:t></a:t>
            </a:r>
            <a:endParaRPr lang="en-US" dirty="0"/>
          </a:p>
        </p:txBody>
      </p:sp>
      <p:sp>
        <p:nvSpPr>
          <p:cNvPr id="4" name="Footer Placeholder 3">
            <a:extLst>
              <a:ext uri="{FF2B5EF4-FFF2-40B4-BE49-F238E27FC236}">
                <a16:creationId xmlns:a16="http://schemas.microsoft.com/office/drawing/2014/main" id="{E1F989AA-94B5-4323-943A-3EDF80A765E9}"/>
              </a:ext>
            </a:extLst>
          </p:cNvPr>
          <p:cNvSpPr>
            <a:spLocks noGrp="1"/>
          </p:cNvSpPr>
          <p:nvPr>
            <p:ph type="ftr" sz="quarter" idx="11"/>
          </p:nvPr>
        </p:nvSpPr>
        <p:spPr/>
        <p:txBody>
          <a:bodyPr/>
          <a:lstStyle/>
          <a:p>
            <a:r>
              <a:rPr lang="en-US"/>
              <a:t>CSE6240: Web search and Data Mining  Somdut  Roy,  Vitaly Marin,  Devanshee Shah</a:t>
            </a:r>
          </a:p>
        </p:txBody>
      </p:sp>
      <p:sp>
        <p:nvSpPr>
          <p:cNvPr id="5" name="Slide Number Placeholder 4">
            <a:extLst>
              <a:ext uri="{FF2B5EF4-FFF2-40B4-BE49-F238E27FC236}">
                <a16:creationId xmlns:a16="http://schemas.microsoft.com/office/drawing/2014/main" id="{559B3A02-958E-4EAE-ACD8-92C87770A9C6}"/>
              </a:ext>
            </a:extLst>
          </p:cNvPr>
          <p:cNvSpPr>
            <a:spLocks noGrp="1"/>
          </p:cNvSpPr>
          <p:nvPr>
            <p:ph type="sldNum" sz="quarter" idx="12"/>
          </p:nvPr>
        </p:nvSpPr>
        <p:spPr/>
        <p:txBody>
          <a:bodyPr/>
          <a:lstStyle/>
          <a:p>
            <a:fld id="{A3A4F282-C470-4736-A742-4363F2E09D7D}" type="slidenum">
              <a:rPr lang="en-US" smtClean="0"/>
              <a:t>3</a:t>
            </a:fld>
            <a:endParaRPr lang="en-US"/>
          </a:p>
        </p:txBody>
      </p:sp>
      <p:pic>
        <p:nvPicPr>
          <p:cNvPr id="1026" name="Picture 2" descr="fastText">
            <a:extLst>
              <a:ext uri="{FF2B5EF4-FFF2-40B4-BE49-F238E27FC236}">
                <a16:creationId xmlns:a16="http://schemas.microsoft.com/office/drawing/2014/main" id="{D90C021A-E555-42CE-8DE4-5F5944B794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2735" y="3370379"/>
            <a:ext cx="887320" cy="20426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6F09448-36B8-4376-B1B2-0013E5ED45DE}"/>
              </a:ext>
            </a:extLst>
          </p:cNvPr>
          <p:cNvSpPr txBox="1"/>
          <p:nvPr/>
        </p:nvSpPr>
        <p:spPr>
          <a:xfrm>
            <a:off x="8282418" y="1520615"/>
            <a:ext cx="1899624" cy="369332"/>
          </a:xfrm>
          <a:prstGeom prst="rect">
            <a:avLst/>
          </a:prstGeom>
          <a:noFill/>
        </p:spPr>
        <p:txBody>
          <a:bodyPr wrap="square" rtlCol="0">
            <a:spAutoFit/>
          </a:bodyPr>
          <a:lstStyle/>
          <a:p>
            <a:r>
              <a:rPr lang="en-US" dirty="0"/>
              <a:t>Review Sentence</a:t>
            </a:r>
          </a:p>
        </p:txBody>
      </p:sp>
      <p:cxnSp>
        <p:nvCxnSpPr>
          <p:cNvPr id="8" name="Straight Arrow Connector 7">
            <a:extLst>
              <a:ext uri="{FF2B5EF4-FFF2-40B4-BE49-F238E27FC236}">
                <a16:creationId xmlns:a16="http://schemas.microsoft.com/office/drawing/2014/main" id="{A190E017-E622-484E-BEF2-390A1F1AA506}"/>
              </a:ext>
            </a:extLst>
          </p:cNvPr>
          <p:cNvCxnSpPr>
            <a:stCxn id="6" idx="2"/>
          </p:cNvCxnSpPr>
          <p:nvPr/>
        </p:nvCxnSpPr>
        <p:spPr>
          <a:xfrm>
            <a:off x="9232230" y="1889947"/>
            <a:ext cx="0" cy="8348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AA8270D4-BE3F-499B-8205-19FF7918A2C5}"/>
              </a:ext>
            </a:extLst>
          </p:cNvPr>
          <p:cNvSpPr txBox="1"/>
          <p:nvPr/>
        </p:nvSpPr>
        <p:spPr>
          <a:xfrm>
            <a:off x="9263671" y="1912336"/>
            <a:ext cx="2337843" cy="646331"/>
          </a:xfrm>
          <a:prstGeom prst="rect">
            <a:avLst/>
          </a:prstGeom>
          <a:noFill/>
        </p:spPr>
        <p:txBody>
          <a:bodyPr wrap="square" rtlCol="0">
            <a:spAutoFit/>
          </a:bodyPr>
          <a:lstStyle/>
          <a:p>
            <a:pPr marL="342900" indent="-342900">
              <a:buAutoNum type="arabicPeriod"/>
            </a:pPr>
            <a:r>
              <a:rPr lang="en-US" sz="1200" dirty="0"/>
              <a:t>Remove Stopwords</a:t>
            </a:r>
          </a:p>
          <a:p>
            <a:pPr marL="342900" indent="-342900">
              <a:buAutoNum type="arabicPeriod"/>
            </a:pPr>
            <a:r>
              <a:rPr lang="en-US" sz="1200" dirty="0"/>
              <a:t>Remove html tags</a:t>
            </a:r>
          </a:p>
          <a:p>
            <a:pPr marL="342900" indent="-342900">
              <a:buAutoNum type="arabicPeriod"/>
            </a:pPr>
            <a:r>
              <a:rPr lang="en-US" sz="1200" dirty="0"/>
              <a:t>Remove special characters</a:t>
            </a:r>
          </a:p>
        </p:txBody>
      </p:sp>
      <p:sp>
        <p:nvSpPr>
          <p:cNvPr id="11" name="TextBox 10">
            <a:extLst>
              <a:ext uri="{FF2B5EF4-FFF2-40B4-BE49-F238E27FC236}">
                <a16:creationId xmlns:a16="http://schemas.microsoft.com/office/drawing/2014/main" id="{8822B834-0C49-4592-85B0-098F44AEC89E}"/>
              </a:ext>
            </a:extLst>
          </p:cNvPr>
          <p:cNvSpPr txBox="1"/>
          <p:nvPr/>
        </p:nvSpPr>
        <p:spPr>
          <a:xfrm>
            <a:off x="8282417" y="2664795"/>
            <a:ext cx="2237895" cy="646331"/>
          </a:xfrm>
          <a:prstGeom prst="rect">
            <a:avLst/>
          </a:prstGeom>
          <a:noFill/>
        </p:spPr>
        <p:txBody>
          <a:bodyPr wrap="square" rtlCol="0">
            <a:spAutoFit/>
          </a:bodyPr>
          <a:lstStyle/>
          <a:p>
            <a:r>
              <a:rPr lang="en-US" dirty="0"/>
              <a:t>Filtered Review Words</a:t>
            </a:r>
          </a:p>
        </p:txBody>
      </p:sp>
      <p:cxnSp>
        <p:nvCxnSpPr>
          <p:cNvPr id="12" name="Straight Arrow Connector 11">
            <a:extLst>
              <a:ext uri="{FF2B5EF4-FFF2-40B4-BE49-F238E27FC236}">
                <a16:creationId xmlns:a16="http://schemas.microsoft.com/office/drawing/2014/main" id="{A7785DC3-89DE-4C88-9251-F199F5B0CACE}"/>
              </a:ext>
            </a:extLst>
          </p:cNvPr>
          <p:cNvCxnSpPr/>
          <p:nvPr/>
        </p:nvCxnSpPr>
        <p:spPr>
          <a:xfrm>
            <a:off x="9232230" y="3211355"/>
            <a:ext cx="0" cy="8348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413F316F-0188-4257-9550-DB07551FE262}"/>
              </a:ext>
            </a:extLst>
          </p:cNvPr>
          <p:cNvSpPr txBox="1"/>
          <p:nvPr/>
        </p:nvSpPr>
        <p:spPr>
          <a:xfrm>
            <a:off x="8282416" y="4033482"/>
            <a:ext cx="2537983" cy="923330"/>
          </a:xfrm>
          <a:prstGeom prst="rect">
            <a:avLst/>
          </a:prstGeom>
          <a:noFill/>
        </p:spPr>
        <p:txBody>
          <a:bodyPr wrap="square" rtlCol="0">
            <a:spAutoFit/>
          </a:bodyPr>
          <a:lstStyle/>
          <a:p>
            <a:r>
              <a:rPr lang="en-US" dirty="0"/>
              <a:t>Set of vector representations of review words</a:t>
            </a:r>
          </a:p>
        </p:txBody>
      </p:sp>
      <p:cxnSp>
        <p:nvCxnSpPr>
          <p:cNvPr id="15" name="Straight Arrow Connector 14">
            <a:extLst>
              <a:ext uri="{FF2B5EF4-FFF2-40B4-BE49-F238E27FC236}">
                <a16:creationId xmlns:a16="http://schemas.microsoft.com/office/drawing/2014/main" id="{28655C02-4262-47DE-9BE2-61D21EC8B75F}"/>
              </a:ext>
            </a:extLst>
          </p:cNvPr>
          <p:cNvCxnSpPr/>
          <p:nvPr/>
        </p:nvCxnSpPr>
        <p:spPr>
          <a:xfrm>
            <a:off x="9246617" y="4956812"/>
            <a:ext cx="0" cy="8348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46292A54-D774-4610-8EA5-DE946497BFE1}"/>
              </a:ext>
            </a:extLst>
          </p:cNvPr>
          <p:cNvSpPr txBox="1"/>
          <p:nvPr/>
        </p:nvSpPr>
        <p:spPr>
          <a:xfrm>
            <a:off x="9401364" y="5249235"/>
            <a:ext cx="2237895" cy="307777"/>
          </a:xfrm>
          <a:prstGeom prst="rect">
            <a:avLst/>
          </a:prstGeom>
          <a:noFill/>
        </p:spPr>
        <p:txBody>
          <a:bodyPr wrap="square" rtlCol="0">
            <a:spAutoFit/>
          </a:bodyPr>
          <a:lstStyle/>
          <a:p>
            <a:r>
              <a:rPr lang="en-US" sz="1400" dirty="0"/>
              <a:t>Averaging vectors</a:t>
            </a:r>
          </a:p>
        </p:txBody>
      </p:sp>
      <p:sp>
        <p:nvSpPr>
          <p:cNvPr id="17" name="TextBox 16">
            <a:extLst>
              <a:ext uri="{FF2B5EF4-FFF2-40B4-BE49-F238E27FC236}">
                <a16:creationId xmlns:a16="http://schemas.microsoft.com/office/drawing/2014/main" id="{7EB9E182-271D-4EF2-AB6C-6308DCA4A5F5}"/>
              </a:ext>
            </a:extLst>
          </p:cNvPr>
          <p:cNvSpPr txBox="1"/>
          <p:nvPr/>
        </p:nvSpPr>
        <p:spPr>
          <a:xfrm>
            <a:off x="8296805" y="5820533"/>
            <a:ext cx="1899624" cy="369332"/>
          </a:xfrm>
          <a:prstGeom prst="rect">
            <a:avLst/>
          </a:prstGeom>
          <a:noFill/>
        </p:spPr>
        <p:txBody>
          <a:bodyPr wrap="square" rtlCol="0">
            <a:spAutoFit/>
          </a:bodyPr>
          <a:lstStyle/>
          <a:p>
            <a:r>
              <a:rPr lang="en-US" dirty="0"/>
              <a:t>Review Vector</a:t>
            </a:r>
          </a:p>
        </p:txBody>
      </p:sp>
      <p:sp>
        <p:nvSpPr>
          <p:cNvPr id="18" name="TextBox 17">
            <a:extLst>
              <a:ext uri="{FF2B5EF4-FFF2-40B4-BE49-F238E27FC236}">
                <a16:creationId xmlns:a16="http://schemas.microsoft.com/office/drawing/2014/main" id="{897B5EED-211C-4BD3-B22B-4C327A338480}"/>
              </a:ext>
            </a:extLst>
          </p:cNvPr>
          <p:cNvSpPr txBox="1"/>
          <p:nvPr/>
        </p:nvSpPr>
        <p:spPr>
          <a:xfrm>
            <a:off x="9563395" y="3554370"/>
            <a:ext cx="1738394" cy="461665"/>
          </a:xfrm>
          <a:prstGeom prst="rect">
            <a:avLst/>
          </a:prstGeom>
          <a:noFill/>
        </p:spPr>
        <p:txBody>
          <a:bodyPr wrap="square" rtlCol="0">
            <a:spAutoFit/>
          </a:bodyPr>
          <a:lstStyle/>
          <a:p>
            <a:r>
              <a:rPr lang="en-US" sz="1200" dirty="0"/>
              <a:t>(trained using review dictionary of our data)</a:t>
            </a:r>
          </a:p>
        </p:txBody>
      </p:sp>
    </p:spTree>
    <p:extLst>
      <p:ext uri="{BB962C8B-B14F-4D97-AF65-F5344CB8AC3E}">
        <p14:creationId xmlns:p14="http://schemas.microsoft.com/office/powerpoint/2010/main" val="2220907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4F6E0-9D7D-40D0-8EFE-CA3F7A5127FE}"/>
              </a:ext>
            </a:extLst>
          </p:cNvPr>
          <p:cNvSpPr>
            <a:spLocks noGrp="1"/>
          </p:cNvSpPr>
          <p:nvPr>
            <p:ph type="title"/>
          </p:nvPr>
        </p:nvSpPr>
        <p:spPr>
          <a:xfrm>
            <a:off x="1371600" y="685800"/>
            <a:ext cx="10391314" cy="1086663"/>
          </a:xfrm>
        </p:spPr>
        <p:txBody>
          <a:bodyPr/>
          <a:lstStyle/>
          <a:p>
            <a:r>
              <a:rPr lang="en-US" sz="4000" dirty="0"/>
              <a:t>Methodology: Baseline Approaches/Algorithms</a:t>
            </a:r>
            <a:r>
              <a:rPr lang="en-US" dirty="0"/>
              <a:t> </a:t>
            </a:r>
          </a:p>
        </p:txBody>
      </p:sp>
      <p:sp>
        <p:nvSpPr>
          <p:cNvPr id="3" name="Content Placeholder 2">
            <a:extLst>
              <a:ext uri="{FF2B5EF4-FFF2-40B4-BE49-F238E27FC236}">
                <a16:creationId xmlns:a16="http://schemas.microsoft.com/office/drawing/2014/main" id="{8945259D-0340-442B-A460-E15B85E2956C}"/>
              </a:ext>
            </a:extLst>
          </p:cNvPr>
          <p:cNvSpPr>
            <a:spLocks noGrp="1"/>
          </p:cNvSpPr>
          <p:nvPr>
            <p:ph idx="1"/>
          </p:nvPr>
        </p:nvSpPr>
        <p:spPr>
          <a:xfrm>
            <a:off x="980388" y="1948648"/>
            <a:ext cx="10169966" cy="3581400"/>
          </a:xfrm>
        </p:spPr>
        <p:txBody>
          <a:bodyPr>
            <a:normAutofit/>
          </a:bodyPr>
          <a:lstStyle/>
          <a:p>
            <a:pPr marL="0" indent="0">
              <a:buNone/>
            </a:pPr>
            <a:r>
              <a:rPr lang="en-US" dirty="0"/>
              <a:t>What are our baseline Approaches ?</a:t>
            </a:r>
          </a:p>
          <a:p>
            <a:r>
              <a:rPr lang="en-US" dirty="0"/>
              <a:t>Baseline Approach #1: </a:t>
            </a:r>
            <a:r>
              <a:rPr lang="en-US" b="1" dirty="0"/>
              <a:t>Linear SVM classifier (Kulkarni et al)</a:t>
            </a:r>
          </a:p>
          <a:p>
            <a:r>
              <a:rPr lang="en-US" dirty="0"/>
              <a:t>Baseline Approach #2: </a:t>
            </a:r>
            <a:r>
              <a:rPr lang="en-US" b="1" dirty="0"/>
              <a:t>Logistic Regression </a:t>
            </a:r>
          </a:p>
          <a:p>
            <a:endParaRPr lang="en-US" dirty="0"/>
          </a:p>
          <a:p>
            <a:r>
              <a:rPr lang="en-US" dirty="0"/>
              <a:t>Description of how each baseline</a:t>
            </a:r>
          </a:p>
          <a:p>
            <a:pPr marL="0" indent="0">
              <a:buNone/>
            </a:pPr>
            <a:r>
              <a:rPr lang="en-US" dirty="0"/>
              <a:t> approach work (baseline 1) : as shown here </a:t>
            </a:r>
            <a:r>
              <a:rPr lang="en-US" dirty="0">
                <a:sym typeface="Wingdings" panose="05000000000000000000" pitchFamily="2" charset="2"/>
              </a:rPr>
              <a:t></a:t>
            </a:r>
            <a:endParaRPr lang="en-US" b="1" dirty="0"/>
          </a:p>
          <a:p>
            <a:r>
              <a:rPr lang="en-US" dirty="0"/>
              <a:t>Description of how each baseline</a:t>
            </a:r>
          </a:p>
          <a:p>
            <a:pPr marL="0" indent="0">
              <a:buNone/>
            </a:pPr>
            <a:r>
              <a:rPr lang="en-US" dirty="0"/>
              <a:t> approach work (baseline 2): as shown here </a:t>
            </a:r>
            <a:r>
              <a:rPr lang="en-US" dirty="0">
                <a:sym typeface="Wingdings" panose="05000000000000000000" pitchFamily="2" charset="2"/>
              </a:rPr>
              <a:t></a:t>
            </a:r>
            <a:endParaRPr lang="en-US" dirty="0"/>
          </a:p>
          <a:p>
            <a:pPr marL="0" indent="0">
              <a:buNone/>
            </a:pPr>
            <a:endParaRPr lang="en-US" dirty="0"/>
          </a:p>
        </p:txBody>
      </p:sp>
      <p:sp>
        <p:nvSpPr>
          <p:cNvPr id="4" name="Footer Placeholder 3">
            <a:extLst>
              <a:ext uri="{FF2B5EF4-FFF2-40B4-BE49-F238E27FC236}">
                <a16:creationId xmlns:a16="http://schemas.microsoft.com/office/drawing/2014/main" id="{B84A62F1-7754-4D19-A6EB-C123B18F15A4}"/>
              </a:ext>
            </a:extLst>
          </p:cNvPr>
          <p:cNvSpPr>
            <a:spLocks noGrp="1"/>
          </p:cNvSpPr>
          <p:nvPr>
            <p:ph type="ftr" sz="quarter" idx="11"/>
          </p:nvPr>
        </p:nvSpPr>
        <p:spPr/>
        <p:txBody>
          <a:bodyPr/>
          <a:lstStyle/>
          <a:p>
            <a:r>
              <a:rPr lang="en-US"/>
              <a:t>CSE6240: Web search and Data Mining  Somdut  Roy,  Vitaly Marin,  Devanshee Shah</a:t>
            </a:r>
          </a:p>
        </p:txBody>
      </p:sp>
      <p:sp>
        <p:nvSpPr>
          <p:cNvPr id="5" name="Slide Number Placeholder 4">
            <a:extLst>
              <a:ext uri="{FF2B5EF4-FFF2-40B4-BE49-F238E27FC236}">
                <a16:creationId xmlns:a16="http://schemas.microsoft.com/office/drawing/2014/main" id="{A7BD2BC0-73B1-4813-9D07-B4CACE5CEC8D}"/>
              </a:ext>
            </a:extLst>
          </p:cNvPr>
          <p:cNvSpPr>
            <a:spLocks noGrp="1"/>
          </p:cNvSpPr>
          <p:nvPr>
            <p:ph type="sldNum" sz="quarter" idx="12"/>
          </p:nvPr>
        </p:nvSpPr>
        <p:spPr/>
        <p:txBody>
          <a:bodyPr/>
          <a:lstStyle/>
          <a:p>
            <a:fld id="{A3A4F282-C470-4736-A742-4363F2E09D7D}" type="slidenum">
              <a:rPr lang="en-US" smtClean="0"/>
              <a:t>4</a:t>
            </a:fld>
            <a:endParaRPr lang="en-US"/>
          </a:p>
        </p:txBody>
      </p:sp>
      <p:sp>
        <p:nvSpPr>
          <p:cNvPr id="28" name="Cylinder 27">
            <a:extLst>
              <a:ext uri="{FF2B5EF4-FFF2-40B4-BE49-F238E27FC236}">
                <a16:creationId xmlns:a16="http://schemas.microsoft.com/office/drawing/2014/main" id="{6C8DDC54-79FD-4B7B-BAF4-B29F719260C2}"/>
              </a:ext>
            </a:extLst>
          </p:cNvPr>
          <p:cNvSpPr/>
          <p:nvPr/>
        </p:nvSpPr>
        <p:spPr>
          <a:xfrm>
            <a:off x="8011497" y="3181158"/>
            <a:ext cx="2460395" cy="650449"/>
          </a:xfrm>
          <a:prstGeom prst="ca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aseline="-25000" dirty="0"/>
              <a:t>Yelp Restaurant Review- Rating Dataset</a:t>
            </a:r>
          </a:p>
        </p:txBody>
      </p:sp>
      <p:sp>
        <p:nvSpPr>
          <p:cNvPr id="29" name="Rectangle: Rounded Corners 28">
            <a:extLst>
              <a:ext uri="{FF2B5EF4-FFF2-40B4-BE49-F238E27FC236}">
                <a16:creationId xmlns:a16="http://schemas.microsoft.com/office/drawing/2014/main" id="{E3D9C444-C5CC-41CC-8AF8-C5D4171C6D55}"/>
              </a:ext>
            </a:extLst>
          </p:cNvPr>
          <p:cNvSpPr/>
          <p:nvPr/>
        </p:nvSpPr>
        <p:spPr>
          <a:xfrm>
            <a:off x="7740020" y="4363083"/>
            <a:ext cx="1517902" cy="51043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050" dirty="0"/>
              <a:t>User Reviews</a:t>
            </a:r>
          </a:p>
        </p:txBody>
      </p:sp>
      <p:sp>
        <p:nvSpPr>
          <p:cNvPr id="30" name="Rectangle: Rounded Corners 29">
            <a:extLst>
              <a:ext uri="{FF2B5EF4-FFF2-40B4-BE49-F238E27FC236}">
                <a16:creationId xmlns:a16="http://schemas.microsoft.com/office/drawing/2014/main" id="{BB4AFF8D-94B0-4CFA-8A6D-3446D9330D4E}"/>
              </a:ext>
            </a:extLst>
          </p:cNvPr>
          <p:cNvSpPr/>
          <p:nvPr/>
        </p:nvSpPr>
        <p:spPr>
          <a:xfrm>
            <a:off x="9239254" y="4363083"/>
            <a:ext cx="1517902" cy="51043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050" dirty="0"/>
              <a:t>Restaurant Reviews</a:t>
            </a:r>
          </a:p>
        </p:txBody>
      </p:sp>
      <p:cxnSp>
        <p:nvCxnSpPr>
          <p:cNvPr id="31" name="Connector: Elbow 30">
            <a:extLst>
              <a:ext uri="{FF2B5EF4-FFF2-40B4-BE49-F238E27FC236}">
                <a16:creationId xmlns:a16="http://schemas.microsoft.com/office/drawing/2014/main" id="{1208593F-437E-4299-BA1B-61F4AC9225A7}"/>
              </a:ext>
            </a:extLst>
          </p:cNvPr>
          <p:cNvCxnSpPr>
            <a:cxnSpLocks/>
            <a:stCxn id="28" idx="3"/>
          </p:cNvCxnSpPr>
          <p:nvPr/>
        </p:nvCxnSpPr>
        <p:spPr>
          <a:xfrm rot="5400000">
            <a:off x="8947598" y="4125704"/>
            <a:ext cx="588194" cy="1"/>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32" name="Connector: Elbow 31">
            <a:extLst>
              <a:ext uri="{FF2B5EF4-FFF2-40B4-BE49-F238E27FC236}">
                <a16:creationId xmlns:a16="http://schemas.microsoft.com/office/drawing/2014/main" id="{D6B8A132-5D5B-424D-850C-DF0068C08DB5}"/>
              </a:ext>
            </a:extLst>
          </p:cNvPr>
          <p:cNvCxnSpPr>
            <a:cxnSpLocks/>
          </p:cNvCxnSpPr>
          <p:nvPr/>
        </p:nvCxnSpPr>
        <p:spPr>
          <a:xfrm rot="16200000" flipH="1">
            <a:off x="8783483" y="4632868"/>
            <a:ext cx="275704" cy="686489"/>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33" name="Connector: Elbow 32">
            <a:extLst>
              <a:ext uri="{FF2B5EF4-FFF2-40B4-BE49-F238E27FC236}">
                <a16:creationId xmlns:a16="http://schemas.microsoft.com/office/drawing/2014/main" id="{F8AA3D2B-D67C-419B-AACF-EDB7563DDFFC}"/>
              </a:ext>
            </a:extLst>
          </p:cNvPr>
          <p:cNvCxnSpPr>
            <a:cxnSpLocks/>
          </p:cNvCxnSpPr>
          <p:nvPr/>
        </p:nvCxnSpPr>
        <p:spPr>
          <a:xfrm rot="5400000">
            <a:off x="9522099" y="4560406"/>
            <a:ext cx="275704" cy="831412"/>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7D1CB25C-9A45-474E-9485-BCDD462F54B8}"/>
              </a:ext>
            </a:extLst>
          </p:cNvPr>
          <p:cNvCxnSpPr>
            <a:cxnSpLocks/>
          </p:cNvCxnSpPr>
          <p:nvPr/>
        </p:nvCxnSpPr>
        <p:spPr>
          <a:xfrm>
            <a:off x="9259589" y="5113964"/>
            <a:ext cx="15063" cy="7607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5" name="TextBox 34">
            <a:extLst>
              <a:ext uri="{FF2B5EF4-FFF2-40B4-BE49-F238E27FC236}">
                <a16:creationId xmlns:a16="http://schemas.microsoft.com/office/drawing/2014/main" id="{A6134DAC-34B7-418A-9048-BE856ED42162}"/>
              </a:ext>
            </a:extLst>
          </p:cNvPr>
          <p:cNvSpPr txBox="1"/>
          <p:nvPr/>
        </p:nvSpPr>
        <p:spPr>
          <a:xfrm>
            <a:off x="9411155" y="3879845"/>
            <a:ext cx="2460395" cy="307777"/>
          </a:xfrm>
          <a:prstGeom prst="rect">
            <a:avLst/>
          </a:prstGeom>
          <a:noFill/>
        </p:spPr>
        <p:txBody>
          <a:bodyPr wrap="square" rtlCol="0">
            <a:spAutoFit/>
          </a:bodyPr>
          <a:lstStyle/>
          <a:p>
            <a:r>
              <a:rPr lang="en-US" sz="1400" dirty="0"/>
              <a:t>Ratings + Reviews</a:t>
            </a:r>
          </a:p>
        </p:txBody>
      </p:sp>
      <p:sp>
        <p:nvSpPr>
          <p:cNvPr id="36" name="TextBox 35">
            <a:extLst>
              <a:ext uri="{FF2B5EF4-FFF2-40B4-BE49-F238E27FC236}">
                <a16:creationId xmlns:a16="http://schemas.microsoft.com/office/drawing/2014/main" id="{65C456E6-9436-4DE7-BC11-11F5D30AEDE8}"/>
              </a:ext>
            </a:extLst>
          </p:cNvPr>
          <p:cNvSpPr txBox="1"/>
          <p:nvPr/>
        </p:nvSpPr>
        <p:spPr>
          <a:xfrm>
            <a:off x="9480654" y="5312829"/>
            <a:ext cx="2753600" cy="646331"/>
          </a:xfrm>
          <a:prstGeom prst="rect">
            <a:avLst/>
          </a:prstGeom>
          <a:noFill/>
        </p:spPr>
        <p:txBody>
          <a:bodyPr wrap="square" rtlCol="0">
            <a:spAutoFit/>
          </a:bodyPr>
          <a:lstStyle/>
          <a:p>
            <a:r>
              <a:rPr lang="en-US" sz="1200" dirty="0"/>
              <a:t>Training for Ratings using</a:t>
            </a:r>
          </a:p>
          <a:p>
            <a:r>
              <a:rPr lang="en-US" sz="1200" b="1" dirty="0"/>
              <a:t>Baseline 1</a:t>
            </a:r>
            <a:r>
              <a:rPr lang="en-US" sz="1200" dirty="0"/>
              <a:t>: Linear SVM</a:t>
            </a:r>
          </a:p>
          <a:p>
            <a:r>
              <a:rPr lang="en-US" sz="1200" b="1" dirty="0"/>
              <a:t>Baseline 2</a:t>
            </a:r>
            <a:r>
              <a:rPr lang="en-US" sz="1200" dirty="0"/>
              <a:t>: Logistic Regression</a:t>
            </a:r>
          </a:p>
        </p:txBody>
      </p:sp>
    </p:spTree>
    <p:extLst>
      <p:ext uri="{BB962C8B-B14F-4D97-AF65-F5344CB8AC3E}">
        <p14:creationId xmlns:p14="http://schemas.microsoft.com/office/powerpoint/2010/main" val="3325721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B8867-9CBE-401C-8D2D-8A6AAB4FC0B6}"/>
              </a:ext>
            </a:extLst>
          </p:cNvPr>
          <p:cNvSpPr>
            <a:spLocks noGrp="1"/>
          </p:cNvSpPr>
          <p:nvPr>
            <p:ph type="title"/>
          </p:nvPr>
        </p:nvSpPr>
        <p:spPr/>
        <p:txBody>
          <a:bodyPr/>
          <a:lstStyle/>
          <a:p>
            <a:r>
              <a:rPr lang="en-US" b="1" dirty="0"/>
              <a:t>Our </a:t>
            </a:r>
            <a:r>
              <a:rPr lang="en-US" dirty="0"/>
              <a:t>Approach/Algorithms  Description</a:t>
            </a:r>
          </a:p>
        </p:txBody>
      </p:sp>
      <p:sp>
        <p:nvSpPr>
          <p:cNvPr id="3" name="Content Placeholder 2">
            <a:extLst>
              <a:ext uri="{FF2B5EF4-FFF2-40B4-BE49-F238E27FC236}">
                <a16:creationId xmlns:a16="http://schemas.microsoft.com/office/drawing/2014/main" id="{4AF9DBDA-8B04-4177-9DF5-78397C3B71D0}"/>
              </a:ext>
            </a:extLst>
          </p:cNvPr>
          <p:cNvSpPr>
            <a:spLocks noGrp="1"/>
          </p:cNvSpPr>
          <p:nvPr>
            <p:ph idx="1"/>
          </p:nvPr>
        </p:nvSpPr>
        <p:spPr>
          <a:xfrm>
            <a:off x="1371600" y="2286000"/>
            <a:ext cx="5519530" cy="3581400"/>
          </a:xfrm>
        </p:spPr>
        <p:txBody>
          <a:bodyPr>
            <a:normAutofit/>
          </a:bodyPr>
          <a:lstStyle/>
          <a:p>
            <a:r>
              <a:rPr lang="en-US" dirty="0"/>
              <a:t>Our approach combines user restaurant ratings prediction based on Linear SVM (Baseline 1), Logistic Regression (Baseline 2) and item based collaborative filtering techniques to create a hybrid ratings that can be used to sort the relevant restaurants for a specific user that user given only user’s preference for specific restaurant.  </a:t>
            </a:r>
          </a:p>
          <a:p>
            <a:pPr marL="0" indent="0">
              <a:buNone/>
            </a:pPr>
            <a:endParaRPr lang="en-US" dirty="0"/>
          </a:p>
          <a:p>
            <a:r>
              <a:rPr lang="en-US" dirty="0"/>
              <a:t>Our model is summarized in the diagram </a:t>
            </a:r>
            <a:r>
              <a:rPr lang="en-US" dirty="0">
                <a:sym typeface="Wingdings" panose="05000000000000000000" pitchFamily="2" charset="2"/>
              </a:rPr>
              <a:t></a:t>
            </a:r>
            <a:endParaRPr lang="en-US" dirty="0"/>
          </a:p>
        </p:txBody>
      </p:sp>
      <p:pic>
        <p:nvPicPr>
          <p:cNvPr id="4" name="Picture 3">
            <a:extLst>
              <a:ext uri="{FF2B5EF4-FFF2-40B4-BE49-F238E27FC236}">
                <a16:creationId xmlns:a16="http://schemas.microsoft.com/office/drawing/2014/main" id="{5371B3E7-B040-41E7-9A55-E7F87D150ACF}"/>
              </a:ext>
            </a:extLst>
          </p:cNvPr>
          <p:cNvPicPr>
            <a:picLocks noChangeAspect="1"/>
          </p:cNvPicPr>
          <p:nvPr/>
        </p:nvPicPr>
        <p:blipFill>
          <a:blip r:embed="rId2"/>
          <a:stretch>
            <a:fillRect/>
          </a:stretch>
        </p:blipFill>
        <p:spPr>
          <a:xfrm>
            <a:off x="7163357" y="1811964"/>
            <a:ext cx="4618758" cy="4348429"/>
          </a:xfrm>
          <a:prstGeom prst="rect">
            <a:avLst/>
          </a:prstGeom>
          <a:effectLst>
            <a:softEdge rad="0"/>
          </a:effectLst>
        </p:spPr>
      </p:pic>
      <p:sp>
        <p:nvSpPr>
          <p:cNvPr id="5" name="Footer Placeholder 4">
            <a:extLst>
              <a:ext uri="{FF2B5EF4-FFF2-40B4-BE49-F238E27FC236}">
                <a16:creationId xmlns:a16="http://schemas.microsoft.com/office/drawing/2014/main" id="{B25DAE8F-33DC-422B-BCF4-D438440F71FA}"/>
              </a:ext>
            </a:extLst>
          </p:cNvPr>
          <p:cNvSpPr>
            <a:spLocks noGrp="1"/>
          </p:cNvSpPr>
          <p:nvPr>
            <p:ph type="ftr" sz="quarter" idx="11"/>
          </p:nvPr>
        </p:nvSpPr>
        <p:spPr/>
        <p:txBody>
          <a:bodyPr/>
          <a:lstStyle/>
          <a:p>
            <a:r>
              <a:rPr lang="en-US"/>
              <a:t>CSE6240: Web search and Data Mining  Somdut  Roy,  Vitaly Marin,  Devanshee Shah</a:t>
            </a:r>
          </a:p>
        </p:txBody>
      </p:sp>
      <p:sp>
        <p:nvSpPr>
          <p:cNvPr id="6" name="Slide Number Placeholder 5">
            <a:extLst>
              <a:ext uri="{FF2B5EF4-FFF2-40B4-BE49-F238E27FC236}">
                <a16:creationId xmlns:a16="http://schemas.microsoft.com/office/drawing/2014/main" id="{A29021C1-0E5F-478A-86FC-BAF0AA10D0A7}"/>
              </a:ext>
            </a:extLst>
          </p:cNvPr>
          <p:cNvSpPr>
            <a:spLocks noGrp="1"/>
          </p:cNvSpPr>
          <p:nvPr>
            <p:ph type="sldNum" sz="quarter" idx="12"/>
          </p:nvPr>
        </p:nvSpPr>
        <p:spPr/>
        <p:txBody>
          <a:bodyPr/>
          <a:lstStyle/>
          <a:p>
            <a:fld id="{A3A4F282-C470-4736-A742-4363F2E09D7D}" type="slidenum">
              <a:rPr lang="en-US" smtClean="0"/>
              <a:t>5</a:t>
            </a:fld>
            <a:endParaRPr lang="en-US"/>
          </a:p>
        </p:txBody>
      </p:sp>
    </p:spTree>
    <p:extLst>
      <p:ext uri="{BB962C8B-B14F-4D97-AF65-F5344CB8AC3E}">
        <p14:creationId xmlns:p14="http://schemas.microsoft.com/office/powerpoint/2010/main" val="3800497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E9E14D-F6C6-4FD6-8CAD-AD9EE6639B2F}"/>
              </a:ext>
            </a:extLst>
          </p:cNvPr>
          <p:cNvSpPr>
            <a:spLocks noGrp="1"/>
          </p:cNvSpPr>
          <p:nvPr>
            <p:ph type="title"/>
          </p:nvPr>
        </p:nvSpPr>
        <p:spPr>
          <a:xfrm>
            <a:off x="1371599" y="685800"/>
            <a:ext cx="10160493" cy="1485900"/>
          </a:xfrm>
        </p:spPr>
        <p:txBody>
          <a:bodyPr>
            <a:normAutofit/>
          </a:bodyPr>
          <a:lstStyle/>
          <a:p>
            <a:r>
              <a:rPr lang="en-US" sz="3600" dirty="0"/>
              <a:t>Our Approach   and  Benchmarks #1, 2 using  accuracy metric </a:t>
            </a:r>
          </a:p>
        </p:txBody>
      </p:sp>
      <p:sp>
        <p:nvSpPr>
          <p:cNvPr id="4" name="Footer Placeholder 3">
            <a:extLst>
              <a:ext uri="{FF2B5EF4-FFF2-40B4-BE49-F238E27FC236}">
                <a16:creationId xmlns:a16="http://schemas.microsoft.com/office/drawing/2014/main" id="{56EC8F65-57D9-4101-9B0F-0CE52F5F235B}"/>
              </a:ext>
            </a:extLst>
          </p:cNvPr>
          <p:cNvSpPr>
            <a:spLocks noGrp="1"/>
          </p:cNvSpPr>
          <p:nvPr>
            <p:ph type="ftr" sz="quarter" idx="11"/>
          </p:nvPr>
        </p:nvSpPr>
        <p:spPr/>
        <p:txBody>
          <a:bodyPr/>
          <a:lstStyle/>
          <a:p>
            <a:r>
              <a:rPr lang="en-US"/>
              <a:t>CSE6240: Web search and Data Mining  Somdut  Roy,  Vitaly Marin,  Devanshee Shah</a:t>
            </a:r>
          </a:p>
        </p:txBody>
      </p:sp>
      <p:sp>
        <p:nvSpPr>
          <p:cNvPr id="5" name="Slide Number Placeholder 4">
            <a:extLst>
              <a:ext uri="{FF2B5EF4-FFF2-40B4-BE49-F238E27FC236}">
                <a16:creationId xmlns:a16="http://schemas.microsoft.com/office/drawing/2014/main" id="{C057FDB1-B92E-491C-81EF-27EA8BF112C6}"/>
              </a:ext>
            </a:extLst>
          </p:cNvPr>
          <p:cNvSpPr>
            <a:spLocks noGrp="1"/>
          </p:cNvSpPr>
          <p:nvPr>
            <p:ph type="sldNum" sz="quarter" idx="12"/>
          </p:nvPr>
        </p:nvSpPr>
        <p:spPr/>
        <p:txBody>
          <a:bodyPr/>
          <a:lstStyle/>
          <a:p>
            <a:fld id="{A3A4F282-C470-4736-A742-4363F2E09D7D}" type="slidenum">
              <a:rPr lang="en-US" smtClean="0"/>
              <a:t>6</a:t>
            </a:fld>
            <a:endParaRPr lang="en-US"/>
          </a:p>
        </p:txBody>
      </p:sp>
      <p:sp>
        <p:nvSpPr>
          <p:cNvPr id="17" name="Cylinder 16">
            <a:extLst>
              <a:ext uri="{FF2B5EF4-FFF2-40B4-BE49-F238E27FC236}">
                <a16:creationId xmlns:a16="http://schemas.microsoft.com/office/drawing/2014/main" id="{5EAACC15-5519-4ACD-93AE-20E695420EBF}"/>
              </a:ext>
            </a:extLst>
          </p:cNvPr>
          <p:cNvSpPr/>
          <p:nvPr/>
        </p:nvSpPr>
        <p:spPr>
          <a:xfrm>
            <a:off x="2109452" y="1846475"/>
            <a:ext cx="2460395" cy="650449"/>
          </a:xfrm>
          <a:prstGeom prst="ca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aseline="-25000" dirty="0"/>
              <a:t>Yelp Restaurant Review- Rating Dataset</a:t>
            </a:r>
          </a:p>
        </p:txBody>
      </p:sp>
      <p:sp>
        <p:nvSpPr>
          <p:cNvPr id="18" name="Rectangle: Rounded Corners 17">
            <a:extLst>
              <a:ext uri="{FF2B5EF4-FFF2-40B4-BE49-F238E27FC236}">
                <a16:creationId xmlns:a16="http://schemas.microsoft.com/office/drawing/2014/main" id="{22F1ADED-2A9F-4558-BF8A-AABD766CBE1F}"/>
              </a:ext>
            </a:extLst>
          </p:cNvPr>
          <p:cNvSpPr/>
          <p:nvPr/>
        </p:nvSpPr>
        <p:spPr>
          <a:xfrm>
            <a:off x="1826740" y="3049866"/>
            <a:ext cx="1517902" cy="51043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050" dirty="0"/>
              <a:t>User Reviews</a:t>
            </a:r>
          </a:p>
        </p:txBody>
      </p:sp>
      <p:sp>
        <p:nvSpPr>
          <p:cNvPr id="19" name="Rectangle: Rounded Corners 18">
            <a:extLst>
              <a:ext uri="{FF2B5EF4-FFF2-40B4-BE49-F238E27FC236}">
                <a16:creationId xmlns:a16="http://schemas.microsoft.com/office/drawing/2014/main" id="{0856ACF5-DF93-4A09-BAF1-FB368F57FDE9}"/>
              </a:ext>
            </a:extLst>
          </p:cNvPr>
          <p:cNvSpPr/>
          <p:nvPr/>
        </p:nvSpPr>
        <p:spPr>
          <a:xfrm>
            <a:off x="3334658" y="3049866"/>
            <a:ext cx="1517902" cy="51043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050" dirty="0"/>
              <a:t>Restaurant Reviews</a:t>
            </a:r>
          </a:p>
        </p:txBody>
      </p:sp>
      <p:sp>
        <p:nvSpPr>
          <p:cNvPr id="20" name="Rectangle: Rounded Corners 19">
            <a:extLst>
              <a:ext uri="{FF2B5EF4-FFF2-40B4-BE49-F238E27FC236}">
                <a16:creationId xmlns:a16="http://schemas.microsoft.com/office/drawing/2014/main" id="{AE922122-7D39-4D24-9169-B9BA7542E11D}"/>
              </a:ext>
            </a:extLst>
          </p:cNvPr>
          <p:cNvSpPr/>
          <p:nvPr/>
        </p:nvSpPr>
        <p:spPr>
          <a:xfrm>
            <a:off x="2601033" y="4124465"/>
            <a:ext cx="1517902" cy="51043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000" dirty="0"/>
              <a:t>User-Restaurant </a:t>
            </a:r>
            <a:r>
              <a:rPr lang="en-US" sz="1000" dirty="0" err="1"/>
              <a:t>AssocMatrix</a:t>
            </a:r>
            <a:endParaRPr lang="en-US" sz="1000" dirty="0"/>
          </a:p>
        </p:txBody>
      </p:sp>
      <p:cxnSp>
        <p:nvCxnSpPr>
          <p:cNvPr id="21" name="Connector: Elbow 20">
            <a:extLst>
              <a:ext uri="{FF2B5EF4-FFF2-40B4-BE49-F238E27FC236}">
                <a16:creationId xmlns:a16="http://schemas.microsoft.com/office/drawing/2014/main" id="{DCC7C0D1-3859-4765-BA52-88CE1552AFFA}"/>
              </a:ext>
            </a:extLst>
          </p:cNvPr>
          <p:cNvCxnSpPr>
            <a:cxnSpLocks/>
            <a:stCxn id="17" idx="3"/>
          </p:cNvCxnSpPr>
          <p:nvPr/>
        </p:nvCxnSpPr>
        <p:spPr>
          <a:xfrm rot="5400000">
            <a:off x="3045553" y="2791021"/>
            <a:ext cx="588194" cy="1"/>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2" name="Connector: Elbow 21">
            <a:extLst>
              <a:ext uri="{FF2B5EF4-FFF2-40B4-BE49-F238E27FC236}">
                <a16:creationId xmlns:a16="http://schemas.microsoft.com/office/drawing/2014/main" id="{0BFE32A0-95E4-4DC0-892D-87903155E5AF}"/>
              </a:ext>
            </a:extLst>
          </p:cNvPr>
          <p:cNvCxnSpPr>
            <a:cxnSpLocks/>
          </p:cNvCxnSpPr>
          <p:nvPr/>
        </p:nvCxnSpPr>
        <p:spPr>
          <a:xfrm rot="16200000" flipH="1">
            <a:off x="2878887" y="3319651"/>
            <a:ext cx="275704" cy="686489"/>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3" name="Connector: Elbow 22">
            <a:extLst>
              <a:ext uri="{FF2B5EF4-FFF2-40B4-BE49-F238E27FC236}">
                <a16:creationId xmlns:a16="http://schemas.microsoft.com/office/drawing/2014/main" id="{089CC60F-8B8F-41D8-BBA7-52A7B80CE6E3}"/>
              </a:ext>
            </a:extLst>
          </p:cNvPr>
          <p:cNvCxnSpPr>
            <a:cxnSpLocks/>
          </p:cNvCxnSpPr>
          <p:nvPr/>
        </p:nvCxnSpPr>
        <p:spPr>
          <a:xfrm rot="5400000">
            <a:off x="3617503" y="3247189"/>
            <a:ext cx="275704" cy="831412"/>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7744C869-3F26-4584-B084-BC481175B8A3}"/>
              </a:ext>
            </a:extLst>
          </p:cNvPr>
          <p:cNvCxnSpPr>
            <a:endCxn id="20" idx="0"/>
          </p:cNvCxnSpPr>
          <p:nvPr/>
        </p:nvCxnSpPr>
        <p:spPr>
          <a:xfrm>
            <a:off x="3354993" y="3800747"/>
            <a:ext cx="4991" cy="3237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32B7362A-A141-4F4F-A5C6-51142072CEC9}"/>
              </a:ext>
            </a:extLst>
          </p:cNvPr>
          <p:cNvCxnSpPr>
            <a:stCxn id="20" idx="2"/>
          </p:cNvCxnSpPr>
          <p:nvPr/>
        </p:nvCxnSpPr>
        <p:spPr>
          <a:xfrm>
            <a:off x="3359984" y="4634895"/>
            <a:ext cx="0" cy="5610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6" name="Cylinder 25">
            <a:extLst>
              <a:ext uri="{FF2B5EF4-FFF2-40B4-BE49-F238E27FC236}">
                <a16:creationId xmlns:a16="http://schemas.microsoft.com/office/drawing/2014/main" id="{04789421-A7CC-40C8-B692-57A56BFE85E4}"/>
              </a:ext>
            </a:extLst>
          </p:cNvPr>
          <p:cNvSpPr/>
          <p:nvPr/>
        </p:nvSpPr>
        <p:spPr>
          <a:xfrm>
            <a:off x="7693626" y="1971328"/>
            <a:ext cx="2460395" cy="650449"/>
          </a:xfrm>
          <a:prstGeom prst="ca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aseline="-25000" dirty="0"/>
              <a:t>Yelp Restaurant Review- Rating Dataset</a:t>
            </a:r>
          </a:p>
        </p:txBody>
      </p:sp>
      <p:sp>
        <p:nvSpPr>
          <p:cNvPr id="27" name="Rectangle: Rounded Corners 26">
            <a:extLst>
              <a:ext uri="{FF2B5EF4-FFF2-40B4-BE49-F238E27FC236}">
                <a16:creationId xmlns:a16="http://schemas.microsoft.com/office/drawing/2014/main" id="{9E2E2FA6-D39A-44CA-BE4B-CD442C25A60B}"/>
              </a:ext>
            </a:extLst>
          </p:cNvPr>
          <p:cNvSpPr/>
          <p:nvPr/>
        </p:nvSpPr>
        <p:spPr>
          <a:xfrm>
            <a:off x="8180216" y="3183967"/>
            <a:ext cx="1517902" cy="51043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050" dirty="0"/>
              <a:t>Set of Reviews</a:t>
            </a:r>
          </a:p>
        </p:txBody>
      </p:sp>
      <p:cxnSp>
        <p:nvCxnSpPr>
          <p:cNvPr id="29" name="Connector: Elbow 28">
            <a:extLst>
              <a:ext uri="{FF2B5EF4-FFF2-40B4-BE49-F238E27FC236}">
                <a16:creationId xmlns:a16="http://schemas.microsoft.com/office/drawing/2014/main" id="{EF024D0F-A5F4-44BA-A974-EF11EB09B8C7}"/>
              </a:ext>
            </a:extLst>
          </p:cNvPr>
          <p:cNvCxnSpPr>
            <a:cxnSpLocks/>
            <a:stCxn id="26" idx="3"/>
          </p:cNvCxnSpPr>
          <p:nvPr/>
        </p:nvCxnSpPr>
        <p:spPr>
          <a:xfrm rot="5400000">
            <a:off x="8629727" y="2915874"/>
            <a:ext cx="588194" cy="1"/>
          </a:xfrm>
          <a:prstGeom prst="bentConnector3">
            <a:avLst/>
          </a:prstGeom>
          <a:ln>
            <a:tailEnd type="triangle"/>
          </a:ln>
        </p:spPr>
        <p:style>
          <a:lnRef idx="2">
            <a:schemeClr val="dk1"/>
          </a:lnRef>
          <a:fillRef idx="0">
            <a:schemeClr val="dk1"/>
          </a:fillRef>
          <a:effectRef idx="1">
            <a:schemeClr val="dk1"/>
          </a:effectRef>
          <a:fontRef idx="minor">
            <a:schemeClr val="tx1"/>
          </a:fontRef>
        </p:style>
      </p:cxnSp>
      <p:sp>
        <p:nvSpPr>
          <p:cNvPr id="3" name="TextBox 2">
            <a:extLst>
              <a:ext uri="{FF2B5EF4-FFF2-40B4-BE49-F238E27FC236}">
                <a16:creationId xmlns:a16="http://schemas.microsoft.com/office/drawing/2014/main" id="{DB9D1F5C-EF33-404C-B6F6-7C3858A25EC9}"/>
              </a:ext>
            </a:extLst>
          </p:cNvPr>
          <p:cNvSpPr txBox="1"/>
          <p:nvPr/>
        </p:nvSpPr>
        <p:spPr>
          <a:xfrm>
            <a:off x="3473781" y="4780401"/>
            <a:ext cx="2687322" cy="738664"/>
          </a:xfrm>
          <a:prstGeom prst="rect">
            <a:avLst/>
          </a:prstGeom>
          <a:noFill/>
        </p:spPr>
        <p:txBody>
          <a:bodyPr wrap="square" rtlCol="0">
            <a:spAutoFit/>
          </a:bodyPr>
          <a:lstStyle/>
          <a:p>
            <a:r>
              <a:rPr lang="en-US" sz="1400" dirty="0"/>
              <a:t>Training/Testing for Ratings using </a:t>
            </a:r>
            <a:r>
              <a:rPr lang="en-US" sz="1400" b="1" dirty="0"/>
              <a:t>Method 1 </a:t>
            </a:r>
            <a:r>
              <a:rPr lang="en-US" sz="1400" dirty="0"/>
              <a:t>: Linear SVM and</a:t>
            </a:r>
          </a:p>
          <a:p>
            <a:r>
              <a:rPr lang="en-US" sz="1400" b="1" dirty="0"/>
              <a:t>Method 2:</a:t>
            </a:r>
            <a:r>
              <a:rPr lang="en-US" sz="1400" dirty="0"/>
              <a:t> Logistic Regression</a:t>
            </a:r>
          </a:p>
        </p:txBody>
      </p:sp>
      <p:sp>
        <p:nvSpPr>
          <p:cNvPr id="37" name="TextBox 36">
            <a:extLst>
              <a:ext uri="{FF2B5EF4-FFF2-40B4-BE49-F238E27FC236}">
                <a16:creationId xmlns:a16="http://schemas.microsoft.com/office/drawing/2014/main" id="{F33D0507-CE39-4A1E-BCE1-2773A0A56738}"/>
              </a:ext>
            </a:extLst>
          </p:cNvPr>
          <p:cNvSpPr txBox="1"/>
          <p:nvPr/>
        </p:nvSpPr>
        <p:spPr>
          <a:xfrm>
            <a:off x="9160232" y="4124465"/>
            <a:ext cx="2753600" cy="646331"/>
          </a:xfrm>
          <a:prstGeom prst="rect">
            <a:avLst/>
          </a:prstGeom>
          <a:noFill/>
        </p:spPr>
        <p:txBody>
          <a:bodyPr wrap="square" rtlCol="0">
            <a:spAutoFit/>
          </a:bodyPr>
          <a:lstStyle/>
          <a:p>
            <a:r>
              <a:rPr lang="en-US" sz="1200" dirty="0"/>
              <a:t>Training for Ratings using</a:t>
            </a:r>
          </a:p>
          <a:p>
            <a:r>
              <a:rPr lang="en-US" sz="1200" b="1" dirty="0"/>
              <a:t>Baseline 1</a:t>
            </a:r>
            <a:r>
              <a:rPr lang="en-US" sz="1200" dirty="0"/>
              <a:t>: Linear SVM</a:t>
            </a:r>
          </a:p>
          <a:p>
            <a:r>
              <a:rPr lang="en-US" sz="1200" b="1" dirty="0"/>
              <a:t>Baseline 2</a:t>
            </a:r>
            <a:r>
              <a:rPr lang="en-US" sz="1200" dirty="0"/>
              <a:t>: Logistic Regression</a:t>
            </a:r>
          </a:p>
        </p:txBody>
      </p:sp>
      <p:cxnSp>
        <p:nvCxnSpPr>
          <p:cNvPr id="9" name="Straight Arrow Connector 8">
            <a:extLst>
              <a:ext uri="{FF2B5EF4-FFF2-40B4-BE49-F238E27FC236}">
                <a16:creationId xmlns:a16="http://schemas.microsoft.com/office/drawing/2014/main" id="{A42C66E8-1C22-4E6D-B414-6BE77527D9DD}"/>
              </a:ext>
            </a:extLst>
          </p:cNvPr>
          <p:cNvCxnSpPr>
            <a:stCxn id="27" idx="2"/>
          </p:cNvCxnSpPr>
          <p:nvPr/>
        </p:nvCxnSpPr>
        <p:spPr>
          <a:xfrm>
            <a:off x="8939167" y="3694397"/>
            <a:ext cx="0" cy="6852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1" name="Rectangle: Rounded Corners 30">
            <a:extLst>
              <a:ext uri="{FF2B5EF4-FFF2-40B4-BE49-F238E27FC236}">
                <a16:creationId xmlns:a16="http://schemas.microsoft.com/office/drawing/2014/main" id="{6F699F99-8A08-4BC4-BC35-F8C092BD7E94}"/>
              </a:ext>
            </a:extLst>
          </p:cNvPr>
          <p:cNvSpPr/>
          <p:nvPr/>
        </p:nvSpPr>
        <p:spPr>
          <a:xfrm>
            <a:off x="9878612" y="3183967"/>
            <a:ext cx="1653480" cy="51043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050" dirty="0"/>
              <a:t>Corresponding</a:t>
            </a:r>
          </a:p>
          <a:p>
            <a:pPr algn="ctr"/>
            <a:r>
              <a:rPr lang="en-US" sz="1050" dirty="0"/>
              <a:t> Star Rating</a:t>
            </a:r>
          </a:p>
          <a:p>
            <a:pPr algn="ctr"/>
            <a:endParaRPr lang="en-US" sz="1050" dirty="0"/>
          </a:p>
        </p:txBody>
      </p:sp>
      <p:sp>
        <p:nvSpPr>
          <p:cNvPr id="32" name="TextBox 31">
            <a:extLst>
              <a:ext uri="{FF2B5EF4-FFF2-40B4-BE49-F238E27FC236}">
                <a16:creationId xmlns:a16="http://schemas.microsoft.com/office/drawing/2014/main" id="{AB5CC361-3DCB-4CC2-9328-A4004AA2410E}"/>
              </a:ext>
            </a:extLst>
          </p:cNvPr>
          <p:cNvSpPr txBox="1"/>
          <p:nvPr/>
        </p:nvSpPr>
        <p:spPr>
          <a:xfrm>
            <a:off x="9623717" y="3274195"/>
            <a:ext cx="2753600" cy="276999"/>
          </a:xfrm>
          <a:prstGeom prst="rect">
            <a:avLst/>
          </a:prstGeom>
          <a:noFill/>
        </p:spPr>
        <p:txBody>
          <a:bodyPr wrap="square" rtlCol="0">
            <a:spAutoFit/>
          </a:bodyPr>
          <a:lstStyle/>
          <a:p>
            <a:r>
              <a:rPr lang="en-US" sz="1200" dirty="0"/>
              <a:t>--&gt;</a:t>
            </a:r>
          </a:p>
        </p:txBody>
      </p:sp>
    </p:spTree>
    <p:extLst>
      <p:ext uri="{BB962C8B-B14F-4D97-AF65-F5344CB8AC3E}">
        <p14:creationId xmlns:p14="http://schemas.microsoft.com/office/powerpoint/2010/main" val="3952436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850CB-BD46-4A0A-BAC4-BDC292738D0D}"/>
              </a:ext>
            </a:extLst>
          </p:cNvPr>
          <p:cNvSpPr>
            <a:spLocks noGrp="1"/>
          </p:cNvSpPr>
          <p:nvPr>
            <p:ph type="title"/>
          </p:nvPr>
        </p:nvSpPr>
        <p:spPr>
          <a:xfrm>
            <a:off x="1075028" y="74406"/>
            <a:ext cx="12368597" cy="1485900"/>
          </a:xfrm>
        </p:spPr>
        <p:txBody>
          <a:bodyPr/>
          <a:lstStyle/>
          <a:p>
            <a:r>
              <a:rPr lang="en-US" dirty="0"/>
              <a:t>User-Restaurant</a:t>
            </a:r>
            <a:r>
              <a:rPr lang="en-US" b="1" i="1" dirty="0"/>
              <a:t> Assoc </a:t>
            </a:r>
            <a:r>
              <a:rPr lang="en-US" dirty="0"/>
              <a:t>Matrix Creation I</a:t>
            </a:r>
          </a:p>
        </p:txBody>
      </p:sp>
      <p:sp>
        <p:nvSpPr>
          <p:cNvPr id="3" name="Footer Placeholder 2">
            <a:extLst>
              <a:ext uri="{FF2B5EF4-FFF2-40B4-BE49-F238E27FC236}">
                <a16:creationId xmlns:a16="http://schemas.microsoft.com/office/drawing/2014/main" id="{ED931A10-BF63-4A82-90B7-21C6B39906F6}"/>
              </a:ext>
            </a:extLst>
          </p:cNvPr>
          <p:cNvSpPr>
            <a:spLocks noGrp="1"/>
          </p:cNvSpPr>
          <p:nvPr>
            <p:ph type="ftr" sz="quarter" idx="11"/>
          </p:nvPr>
        </p:nvSpPr>
        <p:spPr/>
        <p:txBody>
          <a:bodyPr/>
          <a:lstStyle/>
          <a:p>
            <a:r>
              <a:rPr lang="en-US"/>
              <a:t>CSE6240: Web search and Data Mining  Somdut  Roy,  Vitaly Marin,  Devanshee Shah</a:t>
            </a:r>
          </a:p>
        </p:txBody>
      </p:sp>
      <p:sp>
        <p:nvSpPr>
          <p:cNvPr id="4" name="Slide Number Placeholder 3">
            <a:extLst>
              <a:ext uri="{FF2B5EF4-FFF2-40B4-BE49-F238E27FC236}">
                <a16:creationId xmlns:a16="http://schemas.microsoft.com/office/drawing/2014/main" id="{97EF2932-A399-4A8D-AB46-36367A162C90}"/>
              </a:ext>
            </a:extLst>
          </p:cNvPr>
          <p:cNvSpPr>
            <a:spLocks noGrp="1"/>
          </p:cNvSpPr>
          <p:nvPr>
            <p:ph type="sldNum" sz="quarter" idx="12"/>
          </p:nvPr>
        </p:nvSpPr>
        <p:spPr/>
        <p:txBody>
          <a:bodyPr/>
          <a:lstStyle/>
          <a:p>
            <a:fld id="{A3A4F282-C470-4736-A742-4363F2E09D7D}" type="slidenum">
              <a:rPr lang="en-US" smtClean="0"/>
              <a:t>7</a:t>
            </a:fld>
            <a:endParaRPr lang="en-US"/>
          </a:p>
        </p:txBody>
      </p:sp>
      <p:sp>
        <p:nvSpPr>
          <p:cNvPr id="6" name="Rectangle: Rounded Corners 5">
            <a:extLst>
              <a:ext uri="{FF2B5EF4-FFF2-40B4-BE49-F238E27FC236}">
                <a16:creationId xmlns:a16="http://schemas.microsoft.com/office/drawing/2014/main" id="{FF5CC239-78B1-40E2-B4FB-F61569243607}"/>
              </a:ext>
            </a:extLst>
          </p:cNvPr>
          <p:cNvSpPr/>
          <p:nvPr/>
        </p:nvSpPr>
        <p:spPr>
          <a:xfrm>
            <a:off x="4704744" y="1373013"/>
            <a:ext cx="1979629" cy="82013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Set of reviews</a:t>
            </a:r>
            <a:endParaRPr lang="en-US" dirty="0"/>
          </a:p>
        </p:txBody>
      </p:sp>
      <p:sp>
        <p:nvSpPr>
          <p:cNvPr id="7" name="TextBox 6">
            <a:extLst>
              <a:ext uri="{FF2B5EF4-FFF2-40B4-BE49-F238E27FC236}">
                <a16:creationId xmlns:a16="http://schemas.microsoft.com/office/drawing/2014/main" id="{4ED84BE2-C3DB-467F-8EA0-BDEB9639B2B8}"/>
              </a:ext>
            </a:extLst>
          </p:cNvPr>
          <p:cNvSpPr txBox="1"/>
          <p:nvPr/>
        </p:nvSpPr>
        <p:spPr>
          <a:xfrm>
            <a:off x="6751118" y="1595370"/>
            <a:ext cx="1743959" cy="369332"/>
          </a:xfrm>
          <a:prstGeom prst="rect">
            <a:avLst/>
          </a:prstGeom>
          <a:noFill/>
        </p:spPr>
        <p:txBody>
          <a:bodyPr wrap="square" rtlCol="0">
            <a:spAutoFit/>
          </a:bodyPr>
          <a:lstStyle/>
          <a:p>
            <a:r>
              <a:rPr lang="en-US" dirty="0">
                <a:sym typeface="Wingdings" panose="05000000000000000000" pitchFamily="2" charset="2"/>
              </a:rPr>
              <a:t></a:t>
            </a:r>
            <a:endParaRPr lang="en-US" dirty="0"/>
          </a:p>
        </p:txBody>
      </p:sp>
      <p:sp>
        <p:nvSpPr>
          <p:cNvPr id="8" name="Rectangle: Rounded Corners 7">
            <a:extLst>
              <a:ext uri="{FF2B5EF4-FFF2-40B4-BE49-F238E27FC236}">
                <a16:creationId xmlns:a16="http://schemas.microsoft.com/office/drawing/2014/main" id="{7C5D48F6-BA15-4ED9-BA5E-5630982AC330}"/>
              </a:ext>
            </a:extLst>
          </p:cNvPr>
          <p:cNvSpPr/>
          <p:nvPr/>
        </p:nvSpPr>
        <p:spPr>
          <a:xfrm>
            <a:off x="7261782" y="1373012"/>
            <a:ext cx="1979629" cy="82013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Ratings</a:t>
            </a:r>
            <a:endParaRPr lang="en-US" dirty="0"/>
          </a:p>
        </p:txBody>
      </p:sp>
      <p:sp>
        <p:nvSpPr>
          <p:cNvPr id="9" name="Flowchart: Magnetic Disk 8">
            <a:extLst>
              <a:ext uri="{FF2B5EF4-FFF2-40B4-BE49-F238E27FC236}">
                <a16:creationId xmlns:a16="http://schemas.microsoft.com/office/drawing/2014/main" id="{7D59C0B4-39DA-49B7-8DE0-E751969469E2}"/>
              </a:ext>
            </a:extLst>
          </p:cNvPr>
          <p:cNvSpPr/>
          <p:nvPr/>
        </p:nvSpPr>
        <p:spPr>
          <a:xfrm>
            <a:off x="4558467" y="815995"/>
            <a:ext cx="5108024" cy="1872574"/>
          </a:xfrm>
          <a:prstGeom prst="flowChartMagneticDisk">
            <a:avLst/>
          </a:prstGeom>
          <a:noFill/>
          <a:ln cmpd="dbl">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2AF58367-BFE0-4E5A-AB13-77A5370CF3AD}"/>
              </a:ext>
            </a:extLst>
          </p:cNvPr>
          <p:cNvSpPr/>
          <p:nvPr/>
        </p:nvSpPr>
        <p:spPr>
          <a:xfrm>
            <a:off x="2985314" y="2834920"/>
            <a:ext cx="2144147" cy="94950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Aggregated reviews for each user</a:t>
            </a:r>
            <a:endParaRPr lang="en-US" dirty="0"/>
          </a:p>
        </p:txBody>
      </p:sp>
      <p:sp>
        <p:nvSpPr>
          <p:cNvPr id="14" name="Rectangle: Rounded Corners 13">
            <a:extLst>
              <a:ext uri="{FF2B5EF4-FFF2-40B4-BE49-F238E27FC236}">
                <a16:creationId xmlns:a16="http://schemas.microsoft.com/office/drawing/2014/main" id="{01E3E0BA-E4C8-4322-A6AE-B9D8C432D78D}"/>
              </a:ext>
            </a:extLst>
          </p:cNvPr>
          <p:cNvSpPr/>
          <p:nvPr/>
        </p:nvSpPr>
        <p:spPr>
          <a:xfrm>
            <a:off x="5366913" y="2839458"/>
            <a:ext cx="2144147" cy="94950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Aggregated reviews for each restaurant</a:t>
            </a:r>
            <a:endParaRPr lang="en-US" dirty="0"/>
          </a:p>
        </p:txBody>
      </p:sp>
      <p:cxnSp>
        <p:nvCxnSpPr>
          <p:cNvPr id="16" name="Connector: Elbow 15">
            <a:extLst>
              <a:ext uri="{FF2B5EF4-FFF2-40B4-BE49-F238E27FC236}">
                <a16:creationId xmlns:a16="http://schemas.microsoft.com/office/drawing/2014/main" id="{BF4B626F-8B36-4F13-95AD-E80D859AC762}"/>
              </a:ext>
            </a:extLst>
          </p:cNvPr>
          <p:cNvCxnSpPr>
            <a:stCxn id="6" idx="2"/>
            <a:endCxn id="13" idx="0"/>
          </p:cNvCxnSpPr>
          <p:nvPr/>
        </p:nvCxnSpPr>
        <p:spPr>
          <a:xfrm rot="5400000">
            <a:off x="4555087" y="1695447"/>
            <a:ext cx="641775" cy="163717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8" name="Connector: Elbow 17">
            <a:extLst>
              <a:ext uri="{FF2B5EF4-FFF2-40B4-BE49-F238E27FC236}">
                <a16:creationId xmlns:a16="http://schemas.microsoft.com/office/drawing/2014/main" id="{CA2FE259-EE84-411B-9F67-18E0B18BBB88}"/>
              </a:ext>
            </a:extLst>
          </p:cNvPr>
          <p:cNvCxnSpPr>
            <a:stCxn id="6" idx="2"/>
            <a:endCxn id="14" idx="0"/>
          </p:cNvCxnSpPr>
          <p:nvPr/>
        </p:nvCxnSpPr>
        <p:spPr>
          <a:xfrm rot="16200000" flipH="1">
            <a:off x="5743617" y="2144087"/>
            <a:ext cx="646313" cy="744428"/>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21" name="Flowchart: Decision 20">
            <a:extLst>
              <a:ext uri="{FF2B5EF4-FFF2-40B4-BE49-F238E27FC236}">
                <a16:creationId xmlns:a16="http://schemas.microsoft.com/office/drawing/2014/main" id="{78CA085B-3203-4DD6-9CAE-C11009E8B29D}"/>
              </a:ext>
            </a:extLst>
          </p:cNvPr>
          <p:cNvSpPr/>
          <p:nvPr/>
        </p:nvSpPr>
        <p:spPr>
          <a:xfrm>
            <a:off x="4298565" y="4131542"/>
            <a:ext cx="1797435" cy="680864"/>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E00F464-4F23-4ACC-8480-43DBDA523EDB}"/>
              </a:ext>
            </a:extLst>
          </p:cNvPr>
          <p:cNvSpPr txBox="1"/>
          <p:nvPr/>
        </p:nvSpPr>
        <p:spPr>
          <a:xfrm>
            <a:off x="9666491" y="1560306"/>
            <a:ext cx="2278235" cy="646331"/>
          </a:xfrm>
          <a:prstGeom prst="rect">
            <a:avLst/>
          </a:prstGeom>
          <a:noFill/>
        </p:spPr>
        <p:txBody>
          <a:bodyPr wrap="square" rtlCol="0">
            <a:spAutoFit/>
          </a:bodyPr>
          <a:lstStyle/>
          <a:p>
            <a:r>
              <a:rPr lang="en-US" dirty="0"/>
              <a:t>Yelp Review-Rating Database</a:t>
            </a:r>
          </a:p>
        </p:txBody>
      </p:sp>
      <p:pic>
        <p:nvPicPr>
          <p:cNvPr id="24" name="Picture 2" descr="fastText">
            <a:extLst>
              <a:ext uri="{FF2B5EF4-FFF2-40B4-BE49-F238E27FC236}">
                <a16:creationId xmlns:a16="http://schemas.microsoft.com/office/drawing/2014/main" id="{4B490DF0-6A26-4661-B715-5E04A902CA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508" y="4366709"/>
            <a:ext cx="887320" cy="204268"/>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Connector: Elbow 25">
            <a:extLst>
              <a:ext uri="{FF2B5EF4-FFF2-40B4-BE49-F238E27FC236}">
                <a16:creationId xmlns:a16="http://schemas.microsoft.com/office/drawing/2014/main" id="{0F6D3CCB-D67A-48C5-9BA1-8CEA1A1DEB06}"/>
              </a:ext>
            </a:extLst>
          </p:cNvPr>
          <p:cNvCxnSpPr>
            <a:cxnSpLocks/>
            <a:stCxn id="13" idx="2"/>
            <a:endCxn id="21" idx="1"/>
          </p:cNvCxnSpPr>
          <p:nvPr/>
        </p:nvCxnSpPr>
        <p:spPr>
          <a:xfrm rot="16200000" flipH="1">
            <a:off x="3834199" y="4007608"/>
            <a:ext cx="687554" cy="241177"/>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30" name="Connector: Elbow 29">
            <a:extLst>
              <a:ext uri="{FF2B5EF4-FFF2-40B4-BE49-F238E27FC236}">
                <a16:creationId xmlns:a16="http://schemas.microsoft.com/office/drawing/2014/main" id="{F99C6397-D5E3-4890-96A3-B4E2FEEB0FE8}"/>
              </a:ext>
            </a:extLst>
          </p:cNvPr>
          <p:cNvCxnSpPr>
            <a:stCxn id="14" idx="2"/>
            <a:endCxn id="21" idx="3"/>
          </p:cNvCxnSpPr>
          <p:nvPr/>
        </p:nvCxnSpPr>
        <p:spPr>
          <a:xfrm rot="5400000">
            <a:off x="5925986" y="3958973"/>
            <a:ext cx="683016" cy="342987"/>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31" name="Rectangle: Rounded Corners 30">
            <a:extLst>
              <a:ext uri="{FF2B5EF4-FFF2-40B4-BE49-F238E27FC236}">
                <a16:creationId xmlns:a16="http://schemas.microsoft.com/office/drawing/2014/main" id="{A98A588D-2525-49F1-80B0-803A51AA2446}"/>
              </a:ext>
            </a:extLst>
          </p:cNvPr>
          <p:cNvSpPr/>
          <p:nvPr/>
        </p:nvSpPr>
        <p:spPr>
          <a:xfrm>
            <a:off x="2860938" y="5047573"/>
            <a:ext cx="2144147" cy="94950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Aggregated User Review Vector</a:t>
            </a:r>
            <a:endParaRPr lang="en-US" dirty="0"/>
          </a:p>
        </p:txBody>
      </p:sp>
      <p:sp>
        <p:nvSpPr>
          <p:cNvPr id="32" name="Rectangle: Rounded Corners 31">
            <a:extLst>
              <a:ext uri="{FF2B5EF4-FFF2-40B4-BE49-F238E27FC236}">
                <a16:creationId xmlns:a16="http://schemas.microsoft.com/office/drawing/2014/main" id="{75A7FFF3-D04C-4181-AC94-875C63447AC3}"/>
              </a:ext>
            </a:extLst>
          </p:cNvPr>
          <p:cNvSpPr/>
          <p:nvPr/>
        </p:nvSpPr>
        <p:spPr>
          <a:xfrm>
            <a:off x="5366913" y="5045663"/>
            <a:ext cx="2144147" cy="9495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Aggregated Restaurant Review Vector</a:t>
            </a:r>
            <a:endParaRPr lang="en-US" dirty="0"/>
          </a:p>
        </p:txBody>
      </p:sp>
      <p:cxnSp>
        <p:nvCxnSpPr>
          <p:cNvPr id="34" name="Straight Arrow Connector 33">
            <a:extLst>
              <a:ext uri="{FF2B5EF4-FFF2-40B4-BE49-F238E27FC236}">
                <a16:creationId xmlns:a16="http://schemas.microsoft.com/office/drawing/2014/main" id="{52B9BDC1-43B6-4008-B62C-A4F0F7BA616A}"/>
              </a:ext>
            </a:extLst>
          </p:cNvPr>
          <p:cNvCxnSpPr/>
          <p:nvPr/>
        </p:nvCxnSpPr>
        <p:spPr>
          <a:xfrm>
            <a:off x="4704744" y="4570977"/>
            <a:ext cx="0" cy="4746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735CF5EC-8621-4171-AB95-4D4B37F770FD}"/>
              </a:ext>
            </a:extLst>
          </p:cNvPr>
          <p:cNvCxnSpPr/>
          <p:nvPr/>
        </p:nvCxnSpPr>
        <p:spPr>
          <a:xfrm>
            <a:off x="5678980" y="4642950"/>
            <a:ext cx="0" cy="4055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57175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5E07D-0B8C-48EC-9BEC-FF1662660669}"/>
              </a:ext>
            </a:extLst>
          </p:cNvPr>
          <p:cNvSpPr>
            <a:spLocks noGrp="1"/>
          </p:cNvSpPr>
          <p:nvPr>
            <p:ph type="title"/>
          </p:nvPr>
        </p:nvSpPr>
        <p:spPr>
          <a:xfrm>
            <a:off x="1546698" y="423154"/>
            <a:ext cx="10058400" cy="1485900"/>
          </a:xfrm>
        </p:spPr>
        <p:txBody>
          <a:bodyPr/>
          <a:lstStyle/>
          <a:p>
            <a:r>
              <a:rPr lang="en-US" dirty="0"/>
              <a:t>User-Restaurant</a:t>
            </a:r>
            <a:r>
              <a:rPr lang="en-US" b="1" i="1" dirty="0"/>
              <a:t> Assoc </a:t>
            </a:r>
            <a:r>
              <a:rPr lang="en-US" dirty="0"/>
              <a:t>Matrix Creation II</a:t>
            </a:r>
          </a:p>
        </p:txBody>
      </p:sp>
      <p:sp>
        <p:nvSpPr>
          <p:cNvPr id="3" name="Footer Placeholder 2">
            <a:extLst>
              <a:ext uri="{FF2B5EF4-FFF2-40B4-BE49-F238E27FC236}">
                <a16:creationId xmlns:a16="http://schemas.microsoft.com/office/drawing/2014/main" id="{7D2BBF12-9164-405C-826E-DD8A0F25A2E2}"/>
              </a:ext>
            </a:extLst>
          </p:cNvPr>
          <p:cNvSpPr>
            <a:spLocks noGrp="1"/>
          </p:cNvSpPr>
          <p:nvPr>
            <p:ph type="ftr" sz="quarter" idx="11"/>
          </p:nvPr>
        </p:nvSpPr>
        <p:spPr/>
        <p:txBody>
          <a:bodyPr/>
          <a:lstStyle/>
          <a:p>
            <a:r>
              <a:rPr lang="en-US"/>
              <a:t>CSE6240: Web search and Data Mining  Somdut  Roy,  Vitaly Marin,  Devanshee Shah</a:t>
            </a:r>
          </a:p>
        </p:txBody>
      </p:sp>
      <p:sp>
        <p:nvSpPr>
          <p:cNvPr id="4" name="Slide Number Placeholder 3">
            <a:extLst>
              <a:ext uri="{FF2B5EF4-FFF2-40B4-BE49-F238E27FC236}">
                <a16:creationId xmlns:a16="http://schemas.microsoft.com/office/drawing/2014/main" id="{D0871A05-51AD-4453-A96A-FE9B2B0D3986}"/>
              </a:ext>
            </a:extLst>
          </p:cNvPr>
          <p:cNvSpPr>
            <a:spLocks noGrp="1"/>
          </p:cNvSpPr>
          <p:nvPr>
            <p:ph type="sldNum" sz="quarter" idx="12"/>
          </p:nvPr>
        </p:nvSpPr>
        <p:spPr/>
        <p:txBody>
          <a:bodyPr/>
          <a:lstStyle/>
          <a:p>
            <a:fld id="{A3A4F282-C470-4736-A742-4363F2E09D7D}" type="slidenum">
              <a:rPr lang="en-US" smtClean="0"/>
              <a:t>8</a:t>
            </a:fld>
            <a:endParaRPr lang="en-US"/>
          </a:p>
        </p:txBody>
      </p:sp>
      <p:sp>
        <p:nvSpPr>
          <p:cNvPr id="5" name="TextBox 4">
            <a:extLst>
              <a:ext uri="{FF2B5EF4-FFF2-40B4-BE49-F238E27FC236}">
                <a16:creationId xmlns:a16="http://schemas.microsoft.com/office/drawing/2014/main" id="{F08716D2-1506-4474-BCA1-B0E16FAEC48A}"/>
              </a:ext>
            </a:extLst>
          </p:cNvPr>
          <p:cNvSpPr txBox="1"/>
          <p:nvPr/>
        </p:nvSpPr>
        <p:spPr>
          <a:xfrm>
            <a:off x="2411310" y="2350234"/>
            <a:ext cx="3336587" cy="369332"/>
          </a:xfrm>
          <a:prstGeom prst="rect">
            <a:avLst/>
          </a:prstGeom>
          <a:noFill/>
        </p:spPr>
        <p:txBody>
          <a:bodyPr wrap="square" rtlCol="0">
            <a:spAutoFit/>
          </a:bodyPr>
          <a:lstStyle/>
          <a:p>
            <a:r>
              <a:rPr lang="en-US" dirty="0"/>
              <a:t>User-</a:t>
            </a:r>
            <a:r>
              <a:rPr lang="en-US" dirty="0" err="1"/>
              <a:t>i</a:t>
            </a:r>
            <a:r>
              <a:rPr lang="en-US" dirty="0"/>
              <a:t>: Restaurant-j: Star-</a:t>
            </a:r>
            <a:r>
              <a:rPr lang="en-US" dirty="0" err="1"/>
              <a:t>ij</a:t>
            </a:r>
            <a:endParaRPr lang="en-US" dirty="0"/>
          </a:p>
        </p:txBody>
      </p:sp>
      <p:cxnSp>
        <p:nvCxnSpPr>
          <p:cNvPr id="6" name="Straight Arrow Connector 5">
            <a:extLst>
              <a:ext uri="{FF2B5EF4-FFF2-40B4-BE49-F238E27FC236}">
                <a16:creationId xmlns:a16="http://schemas.microsoft.com/office/drawing/2014/main" id="{65C36A9A-4AD8-451B-99D8-16756385E7F2}"/>
              </a:ext>
            </a:extLst>
          </p:cNvPr>
          <p:cNvCxnSpPr>
            <a:stCxn id="5" idx="2"/>
          </p:cNvCxnSpPr>
          <p:nvPr/>
        </p:nvCxnSpPr>
        <p:spPr>
          <a:xfrm>
            <a:off x="4079604" y="2719566"/>
            <a:ext cx="4864" cy="6190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Rectangle: Rounded Corners 6">
            <a:extLst>
              <a:ext uri="{FF2B5EF4-FFF2-40B4-BE49-F238E27FC236}">
                <a16:creationId xmlns:a16="http://schemas.microsoft.com/office/drawing/2014/main" id="{4166D5EF-C2E6-4A37-8A99-399E69104225}"/>
              </a:ext>
            </a:extLst>
          </p:cNvPr>
          <p:cNvSpPr/>
          <p:nvPr/>
        </p:nvSpPr>
        <p:spPr>
          <a:xfrm>
            <a:off x="1781939" y="3342941"/>
            <a:ext cx="1792571" cy="94950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Aggregated User-</a:t>
            </a:r>
            <a:r>
              <a:rPr lang="en-US" sz="1400" dirty="0" err="1">
                <a:ln w="0"/>
                <a:solidFill>
                  <a:schemeClr val="tx1"/>
                </a:solidFill>
                <a:effectLst>
                  <a:outerShdw blurRad="38100" dist="19050" dir="2700000" algn="tl" rotWithShape="0">
                    <a:schemeClr val="dk1">
                      <a:alpha val="40000"/>
                    </a:schemeClr>
                  </a:outerShdw>
                </a:effectLst>
              </a:rPr>
              <a:t>i</a:t>
            </a:r>
            <a:r>
              <a:rPr lang="en-US" sz="1400" dirty="0">
                <a:ln w="0"/>
                <a:solidFill>
                  <a:schemeClr val="tx1"/>
                </a:solidFill>
                <a:effectLst>
                  <a:outerShdw blurRad="38100" dist="19050" dir="2700000" algn="tl" rotWithShape="0">
                    <a:schemeClr val="dk1">
                      <a:alpha val="40000"/>
                    </a:schemeClr>
                  </a:outerShdw>
                </a:effectLst>
              </a:rPr>
              <a:t> Review Vector</a:t>
            </a:r>
            <a:endParaRPr lang="en-US" sz="1400" dirty="0"/>
          </a:p>
        </p:txBody>
      </p:sp>
      <p:sp>
        <p:nvSpPr>
          <p:cNvPr id="8" name="Rectangle: Rounded Corners 7">
            <a:extLst>
              <a:ext uri="{FF2B5EF4-FFF2-40B4-BE49-F238E27FC236}">
                <a16:creationId xmlns:a16="http://schemas.microsoft.com/office/drawing/2014/main" id="{9C6554A4-C09E-4792-BC50-BA772BD2733B}"/>
              </a:ext>
            </a:extLst>
          </p:cNvPr>
          <p:cNvSpPr/>
          <p:nvPr/>
        </p:nvSpPr>
        <p:spPr>
          <a:xfrm>
            <a:off x="3603750" y="3338647"/>
            <a:ext cx="2144147" cy="9495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Aggregated Restaurant-j Review Vector</a:t>
            </a:r>
            <a:endParaRPr lang="en-US" sz="1400" dirty="0"/>
          </a:p>
        </p:txBody>
      </p:sp>
      <p:sp>
        <p:nvSpPr>
          <p:cNvPr id="9" name="TextBox 8">
            <a:extLst>
              <a:ext uri="{FF2B5EF4-FFF2-40B4-BE49-F238E27FC236}">
                <a16:creationId xmlns:a16="http://schemas.microsoft.com/office/drawing/2014/main" id="{63D5A77A-6B07-4A68-B0D2-2F393BC6EA56}"/>
              </a:ext>
            </a:extLst>
          </p:cNvPr>
          <p:cNvSpPr txBox="1"/>
          <p:nvPr/>
        </p:nvSpPr>
        <p:spPr>
          <a:xfrm>
            <a:off x="1903949" y="1950124"/>
            <a:ext cx="4581728" cy="400110"/>
          </a:xfrm>
          <a:prstGeom prst="rect">
            <a:avLst/>
          </a:prstGeom>
          <a:noFill/>
        </p:spPr>
        <p:txBody>
          <a:bodyPr wrap="square" rtlCol="0">
            <a:spAutoFit/>
          </a:bodyPr>
          <a:lstStyle/>
          <a:p>
            <a:r>
              <a:rPr lang="en-US" sz="2000" b="1" dirty="0"/>
              <a:t>Example: </a:t>
            </a:r>
          </a:p>
        </p:txBody>
      </p:sp>
      <p:sp>
        <p:nvSpPr>
          <p:cNvPr id="10" name="Left Brace 9">
            <a:extLst>
              <a:ext uri="{FF2B5EF4-FFF2-40B4-BE49-F238E27FC236}">
                <a16:creationId xmlns:a16="http://schemas.microsoft.com/office/drawing/2014/main" id="{DBA780D8-0109-4F8D-93A7-D57FC9D51ED2}"/>
              </a:ext>
            </a:extLst>
          </p:cNvPr>
          <p:cNvSpPr/>
          <p:nvPr/>
        </p:nvSpPr>
        <p:spPr>
          <a:xfrm rot="16200000">
            <a:off x="3469844" y="3037317"/>
            <a:ext cx="505839" cy="3093912"/>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A5A052C2-BD75-444E-A325-8A2D1029CADF}"/>
              </a:ext>
            </a:extLst>
          </p:cNvPr>
          <p:cNvSpPr/>
          <p:nvPr/>
        </p:nvSpPr>
        <p:spPr>
          <a:xfrm>
            <a:off x="1689941" y="4838969"/>
            <a:ext cx="4230449" cy="94950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Appended User-</a:t>
            </a:r>
            <a:r>
              <a:rPr lang="en-US" sz="1400" dirty="0" err="1">
                <a:ln w="0"/>
                <a:solidFill>
                  <a:schemeClr val="tx1"/>
                </a:solidFill>
                <a:effectLst>
                  <a:outerShdw blurRad="38100" dist="19050" dir="2700000" algn="tl" rotWithShape="0">
                    <a:schemeClr val="dk1">
                      <a:alpha val="40000"/>
                    </a:schemeClr>
                  </a:outerShdw>
                </a:effectLst>
              </a:rPr>
              <a:t>i</a:t>
            </a:r>
            <a:r>
              <a:rPr lang="en-US" sz="1400" dirty="0">
                <a:ln w="0"/>
                <a:solidFill>
                  <a:schemeClr val="tx1"/>
                </a:solidFill>
                <a:effectLst>
                  <a:outerShdw blurRad="38100" dist="19050" dir="2700000" algn="tl" rotWithShape="0">
                    <a:schemeClr val="dk1">
                      <a:alpha val="40000"/>
                    </a:schemeClr>
                  </a:outerShdw>
                </a:effectLst>
              </a:rPr>
              <a:t> Restaurant-j </a:t>
            </a:r>
            <a:r>
              <a:rPr lang="en-US" sz="1400" b="1" i="1" dirty="0">
                <a:ln w="0"/>
                <a:solidFill>
                  <a:schemeClr val="tx1"/>
                </a:solidFill>
                <a:effectLst>
                  <a:outerShdw blurRad="38100" dist="19050" dir="2700000" algn="tl" rotWithShape="0">
                    <a:schemeClr val="dk1">
                      <a:alpha val="40000"/>
                    </a:schemeClr>
                  </a:outerShdw>
                </a:effectLst>
              </a:rPr>
              <a:t>Assoc</a:t>
            </a:r>
            <a:r>
              <a:rPr lang="en-US" sz="1400" dirty="0">
                <a:ln w="0"/>
                <a:solidFill>
                  <a:schemeClr val="tx1"/>
                </a:solidFill>
                <a:effectLst>
                  <a:outerShdw blurRad="38100" dist="19050" dir="2700000" algn="tl" rotWithShape="0">
                    <a:schemeClr val="dk1">
                      <a:alpha val="40000"/>
                    </a:schemeClr>
                  </a:outerShdw>
                </a:effectLst>
              </a:rPr>
              <a:t> Vector</a:t>
            </a:r>
            <a:endParaRPr lang="en-US" sz="1400" dirty="0"/>
          </a:p>
        </p:txBody>
      </p:sp>
      <p:sp>
        <p:nvSpPr>
          <p:cNvPr id="12" name="Rectangle: Rounded Corners 11">
            <a:extLst>
              <a:ext uri="{FF2B5EF4-FFF2-40B4-BE49-F238E27FC236}">
                <a16:creationId xmlns:a16="http://schemas.microsoft.com/office/drawing/2014/main" id="{A1BED92F-5AB1-46F0-95BA-7317DA92895F}"/>
              </a:ext>
            </a:extLst>
          </p:cNvPr>
          <p:cNvSpPr/>
          <p:nvPr/>
        </p:nvSpPr>
        <p:spPr>
          <a:xfrm>
            <a:off x="7778576" y="3940618"/>
            <a:ext cx="2888032" cy="40011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n w="0"/>
                <a:solidFill>
                  <a:schemeClr val="tx1"/>
                </a:solidFill>
                <a:effectLst>
                  <a:outerShdw blurRad="38100" dist="19050" dir="2700000" algn="tl" rotWithShape="0">
                    <a:schemeClr val="dk1">
                      <a:alpha val="40000"/>
                    </a:schemeClr>
                  </a:outerShdw>
                </a:effectLst>
              </a:rPr>
              <a:t>Appended User-</a:t>
            </a:r>
            <a:r>
              <a:rPr lang="en-US" sz="1050" dirty="0" err="1">
                <a:ln w="0"/>
                <a:solidFill>
                  <a:schemeClr val="tx1"/>
                </a:solidFill>
                <a:effectLst>
                  <a:outerShdw blurRad="38100" dist="19050" dir="2700000" algn="tl" rotWithShape="0">
                    <a:schemeClr val="dk1">
                      <a:alpha val="40000"/>
                    </a:schemeClr>
                  </a:outerShdw>
                </a:effectLst>
              </a:rPr>
              <a:t>i</a:t>
            </a:r>
            <a:r>
              <a:rPr lang="en-US" sz="1050" dirty="0">
                <a:ln w="0"/>
                <a:solidFill>
                  <a:schemeClr val="tx1"/>
                </a:solidFill>
                <a:effectLst>
                  <a:outerShdw blurRad="38100" dist="19050" dir="2700000" algn="tl" rotWithShape="0">
                    <a:schemeClr val="dk1">
                      <a:alpha val="40000"/>
                    </a:schemeClr>
                  </a:outerShdw>
                </a:effectLst>
              </a:rPr>
              <a:t> Restaurant-j </a:t>
            </a:r>
            <a:r>
              <a:rPr lang="en-US" sz="1050" b="1" i="1" dirty="0">
                <a:ln w="0"/>
                <a:solidFill>
                  <a:schemeClr val="tx1"/>
                </a:solidFill>
                <a:effectLst>
                  <a:outerShdw blurRad="38100" dist="19050" dir="2700000" algn="tl" rotWithShape="0">
                    <a:schemeClr val="dk1">
                      <a:alpha val="40000"/>
                    </a:schemeClr>
                  </a:outerShdw>
                </a:effectLst>
              </a:rPr>
              <a:t>Assoc</a:t>
            </a:r>
            <a:r>
              <a:rPr lang="en-US" sz="1050" dirty="0">
                <a:ln w="0"/>
                <a:solidFill>
                  <a:schemeClr val="tx1"/>
                </a:solidFill>
                <a:effectLst>
                  <a:outerShdw blurRad="38100" dist="19050" dir="2700000" algn="tl" rotWithShape="0">
                    <a:schemeClr val="dk1">
                      <a:alpha val="40000"/>
                    </a:schemeClr>
                  </a:outerShdw>
                </a:effectLst>
              </a:rPr>
              <a:t> Vector</a:t>
            </a:r>
            <a:endParaRPr lang="en-US" sz="1050" dirty="0"/>
          </a:p>
        </p:txBody>
      </p:sp>
      <p:sp>
        <p:nvSpPr>
          <p:cNvPr id="13" name="TextBox 12">
            <a:extLst>
              <a:ext uri="{FF2B5EF4-FFF2-40B4-BE49-F238E27FC236}">
                <a16:creationId xmlns:a16="http://schemas.microsoft.com/office/drawing/2014/main" id="{E89B68CB-253A-470D-A003-353A9331B5CD}"/>
              </a:ext>
            </a:extLst>
          </p:cNvPr>
          <p:cNvSpPr txBox="1"/>
          <p:nvPr/>
        </p:nvSpPr>
        <p:spPr>
          <a:xfrm>
            <a:off x="10666608" y="4017562"/>
            <a:ext cx="1196502" cy="246221"/>
          </a:xfrm>
          <a:prstGeom prst="rect">
            <a:avLst/>
          </a:prstGeom>
          <a:noFill/>
        </p:spPr>
        <p:txBody>
          <a:bodyPr wrap="square" rtlCol="0">
            <a:spAutoFit/>
          </a:bodyPr>
          <a:lstStyle/>
          <a:p>
            <a:r>
              <a:rPr lang="en-US" sz="1000" dirty="0"/>
              <a:t>: Star-</a:t>
            </a:r>
            <a:r>
              <a:rPr lang="en-US" sz="1000" dirty="0" err="1"/>
              <a:t>ij</a:t>
            </a:r>
            <a:endParaRPr lang="en-US" sz="1000" dirty="0"/>
          </a:p>
        </p:txBody>
      </p:sp>
      <p:sp>
        <p:nvSpPr>
          <p:cNvPr id="14" name="Rectangle: Rounded Corners 13">
            <a:extLst>
              <a:ext uri="{FF2B5EF4-FFF2-40B4-BE49-F238E27FC236}">
                <a16:creationId xmlns:a16="http://schemas.microsoft.com/office/drawing/2014/main" id="{3BA591AB-F750-4398-A0F4-84C59F59FC03}"/>
              </a:ext>
            </a:extLst>
          </p:cNvPr>
          <p:cNvSpPr/>
          <p:nvPr/>
        </p:nvSpPr>
        <p:spPr>
          <a:xfrm>
            <a:off x="7778576" y="5230328"/>
            <a:ext cx="2888032" cy="40011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n w="0"/>
                <a:solidFill>
                  <a:schemeClr val="tx1"/>
                </a:solidFill>
                <a:effectLst>
                  <a:outerShdw blurRad="38100" dist="19050" dir="2700000" algn="tl" rotWithShape="0">
                    <a:schemeClr val="dk1">
                      <a:alpha val="40000"/>
                    </a:schemeClr>
                  </a:outerShdw>
                </a:effectLst>
              </a:rPr>
              <a:t>Appended User-m Restaurant-n </a:t>
            </a:r>
            <a:r>
              <a:rPr lang="en-US" sz="1050" b="1" i="1" dirty="0">
                <a:ln w="0"/>
                <a:solidFill>
                  <a:schemeClr val="tx1"/>
                </a:solidFill>
                <a:effectLst>
                  <a:outerShdw blurRad="38100" dist="19050" dir="2700000" algn="tl" rotWithShape="0">
                    <a:schemeClr val="dk1">
                      <a:alpha val="40000"/>
                    </a:schemeClr>
                  </a:outerShdw>
                </a:effectLst>
              </a:rPr>
              <a:t>Assoc</a:t>
            </a:r>
            <a:r>
              <a:rPr lang="en-US" sz="1050" dirty="0">
                <a:ln w="0"/>
                <a:solidFill>
                  <a:schemeClr val="tx1"/>
                </a:solidFill>
                <a:effectLst>
                  <a:outerShdw blurRad="38100" dist="19050" dir="2700000" algn="tl" rotWithShape="0">
                    <a:schemeClr val="dk1">
                      <a:alpha val="40000"/>
                    </a:schemeClr>
                  </a:outerShdw>
                </a:effectLst>
              </a:rPr>
              <a:t> Vector</a:t>
            </a:r>
            <a:endParaRPr lang="en-US" sz="1050" dirty="0"/>
          </a:p>
        </p:txBody>
      </p:sp>
      <p:sp>
        <p:nvSpPr>
          <p:cNvPr id="15" name="TextBox 14">
            <a:extLst>
              <a:ext uri="{FF2B5EF4-FFF2-40B4-BE49-F238E27FC236}">
                <a16:creationId xmlns:a16="http://schemas.microsoft.com/office/drawing/2014/main" id="{7C5CDFC3-5615-449E-8821-06578DE297D2}"/>
              </a:ext>
            </a:extLst>
          </p:cNvPr>
          <p:cNvSpPr txBox="1"/>
          <p:nvPr/>
        </p:nvSpPr>
        <p:spPr>
          <a:xfrm>
            <a:off x="10666608" y="5307272"/>
            <a:ext cx="1196502" cy="246221"/>
          </a:xfrm>
          <a:prstGeom prst="rect">
            <a:avLst/>
          </a:prstGeom>
          <a:noFill/>
        </p:spPr>
        <p:txBody>
          <a:bodyPr wrap="square" rtlCol="0">
            <a:spAutoFit/>
          </a:bodyPr>
          <a:lstStyle/>
          <a:p>
            <a:r>
              <a:rPr lang="en-US" sz="1000" dirty="0"/>
              <a:t>: Star-</a:t>
            </a:r>
            <a:r>
              <a:rPr lang="en-US" sz="1000" dirty="0" err="1"/>
              <a:t>mn</a:t>
            </a:r>
            <a:endParaRPr lang="en-US" sz="1000" dirty="0"/>
          </a:p>
        </p:txBody>
      </p:sp>
      <p:sp>
        <p:nvSpPr>
          <p:cNvPr id="16" name="Rectangle: Rounded Corners 15">
            <a:extLst>
              <a:ext uri="{FF2B5EF4-FFF2-40B4-BE49-F238E27FC236}">
                <a16:creationId xmlns:a16="http://schemas.microsoft.com/office/drawing/2014/main" id="{00924437-EA61-4991-BF9B-2EF835C94B0F}"/>
              </a:ext>
            </a:extLst>
          </p:cNvPr>
          <p:cNvSpPr/>
          <p:nvPr/>
        </p:nvSpPr>
        <p:spPr>
          <a:xfrm>
            <a:off x="7778576" y="4804764"/>
            <a:ext cx="2888032" cy="40011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8" name="Rectangle: Rounded Corners 17">
            <a:extLst>
              <a:ext uri="{FF2B5EF4-FFF2-40B4-BE49-F238E27FC236}">
                <a16:creationId xmlns:a16="http://schemas.microsoft.com/office/drawing/2014/main" id="{C2CB3493-2715-4BA9-A0DC-D4DBAF4EA4D4}"/>
              </a:ext>
            </a:extLst>
          </p:cNvPr>
          <p:cNvSpPr/>
          <p:nvPr/>
        </p:nvSpPr>
        <p:spPr>
          <a:xfrm>
            <a:off x="7778576" y="2252930"/>
            <a:ext cx="2888032" cy="40011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n w="0"/>
                <a:solidFill>
                  <a:schemeClr val="tx1"/>
                </a:solidFill>
                <a:effectLst>
                  <a:outerShdw blurRad="38100" dist="19050" dir="2700000" algn="tl" rotWithShape="0">
                    <a:schemeClr val="dk1">
                      <a:alpha val="40000"/>
                    </a:schemeClr>
                  </a:outerShdw>
                </a:effectLst>
              </a:rPr>
              <a:t>Appended User-1 Restaurant-1 </a:t>
            </a:r>
            <a:r>
              <a:rPr lang="en-US" sz="1050" b="1" i="1" dirty="0">
                <a:ln w="0"/>
                <a:solidFill>
                  <a:schemeClr val="tx1"/>
                </a:solidFill>
                <a:effectLst>
                  <a:outerShdw blurRad="38100" dist="19050" dir="2700000" algn="tl" rotWithShape="0">
                    <a:schemeClr val="dk1">
                      <a:alpha val="40000"/>
                    </a:schemeClr>
                  </a:outerShdw>
                </a:effectLst>
              </a:rPr>
              <a:t>Assoc</a:t>
            </a:r>
            <a:r>
              <a:rPr lang="en-US" sz="1050" dirty="0">
                <a:ln w="0"/>
                <a:solidFill>
                  <a:schemeClr val="tx1"/>
                </a:solidFill>
                <a:effectLst>
                  <a:outerShdw blurRad="38100" dist="19050" dir="2700000" algn="tl" rotWithShape="0">
                    <a:schemeClr val="dk1">
                      <a:alpha val="40000"/>
                    </a:schemeClr>
                  </a:outerShdw>
                </a:effectLst>
              </a:rPr>
              <a:t> Vector</a:t>
            </a:r>
            <a:endParaRPr lang="en-US" sz="1050" dirty="0"/>
          </a:p>
        </p:txBody>
      </p:sp>
      <p:sp>
        <p:nvSpPr>
          <p:cNvPr id="19" name="TextBox 18">
            <a:extLst>
              <a:ext uri="{FF2B5EF4-FFF2-40B4-BE49-F238E27FC236}">
                <a16:creationId xmlns:a16="http://schemas.microsoft.com/office/drawing/2014/main" id="{5BB438F3-776D-4B31-970E-E4F22A693577}"/>
              </a:ext>
            </a:extLst>
          </p:cNvPr>
          <p:cNvSpPr txBox="1"/>
          <p:nvPr/>
        </p:nvSpPr>
        <p:spPr>
          <a:xfrm>
            <a:off x="10666608" y="2329874"/>
            <a:ext cx="1196502" cy="246221"/>
          </a:xfrm>
          <a:prstGeom prst="rect">
            <a:avLst/>
          </a:prstGeom>
          <a:noFill/>
        </p:spPr>
        <p:txBody>
          <a:bodyPr wrap="square" rtlCol="0">
            <a:spAutoFit/>
          </a:bodyPr>
          <a:lstStyle/>
          <a:p>
            <a:r>
              <a:rPr lang="en-US" sz="1000" dirty="0"/>
              <a:t>: Star-11</a:t>
            </a:r>
          </a:p>
        </p:txBody>
      </p:sp>
      <p:sp>
        <p:nvSpPr>
          <p:cNvPr id="20" name="Rectangle: Rounded Corners 19">
            <a:extLst>
              <a:ext uri="{FF2B5EF4-FFF2-40B4-BE49-F238E27FC236}">
                <a16:creationId xmlns:a16="http://schemas.microsoft.com/office/drawing/2014/main" id="{5F9AD2BF-40A6-4503-AE70-1A9B558C4123}"/>
              </a:ext>
            </a:extLst>
          </p:cNvPr>
          <p:cNvSpPr/>
          <p:nvPr/>
        </p:nvSpPr>
        <p:spPr>
          <a:xfrm>
            <a:off x="7778576" y="2678493"/>
            <a:ext cx="2888032" cy="40011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n w="0"/>
                <a:solidFill>
                  <a:schemeClr val="tx1"/>
                </a:solidFill>
                <a:effectLst>
                  <a:outerShdw blurRad="38100" dist="19050" dir="2700000" algn="tl" rotWithShape="0">
                    <a:schemeClr val="dk1">
                      <a:alpha val="40000"/>
                    </a:schemeClr>
                  </a:outerShdw>
                </a:effectLst>
              </a:rPr>
              <a:t>Appended User-2 Restaurant-2 </a:t>
            </a:r>
            <a:r>
              <a:rPr lang="en-US" sz="1050" b="1" i="1" dirty="0">
                <a:ln w="0"/>
                <a:solidFill>
                  <a:schemeClr val="tx1"/>
                </a:solidFill>
                <a:effectLst>
                  <a:outerShdw blurRad="38100" dist="19050" dir="2700000" algn="tl" rotWithShape="0">
                    <a:schemeClr val="dk1">
                      <a:alpha val="40000"/>
                    </a:schemeClr>
                  </a:outerShdw>
                </a:effectLst>
              </a:rPr>
              <a:t>Assoc</a:t>
            </a:r>
            <a:r>
              <a:rPr lang="en-US" sz="1050" dirty="0">
                <a:ln w="0"/>
                <a:solidFill>
                  <a:schemeClr val="tx1"/>
                </a:solidFill>
                <a:effectLst>
                  <a:outerShdw blurRad="38100" dist="19050" dir="2700000" algn="tl" rotWithShape="0">
                    <a:schemeClr val="dk1">
                      <a:alpha val="40000"/>
                    </a:schemeClr>
                  </a:outerShdw>
                </a:effectLst>
              </a:rPr>
              <a:t> Vector</a:t>
            </a:r>
            <a:endParaRPr lang="en-US" sz="1050" dirty="0"/>
          </a:p>
        </p:txBody>
      </p:sp>
      <p:sp>
        <p:nvSpPr>
          <p:cNvPr id="21" name="TextBox 20">
            <a:extLst>
              <a:ext uri="{FF2B5EF4-FFF2-40B4-BE49-F238E27FC236}">
                <a16:creationId xmlns:a16="http://schemas.microsoft.com/office/drawing/2014/main" id="{616BF7D8-89C2-4F10-9AED-40BCFE3AABBE}"/>
              </a:ext>
            </a:extLst>
          </p:cNvPr>
          <p:cNvSpPr txBox="1"/>
          <p:nvPr/>
        </p:nvSpPr>
        <p:spPr>
          <a:xfrm>
            <a:off x="10666608" y="2755437"/>
            <a:ext cx="1196502" cy="246221"/>
          </a:xfrm>
          <a:prstGeom prst="rect">
            <a:avLst/>
          </a:prstGeom>
          <a:noFill/>
        </p:spPr>
        <p:txBody>
          <a:bodyPr wrap="square" rtlCol="0">
            <a:spAutoFit/>
          </a:bodyPr>
          <a:lstStyle/>
          <a:p>
            <a:r>
              <a:rPr lang="en-US" sz="1000" dirty="0"/>
              <a:t>: Star-22</a:t>
            </a:r>
          </a:p>
        </p:txBody>
      </p:sp>
      <p:sp>
        <p:nvSpPr>
          <p:cNvPr id="22" name="Rectangle: Rounded Corners 21">
            <a:extLst>
              <a:ext uri="{FF2B5EF4-FFF2-40B4-BE49-F238E27FC236}">
                <a16:creationId xmlns:a16="http://schemas.microsoft.com/office/drawing/2014/main" id="{B8AF303B-05CE-413B-A7EE-FEF526CAB4D3}"/>
              </a:ext>
            </a:extLst>
          </p:cNvPr>
          <p:cNvSpPr/>
          <p:nvPr/>
        </p:nvSpPr>
        <p:spPr>
          <a:xfrm>
            <a:off x="7778576" y="4379200"/>
            <a:ext cx="2888032" cy="40011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3" name="Rectangle: Rounded Corners 22">
            <a:extLst>
              <a:ext uri="{FF2B5EF4-FFF2-40B4-BE49-F238E27FC236}">
                <a16:creationId xmlns:a16="http://schemas.microsoft.com/office/drawing/2014/main" id="{F5CFAD55-FC95-4A62-8CC5-20696C306B90}"/>
              </a:ext>
            </a:extLst>
          </p:cNvPr>
          <p:cNvSpPr/>
          <p:nvPr/>
        </p:nvSpPr>
        <p:spPr>
          <a:xfrm>
            <a:off x="7778576" y="3085646"/>
            <a:ext cx="2888032" cy="40011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4" name="Rectangle: Rounded Corners 23">
            <a:extLst>
              <a:ext uri="{FF2B5EF4-FFF2-40B4-BE49-F238E27FC236}">
                <a16:creationId xmlns:a16="http://schemas.microsoft.com/office/drawing/2014/main" id="{5115900E-CD0F-4F40-B04E-3B6E05A9F6CC}"/>
              </a:ext>
            </a:extLst>
          </p:cNvPr>
          <p:cNvSpPr/>
          <p:nvPr/>
        </p:nvSpPr>
        <p:spPr>
          <a:xfrm>
            <a:off x="7778576" y="3517326"/>
            <a:ext cx="2888032" cy="40011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5" name="Rectangle 24">
            <a:extLst>
              <a:ext uri="{FF2B5EF4-FFF2-40B4-BE49-F238E27FC236}">
                <a16:creationId xmlns:a16="http://schemas.microsoft.com/office/drawing/2014/main" id="{D6C94ED2-9064-4767-AE07-0458CB417E76}"/>
              </a:ext>
            </a:extLst>
          </p:cNvPr>
          <p:cNvSpPr/>
          <p:nvPr/>
        </p:nvSpPr>
        <p:spPr>
          <a:xfrm>
            <a:off x="7608241" y="2053491"/>
            <a:ext cx="3132305" cy="3807781"/>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AF84855C-274E-4517-8AE2-A81F9DE5B7F5}"/>
              </a:ext>
            </a:extLst>
          </p:cNvPr>
          <p:cNvSpPr txBox="1"/>
          <p:nvPr/>
        </p:nvSpPr>
        <p:spPr>
          <a:xfrm>
            <a:off x="8530511" y="5926825"/>
            <a:ext cx="2011621" cy="369332"/>
          </a:xfrm>
          <a:prstGeom prst="rect">
            <a:avLst/>
          </a:prstGeom>
          <a:noFill/>
        </p:spPr>
        <p:txBody>
          <a:bodyPr wrap="square" rtlCol="0">
            <a:spAutoFit/>
          </a:bodyPr>
          <a:lstStyle/>
          <a:p>
            <a:r>
              <a:rPr lang="en-US" b="1" i="1" dirty="0"/>
              <a:t>Assoc</a:t>
            </a:r>
            <a:r>
              <a:rPr lang="en-US" dirty="0"/>
              <a:t> Matrix</a:t>
            </a:r>
          </a:p>
        </p:txBody>
      </p:sp>
      <p:sp>
        <p:nvSpPr>
          <p:cNvPr id="27" name="TextBox 26">
            <a:extLst>
              <a:ext uri="{FF2B5EF4-FFF2-40B4-BE49-F238E27FC236}">
                <a16:creationId xmlns:a16="http://schemas.microsoft.com/office/drawing/2014/main" id="{F7ED5023-978E-4CAD-9D7B-967D77BE53D3}"/>
              </a:ext>
            </a:extLst>
          </p:cNvPr>
          <p:cNvSpPr txBox="1"/>
          <p:nvPr/>
        </p:nvSpPr>
        <p:spPr>
          <a:xfrm>
            <a:off x="7287229" y="1337747"/>
            <a:ext cx="5012417" cy="461665"/>
          </a:xfrm>
          <a:prstGeom prst="rect">
            <a:avLst/>
          </a:prstGeom>
          <a:noFill/>
        </p:spPr>
        <p:txBody>
          <a:bodyPr wrap="square" rtlCol="0">
            <a:spAutoFit/>
          </a:bodyPr>
          <a:lstStyle/>
          <a:p>
            <a:r>
              <a:rPr lang="en-US" sz="2400" b="1" i="1" dirty="0"/>
              <a:t>Assoc</a:t>
            </a:r>
            <a:r>
              <a:rPr lang="en-US" sz="2400" dirty="0"/>
              <a:t> matrix from </a:t>
            </a:r>
            <a:r>
              <a:rPr lang="en-US" sz="2400" b="1" i="1" dirty="0"/>
              <a:t>Assoc</a:t>
            </a:r>
            <a:r>
              <a:rPr lang="en-US" sz="2400" dirty="0"/>
              <a:t> vector</a:t>
            </a:r>
          </a:p>
        </p:txBody>
      </p:sp>
      <p:sp>
        <p:nvSpPr>
          <p:cNvPr id="28" name="TextBox 27">
            <a:extLst>
              <a:ext uri="{FF2B5EF4-FFF2-40B4-BE49-F238E27FC236}">
                <a16:creationId xmlns:a16="http://schemas.microsoft.com/office/drawing/2014/main" id="{767B5B74-B7B8-4034-B77B-B3F95E21E52A}"/>
              </a:ext>
            </a:extLst>
          </p:cNvPr>
          <p:cNvSpPr txBox="1"/>
          <p:nvPr/>
        </p:nvSpPr>
        <p:spPr>
          <a:xfrm>
            <a:off x="1781939" y="1350505"/>
            <a:ext cx="5012417" cy="461665"/>
          </a:xfrm>
          <a:prstGeom prst="rect">
            <a:avLst/>
          </a:prstGeom>
          <a:noFill/>
        </p:spPr>
        <p:txBody>
          <a:bodyPr wrap="square" rtlCol="0">
            <a:spAutoFit/>
          </a:bodyPr>
          <a:lstStyle/>
          <a:p>
            <a:r>
              <a:rPr lang="en-US" sz="2400" dirty="0"/>
              <a:t>Process of creating </a:t>
            </a:r>
            <a:r>
              <a:rPr lang="en-US" sz="2400" b="1" i="1" dirty="0"/>
              <a:t>Assoc</a:t>
            </a:r>
            <a:r>
              <a:rPr lang="en-US" sz="2400" dirty="0"/>
              <a:t> vector</a:t>
            </a:r>
          </a:p>
        </p:txBody>
      </p:sp>
      <p:sp>
        <p:nvSpPr>
          <p:cNvPr id="29" name="Arrow: Right 28">
            <a:extLst>
              <a:ext uri="{FF2B5EF4-FFF2-40B4-BE49-F238E27FC236}">
                <a16:creationId xmlns:a16="http://schemas.microsoft.com/office/drawing/2014/main" id="{9C876446-0163-425A-8109-51A6065F5CB7}"/>
              </a:ext>
            </a:extLst>
          </p:cNvPr>
          <p:cNvSpPr/>
          <p:nvPr/>
        </p:nvSpPr>
        <p:spPr>
          <a:xfrm>
            <a:off x="6096000" y="4017562"/>
            <a:ext cx="1112196" cy="400110"/>
          </a:xfrm>
          <a:prstGeom prst="right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4173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F87B-3A02-48C2-BAD3-CACFA03C1F05}"/>
              </a:ext>
            </a:extLst>
          </p:cNvPr>
          <p:cNvSpPr>
            <a:spLocks noGrp="1"/>
          </p:cNvSpPr>
          <p:nvPr>
            <p:ph type="title"/>
          </p:nvPr>
        </p:nvSpPr>
        <p:spPr>
          <a:xfrm>
            <a:off x="1673157" y="500594"/>
            <a:ext cx="9601200" cy="1485900"/>
          </a:xfrm>
        </p:spPr>
        <p:txBody>
          <a:bodyPr>
            <a:normAutofit/>
          </a:bodyPr>
          <a:lstStyle/>
          <a:p>
            <a:r>
              <a:rPr lang="en-US" dirty="0"/>
              <a:t>Our Approach Combined for a </a:t>
            </a:r>
            <a:r>
              <a:rPr lang="en-US" sz="3200" dirty="0"/>
              <a:t>recommender tool with hybrid qualitative ratings (right)</a:t>
            </a:r>
          </a:p>
        </p:txBody>
      </p:sp>
      <p:sp>
        <p:nvSpPr>
          <p:cNvPr id="4" name="Footer Placeholder 3">
            <a:extLst>
              <a:ext uri="{FF2B5EF4-FFF2-40B4-BE49-F238E27FC236}">
                <a16:creationId xmlns:a16="http://schemas.microsoft.com/office/drawing/2014/main" id="{9A7943CA-6CB8-4BBA-98F9-D6A6C41C2C86}"/>
              </a:ext>
            </a:extLst>
          </p:cNvPr>
          <p:cNvSpPr>
            <a:spLocks noGrp="1"/>
          </p:cNvSpPr>
          <p:nvPr>
            <p:ph type="ftr" sz="quarter" idx="11"/>
          </p:nvPr>
        </p:nvSpPr>
        <p:spPr/>
        <p:txBody>
          <a:bodyPr/>
          <a:lstStyle/>
          <a:p>
            <a:r>
              <a:rPr lang="en-US"/>
              <a:t>CSE6240: Web search and Data Mining  Somdut  Roy,  Vitaly Marin,  Devanshee Shah</a:t>
            </a:r>
          </a:p>
        </p:txBody>
      </p:sp>
      <p:sp>
        <p:nvSpPr>
          <p:cNvPr id="5" name="Slide Number Placeholder 4">
            <a:extLst>
              <a:ext uri="{FF2B5EF4-FFF2-40B4-BE49-F238E27FC236}">
                <a16:creationId xmlns:a16="http://schemas.microsoft.com/office/drawing/2014/main" id="{7D1A0E0C-7860-4DC0-B149-E9DBE6330649}"/>
              </a:ext>
            </a:extLst>
          </p:cNvPr>
          <p:cNvSpPr>
            <a:spLocks noGrp="1"/>
          </p:cNvSpPr>
          <p:nvPr>
            <p:ph type="sldNum" sz="quarter" idx="12"/>
          </p:nvPr>
        </p:nvSpPr>
        <p:spPr/>
        <p:txBody>
          <a:bodyPr/>
          <a:lstStyle/>
          <a:p>
            <a:fld id="{A3A4F282-C470-4736-A742-4363F2E09D7D}" type="slidenum">
              <a:rPr lang="en-US" smtClean="0"/>
              <a:t>9</a:t>
            </a:fld>
            <a:endParaRPr lang="en-US"/>
          </a:p>
        </p:txBody>
      </p:sp>
      <p:pic>
        <p:nvPicPr>
          <p:cNvPr id="6" name="Content Placeholder 5">
            <a:extLst>
              <a:ext uri="{FF2B5EF4-FFF2-40B4-BE49-F238E27FC236}">
                <a16:creationId xmlns:a16="http://schemas.microsoft.com/office/drawing/2014/main" id="{6CDC5AA0-B4F2-4443-9A9F-66185113EF3A}"/>
              </a:ext>
            </a:extLst>
          </p:cNvPr>
          <p:cNvPicPr>
            <a:picLocks noGrp="1" noChangeAspect="1"/>
          </p:cNvPicPr>
          <p:nvPr>
            <p:ph idx="1"/>
          </p:nvPr>
        </p:nvPicPr>
        <p:blipFill>
          <a:blip r:embed="rId2"/>
          <a:stretch>
            <a:fillRect/>
          </a:stretch>
        </p:blipFill>
        <p:spPr>
          <a:xfrm>
            <a:off x="7016356" y="2125630"/>
            <a:ext cx="3804044" cy="3581400"/>
          </a:xfrm>
          <a:prstGeom prst="rect">
            <a:avLst/>
          </a:prstGeom>
          <a:effectLst>
            <a:softEdge rad="0"/>
          </a:effectLst>
        </p:spPr>
      </p:pic>
      <p:sp>
        <p:nvSpPr>
          <p:cNvPr id="7" name="Cylinder 6">
            <a:extLst>
              <a:ext uri="{FF2B5EF4-FFF2-40B4-BE49-F238E27FC236}">
                <a16:creationId xmlns:a16="http://schemas.microsoft.com/office/drawing/2014/main" id="{A4F3E391-2641-417E-B3DA-999B07FCD19A}"/>
              </a:ext>
            </a:extLst>
          </p:cNvPr>
          <p:cNvSpPr/>
          <p:nvPr/>
        </p:nvSpPr>
        <p:spPr>
          <a:xfrm>
            <a:off x="2109452" y="1846475"/>
            <a:ext cx="2460395" cy="650449"/>
          </a:xfrm>
          <a:prstGeom prst="ca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aseline="-25000" dirty="0"/>
              <a:t>Yelp Restaurant Review- Rating Dataset</a:t>
            </a:r>
          </a:p>
        </p:txBody>
      </p:sp>
      <p:sp>
        <p:nvSpPr>
          <p:cNvPr id="8" name="Rectangle: Rounded Corners 7">
            <a:extLst>
              <a:ext uri="{FF2B5EF4-FFF2-40B4-BE49-F238E27FC236}">
                <a16:creationId xmlns:a16="http://schemas.microsoft.com/office/drawing/2014/main" id="{C21FB1A0-6292-4A06-B776-43260CB2D884}"/>
              </a:ext>
            </a:extLst>
          </p:cNvPr>
          <p:cNvSpPr/>
          <p:nvPr/>
        </p:nvSpPr>
        <p:spPr>
          <a:xfrm>
            <a:off x="1826740" y="3049866"/>
            <a:ext cx="1517902" cy="51043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050" dirty="0"/>
              <a:t>User Reviews</a:t>
            </a:r>
          </a:p>
        </p:txBody>
      </p:sp>
      <p:sp>
        <p:nvSpPr>
          <p:cNvPr id="9" name="Rectangle: Rounded Corners 8">
            <a:extLst>
              <a:ext uri="{FF2B5EF4-FFF2-40B4-BE49-F238E27FC236}">
                <a16:creationId xmlns:a16="http://schemas.microsoft.com/office/drawing/2014/main" id="{BD1F314F-6598-4F05-A78F-2C4536C86AA1}"/>
              </a:ext>
            </a:extLst>
          </p:cNvPr>
          <p:cNvSpPr/>
          <p:nvPr/>
        </p:nvSpPr>
        <p:spPr>
          <a:xfrm>
            <a:off x="3334658" y="3049866"/>
            <a:ext cx="1517902" cy="51043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050" dirty="0"/>
              <a:t>Restaurant Reviews</a:t>
            </a:r>
          </a:p>
        </p:txBody>
      </p:sp>
      <p:sp>
        <p:nvSpPr>
          <p:cNvPr id="10" name="Rectangle: Rounded Corners 9">
            <a:extLst>
              <a:ext uri="{FF2B5EF4-FFF2-40B4-BE49-F238E27FC236}">
                <a16:creationId xmlns:a16="http://schemas.microsoft.com/office/drawing/2014/main" id="{9824E531-486B-4495-BEC1-6C9A1F695D08}"/>
              </a:ext>
            </a:extLst>
          </p:cNvPr>
          <p:cNvSpPr/>
          <p:nvPr/>
        </p:nvSpPr>
        <p:spPr>
          <a:xfrm>
            <a:off x="2601033" y="4124465"/>
            <a:ext cx="1517902" cy="51043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000" dirty="0"/>
              <a:t>User-Restaurant </a:t>
            </a:r>
            <a:r>
              <a:rPr lang="en-US" sz="1000" dirty="0" err="1"/>
              <a:t>AssocMatrix</a:t>
            </a:r>
            <a:endParaRPr lang="en-US" sz="1000" dirty="0"/>
          </a:p>
        </p:txBody>
      </p:sp>
      <p:cxnSp>
        <p:nvCxnSpPr>
          <p:cNvPr id="11" name="Connector: Elbow 10">
            <a:extLst>
              <a:ext uri="{FF2B5EF4-FFF2-40B4-BE49-F238E27FC236}">
                <a16:creationId xmlns:a16="http://schemas.microsoft.com/office/drawing/2014/main" id="{125BD44B-166D-48C3-83F9-05A7B7AA9577}"/>
              </a:ext>
            </a:extLst>
          </p:cNvPr>
          <p:cNvCxnSpPr>
            <a:cxnSpLocks/>
          </p:cNvCxnSpPr>
          <p:nvPr/>
        </p:nvCxnSpPr>
        <p:spPr>
          <a:xfrm rot="16200000" flipH="1">
            <a:off x="2878887" y="3319651"/>
            <a:ext cx="275704" cy="686489"/>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728376E0-520E-4B65-858A-4697BDDF011D}"/>
              </a:ext>
            </a:extLst>
          </p:cNvPr>
          <p:cNvCxnSpPr>
            <a:endCxn id="10" idx="0"/>
          </p:cNvCxnSpPr>
          <p:nvPr/>
        </p:nvCxnSpPr>
        <p:spPr>
          <a:xfrm>
            <a:off x="3354993" y="3800747"/>
            <a:ext cx="4991" cy="3237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AC91C1FD-EB7F-4E5F-9F36-6C566D3FBBF2}"/>
              </a:ext>
            </a:extLst>
          </p:cNvPr>
          <p:cNvCxnSpPr>
            <a:stCxn id="10" idx="2"/>
          </p:cNvCxnSpPr>
          <p:nvPr/>
        </p:nvCxnSpPr>
        <p:spPr>
          <a:xfrm>
            <a:off x="3359984" y="4634895"/>
            <a:ext cx="0" cy="5610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E73EB03C-2666-44F9-87BB-6B8EF4C7BFFC}"/>
              </a:ext>
            </a:extLst>
          </p:cNvPr>
          <p:cNvSpPr txBox="1"/>
          <p:nvPr/>
        </p:nvSpPr>
        <p:spPr>
          <a:xfrm>
            <a:off x="3473781" y="4780401"/>
            <a:ext cx="2687322" cy="738664"/>
          </a:xfrm>
          <a:prstGeom prst="rect">
            <a:avLst/>
          </a:prstGeom>
          <a:noFill/>
        </p:spPr>
        <p:txBody>
          <a:bodyPr wrap="square" rtlCol="0">
            <a:spAutoFit/>
          </a:bodyPr>
          <a:lstStyle/>
          <a:p>
            <a:r>
              <a:rPr lang="en-US" sz="1400" dirty="0"/>
              <a:t>Training/Testing for Ratings using </a:t>
            </a:r>
            <a:r>
              <a:rPr lang="en-US" sz="1400" b="1" dirty="0"/>
              <a:t>Method 1 </a:t>
            </a:r>
            <a:r>
              <a:rPr lang="en-US" sz="1400" dirty="0"/>
              <a:t>: Linear SVM and</a:t>
            </a:r>
          </a:p>
          <a:p>
            <a:r>
              <a:rPr lang="en-US" sz="1400" b="1" dirty="0"/>
              <a:t>Method 2:</a:t>
            </a:r>
            <a:r>
              <a:rPr lang="en-US" sz="1400" dirty="0"/>
              <a:t> Logistic Regression</a:t>
            </a:r>
          </a:p>
        </p:txBody>
      </p:sp>
      <p:sp>
        <p:nvSpPr>
          <p:cNvPr id="15" name="TextBox 14">
            <a:extLst>
              <a:ext uri="{FF2B5EF4-FFF2-40B4-BE49-F238E27FC236}">
                <a16:creationId xmlns:a16="http://schemas.microsoft.com/office/drawing/2014/main" id="{859683EB-D88F-4A1B-8C5F-F81A30B050CE}"/>
              </a:ext>
            </a:extLst>
          </p:cNvPr>
          <p:cNvSpPr txBox="1"/>
          <p:nvPr/>
        </p:nvSpPr>
        <p:spPr>
          <a:xfrm>
            <a:off x="3334658" y="2584663"/>
            <a:ext cx="2444394" cy="307777"/>
          </a:xfrm>
          <a:prstGeom prst="rect">
            <a:avLst/>
          </a:prstGeom>
          <a:noFill/>
        </p:spPr>
        <p:txBody>
          <a:bodyPr wrap="square" rtlCol="0">
            <a:spAutoFit/>
          </a:bodyPr>
          <a:lstStyle/>
          <a:p>
            <a:r>
              <a:rPr lang="en-US" sz="1400" dirty="0"/>
              <a:t>Ratings + Reviews</a:t>
            </a:r>
          </a:p>
        </p:txBody>
      </p:sp>
      <p:cxnSp>
        <p:nvCxnSpPr>
          <p:cNvPr id="16" name="Connector: Elbow 15">
            <a:extLst>
              <a:ext uri="{FF2B5EF4-FFF2-40B4-BE49-F238E27FC236}">
                <a16:creationId xmlns:a16="http://schemas.microsoft.com/office/drawing/2014/main" id="{7952DA94-C0FA-4676-8564-E2CB1FEDA246}"/>
              </a:ext>
            </a:extLst>
          </p:cNvPr>
          <p:cNvCxnSpPr>
            <a:cxnSpLocks/>
          </p:cNvCxnSpPr>
          <p:nvPr/>
        </p:nvCxnSpPr>
        <p:spPr>
          <a:xfrm rot="5400000">
            <a:off x="3045553" y="2791021"/>
            <a:ext cx="588194" cy="1"/>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17" name="Connector: Elbow 16">
            <a:extLst>
              <a:ext uri="{FF2B5EF4-FFF2-40B4-BE49-F238E27FC236}">
                <a16:creationId xmlns:a16="http://schemas.microsoft.com/office/drawing/2014/main" id="{9E21F6A6-22F5-46B2-B76D-7B0AC5571330}"/>
              </a:ext>
            </a:extLst>
          </p:cNvPr>
          <p:cNvCxnSpPr>
            <a:cxnSpLocks/>
          </p:cNvCxnSpPr>
          <p:nvPr/>
        </p:nvCxnSpPr>
        <p:spPr>
          <a:xfrm rot="5400000">
            <a:off x="3612208" y="3247189"/>
            <a:ext cx="275704" cy="831412"/>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42C53DC9-90A6-4E6D-836C-9DAF1F74BF80}"/>
              </a:ext>
            </a:extLst>
          </p:cNvPr>
          <p:cNvCxnSpPr/>
          <p:nvPr/>
        </p:nvCxnSpPr>
        <p:spPr>
          <a:xfrm>
            <a:off x="3349698" y="3800747"/>
            <a:ext cx="4991" cy="3237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92193506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1454</TotalTime>
  <Words>1587</Words>
  <Application>Microsoft Office PowerPoint</Application>
  <PresentationFormat>Widescreen</PresentationFormat>
  <Paragraphs>242</Paragraphs>
  <Slides>21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Franklin Gothic Book</vt:lpstr>
      <vt:lpstr>Libre Franklin</vt:lpstr>
      <vt:lpstr>Crop</vt:lpstr>
      <vt:lpstr>User-Customized Restaurant Recommendation using NLP on Yelp Dataset</vt:lpstr>
      <vt:lpstr>Motivation/Introduction</vt:lpstr>
      <vt:lpstr>Methodology: Text Encoding</vt:lpstr>
      <vt:lpstr>Methodology: Baseline Approaches/Algorithms </vt:lpstr>
      <vt:lpstr>Our Approach/Algorithms  Description</vt:lpstr>
      <vt:lpstr>Our Approach   and  Benchmarks #1, 2 using  accuracy metric </vt:lpstr>
      <vt:lpstr>User-Restaurant Assoc Matrix Creation I</vt:lpstr>
      <vt:lpstr>User-Restaurant Assoc Matrix Creation II</vt:lpstr>
      <vt:lpstr>Our Approach Combined for a recommender tool with hybrid qualitative ratings (right)</vt:lpstr>
      <vt:lpstr>KNN –Item based Collaborative Filtering</vt:lpstr>
      <vt:lpstr>Our Approach/Algorithms Novelty</vt:lpstr>
      <vt:lpstr>Our Dataset: Filtered Yelp Dataset. Finalized</vt:lpstr>
      <vt:lpstr>Our Dataset: customized Yelp Dataset. Finalized Cont. Features/Details</vt:lpstr>
      <vt:lpstr>Our Dataset: Rating Frequency of Restaurants’ and User Frequency of all users</vt:lpstr>
      <vt:lpstr>Experiments and Evaluations</vt:lpstr>
      <vt:lpstr>Our Results</vt:lpstr>
      <vt:lpstr>Our Results and Comparison to Baseline Results. </vt:lpstr>
      <vt:lpstr>Summary of Our results</vt:lpstr>
      <vt:lpstr>Future Work</vt:lpstr>
      <vt:lpstr>References:</vt:lpstr>
      <vt:lpstr>Delete: Notes to self.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vitaly2</dc:creator>
  <cp:lastModifiedBy>Roy, Somdut</cp:lastModifiedBy>
  <cp:revision>190</cp:revision>
  <dcterms:created xsi:type="dcterms:W3CDTF">2020-04-11T01:52:49Z</dcterms:created>
  <dcterms:modified xsi:type="dcterms:W3CDTF">2020-04-22T01:50:41Z</dcterms:modified>
</cp:coreProperties>
</file>