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3"/>
  </p:notesMasterIdLst>
  <p:sldIdLst>
    <p:sldId id="256" r:id="rId2"/>
    <p:sldId id="257" r:id="rId3"/>
    <p:sldId id="285" r:id="rId4"/>
    <p:sldId id="270" r:id="rId5"/>
    <p:sldId id="261" r:id="rId6"/>
    <p:sldId id="286" r:id="rId7"/>
    <p:sldId id="284" r:id="rId8"/>
    <p:sldId id="282" r:id="rId9"/>
    <p:sldId id="281" r:id="rId10"/>
    <p:sldId id="283" r:id="rId11"/>
    <p:sldId id="289" r:id="rId12"/>
    <p:sldId id="280" r:id="rId13"/>
    <p:sldId id="287" r:id="rId14"/>
    <p:sldId id="267" r:id="rId15"/>
    <p:sldId id="260" r:id="rId16"/>
    <p:sldId id="271" r:id="rId17"/>
    <p:sldId id="266" r:id="rId18"/>
    <p:sldId id="268" r:id="rId19"/>
    <p:sldId id="277"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547508-18CA-4E1C-8D0C-7142697809FD}">
          <p14:sldIdLst>
            <p14:sldId id="256"/>
            <p14:sldId id="257"/>
            <p14:sldId id="285"/>
            <p14:sldId id="270"/>
            <p14:sldId id="261"/>
            <p14:sldId id="286"/>
            <p14:sldId id="284"/>
            <p14:sldId id="282"/>
            <p14:sldId id="281"/>
            <p14:sldId id="283"/>
            <p14:sldId id="289"/>
            <p14:sldId id="280"/>
            <p14:sldId id="287"/>
            <p14:sldId id="267"/>
            <p14:sldId id="260"/>
            <p14:sldId id="271"/>
            <p14:sldId id="266"/>
            <p14:sldId id="268"/>
            <p14:sldId id="277"/>
            <p14:sldId id="273"/>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Somdut" initials="RS" lastIdx="1" clrIdx="0">
    <p:extLst>
      <p:ext uri="{19B8F6BF-5375-455C-9EA6-DF929625EA0E}">
        <p15:presenceInfo xmlns:p15="http://schemas.microsoft.com/office/powerpoint/2012/main" userId="S::sroy86@gatech.edu::1cf5c4b9-9d92-419f-b95a-b49bdb209d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8C0BD-A400-4405-84A9-089183F17B15}"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A613E-931F-44B8-BCE4-C736DC39580D}" type="slidenum">
              <a:rPr lang="en-US" smtClean="0"/>
              <a:t>‹#›</a:t>
            </a:fld>
            <a:endParaRPr lang="en-US"/>
          </a:p>
        </p:txBody>
      </p:sp>
    </p:spTree>
    <p:extLst>
      <p:ext uri="{BB962C8B-B14F-4D97-AF65-F5344CB8AC3E}">
        <p14:creationId xmlns:p14="http://schemas.microsoft.com/office/powerpoint/2010/main" val="420788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A613E-931F-44B8-BCE4-C736DC39580D}" type="slidenum">
              <a:rPr lang="en-US" smtClean="0"/>
              <a:t>1</a:t>
            </a:fld>
            <a:endParaRPr lang="en-US"/>
          </a:p>
        </p:txBody>
      </p:sp>
    </p:spTree>
    <p:extLst>
      <p:ext uri="{BB962C8B-B14F-4D97-AF65-F5344CB8AC3E}">
        <p14:creationId xmlns:p14="http://schemas.microsoft.com/office/powerpoint/2010/main" val="11414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A613E-931F-44B8-BCE4-C736DC39580D}" type="slidenum">
              <a:rPr lang="en-US" smtClean="0"/>
              <a:t>7</a:t>
            </a:fld>
            <a:endParaRPr lang="en-US"/>
          </a:p>
        </p:txBody>
      </p:sp>
    </p:spTree>
    <p:extLst>
      <p:ext uri="{BB962C8B-B14F-4D97-AF65-F5344CB8AC3E}">
        <p14:creationId xmlns:p14="http://schemas.microsoft.com/office/powerpoint/2010/main" val="110333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80712E2-DB47-42A7-9753-3526913960BB}" type="datetime1">
              <a:rPr lang="en-US" smtClean="0"/>
              <a:t>4/21/2020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3A4F282-C470-4736-A742-4363F2E09D7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16570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2F6FB-DF25-4C8B-AFF5-F7592352A523}"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15279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5120A-B2E4-49BB-B062-44BFA85A4586}"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39769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BC597-1A7B-4D0E-8809-78C12FFEDBCC}"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21010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624747-DE44-4F17-9A70-42142C8FA2E8}" type="datetime1">
              <a:rPr lang="en-US" smtClean="0"/>
              <a:t>4/21/2020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68705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FE091-E24B-4C4E-80AC-ED8F5AD38071}" type="datetime1">
              <a:rPr lang="en-US" smtClean="0"/>
              <a:t>4/21/2020</a:t>
            </a:fld>
            <a:endParaRPr lang="en-US"/>
          </a:p>
        </p:txBody>
      </p:sp>
      <p:sp>
        <p:nvSpPr>
          <p:cNvPr id="6" name="Footer Placeholder 5"/>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148822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2C57B-9E84-4D6E-A621-A78A07481491}" type="datetime1">
              <a:rPr lang="en-US" smtClean="0"/>
              <a:t>4/21/2020</a:t>
            </a:fld>
            <a:endParaRPr lang="en-US"/>
          </a:p>
        </p:txBody>
      </p:sp>
      <p:sp>
        <p:nvSpPr>
          <p:cNvPr id="8" name="Footer Placeholder 7"/>
          <p:cNvSpPr>
            <a:spLocks noGrp="1"/>
          </p:cNvSpPr>
          <p:nvPr>
            <p:ph type="ftr" sz="quarter" idx="11"/>
          </p:nvPr>
        </p:nvSpPr>
        <p:spPr/>
        <p:txBody>
          <a:bodyPr/>
          <a:lstStyle/>
          <a:p>
            <a:r>
              <a:rPr lang="en-US"/>
              <a:t>CSE6240: Web search and Data Mining  Somdut  Roy,  Vitaly Marin,  Devanshee Shah</a:t>
            </a:r>
          </a:p>
        </p:txBody>
      </p:sp>
      <p:sp>
        <p:nvSpPr>
          <p:cNvPr id="9" name="Slide Number Placeholder 8"/>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205986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718DB-476C-4037-8AA4-4ED2991CD48E}" type="datetime1">
              <a:rPr lang="en-US" smtClean="0"/>
              <a:t>4/21/2020</a:t>
            </a:fld>
            <a:endParaRPr lang="en-US"/>
          </a:p>
        </p:txBody>
      </p:sp>
      <p:sp>
        <p:nvSpPr>
          <p:cNvPr id="4" name="Footer Placeholder 3"/>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124653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F5F27-9268-46A9-8765-F7AA832E2DDE}" type="datetime1">
              <a:rPr lang="en-US" smtClean="0"/>
              <a:t>4/21/2020</a:t>
            </a:fld>
            <a:endParaRPr lang="en-US"/>
          </a:p>
        </p:txBody>
      </p:sp>
      <p:sp>
        <p:nvSpPr>
          <p:cNvPr id="3" name="Footer Placeholder 2"/>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64115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3DFD0B-FC06-4BB1-8DCF-A568D83B04F8}" type="datetime1">
              <a:rPr lang="en-US" smtClean="0"/>
              <a:t>4/21/2020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CSE6240: Web search and Data Mining  Somdut  Roy,  Vitaly Marin,  Devanshee Shah</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43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58A491-66D1-4D88-A227-BAE3EC3B1D01}" type="datetime1">
              <a:rPr lang="en-US" smtClean="0"/>
              <a:t>4/21/2020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CSE6240: Web search and Data Mining  Somdut  Roy,  Vitaly Marin,  Devanshee Shah</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637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56692BE-9882-4CDA-B3D0-286B4A0D8873}" type="datetime1">
              <a:rPr lang="en-US" smtClean="0"/>
              <a:t>4/21/2020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3A4F282-C470-4736-A742-4363F2E09D7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78719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2B7-5149-49C7-B261-64930DB3778F}"/>
              </a:ext>
            </a:extLst>
          </p:cNvPr>
          <p:cNvSpPr>
            <a:spLocks noGrp="1"/>
          </p:cNvSpPr>
          <p:nvPr>
            <p:ph type="ctrTitle"/>
          </p:nvPr>
        </p:nvSpPr>
        <p:spPr>
          <a:xfrm>
            <a:off x="1356766" y="931862"/>
            <a:ext cx="9616034" cy="2520156"/>
          </a:xfrm>
        </p:spPr>
        <p:txBody>
          <a:bodyPr>
            <a:normAutofit/>
          </a:bodyPr>
          <a:lstStyle/>
          <a:p>
            <a:r>
              <a:rPr lang="en-US" sz="3200" dirty="0"/>
              <a:t>User-Customized Restaurant Recommendation using NLP on Yelp Dataset</a:t>
            </a:r>
          </a:p>
        </p:txBody>
      </p:sp>
      <p:sp>
        <p:nvSpPr>
          <p:cNvPr id="3" name="Subtitle 2">
            <a:extLst>
              <a:ext uri="{FF2B5EF4-FFF2-40B4-BE49-F238E27FC236}">
                <a16:creationId xmlns:a16="http://schemas.microsoft.com/office/drawing/2014/main" id="{014F06C2-F1EA-4CB9-B53B-B6633E565FF7}"/>
              </a:ext>
            </a:extLst>
          </p:cNvPr>
          <p:cNvSpPr>
            <a:spLocks noGrp="1"/>
          </p:cNvSpPr>
          <p:nvPr>
            <p:ph type="subTitle" idx="1"/>
          </p:nvPr>
        </p:nvSpPr>
        <p:spPr>
          <a:xfrm>
            <a:off x="2190750" y="3452018"/>
            <a:ext cx="8134350" cy="2855913"/>
          </a:xfrm>
        </p:spPr>
        <p:txBody>
          <a:bodyPr>
            <a:normAutofit/>
          </a:bodyPr>
          <a:lstStyle/>
          <a:p>
            <a:r>
              <a:rPr lang="en-US" sz="2000" dirty="0"/>
              <a:t>Spring 2020: CSE6240: Web search and Data Mining</a:t>
            </a:r>
          </a:p>
          <a:p>
            <a:r>
              <a:rPr lang="en-US" sz="2000" dirty="0" err="1"/>
              <a:t>Somdut</a:t>
            </a:r>
            <a:r>
              <a:rPr lang="en-US" sz="2000" dirty="0"/>
              <a:t> Roy    </a:t>
            </a:r>
          </a:p>
          <a:p>
            <a:r>
              <a:rPr lang="en-US" sz="2000" dirty="0"/>
              <a:t>Vitaly Marin</a:t>
            </a:r>
          </a:p>
          <a:p>
            <a:r>
              <a:rPr lang="en-US" sz="2000" dirty="0"/>
              <a:t>    </a:t>
            </a:r>
            <a:r>
              <a:rPr lang="en-US" sz="2000" dirty="0" err="1"/>
              <a:t>Devanshee</a:t>
            </a:r>
            <a:r>
              <a:rPr lang="en-US" sz="2000" dirty="0"/>
              <a:t> Shah</a:t>
            </a:r>
          </a:p>
          <a:p>
            <a:endParaRPr lang="en-US" sz="2000" dirty="0"/>
          </a:p>
          <a:p>
            <a:r>
              <a:rPr lang="en-US" sz="2000" dirty="0"/>
              <a:t>slide version 6</a:t>
            </a:r>
          </a:p>
          <a:p>
            <a:endParaRPr lang="en-US" dirty="0"/>
          </a:p>
          <a:p>
            <a:endParaRPr lang="en-US" dirty="0"/>
          </a:p>
        </p:txBody>
      </p:sp>
      <p:sp>
        <p:nvSpPr>
          <p:cNvPr id="7" name="Footer Placeholder 6">
            <a:extLst>
              <a:ext uri="{FF2B5EF4-FFF2-40B4-BE49-F238E27FC236}">
                <a16:creationId xmlns:a16="http://schemas.microsoft.com/office/drawing/2014/main" id="{BA75FBAF-C052-4EC9-98DE-0ADF67FD5169}"/>
              </a:ext>
            </a:extLst>
          </p:cNvPr>
          <p:cNvSpPr>
            <a:spLocks noGrp="1"/>
          </p:cNvSpPr>
          <p:nvPr>
            <p:ph type="ftr" sz="quarter" idx="11"/>
          </p:nvPr>
        </p:nvSpPr>
        <p:spPr>
          <a:xfrm>
            <a:off x="890337" y="6453386"/>
            <a:ext cx="9828067" cy="404614"/>
          </a:xfrm>
        </p:spPr>
        <p:txBody>
          <a:bodyPr/>
          <a:lstStyle/>
          <a:p>
            <a:r>
              <a:rPr lang="en-US"/>
              <a:t>CSE6240: Web search and Data Mining  Somdut  Roy,  Vitaly Marin,  Devanshee Shah</a:t>
            </a:r>
            <a:endParaRPr lang="en-US" dirty="0"/>
          </a:p>
        </p:txBody>
      </p:sp>
      <p:sp>
        <p:nvSpPr>
          <p:cNvPr id="8" name="Slide Number Placeholder 7">
            <a:extLst>
              <a:ext uri="{FF2B5EF4-FFF2-40B4-BE49-F238E27FC236}">
                <a16:creationId xmlns:a16="http://schemas.microsoft.com/office/drawing/2014/main" id="{A3A0F9FC-219F-4FDE-B6C1-23DEBE2D8236}"/>
              </a:ext>
            </a:extLst>
          </p:cNvPr>
          <p:cNvSpPr>
            <a:spLocks noGrp="1"/>
          </p:cNvSpPr>
          <p:nvPr>
            <p:ph type="sldNum" sz="quarter" idx="12"/>
          </p:nvPr>
        </p:nvSpPr>
        <p:spPr/>
        <p:txBody>
          <a:bodyPr/>
          <a:lstStyle/>
          <a:p>
            <a:fld id="{A3A4F282-C470-4736-A742-4363F2E09D7D}" type="slidenum">
              <a:rPr lang="en-US" smtClean="0"/>
              <a:t>1</a:t>
            </a:fld>
            <a:endParaRPr lang="en-US" dirty="0"/>
          </a:p>
        </p:txBody>
      </p:sp>
    </p:spTree>
    <p:extLst>
      <p:ext uri="{BB962C8B-B14F-4D97-AF65-F5344CB8AC3E}">
        <p14:creationId xmlns:p14="http://schemas.microsoft.com/office/powerpoint/2010/main" val="418288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D2BBF12-9164-405C-826E-DD8A0F25A2E2}"/>
              </a:ext>
            </a:extLst>
          </p:cNvPr>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a:extLst>
              <a:ext uri="{FF2B5EF4-FFF2-40B4-BE49-F238E27FC236}">
                <a16:creationId xmlns:a16="http://schemas.microsoft.com/office/drawing/2014/main" id="{D0871A05-51AD-4453-A96A-FE9B2B0D3986}"/>
              </a:ext>
            </a:extLst>
          </p:cNvPr>
          <p:cNvSpPr>
            <a:spLocks noGrp="1"/>
          </p:cNvSpPr>
          <p:nvPr>
            <p:ph type="sldNum" sz="quarter" idx="12"/>
          </p:nvPr>
        </p:nvSpPr>
        <p:spPr/>
        <p:txBody>
          <a:bodyPr/>
          <a:lstStyle/>
          <a:p>
            <a:fld id="{A3A4F282-C470-4736-A742-4363F2E09D7D}" type="slidenum">
              <a:rPr lang="en-US" smtClean="0"/>
              <a:t>10</a:t>
            </a:fld>
            <a:endParaRPr lang="en-US"/>
          </a:p>
        </p:txBody>
      </p:sp>
      <p:sp>
        <p:nvSpPr>
          <p:cNvPr id="5" name="TextBox 4">
            <a:extLst>
              <a:ext uri="{FF2B5EF4-FFF2-40B4-BE49-F238E27FC236}">
                <a16:creationId xmlns:a16="http://schemas.microsoft.com/office/drawing/2014/main" id="{F08716D2-1506-4474-BCA1-B0E16FAEC48A}"/>
              </a:ext>
            </a:extLst>
          </p:cNvPr>
          <p:cNvSpPr txBox="1"/>
          <p:nvPr/>
        </p:nvSpPr>
        <p:spPr>
          <a:xfrm>
            <a:off x="2411310" y="2350234"/>
            <a:ext cx="3336587" cy="369332"/>
          </a:xfrm>
          <a:prstGeom prst="rect">
            <a:avLst/>
          </a:prstGeom>
          <a:noFill/>
        </p:spPr>
        <p:txBody>
          <a:bodyPr wrap="square" rtlCol="0">
            <a:spAutoFit/>
          </a:bodyPr>
          <a:lstStyle/>
          <a:p>
            <a:r>
              <a:rPr lang="en-US" dirty="0"/>
              <a:t>User-</a:t>
            </a:r>
            <a:r>
              <a:rPr lang="en-US" dirty="0" err="1"/>
              <a:t>i</a:t>
            </a:r>
            <a:r>
              <a:rPr lang="en-US" dirty="0"/>
              <a:t>: Restaurant-j: Star-</a:t>
            </a:r>
            <a:r>
              <a:rPr lang="en-US" dirty="0" err="1"/>
              <a:t>ij</a:t>
            </a:r>
            <a:endParaRPr lang="en-US" dirty="0"/>
          </a:p>
        </p:txBody>
      </p:sp>
      <p:cxnSp>
        <p:nvCxnSpPr>
          <p:cNvPr id="6" name="Straight Arrow Connector 5">
            <a:extLst>
              <a:ext uri="{FF2B5EF4-FFF2-40B4-BE49-F238E27FC236}">
                <a16:creationId xmlns:a16="http://schemas.microsoft.com/office/drawing/2014/main" id="{65C36A9A-4AD8-451B-99D8-16756385E7F2}"/>
              </a:ext>
            </a:extLst>
          </p:cNvPr>
          <p:cNvCxnSpPr>
            <a:stCxn id="5" idx="2"/>
          </p:cNvCxnSpPr>
          <p:nvPr/>
        </p:nvCxnSpPr>
        <p:spPr>
          <a:xfrm>
            <a:off x="4079604" y="2719566"/>
            <a:ext cx="4864" cy="619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4166D5EF-C2E6-4A37-8A99-399E69104225}"/>
              </a:ext>
            </a:extLst>
          </p:cNvPr>
          <p:cNvSpPr/>
          <p:nvPr/>
        </p:nvSpPr>
        <p:spPr>
          <a:xfrm>
            <a:off x="1781939" y="3342941"/>
            <a:ext cx="1792571" cy="949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Aggregated User-</a:t>
            </a:r>
            <a:r>
              <a:rPr lang="en-US" sz="1400" dirty="0" err="1">
                <a:ln w="0"/>
                <a:solidFill>
                  <a:schemeClr val="tx1"/>
                </a:solidFill>
                <a:effectLst>
                  <a:outerShdw blurRad="38100" dist="19050" dir="2700000" algn="tl" rotWithShape="0">
                    <a:schemeClr val="dk1">
                      <a:alpha val="40000"/>
                    </a:schemeClr>
                  </a:outerShdw>
                </a:effectLst>
              </a:rPr>
              <a:t>i</a:t>
            </a:r>
            <a:r>
              <a:rPr lang="en-US" sz="1400" dirty="0">
                <a:ln w="0"/>
                <a:solidFill>
                  <a:schemeClr val="tx1"/>
                </a:solidFill>
                <a:effectLst>
                  <a:outerShdw blurRad="38100" dist="19050" dir="2700000" algn="tl" rotWithShape="0">
                    <a:schemeClr val="dk1">
                      <a:alpha val="40000"/>
                    </a:schemeClr>
                  </a:outerShdw>
                </a:effectLst>
              </a:rPr>
              <a:t> Review Vector</a:t>
            </a:r>
            <a:endParaRPr lang="en-US" sz="1400" dirty="0"/>
          </a:p>
        </p:txBody>
      </p:sp>
      <p:sp>
        <p:nvSpPr>
          <p:cNvPr id="8" name="Rectangle: Rounded Corners 7">
            <a:extLst>
              <a:ext uri="{FF2B5EF4-FFF2-40B4-BE49-F238E27FC236}">
                <a16:creationId xmlns:a16="http://schemas.microsoft.com/office/drawing/2014/main" id="{9C6554A4-C09E-4792-BC50-BA772BD2733B}"/>
              </a:ext>
            </a:extLst>
          </p:cNvPr>
          <p:cNvSpPr/>
          <p:nvPr/>
        </p:nvSpPr>
        <p:spPr>
          <a:xfrm>
            <a:off x="3603750" y="3338647"/>
            <a:ext cx="2144147" cy="9495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Aggregated Restaurant-j Review Vector</a:t>
            </a:r>
            <a:endParaRPr lang="en-US" sz="1400" dirty="0"/>
          </a:p>
        </p:txBody>
      </p:sp>
      <p:sp>
        <p:nvSpPr>
          <p:cNvPr id="9" name="TextBox 8">
            <a:extLst>
              <a:ext uri="{FF2B5EF4-FFF2-40B4-BE49-F238E27FC236}">
                <a16:creationId xmlns:a16="http://schemas.microsoft.com/office/drawing/2014/main" id="{63D5A77A-6B07-4A68-B0D2-2F393BC6EA56}"/>
              </a:ext>
            </a:extLst>
          </p:cNvPr>
          <p:cNvSpPr txBox="1"/>
          <p:nvPr/>
        </p:nvSpPr>
        <p:spPr>
          <a:xfrm>
            <a:off x="1903949" y="1950124"/>
            <a:ext cx="4581728" cy="400110"/>
          </a:xfrm>
          <a:prstGeom prst="rect">
            <a:avLst/>
          </a:prstGeom>
          <a:noFill/>
        </p:spPr>
        <p:txBody>
          <a:bodyPr wrap="square" rtlCol="0">
            <a:spAutoFit/>
          </a:bodyPr>
          <a:lstStyle/>
          <a:p>
            <a:r>
              <a:rPr lang="en-US" sz="2000" b="1" dirty="0"/>
              <a:t>Example: </a:t>
            </a:r>
          </a:p>
        </p:txBody>
      </p:sp>
      <p:sp>
        <p:nvSpPr>
          <p:cNvPr id="10" name="Left Brace 9">
            <a:extLst>
              <a:ext uri="{FF2B5EF4-FFF2-40B4-BE49-F238E27FC236}">
                <a16:creationId xmlns:a16="http://schemas.microsoft.com/office/drawing/2014/main" id="{DBA780D8-0109-4F8D-93A7-D57FC9D51ED2}"/>
              </a:ext>
            </a:extLst>
          </p:cNvPr>
          <p:cNvSpPr/>
          <p:nvPr/>
        </p:nvSpPr>
        <p:spPr>
          <a:xfrm rot="16200000">
            <a:off x="3469844" y="3037317"/>
            <a:ext cx="505839" cy="309391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5A052C2-BD75-444E-A325-8A2D1029CADF}"/>
              </a:ext>
            </a:extLst>
          </p:cNvPr>
          <p:cNvSpPr/>
          <p:nvPr/>
        </p:nvSpPr>
        <p:spPr>
          <a:xfrm>
            <a:off x="1689941" y="4838969"/>
            <a:ext cx="4230449" cy="9495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Appended User-</a:t>
            </a:r>
            <a:r>
              <a:rPr lang="en-US" sz="1400" dirty="0" err="1">
                <a:ln w="0"/>
                <a:solidFill>
                  <a:schemeClr val="tx1"/>
                </a:solidFill>
                <a:effectLst>
                  <a:outerShdw blurRad="38100" dist="19050" dir="2700000" algn="tl" rotWithShape="0">
                    <a:schemeClr val="dk1">
                      <a:alpha val="40000"/>
                    </a:schemeClr>
                  </a:outerShdw>
                </a:effectLst>
              </a:rPr>
              <a:t>i</a:t>
            </a:r>
            <a:r>
              <a:rPr lang="en-US" sz="1400" dirty="0">
                <a:ln w="0"/>
                <a:solidFill>
                  <a:schemeClr val="tx1"/>
                </a:solidFill>
                <a:effectLst>
                  <a:outerShdw blurRad="38100" dist="19050" dir="2700000" algn="tl" rotWithShape="0">
                    <a:schemeClr val="dk1">
                      <a:alpha val="40000"/>
                    </a:schemeClr>
                  </a:outerShdw>
                </a:effectLst>
              </a:rPr>
              <a:t> Restaurant-j </a:t>
            </a:r>
            <a:r>
              <a:rPr lang="en-US" sz="1400" b="1" i="1" dirty="0">
                <a:ln w="0"/>
                <a:solidFill>
                  <a:schemeClr val="tx1"/>
                </a:solidFill>
                <a:effectLst>
                  <a:outerShdw blurRad="38100" dist="19050" dir="2700000" algn="tl" rotWithShape="0">
                    <a:schemeClr val="dk1">
                      <a:alpha val="40000"/>
                    </a:schemeClr>
                  </a:outerShdw>
                </a:effectLst>
              </a:rPr>
              <a:t>Assoc</a:t>
            </a:r>
            <a:r>
              <a:rPr lang="en-US" sz="1400" dirty="0">
                <a:ln w="0"/>
                <a:solidFill>
                  <a:schemeClr val="tx1"/>
                </a:solidFill>
                <a:effectLst>
                  <a:outerShdw blurRad="38100" dist="19050" dir="2700000" algn="tl" rotWithShape="0">
                    <a:schemeClr val="dk1">
                      <a:alpha val="40000"/>
                    </a:schemeClr>
                  </a:outerShdw>
                </a:effectLst>
              </a:rPr>
              <a:t> Vector</a:t>
            </a:r>
            <a:endParaRPr lang="en-US" sz="1400" dirty="0"/>
          </a:p>
        </p:txBody>
      </p:sp>
      <p:sp>
        <p:nvSpPr>
          <p:cNvPr id="12" name="Rectangle: Rounded Corners 11">
            <a:extLst>
              <a:ext uri="{FF2B5EF4-FFF2-40B4-BE49-F238E27FC236}">
                <a16:creationId xmlns:a16="http://schemas.microsoft.com/office/drawing/2014/main" id="{A1BED92F-5AB1-46F0-95BA-7317DA92895F}"/>
              </a:ext>
            </a:extLst>
          </p:cNvPr>
          <p:cNvSpPr/>
          <p:nvPr/>
        </p:nvSpPr>
        <p:spPr>
          <a:xfrm>
            <a:off x="7778576" y="3940618"/>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a:t>
            </a:r>
            <a:r>
              <a:rPr lang="en-US" sz="1050" dirty="0" err="1">
                <a:ln w="0"/>
                <a:solidFill>
                  <a:schemeClr val="tx1"/>
                </a:solidFill>
                <a:effectLst>
                  <a:outerShdw blurRad="38100" dist="19050" dir="2700000" algn="tl" rotWithShape="0">
                    <a:schemeClr val="dk1">
                      <a:alpha val="40000"/>
                    </a:schemeClr>
                  </a:outerShdw>
                </a:effectLst>
              </a:rPr>
              <a:t>i</a:t>
            </a:r>
            <a:r>
              <a:rPr lang="en-US" sz="1050" dirty="0">
                <a:ln w="0"/>
                <a:solidFill>
                  <a:schemeClr val="tx1"/>
                </a:solidFill>
                <a:effectLst>
                  <a:outerShdw blurRad="38100" dist="19050" dir="2700000" algn="tl" rotWithShape="0">
                    <a:schemeClr val="dk1">
                      <a:alpha val="40000"/>
                    </a:schemeClr>
                  </a:outerShdw>
                </a:effectLst>
              </a:rPr>
              <a:t> Restaurant-j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3" name="TextBox 12">
            <a:extLst>
              <a:ext uri="{FF2B5EF4-FFF2-40B4-BE49-F238E27FC236}">
                <a16:creationId xmlns:a16="http://schemas.microsoft.com/office/drawing/2014/main" id="{E89B68CB-253A-470D-A003-353A9331B5CD}"/>
              </a:ext>
            </a:extLst>
          </p:cNvPr>
          <p:cNvSpPr txBox="1"/>
          <p:nvPr/>
        </p:nvSpPr>
        <p:spPr>
          <a:xfrm>
            <a:off x="10666608" y="4017562"/>
            <a:ext cx="1196502" cy="246221"/>
          </a:xfrm>
          <a:prstGeom prst="rect">
            <a:avLst/>
          </a:prstGeom>
          <a:noFill/>
        </p:spPr>
        <p:txBody>
          <a:bodyPr wrap="square" rtlCol="0">
            <a:spAutoFit/>
          </a:bodyPr>
          <a:lstStyle/>
          <a:p>
            <a:r>
              <a:rPr lang="en-US" sz="1000" dirty="0"/>
              <a:t>: Star-</a:t>
            </a:r>
            <a:r>
              <a:rPr lang="en-US" sz="1000" dirty="0" err="1"/>
              <a:t>ij</a:t>
            </a:r>
            <a:endParaRPr lang="en-US" sz="1000" dirty="0"/>
          </a:p>
        </p:txBody>
      </p:sp>
      <p:sp>
        <p:nvSpPr>
          <p:cNvPr id="14" name="Rectangle: Rounded Corners 13">
            <a:extLst>
              <a:ext uri="{FF2B5EF4-FFF2-40B4-BE49-F238E27FC236}">
                <a16:creationId xmlns:a16="http://schemas.microsoft.com/office/drawing/2014/main" id="{3BA591AB-F750-4398-A0F4-84C59F59FC03}"/>
              </a:ext>
            </a:extLst>
          </p:cNvPr>
          <p:cNvSpPr/>
          <p:nvPr/>
        </p:nvSpPr>
        <p:spPr>
          <a:xfrm>
            <a:off x="7778576" y="5230328"/>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User-m Restaurant-n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5" name="TextBox 14">
            <a:extLst>
              <a:ext uri="{FF2B5EF4-FFF2-40B4-BE49-F238E27FC236}">
                <a16:creationId xmlns:a16="http://schemas.microsoft.com/office/drawing/2014/main" id="{7C5CDFC3-5615-449E-8821-06578DE297D2}"/>
              </a:ext>
            </a:extLst>
          </p:cNvPr>
          <p:cNvSpPr txBox="1"/>
          <p:nvPr/>
        </p:nvSpPr>
        <p:spPr>
          <a:xfrm>
            <a:off x="10666608" y="5307272"/>
            <a:ext cx="1196502" cy="246221"/>
          </a:xfrm>
          <a:prstGeom prst="rect">
            <a:avLst/>
          </a:prstGeom>
          <a:noFill/>
        </p:spPr>
        <p:txBody>
          <a:bodyPr wrap="square" rtlCol="0">
            <a:spAutoFit/>
          </a:bodyPr>
          <a:lstStyle/>
          <a:p>
            <a:r>
              <a:rPr lang="en-US" sz="1000" dirty="0"/>
              <a:t>: Star-</a:t>
            </a:r>
            <a:r>
              <a:rPr lang="en-US" sz="1000" dirty="0" err="1"/>
              <a:t>mn</a:t>
            </a:r>
            <a:endParaRPr lang="en-US" sz="1000" dirty="0"/>
          </a:p>
        </p:txBody>
      </p:sp>
      <p:sp>
        <p:nvSpPr>
          <p:cNvPr id="16" name="Rectangle: Rounded Corners 15">
            <a:extLst>
              <a:ext uri="{FF2B5EF4-FFF2-40B4-BE49-F238E27FC236}">
                <a16:creationId xmlns:a16="http://schemas.microsoft.com/office/drawing/2014/main" id="{00924437-EA61-4991-BF9B-2EF835C94B0F}"/>
              </a:ext>
            </a:extLst>
          </p:cNvPr>
          <p:cNvSpPr/>
          <p:nvPr/>
        </p:nvSpPr>
        <p:spPr>
          <a:xfrm>
            <a:off x="7778576" y="4804764"/>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8" name="Rectangle: Rounded Corners 17">
            <a:extLst>
              <a:ext uri="{FF2B5EF4-FFF2-40B4-BE49-F238E27FC236}">
                <a16:creationId xmlns:a16="http://schemas.microsoft.com/office/drawing/2014/main" id="{C2CB3493-2715-4BA9-A0DC-D4DBAF4EA4D4}"/>
              </a:ext>
            </a:extLst>
          </p:cNvPr>
          <p:cNvSpPr/>
          <p:nvPr/>
        </p:nvSpPr>
        <p:spPr>
          <a:xfrm>
            <a:off x="7778576" y="2252930"/>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User-1 Restaurant-1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9" name="TextBox 18">
            <a:extLst>
              <a:ext uri="{FF2B5EF4-FFF2-40B4-BE49-F238E27FC236}">
                <a16:creationId xmlns:a16="http://schemas.microsoft.com/office/drawing/2014/main" id="{5BB438F3-776D-4B31-970E-E4F22A693577}"/>
              </a:ext>
            </a:extLst>
          </p:cNvPr>
          <p:cNvSpPr txBox="1"/>
          <p:nvPr/>
        </p:nvSpPr>
        <p:spPr>
          <a:xfrm>
            <a:off x="10666608" y="2329874"/>
            <a:ext cx="1196502" cy="246221"/>
          </a:xfrm>
          <a:prstGeom prst="rect">
            <a:avLst/>
          </a:prstGeom>
          <a:noFill/>
        </p:spPr>
        <p:txBody>
          <a:bodyPr wrap="square" rtlCol="0">
            <a:spAutoFit/>
          </a:bodyPr>
          <a:lstStyle/>
          <a:p>
            <a:r>
              <a:rPr lang="en-US" sz="1000" dirty="0"/>
              <a:t>: Star-11</a:t>
            </a:r>
          </a:p>
        </p:txBody>
      </p:sp>
      <p:sp>
        <p:nvSpPr>
          <p:cNvPr id="20" name="Rectangle: Rounded Corners 19">
            <a:extLst>
              <a:ext uri="{FF2B5EF4-FFF2-40B4-BE49-F238E27FC236}">
                <a16:creationId xmlns:a16="http://schemas.microsoft.com/office/drawing/2014/main" id="{5F9AD2BF-40A6-4503-AE70-1A9B558C4123}"/>
              </a:ext>
            </a:extLst>
          </p:cNvPr>
          <p:cNvSpPr/>
          <p:nvPr/>
        </p:nvSpPr>
        <p:spPr>
          <a:xfrm>
            <a:off x="7778576" y="2678493"/>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User-2 Restaurant-2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21" name="TextBox 20">
            <a:extLst>
              <a:ext uri="{FF2B5EF4-FFF2-40B4-BE49-F238E27FC236}">
                <a16:creationId xmlns:a16="http://schemas.microsoft.com/office/drawing/2014/main" id="{616BF7D8-89C2-4F10-9AED-40BCFE3AABBE}"/>
              </a:ext>
            </a:extLst>
          </p:cNvPr>
          <p:cNvSpPr txBox="1"/>
          <p:nvPr/>
        </p:nvSpPr>
        <p:spPr>
          <a:xfrm>
            <a:off x="10666608" y="2755437"/>
            <a:ext cx="1196502" cy="246221"/>
          </a:xfrm>
          <a:prstGeom prst="rect">
            <a:avLst/>
          </a:prstGeom>
          <a:noFill/>
        </p:spPr>
        <p:txBody>
          <a:bodyPr wrap="square" rtlCol="0">
            <a:spAutoFit/>
          </a:bodyPr>
          <a:lstStyle/>
          <a:p>
            <a:r>
              <a:rPr lang="en-US" sz="1000" dirty="0"/>
              <a:t>: Star-22</a:t>
            </a:r>
          </a:p>
        </p:txBody>
      </p:sp>
      <p:sp>
        <p:nvSpPr>
          <p:cNvPr id="22" name="Rectangle: Rounded Corners 21">
            <a:extLst>
              <a:ext uri="{FF2B5EF4-FFF2-40B4-BE49-F238E27FC236}">
                <a16:creationId xmlns:a16="http://schemas.microsoft.com/office/drawing/2014/main" id="{B8AF303B-05CE-413B-A7EE-FEF526CAB4D3}"/>
              </a:ext>
            </a:extLst>
          </p:cNvPr>
          <p:cNvSpPr/>
          <p:nvPr/>
        </p:nvSpPr>
        <p:spPr>
          <a:xfrm>
            <a:off x="7778576" y="4379200"/>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 name="Rectangle: Rounded Corners 22">
            <a:extLst>
              <a:ext uri="{FF2B5EF4-FFF2-40B4-BE49-F238E27FC236}">
                <a16:creationId xmlns:a16="http://schemas.microsoft.com/office/drawing/2014/main" id="{F5CFAD55-FC95-4A62-8CC5-20696C306B90}"/>
              </a:ext>
            </a:extLst>
          </p:cNvPr>
          <p:cNvSpPr/>
          <p:nvPr/>
        </p:nvSpPr>
        <p:spPr>
          <a:xfrm>
            <a:off x="7778576" y="3085646"/>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4" name="Rectangle: Rounded Corners 23">
            <a:extLst>
              <a:ext uri="{FF2B5EF4-FFF2-40B4-BE49-F238E27FC236}">
                <a16:creationId xmlns:a16="http://schemas.microsoft.com/office/drawing/2014/main" id="{5115900E-CD0F-4F40-B04E-3B6E05A9F6CC}"/>
              </a:ext>
            </a:extLst>
          </p:cNvPr>
          <p:cNvSpPr/>
          <p:nvPr/>
        </p:nvSpPr>
        <p:spPr>
          <a:xfrm>
            <a:off x="7778576" y="3517326"/>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5" name="Rectangle 24">
            <a:extLst>
              <a:ext uri="{FF2B5EF4-FFF2-40B4-BE49-F238E27FC236}">
                <a16:creationId xmlns:a16="http://schemas.microsoft.com/office/drawing/2014/main" id="{D6C94ED2-9064-4767-AE07-0458CB417E76}"/>
              </a:ext>
            </a:extLst>
          </p:cNvPr>
          <p:cNvSpPr/>
          <p:nvPr/>
        </p:nvSpPr>
        <p:spPr>
          <a:xfrm>
            <a:off x="7608241" y="2053491"/>
            <a:ext cx="3132305" cy="380778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F84855C-274E-4517-8AE2-A81F9DE5B7F5}"/>
              </a:ext>
            </a:extLst>
          </p:cNvPr>
          <p:cNvSpPr txBox="1"/>
          <p:nvPr/>
        </p:nvSpPr>
        <p:spPr>
          <a:xfrm>
            <a:off x="8530511" y="5926825"/>
            <a:ext cx="2011621" cy="369332"/>
          </a:xfrm>
          <a:prstGeom prst="rect">
            <a:avLst/>
          </a:prstGeom>
          <a:noFill/>
        </p:spPr>
        <p:txBody>
          <a:bodyPr wrap="square" rtlCol="0">
            <a:spAutoFit/>
          </a:bodyPr>
          <a:lstStyle/>
          <a:p>
            <a:r>
              <a:rPr lang="en-US" b="1" i="1" dirty="0"/>
              <a:t>Assoc</a:t>
            </a:r>
            <a:r>
              <a:rPr lang="en-US" dirty="0"/>
              <a:t> Matrix</a:t>
            </a:r>
          </a:p>
        </p:txBody>
      </p:sp>
      <p:sp>
        <p:nvSpPr>
          <p:cNvPr id="27" name="TextBox 26">
            <a:extLst>
              <a:ext uri="{FF2B5EF4-FFF2-40B4-BE49-F238E27FC236}">
                <a16:creationId xmlns:a16="http://schemas.microsoft.com/office/drawing/2014/main" id="{F7ED5023-978E-4CAD-9D7B-967D77BE53D3}"/>
              </a:ext>
            </a:extLst>
          </p:cNvPr>
          <p:cNvSpPr txBox="1"/>
          <p:nvPr/>
        </p:nvSpPr>
        <p:spPr>
          <a:xfrm>
            <a:off x="7287229" y="1337747"/>
            <a:ext cx="5012417" cy="461665"/>
          </a:xfrm>
          <a:prstGeom prst="rect">
            <a:avLst/>
          </a:prstGeom>
          <a:noFill/>
        </p:spPr>
        <p:txBody>
          <a:bodyPr wrap="square" rtlCol="0">
            <a:spAutoFit/>
          </a:bodyPr>
          <a:lstStyle/>
          <a:p>
            <a:r>
              <a:rPr lang="en-US" sz="2400" b="1" i="1" dirty="0"/>
              <a:t>Assoc</a:t>
            </a:r>
            <a:r>
              <a:rPr lang="en-US" sz="2400" dirty="0"/>
              <a:t> matrix from </a:t>
            </a:r>
            <a:r>
              <a:rPr lang="en-US" sz="2400" b="1" i="1" dirty="0"/>
              <a:t>Assoc</a:t>
            </a:r>
            <a:r>
              <a:rPr lang="en-US" sz="2400" dirty="0"/>
              <a:t> vector</a:t>
            </a:r>
          </a:p>
        </p:txBody>
      </p:sp>
      <p:sp>
        <p:nvSpPr>
          <p:cNvPr id="28" name="TextBox 27">
            <a:extLst>
              <a:ext uri="{FF2B5EF4-FFF2-40B4-BE49-F238E27FC236}">
                <a16:creationId xmlns:a16="http://schemas.microsoft.com/office/drawing/2014/main" id="{767B5B74-B7B8-4034-B77B-B3F95E21E52A}"/>
              </a:ext>
            </a:extLst>
          </p:cNvPr>
          <p:cNvSpPr txBox="1"/>
          <p:nvPr/>
        </p:nvSpPr>
        <p:spPr>
          <a:xfrm>
            <a:off x="1781939" y="1350505"/>
            <a:ext cx="5012417" cy="461665"/>
          </a:xfrm>
          <a:prstGeom prst="rect">
            <a:avLst/>
          </a:prstGeom>
          <a:noFill/>
        </p:spPr>
        <p:txBody>
          <a:bodyPr wrap="square" rtlCol="0">
            <a:spAutoFit/>
          </a:bodyPr>
          <a:lstStyle/>
          <a:p>
            <a:r>
              <a:rPr lang="en-US" sz="2400" dirty="0"/>
              <a:t>Process of creating </a:t>
            </a:r>
            <a:r>
              <a:rPr lang="en-US" sz="2400" b="1" i="1" dirty="0"/>
              <a:t>Assoc</a:t>
            </a:r>
            <a:r>
              <a:rPr lang="en-US" sz="2400" dirty="0"/>
              <a:t> vector</a:t>
            </a:r>
          </a:p>
        </p:txBody>
      </p:sp>
      <p:sp>
        <p:nvSpPr>
          <p:cNvPr id="29" name="Arrow: Right 28">
            <a:extLst>
              <a:ext uri="{FF2B5EF4-FFF2-40B4-BE49-F238E27FC236}">
                <a16:creationId xmlns:a16="http://schemas.microsoft.com/office/drawing/2014/main" id="{9C876446-0163-425A-8109-51A6065F5CB7}"/>
              </a:ext>
            </a:extLst>
          </p:cNvPr>
          <p:cNvSpPr/>
          <p:nvPr/>
        </p:nvSpPr>
        <p:spPr>
          <a:xfrm>
            <a:off x="6096000" y="4017562"/>
            <a:ext cx="1112196" cy="40011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BE469DEB-5821-4852-8701-36296CE01657}"/>
              </a:ext>
            </a:extLst>
          </p:cNvPr>
          <p:cNvSpPr>
            <a:spLocks noGrp="1"/>
          </p:cNvSpPr>
          <p:nvPr>
            <p:ph type="title"/>
          </p:nvPr>
        </p:nvSpPr>
        <p:spPr>
          <a:xfrm>
            <a:off x="1053590" y="-45421"/>
            <a:ext cx="10864174" cy="1458545"/>
          </a:xfrm>
        </p:spPr>
        <p:txBody>
          <a:bodyPr/>
          <a:lstStyle/>
          <a:p>
            <a:r>
              <a:rPr lang="en-US" dirty="0"/>
              <a:t>Methodology: Text Encoding and </a:t>
            </a:r>
            <a:r>
              <a:rPr lang="en-US" b="1" i="1" dirty="0"/>
              <a:t>Assoc</a:t>
            </a:r>
            <a:r>
              <a:rPr lang="en-US" dirty="0"/>
              <a:t> Matrix creation III</a:t>
            </a:r>
          </a:p>
        </p:txBody>
      </p:sp>
    </p:spTree>
    <p:extLst>
      <p:ext uri="{BB962C8B-B14F-4D97-AF65-F5344CB8AC3E}">
        <p14:creationId xmlns:p14="http://schemas.microsoft.com/office/powerpoint/2010/main" val="211417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75B74E-EFB6-4341-87EF-3E5A4EA1927D}"/>
              </a:ext>
            </a:extLst>
          </p:cNvPr>
          <p:cNvSpPr/>
          <p:nvPr/>
        </p:nvSpPr>
        <p:spPr>
          <a:xfrm>
            <a:off x="1295400" y="723237"/>
            <a:ext cx="10535055" cy="2350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A8977-A702-4A6C-A077-92FEE094030F}"/>
              </a:ext>
            </a:extLst>
          </p:cNvPr>
          <p:cNvSpPr>
            <a:spLocks noGrp="1"/>
          </p:cNvSpPr>
          <p:nvPr>
            <p:ph type="title"/>
          </p:nvPr>
        </p:nvSpPr>
        <p:spPr>
          <a:xfrm>
            <a:off x="1295400" y="0"/>
            <a:ext cx="9601200" cy="1485900"/>
          </a:xfrm>
        </p:spPr>
        <p:txBody>
          <a:bodyPr/>
          <a:lstStyle/>
          <a:p>
            <a:r>
              <a:rPr lang="en-US" dirty="0"/>
              <a:t>Methodology: Rating Prediction</a:t>
            </a:r>
          </a:p>
        </p:txBody>
      </p:sp>
      <p:sp>
        <p:nvSpPr>
          <p:cNvPr id="3" name="Footer Placeholder 2">
            <a:extLst>
              <a:ext uri="{FF2B5EF4-FFF2-40B4-BE49-F238E27FC236}">
                <a16:creationId xmlns:a16="http://schemas.microsoft.com/office/drawing/2014/main" id="{61BEC3DA-53BB-4180-9157-0D4BD1DE524A}"/>
              </a:ext>
            </a:extLst>
          </p:cNvPr>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a:extLst>
              <a:ext uri="{FF2B5EF4-FFF2-40B4-BE49-F238E27FC236}">
                <a16:creationId xmlns:a16="http://schemas.microsoft.com/office/drawing/2014/main" id="{D62E7A07-C23E-4F7E-87DA-8F18058B3823}"/>
              </a:ext>
            </a:extLst>
          </p:cNvPr>
          <p:cNvSpPr>
            <a:spLocks noGrp="1"/>
          </p:cNvSpPr>
          <p:nvPr>
            <p:ph type="sldNum" sz="quarter" idx="12"/>
          </p:nvPr>
        </p:nvSpPr>
        <p:spPr/>
        <p:txBody>
          <a:bodyPr/>
          <a:lstStyle/>
          <a:p>
            <a:fld id="{A3A4F282-C470-4736-A742-4363F2E09D7D}" type="slidenum">
              <a:rPr lang="en-US" smtClean="0"/>
              <a:t>11</a:t>
            </a:fld>
            <a:endParaRPr lang="en-US"/>
          </a:p>
        </p:txBody>
      </p:sp>
      <p:sp>
        <p:nvSpPr>
          <p:cNvPr id="5" name="TextBox 4">
            <a:extLst>
              <a:ext uri="{FF2B5EF4-FFF2-40B4-BE49-F238E27FC236}">
                <a16:creationId xmlns:a16="http://schemas.microsoft.com/office/drawing/2014/main" id="{24E2CBF2-4EEE-4276-B466-C424108E70C5}"/>
              </a:ext>
            </a:extLst>
          </p:cNvPr>
          <p:cNvSpPr txBox="1"/>
          <p:nvPr/>
        </p:nvSpPr>
        <p:spPr>
          <a:xfrm>
            <a:off x="1410512" y="864326"/>
            <a:ext cx="4685488" cy="2616101"/>
          </a:xfrm>
          <a:prstGeom prst="rect">
            <a:avLst/>
          </a:prstGeom>
          <a:noFill/>
        </p:spPr>
        <p:txBody>
          <a:bodyPr wrap="square" rtlCol="0">
            <a:spAutoFit/>
          </a:bodyPr>
          <a:lstStyle/>
          <a:p>
            <a:r>
              <a:rPr lang="en-US" sz="2000" b="1" dirty="0"/>
              <a:t>Baselines</a:t>
            </a:r>
          </a:p>
          <a:p>
            <a:pPr marL="285750" indent="-285750">
              <a:buFont typeface="Arial" panose="020B0604020202020204" pitchFamily="34" charset="0"/>
              <a:buChar char="•"/>
            </a:pPr>
            <a:r>
              <a:rPr lang="en-US" dirty="0"/>
              <a:t>As input, we use the fastText representation of each review.</a:t>
            </a:r>
          </a:p>
          <a:p>
            <a:pPr marL="285750" indent="-285750">
              <a:buFont typeface="Arial" panose="020B0604020202020204" pitchFamily="34" charset="0"/>
              <a:buChar char="•"/>
            </a:pPr>
            <a:r>
              <a:rPr lang="en-US" dirty="0"/>
              <a:t>We train this input to predict ratings (1-5) with</a:t>
            </a:r>
          </a:p>
          <a:p>
            <a:pPr marL="742950" lvl="1" indent="-285750">
              <a:buFont typeface="Arial" panose="020B0604020202020204" pitchFamily="34" charset="0"/>
              <a:buChar char="•"/>
            </a:pPr>
            <a:r>
              <a:rPr lang="en-US" dirty="0"/>
              <a:t>SVM with Linear kernel (Kulkarni et al)</a:t>
            </a:r>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7E856EAD-7744-4343-B79F-7DF59B977811}"/>
              </a:ext>
            </a:extLst>
          </p:cNvPr>
          <p:cNvSpPr txBox="1"/>
          <p:nvPr/>
        </p:nvSpPr>
        <p:spPr>
          <a:xfrm>
            <a:off x="7421393" y="863761"/>
            <a:ext cx="3832698" cy="2062103"/>
          </a:xfrm>
          <a:prstGeom prst="rect">
            <a:avLst/>
          </a:prstGeom>
          <a:noFill/>
        </p:spPr>
        <p:txBody>
          <a:bodyPr wrap="square" rtlCol="0">
            <a:spAutoFit/>
          </a:bodyPr>
          <a:lstStyle/>
          <a:p>
            <a:r>
              <a:rPr lang="en-US" sz="2000" b="1" dirty="0"/>
              <a:t>Our Approach: Using </a:t>
            </a:r>
            <a:r>
              <a:rPr lang="en-US" sz="2000" b="1" i="1" dirty="0"/>
              <a:t>Assoc</a:t>
            </a:r>
            <a:r>
              <a:rPr lang="en-US" sz="2000" b="1" dirty="0"/>
              <a:t> Matrix</a:t>
            </a:r>
          </a:p>
          <a:p>
            <a:pPr marL="285750" indent="-285750">
              <a:buFont typeface="Arial" panose="020B0604020202020204" pitchFamily="34" charset="0"/>
              <a:buChar char="•"/>
            </a:pPr>
            <a:r>
              <a:rPr lang="en-US" dirty="0"/>
              <a:t>Assoc matrix is used as the input to train for rating prediction.</a:t>
            </a:r>
          </a:p>
          <a:p>
            <a:pPr marL="285750" indent="-285750">
              <a:buFont typeface="Arial" panose="020B0604020202020204" pitchFamily="34" charset="0"/>
              <a:buChar char="•"/>
            </a:pPr>
            <a:r>
              <a:rPr lang="en-US" dirty="0"/>
              <a:t>Like baselines we use</a:t>
            </a:r>
          </a:p>
          <a:p>
            <a:pPr marL="742950" lvl="1" indent="-285750">
              <a:buFont typeface="Arial" panose="020B0604020202020204" pitchFamily="34" charset="0"/>
              <a:buChar char="•"/>
            </a:pPr>
            <a:r>
              <a:rPr lang="en-US" dirty="0"/>
              <a:t>SVM with Linear kernel</a:t>
            </a:r>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A5EEB1DD-4E57-45DD-9EC2-902C94E3E799}"/>
              </a:ext>
            </a:extLst>
          </p:cNvPr>
          <p:cNvSpPr/>
          <p:nvPr/>
        </p:nvSpPr>
        <p:spPr>
          <a:xfrm>
            <a:off x="1410512" y="3327238"/>
            <a:ext cx="10642058" cy="3139321"/>
          </a:xfrm>
          <a:prstGeom prst="rect">
            <a:avLst/>
          </a:prstGeom>
        </p:spPr>
        <p:txBody>
          <a:bodyPr wrap="square">
            <a:spAutoFit/>
          </a:bodyPr>
          <a:lstStyle/>
          <a:p>
            <a:r>
              <a:rPr lang="en-US" b="1" dirty="0"/>
              <a:t>Description of  the experimentation setup .</a:t>
            </a:r>
          </a:p>
          <a:p>
            <a:endParaRPr lang="en-US" dirty="0"/>
          </a:p>
          <a:p>
            <a:pPr marL="285750" indent="-285750">
              <a:buFont typeface="Arial" panose="020B0604020202020204" pitchFamily="34" charset="0"/>
              <a:buChar char="•"/>
            </a:pPr>
            <a:r>
              <a:rPr lang="en-US" dirty="0"/>
              <a:t>We used </a:t>
            </a:r>
            <a:r>
              <a:rPr lang="en-US" b="1" i="1" dirty="0"/>
              <a:t>Google Colab</a:t>
            </a:r>
            <a:r>
              <a:rPr lang="en-US" b="1" dirty="0"/>
              <a:t> </a:t>
            </a:r>
            <a:r>
              <a:rPr lang="en-US" dirty="0"/>
              <a:t>to run our experiments. </a:t>
            </a:r>
          </a:p>
          <a:p>
            <a:pPr marL="285750" indent="-285750">
              <a:buFont typeface="Arial" panose="020B0604020202020204" pitchFamily="34" charset="0"/>
              <a:buChar char="•"/>
            </a:pPr>
            <a:r>
              <a:rPr lang="en-US" dirty="0"/>
              <a:t>To ensure fair comparison between different processes, interferences from other processes was kept to a minimum.</a:t>
            </a:r>
          </a:p>
          <a:p>
            <a:pPr marL="285750" indent="-285750">
              <a:buFont typeface="Arial" panose="020B0604020202020204" pitchFamily="34" charset="0"/>
              <a:buChar char="•"/>
            </a:pPr>
            <a:r>
              <a:rPr lang="en-US" dirty="0"/>
              <a:t>We use k-fold (k=5) cross validation to get the parameters corresponding to optimum accuracy. </a:t>
            </a:r>
          </a:p>
          <a:p>
            <a:pPr marL="742950" lvl="1" indent="-285750">
              <a:buFont typeface="Arial" panose="020B0604020202020204" pitchFamily="34" charset="0"/>
              <a:buChar char="•"/>
            </a:pPr>
            <a:r>
              <a:rPr lang="en-US" dirty="0"/>
              <a:t>For Linear SVM, we play with </a:t>
            </a:r>
            <a:r>
              <a:rPr lang="en-US" i="1" dirty="0"/>
              <a:t>regularization</a:t>
            </a:r>
            <a:r>
              <a:rPr lang="en-US" dirty="0"/>
              <a:t> hyperparameter </a:t>
            </a:r>
            <a:r>
              <a:rPr lang="en-US" b="1" i="1" dirty="0"/>
              <a:t>C</a:t>
            </a:r>
            <a:r>
              <a:rPr lang="en-US" dirty="0"/>
              <a:t>.</a:t>
            </a:r>
          </a:p>
          <a:p>
            <a:pPr marL="742950" lvl="1" indent="-285750">
              <a:buFont typeface="Arial" panose="020B0604020202020204" pitchFamily="34" charset="0"/>
              <a:buChar char="•"/>
            </a:pPr>
            <a:r>
              <a:rPr lang="en-US" dirty="0"/>
              <a:t>For Logistic Regression, we finetune the “</a:t>
            </a:r>
            <a:r>
              <a:rPr lang="en-US" i="1" dirty="0"/>
              <a:t>inverse of regularization strength</a:t>
            </a:r>
            <a:r>
              <a:rPr lang="en-US" dirty="0"/>
              <a:t>” parameter</a:t>
            </a:r>
            <a:r>
              <a:rPr lang="en-US" b="1" i="1" dirty="0"/>
              <a:t> C</a:t>
            </a:r>
            <a:r>
              <a:rPr lang="en-US" dirty="0"/>
              <a:t>.</a:t>
            </a:r>
          </a:p>
          <a:p>
            <a:endParaRPr lang="en-US" dirty="0"/>
          </a:p>
          <a:p>
            <a:r>
              <a:rPr lang="en-US" b="1" dirty="0"/>
              <a:t>Description of evaluation criteria for the experiment: </a:t>
            </a:r>
          </a:p>
          <a:p>
            <a:pPr marL="285750" indent="-285750">
              <a:buFont typeface="Arial" panose="020B0604020202020204" pitchFamily="34" charset="0"/>
              <a:buChar char="•"/>
            </a:pPr>
            <a:r>
              <a:rPr lang="en-US" dirty="0"/>
              <a:t>The success of our experiment was evaluated with the accuracy of predicted stars.</a:t>
            </a:r>
          </a:p>
        </p:txBody>
      </p:sp>
      <p:cxnSp>
        <p:nvCxnSpPr>
          <p:cNvPr id="10" name="Straight Connector 9">
            <a:extLst>
              <a:ext uri="{FF2B5EF4-FFF2-40B4-BE49-F238E27FC236}">
                <a16:creationId xmlns:a16="http://schemas.microsoft.com/office/drawing/2014/main" id="{1A3C6685-E94C-4D6C-BF3B-D64DB95A3249}"/>
              </a:ext>
            </a:extLst>
          </p:cNvPr>
          <p:cNvCxnSpPr>
            <a:stCxn id="8" idx="0"/>
            <a:endCxn id="8" idx="2"/>
          </p:cNvCxnSpPr>
          <p:nvPr/>
        </p:nvCxnSpPr>
        <p:spPr>
          <a:xfrm>
            <a:off x="6562928" y="723237"/>
            <a:ext cx="0" cy="235044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8290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1466929" y="195344"/>
            <a:ext cx="9601200" cy="6291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ts val="4400"/>
              <a:buFont typeface="Libre Franklin"/>
              <a:buNone/>
            </a:pPr>
            <a:r>
              <a:rPr lang="en-US" sz="3900" dirty="0"/>
              <a:t>Methodology: KNN –Item based Collaborative Filtering</a:t>
            </a:r>
            <a:endParaRPr sz="3900" dirty="0"/>
          </a:p>
        </p:txBody>
      </p:sp>
      <p:sp>
        <p:nvSpPr>
          <p:cNvPr id="188" name="Google Shape;188;p7"/>
          <p:cNvSpPr txBox="1">
            <a:spLocks noGrp="1"/>
          </p:cNvSpPr>
          <p:nvPr>
            <p:ph type="body" idx="1"/>
          </p:nvPr>
        </p:nvSpPr>
        <p:spPr>
          <a:xfrm>
            <a:off x="1485900" y="1314900"/>
            <a:ext cx="3842400" cy="2659500"/>
          </a:xfrm>
          <a:prstGeom prst="rect">
            <a:avLst/>
          </a:prstGeom>
          <a:noFill/>
          <a:ln>
            <a:noFill/>
          </a:ln>
        </p:spPr>
        <p:txBody>
          <a:bodyPr spcFirstLastPara="1" wrap="square" lIns="91425" tIns="45700" rIns="91425" bIns="45700" anchor="t" anchorCtr="0">
            <a:noAutofit/>
          </a:bodyPr>
          <a:lstStyle/>
          <a:p>
            <a:pPr marL="457200" lvl="0" indent="-342900" algn="l" rtl="0">
              <a:lnSpc>
                <a:spcPct val="94000"/>
              </a:lnSpc>
              <a:spcBef>
                <a:spcPts val="1200"/>
              </a:spcBef>
              <a:spcAft>
                <a:spcPts val="0"/>
              </a:spcAft>
              <a:buSzPts val="1800"/>
              <a:buChar char="■"/>
            </a:pPr>
            <a:r>
              <a:rPr lang="en-US" sz="1800"/>
              <a:t>Fuzzy method and Cosine similarity distances used to get 10 restaurant recommendations for given query word.</a:t>
            </a:r>
            <a:endParaRPr sz="1800"/>
          </a:p>
          <a:p>
            <a:pPr marL="457200" lvl="0" indent="-342900" algn="l" rtl="0">
              <a:spcBef>
                <a:spcPts val="0"/>
              </a:spcBef>
              <a:spcAft>
                <a:spcPts val="0"/>
              </a:spcAft>
              <a:buSzPts val="1800"/>
              <a:buChar char="■"/>
            </a:pPr>
            <a:r>
              <a:rPr lang="en-US" sz="1800"/>
              <a:t>Result distances further computed with user-restaurant assoc matrix to get  hybrid rating. </a:t>
            </a:r>
            <a:endParaRPr/>
          </a:p>
        </p:txBody>
      </p:sp>
      <p:sp>
        <p:nvSpPr>
          <p:cNvPr id="189" name="Google Shape;189;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CSE6240: Web search and Data Mining  Somdut  Roy,  Vitaly Marin,  Devanshee Shah</a:t>
            </a:r>
            <a:endParaRPr/>
          </a:p>
        </p:txBody>
      </p:sp>
      <p:sp>
        <p:nvSpPr>
          <p:cNvPr id="190" name="Google Shape;190;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191" name="Google Shape;191;p7"/>
          <p:cNvGraphicFramePr/>
          <p:nvPr>
            <p:extLst>
              <p:ext uri="{D42A27DB-BD31-4B8C-83A1-F6EECF244321}">
                <p14:modId xmlns:p14="http://schemas.microsoft.com/office/powerpoint/2010/main" val="1295954363"/>
              </p:ext>
            </p:extLst>
          </p:nvPr>
        </p:nvGraphicFramePr>
        <p:xfrm>
          <a:off x="6451430" y="1640712"/>
          <a:ext cx="4980025" cy="3350145"/>
        </p:xfrm>
        <a:graphic>
          <a:graphicData uri="http://schemas.openxmlformats.org/drawingml/2006/table">
            <a:tbl>
              <a:tblPr>
                <a:noFill/>
              </a:tblPr>
              <a:tblGrid>
                <a:gridCol w="663300">
                  <a:extLst>
                    <a:ext uri="{9D8B030D-6E8A-4147-A177-3AD203B41FA5}">
                      <a16:colId xmlns:a16="http://schemas.microsoft.com/office/drawing/2014/main" val="20000"/>
                    </a:ext>
                  </a:extLst>
                </a:gridCol>
                <a:gridCol w="663300">
                  <a:extLst>
                    <a:ext uri="{9D8B030D-6E8A-4147-A177-3AD203B41FA5}">
                      <a16:colId xmlns:a16="http://schemas.microsoft.com/office/drawing/2014/main" val="20001"/>
                    </a:ext>
                  </a:extLst>
                </a:gridCol>
                <a:gridCol w="663300">
                  <a:extLst>
                    <a:ext uri="{9D8B030D-6E8A-4147-A177-3AD203B41FA5}">
                      <a16:colId xmlns:a16="http://schemas.microsoft.com/office/drawing/2014/main" val="20002"/>
                    </a:ext>
                  </a:extLst>
                </a:gridCol>
                <a:gridCol w="946900">
                  <a:extLst>
                    <a:ext uri="{9D8B030D-6E8A-4147-A177-3AD203B41FA5}">
                      <a16:colId xmlns:a16="http://schemas.microsoft.com/office/drawing/2014/main" val="20003"/>
                    </a:ext>
                  </a:extLst>
                </a:gridCol>
                <a:gridCol w="710975">
                  <a:extLst>
                    <a:ext uri="{9D8B030D-6E8A-4147-A177-3AD203B41FA5}">
                      <a16:colId xmlns:a16="http://schemas.microsoft.com/office/drawing/2014/main" val="20004"/>
                    </a:ext>
                  </a:extLst>
                </a:gridCol>
                <a:gridCol w="673500">
                  <a:extLst>
                    <a:ext uri="{9D8B030D-6E8A-4147-A177-3AD203B41FA5}">
                      <a16:colId xmlns:a16="http://schemas.microsoft.com/office/drawing/2014/main" val="20005"/>
                    </a:ext>
                  </a:extLst>
                </a:gridCol>
                <a:gridCol w="658750">
                  <a:extLst>
                    <a:ext uri="{9D8B030D-6E8A-4147-A177-3AD203B41FA5}">
                      <a16:colId xmlns:a16="http://schemas.microsoft.com/office/drawing/2014/main" val="20006"/>
                    </a:ext>
                  </a:extLst>
                </a:gridCol>
              </a:tblGrid>
              <a:tr h="365925">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dirty="0"/>
                        <a:t>1</a:t>
                      </a:r>
                      <a:endParaRPr dirty="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2</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n-2</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n-1</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a:t>
                      </a:r>
                      <a:endParaRPr/>
                    </a:p>
                  </a:txBody>
                  <a:tcPr marL="91425" marR="91425" marT="91425" marB="91425">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362425">
                <a:tc>
                  <a:txBody>
                    <a:bodyPr/>
                    <a:lstStyle/>
                    <a:p>
                      <a:pPr marL="0" lvl="0" indent="0" algn="l" rtl="0">
                        <a:spcBef>
                          <a:spcPts val="0"/>
                        </a:spcBef>
                        <a:spcAft>
                          <a:spcPts val="0"/>
                        </a:spcAft>
                        <a:buNone/>
                      </a:pPr>
                      <a:r>
                        <a:rPr lang="en-US" dirty="0"/>
                        <a:t>1</a:t>
                      </a:r>
                      <a:endParaRPr dirty="0"/>
                    </a:p>
                  </a:txBody>
                  <a:tcPr marL="91425" marR="91425" marT="91425" marB="91425">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365925">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607125">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925">
                <a:tc>
                  <a:txBody>
                    <a:bodyPr/>
                    <a:lstStyle/>
                    <a:p>
                      <a:pPr marL="0" lvl="0" indent="0" algn="l" rtl="0">
                        <a:spcBef>
                          <a:spcPts val="0"/>
                        </a:spcBef>
                        <a:spcAft>
                          <a:spcPts val="0"/>
                        </a:spcAft>
                        <a:buNone/>
                      </a:pPr>
                      <a:r>
                        <a:rPr lang="en-US"/>
                        <a:t>m-2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65925">
                <a:tc>
                  <a:txBody>
                    <a:bodyPr/>
                    <a:lstStyle/>
                    <a:p>
                      <a:pPr marL="0" lvl="0" indent="0" algn="l" rtl="0">
                        <a:spcBef>
                          <a:spcPts val="0"/>
                        </a:spcBef>
                        <a:spcAft>
                          <a:spcPts val="0"/>
                        </a:spcAft>
                        <a:buNone/>
                      </a:pPr>
                      <a:r>
                        <a:rPr lang="en-US"/>
                        <a:t>m-1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65925">
                <a:tc>
                  <a:txBody>
                    <a:bodyPr/>
                    <a:lstStyle/>
                    <a:p>
                      <a:pPr marL="0" lvl="0" indent="0" algn="l" rtl="0">
                        <a:spcBef>
                          <a:spcPts val="0"/>
                        </a:spcBef>
                        <a:spcAft>
                          <a:spcPts val="0"/>
                        </a:spcAft>
                        <a:buNone/>
                      </a:pPr>
                      <a:r>
                        <a:rPr lang="en-US"/>
                        <a:t>m</a:t>
                      </a:r>
                      <a:endParaRPr/>
                    </a:p>
                  </a:txBody>
                  <a:tcPr marL="91425" marR="9142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1</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2</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4</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5</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t>3</a:t>
                      </a:r>
                      <a:endParaRPr dirty="0"/>
                    </a:p>
                  </a:txBody>
                  <a:tcPr marL="91425" marR="91425" marT="91425" marB="91425">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2" name="Google Shape;192;p7"/>
          <p:cNvSpPr txBox="1"/>
          <p:nvPr/>
        </p:nvSpPr>
        <p:spPr>
          <a:xfrm>
            <a:off x="8804225" y="1286586"/>
            <a:ext cx="7374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Libre Franklin"/>
                <a:ea typeface="Libre Franklin"/>
                <a:cs typeface="Libre Franklin"/>
                <a:sym typeface="Libre Franklin"/>
              </a:rPr>
              <a:t>Users </a:t>
            </a:r>
            <a:endParaRPr b="1">
              <a:latin typeface="Libre Franklin"/>
              <a:ea typeface="Libre Franklin"/>
              <a:cs typeface="Libre Franklin"/>
              <a:sym typeface="Libre Franklin"/>
            </a:endParaRPr>
          </a:p>
        </p:txBody>
      </p:sp>
      <p:sp>
        <p:nvSpPr>
          <p:cNvPr id="193" name="Google Shape;193;p7"/>
          <p:cNvSpPr txBox="1"/>
          <p:nvPr/>
        </p:nvSpPr>
        <p:spPr>
          <a:xfrm rot="-5400000">
            <a:off x="5271229" y="3195450"/>
            <a:ext cx="15255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Libre Franklin"/>
                <a:ea typeface="Libre Franklin"/>
                <a:cs typeface="Libre Franklin"/>
                <a:sym typeface="Libre Franklin"/>
              </a:rPr>
              <a:t>Restaurants</a:t>
            </a:r>
            <a:endParaRPr b="1">
              <a:latin typeface="Libre Franklin"/>
              <a:ea typeface="Libre Franklin"/>
              <a:cs typeface="Libre Franklin"/>
              <a:sym typeface="Libre Franklin"/>
            </a:endParaRPr>
          </a:p>
        </p:txBody>
      </p:sp>
      <p:sp>
        <p:nvSpPr>
          <p:cNvPr id="194" name="Google Shape;194;p7"/>
          <p:cNvSpPr txBox="1"/>
          <p:nvPr/>
        </p:nvSpPr>
        <p:spPr>
          <a:xfrm>
            <a:off x="7532015" y="5316668"/>
            <a:ext cx="4519109" cy="989981"/>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1200"/>
              </a:spcBef>
              <a:spcAft>
                <a:spcPts val="0"/>
              </a:spcAft>
              <a:buClr>
                <a:schemeClr val="dk1"/>
              </a:buClr>
              <a:buSzPts val="1100"/>
              <a:buFont typeface="Arial"/>
              <a:buNone/>
            </a:pPr>
            <a:r>
              <a:rPr lang="en-US" sz="1700" dirty="0">
                <a:solidFill>
                  <a:schemeClr val="dk2"/>
                </a:solidFill>
                <a:latin typeface="Libre Franklin"/>
                <a:ea typeface="Libre Franklin"/>
                <a:cs typeface="Libre Franklin"/>
                <a:sym typeface="Libre Franklin"/>
              </a:rPr>
              <a:t>Restaurants </a:t>
            </a:r>
            <a:r>
              <a:rPr lang="en-US" sz="1700" b="1" dirty="0">
                <a:solidFill>
                  <a:schemeClr val="dk2"/>
                </a:solidFill>
                <a:latin typeface="Libre Franklin"/>
                <a:ea typeface="Libre Franklin"/>
                <a:cs typeface="Libre Franklin"/>
                <a:sym typeface="Libre Franklin"/>
              </a:rPr>
              <a:t>m-2</a:t>
            </a:r>
            <a:r>
              <a:rPr lang="en-US" sz="1700" dirty="0">
                <a:solidFill>
                  <a:schemeClr val="dk2"/>
                </a:solidFill>
                <a:latin typeface="Libre Franklin"/>
                <a:ea typeface="Libre Franklin"/>
                <a:cs typeface="Libre Franklin"/>
                <a:sym typeface="Libre Franklin"/>
              </a:rPr>
              <a:t> and </a:t>
            </a:r>
            <a:r>
              <a:rPr lang="en-US" sz="1700" b="1" dirty="0">
                <a:solidFill>
                  <a:schemeClr val="dk2"/>
                </a:solidFill>
                <a:latin typeface="Libre Franklin"/>
                <a:ea typeface="Libre Franklin"/>
                <a:cs typeface="Libre Franklin"/>
                <a:sym typeface="Libre Franklin"/>
              </a:rPr>
              <a:t>m-1</a:t>
            </a:r>
            <a:r>
              <a:rPr lang="en-US" sz="1700" dirty="0">
                <a:solidFill>
                  <a:schemeClr val="dk2"/>
                </a:solidFill>
                <a:latin typeface="Libre Franklin"/>
                <a:ea typeface="Libre Franklin"/>
                <a:cs typeface="Libre Franklin"/>
                <a:sym typeface="Libre Franklin"/>
              </a:rPr>
              <a:t> are having very high cosine similarity based on the ratings to both the restaurants given by users </a:t>
            </a:r>
            <a:r>
              <a:rPr lang="en-US" sz="1700" b="1" dirty="0">
                <a:solidFill>
                  <a:schemeClr val="dk2"/>
                </a:solidFill>
                <a:latin typeface="Libre Franklin"/>
                <a:ea typeface="Libre Franklin"/>
                <a:cs typeface="Libre Franklin"/>
                <a:sym typeface="Libre Franklin"/>
              </a:rPr>
              <a:t>1</a:t>
            </a:r>
            <a:r>
              <a:rPr lang="en-US" sz="1700" dirty="0">
                <a:solidFill>
                  <a:schemeClr val="dk2"/>
                </a:solidFill>
                <a:latin typeface="Libre Franklin"/>
                <a:ea typeface="Libre Franklin"/>
                <a:cs typeface="Libre Franklin"/>
                <a:sym typeface="Libre Franklin"/>
              </a:rPr>
              <a:t>, </a:t>
            </a:r>
            <a:r>
              <a:rPr lang="en-US" sz="1700" b="1" dirty="0">
                <a:solidFill>
                  <a:schemeClr val="dk2"/>
                </a:solidFill>
                <a:latin typeface="Libre Franklin"/>
                <a:ea typeface="Libre Franklin"/>
                <a:cs typeface="Libre Franklin"/>
                <a:sym typeface="Libre Franklin"/>
              </a:rPr>
              <a:t>2</a:t>
            </a:r>
            <a:r>
              <a:rPr lang="en-US" sz="1700" dirty="0">
                <a:solidFill>
                  <a:schemeClr val="dk2"/>
                </a:solidFill>
                <a:latin typeface="Libre Franklin"/>
                <a:ea typeface="Libre Franklin"/>
                <a:cs typeface="Libre Franklin"/>
                <a:sym typeface="Libre Franklin"/>
              </a:rPr>
              <a:t>, </a:t>
            </a:r>
            <a:r>
              <a:rPr lang="en-US" sz="1700" b="1" dirty="0">
                <a:solidFill>
                  <a:schemeClr val="dk2"/>
                </a:solidFill>
                <a:latin typeface="Libre Franklin"/>
                <a:ea typeface="Libre Franklin"/>
                <a:cs typeface="Libre Franklin"/>
                <a:sym typeface="Libre Franklin"/>
              </a:rPr>
              <a:t>n-2</a:t>
            </a:r>
            <a:r>
              <a:rPr lang="en-US" sz="1700" dirty="0">
                <a:solidFill>
                  <a:schemeClr val="dk2"/>
                </a:solidFill>
                <a:latin typeface="Libre Franklin"/>
                <a:ea typeface="Libre Franklin"/>
                <a:cs typeface="Libre Franklin"/>
                <a:sym typeface="Libre Franklin"/>
              </a:rPr>
              <a:t> and </a:t>
            </a:r>
            <a:r>
              <a:rPr lang="en-US" sz="1700" b="1" dirty="0">
                <a:solidFill>
                  <a:schemeClr val="dk2"/>
                </a:solidFill>
                <a:latin typeface="Libre Franklin"/>
                <a:ea typeface="Libre Franklin"/>
                <a:cs typeface="Libre Franklin"/>
                <a:sym typeface="Libre Franklin"/>
              </a:rPr>
              <a:t>n-1</a:t>
            </a:r>
            <a:r>
              <a:rPr lang="en-US" sz="1700" dirty="0">
                <a:solidFill>
                  <a:schemeClr val="dk2"/>
                </a:solidFill>
                <a:latin typeface="Libre Franklin"/>
                <a:ea typeface="Libre Franklin"/>
                <a:cs typeface="Libre Franklin"/>
                <a:sym typeface="Libre Franklin"/>
              </a:rPr>
              <a:t>. </a:t>
            </a:r>
            <a:endParaRPr sz="1100" dirty="0">
              <a:latin typeface="Libre Franklin"/>
              <a:ea typeface="Libre Franklin"/>
              <a:cs typeface="Libre Franklin"/>
              <a:sym typeface="Libre Franklin"/>
            </a:endParaRPr>
          </a:p>
        </p:txBody>
      </p:sp>
      <p:pic>
        <p:nvPicPr>
          <p:cNvPr id="195" name="Google Shape;195;p7"/>
          <p:cNvPicPr preferRelativeResize="0"/>
          <p:nvPr/>
        </p:nvPicPr>
        <p:blipFill rotWithShape="1">
          <a:blip r:embed="rId3">
            <a:alphaModFix/>
          </a:blip>
          <a:srcRect/>
          <a:stretch/>
        </p:blipFill>
        <p:spPr>
          <a:xfrm>
            <a:off x="1598700" y="4148425"/>
            <a:ext cx="4110626" cy="2130925"/>
          </a:xfrm>
          <a:prstGeom prst="rect">
            <a:avLst/>
          </a:prstGeom>
          <a:noFill/>
          <a:ln>
            <a:noFill/>
          </a:ln>
        </p:spPr>
      </p:pic>
      <p:sp>
        <p:nvSpPr>
          <p:cNvPr id="196" name="Google Shape;196;p7"/>
          <p:cNvSpPr txBox="1"/>
          <p:nvPr/>
        </p:nvSpPr>
        <p:spPr>
          <a:xfrm>
            <a:off x="6467525" y="5077875"/>
            <a:ext cx="5410248" cy="2387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Libre Franklin"/>
                <a:ea typeface="Libre Franklin"/>
                <a:cs typeface="Libre Franklin"/>
                <a:sym typeface="Libre Franklin"/>
              </a:rPr>
              <a:t>User- Restaurant Sparse Matrix for Collaborative Filtering</a:t>
            </a:r>
            <a:endParaRPr b="1" dirty="0">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A607-A929-43EA-9F53-A5411A6E52A6}"/>
              </a:ext>
            </a:extLst>
          </p:cNvPr>
          <p:cNvSpPr>
            <a:spLocks noGrp="1"/>
          </p:cNvSpPr>
          <p:nvPr>
            <p:ph type="title"/>
          </p:nvPr>
        </p:nvSpPr>
        <p:spPr>
          <a:xfrm>
            <a:off x="4192620" y="2923161"/>
            <a:ext cx="9601200" cy="1485900"/>
          </a:xfrm>
        </p:spPr>
        <p:txBody>
          <a:bodyPr>
            <a:normAutofit/>
          </a:bodyPr>
          <a:lstStyle/>
          <a:p>
            <a:r>
              <a:rPr lang="en-US" sz="7200" dirty="0"/>
              <a:t>Results</a:t>
            </a:r>
          </a:p>
        </p:txBody>
      </p:sp>
      <p:sp>
        <p:nvSpPr>
          <p:cNvPr id="4" name="Footer Placeholder 3">
            <a:extLst>
              <a:ext uri="{FF2B5EF4-FFF2-40B4-BE49-F238E27FC236}">
                <a16:creationId xmlns:a16="http://schemas.microsoft.com/office/drawing/2014/main" id="{54FBBEB7-76FB-42EC-9BE4-FE76B698DAB4}"/>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ACCEA46-029F-4371-8E35-646E5795855B}"/>
              </a:ext>
            </a:extLst>
          </p:cNvPr>
          <p:cNvSpPr>
            <a:spLocks noGrp="1"/>
          </p:cNvSpPr>
          <p:nvPr>
            <p:ph type="sldNum" sz="quarter" idx="12"/>
          </p:nvPr>
        </p:nvSpPr>
        <p:spPr/>
        <p:txBody>
          <a:bodyPr/>
          <a:lstStyle/>
          <a:p>
            <a:fld id="{A3A4F282-C470-4736-A742-4363F2E09D7D}" type="slidenum">
              <a:rPr lang="en-US" smtClean="0"/>
              <a:t>13</a:t>
            </a:fld>
            <a:endParaRPr lang="en-US"/>
          </a:p>
        </p:txBody>
      </p:sp>
    </p:spTree>
    <p:extLst>
      <p:ext uri="{BB962C8B-B14F-4D97-AF65-F5344CB8AC3E}">
        <p14:creationId xmlns:p14="http://schemas.microsoft.com/office/powerpoint/2010/main" val="135280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EB27-64A8-47A4-B08D-083DBD9E4575}"/>
              </a:ext>
            </a:extLst>
          </p:cNvPr>
          <p:cNvSpPr>
            <a:spLocks noGrp="1"/>
          </p:cNvSpPr>
          <p:nvPr>
            <p:ph type="title"/>
          </p:nvPr>
        </p:nvSpPr>
        <p:spPr>
          <a:xfrm>
            <a:off x="1295400" y="0"/>
            <a:ext cx="9601200" cy="1485900"/>
          </a:xfrm>
        </p:spPr>
        <p:txBody>
          <a:bodyPr/>
          <a:lstStyle/>
          <a:p>
            <a:r>
              <a:rPr lang="en-US" dirty="0"/>
              <a:t>Results: Rating Predictions</a:t>
            </a:r>
          </a:p>
        </p:txBody>
      </p:sp>
      <p:sp>
        <p:nvSpPr>
          <p:cNvPr id="3" name="Content Placeholder 2">
            <a:extLst>
              <a:ext uri="{FF2B5EF4-FFF2-40B4-BE49-F238E27FC236}">
                <a16:creationId xmlns:a16="http://schemas.microsoft.com/office/drawing/2014/main" id="{0368A1AF-E771-4935-B802-918D9DAF5522}"/>
              </a:ext>
            </a:extLst>
          </p:cNvPr>
          <p:cNvSpPr>
            <a:spLocks noGrp="1"/>
          </p:cNvSpPr>
          <p:nvPr>
            <p:ph idx="1"/>
          </p:nvPr>
        </p:nvSpPr>
        <p:spPr>
          <a:xfrm>
            <a:off x="1467828" y="1028719"/>
            <a:ext cx="9601200" cy="3581400"/>
          </a:xfrm>
        </p:spPr>
        <p:txBody>
          <a:bodyPr/>
          <a:lstStyle/>
          <a:p>
            <a:r>
              <a:rPr lang="en-US" b="1" dirty="0"/>
              <a:t>Accuracy</a:t>
            </a:r>
          </a:p>
          <a:p>
            <a:pPr lvl="1"/>
            <a:r>
              <a:rPr lang="en-US" i="0" dirty="0"/>
              <a:t>Baseline based on </a:t>
            </a:r>
          </a:p>
        </p:txBody>
      </p:sp>
      <p:pic>
        <p:nvPicPr>
          <p:cNvPr id="5" name="Picture 4">
            <a:extLst>
              <a:ext uri="{FF2B5EF4-FFF2-40B4-BE49-F238E27FC236}">
                <a16:creationId xmlns:a16="http://schemas.microsoft.com/office/drawing/2014/main" id="{4F6778ED-AE15-49E2-85F7-D3A616E40110}"/>
              </a:ext>
            </a:extLst>
          </p:cNvPr>
          <p:cNvPicPr>
            <a:picLocks noChangeAspect="1"/>
          </p:cNvPicPr>
          <p:nvPr/>
        </p:nvPicPr>
        <p:blipFill>
          <a:blip r:embed="rId2"/>
          <a:stretch>
            <a:fillRect/>
          </a:stretch>
        </p:blipFill>
        <p:spPr>
          <a:xfrm>
            <a:off x="990600" y="4336646"/>
            <a:ext cx="5105400" cy="2333625"/>
          </a:xfrm>
          <a:prstGeom prst="rect">
            <a:avLst/>
          </a:prstGeom>
        </p:spPr>
      </p:pic>
      <p:pic>
        <p:nvPicPr>
          <p:cNvPr id="6" name="Picture 5">
            <a:extLst>
              <a:ext uri="{FF2B5EF4-FFF2-40B4-BE49-F238E27FC236}">
                <a16:creationId xmlns:a16="http://schemas.microsoft.com/office/drawing/2014/main" id="{E152F261-041B-486B-ABEF-F3DC4145FEC7}"/>
              </a:ext>
            </a:extLst>
          </p:cNvPr>
          <p:cNvPicPr>
            <a:picLocks noChangeAspect="1"/>
          </p:cNvPicPr>
          <p:nvPr/>
        </p:nvPicPr>
        <p:blipFill>
          <a:blip r:embed="rId3"/>
          <a:stretch>
            <a:fillRect/>
          </a:stretch>
        </p:blipFill>
        <p:spPr>
          <a:xfrm>
            <a:off x="7301036" y="3462980"/>
            <a:ext cx="4343400" cy="3457575"/>
          </a:xfrm>
          <a:prstGeom prst="rect">
            <a:avLst/>
          </a:prstGeom>
        </p:spPr>
      </p:pic>
      <p:sp>
        <p:nvSpPr>
          <p:cNvPr id="4" name="Footer Placeholder 3">
            <a:extLst>
              <a:ext uri="{FF2B5EF4-FFF2-40B4-BE49-F238E27FC236}">
                <a16:creationId xmlns:a16="http://schemas.microsoft.com/office/drawing/2014/main" id="{218A6993-3AC1-4DC0-8D2D-1E4979610EE2}"/>
              </a:ext>
            </a:extLst>
          </p:cNvPr>
          <p:cNvSpPr>
            <a:spLocks noGrp="1"/>
          </p:cNvSpPr>
          <p:nvPr>
            <p:ph type="ftr" sz="quarter" idx="11"/>
          </p:nvPr>
        </p:nvSpPr>
        <p:spPr/>
        <p:txBody>
          <a:bodyPr/>
          <a:lstStyle/>
          <a:p>
            <a:r>
              <a:rPr lang="en-US"/>
              <a:t>CSE6240: Web search and Data Mining  Somdut  Roy,  Vitaly Marin,  Devanshee Shah</a:t>
            </a:r>
          </a:p>
        </p:txBody>
      </p:sp>
      <p:sp>
        <p:nvSpPr>
          <p:cNvPr id="8" name="Slide Number Placeholder 7">
            <a:extLst>
              <a:ext uri="{FF2B5EF4-FFF2-40B4-BE49-F238E27FC236}">
                <a16:creationId xmlns:a16="http://schemas.microsoft.com/office/drawing/2014/main" id="{3819C3A3-41E9-497F-BBD0-E8BF00577A19}"/>
              </a:ext>
            </a:extLst>
          </p:cNvPr>
          <p:cNvSpPr>
            <a:spLocks noGrp="1"/>
          </p:cNvSpPr>
          <p:nvPr>
            <p:ph type="sldNum" sz="quarter" idx="12"/>
          </p:nvPr>
        </p:nvSpPr>
        <p:spPr/>
        <p:txBody>
          <a:bodyPr/>
          <a:lstStyle/>
          <a:p>
            <a:fld id="{A3A4F282-C470-4736-A742-4363F2E09D7D}" type="slidenum">
              <a:rPr lang="en-US" smtClean="0"/>
              <a:t>14</a:t>
            </a:fld>
            <a:endParaRPr lang="en-US"/>
          </a:p>
        </p:txBody>
      </p:sp>
      <p:pic>
        <p:nvPicPr>
          <p:cNvPr id="1026" name="Picture 2">
            <a:extLst>
              <a:ext uri="{FF2B5EF4-FFF2-40B4-BE49-F238E27FC236}">
                <a16:creationId xmlns:a16="http://schemas.microsoft.com/office/drawing/2014/main" id="{F3C31997-54B7-4D22-B619-2A5F1DF02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621" y="1568872"/>
            <a:ext cx="5968819" cy="143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1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4934-92D6-4E0F-8A2A-69CE7ACE0634}"/>
              </a:ext>
            </a:extLst>
          </p:cNvPr>
          <p:cNvSpPr>
            <a:spLocks noGrp="1"/>
          </p:cNvSpPr>
          <p:nvPr>
            <p:ph type="title"/>
          </p:nvPr>
        </p:nvSpPr>
        <p:spPr/>
        <p:txBody>
          <a:bodyPr/>
          <a:lstStyle/>
          <a:p>
            <a:r>
              <a:rPr lang="en-US" b="1" dirty="0"/>
              <a:t>Our </a:t>
            </a:r>
            <a:r>
              <a:rPr lang="en-US" dirty="0"/>
              <a:t>Approach/Algorithms Novelty</a:t>
            </a:r>
          </a:p>
        </p:txBody>
      </p:sp>
      <p:sp>
        <p:nvSpPr>
          <p:cNvPr id="3" name="Content Placeholder 2">
            <a:extLst>
              <a:ext uri="{FF2B5EF4-FFF2-40B4-BE49-F238E27FC236}">
                <a16:creationId xmlns:a16="http://schemas.microsoft.com/office/drawing/2014/main" id="{D2615DFF-0411-423A-BDEF-BBDA89286BA4}"/>
              </a:ext>
            </a:extLst>
          </p:cNvPr>
          <p:cNvSpPr>
            <a:spLocks noGrp="1"/>
          </p:cNvSpPr>
          <p:nvPr>
            <p:ph idx="1"/>
          </p:nvPr>
        </p:nvSpPr>
        <p:spPr/>
        <p:txBody>
          <a:bodyPr/>
          <a:lstStyle/>
          <a:p>
            <a:r>
              <a:rPr lang="en-US" dirty="0"/>
              <a:t>The Novelty of our approach is to create the hybrid ratings by  combining rating prediction for restaurants and Item based collaborative filtering to restaurant dataset together.</a:t>
            </a:r>
          </a:p>
          <a:p>
            <a:endParaRPr lang="en-US" dirty="0"/>
          </a:p>
          <a:p>
            <a:r>
              <a:rPr lang="en-US" dirty="0"/>
              <a:t>Created the Associative Matrix and used the FastText.</a:t>
            </a:r>
          </a:p>
          <a:p>
            <a:endParaRPr lang="en-US" dirty="0"/>
          </a:p>
          <a:p>
            <a:r>
              <a:rPr lang="en-US" dirty="0"/>
              <a:t>(potentially combine this slide with other slides or so)</a:t>
            </a:r>
          </a:p>
        </p:txBody>
      </p:sp>
      <p:sp>
        <p:nvSpPr>
          <p:cNvPr id="4" name="Footer Placeholder 3">
            <a:extLst>
              <a:ext uri="{FF2B5EF4-FFF2-40B4-BE49-F238E27FC236}">
                <a16:creationId xmlns:a16="http://schemas.microsoft.com/office/drawing/2014/main" id="{C304AF2D-B58D-442C-A273-204DF1F8C252}"/>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FB7CF91D-682F-4086-8723-E248651C2FC4}"/>
              </a:ext>
            </a:extLst>
          </p:cNvPr>
          <p:cNvSpPr>
            <a:spLocks noGrp="1"/>
          </p:cNvSpPr>
          <p:nvPr>
            <p:ph type="sldNum" sz="quarter" idx="12"/>
          </p:nvPr>
        </p:nvSpPr>
        <p:spPr/>
        <p:txBody>
          <a:bodyPr/>
          <a:lstStyle/>
          <a:p>
            <a:fld id="{A3A4F282-C470-4736-A742-4363F2E09D7D}" type="slidenum">
              <a:rPr lang="en-US" smtClean="0"/>
              <a:t>15</a:t>
            </a:fld>
            <a:endParaRPr lang="en-US"/>
          </a:p>
        </p:txBody>
      </p:sp>
    </p:spTree>
    <p:extLst>
      <p:ext uri="{BB962C8B-B14F-4D97-AF65-F5344CB8AC3E}">
        <p14:creationId xmlns:p14="http://schemas.microsoft.com/office/powerpoint/2010/main" val="127046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BCA-6D43-4617-9DC5-94BDBBEE4526}"/>
              </a:ext>
            </a:extLst>
          </p:cNvPr>
          <p:cNvSpPr>
            <a:spLocks noGrp="1"/>
          </p:cNvSpPr>
          <p:nvPr>
            <p:ph type="title"/>
          </p:nvPr>
        </p:nvSpPr>
        <p:spPr/>
        <p:txBody>
          <a:bodyPr>
            <a:normAutofit fontScale="90000"/>
          </a:bodyPr>
          <a:lstStyle/>
          <a:p>
            <a:r>
              <a:rPr lang="en-US" dirty="0"/>
              <a:t>Our Dataset: Rating Frequency of Restaurants’ and User Frequency of all users</a:t>
            </a:r>
          </a:p>
        </p:txBody>
      </p:sp>
      <p:sp>
        <p:nvSpPr>
          <p:cNvPr id="3" name="Content Placeholder 2">
            <a:extLst>
              <a:ext uri="{FF2B5EF4-FFF2-40B4-BE49-F238E27FC236}">
                <a16:creationId xmlns:a16="http://schemas.microsoft.com/office/drawing/2014/main" id="{152497E8-9396-4409-9419-D2E1C183E2C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A615C39-205A-4E87-9C58-80A1E1587713}"/>
              </a:ext>
            </a:extLst>
          </p:cNvPr>
          <p:cNvPicPr>
            <a:picLocks noChangeAspect="1"/>
          </p:cNvPicPr>
          <p:nvPr/>
        </p:nvPicPr>
        <p:blipFill>
          <a:blip r:embed="rId2"/>
          <a:stretch>
            <a:fillRect/>
          </a:stretch>
        </p:blipFill>
        <p:spPr>
          <a:xfrm>
            <a:off x="1716410" y="2824489"/>
            <a:ext cx="8482611" cy="3347711"/>
          </a:xfrm>
          <a:prstGeom prst="rect">
            <a:avLst/>
          </a:prstGeom>
        </p:spPr>
      </p:pic>
      <p:sp>
        <p:nvSpPr>
          <p:cNvPr id="5" name="Footer Placeholder 4">
            <a:extLst>
              <a:ext uri="{FF2B5EF4-FFF2-40B4-BE49-F238E27FC236}">
                <a16:creationId xmlns:a16="http://schemas.microsoft.com/office/drawing/2014/main" id="{54816E8E-C0E0-4212-9A0C-728AE2F4EDD4}"/>
              </a:ext>
            </a:extLst>
          </p:cNvPr>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a:extLst>
              <a:ext uri="{FF2B5EF4-FFF2-40B4-BE49-F238E27FC236}">
                <a16:creationId xmlns:a16="http://schemas.microsoft.com/office/drawing/2014/main" id="{91325D9B-63CE-4815-9B32-3DC2CA93FBCF}"/>
              </a:ext>
            </a:extLst>
          </p:cNvPr>
          <p:cNvSpPr>
            <a:spLocks noGrp="1"/>
          </p:cNvSpPr>
          <p:nvPr>
            <p:ph type="sldNum" sz="quarter" idx="12"/>
          </p:nvPr>
        </p:nvSpPr>
        <p:spPr/>
        <p:txBody>
          <a:bodyPr/>
          <a:lstStyle/>
          <a:p>
            <a:fld id="{A3A4F282-C470-4736-A742-4363F2E09D7D}" type="slidenum">
              <a:rPr lang="en-US" smtClean="0"/>
              <a:t>16</a:t>
            </a:fld>
            <a:endParaRPr lang="en-US"/>
          </a:p>
        </p:txBody>
      </p:sp>
    </p:spTree>
    <p:extLst>
      <p:ext uri="{BB962C8B-B14F-4D97-AF65-F5344CB8AC3E}">
        <p14:creationId xmlns:p14="http://schemas.microsoft.com/office/powerpoint/2010/main" val="184205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D0C7-BD08-4F2C-A7DC-205153162545}"/>
              </a:ext>
            </a:extLst>
          </p:cNvPr>
          <p:cNvSpPr>
            <a:spLocks noGrp="1"/>
          </p:cNvSpPr>
          <p:nvPr>
            <p:ph type="title"/>
          </p:nvPr>
        </p:nvSpPr>
        <p:spPr/>
        <p:txBody>
          <a:bodyPr/>
          <a:lstStyle/>
          <a:p>
            <a:r>
              <a:rPr lang="en-US" dirty="0"/>
              <a:t>Our Results and Comparison to Baseline Results. </a:t>
            </a:r>
          </a:p>
        </p:txBody>
      </p:sp>
      <p:sp>
        <p:nvSpPr>
          <p:cNvPr id="3" name="Content Placeholder 2">
            <a:extLst>
              <a:ext uri="{FF2B5EF4-FFF2-40B4-BE49-F238E27FC236}">
                <a16:creationId xmlns:a16="http://schemas.microsoft.com/office/drawing/2014/main" id="{56A3DAAE-8A4A-47E1-9C3B-AA707A3CBB0F}"/>
              </a:ext>
            </a:extLst>
          </p:cNvPr>
          <p:cNvSpPr>
            <a:spLocks noGrp="1"/>
          </p:cNvSpPr>
          <p:nvPr>
            <p:ph idx="1"/>
          </p:nvPr>
        </p:nvSpPr>
        <p:spPr/>
        <p:txBody>
          <a:bodyPr/>
          <a:lstStyle/>
          <a:p>
            <a:r>
              <a:rPr lang="en-US" dirty="0"/>
              <a:t>Using Accuracy as the measure of performance </a:t>
            </a:r>
          </a:p>
          <a:p>
            <a:pPr marL="0" indent="0">
              <a:buNone/>
            </a:pPr>
            <a:r>
              <a:rPr lang="en-US" dirty="0"/>
              <a:t>and time in seconds as wall time for each algorithm</a:t>
            </a:r>
          </a:p>
          <a:p>
            <a:r>
              <a:rPr lang="en-US" dirty="0"/>
              <a:t>Our results are shown here.</a:t>
            </a:r>
          </a:p>
          <a:p>
            <a:pPr marL="0" indent="0">
              <a:buNone/>
            </a:pPr>
            <a:r>
              <a:rPr lang="en-US" dirty="0"/>
              <a:t> </a:t>
            </a:r>
          </a:p>
        </p:txBody>
      </p:sp>
      <p:pic>
        <p:nvPicPr>
          <p:cNvPr id="6" name="Picture 5">
            <a:extLst>
              <a:ext uri="{FF2B5EF4-FFF2-40B4-BE49-F238E27FC236}">
                <a16:creationId xmlns:a16="http://schemas.microsoft.com/office/drawing/2014/main" id="{65B635F6-7121-4AD5-B672-6FA7167CDAC8}"/>
              </a:ext>
            </a:extLst>
          </p:cNvPr>
          <p:cNvPicPr>
            <a:picLocks noChangeAspect="1"/>
          </p:cNvPicPr>
          <p:nvPr/>
        </p:nvPicPr>
        <p:blipFill>
          <a:blip r:embed="rId2"/>
          <a:stretch>
            <a:fillRect/>
          </a:stretch>
        </p:blipFill>
        <p:spPr>
          <a:xfrm>
            <a:off x="7211961" y="2757686"/>
            <a:ext cx="4343400" cy="3457575"/>
          </a:xfrm>
          <a:prstGeom prst="rect">
            <a:avLst/>
          </a:prstGeom>
        </p:spPr>
      </p:pic>
      <p:pic>
        <p:nvPicPr>
          <p:cNvPr id="8" name="Picture 7">
            <a:extLst>
              <a:ext uri="{FF2B5EF4-FFF2-40B4-BE49-F238E27FC236}">
                <a16:creationId xmlns:a16="http://schemas.microsoft.com/office/drawing/2014/main" id="{24984001-4428-4485-B541-6BE6B4743E7A}"/>
              </a:ext>
            </a:extLst>
          </p:cNvPr>
          <p:cNvPicPr>
            <a:picLocks noChangeAspect="1"/>
          </p:cNvPicPr>
          <p:nvPr/>
        </p:nvPicPr>
        <p:blipFill>
          <a:blip r:embed="rId3"/>
          <a:stretch>
            <a:fillRect/>
          </a:stretch>
        </p:blipFill>
        <p:spPr>
          <a:xfrm>
            <a:off x="1438275" y="4076700"/>
            <a:ext cx="5191125" cy="1600200"/>
          </a:xfrm>
          <a:prstGeom prst="rect">
            <a:avLst/>
          </a:prstGeom>
        </p:spPr>
      </p:pic>
      <p:sp>
        <p:nvSpPr>
          <p:cNvPr id="4" name="Footer Placeholder 3">
            <a:extLst>
              <a:ext uri="{FF2B5EF4-FFF2-40B4-BE49-F238E27FC236}">
                <a16:creationId xmlns:a16="http://schemas.microsoft.com/office/drawing/2014/main" id="{36E0F0D5-61D4-476B-BCC3-926974A1B4D6}"/>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EEEE4758-C14E-45AB-9B2D-88C3BE38DEFF}"/>
              </a:ext>
            </a:extLst>
          </p:cNvPr>
          <p:cNvSpPr>
            <a:spLocks noGrp="1"/>
          </p:cNvSpPr>
          <p:nvPr>
            <p:ph type="sldNum" sz="quarter" idx="12"/>
          </p:nvPr>
        </p:nvSpPr>
        <p:spPr/>
        <p:txBody>
          <a:bodyPr/>
          <a:lstStyle/>
          <a:p>
            <a:fld id="{A3A4F282-C470-4736-A742-4363F2E09D7D}" type="slidenum">
              <a:rPr lang="en-US" smtClean="0"/>
              <a:t>17</a:t>
            </a:fld>
            <a:endParaRPr lang="en-US"/>
          </a:p>
        </p:txBody>
      </p:sp>
    </p:spTree>
    <p:extLst>
      <p:ext uri="{BB962C8B-B14F-4D97-AF65-F5344CB8AC3E}">
        <p14:creationId xmlns:p14="http://schemas.microsoft.com/office/powerpoint/2010/main" val="259134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D86-50EC-4262-8A93-B8D9E7456646}"/>
              </a:ext>
            </a:extLst>
          </p:cNvPr>
          <p:cNvSpPr>
            <a:spLocks noGrp="1"/>
          </p:cNvSpPr>
          <p:nvPr>
            <p:ph type="title"/>
          </p:nvPr>
        </p:nvSpPr>
        <p:spPr>
          <a:xfrm>
            <a:off x="1076633" y="636692"/>
            <a:ext cx="9601200" cy="1485900"/>
          </a:xfrm>
        </p:spPr>
        <p:txBody>
          <a:bodyPr/>
          <a:lstStyle/>
          <a:p>
            <a:r>
              <a:rPr lang="en-US" dirty="0"/>
              <a:t>Summary of Our results</a:t>
            </a:r>
          </a:p>
        </p:txBody>
      </p:sp>
      <p:sp>
        <p:nvSpPr>
          <p:cNvPr id="3" name="Content Placeholder 2">
            <a:extLst>
              <a:ext uri="{FF2B5EF4-FFF2-40B4-BE49-F238E27FC236}">
                <a16:creationId xmlns:a16="http://schemas.microsoft.com/office/drawing/2014/main" id="{DDA62F81-8872-4776-851F-79E41D3A8AFD}"/>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EBD107CE-61F5-4B75-94D2-DB463E632FED}"/>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BBE77F6A-CB37-4176-9A13-F213BB3D6D6B}"/>
              </a:ext>
            </a:extLst>
          </p:cNvPr>
          <p:cNvSpPr>
            <a:spLocks noGrp="1"/>
          </p:cNvSpPr>
          <p:nvPr>
            <p:ph type="sldNum" sz="quarter" idx="12"/>
          </p:nvPr>
        </p:nvSpPr>
        <p:spPr/>
        <p:txBody>
          <a:bodyPr/>
          <a:lstStyle/>
          <a:p>
            <a:fld id="{A3A4F282-C470-4736-A742-4363F2E09D7D}" type="slidenum">
              <a:rPr lang="en-US" smtClean="0"/>
              <a:t>18</a:t>
            </a:fld>
            <a:endParaRPr lang="en-US"/>
          </a:p>
        </p:txBody>
      </p:sp>
      <p:graphicFrame>
        <p:nvGraphicFramePr>
          <p:cNvPr id="8" name="Table 8">
            <a:extLst>
              <a:ext uri="{FF2B5EF4-FFF2-40B4-BE49-F238E27FC236}">
                <a16:creationId xmlns:a16="http://schemas.microsoft.com/office/drawing/2014/main" id="{9EBD8377-3E54-45CE-A958-2CFB60683671}"/>
              </a:ext>
            </a:extLst>
          </p:cNvPr>
          <p:cNvGraphicFramePr>
            <a:graphicFrameLocks noGrp="1"/>
          </p:cNvGraphicFramePr>
          <p:nvPr>
            <p:extLst>
              <p:ext uri="{D42A27DB-BD31-4B8C-83A1-F6EECF244321}">
                <p14:modId xmlns:p14="http://schemas.microsoft.com/office/powerpoint/2010/main" val="2375475853"/>
              </p:ext>
            </p:extLst>
          </p:nvPr>
        </p:nvGraphicFramePr>
        <p:xfrm>
          <a:off x="1606858" y="2222210"/>
          <a:ext cx="8793069" cy="4128482"/>
        </p:xfrm>
        <a:graphic>
          <a:graphicData uri="http://schemas.openxmlformats.org/drawingml/2006/table">
            <a:tbl>
              <a:tblPr firstRow="1" bandRow="1">
                <a:tableStyleId>{5C22544A-7EE6-4342-B048-85BDC9FD1C3A}</a:tableStyleId>
              </a:tblPr>
              <a:tblGrid>
                <a:gridCol w="3251681">
                  <a:extLst>
                    <a:ext uri="{9D8B030D-6E8A-4147-A177-3AD203B41FA5}">
                      <a16:colId xmlns:a16="http://schemas.microsoft.com/office/drawing/2014/main" val="460056818"/>
                    </a:ext>
                  </a:extLst>
                </a:gridCol>
                <a:gridCol w="1334731">
                  <a:extLst>
                    <a:ext uri="{9D8B030D-6E8A-4147-A177-3AD203B41FA5}">
                      <a16:colId xmlns:a16="http://schemas.microsoft.com/office/drawing/2014/main" val="1952778099"/>
                    </a:ext>
                  </a:extLst>
                </a:gridCol>
                <a:gridCol w="2179239">
                  <a:extLst>
                    <a:ext uri="{9D8B030D-6E8A-4147-A177-3AD203B41FA5}">
                      <a16:colId xmlns:a16="http://schemas.microsoft.com/office/drawing/2014/main" val="1110508505"/>
                    </a:ext>
                  </a:extLst>
                </a:gridCol>
                <a:gridCol w="258363">
                  <a:extLst>
                    <a:ext uri="{9D8B030D-6E8A-4147-A177-3AD203B41FA5}">
                      <a16:colId xmlns:a16="http://schemas.microsoft.com/office/drawing/2014/main" val="3534033068"/>
                    </a:ext>
                  </a:extLst>
                </a:gridCol>
                <a:gridCol w="1769055">
                  <a:extLst>
                    <a:ext uri="{9D8B030D-6E8A-4147-A177-3AD203B41FA5}">
                      <a16:colId xmlns:a16="http://schemas.microsoft.com/office/drawing/2014/main" val="488194006"/>
                    </a:ext>
                  </a:extLst>
                </a:gridCol>
              </a:tblGrid>
              <a:tr h="368375">
                <a:tc>
                  <a:txBody>
                    <a:bodyPr/>
                    <a:lstStyle/>
                    <a:p>
                      <a:r>
                        <a:rPr lang="en-US" sz="1050" dirty="0"/>
                        <a:t>Method</a:t>
                      </a:r>
                    </a:p>
                  </a:txBody>
                  <a:tcPr/>
                </a:tc>
                <a:tc>
                  <a:txBody>
                    <a:bodyPr/>
                    <a:lstStyle/>
                    <a:p>
                      <a:r>
                        <a:rPr lang="en-US" sz="1050" dirty="0"/>
                        <a:t>Accuracy</a:t>
                      </a:r>
                    </a:p>
                  </a:txBody>
                  <a:tcPr/>
                </a:tc>
                <a:tc>
                  <a:txBody>
                    <a:bodyPr/>
                    <a:lstStyle/>
                    <a:p>
                      <a:r>
                        <a:rPr lang="en-US" sz="1050" dirty="0"/>
                        <a:t>Time </a:t>
                      </a:r>
                      <a:r>
                        <a:rPr lang="en-US" sz="1050" dirty="0" err="1"/>
                        <a:t>Compcomplexity</a:t>
                      </a:r>
                      <a:endParaRPr lang="en-US" sz="1050" dirty="0"/>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2833255395"/>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Baseline 1 SVM without Matrix (what paper ?)</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1987859809"/>
                  </a:ext>
                </a:extLst>
              </a:tr>
              <a:tr h="386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with Matrix SVM</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2343093979"/>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Logistic Regression with Matrix</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2961054173"/>
                  </a:ext>
                </a:extLst>
              </a:tr>
              <a:tr h="386704">
                <a:tc>
                  <a:txBody>
                    <a:bodyPr/>
                    <a:lstStyle/>
                    <a:p>
                      <a:r>
                        <a:rPr lang="en-US" sz="1050" dirty="0"/>
                        <a:t>Our Approach Logistic Regression without Matrix</a:t>
                      </a:r>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482903280"/>
                  </a:ext>
                </a:extLst>
              </a:tr>
              <a:tr h="386704">
                <a:tc>
                  <a:txBody>
                    <a:bodyPr/>
                    <a:lstStyle/>
                    <a:p>
                      <a:r>
                        <a:rPr lang="en-US" sz="1050" b="1" dirty="0"/>
                        <a:t>Baseline 2 Logistic Regression without Matrix</a:t>
                      </a:r>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4294064076"/>
                  </a:ext>
                </a:extLst>
              </a:tr>
              <a:tr h="386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with Matrix SVM</a:t>
                      </a:r>
                    </a:p>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556248769"/>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Logistic Regression with Matrix</a:t>
                      </a:r>
                    </a:p>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3049352542"/>
                  </a:ext>
                </a:extLst>
              </a:tr>
              <a:tr h="236319">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417282334"/>
                  </a:ext>
                </a:extLst>
              </a:tr>
              <a:tr h="236319">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330501417"/>
                  </a:ext>
                </a:extLst>
              </a:tr>
            </a:tbl>
          </a:graphicData>
        </a:graphic>
      </p:graphicFrame>
    </p:spTree>
    <p:extLst>
      <p:ext uri="{BB962C8B-B14F-4D97-AF65-F5344CB8AC3E}">
        <p14:creationId xmlns:p14="http://schemas.microsoft.com/office/powerpoint/2010/main" val="340316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88EF-DE38-4A93-90A9-EF4F5D06961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71BCE10-5A8D-47DE-BEC2-FEFCD1B22DEB}"/>
              </a:ext>
            </a:extLst>
          </p:cNvPr>
          <p:cNvSpPr>
            <a:spLocks noGrp="1"/>
          </p:cNvSpPr>
          <p:nvPr>
            <p:ph idx="1"/>
          </p:nvPr>
        </p:nvSpPr>
        <p:spPr/>
        <p:txBody>
          <a:bodyPr/>
          <a:lstStyle/>
          <a:p>
            <a:r>
              <a:rPr lang="en-US" dirty="0"/>
              <a:t>We will use the reviews for the item based collaborative filtering in the future work to benchmark it against our other two approaches.</a:t>
            </a:r>
          </a:p>
        </p:txBody>
      </p:sp>
      <p:sp>
        <p:nvSpPr>
          <p:cNvPr id="4" name="Footer Placeholder 3">
            <a:extLst>
              <a:ext uri="{FF2B5EF4-FFF2-40B4-BE49-F238E27FC236}">
                <a16:creationId xmlns:a16="http://schemas.microsoft.com/office/drawing/2014/main" id="{06E2D3BF-AE66-4B28-A871-F9563BE0DF3E}"/>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46B04C81-E8E4-42F1-A707-27D415E0632D}"/>
              </a:ext>
            </a:extLst>
          </p:cNvPr>
          <p:cNvSpPr>
            <a:spLocks noGrp="1"/>
          </p:cNvSpPr>
          <p:nvPr>
            <p:ph type="sldNum" sz="quarter" idx="12"/>
          </p:nvPr>
        </p:nvSpPr>
        <p:spPr/>
        <p:txBody>
          <a:bodyPr/>
          <a:lstStyle/>
          <a:p>
            <a:fld id="{A3A4F282-C470-4736-A742-4363F2E09D7D}" type="slidenum">
              <a:rPr lang="en-US" smtClean="0"/>
              <a:t>19</a:t>
            </a:fld>
            <a:endParaRPr lang="en-US"/>
          </a:p>
        </p:txBody>
      </p:sp>
    </p:spTree>
    <p:extLst>
      <p:ext uri="{BB962C8B-B14F-4D97-AF65-F5344CB8AC3E}">
        <p14:creationId xmlns:p14="http://schemas.microsoft.com/office/powerpoint/2010/main" val="406631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ECCA-A1BE-436E-A30E-BD5FC6722D2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3F4A26-3460-49AE-A20B-4517D9B6B250}"/>
              </a:ext>
            </a:extLst>
          </p:cNvPr>
          <p:cNvSpPr>
            <a:spLocks noGrp="1"/>
          </p:cNvSpPr>
          <p:nvPr>
            <p:ph idx="1"/>
          </p:nvPr>
        </p:nvSpPr>
        <p:spPr>
          <a:xfrm>
            <a:off x="1385237" y="1692111"/>
            <a:ext cx="10409583" cy="4207565"/>
          </a:xfrm>
        </p:spPr>
        <p:txBody>
          <a:bodyPr>
            <a:normAutofit lnSpcReduction="10000"/>
          </a:bodyPr>
          <a:lstStyle/>
          <a:p>
            <a:r>
              <a:rPr lang="en-US" b="1" dirty="0"/>
              <a:t>Problem Description</a:t>
            </a:r>
            <a:r>
              <a:rPr lang="en-US" dirty="0"/>
              <a:t>: </a:t>
            </a:r>
          </a:p>
          <a:p>
            <a:pPr lvl="1"/>
            <a:r>
              <a:rPr lang="en-US" i="0" dirty="0"/>
              <a:t>In this project, we intend to provide a user, who mentions his/her favorite restaurant name/type, with a list of relevant restaurants in the city along with a possible rating he/she is likely to give those restaurants.</a:t>
            </a:r>
          </a:p>
          <a:p>
            <a:pPr lvl="1"/>
            <a:r>
              <a:rPr lang="en-US" i="0" dirty="0"/>
              <a:t>This breaks our problem into two distinct parts</a:t>
            </a:r>
          </a:p>
          <a:p>
            <a:pPr lvl="2"/>
            <a:r>
              <a:rPr lang="en-US" dirty="0"/>
              <a:t>A rating predicting system (to predict ratings for suggested restaurants)</a:t>
            </a:r>
          </a:p>
          <a:p>
            <a:pPr lvl="2"/>
            <a:r>
              <a:rPr lang="en-US" i="0" dirty="0"/>
              <a:t>A recommender system (to suggest those restaurants to a user)</a:t>
            </a:r>
          </a:p>
          <a:p>
            <a:r>
              <a:rPr lang="en-US" b="1" dirty="0"/>
              <a:t>Problem Importance</a:t>
            </a:r>
            <a:r>
              <a:rPr lang="en-US" dirty="0"/>
              <a:t>: </a:t>
            </a:r>
          </a:p>
          <a:p>
            <a:pPr lvl="1"/>
            <a:r>
              <a:rPr lang="en-US" i="0" dirty="0"/>
              <a:t>This provides a user, a list of restaurants only based on the information about favorite restaurant.</a:t>
            </a:r>
          </a:p>
          <a:p>
            <a:pPr lvl="1"/>
            <a:r>
              <a:rPr lang="en-US" i="0" dirty="0"/>
              <a:t>Along with that, our model is capable of predicting the stars that the user is going to give each of those recommended restaurants. Here lies the uniqueness in our problem,</a:t>
            </a:r>
          </a:p>
        </p:txBody>
      </p:sp>
      <p:sp>
        <p:nvSpPr>
          <p:cNvPr id="4" name="Footer Placeholder 3">
            <a:extLst>
              <a:ext uri="{FF2B5EF4-FFF2-40B4-BE49-F238E27FC236}">
                <a16:creationId xmlns:a16="http://schemas.microsoft.com/office/drawing/2014/main" id="{CFD0598A-0EFE-4ED3-B45C-E445287B13B5}"/>
              </a:ext>
            </a:extLst>
          </p:cNvPr>
          <p:cNvSpPr>
            <a:spLocks noGrp="1"/>
          </p:cNvSpPr>
          <p:nvPr>
            <p:ph type="ftr" sz="quarter" idx="11"/>
          </p:nvPr>
        </p:nvSpPr>
        <p:spPr>
          <a:xfrm>
            <a:off x="3031785" y="6291258"/>
            <a:ext cx="6280830" cy="404614"/>
          </a:xfrm>
        </p:spPr>
        <p:txBody>
          <a:bodyPr/>
          <a:lstStyle/>
          <a:p>
            <a:r>
              <a:rPr lang="en-US"/>
              <a:t>CSE6240: Web search and Data Mining  Somdut  Roy,  Vitaly Marin,  Devanshee Shah</a:t>
            </a:r>
            <a:endParaRPr lang="en-US" dirty="0"/>
          </a:p>
        </p:txBody>
      </p:sp>
      <p:sp>
        <p:nvSpPr>
          <p:cNvPr id="5" name="Slide Number Placeholder 4">
            <a:extLst>
              <a:ext uri="{FF2B5EF4-FFF2-40B4-BE49-F238E27FC236}">
                <a16:creationId xmlns:a16="http://schemas.microsoft.com/office/drawing/2014/main" id="{AF6D8ABE-A792-4F95-8642-25FF9C4A6688}"/>
              </a:ext>
            </a:extLst>
          </p:cNvPr>
          <p:cNvSpPr>
            <a:spLocks noGrp="1"/>
          </p:cNvSpPr>
          <p:nvPr>
            <p:ph type="sldNum" sz="quarter" idx="12"/>
          </p:nvPr>
        </p:nvSpPr>
        <p:spPr/>
        <p:txBody>
          <a:bodyPr/>
          <a:lstStyle/>
          <a:p>
            <a:fld id="{A3A4F282-C470-4736-A742-4363F2E09D7D}" type="slidenum">
              <a:rPr lang="en-US" smtClean="0"/>
              <a:t>2</a:t>
            </a:fld>
            <a:endParaRPr lang="en-US"/>
          </a:p>
        </p:txBody>
      </p:sp>
    </p:spTree>
    <p:extLst>
      <p:ext uri="{BB962C8B-B14F-4D97-AF65-F5344CB8AC3E}">
        <p14:creationId xmlns:p14="http://schemas.microsoft.com/office/powerpoint/2010/main" val="15936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0609-3B5A-4883-A77B-3D0A29E85C76}"/>
              </a:ext>
            </a:extLst>
          </p:cNvPr>
          <p:cNvSpPr>
            <a:spLocks noGrp="1"/>
          </p:cNvSpPr>
          <p:nvPr>
            <p:ph type="title"/>
          </p:nvPr>
        </p:nvSpPr>
        <p:spPr/>
        <p:txBody>
          <a:bodyPr/>
          <a:lstStyle/>
          <a:p>
            <a:r>
              <a:rPr lang="en-US" dirty="0"/>
              <a:t>References:</a:t>
            </a:r>
          </a:p>
        </p:txBody>
      </p:sp>
      <p:pic>
        <p:nvPicPr>
          <p:cNvPr id="4" name="Content Placeholder 3">
            <a:extLst>
              <a:ext uri="{FF2B5EF4-FFF2-40B4-BE49-F238E27FC236}">
                <a16:creationId xmlns:a16="http://schemas.microsoft.com/office/drawing/2014/main" id="{2BD46A84-EAB1-4C51-99E2-6505D5F8F142}"/>
              </a:ext>
            </a:extLst>
          </p:cNvPr>
          <p:cNvPicPr>
            <a:picLocks noGrp="1" noChangeAspect="1"/>
          </p:cNvPicPr>
          <p:nvPr>
            <p:ph idx="1"/>
          </p:nvPr>
        </p:nvPicPr>
        <p:blipFill>
          <a:blip r:embed="rId2"/>
          <a:stretch>
            <a:fillRect/>
          </a:stretch>
        </p:blipFill>
        <p:spPr>
          <a:xfrm>
            <a:off x="4054641" y="1328630"/>
            <a:ext cx="4408765" cy="5028504"/>
          </a:xfrm>
          <a:prstGeom prst="rect">
            <a:avLst/>
          </a:prstGeom>
        </p:spPr>
      </p:pic>
      <p:sp>
        <p:nvSpPr>
          <p:cNvPr id="3" name="Footer Placeholder 2">
            <a:extLst>
              <a:ext uri="{FF2B5EF4-FFF2-40B4-BE49-F238E27FC236}">
                <a16:creationId xmlns:a16="http://schemas.microsoft.com/office/drawing/2014/main" id="{454B74E8-95F5-48C3-BE0D-C67F887D551E}"/>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B6F608E-1191-4AEE-A673-A75CDF0E41EB}"/>
              </a:ext>
            </a:extLst>
          </p:cNvPr>
          <p:cNvSpPr>
            <a:spLocks noGrp="1"/>
          </p:cNvSpPr>
          <p:nvPr>
            <p:ph type="sldNum" sz="quarter" idx="12"/>
          </p:nvPr>
        </p:nvSpPr>
        <p:spPr/>
        <p:txBody>
          <a:bodyPr/>
          <a:lstStyle/>
          <a:p>
            <a:fld id="{A3A4F282-C470-4736-A742-4363F2E09D7D}" type="slidenum">
              <a:rPr lang="en-US" smtClean="0"/>
              <a:t>20</a:t>
            </a:fld>
            <a:endParaRPr lang="en-US"/>
          </a:p>
        </p:txBody>
      </p:sp>
    </p:spTree>
    <p:extLst>
      <p:ext uri="{BB962C8B-B14F-4D97-AF65-F5344CB8AC3E}">
        <p14:creationId xmlns:p14="http://schemas.microsoft.com/office/powerpoint/2010/main" val="2164309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B13E-C359-47F8-9E82-95F5AE7ED37D}"/>
              </a:ext>
            </a:extLst>
          </p:cNvPr>
          <p:cNvSpPr>
            <a:spLocks noGrp="1"/>
          </p:cNvSpPr>
          <p:nvPr>
            <p:ph type="title"/>
          </p:nvPr>
        </p:nvSpPr>
        <p:spPr/>
        <p:txBody>
          <a:bodyPr/>
          <a:lstStyle/>
          <a:p>
            <a:r>
              <a:rPr lang="en-US" dirty="0"/>
              <a:t>Delete: Notes to self.</a:t>
            </a:r>
          </a:p>
        </p:txBody>
      </p:sp>
      <p:sp>
        <p:nvSpPr>
          <p:cNvPr id="3" name="Content Placeholder 2">
            <a:extLst>
              <a:ext uri="{FF2B5EF4-FFF2-40B4-BE49-F238E27FC236}">
                <a16:creationId xmlns:a16="http://schemas.microsoft.com/office/drawing/2014/main" id="{DB33EBDD-41F1-42DD-AA73-0DC7FD31F6FD}"/>
              </a:ext>
            </a:extLst>
          </p:cNvPr>
          <p:cNvSpPr>
            <a:spLocks noGrp="1"/>
          </p:cNvSpPr>
          <p:nvPr>
            <p:ph idx="1"/>
          </p:nvPr>
        </p:nvSpPr>
        <p:spPr/>
        <p:txBody>
          <a:bodyPr>
            <a:normAutofit fontScale="62500" lnSpcReduction="20000"/>
          </a:bodyPr>
          <a:lstStyle/>
          <a:p>
            <a:r>
              <a:rPr lang="en-US" dirty="0"/>
              <a:t>Need to create a slide and put it at the beginning of the presentation as a use case to show: </a:t>
            </a:r>
          </a:p>
          <a:p>
            <a:pPr marL="0" indent="0">
              <a:buNone/>
            </a:pPr>
            <a:r>
              <a:rPr lang="en-US" dirty="0"/>
              <a:t>Types of predictions:</a:t>
            </a:r>
          </a:p>
          <a:p>
            <a:r>
              <a:rPr lang="en-US" b="1" dirty="0"/>
              <a:t>Combined system: </a:t>
            </a:r>
            <a:r>
              <a:rPr lang="en-US" dirty="0"/>
              <a:t>User A ( no needed rated restaurant G), Given favorite restaurant Z what is next great restaurant X  to go to ?( combined system) with right side and left side.</a:t>
            </a:r>
          </a:p>
          <a:p>
            <a:r>
              <a:rPr lang="en-US" dirty="0"/>
              <a:t>Left side of the diagram: User A ( rated restaurants several restaurants), what is the rating of any restaurant that the user has not been to.</a:t>
            </a:r>
          </a:p>
          <a:p>
            <a:endParaRPr lang="en-US" dirty="0"/>
          </a:p>
          <a:p>
            <a:r>
              <a:rPr lang="en-US" dirty="0"/>
              <a:t>What is really needed ? (did the user really need to rate anything ?)</a:t>
            </a:r>
          </a:p>
          <a:p>
            <a:r>
              <a:rPr lang="en-US" dirty="0"/>
              <a:t>User A provided what his/her favorite restaurant is.</a:t>
            </a:r>
          </a:p>
          <a:p>
            <a:r>
              <a:rPr lang="en-US" dirty="0"/>
              <a:t>Does the favorite restaurant Z need any ratings ? </a:t>
            </a:r>
          </a:p>
          <a:p>
            <a:r>
              <a:rPr lang="en-US" dirty="0"/>
              <a:t>Does the recommended restaurant X need any ratings ?</a:t>
            </a:r>
          </a:p>
          <a:p>
            <a:endParaRPr lang="en-US" dirty="0"/>
          </a:p>
          <a:p>
            <a:pPr marL="0" indent="0">
              <a:buNone/>
            </a:pPr>
            <a:r>
              <a:rPr lang="en-US" dirty="0"/>
              <a:t> </a:t>
            </a:r>
          </a:p>
          <a:p>
            <a:endParaRPr lang="en-US" dirty="0"/>
          </a:p>
        </p:txBody>
      </p:sp>
      <p:sp>
        <p:nvSpPr>
          <p:cNvPr id="4" name="Footer Placeholder 3">
            <a:extLst>
              <a:ext uri="{FF2B5EF4-FFF2-40B4-BE49-F238E27FC236}">
                <a16:creationId xmlns:a16="http://schemas.microsoft.com/office/drawing/2014/main" id="{AAA1FCD4-C53F-46A6-8FDC-E5B935C91148}"/>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D81453C0-C280-4124-BD58-148337ECA551}"/>
              </a:ext>
            </a:extLst>
          </p:cNvPr>
          <p:cNvSpPr>
            <a:spLocks noGrp="1"/>
          </p:cNvSpPr>
          <p:nvPr>
            <p:ph type="sldNum" sz="quarter" idx="12"/>
          </p:nvPr>
        </p:nvSpPr>
        <p:spPr/>
        <p:txBody>
          <a:bodyPr/>
          <a:lstStyle/>
          <a:p>
            <a:fld id="{A3A4F282-C470-4736-A742-4363F2E09D7D}" type="slidenum">
              <a:rPr lang="en-US" smtClean="0"/>
              <a:t>21</a:t>
            </a:fld>
            <a:endParaRPr lang="en-US"/>
          </a:p>
        </p:txBody>
      </p:sp>
    </p:spTree>
    <p:extLst>
      <p:ext uri="{BB962C8B-B14F-4D97-AF65-F5344CB8AC3E}">
        <p14:creationId xmlns:p14="http://schemas.microsoft.com/office/powerpoint/2010/main" val="15449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A607-A929-43EA-9F53-A5411A6E52A6}"/>
              </a:ext>
            </a:extLst>
          </p:cNvPr>
          <p:cNvSpPr>
            <a:spLocks noGrp="1"/>
          </p:cNvSpPr>
          <p:nvPr>
            <p:ph type="title"/>
          </p:nvPr>
        </p:nvSpPr>
        <p:spPr>
          <a:xfrm>
            <a:off x="3822970" y="2831965"/>
            <a:ext cx="9601200" cy="1485900"/>
          </a:xfrm>
        </p:spPr>
        <p:txBody>
          <a:bodyPr>
            <a:normAutofit/>
          </a:bodyPr>
          <a:lstStyle/>
          <a:p>
            <a:r>
              <a:rPr lang="en-US" sz="7200" dirty="0"/>
              <a:t>Data Discovery</a:t>
            </a:r>
          </a:p>
        </p:txBody>
      </p:sp>
      <p:sp>
        <p:nvSpPr>
          <p:cNvPr id="4" name="Footer Placeholder 3">
            <a:extLst>
              <a:ext uri="{FF2B5EF4-FFF2-40B4-BE49-F238E27FC236}">
                <a16:creationId xmlns:a16="http://schemas.microsoft.com/office/drawing/2014/main" id="{54FBBEB7-76FB-42EC-9BE4-FE76B698DAB4}"/>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ACCEA46-029F-4371-8E35-646E5795855B}"/>
              </a:ext>
            </a:extLst>
          </p:cNvPr>
          <p:cNvSpPr>
            <a:spLocks noGrp="1"/>
          </p:cNvSpPr>
          <p:nvPr>
            <p:ph type="sldNum" sz="quarter" idx="12"/>
          </p:nvPr>
        </p:nvSpPr>
        <p:spPr/>
        <p:txBody>
          <a:bodyPr/>
          <a:lstStyle/>
          <a:p>
            <a:fld id="{A3A4F282-C470-4736-A742-4363F2E09D7D}" type="slidenum">
              <a:rPr lang="en-US" smtClean="0"/>
              <a:t>3</a:t>
            </a:fld>
            <a:endParaRPr lang="en-US"/>
          </a:p>
        </p:txBody>
      </p:sp>
    </p:spTree>
    <p:extLst>
      <p:ext uri="{BB962C8B-B14F-4D97-AF65-F5344CB8AC3E}">
        <p14:creationId xmlns:p14="http://schemas.microsoft.com/office/powerpoint/2010/main" val="30137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6635-2FC9-480A-A70F-77E351759464}"/>
              </a:ext>
            </a:extLst>
          </p:cNvPr>
          <p:cNvSpPr>
            <a:spLocks noGrp="1"/>
          </p:cNvSpPr>
          <p:nvPr>
            <p:ph type="title"/>
          </p:nvPr>
        </p:nvSpPr>
        <p:spPr>
          <a:xfrm>
            <a:off x="1295400" y="144806"/>
            <a:ext cx="9601200" cy="1485900"/>
          </a:xfrm>
        </p:spPr>
        <p:txBody>
          <a:bodyPr/>
          <a:lstStyle/>
          <a:p>
            <a:r>
              <a:rPr lang="en-US" dirty="0"/>
              <a:t>Dataset: Yelp Dataset. Finalized Cont. Features/Details</a:t>
            </a:r>
          </a:p>
        </p:txBody>
      </p:sp>
      <p:sp>
        <p:nvSpPr>
          <p:cNvPr id="3" name="Content Placeholder 2">
            <a:extLst>
              <a:ext uri="{FF2B5EF4-FFF2-40B4-BE49-F238E27FC236}">
                <a16:creationId xmlns:a16="http://schemas.microsoft.com/office/drawing/2014/main" id="{20D5B1DB-4592-4BB9-A22C-10A07FD540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4E462E-F7B7-43FD-9F0C-A9AF89631CAA}"/>
              </a:ext>
            </a:extLst>
          </p:cNvPr>
          <p:cNvPicPr>
            <a:picLocks noChangeAspect="1"/>
          </p:cNvPicPr>
          <p:nvPr/>
        </p:nvPicPr>
        <p:blipFill>
          <a:blip r:embed="rId2"/>
          <a:stretch>
            <a:fillRect/>
          </a:stretch>
        </p:blipFill>
        <p:spPr>
          <a:xfrm>
            <a:off x="1371600" y="2087217"/>
            <a:ext cx="5417189" cy="3285425"/>
          </a:xfrm>
          <a:prstGeom prst="rect">
            <a:avLst/>
          </a:prstGeom>
        </p:spPr>
      </p:pic>
      <p:pic>
        <p:nvPicPr>
          <p:cNvPr id="5" name="Picture 4">
            <a:extLst>
              <a:ext uri="{FF2B5EF4-FFF2-40B4-BE49-F238E27FC236}">
                <a16:creationId xmlns:a16="http://schemas.microsoft.com/office/drawing/2014/main" id="{2FEFE966-1317-4216-9177-BB756EE5118A}"/>
              </a:ext>
            </a:extLst>
          </p:cNvPr>
          <p:cNvPicPr>
            <a:picLocks noChangeAspect="1"/>
          </p:cNvPicPr>
          <p:nvPr/>
        </p:nvPicPr>
        <p:blipFill>
          <a:blip r:embed="rId3"/>
          <a:stretch>
            <a:fillRect/>
          </a:stretch>
        </p:blipFill>
        <p:spPr>
          <a:xfrm>
            <a:off x="7285944" y="2208841"/>
            <a:ext cx="3852574" cy="3045084"/>
          </a:xfrm>
          <a:prstGeom prst="rect">
            <a:avLst/>
          </a:prstGeom>
        </p:spPr>
      </p:pic>
      <p:sp>
        <p:nvSpPr>
          <p:cNvPr id="6" name="Footer Placeholder 5">
            <a:extLst>
              <a:ext uri="{FF2B5EF4-FFF2-40B4-BE49-F238E27FC236}">
                <a16:creationId xmlns:a16="http://schemas.microsoft.com/office/drawing/2014/main" id="{041CF5FE-0E1B-4438-98A1-0B85F416E37F}"/>
              </a:ext>
            </a:extLst>
          </p:cNvPr>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a:extLst>
              <a:ext uri="{FF2B5EF4-FFF2-40B4-BE49-F238E27FC236}">
                <a16:creationId xmlns:a16="http://schemas.microsoft.com/office/drawing/2014/main" id="{1CBE7407-82EF-46AF-887B-4F47D8103B4F}"/>
              </a:ext>
            </a:extLst>
          </p:cNvPr>
          <p:cNvSpPr>
            <a:spLocks noGrp="1"/>
          </p:cNvSpPr>
          <p:nvPr>
            <p:ph type="sldNum" sz="quarter" idx="12"/>
          </p:nvPr>
        </p:nvSpPr>
        <p:spPr/>
        <p:txBody>
          <a:bodyPr/>
          <a:lstStyle/>
          <a:p>
            <a:fld id="{A3A4F282-C470-4736-A742-4363F2E09D7D}" type="slidenum">
              <a:rPr lang="en-US" smtClean="0"/>
              <a:t>4</a:t>
            </a:fld>
            <a:endParaRPr lang="en-US"/>
          </a:p>
        </p:txBody>
      </p:sp>
    </p:spTree>
    <p:extLst>
      <p:ext uri="{BB962C8B-B14F-4D97-AF65-F5344CB8AC3E}">
        <p14:creationId xmlns:p14="http://schemas.microsoft.com/office/powerpoint/2010/main" val="182850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6D90-6A5B-4D28-BAF2-5A2C6C660E24}"/>
              </a:ext>
            </a:extLst>
          </p:cNvPr>
          <p:cNvSpPr>
            <a:spLocks noGrp="1"/>
          </p:cNvSpPr>
          <p:nvPr>
            <p:ph type="title"/>
          </p:nvPr>
        </p:nvSpPr>
        <p:spPr>
          <a:xfrm>
            <a:off x="1371600" y="685800"/>
            <a:ext cx="10669836" cy="1485900"/>
          </a:xfrm>
        </p:spPr>
        <p:txBody>
          <a:bodyPr/>
          <a:lstStyle/>
          <a:p>
            <a:r>
              <a:rPr lang="en-US" dirty="0"/>
              <a:t>Our Dataset: Filtered Yelp Dataset. Finalized</a:t>
            </a:r>
          </a:p>
        </p:txBody>
      </p:sp>
      <p:sp>
        <p:nvSpPr>
          <p:cNvPr id="3" name="Content Placeholder 2">
            <a:extLst>
              <a:ext uri="{FF2B5EF4-FFF2-40B4-BE49-F238E27FC236}">
                <a16:creationId xmlns:a16="http://schemas.microsoft.com/office/drawing/2014/main" id="{877E085D-0768-4DF7-A9C9-EB743A421729}"/>
              </a:ext>
            </a:extLst>
          </p:cNvPr>
          <p:cNvSpPr>
            <a:spLocks noGrp="1"/>
          </p:cNvSpPr>
          <p:nvPr>
            <p:ph idx="1"/>
          </p:nvPr>
        </p:nvSpPr>
        <p:spPr/>
        <p:txBody>
          <a:bodyPr/>
          <a:lstStyle/>
          <a:p>
            <a:r>
              <a:rPr lang="en-US" dirty="0"/>
              <a:t>Description of dataset  and its useful features and our dataset was constructed using Yelp dataset using Avondale, AZ city.</a:t>
            </a:r>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4D78727-E41C-48F6-96FE-CB15C6A42250}"/>
              </a:ext>
            </a:extLst>
          </p:cNvPr>
          <p:cNvPicPr>
            <a:picLocks noChangeAspect="1"/>
          </p:cNvPicPr>
          <p:nvPr/>
        </p:nvPicPr>
        <p:blipFill>
          <a:blip r:embed="rId2"/>
          <a:stretch>
            <a:fillRect/>
          </a:stretch>
        </p:blipFill>
        <p:spPr>
          <a:xfrm>
            <a:off x="1549978" y="3252732"/>
            <a:ext cx="4321433" cy="2478604"/>
          </a:xfrm>
          <a:prstGeom prst="rect">
            <a:avLst/>
          </a:prstGeom>
        </p:spPr>
      </p:pic>
      <p:pic>
        <p:nvPicPr>
          <p:cNvPr id="6" name="Picture 5">
            <a:extLst>
              <a:ext uri="{FF2B5EF4-FFF2-40B4-BE49-F238E27FC236}">
                <a16:creationId xmlns:a16="http://schemas.microsoft.com/office/drawing/2014/main" id="{7496EA5C-8345-4B20-8551-EB7CBF1BE74D}"/>
              </a:ext>
            </a:extLst>
          </p:cNvPr>
          <p:cNvPicPr>
            <a:picLocks noChangeAspect="1"/>
          </p:cNvPicPr>
          <p:nvPr/>
        </p:nvPicPr>
        <p:blipFill>
          <a:blip r:embed="rId3"/>
          <a:stretch>
            <a:fillRect/>
          </a:stretch>
        </p:blipFill>
        <p:spPr>
          <a:xfrm>
            <a:off x="6320591" y="3884422"/>
            <a:ext cx="5000625" cy="1647825"/>
          </a:xfrm>
          <a:prstGeom prst="rect">
            <a:avLst/>
          </a:prstGeom>
        </p:spPr>
      </p:pic>
      <p:sp>
        <p:nvSpPr>
          <p:cNvPr id="5" name="Footer Placeholder 4">
            <a:extLst>
              <a:ext uri="{FF2B5EF4-FFF2-40B4-BE49-F238E27FC236}">
                <a16:creationId xmlns:a16="http://schemas.microsoft.com/office/drawing/2014/main" id="{F870E9C4-BD25-4B08-82C2-A77A14BFBA3D}"/>
              </a:ext>
            </a:extLst>
          </p:cNvPr>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a:extLst>
              <a:ext uri="{FF2B5EF4-FFF2-40B4-BE49-F238E27FC236}">
                <a16:creationId xmlns:a16="http://schemas.microsoft.com/office/drawing/2014/main" id="{031E33EE-7236-4096-AEA1-D15E3C2925CA}"/>
              </a:ext>
            </a:extLst>
          </p:cNvPr>
          <p:cNvSpPr>
            <a:spLocks noGrp="1"/>
          </p:cNvSpPr>
          <p:nvPr>
            <p:ph type="sldNum" sz="quarter" idx="12"/>
          </p:nvPr>
        </p:nvSpPr>
        <p:spPr/>
        <p:txBody>
          <a:bodyPr/>
          <a:lstStyle/>
          <a:p>
            <a:fld id="{A3A4F282-C470-4736-A742-4363F2E09D7D}" type="slidenum">
              <a:rPr lang="en-US" smtClean="0"/>
              <a:t>5</a:t>
            </a:fld>
            <a:endParaRPr lang="en-US"/>
          </a:p>
        </p:txBody>
      </p:sp>
    </p:spTree>
    <p:extLst>
      <p:ext uri="{BB962C8B-B14F-4D97-AF65-F5344CB8AC3E}">
        <p14:creationId xmlns:p14="http://schemas.microsoft.com/office/powerpoint/2010/main" val="29039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A607-A929-43EA-9F53-A5411A6E52A6}"/>
              </a:ext>
            </a:extLst>
          </p:cNvPr>
          <p:cNvSpPr>
            <a:spLocks noGrp="1"/>
          </p:cNvSpPr>
          <p:nvPr>
            <p:ph type="title"/>
          </p:nvPr>
        </p:nvSpPr>
        <p:spPr>
          <a:xfrm>
            <a:off x="3784058" y="2763871"/>
            <a:ext cx="9601200" cy="1485900"/>
          </a:xfrm>
        </p:spPr>
        <p:txBody>
          <a:bodyPr>
            <a:normAutofit/>
          </a:bodyPr>
          <a:lstStyle/>
          <a:p>
            <a:r>
              <a:rPr lang="en-US" sz="7200" dirty="0"/>
              <a:t>Methodology</a:t>
            </a:r>
          </a:p>
        </p:txBody>
      </p:sp>
      <p:sp>
        <p:nvSpPr>
          <p:cNvPr id="4" name="Footer Placeholder 3">
            <a:extLst>
              <a:ext uri="{FF2B5EF4-FFF2-40B4-BE49-F238E27FC236}">
                <a16:creationId xmlns:a16="http://schemas.microsoft.com/office/drawing/2014/main" id="{54FBBEB7-76FB-42EC-9BE4-FE76B698DAB4}"/>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ACCEA46-029F-4371-8E35-646E5795855B}"/>
              </a:ext>
            </a:extLst>
          </p:cNvPr>
          <p:cNvSpPr>
            <a:spLocks noGrp="1"/>
          </p:cNvSpPr>
          <p:nvPr>
            <p:ph type="sldNum" sz="quarter" idx="12"/>
          </p:nvPr>
        </p:nvSpPr>
        <p:spPr/>
        <p:txBody>
          <a:bodyPr/>
          <a:lstStyle/>
          <a:p>
            <a:fld id="{A3A4F282-C470-4736-A742-4363F2E09D7D}" type="slidenum">
              <a:rPr lang="en-US" smtClean="0"/>
              <a:t>6</a:t>
            </a:fld>
            <a:endParaRPr lang="en-US"/>
          </a:p>
        </p:txBody>
      </p:sp>
    </p:spTree>
    <p:extLst>
      <p:ext uri="{BB962C8B-B14F-4D97-AF65-F5344CB8AC3E}">
        <p14:creationId xmlns:p14="http://schemas.microsoft.com/office/powerpoint/2010/main" val="198808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7952-3155-4392-99E1-0B06CB491F2F}"/>
              </a:ext>
            </a:extLst>
          </p:cNvPr>
          <p:cNvSpPr>
            <a:spLocks noGrp="1"/>
          </p:cNvSpPr>
          <p:nvPr>
            <p:ph type="title"/>
          </p:nvPr>
        </p:nvSpPr>
        <p:spPr>
          <a:xfrm>
            <a:off x="2128891" y="-44031"/>
            <a:ext cx="9601200" cy="1485900"/>
          </a:xfrm>
        </p:spPr>
        <p:txBody>
          <a:bodyPr/>
          <a:lstStyle/>
          <a:p>
            <a:r>
              <a:rPr lang="en-US" dirty="0"/>
              <a:t>Methodology: Overall Architecture</a:t>
            </a:r>
          </a:p>
        </p:txBody>
      </p:sp>
      <p:sp>
        <p:nvSpPr>
          <p:cNvPr id="4" name="Footer Placeholder 3">
            <a:extLst>
              <a:ext uri="{FF2B5EF4-FFF2-40B4-BE49-F238E27FC236}">
                <a16:creationId xmlns:a16="http://schemas.microsoft.com/office/drawing/2014/main" id="{3B014BF0-000B-4D57-945C-313F86EFB8DD}"/>
              </a:ext>
            </a:extLst>
          </p:cNvPr>
          <p:cNvSpPr>
            <a:spLocks noGrp="1"/>
          </p:cNvSpPr>
          <p:nvPr>
            <p:ph type="ftr" sz="quarter" idx="11"/>
          </p:nvPr>
        </p:nvSpPr>
        <p:spPr/>
        <p:txBody>
          <a:bodyPr/>
          <a:lstStyle/>
          <a:p>
            <a:r>
              <a:rPr lang="en-US" dirty="0"/>
              <a:t>CSE6240: Web search and Data Mining  Somdut  Roy,  Vitaly Marin,  </a:t>
            </a:r>
            <a:r>
              <a:rPr lang="en-US" dirty="0" err="1"/>
              <a:t>Devanshee</a:t>
            </a:r>
            <a:r>
              <a:rPr lang="en-US" dirty="0"/>
              <a:t> Shah</a:t>
            </a:r>
          </a:p>
        </p:txBody>
      </p:sp>
      <p:sp>
        <p:nvSpPr>
          <p:cNvPr id="5" name="Slide Number Placeholder 4">
            <a:extLst>
              <a:ext uri="{FF2B5EF4-FFF2-40B4-BE49-F238E27FC236}">
                <a16:creationId xmlns:a16="http://schemas.microsoft.com/office/drawing/2014/main" id="{CAC38C6D-48FE-4524-A789-DC225E289524}"/>
              </a:ext>
            </a:extLst>
          </p:cNvPr>
          <p:cNvSpPr>
            <a:spLocks noGrp="1"/>
          </p:cNvSpPr>
          <p:nvPr>
            <p:ph type="sldNum" sz="quarter" idx="12"/>
          </p:nvPr>
        </p:nvSpPr>
        <p:spPr/>
        <p:txBody>
          <a:bodyPr/>
          <a:lstStyle/>
          <a:p>
            <a:fld id="{A3A4F282-C470-4736-A742-4363F2E09D7D}" type="slidenum">
              <a:rPr lang="en-US" smtClean="0"/>
              <a:t>7</a:t>
            </a:fld>
            <a:endParaRPr lang="en-US"/>
          </a:p>
        </p:txBody>
      </p:sp>
      <p:sp>
        <p:nvSpPr>
          <p:cNvPr id="7" name="Flowchart: Magnetic Disk 6">
            <a:extLst>
              <a:ext uri="{FF2B5EF4-FFF2-40B4-BE49-F238E27FC236}">
                <a16:creationId xmlns:a16="http://schemas.microsoft.com/office/drawing/2014/main" id="{B266AB8D-6934-482F-99C7-5CC328871E54}"/>
              </a:ext>
            </a:extLst>
          </p:cNvPr>
          <p:cNvSpPr/>
          <p:nvPr/>
        </p:nvSpPr>
        <p:spPr>
          <a:xfrm>
            <a:off x="5695717" y="654107"/>
            <a:ext cx="3186260" cy="105580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Yelp Restaurant Review-Rating Database</a:t>
            </a:r>
          </a:p>
        </p:txBody>
      </p:sp>
      <p:sp>
        <p:nvSpPr>
          <p:cNvPr id="8" name="Rectangle: Rounded Corners 7">
            <a:extLst>
              <a:ext uri="{FF2B5EF4-FFF2-40B4-BE49-F238E27FC236}">
                <a16:creationId xmlns:a16="http://schemas.microsoft.com/office/drawing/2014/main" id="{78852B76-1BA9-4A23-B98D-D66D7E2BF879}"/>
              </a:ext>
            </a:extLst>
          </p:cNvPr>
          <p:cNvSpPr/>
          <p:nvPr/>
        </p:nvSpPr>
        <p:spPr>
          <a:xfrm>
            <a:off x="3947381" y="2701525"/>
            <a:ext cx="1649011" cy="6023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Aggregated User Reviews</a:t>
            </a:r>
          </a:p>
        </p:txBody>
      </p:sp>
      <p:sp>
        <p:nvSpPr>
          <p:cNvPr id="9" name="Rectangle: Rounded Corners 8">
            <a:extLst>
              <a:ext uri="{FF2B5EF4-FFF2-40B4-BE49-F238E27FC236}">
                <a16:creationId xmlns:a16="http://schemas.microsoft.com/office/drawing/2014/main" id="{F9300F27-C7E3-410B-9E54-20EBB0554BA1}"/>
              </a:ext>
            </a:extLst>
          </p:cNvPr>
          <p:cNvSpPr/>
          <p:nvPr/>
        </p:nvSpPr>
        <p:spPr>
          <a:xfrm>
            <a:off x="5602877" y="2701524"/>
            <a:ext cx="2162783" cy="6023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Aggregated Restaurant Reviews</a:t>
            </a:r>
          </a:p>
        </p:txBody>
      </p:sp>
      <p:cxnSp>
        <p:nvCxnSpPr>
          <p:cNvPr id="11" name="Connector: Elbow 10">
            <a:extLst>
              <a:ext uri="{FF2B5EF4-FFF2-40B4-BE49-F238E27FC236}">
                <a16:creationId xmlns:a16="http://schemas.microsoft.com/office/drawing/2014/main" id="{5FEE1413-8BA1-451F-B0C2-A19A1BCE7CAA}"/>
              </a:ext>
            </a:extLst>
          </p:cNvPr>
          <p:cNvCxnSpPr>
            <a:cxnSpLocks/>
            <a:stCxn id="7" idx="3"/>
            <a:endCxn id="21" idx="0"/>
          </p:cNvCxnSpPr>
          <p:nvPr/>
        </p:nvCxnSpPr>
        <p:spPr>
          <a:xfrm rot="5400000">
            <a:off x="4116768" y="-387936"/>
            <a:ext cx="1074235" cy="5269925"/>
          </a:xfrm>
          <a:prstGeom prst="bentConnector3">
            <a:avLst>
              <a:gd name="adj1" fmla="val 45472"/>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Rounded Corners 20">
            <a:extLst>
              <a:ext uri="{FF2B5EF4-FFF2-40B4-BE49-F238E27FC236}">
                <a16:creationId xmlns:a16="http://schemas.microsoft.com/office/drawing/2014/main" id="{57416D8A-7399-448A-AAA1-A23D595BCEA6}"/>
              </a:ext>
            </a:extLst>
          </p:cNvPr>
          <p:cNvSpPr/>
          <p:nvPr/>
        </p:nvSpPr>
        <p:spPr>
          <a:xfrm>
            <a:off x="1440126" y="2784144"/>
            <a:ext cx="1157591" cy="6023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Reviews</a:t>
            </a:r>
          </a:p>
        </p:txBody>
      </p:sp>
      <p:cxnSp>
        <p:nvCxnSpPr>
          <p:cNvPr id="31" name="Straight Arrow Connector 30">
            <a:extLst>
              <a:ext uri="{FF2B5EF4-FFF2-40B4-BE49-F238E27FC236}">
                <a16:creationId xmlns:a16="http://schemas.microsoft.com/office/drawing/2014/main" id="{B806C0CB-FF75-4E0C-8F8F-B51C02360CD6}"/>
              </a:ext>
            </a:extLst>
          </p:cNvPr>
          <p:cNvCxnSpPr>
            <a:cxnSpLocks/>
          </p:cNvCxnSpPr>
          <p:nvPr/>
        </p:nvCxnSpPr>
        <p:spPr>
          <a:xfrm>
            <a:off x="5596392" y="2174898"/>
            <a:ext cx="0" cy="526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BE06C2AE-3C12-40DB-8536-2B225D2639B6}"/>
              </a:ext>
            </a:extLst>
          </p:cNvPr>
          <p:cNvCxnSpPr>
            <a:stCxn id="21" idx="2"/>
          </p:cNvCxnSpPr>
          <p:nvPr/>
        </p:nvCxnSpPr>
        <p:spPr>
          <a:xfrm flipH="1">
            <a:off x="2018921" y="3386537"/>
            <a:ext cx="1" cy="918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Left Brace 34">
            <a:extLst>
              <a:ext uri="{FF2B5EF4-FFF2-40B4-BE49-F238E27FC236}">
                <a16:creationId xmlns:a16="http://schemas.microsoft.com/office/drawing/2014/main" id="{3A9AC512-01FF-46FE-B602-B54150A6975D}"/>
              </a:ext>
            </a:extLst>
          </p:cNvPr>
          <p:cNvSpPr/>
          <p:nvPr/>
        </p:nvSpPr>
        <p:spPr>
          <a:xfrm rot="16200000">
            <a:off x="5529177" y="2427261"/>
            <a:ext cx="389088" cy="22512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50AE44A-D6AB-4007-9FA0-1D6A214C9E20}"/>
              </a:ext>
            </a:extLst>
          </p:cNvPr>
          <p:cNvCxnSpPr/>
          <p:nvPr/>
        </p:nvCxnSpPr>
        <p:spPr>
          <a:xfrm>
            <a:off x="5737306" y="3753460"/>
            <a:ext cx="0" cy="5544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Rounded Corners 37">
            <a:extLst>
              <a:ext uri="{FF2B5EF4-FFF2-40B4-BE49-F238E27FC236}">
                <a16:creationId xmlns:a16="http://schemas.microsoft.com/office/drawing/2014/main" id="{48591D97-76E0-4603-844D-F632BB375E91}"/>
              </a:ext>
            </a:extLst>
          </p:cNvPr>
          <p:cNvSpPr/>
          <p:nvPr/>
        </p:nvSpPr>
        <p:spPr>
          <a:xfrm>
            <a:off x="4254379" y="4302114"/>
            <a:ext cx="3096489" cy="60239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tx1"/>
                </a:solidFill>
              </a:rPr>
              <a:t>User-Restaurant </a:t>
            </a:r>
            <a:r>
              <a:rPr lang="en-US" b="1" i="1" dirty="0">
                <a:solidFill>
                  <a:schemeClr val="tx1"/>
                </a:solidFill>
              </a:rPr>
              <a:t>Assoc</a:t>
            </a:r>
            <a:r>
              <a:rPr lang="en-US" dirty="0">
                <a:solidFill>
                  <a:schemeClr val="tx1"/>
                </a:solidFill>
              </a:rPr>
              <a:t> Matrix</a:t>
            </a:r>
          </a:p>
        </p:txBody>
      </p:sp>
      <p:sp>
        <p:nvSpPr>
          <p:cNvPr id="39" name="Rectangle: Rounded Corners 38">
            <a:extLst>
              <a:ext uri="{FF2B5EF4-FFF2-40B4-BE49-F238E27FC236}">
                <a16:creationId xmlns:a16="http://schemas.microsoft.com/office/drawing/2014/main" id="{2E667F0E-F9ED-4841-BDD0-DF35322762E0}"/>
              </a:ext>
            </a:extLst>
          </p:cNvPr>
          <p:cNvSpPr/>
          <p:nvPr/>
        </p:nvSpPr>
        <p:spPr>
          <a:xfrm>
            <a:off x="1211009" y="4302521"/>
            <a:ext cx="1721787" cy="991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Review fastText representation</a:t>
            </a:r>
          </a:p>
        </p:txBody>
      </p:sp>
      <p:pic>
        <p:nvPicPr>
          <p:cNvPr id="40" name="Picture 2" descr="fastText">
            <a:extLst>
              <a:ext uri="{FF2B5EF4-FFF2-40B4-BE49-F238E27FC236}">
                <a16:creationId xmlns:a16="http://schemas.microsoft.com/office/drawing/2014/main" id="{C5AADFE1-067F-4AA2-823F-45865FF56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38" y="3772813"/>
            <a:ext cx="887320" cy="20426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astText">
            <a:extLst>
              <a:ext uri="{FF2B5EF4-FFF2-40B4-BE49-F238E27FC236}">
                <a16:creationId xmlns:a16="http://schemas.microsoft.com/office/drawing/2014/main" id="{C204E604-B745-42ED-B045-383F2918F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623" y="3842968"/>
            <a:ext cx="887320" cy="20426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02D349A-7867-4679-A0BE-4451A5349572}"/>
              </a:ext>
            </a:extLst>
          </p:cNvPr>
          <p:cNvSpPr txBox="1"/>
          <p:nvPr/>
        </p:nvSpPr>
        <p:spPr>
          <a:xfrm>
            <a:off x="894334" y="5397841"/>
            <a:ext cx="1687069" cy="1200329"/>
          </a:xfrm>
          <a:prstGeom prst="rect">
            <a:avLst/>
          </a:prstGeom>
          <a:noFill/>
        </p:spPr>
        <p:txBody>
          <a:bodyPr wrap="square" rtlCol="0">
            <a:spAutoFit/>
          </a:bodyPr>
          <a:lstStyle/>
          <a:p>
            <a:r>
              <a:rPr lang="en-US" sz="1200" dirty="0"/>
              <a:t>Rating Prediction Training</a:t>
            </a:r>
          </a:p>
          <a:p>
            <a:pPr marL="228600" indent="-228600">
              <a:buAutoNum type="arabicPeriod"/>
            </a:pPr>
            <a:r>
              <a:rPr lang="en-US" sz="1200" dirty="0"/>
              <a:t>Baseline 1: SVM (Kulkarni et al.)</a:t>
            </a:r>
          </a:p>
          <a:p>
            <a:pPr marL="228600" indent="-228600">
              <a:buAutoNum type="arabicPeriod"/>
            </a:pPr>
            <a:r>
              <a:rPr lang="en-US" sz="1200" dirty="0"/>
              <a:t>Baseline 2: Logistic Regression</a:t>
            </a:r>
          </a:p>
        </p:txBody>
      </p:sp>
      <p:sp>
        <p:nvSpPr>
          <p:cNvPr id="43" name="Rectangle: Rounded Corners 42">
            <a:extLst>
              <a:ext uri="{FF2B5EF4-FFF2-40B4-BE49-F238E27FC236}">
                <a16:creationId xmlns:a16="http://schemas.microsoft.com/office/drawing/2014/main" id="{839D9C4E-7817-4DA7-9C3D-7FC483444C08}"/>
              </a:ext>
            </a:extLst>
          </p:cNvPr>
          <p:cNvSpPr/>
          <p:nvPr/>
        </p:nvSpPr>
        <p:spPr>
          <a:xfrm>
            <a:off x="9084743" y="2626873"/>
            <a:ext cx="2649738" cy="103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User*Restaurant Sparse Rating Matrix</a:t>
            </a:r>
          </a:p>
        </p:txBody>
      </p:sp>
      <p:cxnSp>
        <p:nvCxnSpPr>
          <p:cNvPr id="45" name="Connector: Elbow 44">
            <a:extLst>
              <a:ext uri="{FF2B5EF4-FFF2-40B4-BE49-F238E27FC236}">
                <a16:creationId xmlns:a16="http://schemas.microsoft.com/office/drawing/2014/main" id="{E8C9BF6A-46AA-4A37-AFD6-7C4BA3252BB2}"/>
              </a:ext>
            </a:extLst>
          </p:cNvPr>
          <p:cNvCxnSpPr>
            <a:stCxn id="7" idx="3"/>
            <a:endCxn id="43" idx="0"/>
          </p:cNvCxnSpPr>
          <p:nvPr/>
        </p:nvCxnSpPr>
        <p:spPr>
          <a:xfrm rot="16200000" flipH="1">
            <a:off x="8390747" y="608008"/>
            <a:ext cx="916964" cy="3120765"/>
          </a:xfrm>
          <a:prstGeom prst="bentConnector3">
            <a:avLst>
              <a:gd name="adj1" fmla="val 54244"/>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EE7E9FFD-2747-4C09-AD2B-7499A29225E1}"/>
              </a:ext>
            </a:extLst>
          </p:cNvPr>
          <p:cNvSpPr txBox="1"/>
          <p:nvPr/>
        </p:nvSpPr>
        <p:spPr>
          <a:xfrm>
            <a:off x="8950213" y="1867121"/>
            <a:ext cx="1685725" cy="307777"/>
          </a:xfrm>
          <a:prstGeom prst="rect">
            <a:avLst/>
          </a:prstGeom>
          <a:noFill/>
        </p:spPr>
        <p:txBody>
          <a:bodyPr wrap="square" rtlCol="0">
            <a:spAutoFit/>
          </a:bodyPr>
          <a:lstStyle/>
          <a:p>
            <a:r>
              <a:rPr lang="en-US" sz="1400" b="1" dirty="0"/>
              <a:t>Ratings</a:t>
            </a:r>
          </a:p>
        </p:txBody>
      </p:sp>
      <p:sp>
        <p:nvSpPr>
          <p:cNvPr id="49" name="TextBox 48">
            <a:extLst>
              <a:ext uri="{FF2B5EF4-FFF2-40B4-BE49-F238E27FC236}">
                <a16:creationId xmlns:a16="http://schemas.microsoft.com/office/drawing/2014/main" id="{956400F1-79FB-4D1D-8764-475BF0DDBC97}"/>
              </a:ext>
            </a:extLst>
          </p:cNvPr>
          <p:cNvSpPr txBox="1"/>
          <p:nvPr/>
        </p:nvSpPr>
        <p:spPr>
          <a:xfrm>
            <a:off x="5625061" y="1867592"/>
            <a:ext cx="1685725" cy="307777"/>
          </a:xfrm>
          <a:prstGeom prst="rect">
            <a:avLst/>
          </a:prstGeom>
          <a:noFill/>
        </p:spPr>
        <p:txBody>
          <a:bodyPr wrap="square" rtlCol="0">
            <a:spAutoFit/>
          </a:bodyPr>
          <a:lstStyle/>
          <a:p>
            <a:r>
              <a:rPr lang="en-US" sz="1400" b="1" dirty="0"/>
              <a:t>Reviews + ratings</a:t>
            </a:r>
          </a:p>
        </p:txBody>
      </p:sp>
      <p:sp>
        <p:nvSpPr>
          <p:cNvPr id="52" name="Flowchart: Decision 51">
            <a:extLst>
              <a:ext uri="{FF2B5EF4-FFF2-40B4-BE49-F238E27FC236}">
                <a16:creationId xmlns:a16="http://schemas.microsoft.com/office/drawing/2014/main" id="{01431BCD-7EEA-4B72-8D9F-24BFE9C4DCED}"/>
              </a:ext>
            </a:extLst>
          </p:cNvPr>
          <p:cNvSpPr/>
          <p:nvPr/>
        </p:nvSpPr>
        <p:spPr>
          <a:xfrm>
            <a:off x="8861368" y="3842968"/>
            <a:ext cx="3096488" cy="1444236"/>
          </a:xfrm>
          <a:prstGeom prst="flowChartDecision">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kNN Item Based Collaborative Filtering</a:t>
            </a:r>
          </a:p>
        </p:txBody>
      </p:sp>
      <p:sp>
        <p:nvSpPr>
          <p:cNvPr id="53" name="Flowchart: Alternate Process 52">
            <a:extLst>
              <a:ext uri="{FF2B5EF4-FFF2-40B4-BE49-F238E27FC236}">
                <a16:creationId xmlns:a16="http://schemas.microsoft.com/office/drawing/2014/main" id="{70E56944-C91E-4CA3-85AB-4BDF64BA3088}"/>
              </a:ext>
            </a:extLst>
          </p:cNvPr>
          <p:cNvSpPr/>
          <p:nvPr/>
        </p:nvSpPr>
        <p:spPr>
          <a:xfrm>
            <a:off x="5114772" y="5872285"/>
            <a:ext cx="4804889" cy="646331"/>
          </a:xfrm>
          <a:prstGeom prst="flowChartAlternateProcess">
            <a:avLst/>
          </a:prstGeom>
          <a:solidFill>
            <a:srgbClr val="CCEC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Restaurant Recommendation with Hybrid Rating Prediction</a:t>
            </a:r>
          </a:p>
        </p:txBody>
      </p:sp>
      <p:sp>
        <p:nvSpPr>
          <p:cNvPr id="54" name="Arrow: Down 53">
            <a:extLst>
              <a:ext uri="{FF2B5EF4-FFF2-40B4-BE49-F238E27FC236}">
                <a16:creationId xmlns:a16="http://schemas.microsoft.com/office/drawing/2014/main" id="{7C9A9F6D-C54A-447A-BD84-1E99CDC18022}"/>
              </a:ext>
            </a:extLst>
          </p:cNvPr>
          <p:cNvSpPr/>
          <p:nvPr/>
        </p:nvSpPr>
        <p:spPr>
          <a:xfrm>
            <a:off x="2322522" y="5339922"/>
            <a:ext cx="277653" cy="789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C8A8843-B95D-4EFB-AAF5-07CB18D83D23}"/>
              </a:ext>
            </a:extLst>
          </p:cNvPr>
          <p:cNvSpPr txBox="1"/>
          <p:nvPr/>
        </p:nvSpPr>
        <p:spPr>
          <a:xfrm>
            <a:off x="2458785" y="5508878"/>
            <a:ext cx="1596293" cy="338554"/>
          </a:xfrm>
          <a:prstGeom prst="rect">
            <a:avLst/>
          </a:prstGeom>
          <a:noFill/>
        </p:spPr>
        <p:txBody>
          <a:bodyPr wrap="square" rtlCol="0">
            <a:spAutoFit/>
          </a:bodyPr>
          <a:lstStyle/>
          <a:p>
            <a:r>
              <a:rPr lang="en-US" sz="1600" b="1" dirty="0"/>
              <a:t> +Ratings</a:t>
            </a:r>
          </a:p>
        </p:txBody>
      </p:sp>
      <p:cxnSp>
        <p:nvCxnSpPr>
          <p:cNvPr id="57" name="Connector: Elbow 56">
            <a:extLst>
              <a:ext uri="{FF2B5EF4-FFF2-40B4-BE49-F238E27FC236}">
                <a16:creationId xmlns:a16="http://schemas.microsoft.com/office/drawing/2014/main" id="{0C51224F-FAF1-415E-A088-D17233800B52}"/>
              </a:ext>
            </a:extLst>
          </p:cNvPr>
          <p:cNvCxnSpPr>
            <a:stCxn id="38" idx="2"/>
            <a:endCxn id="53" idx="0"/>
          </p:cNvCxnSpPr>
          <p:nvPr/>
        </p:nvCxnSpPr>
        <p:spPr>
          <a:xfrm rot="16200000" flipH="1">
            <a:off x="6176031" y="4531099"/>
            <a:ext cx="967778" cy="171459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9" name="Connector: Elbow 58">
            <a:extLst>
              <a:ext uri="{FF2B5EF4-FFF2-40B4-BE49-F238E27FC236}">
                <a16:creationId xmlns:a16="http://schemas.microsoft.com/office/drawing/2014/main" id="{E6BD60D7-5BFB-4F74-8915-85DD81F7E193}"/>
              </a:ext>
            </a:extLst>
          </p:cNvPr>
          <p:cNvCxnSpPr>
            <a:stCxn id="52" idx="2"/>
            <a:endCxn id="53" idx="0"/>
          </p:cNvCxnSpPr>
          <p:nvPr/>
        </p:nvCxnSpPr>
        <p:spPr>
          <a:xfrm rot="5400000">
            <a:off x="8670875" y="4133547"/>
            <a:ext cx="585081" cy="2892395"/>
          </a:xfrm>
          <a:prstGeom prst="bentConnector3">
            <a:avLst>
              <a:gd name="adj1" fmla="val 16748"/>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197B218C-07BB-4E6C-BD34-69537D7F4B2D}"/>
              </a:ext>
            </a:extLst>
          </p:cNvPr>
          <p:cNvSpPr txBox="1"/>
          <p:nvPr/>
        </p:nvSpPr>
        <p:spPr>
          <a:xfrm>
            <a:off x="5711679" y="4948650"/>
            <a:ext cx="1596293" cy="338554"/>
          </a:xfrm>
          <a:prstGeom prst="rect">
            <a:avLst/>
          </a:prstGeom>
          <a:noFill/>
        </p:spPr>
        <p:txBody>
          <a:bodyPr wrap="square" rtlCol="0">
            <a:spAutoFit/>
          </a:bodyPr>
          <a:lstStyle/>
          <a:p>
            <a:r>
              <a:rPr lang="en-US" sz="1600" b="1" dirty="0"/>
              <a:t> +Ratings</a:t>
            </a:r>
          </a:p>
        </p:txBody>
      </p:sp>
      <p:sp>
        <p:nvSpPr>
          <p:cNvPr id="65" name="TextBox 64">
            <a:extLst>
              <a:ext uri="{FF2B5EF4-FFF2-40B4-BE49-F238E27FC236}">
                <a16:creationId xmlns:a16="http://schemas.microsoft.com/office/drawing/2014/main" id="{3CBD44EA-84BE-4A8A-BCFF-2EEB4708F252}"/>
              </a:ext>
            </a:extLst>
          </p:cNvPr>
          <p:cNvSpPr txBox="1"/>
          <p:nvPr/>
        </p:nvSpPr>
        <p:spPr>
          <a:xfrm>
            <a:off x="4009591" y="4964039"/>
            <a:ext cx="2146388" cy="646331"/>
          </a:xfrm>
          <a:prstGeom prst="rect">
            <a:avLst/>
          </a:prstGeom>
          <a:noFill/>
        </p:spPr>
        <p:txBody>
          <a:bodyPr wrap="square" rtlCol="0">
            <a:spAutoFit/>
          </a:bodyPr>
          <a:lstStyle/>
          <a:p>
            <a:r>
              <a:rPr lang="en-US" sz="1200" dirty="0"/>
              <a:t>Rating Prediction Training</a:t>
            </a:r>
          </a:p>
          <a:p>
            <a:pPr marL="228600" indent="-228600">
              <a:buAutoNum type="arabicPeriod"/>
            </a:pPr>
            <a:r>
              <a:rPr lang="en-US" sz="1200" dirty="0"/>
              <a:t>SVM</a:t>
            </a:r>
          </a:p>
          <a:p>
            <a:pPr marL="228600" indent="-228600">
              <a:buAutoNum type="arabicPeriod"/>
            </a:pPr>
            <a:r>
              <a:rPr lang="en-US" sz="1200" dirty="0"/>
              <a:t>Logistic Regression</a:t>
            </a:r>
          </a:p>
        </p:txBody>
      </p:sp>
      <p:sp>
        <p:nvSpPr>
          <p:cNvPr id="66" name="Rectangle 65">
            <a:extLst>
              <a:ext uri="{FF2B5EF4-FFF2-40B4-BE49-F238E27FC236}">
                <a16:creationId xmlns:a16="http://schemas.microsoft.com/office/drawing/2014/main" id="{27148008-22BC-4926-B697-ECC6F5027479}"/>
              </a:ext>
            </a:extLst>
          </p:cNvPr>
          <p:cNvSpPr/>
          <p:nvPr/>
        </p:nvSpPr>
        <p:spPr>
          <a:xfrm>
            <a:off x="855489" y="2562654"/>
            <a:ext cx="2591693" cy="4024113"/>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59BE969-CF15-4554-BCCD-C2203DFAB4CE}"/>
              </a:ext>
            </a:extLst>
          </p:cNvPr>
          <p:cNvSpPr/>
          <p:nvPr/>
        </p:nvSpPr>
        <p:spPr>
          <a:xfrm>
            <a:off x="3866183" y="2574056"/>
            <a:ext cx="3979648" cy="3215454"/>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01158EF-04A2-4C30-8147-1CF91BF43AFF}"/>
              </a:ext>
            </a:extLst>
          </p:cNvPr>
          <p:cNvSpPr/>
          <p:nvPr/>
        </p:nvSpPr>
        <p:spPr>
          <a:xfrm>
            <a:off x="8785799" y="2550323"/>
            <a:ext cx="3316266" cy="2975305"/>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Arrow Connector 73">
            <a:extLst>
              <a:ext uri="{FF2B5EF4-FFF2-40B4-BE49-F238E27FC236}">
                <a16:creationId xmlns:a16="http://schemas.microsoft.com/office/drawing/2014/main" id="{D2A071BF-E6A8-4C06-ABCC-07A81298AF7B}"/>
              </a:ext>
            </a:extLst>
          </p:cNvPr>
          <p:cNvCxnSpPr>
            <a:stCxn id="43" idx="2"/>
            <a:endCxn id="52" idx="0"/>
          </p:cNvCxnSpPr>
          <p:nvPr/>
        </p:nvCxnSpPr>
        <p:spPr>
          <a:xfrm>
            <a:off x="10409612" y="3660929"/>
            <a:ext cx="0" cy="182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6" name="TextBox 75">
            <a:extLst>
              <a:ext uri="{FF2B5EF4-FFF2-40B4-BE49-F238E27FC236}">
                <a16:creationId xmlns:a16="http://schemas.microsoft.com/office/drawing/2014/main" id="{37A89150-2344-4470-817F-93984C010A1F}"/>
              </a:ext>
            </a:extLst>
          </p:cNvPr>
          <p:cNvSpPr txBox="1"/>
          <p:nvPr/>
        </p:nvSpPr>
        <p:spPr>
          <a:xfrm>
            <a:off x="1977704" y="2307405"/>
            <a:ext cx="3618688" cy="261610"/>
          </a:xfrm>
          <a:prstGeom prst="rect">
            <a:avLst/>
          </a:prstGeom>
          <a:noFill/>
        </p:spPr>
        <p:txBody>
          <a:bodyPr wrap="square" rtlCol="0">
            <a:spAutoFit/>
          </a:bodyPr>
          <a:lstStyle/>
          <a:p>
            <a:r>
              <a:rPr lang="en-US" sz="1100" b="1" dirty="0"/>
              <a:t>Rating Prediction: Baseline</a:t>
            </a:r>
          </a:p>
        </p:txBody>
      </p:sp>
      <p:sp>
        <p:nvSpPr>
          <p:cNvPr id="77" name="TextBox 76">
            <a:extLst>
              <a:ext uri="{FF2B5EF4-FFF2-40B4-BE49-F238E27FC236}">
                <a16:creationId xmlns:a16="http://schemas.microsoft.com/office/drawing/2014/main" id="{DB7C8C90-F1F1-40D9-A8B8-C41517B28B1B}"/>
              </a:ext>
            </a:extLst>
          </p:cNvPr>
          <p:cNvSpPr txBox="1"/>
          <p:nvPr/>
        </p:nvSpPr>
        <p:spPr>
          <a:xfrm>
            <a:off x="5555706" y="2306101"/>
            <a:ext cx="3618688" cy="261610"/>
          </a:xfrm>
          <a:prstGeom prst="rect">
            <a:avLst/>
          </a:prstGeom>
          <a:noFill/>
        </p:spPr>
        <p:txBody>
          <a:bodyPr wrap="square" rtlCol="0">
            <a:spAutoFit/>
          </a:bodyPr>
          <a:lstStyle/>
          <a:p>
            <a:r>
              <a:rPr lang="en-US" sz="1100" b="1" dirty="0"/>
              <a:t>Rating Prediction: Our Approach</a:t>
            </a:r>
          </a:p>
        </p:txBody>
      </p:sp>
      <p:sp>
        <p:nvSpPr>
          <p:cNvPr id="78" name="TextBox 77">
            <a:extLst>
              <a:ext uri="{FF2B5EF4-FFF2-40B4-BE49-F238E27FC236}">
                <a16:creationId xmlns:a16="http://schemas.microsoft.com/office/drawing/2014/main" id="{076B2D81-BF00-4330-9617-82A14ADCB4DB}"/>
              </a:ext>
            </a:extLst>
          </p:cNvPr>
          <p:cNvSpPr txBox="1"/>
          <p:nvPr/>
        </p:nvSpPr>
        <p:spPr>
          <a:xfrm>
            <a:off x="10409612" y="2301044"/>
            <a:ext cx="3618688" cy="261610"/>
          </a:xfrm>
          <a:prstGeom prst="rect">
            <a:avLst/>
          </a:prstGeom>
          <a:noFill/>
        </p:spPr>
        <p:txBody>
          <a:bodyPr wrap="square" rtlCol="0">
            <a:spAutoFit/>
          </a:bodyPr>
          <a:lstStyle/>
          <a:p>
            <a:r>
              <a:rPr lang="en-US" sz="1100" b="1" dirty="0"/>
              <a:t>Recommender System</a:t>
            </a:r>
          </a:p>
        </p:txBody>
      </p:sp>
    </p:spTree>
    <p:extLst>
      <p:ext uri="{BB962C8B-B14F-4D97-AF65-F5344CB8AC3E}">
        <p14:creationId xmlns:p14="http://schemas.microsoft.com/office/powerpoint/2010/main" val="299100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A6FC-19F4-4955-A395-BAF5E80AC09E}"/>
              </a:ext>
            </a:extLst>
          </p:cNvPr>
          <p:cNvSpPr>
            <a:spLocks noGrp="1"/>
          </p:cNvSpPr>
          <p:nvPr>
            <p:ph type="title"/>
          </p:nvPr>
        </p:nvSpPr>
        <p:spPr>
          <a:xfrm>
            <a:off x="1013298" y="120501"/>
            <a:ext cx="10864174" cy="1458545"/>
          </a:xfrm>
        </p:spPr>
        <p:txBody>
          <a:bodyPr/>
          <a:lstStyle/>
          <a:p>
            <a:r>
              <a:rPr lang="en-US" dirty="0"/>
              <a:t>Methodology: Text Encoding and </a:t>
            </a:r>
            <a:r>
              <a:rPr lang="en-US" b="1" i="1" dirty="0"/>
              <a:t>Assoc</a:t>
            </a:r>
            <a:r>
              <a:rPr lang="en-US" dirty="0"/>
              <a:t> Matrix creation I</a:t>
            </a:r>
          </a:p>
        </p:txBody>
      </p:sp>
      <p:sp>
        <p:nvSpPr>
          <p:cNvPr id="3" name="Content Placeholder 2">
            <a:extLst>
              <a:ext uri="{FF2B5EF4-FFF2-40B4-BE49-F238E27FC236}">
                <a16:creationId xmlns:a16="http://schemas.microsoft.com/office/drawing/2014/main" id="{FB0996D8-4AB4-4750-A7FC-DCFB20CFCBD9}"/>
              </a:ext>
            </a:extLst>
          </p:cNvPr>
          <p:cNvSpPr>
            <a:spLocks noGrp="1"/>
          </p:cNvSpPr>
          <p:nvPr>
            <p:ph idx="1"/>
          </p:nvPr>
        </p:nvSpPr>
        <p:spPr>
          <a:xfrm>
            <a:off x="1371600" y="1638299"/>
            <a:ext cx="5221705" cy="4233111"/>
          </a:xfrm>
        </p:spPr>
        <p:txBody>
          <a:bodyPr>
            <a:normAutofit fontScale="92500" lnSpcReduction="10000"/>
          </a:bodyPr>
          <a:lstStyle/>
          <a:p>
            <a:r>
              <a:rPr lang="en-US" dirty="0"/>
              <a:t>Our baseline is based on a paper by Kulkarni et al., where they use review text to predict the ratings.</a:t>
            </a:r>
          </a:p>
          <a:p>
            <a:r>
              <a:rPr lang="en-US" dirty="0"/>
              <a:t>While we use their machine learning techniques to create our baselines, the paper does not specify the method for word embedding. This gives us liberty to explore options for word embedding techniques.</a:t>
            </a:r>
          </a:p>
          <a:p>
            <a:r>
              <a:rPr lang="en-US" dirty="0"/>
              <a:t>In assignment 2 of this course, we learned to use </a:t>
            </a:r>
            <a:r>
              <a:rPr lang="en-US" b="1" i="1" dirty="0"/>
              <a:t>word2vec</a:t>
            </a:r>
            <a:r>
              <a:rPr lang="en-US" dirty="0"/>
              <a:t>. So that was an option. However, going by a blog by Anon (2016), using </a:t>
            </a:r>
            <a:r>
              <a:rPr lang="en-US" b="1" i="1" dirty="0"/>
              <a:t>fastText</a:t>
            </a:r>
            <a:r>
              <a:rPr lang="en-US" dirty="0"/>
              <a:t> suits best for a moderately small dataset like ours.</a:t>
            </a:r>
          </a:p>
          <a:p>
            <a:r>
              <a:rPr lang="en-US" dirty="0"/>
              <a:t>We create embedding for reviews using the method shown here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E1F989AA-94B5-4323-943A-3EDF80A765E9}"/>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559B3A02-958E-4EAE-ACD8-92C87770A9C6}"/>
              </a:ext>
            </a:extLst>
          </p:cNvPr>
          <p:cNvSpPr>
            <a:spLocks noGrp="1"/>
          </p:cNvSpPr>
          <p:nvPr>
            <p:ph type="sldNum" sz="quarter" idx="12"/>
          </p:nvPr>
        </p:nvSpPr>
        <p:spPr/>
        <p:txBody>
          <a:bodyPr/>
          <a:lstStyle/>
          <a:p>
            <a:fld id="{A3A4F282-C470-4736-A742-4363F2E09D7D}" type="slidenum">
              <a:rPr lang="en-US" smtClean="0"/>
              <a:t>8</a:t>
            </a:fld>
            <a:endParaRPr lang="en-US"/>
          </a:p>
        </p:txBody>
      </p:sp>
      <p:pic>
        <p:nvPicPr>
          <p:cNvPr id="1026" name="Picture 2" descr="fastText">
            <a:extLst>
              <a:ext uri="{FF2B5EF4-FFF2-40B4-BE49-F238E27FC236}">
                <a16:creationId xmlns:a16="http://schemas.microsoft.com/office/drawing/2014/main" id="{D90C021A-E555-42CE-8DE4-5F5944B79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2735" y="3370379"/>
            <a:ext cx="887320" cy="2042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F09448-36B8-4376-B1B2-0013E5ED45DE}"/>
              </a:ext>
            </a:extLst>
          </p:cNvPr>
          <p:cNvSpPr txBox="1"/>
          <p:nvPr/>
        </p:nvSpPr>
        <p:spPr>
          <a:xfrm>
            <a:off x="8282418" y="1520615"/>
            <a:ext cx="1899624" cy="369332"/>
          </a:xfrm>
          <a:prstGeom prst="rect">
            <a:avLst/>
          </a:prstGeom>
          <a:noFill/>
        </p:spPr>
        <p:txBody>
          <a:bodyPr wrap="square" rtlCol="0">
            <a:spAutoFit/>
          </a:bodyPr>
          <a:lstStyle/>
          <a:p>
            <a:r>
              <a:rPr lang="en-US" dirty="0"/>
              <a:t>Review Sentence</a:t>
            </a:r>
          </a:p>
        </p:txBody>
      </p:sp>
      <p:cxnSp>
        <p:nvCxnSpPr>
          <p:cNvPr id="8" name="Straight Arrow Connector 7">
            <a:extLst>
              <a:ext uri="{FF2B5EF4-FFF2-40B4-BE49-F238E27FC236}">
                <a16:creationId xmlns:a16="http://schemas.microsoft.com/office/drawing/2014/main" id="{A190E017-E622-484E-BEF2-390A1F1AA506}"/>
              </a:ext>
            </a:extLst>
          </p:cNvPr>
          <p:cNvCxnSpPr>
            <a:stCxn id="6" idx="2"/>
          </p:cNvCxnSpPr>
          <p:nvPr/>
        </p:nvCxnSpPr>
        <p:spPr>
          <a:xfrm>
            <a:off x="9232230" y="1889947"/>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A8270D4-BE3F-499B-8205-19FF7918A2C5}"/>
              </a:ext>
            </a:extLst>
          </p:cNvPr>
          <p:cNvSpPr txBox="1"/>
          <p:nvPr/>
        </p:nvSpPr>
        <p:spPr>
          <a:xfrm>
            <a:off x="9263671" y="1912336"/>
            <a:ext cx="2337843" cy="646331"/>
          </a:xfrm>
          <a:prstGeom prst="rect">
            <a:avLst/>
          </a:prstGeom>
          <a:noFill/>
        </p:spPr>
        <p:txBody>
          <a:bodyPr wrap="square" rtlCol="0">
            <a:spAutoFit/>
          </a:bodyPr>
          <a:lstStyle/>
          <a:p>
            <a:pPr marL="342900" indent="-342900">
              <a:buAutoNum type="arabicPeriod"/>
            </a:pPr>
            <a:r>
              <a:rPr lang="en-US" sz="1200" dirty="0"/>
              <a:t>Remove Stopwords</a:t>
            </a:r>
          </a:p>
          <a:p>
            <a:pPr marL="342900" indent="-342900">
              <a:buAutoNum type="arabicPeriod"/>
            </a:pPr>
            <a:r>
              <a:rPr lang="en-US" sz="1200" dirty="0"/>
              <a:t>Remove html tags</a:t>
            </a:r>
          </a:p>
          <a:p>
            <a:pPr marL="342900" indent="-342900">
              <a:buAutoNum type="arabicPeriod"/>
            </a:pPr>
            <a:r>
              <a:rPr lang="en-US" sz="1200" dirty="0"/>
              <a:t>Remove special characters</a:t>
            </a:r>
          </a:p>
        </p:txBody>
      </p:sp>
      <p:sp>
        <p:nvSpPr>
          <p:cNvPr id="11" name="TextBox 10">
            <a:extLst>
              <a:ext uri="{FF2B5EF4-FFF2-40B4-BE49-F238E27FC236}">
                <a16:creationId xmlns:a16="http://schemas.microsoft.com/office/drawing/2014/main" id="{8822B834-0C49-4592-85B0-098F44AEC89E}"/>
              </a:ext>
            </a:extLst>
          </p:cNvPr>
          <p:cNvSpPr txBox="1"/>
          <p:nvPr/>
        </p:nvSpPr>
        <p:spPr>
          <a:xfrm>
            <a:off x="8282417" y="2664795"/>
            <a:ext cx="2237895" cy="646331"/>
          </a:xfrm>
          <a:prstGeom prst="rect">
            <a:avLst/>
          </a:prstGeom>
          <a:noFill/>
        </p:spPr>
        <p:txBody>
          <a:bodyPr wrap="square" rtlCol="0">
            <a:spAutoFit/>
          </a:bodyPr>
          <a:lstStyle/>
          <a:p>
            <a:r>
              <a:rPr lang="en-US" dirty="0"/>
              <a:t>Filtered Review Words</a:t>
            </a:r>
          </a:p>
        </p:txBody>
      </p:sp>
      <p:cxnSp>
        <p:nvCxnSpPr>
          <p:cNvPr id="12" name="Straight Arrow Connector 11">
            <a:extLst>
              <a:ext uri="{FF2B5EF4-FFF2-40B4-BE49-F238E27FC236}">
                <a16:creationId xmlns:a16="http://schemas.microsoft.com/office/drawing/2014/main" id="{A7785DC3-89DE-4C88-9251-F199F5B0CACE}"/>
              </a:ext>
            </a:extLst>
          </p:cNvPr>
          <p:cNvCxnSpPr/>
          <p:nvPr/>
        </p:nvCxnSpPr>
        <p:spPr>
          <a:xfrm>
            <a:off x="9232230" y="3211355"/>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13F316F-0188-4257-9550-DB07551FE262}"/>
              </a:ext>
            </a:extLst>
          </p:cNvPr>
          <p:cNvSpPr txBox="1"/>
          <p:nvPr/>
        </p:nvSpPr>
        <p:spPr>
          <a:xfrm>
            <a:off x="8282416" y="4033482"/>
            <a:ext cx="2537983" cy="923330"/>
          </a:xfrm>
          <a:prstGeom prst="rect">
            <a:avLst/>
          </a:prstGeom>
          <a:noFill/>
        </p:spPr>
        <p:txBody>
          <a:bodyPr wrap="square" rtlCol="0">
            <a:spAutoFit/>
          </a:bodyPr>
          <a:lstStyle/>
          <a:p>
            <a:r>
              <a:rPr lang="en-US" dirty="0"/>
              <a:t>Set of vector representations of review words</a:t>
            </a:r>
          </a:p>
        </p:txBody>
      </p:sp>
      <p:cxnSp>
        <p:nvCxnSpPr>
          <p:cNvPr id="15" name="Straight Arrow Connector 14">
            <a:extLst>
              <a:ext uri="{FF2B5EF4-FFF2-40B4-BE49-F238E27FC236}">
                <a16:creationId xmlns:a16="http://schemas.microsoft.com/office/drawing/2014/main" id="{28655C02-4262-47DE-9BE2-61D21EC8B75F}"/>
              </a:ext>
            </a:extLst>
          </p:cNvPr>
          <p:cNvCxnSpPr/>
          <p:nvPr/>
        </p:nvCxnSpPr>
        <p:spPr>
          <a:xfrm>
            <a:off x="9246617" y="4956812"/>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46292A54-D774-4610-8EA5-DE946497BFE1}"/>
              </a:ext>
            </a:extLst>
          </p:cNvPr>
          <p:cNvSpPr txBox="1"/>
          <p:nvPr/>
        </p:nvSpPr>
        <p:spPr>
          <a:xfrm>
            <a:off x="9401364" y="5249235"/>
            <a:ext cx="2237895" cy="307777"/>
          </a:xfrm>
          <a:prstGeom prst="rect">
            <a:avLst/>
          </a:prstGeom>
          <a:noFill/>
        </p:spPr>
        <p:txBody>
          <a:bodyPr wrap="square" rtlCol="0">
            <a:spAutoFit/>
          </a:bodyPr>
          <a:lstStyle/>
          <a:p>
            <a:r>
              <a:rPr lang="en-US" sz="1400" dirty="0"/>
              <a:t>Averaging vectors</a:t>
            </a:r>
          </a:p>
        </p:txBody>
      </p:sp>
      <p:sp>
        <p:nvSpPr>
          <p:cNvPr id="17" name="TextBox 16">
            <a:extLst>
              <a:ext uri="{FF2B5EF4-FFF2-40B4-BE49-F238E27FC236}">
                <a16:creationId xmlns:a16="http://schemas.microsoft.com/office/drawing/2014/main" id="{7EB9E182-271D-4EF2-AB6C-6308DCA4A5F5}"/>
              </a:ext>
            </a:extLst>
          </p:cNvPr>
          <p:cNvSpPr txBox="1"/>
          <p:nvPr/>
        </p:nvSpPr>
        <p:spPr>
          <a:xfrm>
            <a:off x="8296805" y="5820533"/>
            <a:ext cx="1899624" cy="369332"/>
          </a:xfrm>
          <a:prstGeom prst="rect">
            <a:avLst/>
          </a:prstGeom>
          <a:noFill/>
        </p:spPr>
        <p:txBody>
          <a:bodyPr wrap="square" rtlCol="0">
            <a:spAutoFit/>
          </a:bodyPr>
          <a:lstStyle/>
          <a:p>
            <a:r>
              <a:rPr lang="en-US" dirty="0"/>
              <a:t>Review Vector</a:t>
            </a:r>
          </a:p>
        </p:txBody>
      </p:sp>
      <p:sp>
        <p:nvSpPr>
          <p:cNvPr id="18" name="TextBox 17">
            <a:extLst>
              <a:ext uri="{FF2B5EF4-FFF2-40B4-BE49-F238E27FC236}">
                <a16:creationId xmlns:a16="http://schemas.microsoft.com/office/drawing/2014/main" id="{897B5EED-211C-4BD3-B22B-4C327A338480}"/>
              </a:ext>
            </a:extLst>
          </p:cNvPr>
          <p:cNvSpPr txBox="1"/>
          <p:nvPr/>
        </p:nvSpPr>
        <p:spPr>
          <a:xfrm>
            <a:off x="9563395" y="3554370"/>
            <a:ext cx="1738394" cy="461665"/>
          </a:xfrm>
          <a:prstGeom prst="rect">
            <a:avLst/>
          </a:prstGeom>
          <a:noFill/>
        </p:spPr>
        <p:txBody>
          <a:bodyPr wrap="square" rtlCol="0">
            <a:spAutoFit/>
          </a:bodyPr>
          <a:lstStyle/>
          <a:p>
            <a:r>
              <a:rPr lang="en-US" sz="1200" dirty="0"/>
              <a:t>(trained using review dictionary of our data)</a:t>
            </a:r>
          </a:p>
        </p:txBody>
      </p:sp>
    </p:spTree>
    <p:extLst>
      <p:ext uri="{BB962C8B-B14F-4D97-AF65-F5344CB8AC3E}">
        <p14:creationId xmlns:p14="http://schemas.microsoft.com/office/powerpoint/2010/main" val="22209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931A10-BF63-4A82-90B7-21C6B39906F6}"/>
              </a:ext>
            </a:extLst>
          </p:cNvPr>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a:extLst>
              <a:ext uri="{FF2B5EF4-FFF2-40B4-BE49-F238E27FC236}">
                <a16:creationId xmlns:a16="http://schemas.microsoft.com/office/drawing/2014/main" id="{97EF2932-A399-4A8D-AB46-36367A162C90}"/>
              </a:ext>
            </a:extLst>
          </p:cNvPr>
          <p:cNvSpPr>
            <a:spLocks noGrp="1"/>
          </p:cNvSpPr>
          <p:nvPr>
            <p:ph type="sldNum" sz="quarter" idx="12"/>
          </p:nvPr>
        </p:nvSpPr>
        <p:spPr/>
        <p:txBody>
          <a:bodyPr/>
          <a:lstStyle/>
          <a:p>
            <a:fld id="{A3A4F282-C470-4736-A742-4363F2E09D7D}" type="slidenum">
              <a:rPr lang="en-US" smtClean="0"/>
              <a:t>9</a:t>
            </a:fld>
            <a:endParaRPr lang="en-US"/>
          </a:p>
        </p:txBody>
      </p:sp>
      <p:sp>
        <p:nvSpPr>
          <p:cNvPr id="6" name="Rectangle: Rounded Corners 5">
            <a:extLst>
              <a:ext uri="{FF2B5EF4-FFF2-40B4-BE49-F238E27FC236}">
                <a16:creationId xmlns:a16="http://schemas.microsoft.com/office/drawing/2014/main" id="{FF5CC239-78B1-40E2-B4FB-F61569243607}"/>
              </a:ext>
            </a:extLst>
          </p:cNvPr>
          <p:cNvSpPr/>
          <p:nvPr/>
        </p:nvSpPr>
        <p:spPr>
          <a:xfrm>
            <a:off x="5706693" y="1829326"/>
            <a:ext cx="1979629" cy="8201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Set of reviews</a:t>
            </a:r>
            <a:endParaRPr lang="en-US" dirty="0"/>
          </a:p>
        </p:txBody>
      </p:sp>
      <p:sp>
        <p:nvSpPr>
          <p:cNvPr id="7" name="TextBox 6">
            <a:extLst>
              <a:ext uri="{FF2B5EF4-FFF2-40B4-BE49-F238E27FC236}">
                <a16:creationId xmlns:a16="http://schemas.microsoft.com/office/drawing/2014/main" id="{4ED84BE2-C3DB-467F-8EA0-BDEB9639B2B8}"/>
              </a:ext>
            </a:extLst>
          </p:cNvPr>
          <p:cNvSpPr txBox="1"/>
          <p:nvPr/>
        </p:nvSpPr>
        <p:spPr>
          <a:xfrm>
            <a:off x="7753067" y="2051683"/>
            <a:ext cx="1743959"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
        <p:nvSpPr>
          <p:cNvPr id="8" name="Rectangle: Rounded Corners 7">
            <a:extLst>
              <a:ext uri="{FF2B5EF4-FFF2-40B4-BE49-F238E27FC236}">
                <a16:creationId xmlns:a16="http://schemas.microsoft.com/office/drawing/2014/main" id="{7C5D48F6-BA15-4ED9-BA5E-5630982AC330}"/>
              </a:ext>
            </a:extLst>
          </p:cNvPr>
          <p:cNvSpPr/>
          <p:nvPr/>
        </p:nvSpPr>
        <p:spPr>
          <a:xfrm>
            <a:off x="8263731" y="1829325"/>
            <a:ext cx="1979629" cy="8201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Ratings</a:t>
            </a:r>
            <a:endParaRPr lang="en-US" dirty="0"/>
          </a:p>
        </p:txBody>
      </p:sp>
      <p:sp>
        <p:nvSpPr>
          <p:cNvPr id="9" name="Flowchart: Magnetic Disk 8">
            <a:extLst>
              <a:ext uri="{FF2B5EF4-FFF2-40B4-BE49-F238E27FC236}">
                <a16:creationId xmlns:a16="http://schemas.microsoft.com/office/drawing/2014/main" id="{7D59C0B4-39DA-49B7-8DE0-E751969469E2}"/>
              </a:ext>
            </a:extLst>
          </p:cNvPr>
          <p:cNvSpPr/>
          <p:nvPr/>
        </p:nvSpPr>
        <p:spPr>
          <a:xfrm>
            <a:off x="5550823" y="1152305"/>
            <a:ext cx="5108024" cy="1872574"/>
          </a:xfrm>
          <a:prstGeom prst="flowChartMagneticDisk">
            <a:avLst/>
          </a:prstGeom>
          <a:noFill/>
          <a:ln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AF58367-BFE0-4E5A-AB13-77A5370CF3AD}"/>
              </a:ext>
            </a:extLst>
          </p:cNvPr>
          <p:cNvSpPr/>
          <p:nvPr/>
        </p:nvSpPr>
        <p:spPr>
          <a:xfrm>
            <a:off x="3987263" y="3291233"/>
            <a:ext cx="2144147" cy="9495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reviews for each user</a:t>
            </a:r>
            <a:endParaRPr lang="en-US" dirty="0"/>
          </a:p>
        </p:txBody>
      </p:sp>
      <p:sp>
        <p:nvSpPr>
          <p:cNvPr id="14" name="Rectangle: Rounded Corners 13">
            <a:extLst>
              <a:ext uri="{FF2B5EF4-FFF2-40B4-BE49-F238E27FC236}">
                <a16:creationId xmlns:a16="http://schemas.microsoft.com/office/drawing/2014/main" id="{01E3E0BA-E4C8-4322-A6AE-B9D8C432D78D}"/>
              </a:ext>
            </a:extLst>
          </p:cNvPr>
          <p:cNvSpPr/>
          <p:nvPr/>
        </p:nvSpPr>
        <p:spPr>
          <a:xfrm>
            <a:off x="6368862" y="3295771"/>
            <a:ext cx="2144147" cy="9495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reviews for each restaurant</a:t>
            </a:r>
            <a:endParaRPr lang="en-US" dirty="0"/>
          </a:p>
        </p:txBody>
      </p:sp>
      <p:cxnSp>
        <p:nvCxnSpPr>
          <p:cNvPr id="16" name="Connector: Elbow 15">
            <a:extLst>
              <a:ext uri="{FF2B5EF4-FFF2-40B4-BE49-F238E27FC236}">
                <a16:creationId xmlns:a16="http://schemas.microsoft.com/office/drawing/2014/main" id="{BF4B626F-8B36-4F13-95AD-E80D859AC762}"/>
              </a:ext>
            </a:extLst>
          </p:cNvPr>
          <p:cNvCxnSpPr>
            <a:stCxn id="6" idx="2"/>
            <a:endCxn id="13" idx="0"/>
          </p:cNvCxnSpPr>
          <p:nvPr/>
        </p:nvCxnSpPr>
        <p:spPr>
          <a:xfrm rot="5400000">
            <a:off x="5557036" y="2151760"/>
            <a:ext cx="641775" cy="163717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CA2FE259-EE84-411B-9F67-18E0B18BBB88}"/>
              </a:ext>
            </a:extLst>
          </p:cNvPr>
          <p:cNvCxnSpPr>
            <a:stCxn id="6" idx="2"/>
            <a:endCxn id="14" idx="0"/>
          </p:cNvCxnSpPr>
          <p:nvPr/>
        </p:nvCxnSpPr>
        <p:spPr>
          <a:xfrm rot="16200000" flipH="1">
            <a:off x="6745566" y="2600400"/>
            <a:ext cx="646313" cy="74442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1" name="Flowchart: Decision 20">
            <a:extLst>
              <a:ext uri="{FF2B5EF4-FFF2-40B4-BE49-F238E27FC236}">
                <a16:creationId xmlns:a16="http://schemas.microsoft.com/office/drawing/2014/main" id="{78CA085B-3203-4DD6-9CAE-C11009E8B29D}"/>
              </a:ext>
            </a:extLst>
          </p:cNvPr>
          <p:cNvSpPr/>
          <p:nvPr/>
        </p:nvSpPr>
        <p:spPr>
          <a:xfrm>
            <a:off x="5300514" y="4587855"/>
            <a:ext cx="1797435" cy="680864"/>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E00F464-4F23-4ACC-8480-43DBDA523EDB}"/>
              </a:ext>
            </a:extLst>
          </p:cNvPr>
          <p:cNvSpPr txBox="1"/>
          <p:nvPr/>
        </p:nvSpPr>
        <p:spPr>
          <a:xfrm>
            <a:off x="6513568" y="1292022"/>
            <a:ext cx="3495414" cy="369332"/>
          </a:xfrm>
          <a:prstGeom prst="rect">
            <a:avLst/>
          </a:prstGeom>
          <a:noFill/>
        </p:spPr>
        <p:txBody>
          <a:bodyPr wrap="square" rtlCol="0">
            <a:spAutoFit/>
          </a:bodyPr>
          <a:lstStyle/>
          <a:p>
            <a:r>
              <a:rPr lang="en-US" dirty="0"/>
              <a:t>YELP REVIEW-RATING DATABASE</a:t>
            </a:r>
          </a:p>
        </p:txBody>
      </p:sp>
      <p:pic>
        <p:nvPicPr>
          <p:cNvPr id="24" name="Picture 2" descr="fastText">
            <a:extLst>
              <a:ext uri="{FF2B5EF4-FFF2-40B4-BE49-F238E27FC236}">
                <a16:creationId xmlns:a16="http://schemas.microsoft.com/office/drawing/2014/main" id="{4B490DF0-6A26-4661-B715-5E04A902C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457" y="4823022"/>
            <a:ext cx="887320" cy="20426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nector: Elbow 25">
            <a:extLst>
              <a:ext uri="{FF2B5EF4-FFF2-40B4-BE49-F238E27FC236}">
                <a16:creationId xmlns:a16="http://schemas.microsoft.com/office/drawing/2014/main" id="{0F6D3CCB-D67A-48C5-9BA1-8CEA1A1DEB06}"/>
              </a:ext>
            </a:extLst>
          </p:cNvPr>
          <p:cNvCxnSpPr>
            <a:cxnSpLocks/>
            <a:stCxn id="13" idx="2"/>
            <a:endCxn id="21" idx="1"/>
          </p:cNvCxnSpPr>
          <p:nvPr/>
        </p:nvCxnSpPr>
        <p:spPr>
          <a:xfrm rot="16200000" flipH="1">
            <a:off x="4836148" y="4463921"/>
            <a:ext cx="687554" cy="2411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29">
            <a:extLst>
              <a:ext uri="{FF2B5EF4-FFF2-40B4-BE49-F238E27FC236}">
                <a16:creationId xmlns:a16="http://schemas.microsoft.com/office/drawing/2014/main" id="{F99C6397-D5E3-4890-96A3-B4E2FEEB0FE8}"/>
              </a:ext>
            </a:extLst>
          </p:cNvPr>
          <p:cNvCxnSpPr>
            <a:stCxn id="14" idx="2"/>
            <a:endCxn id="21" idx="3"/>
          </p:cNvCxnSpPr>
          <p:nvPr/>
        </p:nvCxnSpPr>
        <p:spPr>
          <a:xfrm rot="5400000">
            <a:off x="6927935" y="4415286"/>
            <a:ext cx="683016" cy="3429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Rounded Corners 30">
            <a:extLst>
              <a:ext uri="{FF2B5EF4-FFF2-40B4-BE49-F238E27FC236}">
                <a16:creationId xmlns:a16="http://schemas.microsoft.com/office/drawing/2014/main" id="{A98A588D-2525-49F1-80B0-803A51AA2446}"/>
              </a:ext>
            </a:extLst>
          </p:cNvPr>
          <p:cNvSpPr/>
          <p:nvPr/>
        </p:nvSpPr>
        <p:spPr>
          <a:xfrm>
            <a:off x="3862887" y="5503886"/>
            <a:ext cx="2144147" cy="949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User Review Vector</a:t>
            </a:r>
            <a:endParaRPr lang="en-US" dirty="0"/>
          </a:p>
        </p:txBody>
      </p:sp>
      <p:sp>
        <p:nvSpPr>
          <p:cNvPr id="32" name="Rectangle: Rounded Corners 31">
            <a:extLst>
              <a:ext uri="{FF2B5EF4-FFF2-40B4-BE49-F238E27FC236}">
                <a16:creationId xmlns:a16="http://schemas.microsoft.com/office/drawing/2014/main" id="{75A7FFF3-D04C-4181-AC94-875C63447AC3}"/>
              </a:ext>
            </a:extLst>
          </p:cNvPr>
          <p:cNvSpPr/>
          <p:nvPr/>
        </p:nvSpPr>
        <p:spPr>
          <a:xfrm>
            <a:off x="6368862" y="5501976"/>
            <a:ext cx="2144147" cy="9495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Restaurant Review Vector</a:t>
            </a:r>
            <a:endParaRPr lang="en-US" dirty="0"/>
          </a:p>
        </p:txBody>
      </p:sp>
      <p:cxnSp>
        <p:nvCxnSpPr>
          <p:cNvPr id="38" name="Straight Arrow Connector 37">
            <a:extLst>
              <a:ext uri="{FF2B5EF4-FFF2-40B4-BE49-F238E27FC236}">
                <a16:creationId xmlns:a16="http://schemas.microsoft.com/office/drawing/2014/main" id="{735CF5EC-8621-4171-AB95-4D4B37F770FD}"/>
              </a:ext>
            </a:extLst>
          </p:cNvPr>
          <p:cNvCxnSpPr/>
          <p:nvPr/>
        </p:nvCxnSpPr>
        <p:spPr>
          <a:xfrm>
            <a:off x="6680929" y="5099263"/>
            <a:ext cx="0" cy="405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D7FE4C5-D5E7-4ED9-807D-4FB13A9364C9}"/>
              </a:ext>
            </a:extLst>
          </p:cNvPr>
          <p:cNvCxnSpPr/>
          <p:nvPr/>
        </p:nvCxnSpPr>
        <p:spPr>
          <a:xfrm>
            <a:off x="5720933" y="5099263"/>
            <a:ext cx="0" cy="405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itle 1">
            <a:extLst>
              <a:ext uri="{FF2B5EF4-FFF2-40B4-BE49-F238E27FC236}">
                <a16:creationId xmlns:a16="http://schemas.microsoft.com/office/drawing/2014/main" id="{70CE8A86-A92E-4C86-8B39-57E5BDB68BBE}"/>
              </a:ext>
            </a:extLst>
          </p:cNvPr>
          <p:cNvSpPr>
            <a:spLocks noGrp="1"/>
          </p:cNvSpPr>
          <p:nvPr>
            <p:ph type="title"/>
          </p:nvPr>
        </p:nvSpPr>
        <p:spPr>
          <a:xfrm>
            <a:off x="1013298" y="120501"/>
            <a:ext cx="10864174" cy="1458545"/>
          </a:xfrm>
        </p:spPr>
        <p:txBody>
          <a:bodyPr/>
          <a:lstStyle/>
          <a:p>
            <a:r>
              <a:rPr lang="en-US" dirty="0"/>
              <a:t>Methodology: Text Encoding and </a:t>
            </a:r>
            <a:r>
              <a:rPr lang="en-US" b="1" i="1" dirty="0"/>
              <a:t>Assoc</a:t>
            </a:r>
            <a:r>
              <a:rPr lang="en-US" dirty="0"/>
              <a:t> Matrix creation II</a:t>
            </a:r>
          </a:p>
        </p:txBody>
      </p:sp>
    </p:spTree>
    <p:extLst>
      <p:ext uri="{BB962C8B-B14F-4D97-AF65-F5344CB8AC3E}">
        <p14:creationId xmlns:p14="http://schemas.microsoft.com/office/powerpoint/2010/main" val="23571756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1556</TotalTime>
  <Words>1525</Words>
  <Application>Microsoft Office PowerPoint</Application>
  <PresentationFormat>Widescreen</PresentationFormat>
  <Paragraphs>240</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Franklin Gothic Book</vt:lpstr>
      <vt:lpstr>Libre Franklin</vt:lpstr>
      <vt:lpstr>Crop</vt:lpstr>
      <vt:lpstr>User-Customized Restaurant Recommendation using NLP on Yelp Dataset</vt:lpstr>
      <vt:lpstr>Introduction</vt:lpstr>
      <vt:lpstr>Data Discovery</vt:lpstr>
      <vt:lpstr>Dataset: Yelp Dataset. Finalized Cont. Features/Details</vt:lpstr>
      <vt:lpstr>Our Dataset: Filtered Yelp Dataset. Finalized</vt:lpstr>
      <vt:lpstr>Methodology</vt:lpstr>
      <vt:lpstr>Methodology: Overall Architecture</vt:lpstr>
      <vt:lpstr>Methodology: Text Encoding and Assoc Matrix creation I</vt:lpstr>
      <vt:lpstr>Methodology: Text Encoding and Assoc Matrix creation II</vt:lpstr>
      <vt:lpstr>Methodology: Text Encoding and Assoc Matrix creation III</vt:lpstr>
      <vt:lpstr>Methodology: Rating Prediction</vt:lpstr>
      <vt:lpstr>Methodology: KNN –Item based Collaborative Filtering</vt:lpstr>
      <vt:lpstr>Results</vt:lpstr>
      <vt:lpstr>Results: Rating Predictions</vt:lpstr>
      <vt:lpstr>Our Approach/Algorithms Novelty</vt:lpstr>
      <vt:lpstr>Our Dataset: Rating Frequency of Restaurants’ and User Frequency of all users</vt:lpstr>
      <vt:lpstr>Our Results and Comparison to Baseline Results. </vt:lpstr>
      <vt:lpstr>Summary of Our results</vt:lpstr>
      <vt:lpstr>Future Work</vt:lpstr>
      <vt:lpstr>References:</vt:lpstr>
      <vt:lpstr>Delete: Notes to 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vitaly2</dc:creator>
  <cp:lastModifiedBy>Roy, Somdut</cp:lastModifiedBy>
  <cp:revision>200</cp:revision>
  <dcterms:created xsi:type="dcterms:W3CDTF">2020-04-11T01:52:49Z</dcterms:created>
  <dcterms:modified xsi:type="dcterms:W3CDTF">2020-04-22T03:47:24Z</dcterms:modified>
</cp:coreProperties>
</file>