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AD8"/>
          </a:solidFill>
        </a:fill>
      </a:tcStyle>
    </a:wholeTbl>
    <a:band2H>
      <a:tcTxStyle b="def" i="def"/>
      <a:tcStyle>
        <a:tcBdr/>
        <a:fill>
          <a:solidFill>
            <a:srgbClr val="EDEDED"/>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D6D1"/>
          </a:solidFill>
        </a:fill>
      </a:tcStyle>
    </a:wholeTbl>
    <a:band2H>
      <a:tcTxStyle b="def" i="def"/>
      <a:tcStyle>
        <a:tcBdr/>
        <a:fill>
          <a:solidFill>
            <a:srgbClr val="EDECE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D8DC"/>
          </a:solidFill>
        </a:fill>
      </a:tcStyle>
    </a:wholeTbl>
    <a:band2H>
      <a:tcTxStyle b="def" i="def"/>
      <a:tcStyle>
        <a:tcBdr/>
        <a:fill>
          <a:solidFill>
            <a:srgbClr val="FAECEE"/>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1915128" y="1788454"/>
            <a:ext cx="8361230" cy="2098227"/>
          </a:xfrm>
          <a:prstGeom prst="rect">
            <a:avLst/>
          </a:prstGeom>
        </p:spPr>
        <p:txBody>
          <a:bodyPr anchor="b"/>
          <a:lstStyle>
            <a:lvl1pPr algn="ctr">
              <a:defRPr cap="all" sz="7200"/>
            </a:lvl1pPr>
          </a:lstStyle>
          <a:p>
            <a:pPr/>
            <a:r>
              <a:t>Title Text</a:t>
            </a:r>
          </a:p>
        </p:txBody>
      </p:sp>
      <p:sp>
        <p:nvSpPr>
          <p:cNvPr id="13" name="Body Level One…"/>
          <p:cNvSpPr txBox="1"/>
          <p:nvPr>
            <p:ph type="body" sz="quarter" idx="1"/>
          </p:nvPr>
        </p:nvSpPr>
        <p:spPr>
          <a:xfrm>
            <a:off x="2679905" y="3956279"/>
            <a:ext cx="6831674" cy="1086238"/>
          </a:xfrm>
          <a:prstGeom prst="rect">
            <a:avLst/>
          </a:prstGeom>
        </p:spPr>
        <p:txBody>
          <a:bodyPr/>
          <a:lstStyle>
            <a:lvl1pPr marL="0" indent="0" algn="ctr">
              <a:lnSpc>
                <a:spcPct val="112000"/>
              </a:lnSpc>
              <a:spcBef>
                <a:spcPts val="0"/>
              </a:spcBef>
              <a:buSzTx/>
              <a:buFontTx/>
              <a:buNone/>
              <a:defRPr sz="2300"/>
            </a:lvl1pPr>
            <a:lvl2pPr marL="0" indent="457200" algn="ctr">
              <a:lnSpc>
                <a:spcPct val="112000"/>
              </a:lnSpc>
              <a:spcBef>
                <a:spcPts val="0"/>
              </a:spcBef>
              <a:buSzTx/>
              <a:buFontTx/>
              <a:buNone/>
              <a:defRPr sz="2300"/>
            </a:lvl2pPr>
            <a:lvl3pPr marL="0" indent="914400" algn="ctr">
              <a:lnSpc>
                <a:spcPct val="112000"/>
              </a:lnSpc>
              <a:spcBef>
                <a:spcPts val="0"/>
              </a:spcBef>
              <a:buSzTx/>
              <a:buFontTx/>
              <a:buNone/>
              <a:defRPr sz="2300"/>
            </a:lvl3pPr>
            <a:lvl4pPr marL="0" indent="1371600" algn="ctr">
              <a:lnSpc>
                <a:spcPct val="112000"/>
              </a:lnSpc>
              <a:spcBef>
                <a:spcPts val="0"/>
              </a:spcBef>
              <a:buSzTx/>
              <a:buFontTx/>
              <a:buNone/>
              <a:defRPr sz="2300"/>
            </a:lvl4pPr>
            <a:lvl5pPr marL="0" indent="1828800" algn="ctr">
              <a:lnSpc>
                <a:spcPct val="112000"/>
              </a:lnSpc>
              <a:spcBef>
                <a:spcPts val="0"/>
              </a:spcBef>
              <a:buSzTx/>
              <a:buFontTx/>
              <a:buNone/>
              <a:defRPr sz="2300"/>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11153366" y="6523206"/>
            <a:ext cx="273609" cy="264974"/>
          </a:xfrm>
          <a:prstGeom prst="rect">
            <a:avLst/>
          </a:prstGeom>
        </p:spPr>
        <p:txBody>
          <a:bodyPr/>
          <a:lstStyle/>
          <a:p>
            <a:pPr/>
            <a:fld id="{86CB4B4D-7CA3-9044-876B-883B54F8677D}" type="slidenum"/>
          </a:p>
        </p:txBody>
      </p:sp>
      <p:grpSp>
        <p:nvGrpSpPr>
          <p:cNvPr id="17" name="Group 6"/>
          <p:cNvGrpSpPr/>
          <p:nvPr/>
        </p:nvGrpSpPr>
        <p:grpSpPr>
          <a:xfrm>
            <a:off x="752857" y="744468"/>
            <a:ext cx="10674118" cy="5349673"/>
            <a:chOff x="0" y="0"/>
            <a:chExt cx="10674116" cy="5349671"/>
          </a:xfrm>
        </p:grpSpPr>
        <p:sp>
          <p:nvSpPr>
            <p:cNvPr id="15" name="Freeform 6"/>
            <p:cNvSpPr/>
            <p:nvPr/>
          </p:nvSpPr>
          <p:spPr>
            <a:xfrm>
              <a:off x="7399104" y="941183"/>
              <a:ext cx="3275013" cy="4408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24" y="0"/>
                  </a:moveTo>
                  <a:lnTo>
                    <a:pt x="21600" y="0"/>
                  </a:lnTo>
                  <a:lnTo>
                    <a:pt x="21600" y="21600"/>
                  </a:lnTo>
                  <a:lnTo>
                    <a:pt x="0" y="21600"/>
                  </a:lnTo>
                  <a:lnTo>
                    <a:pt x="0" y="19712"/>
                  </a:lnTo>
                  <a:lnTo>
                    <a:pt x="18924" y="19714"/>
                  </a:lnTo>
                  <a:lnTo>
                    <a:pt x="18924" y="0"/>
                  </a:lnTo>
                  <a:close/>
                </a:path>
              </a:pathLst>
            </a:custGeom>
            <a:solidFill>
              <a:srgbClr val="191B0E"/>
            </a:solidFill>
            <a:ln w="12700" cap="flat">
              <a:noFill/>
              <a:miter lim="400000"/>
            </a:ln>
            <a:effectLst/>
          </p:spPr>
          <p:txBody>
            <a:bodyPr wrap="square" lIns="45719" tIns="45719" rIns="45719" bIns="45719" numCol="1" anchor="t">
              <a:noAutofit/>
            </a:bodyPr>
            <a:lstStyle/>
            <a:p>
              <a:pPr/>
            </a:p>
          </p:txBody>
        </p:sp>
        <p:sp>
          <p:nvSpPr>
            <p:cNvPr id="16" name="Freeform 6"/>
            <p:cNvSpPr/>
            <p:nvPr/>
          </p:nvSpPr>
          <p:spPr>
            <a:xfrm rot="10800000">
              <a:off x="0" y="0"/>
              <a:ext cx="3275668" cy="4408489"/>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18921" y="0"/>
                  </a:moveTo>
                  <a:lnTo>
                    <a:pt x="21596" y="0"/>
                  </a:lnTo>
                  <a:lnTo>
                    <a:pt x="21596" y="21600"/>
                  </a:lnTo>
                  <a:lnTo>
                    <a:pt x="5" y="21600"/>
                  </a:lnTo>
                  <a:cubicBezTo>
                    <a:pt x="-4" y="20948"/>
                    <a:pt x="9" y="20362"/>
                    <a:pt x="0" y="19710"/>
                  </a:cubicBezTo>
                  <a:lnTo>
                    <a:pt x="18921" y="19716"/>
                  </a:lnTo>
                  <a:lnTo>
                    <a:pt x="18921" y="0"/>
                  </a:lnTo>
                  <a:close/>
                </a:path>
              </a:pathLst>
            </a:custGeom>
            <a:solidFill>
              <a:srgbClr val="191B0E"/>
            </a:solidFill>
            <a:ln w="12700" cap="flat">
              <a:noFill/>
              <a:miter lim="400000"/>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4" name="Title Text"/>
          <p:cNvSpPr txBox="1"/>
          <p:nvPr>
            <p:ph type="title"/>
          </p:nvPr>
        </p:nvSpPr>
        <p:spPr>
          <a:xfrm>
            <a:off x="1371600" y="685800"/>
            <a:ext cx="9601200" cy="1485900"/>
          </a:xfrm>
          <a:prstGeom prst="rect">
            <a:avLst/>
          </a:prstGeom>
        </p:spPr>
        <p:txBody>
          <a:bodyPr/>
          <a:lstStyle/>
          <a:p>
            <a:pPr/>
            <a:r>
              <a:t>Title Text</a:t>
            </a:r>
          </a:p>
        </p:txBody>
      </p:sp>
      <p:sp>
        <p:nvSpPr>
          <p:cNvPr id="25" name="Body Level One…"/>
          <p:cNvSpPr txBox="1"/>
          <p:nvPr>
            <p:ph type="body" idx="1"/>
          </p:nvPr>
        </p:nvSpPr>
        <p:spPr>
          <a:xfrm>
            <a:off x="1371600" y="2286000"/>
            <a:ext cx="9601200" cy="3581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solidFill>
          <a:srgbClr val="191B0E"/>
        </a:solidFill>
      </p:bgPr>
    </p:bg>
    <p:spTree>
      <p:nvGrpSpPr>
        <p:cNvPr id="1" name=""/>
        <p:cNvGrpSpPr/>
        <p:nvPr/>
      </p:nvGrpSpPr>
      <p:grpSpPr>
        <a:xfrm>
          <a:off x="0" y="0"/>
          <a:ext cx="0" cy="0"/>
          <a:chOff x="0" y="0"/>
          <a:chExt cx="0" cy="0"/>
        </a:xfrm>
      </p:grpSpPr>
      <p:sp>
        <p:nvSpPr>
          <p:cNvPr id="33" name="Title Text"/>
          <p:cNvSpPr txBox="1"/>
          <p:nvPr>
            <p:ph type="title"/>
          </p:nvPr>
        </p:nvSpPr>
        <p:spPr>
          <a:xfrm>
            <a:off x="765025" y="1301360"/>
            <a:ext cx="9612972" cy="2852737"/>
          </a:xfrm>
          <a:prstGeom prst="rect">
            <a:avLst/>
          </a:prstGeom>
        </p:spPr>
        <p:txBody>
          <a:bodyPr anchor="b"/>
          <a:lstStyle>
            <a:lvl1pPr algn="r">
              <a:defRPr cap="all" sz="7200">
                <a:solidFill>
                  <a:srgbClr val="EFEDE3"/>
                </a:solidFill>
              </a:defRPr>
            </a:lvl1pPr>
          </a:lstStyle>
          <a:p>
            <a:pPr/>
            <a:r>
              <a:t>Title Text</a:t>
            </a:r>
          </a:p>
        </p:txBody>
      </p:sp>
      <p:sp>
        <p:nvSpPr>
          <p:cNvPr id="34" name="Body Level One…"/>
          <p:cNvSpPr txBox="1"/>
          <p:nvPr>
            <p:ph type="body" sz="quarter" idx="1"/>
          </p:nvPr>
        </p:nvSpPr>
        <p:spPr>
          <a:xfrm>
            <a:off x="765025" y="4216327"/>
            <a:ext cx="9612972" cy="1143325"/>
          </a:xfrm>
          <a:prstGeom prst="rect">
            <a:avLst/>
          </a:prstGeom>
        </p:spPr>
        <p:txBody>
          <a:bodyPr/>
          <a:lstStyle>
            <a:lvl1pPr marL="0" indent="0" algn="r">
              <a:lnSpc>
                <a:spcPct val="112000"/>
              </a:lnSpc>
              <a:spcBef>
                <a:spcPts val="0"/>
              </a:spcBef>
              <a:buSzTx/>
              <a:buFontTx/>
              <a:buNone/>
              <a:defRPr sz="2400">
                <a:solidFill>
                  <a:srgbClr val="EFEDE3"/>
                </a:solidFill>
              </a:defRPr>
            </a:lvl1pPr>
            <a:lvl2pPr marL="0" indent="457200" algn="r">
              <a:lnSpc>
                <a:spcPct val="112000"/>
              </a:lnSpc>
              <a:spcBef>
                <a:spcPts val="0"/>
              </a:spcBef>
              <a:buSzTx/>
              <a:buFontTx/>
              <a:buNone/>
              <a:defRPr sz="2400">
                <a:solidFill>
                  <a:srgbClr val="EFEDE3"/>
                </a:solidFill>
              </a:defRPr>
            </a:lvl2pPr>
            <a:lvl3pPr marL="0" indent="914400" algn="r">
              <a:lnSpc>
                <a:spcPct val="112000"/>
              </a:lnSpc>
              <a:spcBef>
                <a:spcPts val="0"/>
              </a:spcBef>
              <a:buSzTx/>
              <a:buFontTx/>
              <a:buNone/>
              <a:defRPr sz="2400">
                <a:solidFill>
                  <a:srgbClr val="EFEDE3"/>
                </a:solidFill>
              </a:defRPr>
            </a:lvl3pPr>
            <a:lvl4pPr marL="0" indent="1371600" algn="r">
              <a:lnSpc>
                <a:spcPct val="112000"/>
              </a:lnSpc>
              <a:spcBef>
                <a:spcPts val="0"/>
              </a:spcBef>
              <a:buSzTx/>
              <a:buFontTx/>
              <a:buNone/>
              <a:defRPr sz="2400">
                <a:solidFill>
                  <a:srgbClr val="EFEDE3"/>
                </a:solidFill>
              </a:defRPr>
            </a:lvl4pPr>
            <a:lvl5pPr marL="0" indent="1828800" algn="r">
              <a:lnSpc>
                <a:spcPct val="112000"/>
              </a:lnSpc>
              <a:spcBef>
                <a:spcPts val="0"/>
              </a:spcBef>
              <a:buSzTx/>
              <a:buFontTx/>
              <a:buNone/>
              <a:defRPr sz="2400">
                <a:solidFill>
                  <a:srgbClr val="EFEDE3"/>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11153366" y="6523206"/>
            <a:ext cx="273609" cy="264974"/>
          </a:xfrm>
          <a:prstGeom prst="rect">
            <a:avLst/>
          </a:prstGeom>
        </p:spPr>
        <p:txBody>
          <a:bodyPr/>
          <a:lstStyle>
            <a:lvl1pPr>
              <a:defRPr>
                <a:solidFill>
                  <a:srgbClr val="EFEDE3"/>
                </a:solidFill>
              </a:defRPr>
            </a:lvl1pPr>
          </a:lstStyle>
          <a:p>
            <a:pPr/>
            <a:fld id="{86CB4B4D-7CA3-9044-876B-883B54F8677D}" type="slidenum"/>
          </a:p>
        </p:txBody>
      </p:sp>
      <p:sp>
        <p:nvSpPr>
          <p:cNvPr id="36" name="Crop MarkFreeform 6"/>
          <p:cNvSpPr/>
          <p:nvPr/>
        </p:nvSpPr>
        <p:spPr>
          <a:xfrm>
            <a:off x="8151962" y="1685651"/>
            <a:ext cx="3275013" cy="4408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24" y="0"/>
                </a:moveTo>
                <a:lnTo>
                  <a:pt x="21600" y="0"/>
                </a:lnTo>
                <a:lnTo>
                  <a:pt x="21600" y="21600"/>
                </a:lnTo>
                <a:lnTo>
                  <a:pt x="0" y="21600"/>
                </a:lnTo>
                <a:lnTo>
                  <a:pt x="0" y="19733"/>
                </a:lnTo>
                <a:lnTo>
                  <a:pt x="18924" y="19733"/>
                </a:lnTo>
                <a:lnTo>
                  <a:pt x="18924" y="0"/>
                </a:lnTo>
                <a:close/>
              </a:path>
            </a:pathLst>
          </a:custGeom>
          <a:solidFill>
            <a:srgbClr val="EFEDE3"/>
          </a:solidFill>
          <a:ln w="12700">
            <a:miter lim="400000"/>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3" name="Title Text"/>
          <p:cNvSpPr txBox="1"/>
          <p:nvPr>
            <p:ph type="title"/>
          </p:nvPr>
        </p:nvSpPr>
        <p:spPr>
          <a:xfrm>
            <a:off x="1371600" y="685800"/>
            <a:ext cx="9601200" cy="1485900"/>
          </a:xfrm>
          <a:prstGeom prst="rect">
            <a:avLst/>
          </a:prstGeom>
        </p:spPr>
        <p:txBody>
          <a:bodyPr/>
          <a:lstStyle/>
          <a:p>
            <a:pPr/>
            <a:r>
              <a:t>Title Text</a:t>
            </a:r>
          </a:p>
        </p:txBody>
      </p:sp>
      <p:sp>
        <p:nvSpPr>
          <p:cNvPr id="44" name="Body Level One…"/>
          <p:cNvSpPr txBox="1"/>
          <p:nvPr>
            <p:ph type="body" sz="quarter" idx="1"/>
          </p:nvPr>
        </p:nvSpPr>
        <p:spPr>
          <a:xfrm>
            <a:off x="1371600" y="2285999"/>
            <a:ext cx="4447786" cy="35814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2" name="Title Text"/>
          <p:cNvSpPr txBox="1"/>
          <p:nvPr>
            <p:ph type="title"/>
          </p:nvPr>
        </p:nvSpPr>
        <p:spPr>
          <a:xfrm>
            <a:off x="1371600" y="685800"/>
            <a:ext cx="9601200" cy="1485900"/>
          </a:xfrm>
          <a:prstGeom prst="rect">
            <a:avLst/>
          </a:prstGeom>
        </p:spPr>
        <p:txBody>
          <a:bodyPr/>
          <a:lstStyle/>
          <a:p>
            <a:pPr/>
            <a:r>
              <a:t>Title Text</a:t>
            </a:r>
          </a:p>
        </p:txBody>
      </p:sp>
      <p:sp>
        <p:nvSpPr>
          <p:cNvPr id="53" name="Body Level One…"/>
          <p:cNvSpPr txBox="1"/>
          <p:nvPr>
            <p:ph type="body" sz="quarter" idx="1"/>
          </p:nvPr>
        </p:nvSpPr>
        <p:spPr>
          <a:xfrm>
            <a:off x="1371600" y="2340864"/>
            <a:ext cx="4443985" cy="823913"/>
          </a:xfrm>
          <a:prstGeom prst="rect">
            <a:avLst/>
          </a:prstGeom>
        </p:spPr>
        <p:txBody>
          <a:bodyPr anchor="b"/>
          <a:lstStyle>
            <a:lvl1pPr marL="0" indent="0">
              <a:lnSpc>
                <a:spcPct val="84000"/>
              </a:lnSpc>
              <a:spcBef>
                <a:spcPts val="0"/>
              </a:spcBef>
              <a:buSzTx/>
              <a:buFontTx/>
              <a:buNone/>
              <a:defRPr sz="3000"/>
            </a:lvl1pPr>
            <a:lvl2pPr marL="0" indent="457200">
              <a:lnSpc>
                <a:spcPct val="84000"/>
              </a:lnSpc>
              <a:spcBef>
                <a:spcPts val="0"/>
              </a:spcBef>
              <a:buSzTx/>
              <a:buFontTx/>
              <a:buNone/>
              <a:defRPr sz="3000"/>
            </a:lvl2pPr>
            <a:lvl3pPr marL="0" indent="914400">
              <a:lnSpc>
                <a:spcPct val="84000"/>
              </a:lnSpc>
              <a:spcBef>
                <a:spcPts val="0"/>
              </a:spcBef>
              <a:buSzTx/>
              <a:buFontTx/>
              <a:buNone/>
              <a:defRPr sz="3000"/>
            </a:lvl3pPr>
            <a:lvl4pPr marL="0" indent="1371600">
              <a:lnSpc>
                <a:spcPct val="84000"/>
              </a:lnSpc>
              <a:spcBef>
                <a:spcPts val="0"/>
              </a:spcBef>
              <a:buSzTx/>
              <a:buFontTx/>
              <a:buNone/>
              <a:defRPr sz="3000"/>
            </a:lvl4pPr>
            <a:lvl5pPr marL="0" indent="1828800">
              <a:lnSpc>
                <a:spcPct val="84000"/>
              </a:lnSpc>
              <a:spcBef>
                <a:spcPts val="0"/>
              </a:spcBef>
              <a:buSzTx/>
              <a:buFontTx/>
              <a:buNone/>
              <a:defRPr sz="3000"/>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4"/>
          <p:cNvSpPr/>
          <p:nvPr>
            <p:ph type="body" sz="quarter" idx="13"/>
          </p:nvPr>
        </p:nvSpPr>
        <p:spPr>
          <a:xfrm>
            <a:off x="6525014" y="2340864"/>
            <a:ext cx="4443985" cy="823913"/>
          </a:xfrm>
          <a:prstGeom prst="rect">
            <a:avLst/>
          </a:prstGeom>
        </p:spPr>
        <p:txBody>
          <a:bodyPr anchor="b"/>
          <a:lstStyle/>
          <a:p>
            <a:pPr marL="0" indent="0">
              <a:lnSpc>
                <a:spcPct val="84000"/>
              </a:lnSpc>
              <a:spcBef>
                <a:spcPts val="0"/>
              </a:spcBef>
              <a:buSzTx/>
              <a:buFontTx/>
              <a:buNone/>
              <a:defRPr sz="30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2" name="Title Text"/>
          <p:cNvSpPr txBox="1"/>
          <p:nvPr>
            <p:ph type="title"/>
          </p:nvPr>
        </p:nvSpPr>
        <p:spPr>
          <a:xfrm>
            <a:off x="1371600" y="685800"/>
            <a:ext cx="9601200" cy="1485900"/>
          </a:xfrm>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77"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pPr/>
          </a:p>
        </p:txBody>
      </p:sp>
      <p:sp>
        <p:nvSpPr>
          <p:cNvPr id="78" name="Title Text"/>
          <p:cNvSpPr txBox="1"/>
          <p:nvPr>
            <p:ph type="title"/>
          </p:nvPr>
        </p:nvSpPr>
        <p:spPr>
          <a:xfrm>
            <a:off x="723900" y="685800"/>
            <a:ext cx="3855721" cy="2157884"/>
          </a:xfrm>
          <a:prstGeom prst="rect">
            <a:avLst/>
          </a:prstGeom>
        </p:spPr>
        <p:txBody>
          <a:bodyPr/>
          <a:lstStyle>
            <a:lvl1pPr>
              <a:lnSpc>
                <a:spcPct val="84000"/>
              </a:lnSpc>
              <a:defRPr sz="4800"/>
            </a:lvl1pPr>
          </a:lstStyle>
          <a:p>
            <a:pPr/>
            <a:r>
              <a:t>Title Text</a:t>
            </a:r>
          </a:p>
        </p:txBody>
      </p:sp>
      <p:sp>
        <p:nvSpPr>
          <p:cNvPr id="79" name="Body Level One…"/>
          <p:cNvSpPr txBox="1"/>
          <p:nvPr>
            <p:ph type="body" sz="half" idx="1"/>
          </p:nvPr>
        </p:nvSpPr>
        <p:spPr>
          <a:xfrm>
            <a:off x="6256020" y="685801"/>
            <a:ext cx="5212080" cy="517525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0" name="Text Placeholder 3"/>
          <p:cNvSpPr/>
          <p:nvPr>
            <p:ph type="body" sz="quarter" idx="13"/>
          </p:nvPr>
        </p:nvSpPr>
        <p:spPr>
          <a:xfrm>
            <a:off x="723899" y="2856343"/>
            <a:ext cx="3855722" cy="3011058"/>
          </a:xfrm>
          <a:prstGeom prst="rect">
            <a:avLst/>
          </a:prstGeom>
        </p:spPr>
        <p:txBody>
          <a:bodyPr/>
          <a:lstStyle/>
          <a:p>
            <a:pPr marL="0" indent="0">
              <a:lnSpc>
                <a:spcPct val="113000"/>
              </a:lnSpc>
              <a:spcBef>
                <a:spcPts val="1500"/>
              </a:spcBef>
              <a:buSzTx/>
              <a:buFontTx/>
              <a:buNone/>
              <a:defRPr sz="1600"/>
            </a:pPr>
          </a:p>
        </p:txBody>
      </p:sp>
      <p:sp>
        <p:nvSpPr>
          <p:cNvPr id="81" name="Slide Number"/>
          <p:cNvSpPr txBox="1"/>
          <p:nvPr>
            <p:ph type="sldNum" sz="quarter" idx="2"/>
          </p:nvPr>
        </p:nvSpPr>
        <p:spPr>
          <a:xfrm>
            <a:off x="11205823" y="6523206"/>
            <a:ext cx="273610" cy="264974"/>
          </a:xfrm>
          <a:prstGeom prst="rect">
            <a:avLst/>
          </a:prstGeom>
        </p:spPr>
        <p:txBody>
          <a:bodyPr/>
          <a:lstStyle/>
          <a:p>
            <a:pPr/>
            <a:fld id="{86CB4B4D-7CA3-9044-876B-883B54F8677D}" type="slidenum"/>
          </a:p>
        </p:txBody>
      </p:sp>
      <p:sp>
        <p:nvSpPr>
          <p:cNvPr id="82" name="Divider BarRectangle 8"/>
          <p:cNvSpPr/>
          <p:nvPr/>
        </p:nvSpPr>
        <p:spPr>
          <a:xfrm>
            <a:off x="5303520" y="376"/>
            <a:ext cx="228601" cy="6858001"/>
          </a:xfrm>
          <a:prstGeom prst="rect">
            <a:avLst/>
          </a:prstGeom>
          <a:solidFill>
            <a:srgbClr val="191B0E"/>
          </a:solidFill>
          <a:ln w="12700">
            <a:miter lim="400000"/>
          </a:ln>
        </p:spPr>
        <p:txBody>
          <a:bodyPr lIns="45719" rIns="45719"/>
          <a:lstStyle/>
          <a:p>
            <a:pP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89"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pPr/>
          </a:p>
        </p:txBody>
      </p:sp>
      <p:sp>
        <p:nvSpPr>
          <p:cNvPr id="90" name="Title Text"/>
          <p:cNvSpPr txBox="1"/>
          <p:nvPr>
            <p:ph type="title"/>
          </p:nvPr>
        </p:nvSpPr>
        <p:spPr>
          <a:xfrm>
            <a:off x="723900" y="685800"/>
            <a:ext cx="3855721" cy="2157884"/>
          </a:xfrm>
          <a:prstGeom prst="rect">
            <a:avLst/>
          </a:prstGeom>
        </p:spPr>
        <p:txBody>
          <a:bodyPr/>
          <a:lstStyle>
            <a:lvl1pPr>
              <a:lnSpc>
                <a:spcPct val="84000"/>
              </a:lnSpc>
              <a:defRPr sz="4800"/>
            </a:lvl1pPr>
          </a:lstStyle>
          <a:p>
            <a:pPr/>
            <a:r>
              <a:t>Title Text</a:t>
            </a:r>
          </a:p>
        </p:txBody>
      </p:sp>
      <p:sp>
        <p:nvSpPr>
          <p:cNvPr id="91" name="Picture Placeholder 2"/>
          <p:cNvSpPr/>
          <p:nvPr>
            <p:ph type="pic" idx="13"/>
          </p:nvPr>
        </p:nvSpPr>
        <p:spPr>
          <a:xfrm>
            <a:off x="5532120" y="0"/>
            <a:ext cx="6659881" cy="6858000"/>
          </a:xfrm>
          <a:prstGeom prst="rect">
            <a:avLst/>
          </a:prstGeom>
        </p:spPr>
        <p:txBody>
          <a:bodyPr lIns="91439" rIns="91439">
            <a:noAutofit/>
          </a:bodyPr>
          <a:lstStyle/>
          <a:p>
            <a:pPr/>
          </a:p>
        </p:txBody>
      </p:sp>
      <p:sp>
        <p:nvSpPr>
          <p:cNvPr id="92" name="Body Level One…"/>
          <p:cNvSpPr txBox="1"/>
          <p:nvPr>
            <p:ph type="body" sz="quarter" idx="1"/>
          </p:nvPr>
        </p:nvSpPr>
        <p:spPr>
          <a:xfrm>
            <a:off x="723900" y="2855967"/>
            <a:ext cx="3855721" cy="3011433"/>
          </a:xfrm>
          <a:prstGeom prst="rect">
            <a:avLst/>
          </a:prstGeom>
        </p:spPr>
        <p:txBody>
          <a:bodyPr/>
          <a:lstStyle>
            <a:lvl1pPr marL="0" indent="0">
              <a:lnSpc>
                <a:spcPct val="113000"/>
              </a:lnSpc>
              <a:spcBef>
                <a:spcPts val="1500"/>
              </a:spcBef>
              <a:buSzTx/>
              <a:buFontTx/>
              <a:buNone/>
              <a:defRPr sz="1600"/>
            </a:lvl1pPr>
            <a:lvl2pPr marL="0" indent="457200">
              <a:lnSpc>
                <a:spcPct val="113000"/>
              </a:lnSpc>
              <a:spcBef>
                <a:spcPts val="1500"/>
              </a:spcBef>
              <a:buSzTx/>
              <a:buFontTx/>
              <a:buNone/>
              <a:defRPr sz="1600"/>
            </a:lvl2pPr>
            <a:lvl3pPr marL="0" indent="914400">
              <a:lnSpc>
                <a:spcPct val="113000"/>
              </a:lnSpc>
              <a:spcBef>
                <a:spcPts val="1500"/>
              </a:spcBef>
              <a:buSzTx/>
              <a:buFontTx/>
              <a:buNone/>
              <a:defRPr sz="1600"/>
            </a:lvl3pPr>
            <a:lvl4pPr marL="0" indent="1371600">
              <a:lnSpc>
                <a:spcPct val="113000"/>
              </a:lnSpc>
              <a:spcBef>
                <a:spcPts val="1500"/>
              </a:spcBef>
              <a:buSzTx/>
              <a:buFontTx/>
              <a:buNone/>
              <a:defRPr sz="1600"/>
            </a:lvl4pPr>
            <a:lvl5pPr marL="0" indent="1828800">
              <a:lnSpc>
                <a:spcPct val="113000"/>
              </a:lnSpc>
              <a:spcBef>
                <a:spcPts val="1500"/>
              </a:spcBef>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xfrm>
            <a:off x="11205823" y="6523206"/>
            <a:ext cx="273610" cy="264974"/>
          </a:xfrm>
          <a:prstGeom prst="rect">
            <a:avLst/>
          </a:prstGeom>
        </p:spPr>
        <p:txBody>
          <a:bodyPr/>
          <a:lstStyle/>
          <a:p>
            <a:pPr/>
            <a:fld id="{86CB4B4D-7CA3-9044-876B-883B54F8677D}" type="slidenum"/>
          </a:p>
        </p:txBody>
      </p:sp>
      <p:sp>
        <p:nvSpPr>
          <p:cNvPr id="94" name="Divider BarRectangle 8"/>
          <p:cNvSpPr/>
          <p:nvPr/>
        </p:nvSpPr>
        <p:spPr>
          <a:xfrm>
            <a:off x="5303520" y="376"/>
            <a:ext cx="228601" cy="6858001"/>
          </a:xfrm>
          <a:prstGeom prst="rect">
            <a:avLst/>
          </a:prstGeom>
          <a:solidFill>
            <a:srgbClr val="191B0E"/>
          </a:solidFill>
          <a:ln w="12700">
            <a:miter lim="400000"/>
          </a:ln>
        </p:spPr>
        <p:txBody>
          <a:bodyPr lIns="45719" rIns="45719"/>
          <a:lstStyle/>
          <a:p>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FEDE3"/>
        </a:solidFill>
      </p:bgPr>
    </p:bg>
    <p:spTree>
      <p:nvGrpSpPr>
        <p:cNvPr id="1" name=""/>
        <p:cNvGrpSpPr/>
        <p:nvPr/>
      </p:nvGrpSpPr>
      <p:grpSpPr>
        <a:xfrm>
          <a:off x="0" y="0"/>
          <a:ext cx="0" cy="0"/>
          <a:chOff x="0" y="0"/>
          <a:chExt cx="0" cy="0"/>
        </a:xfrm>
      </p:grpSpPr>
      <p:sp>
        <p:nvSpPr>
          <p:cNvPr id="2" name="Side barRectangle 8"/>
          <p:cNvSpPr/>
          <p:nvPr/>
        </p:nvSpPr>
        <p:spPr>
          <a:xfrm>
            <a:off x="478094" y="376"/>
            <a:ext cx="228601" cy="6858001"/>
          </a:xfrm>
          <a:prstGeom prst="rect">
            <a:avLst/>
          </a:prstGeom>
          <a:solidFill>
            <a:srgbClr val="191B0E"/>
          </a:solidFill>
          <a:ln w="12700">
            <a:miter lim="400000"/>
          </a:ln>
        </p:spPr>
        <p:txBody>
          <a:bodyPr lIns="45719" rIns="45719"/>
          <a:lstStyle/>
          <a:p>
            <a:pPr/>
          </a:p>
        </p:txBody>
      </p:sp>
      <p:sp>
        <p:nvSpPr>
          <p:cNvPr id="3" name="Slide Number"/>
          <p:cNvSpPr txBox="1"/>
          <p:nvPr>
            <p:ph type="sldNum" sz="quarter" idx="2"/>
          </p:nvPr>
        </p:nvSpPr>
        <p:spPr>
          <a:xfrm>
            <a:off x="10795418" y="6523206"/>
            <a:ext cx="273610" cy="264974"/>
          </a:xfrm>
          <a:prstGeom prst="rect">
            <a:avLst/>
          </a:prstGeom>
          <a:ln w="12700">
            <a:miter lim="400000"/>
          </a:ln>
        </p:spPr>
        <p:txBody>
          <a:bodyPr wrap="none" lIns="45719" rIns="45719" anchor="ctr">
            <a:spAutoFit/>
          </a:bodyPr>
          <a:lstStyle>
            <a:lvl1pPr algn="r">
              <a:defRPr sz="1200">
                <a:solidFill>
                  <a:srgbClr val="191B0E"/>
                </a:solidFill>
              </a:defRPr>
            </a:lvl1pPr>
          </a:lstStyle>
          <a:p>
            <a:pPr/>
            <a:fld id="{86CB4B4D-7CA3-9044-876B-883B54F8677D}" type="slidenum"/>
          </a:p>
        </p:txBody>
      </p:sp>
      <p:sp>
        <p:nvSpPr>
          <p:cNvPr id="4" name="Title Text"/>
          <p:cNvSpPr txBox="1"/>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89000"/>
        </a:lnSpc>
        <a:spcBef>
          <a:spcPts val="0"/>
        </a:spcBef>
        <a:spcAft>
          <a:spcPts val="0"/>
        </a:spcAft>
        <a:buClrTx/>
        <a:buSzTx/>
        <a:buFontTx/>
        <a:buNone/>
        <a:tabLst/>
        <a:defRPr b="0" baseline="0" cap="none" i="0" spc="0" strike="noStrike" sz="4400" u="none">
          <a:ln>
            <a:noFill/>
          </a:ln>
          <a:solidFill>
            <a:srgbClr val="191B0E"/>
          </a:solidFill>
          <a:uFillTx/>
          <a:latin typeface="Franklin Gothic Book"/>
          <a:ea typeface="Franklin Gothic Book"/>
          <a:cs typeface="Franklin Gothic Book"/>
          <a:sym typeface="Franklin Gothic Book"/>
        </a:defRPr>
      </a:lvl1pPr>
      <a:lvl2pPr marL="0" marR="0" indent="0" algn="l" defTabSz="914400" rtl="0" latinLnBrk="0">
        <a:lnSpc>
          <a:spcPct val="89000"/>
        </a:lnSpc>
        <a:spcBef>
          <a:spcPts val="0"/>
        </a:spcBef>
        <a:spcAft>
          <a:spcPts val="0"/>
        </a:spcAft>
        <a:buClrTx/>
        <a:buSzTx/>
        <a:buFontTx/>
        <a:buNone/>
        <a:tabLst/>
        <a:defRPr b="0" baseline="0" cap="none" i="0" spc="0" strike="noStrike" sz="4400" u="none">
          <a:ln>
            <a:noFill/>
          </a:ln>
          <a:solidFill>
            <a:srgbClr val="191B0E"/>
          </a:solidFill>
          <a:uFillTx/>
          <a:latin typeface="Franklin Gothic Book"/>
          <a:ea typeface="Franklin Gothic Book"/>
          <a:cs typeface="Franklin Gothic Book"/>
          <a:sym typeface="Franklin Gothic Book"/>
        </a:defRPr>
      </a:lvl2pPr>
      <a:lvl3pPr marL="0" marR="0" indent="0" algn="l" defTabSz="914400" rtl="0" latinLnBrk="0">
        <a:lnSpc>
          <a:spcPct val="89000"/>
        </a:lnSpc>
        <a:spcBef>
          <a:spcPts val="0"/>
        </a:spcBef>
        <a:spcAft>
          <a:spcPts val="0"/>
        </a:spcAft>
        <a:buClrTx/>
        <a:buSzTx/>
        <a:buFontTx/>
        <a:buNone/>
        <a:tabLst/>
        <a:defRPr b="0" baseline="0" cap="none" i="0" spc="0" strike="noStrike" sz="4400" u="none">
          <a:ln>
            <a:noFill/>
          </a:ln>
          <a:solidFill>
            <a:srgbClr val="191B0E"/>
          </a:solidFill>
          <a:uFillTx/>
          <a:latin typeface="Franklin Gothic Book"/>
          <a:ea typeface="Franklin Gothic Book"/>
          <a:cs typeface="Franklin Gothic Book"/>
          <a:sym typeface="Franklin Gothic Book"/>
        </a:defRPr>
      </a:lvl3pPr>
      <a:lvl4pPr marL="0" marR="0" indent="0" algn="l" defTabSz="914400" rtl="0" latinLnBrk="0">
        <a:lnSpc>
          <a:spcPct val="89000"/>
        </a:lnSpc>
        <a:spcBef>
          <a:spcPts val="0"/>
        </a:spcBef>
        <a:spcAft>
          <a:spcPts val="0"/>
        </a:spcAft>
        <a:buClrTx/>
        <a:buSzTx/>
        <a:buFontTx/>
        <a:buNone/>
        <a:tabLst/>
        <a:defRPr b="0" baseline="0" cap="none" i="0" spc="0" strike="noStrike" sz="4400" u="none">
          <a:ln>
            <a:noFill/>
          </a:ln>
          <a:solidFill>
            <a:srgbClr val="191B0E"/>
          </a:solidFill>
          <a:uFillTx/>
          <a:latin typeface="Franklin Gothic Book"/>
          <a:ea typeface="Franklin Gothic Book"/>
          <a:cs typeface="Franklin Gothic Book"/>
          <a:sym typeface="Franklin Gothic Book"/>
        </a:defRPr>
      </a:lvl4pPr>
      <a:lvl5pPr marL="0" marR="0" indent="0" algn="l" defTabSz="914400" rtl="0" latinLnBrk="0">
        <a:lnSpc>
          <a:spcPct val="89000"/>
        </a:lnSpc>
        <a:spcBef>
          <a:spcPts val="0"/>
        </a:spcBef>
        <a:spcAft>
          <a:spcPts val="0"/>
        </a:spcAft>
        <a:buClrTx/>
        <a:buSzTx/>
        <a:buFontTx/>
        <a:buNone/>
        <a:tabLst/>
        <a:defRPr b="0" baseline="0" cap="none" i="0" spc="0" strike="noStrike" sz="4400" u="none">
          <a:ln>
            <a:noFill/>
          </a:ln>
          <a:solidFill>
            <a:srgbClr val="191B0E"/>
          </a:solidFill>
          <a:uFillTx/>
          <a:latin typeface="Franklin Gothic Book"/>
          <a:ea typeface="Franklin Gothic Book"/>
          <a:cs typeface="Franklin Gothic Book"/>
          <a:sym typeface="Franklin Gothic Book"/>
        </a:defRPr>
      </a:lvl5pPr>
      <a:lvl6pPr marL="0" marR="0" indent="0" algn="l" defTabSz="914400" rtl="0" latinLnBrk="0">
        <a:lnSpc>
          <a:spcPct val="89000"/>
        </a:lnSpc>
        <a:spcBef>
          <a:spcPts val="0"/>
        </a:spcBef>
        <a:spcAft>
          <a:spcPts val="0"/>
        </a:spcAft>
        <a:buClrTx/>
        <a:buSzTx/>
        <a:buFontTx/>
        <a:buNone/>
        <a:tabLst/>
        <a:defRPr b="0" baseline="0" cap="none" i="0" spc="0" strike="noStrike" sz="4400" u="none">
          <a:ln>
            <a:noFill/>
          </a:ln>
          <a:solidFill>
            <a:srgbClr val="191B0E"/>
          </a:solidFill>
          <a:uFillTx/>
          <a:latin typeface="Franklin Gothic Book"/>
          <a:ea typeface="Franklin Gothic Book"/>
          <a:cs typeface="Franklin Gothic Book"/>
          <a:sym typeface="Franklin Gothic Book"/>
        </a:defRPr>
      </a:lvl6pPr>
      <a:lvl7pPr marL="0" marR="0" indent="0" algn="l" defTabSz="914400" rtl="0" latinLnBrk="0">
        <a:lnSpc>
          <a:spcPct val="89000"/>
        </a:lnSpc>
        <a:spcBef>
          <a:spcPts val="0"/>
        </a:spcBef>
        <a:spcAft>
          <a:spcPts val="0"/>
        </a:spcAft>
        <a:buClrTx/>
        <a:buSzTx/>
        <a:buFontTx/>
        <a:buNone/>
        <a:tabLst/>
        <a:defRPr b="0" baseline="0" cap="none" i="0" spc="0" strike="noStrike" sz="4400" u="none">
          <a:ln>
            <a:noFill/>
          </a:ln>
          <a:solidFill>
            <a:srgbClr val="191B0E"/>
          </a:solidFill>
          <a:uFillTx/>
          <a:latin typeface="Franklin Gothic Book"/>
          <a:ea typeface="Franklin Gothic Book"/>
          <a:cs typeface="Franklin Gothic Book"/>
          <a:sym typeface="Franklin Gothic Book"/>
        </a:defRPr>
      </a:lvl7pPr>
      <a:lvl8pPr marL="0" marR="0" indent="0" algn="l" defTabSz="914400" rtl="0" latinLnBrk="0">
        <a:lnSpc>
          <a:spcPct val="89000"/>
        </a:lnSpc>
        <a:spcBef>
          <a:spcPts val="0"/>
        </a:spcBef>
        <a:spcAft>
          <a:spcPts val="0"/>
        </a:spcAft>
        <a:buClrTx/>
        <a:buSzTx/>
        <a:buFontTx/>
        <a:buNone/>
        <a:tabLst/>
        <a:defRPr b="0" baseline="0" cap="none" i="0" spc="0" strike="noStrike" sz="4400" u="none">
          <a:ln>
            <a:noFill/>
          </a:ln>
          <a:solidFill>
            <a:srgbClr val="191B0E"/>
          </a:solidFill>
          <a:uFillTx/>
          <a:latin typeface="Franklin Gothic Book"/>
          <a:ea typeface="Franklin Gothic Book"/>
          <a:cs typeface="Franklin Gothic Book"/>
          <a:sym typeface="Franklin Gothic Book"/>
        </a:defRPr>
      </a:lvl8pPr>
      <a:lvl9pPr marL="0" marR="0" indent="0" algn="l" defTabSz="914400" rtl="0" latinLnBrk="0">
        <a:lnSpc>
          <a:spcPct val="89000"/>
        </a:lnSpc>
        <a:spcBef>
          <a:spcPts val="0"/>
        </a:spcBef>
        <a:spcAft>
          <a:spcPts val="0"/>
        </a:spcAft>
        <a:buClrTx/>
        <a:buSzTx/>
        <a:buFontTx/>
        <a:buNone/>
        <a:tabLst/>
        <a:defRPr b="0" baseline="0" cap="none" i="0" spc="0" strike="noStrike" sz="4400" u="none">
          <a:ln>
            <a:noFill/>
          </a:ln>
          <a:solidFill>
            <a:srgbClr val="191B0E"/>
          </a:solidFill>
          <a:uFillTx/>
          <a:latin typeface="Franklin Gothic Book"/>
          <a:ea typeface="Franklin Gothic Book"/>
          <a:cs typeface="Franklin Gothic Book"/>
          <a:sym typeface="Franklin Gothic Book"/>
        </a:defRPr>
      </a:lvl9pPr>
    </p:titleStyle>
    <p:bodyStyle>
      <a:lvl1pPr marL="384047" marR="0" indent="-384047" algn="l" defTabSz="914400" rtl="0" latinLnBrk="0">
        <a:lnSpc>
          <a:spcPct val="94000"/>
        </a:lnSpc>
        <a:spcBef>
          <a:spcPts val="1000"/>
        </a:spcBef>
        <a:spcAft>
          <a:spcPts val="0"/>
        </a:spcAft>
        <a:buClrTx/>
        <a:buSzPct val="100000"/>
        <a:buFont typeface="Helvetica Neue"/>
        <a:buChar char="■"/>
        <a:tabLst/>
        <a:defRPr b="0" baseline="0" cap="none" i="0" spc="0" strike="noStrike" sz="2000" u="none">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b="0" baseline="0" cap="none" i="0" spc="0" strike="noStrike" sz="2000" u="none">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b="0" baseline="0" cap="none" i="0" spc="0" strike="noStrike" sz="2000" u="none">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b="0" baseline="0" cap="none" i="0" spc="0" strike="noStrike" sz="2000" u="none">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b="0" baseline="0" cap="none" i="0" spc="0" strike="noStrike" sz="2000" u="none">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b="0" baseline="0" cap="none" i="0" spc="0" strike="noStrike" sz="2000" u="none">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b="0" baseline="0" cap="none" i="0" spc="0" strike="noStrike" sz="2000" u="none">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b="0" baseline="0" cap="none" i="0" spc="0" strike="noStrike" sz="2000" u="none">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b="0" baseline="0" cap="none" i="0" spc="0" strike="noStrike" sz="2000" u="none">
          <a:ln>
            <a:noFill/>
          </a:ln>
          <a:solidFill>
            <a:srgbClr val="191B0E"/>
          </a:solidFill>
          <a:uFillTx/>
          <a:latin typeface="Franklin Gothic Book"/>
          <a:ea typeface="Franklin Gothic Book"/>
          <a:cs typeface="Franklin Gothic Book"/>
          <a:sym typeface="Franklin Gothic Book"/>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Franklin Gothic Book"/>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Franklin Gothic Book"/>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Franklin Gothic Book"/>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Franklin Gothic Book"/>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Franklin Gothic Book"/>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Franklin Gothic Book"/>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Franklin Gothic Book"/>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Franklin Gothic Book"/>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Franklin Gothic 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tif"/><Relationship Id="rId4"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Footer Placeholder 6"/>
          <p:cNvSpPr txBox="1"/>
          <p:nvPr/>
        </p:nvSpPr>
        <p:spPr>
          <a:xfrm>
            <a:off x="890337" y="6523206"/>
            <a:ext cx="9828067"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191B0E"/>
                </a:solidFill>
              </a:defRPr>
            </a:lvl1pPr>
          </a:lstStyle>
          <a:p>
            <a:pPr/>
            <a:r>
              <a:t>CSE6240: Web search and Data Mining  Somdut  Roy,  Vitaly Marin,  Devanshee Shah</a:t>
            </a:r>
          </a:p>
        </p:txBody>
      </p:sp>
      <p:sp>
        <p:nvSpPr>
          <p:cNvPr id="104" name="Title 1"/>
          <p:cNvSpPr txBox="1"/>
          <p:nvPr>
            <p:ph type="ctrTitle"/>
          </p:nvPr>
        </p:nvSpPr>
        <p:spPr>
          <a:xfrm>
            <a:off x="1356766" y="931861"/>
            <a:ext cx="9616035" cy="2520158"/>
          </a:xfrm>
          <a:prstGeom prst="rect">
            <a:avLst/>
          </a:prstGeom>
        </p:spPr>
        <p:txBody>
          <a:bodyPr/>
          <a:lstStyle>
            <a:lvl1pPr>
              <a:defRPr sz="3200"/>
            </a:lvl1pPr>
          </a:lstStyle>
          <a:p>
            <a:pPr/>
            <a:r>
              <a:t>User-Customized Restaurant Recommendation using NLP on Yelp Dataset</a:t>
            </a:r>
          </a:p>
        </p:txBody>
      </p:sp>
      <p:sp>
        <p:nvSpPr>
          <p:cNvPr id="105" name="Subtitle 2"/>
          <p:cNvSpPr txBox="1"/>
          <p:nvPr>
            <p:ph type="subTitle" sz="half" idx="1"/>
          </p:nvPr>
        </p:nvSpPr>
        <p:spPr>
          <a:xfrm>
            <a:off x="2190750" y="3452017"/>
            <a:ext cx="8134350" cy="2855915"/>
          </a:xfrm>
          <a:prstGeom prst="rect">
            <a:avLst/>
          </a:prstGeom>
        </p:spPr>
        <p:txBody>
          <a:bodyPr/>
          <a:lstStyle/>
          <a:p>
            <a:pPr>
              <a:defRPr sz="2000"/>
            </a:pPr>
            <a:r>
              <a:t>Spring 2020: CSE6240: Web search and Data Mining</a:t>
            </a:r>
          </a:p>
          <a:p>
            <a:pPr>
              <a:defRPr sz="2000"/>
            </a:pPr>
            <a:r>
              <a:t>Somdut Roy    </a:t>
            </a:r>
          </a:p>
          <a:p>
            <a:pPr>
              <a:defRPr sz="2000"/>
            </a:pPr>
            <a:r>
              <a:t>Vitaly Marin</a:t>
            </a:r>
          </a:p>
          <a:p>
            <a:pPr>
              <a:defRPr sz="2000"/>
            </a:pPr>
            <a:r>
              <a:t>    Devanshee Shah</a:t>
            </a:r>
          </a:p>
          <a:p>
            <a:pPr>
              <a:defRPr sz="2000"/>
            </a:pPr>
          </a:p>
          <a:p>
            <a:pPr>
              <a:defRPr sz="2000"/>
            </a:pPr>
            <a:r>
              <a:t>slide version 7</a:t>
            </a:r>
          </a:p>
        </p:txBody>
      </p:sp>
      <p:sp>
        <p:nvSpPr>
          <p:cNvPr id="106" name="Slide Number Placeholder 7"/>
          <p:cNvSpPr txBox="1"/>
          <p:nvPr>
            <p:ph type="sldNum" sz="quarter" idx="2"/>
          </p:nvPr>
        </p:nvSpPr>
        <p:spPr>
          <a:xfrm>
            <a:off x="11238100" y="6523206"/>
            <a:ext cx="188875"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Footer Placeholder 2"/>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219" name="Slide Number Placeholder 3"/>
          <p:cNvSpPr txBox="1"/>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22" name="Rectangle: Rounded Corners 5"/>
          <p:cNvGrpSpPr/>
          <p:nvPr/>
        </p:nvGrpSpPr>
        <p:grpSpPr>
          <a:xfrm>
            <a:off x="5706693" y="1829325"/>
            <a:ext cx="1979630" cy="820133"/>
            <a:chOff x="0" y="0"/>
            <a:chExt cx="1979628" cy="820132"/>
          </a:xfrm>
        </p:grpSpPr>
        <p:sp>
          <p:nvSpPr>
            <p:cNvPr id="220" name="Rounded Rectangle"/>
            <p:cNvSpPr/>
            <p:nvPr/>
          </p:nvSpPr>
          <p:spPr>
            <a:xfrm>
              <a:off x="0" y="0"/>
              <a:ext cx="1979629" cy="820133"/>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1" name="Set of reviews"/>
            <p:cNvSpPr txBox="1"/>
            <p:nvPr/>
          </p:nvSpPr>
          <p:spPr>
            <a:xfrm>
              <a:off x="40035" y="227846"/>
              <a:ext cx="1899559" cy="364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effectLst>
                    <a:outerShdw sx="100000" sy="100000" kx="0" ky="0" algn="b" rotWithShape="0" blurRad="38100" dist="19050" dir="2700000">
                      <a:srgbClr val="000000">
                        <a:alpha val="40000"/>
                      </a:srgbClr>
                    </a:outerShdw>
                  </a:effectLst>
                </a:defRPr>
              </a:lvl1pPr>
            </a:lstStyle>
            <a:p>
              <a:pPr/>
              <a:r>
                <a:t>Set of reviews</a:t>
              </a:r>
            </a:p>
          </p:txBody>
        </p:sp>
      </p:grpSp>
      <p:sp>
        <p:nvSpPr>
          <p:cNvPr id="223" name="TextBox 6"/>
          <p:cNvSpPr txBox="1"/>
          <p:nvPr/>
        </p:nvSpPr>
        <p:spPr>
          <a:xfrm>
            <a:off x="7753067" y="2051682"/>
            <a:ext cx="1743960"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Wingdings"/>
                <a:ea typeface="Wingdings"/>
                <a:cs typeface="Wingdings"/>
                <a:sym typeface="Wingdings"/>
              </a:defRPr>
            </a:lvl1pPr>
          </a:lstStyle>
          <a:p>
            <a:pPr>
              <a:defRPr>
                <a:latin typeface="Franklin Gothic Book"/>
                <a:ea typeface="Franklin Gothic Book"/>
                <a:cs typeface="Franklin Gothic Book"/>
                <a:sym typeface="Franklin Gothic Book"/>
              </a:defRPr>
            </a:pPr>
            <a:r>
              <a:rPr>
                <a:latin typeface="Wingdings"/>
                <a:ea typeface="Wingdings"/>
                <a:cs typeface="Wingdings"/>
                <a:sym typeface="Wingdings"/>
              </a:rPr>
              <a:t></a:t>
            </a:r>
          </a:p>
        </p:txBody>
      </p:sp>
      <p:grpSp>
        <p:nvGrpSpPr>
          <p:cNvPr id="226" name="Rectangle: Rounded Corners 7"/>
          <p:cNvGrpSpPr/>
          <p:nvPr/>
        </p:nvGrpSpPr>
        <p:grpSpPr>
          <a:xfrm>
            <a:off x="8263731" y="1829324"/>
            <a:ext cx="1979630" cy="820133"/>
            <a:chOff x="0" y="0"/>
            <a:chExt cx="1979628" cy="820132"/>
          </a:xfrm>
        </p:grpSpPr>
        <p:sp>
          <p:nvSpPr>
            <p:cNvPr id="224" name="Rounded Rectangle"/>
            <p:cNvSpPr/>
            <p:nvPr/>
          </p:nvSpPr>
          <p:spPr>
            <a:xfrm>
              <a:off x="0" y="0"/>
              <a:ext cx="1979629" cy="820133"/>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5" name="Ratings"/>
            <p:cNvSpPr txBox="1"/>
            <p:nvPr/>
          </p:nvSpPr>
          <p:spPr>
            <a:xfrm>
              <a:off x="40035" y="227846"/>
              <a:ext cx="1899559" cy="364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effectLst>
                    <a:outerShdw sx="100000" sy="100000" kx="0" ky="0" algn="b" rotWithShape="0" blurRad="38100" dist="19050" dir="2700000">
                      <a:srgbClr val="000000">
                        <a:alpha val="40000"/>
                      </a:srgbClr>
                    </a:outerShdw>
                  </a:effectLst>
                </a:defRPr>
              </a:lvl1pPr>
            </a:lstStyle>
            <a:p>
              <a:pPr/>
              <a:r>
                <a:t>Ratings</a:t>
              </a:r>
            </a:p>
          </p:txBody>
        </p:sp>
      </p:grpSp>
      <p:sp>
        <p:nvSpPr>
          <p:cNvPr id="227" name="Flowchart: Magnetic Disk 8"/>
          <p:cNvSpPr/>
          <p:nvPr/>
        </p:nvSpPr>
        <p:spPr>
          <a:xfrm>
            <a:off x="5550822" y="1152304"/>
            <a:ext cx="5108025" cy="1872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ln w="34925">
            <a:solidFill>
              <a:srgbClr val="666762"/>
            </a:solidFill>
          </a:ln>
        </p:spPr>
        <p:txBody>
          <a:bodyPr lIns="45719" rIns="45719" anchor="ctr"/>
          <a:lstStyle/>
          <a:p>
            <a:pPr algn="ctr">
              <a:defRPr>
                <a:solidFill>
                  <a:srgbClr val="FFFFFF"/>
                </a:solidFill>
              </a:defRPr>
            </a:pPr>
          </a:p>
        </p:txBody>
      </p:sp>
      <p:grpSp>
        <p:nvGrpSpPr>
          <p:cNvPr id="230" name="Rectangle: Rounded Corners 12"/>
          <p:cNvGrpSpPr/>
          <p:nvPr/>
        </p:nvGrpSpPr>
        <p:grpSpPr>
          <a:xfrm>
            <a:off x="3987262" y="3291232"/>
            <a:ext cx="2144148" cy="949501"/>
            <a:chOff x="0" y="0"/>
            <a:chExt cx="2144147" cy="949499"/>
          </a:xfrm>
        </p:grpSpPr>
        <p:sp>
          <p:nvSpPr>
            <p:cNvPr id="228" name="Rounded Rectangle"/>
            <p:cNvSpPr/>
            <p:nvPr/>
          </p:nvSpPr>
          <p:spPr>
            <a:xfrm>
              <a:off x="0" y="0"/>
              <a:ext cx="2144148" cy="949500"/>
            </a:xfrm>
            <a:prstGeom prst="roundRect">
              <a:avLst>
                <a:gd name="adj" fmla="val 16667"/>
              </a:avLst>
            </a:prstGeom>
            <a:solidFill>
              <a:srgbClr val="BBCDBB"/>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9" name="Aggregated reviews for each user"/>
            <p:cNvSpPr txBox="1"/>
            <p:nvPr/>
          </p:nvSpPr>
          <p:spPr>
            <a:xfrm>
              <a:off x="46351" y="13130"/>
              <a:ext cx="2051445" cy="923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effectLst>
                    <a:outerShdw sx="100000" sy="100000" kx="0" ky="0" algn="b" rotWithShape="0" blurRad="38100" dist="19050" dir="2700000">
                      <a:srgbClr val="000000">
                        <a:alpha val="40000"/>
                      </a:srgbClr>
                    </a:outerShdw>
                  </a:effectLst>
                </a:defRPr>
              </a:lvl1pPr>
            </a:lstStyle>
            <a:p>
              <a:pPr/>
              <a:r>
                <a:t>Aggregated reviews for each user</a:t>
              </a:r>
            </a:p>
          </p:txBody>
        </p:sp>
      </p:grpSp>
      <p:grpSp>
        <p:nvGrpSpPr>
          <p:cNvPr id="233" name="Rectangle: Rounded Corners 13"/>
          <p:cNvGrpSpPr/>
          <p:nvPr/>
        </p:nvGrpSpPr>
        <p:grpSpPr>
          <a:xfrm>
            <a:off x="6368862" y="3295770"/>
            <a:ext cx="2144148" cy="949501"/>
            <a:chOff x="0" y="0"/>
            <a:chExt cx="2144147" cy="949499"/>
          </a:xfrm>
        </p:grpSpPr>
        <p:sp>
          <p:nvSpPr>
            <p:cNvPr id="231" name="Rounded Rectangle"/>
            <p:cNvSpPr/>
            <p:nvPr/>
          </p:nvSpPr>
          <p:spPr>
            <a:xfrm>
              <a:off x="0" y="0"/>
              <a:ext cx="2144148" cy="949500"/>
            </a:xfrm>
            <a:prstGeom prst="roundRect">
              <a:avLst>
                <a:gd name="adj" fmla="val 16667"/>
              </a:avLst>
            </a:prstGeom>
            <a:solidFill>
              <a:srgbClr val="F0D9A5"/>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2" name="Aggregated reviews for each restaurant"/>
            <p:cNvSpPr txBox="1"/>
            <p:nvPr/>
          </p:nvSpPr>
          <p:spPr>
            <a:xfrm>
              <a:off x="46351" y="13130"/>
              <a:ext cx="2051445" cy="923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effectLst>
                    <a:outerShdw sx="100000" sy="100000" kx="0" ky="0" algn="b" rotWithShape="0" blurRad="38100" dist="19050" dir="2700000">
                      <a:srgbClr val="000000">
                        <a:alpha val="40000"/>
                      </a:srgbClr>
                    </a:outerShdw>
                  </a:effectLst>
                </a:defRPr>
              </a:lvl1pPr>
            </a:lstStyle>
            <a:p>
              <a:pPr/>
              <a:r>
                <a:t>Aggregated reviews for each restaurant</a:t>
              </a:r>
            </a:p>
          </p:txBody>
        </p:sp>
      </p:grpSp>
      <p:sp>
        <p:nvSpPr>
          <p:cNvPr id="250" name="Connector: Elbow 15"/>
          <p:cNvSpPr/>
          <p:nvPr/>
        </p:nvSpPr>
        <p:spPr>
          <a:xfrm>
            <a:off x="5058409" y="2665730"/>
            <a:ext cx="1637031" cy="6070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0800"/>
                </a:lnTo>
                <a:lnTo>
                  <a:pt x="0" y="10800"/>
                </a:lnTo>
                <a:lnTo>
                  <a:pt x="0" y="21600"/>
                </a:lnTo>
              </a:path>
            </a:pathLst>
          </a:custGeom>
          <a:ln w="19050">
            <a:solidFill>
              <a:srgbClr val="000000"/>
            </a:solidFill>
            <a:tailEnd type="triangle"/>
          </a:ln>
        </p:spPr>
        <p:txBody>
          <a:bodyPr/>
          <a:lstStyle/>
          <a:p>
            <a:pPr/>
          </a:p>
        </p:txBody>
      </p:sp>
      <p:sp>
        <p:nvSpPr>
          <p:cNvPr id="251" name="Connector: Elbow 17"/>
          <p:cNvSpPr/>
          <p:nvPr/>
        </p:nvSpPr>
        <p:spPr>
          <a:xfrm>
            <a:off x="6695440" y="2665729"/>
            <a:ext cx="745490" cy="612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0"/>
                </a:lnTo>
                <a:lnTo>
                  <a:pt x="21600" y="10800"/>
                </a:lnTo>
                <a:lnTo>
                  <a:pt x="21600" y="21600"/>
                </a:lnTo>
              </a:path>
            </a:pathLst>
          </a:custGeom>
          <a:ln w="19050">
            <a:solidFill>
              <a:srgbClr val="000000"/>
            </a:solidFill>
            <a:tailEnd type="triangle"/>
          </a:ln>
        </p:spPr>
        <p:txBody>
          <a:bodyPr/>
          <a:lstStyle/>
          <a:p>
            <a:pPr/>
          </a:p>
        </p:txBody>
      </p:sp>
      <p:sp>
        <p:nvSpPr>
          <p:cNvPr id="236" name="Flowchart: Decision 20"/>
          <p:cNvSpPr/>
          <p:nvPr/>
        </p:nvSpPr>
        <p:spPr>
          <a:xfrm>
            <a:off x="5300514" y="4587854"/>
            <a:ext cx="1797436" cy="680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FFFFFF"/>
          </a:solidFill>
          <a:ln w="34925">
            <a:solidFill>
              <a:srgbClr val="666762"/>
            </a:solidFill>
          </a:ln>
        </p:spPr>
        <p:txBody>
          <a:bodyPr lIns="45719" rIns="45719" anchor="ctr"/>
          <a:lstStyle/>
          <a:p>
            <a:pPr algn="ctr">
              <a:defRPr>
                <a:solidFill>
                  <a:srgbClr val="FFFFFF"/>
                </a:solidFill>
              </a:defRPr>
            </a:pPr>
          </a:p>
        </p:txBody>
      </p:sp>
      <p:sp>
        <p:nvSpPr>
          <p:cNvPr id="237" name="TextBox 22"/>
          <p:cNvSpPr txBox="1"/>
          <p:nvPr/>
        </p:nvSpPr>
        <p:spPr>
          <a:xfrm>
            <a:off x="6513568" y="1292022"/>
            <a:ext cx="3495415" cy="643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YELP REVIEW-RATING DATABASE</a:t>
            </a:r>
          </a:p>
        </p:txBody>
      </p:sp>
      <p:pic>
        <p:nvPicPr>
          <p:cNvPr id="238" name="Picture 2" descr="Picture 2"/>
          <p:cNvPicPr>
            <a:picLocks noChangeAspect="1"/>
          </p:cNvPicPr>
          <p:nvPr/>
        </p:nvPicPr>
        <p:blipFill>
          <a:blip r:embed="rId2">
            <a:extLst/>
          </a:blip>
          <a:stretch>
            <a:fillRect/>
          </a:stretch>
        </p:blipFill>
        <p:spPr>
          <a:xfrm>
            <a:off x="5812456" y="4823021"/>
            <a:ext cx="887321" cy="204269"/>
          </a:xfrm>
          <a:prstGeom prst="rect">
            <a:avLst/>
          </a:prstGeom>
          <a:ln w="12700">
            <a:miter lim="400000"/>
          </a:ln>
        </p:spPr>
      </p:pic>
      <p:sp>
        <p:nvSpPr>
          <p:cNvPr id="252" name="Connector: Elbow 25"/>
          <p:cNvSpPr/>
          <p:nvPr/>
        </p:nvSpPr>
        <p:spPr>
          <a:xfrm>
            <a:off x="3714750" y="3765550"/>
            <a:ext cx="1567180" cy="1162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01" y="0"/>
                </a:moveTo>
                <a:lnTo>
                  <a:pt x="0" y="0"/>
                </a:lnTo>
                <a:lnTo>
                  <a:pt x="0" y="21600"/>
                </a:lnTo>
                <a:lnTo>
                  <a:pt x="21600" y="21600"/>
                </a:lnTo>
              </a:path>
            </a:pathLst>
          </a:custGeom>
          <a:ln w="19050">
            <a:solidFill>
              <a:srgbClr val="000000"/>
            </a:solidFill>
            <a:tailEnd type="triangle"/>
          </a:ln>
        </p:spPr>
        <p:txBody>
          <a:bodyPr/>
          <a:lstStyle/>
          <a:p>
            <a:pPr/>
          </a:p>
        </p:txBody>
      </p:sp>
      <p:sp>
        <p:nvSpPr>
          <p:cNvPr id="253" name="Connector: Elbow 29"/>
          <p:cNvSpPr/>
          <p:nvPr/>
        </p:nvSpPr>
        <p:spPr>
          <a:xfrm>
            <a:off x="7114540" y="4262120"/>
            <a:ext cx="326390" cy="6654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19050">
            <a:solidFill>
              <a:srgbClr val="000000"/>
            </a:solidFill>
            <a:tailEnd type="triangle"/>
          </a:ln>
        </p:spPr>
        <p:txBody>
          <a:bodyPr/>
          <a:lstStyle/>
          <a:p>
            <a:pPr/>
          </a:p>
        </p:txBody>
      </p:sp>
      <p:grpSp>
        <p:nvGrpSpPr>
          <p:cNvPr id="243" name="Rectangle: Rounded Corners 30"/>
          <p:cNvGrpSpPr/>
          <p:nvPr/>
        </p:nvGrpSpPr>
        <p:grpSpPr>
          <a:xfrm>
            <a:off x="3862887" y="5503886"/>
            <a:ext cx="2144148" cy="949501"/>
            <a:chOff x="0" y="0"/>
            <a:chExt cx="2144147" cy="949499"/>
          </a:xfrm>
        </p:grpSpPr>
        <p:sp>
          <p:nvSpPr>
            <p:cNvPr id="241" name="Rounded Rectangle"/>
            <p:cNvSpPr/>
            <p:nvPr/>
          </p:nvSpPr>
          <p:spPr>
            <a:xfrm>
              <a:off x="0" y="0"/>
              <a:ext cx="2144148" cy="949500"/>
            </a:xfrm>
            <a:prstGeom prst="roundRect">
              <a:avLst>
                <a:gd name="adj" fmla="val 16667"/>
              </a:avLst>
            </a:prstGeom>
            <a:solidFill>
              <a:srgbClr val="E8EEE8"/>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2" name="Aggregated User Review Vector"/>
            <p:cNvSpPr txBox="1"/>
            <p:nvPr/>
          </p:nvSpPr>
          <p:spPr>
            <a:xfrm>
              <a:off x="46351" y="152830"/>
              <a:ext cx="2051445" cy="643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effectLst>
                    <a:outerShdw sx="100000" sy="100000" kx="0" ky="0" algn="b" rotWithShape="0" blurRad="38100" dist="19050" dir="2700000">
                      <a:srgbClr val="000000">
                        <a:alpha val="40000"/>
                      </a:srgbClr>
                    </a:outerShdw>
                  </a:effectLst>
                </a:defRPr>
              </a:lvl1pPr>
            </a:lstStyle>
            <a:p>
              <a:pPr/>
              <a:r>
                <a:t>Aggregated User Review Vector</a:t>
              </a:r>
            </a:p>
          </p:txBody>
        </p:sp>
      </p:grpSp>
      <p:grpSp>
        <p:nvGrpSpPr>
          <p:cNvPr id="246" name="Rectangle: Rounded Corners 31"/>
          <p:cNvGrpSpPr/>
          <p:nvPr/>
        </p:nvGrpSpPr>
        <p:grpSpPr>
          <a:xfrm>
            <a:off x="6368862" y="5501976"/>
            <a:ext cx="2144148" cy="949501"/>
            <a:chOff x="0" y="0"/>
            <a:chExt cx="2144147" cy="949499"/>
          </a:xfrm>
        </p:grpSpPr>
        <p:sp>
          <p:nvSpPr>
            <p:cNvPr id="244" name="Rounded Rectangle"/>
            <p:cNvSpPr/>
            <p:nvPr/>
          </p:nvSpPr>
          <p:spPr>
            <a:xfrm>
              <a:off x="0" y="0"/>
              <a:ext cx="2144148" cy="949500"/>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5" name="Aggregated Restaurant Review Vector"/>
            <p:cNvSpPr txBox="1"/>
            <p:nvPr/>
          </p:nvSpPr>
          <p:spPr>
            <a:xfrm>
              <a:off x="46351" y="13130"/>
              <a:ext cx="2051445" cy="923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effectLst>
                    <a:outerShdw sx="100000" sy="100000" kx="0" ky="0" algn="b" rotWithShape="0" blurRad="38100" dist="19050" dir="2700000">
                      <a:srgbClr val="000000">
                        <a:alpha val="40000"/>
                      </a:srgbClr>
                    </a:outerShdw>
                  </a:effectLst>
                </a:defRPr>
              </a:lvl1pPr>
            </a:lstStyle>
            <a:p>
              <a:pPr/>
              <a:r>
                <a:t>Aggregated Restaurant Review Vector</a:t>
              </a:r>
            </a:p>
          </p:txBody>
        </p:sp>
      </p:grpSp>
      <p:sp>
        <p:nvSpPr>
          <p:cNvPr id="247" name="Straight Arrow Connector 37"/>
          <p:cNvSpPr/>
          <p:nvPr/>
        </p:nvSpPr>
        <p:spPr>
          <a:xfrm>
            <a:off x="6680928" y="5099263"/>
            <a:ext cx="1" cy="405570"/>
          </a:xfrm>
          <a:prstGeom prst="line">
            <a:avLst/>
          </a:prstGeom>
          <a:ln w="19050">
            <a:solidFill>
              <a:srgbClr val="000000"/>
            </a:solidFill>
            <a:tailEnd type="triangle"/>
          </a:ln>
        </p:spPr>
        <p:txBody>
          <a:bodyPr lIns="45719" rIns="45719"/>
          <a:lstStyle/>
          <a:p>
            <a:pPr/>
          </a:p>
        </p:txBody>
      </p:sp>
      <p:sp>
        <p:nvSpPr>
          <p:cNvPr id="248" name="Straight Arrow Connector 21"/>
          <p:cNvSpPr/>
          <p:nvPr/>
        </p:nvSpPr>
        <p:spPr>
          <a:xfrm>
            <a:off x="5720932" y="5099263"/>
            <a:ext cx="1" cy="405570"/>
          </a:xfrm>
          <a:prstGeom prst="line">
            <a:avLst/>
          </a:prstGeom>
          <a:ln w="19050">
            <a:solidFill>
              <a:srgbClr val="000000"/>
            </a:solidFill>
            <a:tailEnd type="triangle"/>
          </a:ln>
        </p:spPr>
        <p:txBody>
          <a:bodyPr lIns="45719" rIns="45719"/>
          <a:lstStyle/>
          <a:p>
            <a:pPr/>
          </a:p>
        </p:txBody>
      </p:sp>
      <p:sp>
        <p:nvSpPr>
          <p:cNvPr id="249" name="Title 1"/>
          <p:cNvSpPr txBox="1"/>
          <p:nvPr>
            <p:ph type="title"/>
          </p:nvPr>
        </p:nvSpPr>
        <p:spPr>
          <a:xfrm>
            <a:off x="1013297" y="120501"/>
            <a:ext cx="10864176" cy="1458545"/>
          </a:xfrm>
          <a:prstGeom prst="rect">
            <a:avLst/>
          </a:prstGeom>
        </p:spPr>
        <p:txBody>
          <a:bodyPr/>
          <a:lstStyle/>
          <a:p>
            <a:pPr/>
            <a:r>
              <a:t>Methodology: Text Encoding and </a:t>
            </a:r>
            <a:r>
              <a:rPr b="1" i="1"/>
              <a:t>Assoc</a:t>
            </a:r>
            <a:r>
              <a:t> Matrix creation II</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Footer Placeholder 2"/>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256" name="Slide Number Placeholder 3"/>
          <p:cNvSpPr txBox="1"/>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7" name="TextBox 4"/>
          <p:cNvSpPr txBox="1"/>
          <p:nvPr/>
        </p:nvSpPr>
        <p:spPr>
          <a:xfrm>
            <a:off x="2411309" y="2350234"/>
            <a:ext cx="3336589" cy="364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User-i: Restaurant-j: Star-ij</a:t>
            </a:r>
          </a:p>
        </p:txBody>
      </p:sp>
      <p:sp>
        <p:nvSpPr>
          <p:cNvPr id="258" name="Straight Arrow Connector 5"/>
          <p:cNvSpPr/>
          <p:nvPr/>
        </p:nvSpPr>
        <p:spPr>
          <a:xfrm>
            <a:off x="4079604" y="2719565"/>
            <a:ext cx="4865" cy="619082"/>
          </a:xfrm>
          <a:prstGeom prst="line">
            <a:avLst/>
          </a:prstGeom>
          <a:ln w="19050">
            <a:solidFill>
              <a:srgbClr val="000000"/>
            </a:solidFill>
            <a:tailEnd type="triangle"/>
          </a:ln>
        </p:spPr>
        <p:txBody>
          <a:bodyPr lIns="45719" rIns="45719"/>
          <a:lstStyle/>
          <a:p>
            <a:pPr/>
          </a:p>
        </p:txBody>
      </p:sp>
      <p:grpSp>
        <p:nvGrpSpPr>
          <p:cNvPr id="261" name="Rectangle: Rounded Corners 6"/>
          <p:cNvGrpSpPr/>
          <p:nvPr/>
        </p:nvGrpSpPr>
        <p:grpSpPr>
          <a:xfrm>
            <a:off x="1781938" y="3342940"/>
            <a:ext cx="1792572" cy="949501"/>
            <a:chOff x="0" y="0"/>
            <a:chExt cx="1792571" cy="949499"/>
          </a:xfrm>
        </p:grpSpPr>
        <p:sp>
          <p:nvSpPr>
            <p:cNvPr id="259" name="Rounded Rectangle"/>
            <p:cNvSpPr/>
            <p:nvPr/>
          </p:nvSpPr>
          <p:spPr>
            <a:xfrm>
              <a:off x="0" y="0"/>
              <a:ext cx="1792572" cy="949500"/>
            </a:xfrm>
            <a:prstGeom prst="roundRect">
              <a:avLst>
                <a:gd name="adj" fmla="val 16667"/>
              </a:avLst>
            </a:prstGeom>
            <a:solidFill>
              <a:srgbClr val="E8EEE8"/>
            </a:solidFill>
            <a:ln w="34925" cap="flat">
              <a:solidFill>
                <a:srgbClr val="666762"/>
              </a:solidFill>
              <a:prstDash val="solid"/>
              <a:round/>
            </a:ln>
            <a:effectLst/>
          </p:spPr>
          <p:txBody>
            <a:bodyPr wrap="square" lIns="45719" tIns="45719" rIns="45719" bIns="45719" numCol="1" anchor="ctr">
              <a:noAutofit/>
            </a:bodyPr>
            <a:lstStyle/>
            <a:p>
              <a:pPr algn="ctr">
                <a:defRPr sz="1400">
                  <a:solidFill>
                    <a:srgbClr val="FFFFFF"/>
                  </a:solidFill>
                </a:defRPr>
              </a:pPr>
            </a:p>
          </p:txBody>
        </p:sp>
        <p:sp>
          <p:nvSpPr>
            <p:cNvPr id="260" name="Aggregated User-i Review Vector"/>
            <p:cNvSpPr txBox="1"/>
            <p:nvPr/>
          </p:nvSpPr>
          <p:spPr>
            <a:xfrm>
              <a:off x="46350" y="228319"/>
              <a:ext cx="1699871" cy="4928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effectLst>
                    <a:outerShdw sx="100000" sy="100000" kx="0" ky="0" algn="b" rotWithShape="0" blurRad="38100" dist="19050" dir="2700000">
                      <a:srgbClr val="000000">
                        <a:alpha val="40000"/>
                      </a:srgbClr>
                    </a:outerShdw>
                  </a:effectLst>
                </a:defRPr>
              </a:lvl1pPr>
            </a:lstStyle>
            <a:p>
              <a:pPr/>
              <a:r>
                <a:t>Aggregated User-i Review Vector</a:t>
              </a:r>
            </a:p>
          </p:txBody>
        </p:sp>
      </p:grpSp>
      <p:grpSp>
        <p:nvGrpSpPr>
          <p:cNvPr id="264" name="Rectangle: Rounded Corners 7"/>
          <p:cNvGrpSpPr/>
          <p:nvPr/>
        </p:nvGrpSpPr>
        <p:grpSpPr>
          <a:xfrm>
            <a:off x="3603750" y="3338646"/>
            <a:ext cx="2144148" cy="949501"/>
            <a:chOff x="0" y="0"/>
            <a:chExt cx="2144147" cy="949499"/>
          </a:xfrm>
        </p:grpSpPr>
        <p:sp>
          <p:nvSpPr>
            <p:cNvPr id="262" name="Rounded Rectangle"/>
            <p:cNvSpPr/>
            <p:nvPr/>
          </p:nvSpPr>
          <p:spPr>
            <a:xfrm>
              <a:off x="0" y="0"/>
              <a:ext cx="2144148" cy="949500"/>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sz="1400">
                  <a:solidFill>
                    <a:srgbClr val="FFFFFF"/>
                  </a:solidFill>
                </a:defRPr>
              </a:pPr>
            </a:p>
          </p:txBody>
        </p:sp>
        <p:sp>
          <p:nvSpPr>
            <p:cNvPr id="263" name="Aggregated Restaurant-j Review Vector"/>
            <p:cNvSpPr txBox="1"/>
            <p:nvPr/>
          </p:nvSpPr>
          <p:spPr>
            <a:xfrm>
              <a:off x="46351" y="228319"/>
              <a:ext cx="2051445" cy="4928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effectLst>
                    <a:outerShdw sx="100000" sy="100000" kx="0" ky="0" algn="b" rotWithShape="0" blurRad="38100" dist="19050" dir="2700000">
                      <a:srgbClr val="000000">
                        <a:alpha val="40000"/>
                      </a:srgbClr>
                    </a:outerShdw>
                  </a:effectLst>
                </a:defRPr>
              </a:lvl1pPr>
            </a:lstStyle>
            <a:p>
              <a:pPr/>
              <a:r>
                <a:t>Aggregated Restaurant-j Review Vector</a:t>
              </a:r>
            </a:p>
          </p:txBody>
        </p:sp>
      </p:grpSp>
      <p:sp>
        <p:nvSpPr>
          <p:cNvPr id="265" name="TextBox 8"/>
          <p:cNvSpPr txBox="1"/>
          <p:nvPr/>
        </p:nvSpPr>
        <p:spPr>
          <a:xfrm>
            <a:off x="1903949" y="1950123"/>
            <a:ext cx="4581729" cy="4015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lvl1pPr>
          </a:lstStyle>
          <a:p>
            <a:pPr/>
            <a:r>
              <a:t>Example: </a:t>
            </a:r>
          </a:p>
        </p:txBody>
      </p:sp>
      <p:sp>
        <p:nvSpPr>
          <p:cNvPr id="266" name="Left Brace 9"/>
          <p:cNvSpPr/>
          <p:nvPr/>
        </p:nvSpPr>
        <p:spPr>
          <a:xfrm rot="16200000">
            <a:off x="3469843" y="3037316"/>
            <a:ext cx="505841" cy="3093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468"/>
                  <a:pt x="10800" y="21306"/>
                </a:cubicBezTo>
                <a:lnTo>
                  <a:pt x="10800" y="11094"/>
                </a:lnTo>
                <a:cubicBezTo>
                  <a:pt x="10800" y="10932"/>
                  <a:pt x="5965" y="10800"/>
                  <a:pt x="0" y="10800"/>
                </a:cubicBezTo>
                <a:cubicBezTo>
                  <a:pt x="5965" y="10800"/>
                  <a:pt x="10800" y="10668"/>
                  <a:pt x="10800" y="10506"/>
                </a:cubicBezTo>
                <a:lnTo>
                  <a:pt x="10800" y="294"/>
                </a:lnTo>
                <a:cubicBezTo>
                  <a:pt x="10800" y="132"/>
                  <a:pt x="15635" y="0"/>
                  <a:pt x="21600" y="0"/>
                </a:cubicBezTo>
              </a:path>
            </a:pathLst>
          </a:custGeom>
          <a:ln w="19050">
            <a:solidFill>
              <a:srgbClr val="000000"/>
            </a:solidFill>
          </a:ln>
        </p:spPr>
        <p:txBody>
          <a:bodyPr lIns="45719" rIns="45719" anchor="ctr"/>
          <a:lstStyle/>
          <a:p>
            <a:pPr algn="ctr"/>
          </a:p>
        </p:txBody>
      </p:sp>
      <p:grpSp>
        <p:nvGrpSpPr>
          <p:cNvPr id="269" name="Rectangle: Rounded Corners 10"/>
          <p:cNvGrpSpPr/>
          <p:nvPr/>
        </p:nvGrpSpPr>
        <p:grpSpPr>
          <a:xfrm>
            <a:off x="1689941" y="4838968"/>
            <a:ext cx="4230450" cy="949501"/>
            <a:chOff x="0" y="0"/>
            <a:chExt cx="4230449" cy="949499"/>
          </a:xfrm>
        </p:grpSpPr>
        <p:sp>
          <p:nvSpPr>
            <p:cNvPr id="267" name="Rounded Rectangle"/>
            <p:cNvSpPr/>
            <p:nvPr/>
          </p:nvSpPr>
          <p:spPr>
            <a:xfrm>
              <a:off x="0" y="0"/>
              <a:ext cx="4230450" cy="949500"/>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400">
                  <a:solidFill>
                    <a:srgbClr val="FFFFFF"/>
                  </a:solidFill>
                </a:defRPr>
              </a:pPr>
            </a:p>
          </p:txBody>
        </p:sp>
        <p:sp>
          <p:nvSpPr>
            <p:cNvPr id="268" name="Appended User-i Restaurant-j Assoc Vector"/>
            <p:cNvSpPr txBox="1"/>
            <p:nvPr/>
          </p:nvSpPr>
          <p:spPr>
            <a:xfrm>
              <a:off x="46350" y="323658"/>
              <a:ext cx="4137749" cy="3021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400">
                  <a:effectLst>
                    <a:outerShdw sx="100000" sy="100000" kx="0" ky="0" algn="b" rotWithShape="0" blurRad="38100" dist="19050" dir="2700000">
                      <a:srgbClr val="000000">
                        <a:alpha val="40000"/>
                      </a:srgbClr>
                    </a:outerShdw>
                  </a:effectLst>
                </a:defRPr>
              </a:pPr>
              <a:r>
                <a:t>Appended User-i Restaurant-j </a:t>
              </a:r>
              <a:r>
                <a:rPr b="1" i="1"/>
                <a:t>Assoc</a:t>
              </a:r>
              <a:r>
                <a:t> Vector</a:t>
              </a:r>
            </a:p>
          </p:txBody>
        </p:sp>
      </p:grpSp>
      <p:grpSp>
        <p:nvGrpSpPr>
          <p:cNvPr id="272" name="Rectangle: Rounded Corners 11"/>
          <p:cNvGrpSpPr/>
          <p:nvPr/>
        </p:nvGrpSpPr>
        <p:grpSpPr>
          <a:xfrm>
            <a:off x="7778576" y="3940617"/>
            <a:ext cx="2888033" cy="400111"/>
            <a:chOff x="0" y="0"/>
            <a:chExt cx="2888032" cy="400110"/>
          </a:xfrm>
        </p:grpSpPr>
        <p:sp>
          <p:nvSpPr>
            <p:cNvPr id="270"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p>
          </p:txBody>
        </p:sp>
        <p:sp>
          <p:nvSpPr>
            <p:cNvPr id="271" name="Appended User-i Restaurant-j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000">
                  <a:effectLst>
                    <a:outerShdw sx="100000" sy="100000" kx="0" ky="0" algn="b" rotWithShape="0" blurRad="38100" dist="19050" dir="2700000">
                      <a:srgbClr val="000000">
                        <a:alpha val="40000"/>
                      </a:srgbClr>
                    </a:outerShdw>
                  </a:effectLst>
                </a:defRPr>
              </a:pPr>
              <a:r>
                <a:t>Appended User-i Restaurant-j </a:t>
              </a:r>
              <a:r>
                <a:rPr b="1" i="1"/>
                <a:t>Assoc</a:t>
              </a:r>
              <a:r>
                <a:t> Vector</a:t>
              </a:r>
            </a:p>
          </p:txBody>
        </p:sp>
      </p:grpSp>
      <p:sp>
        <p:nvSpPr>
          <p:cNvPr id="273" name="TextBox 12"/>
          <p:cNvSpPr txBox="1"/>
          <p:nvPr/>
        </p:nvSpPr>
        <p:spPr>
          <a:xfrm>
            <a:off x="10666607" y="4017562"/>
            <a:ext cx="1196503" cy="2402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 Star-ij</a:t>
            </a:r>
          </a:p>
        </p:txBody>
      </p:sp>
      <p:grpSp>
        <p:nvGrpSpPr>
          <p:cNvPr id="276" name="Rectangle: Rounded Corners 13"/>
          <p:cNvGrpSpPr/>
          <p:nvPr/>
        </p:nvGrpSpPr>
        <p:grpSpPr>
          <a:xfrm>
            <a:off x="7778576" y="5230328"/>
            <a:ext cx="2888033" cy="400111"/>
            <a:chOff x="0" y="0"/>
            <a:chExt cx="2888032" cy="400110"/>
          </a:xfrm>
        </p:grpSpPr>
        <p:sp>
          <p:nvSpPr>
            <p:cNvPr id="274"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p>
          </p:txBody>
        </p:sp>
        <p:sp>
          <p:nvSpPr>
            <p:cNvPr id="275" name="Appended User-m Restaurant-n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000">
                  <a:effectLst>
                    <a:outerShdw sx="100000" sy="100000" kx="0" ky="0" algn="b" rotWithShape="0" blurRad="38100" dist="19050" dir="2700000">
                      <a:srgbClr val="000000">
                        <a:alpha val="40000"/>
                      </a:srgbClr>
                    </a:outerShdw>
                  </a:effectLst>
                </a:defRPr>
              </a:pPr>
              <a:r>
                <a:t>Appended User-m Restaurant-n </a:t>
              </a:r>
              <a:r>
                <a:rPr b="1" i="1"/>
                <a:t>Assoc</a:t>
              </a:r>
              <a:r>
                <a:t> Vector</a:t>
              </a:r>
            </a:p>
          </p:txBody>
        </p:sp>
      </p:grpSp>
      <p:sp>
        <p:nvSpPr>
          <p:cNvPr id="277" name="TextBox 14"/>
          <p:cNvSpPr txBox="1"/>
          <p:nvPr/>
        </p:nvSpPr>
        <p:spPr>
          <a:xfrm>
            <a:off x="10666607" y="5307272"/>
            <a:ext cx="1196503" cy="2402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 Star-mn</a:t>
            </a:r>
          </a:p>
        </p:txBody>
      </p:sp>
      <p:sp>
        <p:nvSpPr>
          <p:cNvPr id="278" name="Rectangle: Rounded Corners 15"/>
          <p:cNvSpPr/>
          <p:nvPr/>
        </p:nvSpPr>
        <p:spPr>
          <a:xfrm>
            <a:off x="7778576" y="4804764"/>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p>
        </p:txBody>
      </p:sp>
      <p:grpSp>
        <p:nvGrpSpPr>
          <p:cNvPr id="281" name="Rectangle: Rounded Corners 17"/>
          <p:cNvGrpSpPr/>
          <p:nvPr/>
        </p:nvGrpSpPr>
        <p:grpSpPr>
          <a:xfrm>
            <a:off x="7778576" y="2252929"/>
            <a:ext cx="2888033" cy="400111"/>
            <a:chOff x="0" y="0"/>
            <a:chExt cx="2888032" cy="400110"/>
          </a:xfrm>
        </p:grpSpPr>
        <p:sp>
          <p:nvSpPr>
            <p:cNvPr id="279"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p>
          </p:txBody>
        </p:sp>
        <p:sp>
          <p:nvSpPr>
            <p:cNvPr id="280" name="Appended User-1 Restaurant-1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000">
                  <a:effectLst>
                    <a:outerShdw sx="100000" sy="100000" kx="0" ky="0" algn="b" rotWithShape="0" blurRad="38100" dist="19050" dir="2700000">
                      <a:srgbClr val="000000">
                        <a:alpha val="40000"/>
                      </a:srgbClr>
                    </a:outerShdw>
                  </a:effectLst>
                </a:defRPr>
              </a:pPr>
              <a:r>
                <a:t>Appended User-1 Restaurant-1 </a:t>
              </a:r>
              <a:r>
                <a:rPr b="1" i="1"/>
                <a:t>Assoc</a:t>
              </a:r>
              <a:r>
                <a:t> Vector</a:t>
              </a:r>
            </a:p>
          </p:txBody>
        </p:sp>
      </p:grpSp>
      <p:sp>
        <p:nvSpPr>
          <p:cNvPr id="282" name="TextBox 18"/>
          <p:cNvSpPr txBox="1"/>
          <p:nvPr/>
        </p:nvSpPr>
        <p:spPr>
          <a:xfrm>
            <a:off x="10666607" y="2329874"/>
            <a:ext cx="1196503" cy="2402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 Star-11</a:t>
            </a:r>
          </a:p>
        </p:txBody>
      </p:sp>
      <p:grpSp>
        <p:nvGrpSpPr>
          <p:cNvPr id="285" name="Rectangle: Rounded Corners 19"/>
          <p:cNvGrpSpPr/>
          <p:nvPr/>
        </p:nvGrpSpPr>
        <p:grpSpPr>
          <a:xfrm>
            <a:off x="7778576" y="2678492"/>
            <a:ext cx="2888033" cy="400111"/>
            <a:chOff x="0" y="0"/>
            <a:chExt cx="2888032" cy="400110"/>
          </a:xfrm>
        </p:grpSpPr>
        <p:sp>
          <p:nvSpPr>
            <p:cNvPr id="283"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p>
          </p:txBody>
        </p:sp>
        <p:sp>
          <p:nvSpPr>
            <p:cNvPr id="284" name="Appended User-2 Restaurant-2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000">
                  <a:effectLst>
                    <a:outerShdw sx="100000" sy="100000" kx="0" ky="0" algn="b" rotWithShape="0" blurRad="38100" dist="19050" dir="2700000">
                      <a:srgbClr val="000000">
                        <a:alpha val="40000"/>
                      </a:srgbClr>
                    </a:outerShdw>
                  </a:effectLst>
                </a:defRPr>
              </a:pPr>
              <a:r>
                <a:t>Appended User-2 Restaurant-2 </a:t>
              </a:r>
              <a:r>
                <a:rPr b="1" i="1"/>
                <a:t>Assoc</a:t>
              </a:r>
              <a:r>
                <a:t> Vector</a:t>
              </a:r>
            </a:p>
          </p:txBody>
        </p:sp>
      </p:grpSp>
      <p:sp>
        <p:nvSpPr>
          <p:cNvPr id="286" name="TextBox 20"/>
          <p:cNvSpPr txBox="1"/>
          <p:nvPr/>
        </p:nvSpPr>
        <p:spPr>
          <a:xfrm>
            <a:off x="10666607" y="2755437"/>
            <a:ext cx="1196503" cy="2402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 Star-22</a:t>
            </a:r>
          </a:p>
        </p:txBody>
      </p:sp>
      <p:sp>
        <p:nvSpPr>
          <p:cNvPr id="287" name="Rectangle: Rounded Corners 21"/>
          <p:cNvSpPr/>
          <p:nvPr/>
        </p:nvSpPr>
        <p:spPr>
          <a:xfrm>
            <a:off x="7778576" y="4379200"/>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p>
        </p:txBody>
      </p:sp>
      <p:sp>
        <p:nvSpPr>
          <p:cNvPr id="288" name="Rectangle: Rounded Corners 22"/>
          <p:cNvSpPr/>
          <p:nvPr/>
        </p:nvSpPr>
        <p:spPr>
          <a:xfrm>
            <a:off x="7778576" y="3085645"/>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p>
        </p:txBody>
      </p:sp>
      <p:sp>
        <p:nvSpPr>
          <p:cNvPr id="289" name="Rectangle: Rounded Corners 23"/>
          <p:cNvSpPr/>
          <p:nvPr/>
        </p:nvSpPr>
        <p:spPr>
          <a:xfrm>
            <a:off x="7778576" y="3517326"/>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p>
        </p:txBody>
      </p:sp>
      <p:sp>
        <p:nvSpPr>
          <p:cNvPr id="290" name="Rectangle 24"/>
          <p:cNvSpPr/>
          <p:nvPr/>
        </p:nvSpPr>
        <p:spPr>
          <a:xfrm>
            <a:off x="7608240" y="2053490"/>
            <a:ext cx="3132307" cy="3807783"/>
          </a:xfrm>
          <a:prstGeom prst="rect">
            <a:avLst/>
          </a:prstGeom>
          <a:solidFill>
            <a:schemeClr val="accent1">
              <a:alpha val="0"/>
            </a:schemeClr>
          </a:solidFill>
          <a:ln w="34925">
            <a:solidFill>
              <a:srgbClr val="666762"/>
            </a:solidFill>
          </a:ln>
        </p:spPr>
        <p:txBody>
          <a:bodyPr lIns="45719" rIns="45719" anchor="ctr"/>
          <a:lstStyle/>
          <a:p>
            <a:pPr algn="ctr">
              <a:defRPr>
                <a:solidFill>
                  <a:srgbClr val="FFFFFF"/>
                </a:solidFill>
              </a:defRPr>
            </a:pPr>
          </a:p>
        </p:txBody>
      </p:sp>
      <p:sp>
        <p:nvSpPr>
          <p:cNvPr id="291" name="TextBox 25"/>
          <p:cNvSpPr txBox="1"/>
          <p:nvPr/>
        </p:nvSpPr>
        <p:spPr>
          <a:xfrm>
            <a:off x="8530511" y="5926825"/>
            <a:ext cx="2011622" cy="3769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a:pPr>
            <a:r>
              <a:t>Assoc</a:t>
            </a:r>
            <a:r>
              <a:rPr b="0" i="0"/>
              <a:t> Matrix</a:t>
            </a:r>
          </a:p>
        </p:txBody>
      </p:sp>
      <p:sp>
        <p:nvSpPr>
          <p:cNvPr id="292" name="TextBox 26"/>
          <p:cNvSpPr txBox="1"/>
          <p:nvPr/>
        </p:nvSpPr>
        <p:spPr>
          <a:xfrm>
            <a:off x="7287228" y="1337747"/>
            <a:ext cx="5012418" cy="4524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sz="2400"/>
            </a:pPr>
            <a:r>
              <a:t>Assoc</a:t>
            </a:r>
            <a:r>
              <a:rPr b="0" i="0"/>
              <a:t> matrix from </a:t>
            </a:r>
            <a:r>
              <a:t>Assoc</a:t>
            </a:r>
            <a:r>
              <a:rPr b="0" i="0"/>
              <a:t> vector</a:t>
            </a:r>
          </a:p>
        </p:txBody>
      </p:sp>
      <p:sp>
        <p:nvSpPr>
          <p:cNvPr id="293" name="TextBox 27"/>
          <p:cNvSpPr txBox="1"/>
          <p:nvPr/>
        </p:nvSpPr>
        <p:spPr>
          <a:xfrm>
            <a:off x="1781938" y="1350504"/>
            <a:ext cx="5012418" cy="4524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Process of creating </a:t>
            </a:r>
            <a:r>
              <a:rPr b="1" i="1"/>
              <a:t>Assoc</a:t>
            </a:r>
            <a:r>
              <a:t> vector</a:t>
            </a:r>
          </a:p>
        </p:txBody>
      </p:sp>
      <p:sp>
        <p:nvSpPr>
          <p:cNvPr id="294" name="Arrow: Right 28"/>
          <p:cNvSpPr/>
          <p:nvPr/>
        </p:nvSpPr>
        <p:spPr>
          <a:xfrm>
            <a:off x="6096000" y="4017562"/>
            <a:ext cx="1112196" cy="400111"/>
          </a:xfrm>
          <a:prstGeom prst="rightArrow">
            <a:avLst>
              <a:gd name="adj1" fmla="val 50000"/>
              <a:gd name="adj2" fmla="val 50000"/>
            </a:avLst>
          </a:prstGeom>
          <a:solidFill>
            <a:srgbClr val="F9E6EA"/>
          </a:solidFill>
          <a:ln w="34925">
            <a:solidFill>
              <a:srgbClr val="666762"/>
            </a:solidFill>
          </a:ln>
        </p:spPr>
        <p:txBody>
          <a:bodyPr lIns="45719" rIns="45719" anchor="ctr"/>
          <a:lstStyle/>
          <a:p>
            <a:pPr algn="ctr">
              <a:defRPr>
                <a:solidFill>
                  <a:srgbClr val="FFFFFF"/>
                </a:solidFill>
              </a:defRPr>
            </a:pPr>
          </a:p>
        </p:txBody>
      </p:sp>
      <p:sp>
        <p:nvSpPr>
          <p:cNvPr id="295" name="Title 1"/>
          <p:cNvSpPr txBox="1"/>
          <p:nvPr>
            <p:ph type="title"/>
          </p:nvPr>
        </p:nvSpPr>
        <p:spPr>
          <a:xfrm>
            <a:off x="1053589" y="-45421"/>
            <a:ext cx="10864175" cy="1458545"/>
          </a:xfrm>
          <a:prstGeom prst="rect">
            <a:avLst/>
          </a:prstGeom>
        </p:spPr>
        <p:txBody>
          <a:bodyPr/>
          <a:lstStyle/>
          <a:p>
            <a:pPr/>
            <a:r>
              <a:t>Methodology: Text Encoding and </a:t>
            </a:r>
            <a:r>
              <a:rPr b="1" i="1"/>
              <a:t>Assoc</a:t>
            </a:r>
            <a:r>
              <a:t> Matrix creation III</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Footer Placeholder 2"/>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298" name="Rectangle 7"/>
          <p:cNvSpPr/>
          <p:nvPr/>
        </p:nvSpPr>
        <p:spPr>
          <a:xfrm>
            <a:off x="1295400" y="723236"/>
            <a:ext cx="10535055" cy="2677489"/>
          </a:xfrm>
          <a:prstGeom prst="rect">
            <a:avLst/>
          </a:prstGeom>
          <a:solidFill>
            <a:schemeClr val="accent1">
              <a:alpha val="0"/>
            </a:schemeClr>
          </a:solidFill>
          <a:ln w="34925">
            <a:solidFill>
              <a:srgbClr val="666762"/>
            </a:solidFill>
          </a:ln>
        </p:spPr>
        <p:txBody>
          <a:bodyPr lIns="45719" rIns="45719" anchor="ctr"/>
          <a:lstStyle/>
          <a:p>
            <a:pPr algn="ctr">
              <a:defRPr>
                <a:solidFill>
                  <a:srgbClr val="FFFFFF"/>
                </a:solidFill>
              </a:defRPr>
            </a:pPr>
          </a:p>
        </p:txBody>
      </p:sp>
      <p:sp>
        <p:nvSpPr>
          <p:cNvPr id="299" name="Title 1"/>
          <p:cNvSpPr txBox="1"/>
          <p:nvPr>
            <p:ph type="title"/>
          </p:nvPr>
        </p:nvSpPr>
        <p:spPr>
          <a:xfrm>
            <a:off x="1143292" y="23401"/>
            <a:ext cx="9601201" cy="680892"/>
          </a:xfrm>
          <a:prstGeom prst="rect">
            <a:avLst/>
          </a:prstGeom>
        </p:spPr>
        <p:txBody>
          <a:bodyPr/>
          <a:lstStyle>
            <a:lvl1pPr defTabSz="832104">
              <a:defRPr sz="4004"/>
            </a:lvl1pPr>
          </a:lstStyle>
          <a:p>
            <a:pPr/>
            <a:r>
              <a:t>Methodology: Rating Prediction</a:t>
            </a:r>
          </a:p>
        </p:txBody>
      </p:sp>
      <p:sp>
        <p:nvSpPr>
          <p:cNvPr id="300" name="Slide Number Placeholder 3"/>
          <p:cNvSpPr txBox="1"/>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1" name="TextBox 4"/>
          <p:cNvSpPr txBox="1"/>
          <p:nvPr/>
        </p:nvSpPr>
        <p:spPr>
          <a:xfrm>
            <a:off x="1410511" y="864326"/>
            <a:ext cx="4685489" cy="2917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pPr>
            <a:r>
              <a:t>Baselines</a:t>
            </a:r>
          </a:p>
          <a:p>
            <a:pPr marL="285750" indent="-285750">
              <a:buSzPct val="100000"/>
              <a:buFont typeface="Arial"/>
              <a:buChar char="•"/>
            </a:pPr>
            <a:r>
              <a:t>As input, we use the fastText representation of each review.</a:t>
            </a:r>
          </a:p>
          <a:p>
            <a:pPr marL="285750" indent="-285750">
              <a:buSzPct val="100000"/>
              <a:buFont typeface="Arial"/>
              <a:buChar char="•"/>
            </a:pPr>
            <a:r>
              <a:t>We train this input to predict ratings (1-5) with</a:t>
            </a:r>
          </a:p>
          <a:p>
            <a:pPr lvl="1" marL="742950" indent="-285750">
              <a:buSzPct val="100000"/>
              <a:buFont typeface="Arial"/>
              <a:buChar char="•"/>
            </a:pPr>
            <a:r>
              <a:t>SVM with Linear kernel (Kulkarni et al)</a:t>
            </a:r>
          </a:p>
          <a:p>
            <a:pPr lvl="1" marL="742950" indent="-285750">
              <a:buSzPct val="100000"/>
              <a:buFont typeface="Arial"/>
              <a:buChar char="•"/>
            </a:pPr>
            <a:r>
              <a:t>Logistic Regression</a:t>
            </a:r>
          </a:p>
          <a:p>
            <a:pPr lvl="1" marL="742950" indent="-285750">
              <a:buSzPct val="100000"/>
              <a:buFont typeface="Arial"/>
              <a:buChar char="•"/>
            </a:pPr>
          </a:p>
        </p:txBody>
      </p:sp>
      <p:sp>
        <p:nvSpPr>
          <p:cNvPr id="302" name="TextBox 5"/>
          <p:cNvSpPr txBox="1"/>
          <p:nvPr/>
        </p:nvSpPr>
        <p:spPr>
          <a:xfrm>
            <a:off x="7421392" y="863761"/>
            <a:ext cx="3832698" cy="2396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pPr>
            <a:r>
              <a:t>Our Approach: Using </a:t>
            </a:r>
            <a:r>
              <a:rPr i="1"/>
              <a:t>Assoc</a:t>
            </a:r>
            <a:r>
              <a:t> Matrix</a:t>
            </a:r>
          </a:p>
          <a:p>
            <a:pPr marL="285750" indent="-285750">
              <a:buSzPct val="100000"/>
              <a:buFont typeface="Arial"/>
              <a:buChar char="•"/>
            </a:pPr>
            <a:r>
              <a:t>Assoc matrix is used as the input to train for rating prediction.</a:t>
            </a:r>
          </a:p>
          <a:p>
            <a:pPr marL="285750" indent="-285750">
              <a:buSzPct val="100000"/>
              <a:buFont typeface="Arial"/>
              <a:buChar char="•"/>
            </a:pPr>
            <a:r>
              <a:t>Like baselines we use</a:t>
            </a:r>
          </a:p>
          <a:p>
            <a:pPr lvl="1" marL="742950" indent="-285750">
              <a:buSzPct val="100000"/>
              <a:buFont typeface="Arial"/>
              <a:buChar char="•"/>
            </a:pPr>
            <a:r>
              <a:t>SVM with Linear kernel</a:t>
            </a:r>
          </a:p>
          <a:p>
            <a:pPr lvl="1" marL="742950" indent="-285750">
              <a:buSzPct val="100000"/>
              <a:buFont typeface="Arial"/>
              <a:buChar char="•"/>
            </a:pPr>
            <a:r>
              <a:t>Logistic Regression</a:t>
            </a:r>
          </a:p>
        </p:txBody>
      </p:sp>
      <p:sp>
        <p:nvSpPr>
          <p:cNvPr id="303" name="Rectangle 6"/>
          <p:cNvSpPr txBox="1"/>
          <p:nvPr/>
        </p:nvSpPr>
        <p:spPr>
          <a:xfrm>
            <a:off x="1410511" y="3327238"/>
            <a:ext cx="10642060" cy="322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Description of  the experimentation setup .</a:t>
            </a:r>
          </a:p>
          <a:p>
            <a:pPr/>
          </a:p>
          <a:p>
            <a:pPr marL="285750" indent="-285750">
              <a:buSzPct val="100000"/>
              <a:buFont typeface="Arial"/>
              <a:buChar char="•"/>
            </a:pPr>
            <a:r>
              <a:t>We used </a:t>
            </a:r>
            <a:r>
              <a:rPr b="1" i="1"/>
              <a:t>Google Colab</a:t>
            </a:r>
            <a:r>
              <a:rPr b="1"/>
              <a:t> </a:t>
            </a:r>
            <a:r>
              <a:t>to run our experiments. </a:t>
            </a:r>
          </a:p>
          <a:p>
            <a:pPr marL="285750" indent="-285750">
              <a:buSzPct val="100000"/>
              <a:buFont typeface="Arial"/>
              <a:buChar char="•"/>
            </a:pPr>
            <a:r>
              <a:t>To ensure fair comparison between different processes, interferences from other processes was kept to a minimum.</a:t>
            </a:r>
          </a:p>
          <a:p>
            <a:pPr marL="285750" indent="-285750">
              <a:buSzPct val="100000"/>
              <a:buFont typeface="Arial"/>
              <a:buChar char="•"/>
            </a:pPr>
            <a:r>
              <a:t>We use k-fold (k=5) cross validation to get the parameters corresponding to optimum accuracy. </a:t>
            </a:r>
          </a:p>
          <a:p>
            <a:pPr lvl="1" marL="742950" indent="-285750">
              <a:buSzPct val="100000"/>
              <a:buFont typeface="Arial"/>
              <a:buChar char="•"/>
            </a:pPr>
            <a:r>
              <a:t>For Linear SVM, we play with </a:t>
            </a:r>
            <a:r>
              <a:rPr i="1"/>
              <a:t>regularization</a:t>
            </a:r>
            <a:r>
              <a:t> hyperparameter </a:t>
            </a:r>
            <a:r>
              <a:rPr b="1" i="1"/>
              <a:t>C</a:t>
            </a:r>
            <a:r>
              <a:t>.</a:t>
            </a:r>
          </a:p>
          <a:p>
            <a:pPr lvl="1" marL="742950" indent="-285750">
              <a:buSzPct val="100000"/>
              <a:buFont typeface="Arial"/>
              <a:buChar char="•"/>
            </a:pPr>
            <a:r>
              <a:t>For Logistic Regression, we finetune the “</a:t>
            </a:r>
            <a:r>
              <a:rPr i="1"/>
              <a:t>inverse of regularization strength</a:t>
            </a:r>
            <a:r>
              <a:t>” parameter</a:t>
            </a:r>
            <a:r>
              <a:rPr b="1" i="1"/>
              <a:t> C</a:t>
            </a:r>
            <a:r>
              <a:t>.</a:t>
            </a:r>
          </a:p>
          <a:p>
            <a:pPr/>
          </a:p>
          <a:p>
            <a:pPr>
              <a:defRPr b="1"/>
            </a:pPr>
            <a:r>
              <a:t>Description of evaluation criteria for the experiment: </a:t>
            </a:r>
          </a:p>
          <a:p>
            <a:pPr marL="285750" indent="-285750">
              <a:buSzPct val="100000"/>
              <a:buFont typeface="Arial"/>
              <a:buChar char="•"/>
            </a:pPr>
            <a:r>
              <a:t>The success of our experiment was evaluated with the accuracy of predicted stars.</a:t>
            </a:r>
          </a:p>
        </p:txBody>
      </p:sp>
      <p:sp>
        <p:nvSpPr>
          <p:cNvPr id="304" name="Straight Connector 9"/>
          <p:cNvSpPr/>
          <p:nvPr/>
        </p:nvSpPr>
        <p:spPr>
          <a:xfrm>
            <a:off x="6562928" y="723236"/>
            <a:ext cx="1" cy="2677489"/>
          </a:xfrm>
          <a:prstGeom prst="line">
            <a:avLst/>
          </a:prstGeom>
          <a:ln w="34925">
            <a:solidFill>
              <a:srgbClr val="000000"/>
            </a:solidFill>
          </a:ln>
        </p:spPr>
        <p:txBody>
          <a:bodyPr lIns="45719" rIns="45719"/>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Google Shape;189;p7"/>
          <p:cNvSpPr txBox="1"/>
          <p:nvPr/>
        </p:nvSpPr>
        <p:spPr>
          <a:xfrm>
            <a:off x="2893563" y="6523226"/>
            <a:ext cx="6280832" cy="26493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191B0E"/>
                </a:solidFill>
              </a:defRPr>
            </a:lvl1pPr>
          </a:lstStyle>
          <a:p>
            <a:pPr/>
            <a:r>
              <a:t>CSE6240: Web search and Data Mining  Somdut  Roy,  Vitaly Marin,  Devanshee Shah</a:t>
            </a:r>
          </a:p>
        </p:txBody>
      </p:sp>
      <p:sp>
        <p:nvSpPr>
          <p:cNvPr id="307" name="Google Shape;187;p7"/>
          <p:cNvSpPr txBox="1"/>
          <p:nvPr>
            <p:ph type="title"/>
          </p:nvPr>
        </p:nvSpPr>
        <p:spPr>
          <a:xfrm>
            <a:off x="1139312" y="253846"/>
            <a:ext cx="9601201" cy="700859"/>
          </a:xfrm>
          <a:prstGeom prst="rect">
            <a:avLst/>
          </a:prstGeom>
        </p:spPr>
        <p:txBody>
          <a:bodyPr lIns="45699" tIns="45699" rIns="45699" bIns="45699"/>
          <a:lstStyle>
            <a:lvl1pPr defTabSz="630936">
              <a:defRPr sz="3036"/>
            </a:lvl1pPr>
          </a:lstStyle>
          <a:p>
            <a:pPr/>
            <a:r>
              <a:t>Methodology: KNN –Item based Collaborative Filtering</a:t>
            </a:r>
          </a:p>
        </p:txBody>
      </p:sp>
      <p:sp>
        <p:nvSpPr>
          <p:cNvPr id="308" name="Google Shape;188;p7"/>
          <p:cNvSpPr txBox="1"/>
          <p:nvPr>
            <p:ph type="body" sz="half" idx="1"/>
          </p:nvPr>
        </p:nvSpPr>
        <p:spPr>
          <a:xfrm>
            <a:off x="1274902" y="1070064"/>
            <a:ext cx="4519110" cy="4717872"/>
          </a:xfrm>
          <a:prstGeom prst="rect">
            <a:avLst/>
          </a:prstGeom>
        </p:spPr>
        <p:txBody>
          <a:bodyPr lIns="45699" tIns="45699" rIns="45699" bIns="45699"/>
          <a:lstStyle/>
          <a:p>
            <a:pPr marL="457200" indent="-342900" algn="just">
              <a:spcBef>
                <a:spcPts val="1200"/>
              </a:spcBef>
              <a:buSzPts val="1800"/>
              <a:defRPr sz="1800"/>
            </a:pPr>
            <a:r>
              <a:t>Fuzzy method is used with fuzzy ratio as 40% to find the closest matched restaurant in our dataset to the given input query. </a:t>
            </a:r>
          </a:p>
          <a:p>
            <a:pPr marL="457200" indent="-342900" algn="just">
              <a:spcBef>
                <a:spcPts val="1200"/>
              </a:spcBef>
              <a:buSzPts val="1800"/>
              <a:defRPr sz="1800"/>
            </a:pPr>
            <a:r>
              <a:t>We fit the sparse user-restaurant matrix into KNN model with k= 20 neighbors. KNN measures cosine similarity between restaurant vectors. </a:t>
            </a:r>
          </a:p>
          <a:p>
            <a:pPr marL="457200" indent="-342900" algn="just">
              <a:spcBef>
                <a:spcPts val="1200"/>
              </a:spcBef>
              <a:buSzPts val="1800"/>
              <a:defRPr sz="1800"/>
            </a:pPr>
            <a:r>
              <a:t>We get top 10 nearest neighbors of the closest matched restaurant with the distances.</a:t>
            </a:r>
          </a:p>
          <a:p>
            <a:pPr marL="457200" indent="-342900" algn="just">
              <a:spcBef>
                <a:spcPts val="0"/>
              </a:spcBef>
              <a:buSzPts val="1800"/>
              <a:defRPr sz="1800"/>
            </a:pPr>
          </a:p>
          <a:p>
            <a:pPr marL="457200" indent="-342900" algn="just">
              <a:spcBef>
                <a:spcPts val="0"/>
              </a:spcBef>
              <a:buSzPts val="1800"/>
              <a:defRPr sz="1800"/>
            </a:pPr>
            <a:r>
              <a:t>Result distances further computed with user-restaurant assoc matrix to get  hybrid ratings. </a:t>
            </a:r>
          </a:p>
        </p:txBody>
      </p:sp>
      <p:sp>
        <p:nvSpPr>
          <p:cNvPr id="309" name="Google Shape;190;p7"/>
          <p:cNvSpPr txBox="1"/>
          <p:nvPr>
            <p:ph type="sldNum" sz="quarter" idx="2"/>
          </p:nvPr>
        </p:nvSpPr>
        <p:spPr>
          <a:xfrm>
            <a:off x="10795458" y="6523226"/>
            <a:ext cx="273570" cy="264934"/>
          </a:xfrm>
          <a:prstGeom prst="rect">
            <a:avLst/>
          </a:prstGeom>
          <a:extLst>
            <a:ext uri="{C572A759-6A51-4108-AA02-DFA0A04FC94B}">
              <ma14:wrappingTextBoxFlag xmlns:ma14="http://schemas.microsoft.com/office/mac/drawingml/2011/main" val="1"/>
            </a:ext>
          </a:extLst>
        </p:spPr>
        <p:txBody>
          <a:bodyPr lIns="45699" tIns="45699" rIns="45699" bIns="45699"/>
          <a:lstStyle/>
          <a:p>
            <a:pPr/>
            <a:fld id="{86CB4B4D-7CA3-9044-876B-883B54F8677D}" type="slidenum"/>
          </a:p>
        </p:txBody>
      </p:sp>
      <p:graphicFrame>
        <p:nvGraphicFramePr>
          <p:cNvPr id="310" name="Google Shape;191;p7"/>
          <p:cNvGraphicFramePr/>
          <p:nvPr/>
        </p:nvGraphicFramePr>
        <p:xfrm>
          <a:off x="6451429" y="1640712"/>
          <a:ext cx="4980026" cy="27991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63300"/>
                <a:gridCol w="663300"/>
                <a:gridCol w="663300"/>
                <a:gridCol w="946899"/>
                <a:gridCol w="710975"/>
                <a:gridCol w="673500"/>
                <a:gridCol w="658750"/>
              </a:tblGrid>
              <a:tr h="365925">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1</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n-2</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n-1</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n</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r>
              <a:tr h="362425">
                <a:tc>
                  <a:txBody>
                    <a:bodyPr/>
                    <a:lstStyle/>
                    <a:p>
                      <a:pPr algn="l" defTabSz="914400">
                        <a:defRPr sz="1800"/>
                      </a:pPr>
                      <a:r>
                        <a:t>1</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0</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r>
              <a:tr h="365925">
                <a:tc>
                  <a:txBody>
                    <a:bodyPr/>
                    <a:lstStyle/>
                    <a:p>
                      <a:pPr algn="l" defTabSz="914400">
                        <a:defRPr sz="1800"/>
                      </a:pPr>
                      <a:r>
                        <a:t>2</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1</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r>
              <a:tr h="607125">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r>
              <a:tr h="365925">
                <a:tc>
                  <a:txBody>
                    <a:bodyPr/>
                    <a:lstStyle/>
                    <a:p>
                      <a:pPr algn="l" defTabSz="914400">
                        <a:defRPr sz="1800"/>
                      </a:pPr>
                      <a:r>
                        <a:t>m-2</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4</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3</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0</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r>
              <a:tr h="365925">
                <a:tc>
                  <a:txBody>
                    <a:bodyPr/>
                    <a:lstStyle/>
                    <a:p>
                      <a:pPr algn="l" defTabSz="914400">
                        <a:defRPr sz="1800"/>
                      </a:pPr>
                      <a:r>
                        <a:t>m-1</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4</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3</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0</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r>
              <a:tr h="365925">
                <a:tc>
                  <a:txBody>
                    <a:bodyPr/>
                    <a:lstStyle/>
                    <a:p>
                      <a:pPr algn="l" defTabSz="914400">
                        <a:defRPr sz="1800"/>
                      </a:pPr>
                      <a:r>
                        <a:t>m</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1</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5</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r>
            </a:tbl>
          </a:graphicData>
        </a:graphic>
      </p:graphicFrame>
      <p:sp>
        <p:nvSpPr>
          <p:cNvPr id="311" name="Google Shape;192;p7"/>
          <p:cNvSpPr txBox="1"/>
          <p:nvPr/>
        </p:nvSpPr>
        <p:spPr>
          <a:xfrm>
            <a:off x="8572742" y="1216382"/>
            <a:ext cx="989204" cy="411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500">
                <a:latin typeface="Libre Franklin"/>
                <a:ea typeface="Libre Franklin"/>
                <a:cs typeface="Libre Franklin"/>
                <a:sym typeface="Libre Franklin"/>
              </a:defRPr>
            </a:lvl1pPr>
          </a:lstStyle>
          <a:p>
            <a:pPr/>
            <a:r>
              <a:t>Users </a:t>
            </a:r>
          </a:p>
        </p:txBody>
      </p:sp>
      <p:sp>
        <p:nvSpPr>
          <p:cNvPr id="312" name="Google Shape;193;p7"/>
          <p:cNvSpPr txBox="1"/>
          <p:nvPr/>
        </p:nvSpPr>
        <p:spPr>
          <a:xfrm rot="16200000">
            <a:off x="5476953" y="3223274"/>
            <a:ext cx="1525501" cy="411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500">
                <a:latin typeface="Libre Franklin"/>
                <a:ea typeface="Libre Franklin"/>
                <a:cs typeface="Libre Franklin"/>
                <a:sym typeface="Libre Franklin"/>
              </a:defRPr>
            </a:lvl1pPr>
          </a:lstStyle>
          <a:p>
            <a:pPr/>
            <a:r>
              <a:t>Restaurants</a:t>
            </a:r>
          </a:p>
        </p:txBody>
      </p:sp>
      <p:sp>
        <p:nvSpPr>
          <p:cNvPr id="313" name="Google Shape;194;p7"/>
          <p:cNvSpPr txBox="1"/>
          <p:nvPr/>
        </p:nvSpPr>
        <p:spPr>
          <a:xfrm>
            <a:off x="6444123" y="5043662"/>
            <a:ext cx="4994638" cy="8412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just">
              <a:lnSpc>
                <a:spcPct val="94000"/>
              </a:lnSpc>
              <a:spcBef>
                <a:spcPts val="1200"/>
              </a:spcBef>
              <a:defRPr sz="1500">
                <a:solidFill>
                  <a:srgbClr val="191B0E"/>
                </a:solidFill>
                <a:latin typeface="Libre Franklin"/>
                <a:ea typeface="Libre Franklin"/>
                <a:cs typeface="Libre Franklin"/>
                <a:sym typeface="Libre Franklin"/>
              </a:defRPr>
            </a:pPr>
            <a:r>
              <a:t>Restaurants </a:t>
            </a:r>
            <a:r>
              <a:rPr b="1"/>
              <a:t>m-2</a:t>
            </a:r>
            <a:r>
              <a:t> and </a:t>
            </a:r>
            <a:r>
              <a:rPr b="1"/>
              <a:t>m-1</a:t>
            </a:r>
            <a:r>
              <a:t> are having very high cosine similarity based on the ratings to both the restaurants given by users </a:t>
            </a:r>
            <a:r>
              <a:rPr b="1"/>
              <a:t>1</a:t>
            </a:r>
            <a:r>
              <a:t>, </a:t>
            </a:r>
            <a:r>
              <a:rPr b="1"/>
              <a:t>2</a:t>
            </a:r>
            <a:r>
              <a:t>, </a:t>
            </a:r>
            <a:r>
              <a:rPr b="1"/>
              <a:t>n-2</a:t>
            </a:r>
            <a:r>
              <a:t> and </a:t>
            </a:r>
            <a:r>
              <a:rPr b="1"/>
              <a:t>n-1</a:t>
            </a:r>
            <a:r>
              <a:t>. </a:t>
            </a:r>
          </a:p>
        </p:txBody>
      </p:sp>
      <p:sp>
        <p:nvSpPr>
          <p:cNvPr id="314" name="Google Shape;196;p7"/>
          <p:cNvSpPr txBox="1"/>
          <p:nvPr/>
        </p:nvSpPr>
        <p:spPr>
          <a:xfrm>
            <a:off x="6362219" y="900536"/>
            <a:ext cx="5410249"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300">
                <a:latin typeface="Libre Franklin"/>
                <a:ea typeface="Libre Franklin"/>
                <a:cs typeface="Libre Franklin"/>
                <a:sym typeface="Libre Franklin"/>
              </a:defRPr>
            </a:lvl1pPr>
          </a:lstStyle>
          <a:p>
            <a:pPr/>
            <a:r>
              <a:t>User- Restaurant Sparse Matrix for Collaborative Filtering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317" name="Title 1"/>
          <p:cNvSpPr txBox="1"/>
          <p:nvPr>
            <p:ph type="title"/>
          </p:nvPr>
        </p:nvSpPr>
        <p:spPr>
          <a:xfrm>
            <a:off x="4192620" y="2923160"/>
            <a:ext cx="9601201" cy="1485901"/>
          </a:xfrm>
          <a:prstGeom prst="rect">
            <a:avLst/>
          </a:prstGeom>
        </p:spPr>
        <p:txBody>
          <a:bodyPr/>
          <a:lstStyle>
            <a:lvl1pPr>
              <a:defRPr sz="7200"/>
            </a:lvl1pPr>
          </a:lstStyle>
          <a:p>
            <a:pPr/>
            <a:r>
              <a:t>Results</a:t>
            </a:r>
          </a:p>
        </p:txBody>
      </p:sp>
      <p:sp>
        <p:nvSpPr>
          <p:cNvPr id="318" name="Slide Number Placeholder 4"/>
          <p:cNvSpPr txBox="1"/>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321" name="Title 1"/>
          <p:cNvSpPr txBox="1"/>
          <p:nvPr>
            <p:ph type="title"/>
          </p:nvPr>
        </p:nvSpPr>
        <p:spPr>
          <a:xfrm>
            <a:off x="1295400" y="0"/>
            <a:ext cx="9601200" cy="1485900"/>
          </a:xfrm>
          <a:prstGeom prst="rect">
            <a:avLst/>
          </a:prstGeom>
        </p:spPr>
        <p:txBody>
          <a:bodyPr/>
          <a:lstStyle/>
          <a:p>
            <a:pPr/>
            <a:r>
              <a:t>Results: Rating Predictions</a:t>
            </a:r>
          </a:p>
        </p:txBody>
      </p:sp>
      <p:sp>
        <p:nvSpPr>
          <p:cNvPr id="322" name="Content Placeholder 2"/>
          <p:cNvSpPr txBox="1"/>
          <p:nvPr>
            <p:ph type="body" idx="1"/>
          </p:nvPr>
        </p:nvSpPr>
        <p:spPr>
          <a:xfrm>
            <a:off x="1467828" y="1028718"/>
            <a:ext cx="9601201" cy="3581401"/>
          </a:xfrm>
          <a:prstGeom prst="rect">
            <a:avLst/>
          </a:prstGeom>
        </p:spPr>
        <p:txBody>
          <a:bodyPr/>
          <a:lstStyle>
            <a:lvl1pPr>
              <a:defRPr b="1"/>
            </a:lvl1pPr>
            <a:lvl2pPr>
              <a:spcBef>
                <a:spcPts val="500"/>
              </a:spcBef>
            </a:lvl2pPr>
          </a:lstStyle>
          <a:p>
            <a:pPr/>
            <a:r>
              <a:t>Accuracy</a:t>
            </a:r>
          </a:p>
          <a:p>
            <a:pPr lvl="1"/>
            <a:r>
              <a:t>Baseline based on </a:t>
            </a:r>
          </a:p>
        </p:txBody>
      </p:sp>
      <p:pic>
        <p:nvPicPr>
          <p:cNvPr id="323" name="Picture 4" descr="Picture 4"/>
          <p:cNvPicPr>
            <a:picLocks noChangeAspect="1"/>
          </p:cNvPicPr>
          <p:nvPr/>
        </p:nvPicPr>
        <p:blipFill>
          <a:blip r:embed="rId2">
            <a:extLst/>
          </a:blip>
          <a:stretch>
            <a:fillRect/>
          </a:stretch>
        </p:blipFill>
        <p:spPr>
          <a:xfrm>
            <a:off x="990600" y="4336646"/>
            <a:ext cx="5105400" cy="2333626"/>
          </a:xfrm>
          <a:prstGeom prst="rect">
            <a:avLst/>
          </a:prstGeom>
          <a:ln w="12700">
            <a:miter lim="400000"/>
          </a:ln>
        </p:spPr>
      </p:pic>
      <p:pic>
        <p:nvPicPr>
          <p:cNvPr id="324" name="Picture 5" descr="Picture 5"/>
          <p:cNvPicPr>
            <a:picLocks noChangeAspect="1"/>
          </p:cNvPicPr>
          <p:nvPr/>
        </p:nvPicPr>
        <p:blipFill>
          <a:blip r:embed="rId3">
            <a:extLst/>
          </a:blip>
          <a:stretch>
            <a:fillRect/>
          </a:stretch>
        </p:blipFill>
        <p:spPr>
          <a:xfrm>
            <a:off x="7301035" y="3462980"/>
            <a:ext cx="4343401" cy="3457576"/>
          </a:xfrm>
          <a:prstGeom prst="rect">
            <a:avLst/>
          </a:prstGeom>
          <a:ln w="12700">
            <a:miter lim="400000"/>
          </a:ln>
        </p:spPr>
      </p:pic>
      <p:sp>
        <p:nvSpPr>
          <p:cNvPr id="325" name="Slide Number Placeholder 7"/>
          <p:cNvSpPr txBox="1"/>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26" name="Picture 2" descr="Picture 2"/>
          <p:cNvPicPr>
            <a:picLocks noChangeAspect="1"/>
          </p:cNvPicPr>
          <p:nvPr/>
        </p:nvPicPr>
        <p:blipFill>
          <a:blip r:embed="rId4">
            <a:extLst/>
          </a:blip>
          <a:stretch>
            <a:fillRect/>
          </a:stretch>
        </p:blipFill>
        <p:spPr>
          <a:xfrm>
            <a:off x="5782621" y="1568871"/>
            <a:ext cx="5968820" cy="143425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329" name="Title 1"/>
          <p:cNvSpPr txBox="1"/>
          <p:nvPr>
            <p:ph type="title"/>
          </p:nvPr>
        </p:nvSpPr>
        <p:spPr>
          <a:prstGeom prst="rect">
            <a:avLst/>
          </a:prstGeom>
        </p:spPr>
        <p:txBody>
          <a:bodyPr/>
          <a:lstStyle/>
          <a:p>
            <a:pPr>
              <a:defRPr b="1"/>
            </a:pPr>
            <a:r>
              <a:t>Our </a:t>
            </a:r>
            <a:r>
              <a:rPr b="0"/>
              <a:t>Approach/Algorithms Novelty</a:t>
            </a:r>
          </a:p>
        </p:txBody>
      </p:sp>
      <p:sp>
        <p:nvSpPr>
          <p:cNvPr id="330" name="Content Placeholder 2"/>
          <p:cNvSpPr txBox="1"/>
          <p:nvPr>
            <p:ph type="body" idx="1"/>
          </p:nvPr>
        </p:nvSpPr>
        <p:spPr>
          <a:prstGeom prst="rect">
            <a:avLst/>
          </a:prstGeom>
        </p:spPr>
        <p:txBody>
          <a:bodyPr/>
          <a:lstStyle/>
          <a:p>
            <a:pPr/>
            <a:r>
              <a:t>The Novelty of our approach is to create the hybrid ratings by  combining rating prediction for restaurants and Item based collaborative filtering to restaurant dataset together.</a:t>
            </a:r>
          </a:p>
          <a:p>
            <a:pPr/>
          </a:p>
          <a:p>
            <a:pPr/>
            <a:r>
              <a:t>Created the Associative Matrix and used the FastText.</a:t>
            </a:r>
          </a:p>
          <a:p>
            <a:pPr/>
          </a:p>
          <a:p>
            <a:pPr/>
            <a:r>
              <a:t>(potentially combine this slide with other slides or so)</a:t>
            </a:r>
          </a:p>
        </p:txBody>
      </p:sp>
      <p:sp>
        <p:nvSpPr>
          <p:cNvPr id="331" name="Slide Number Placeholder 4"/>
          <p:cNvSpPr txBox="1"/>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334" name="Title 1"/>
          <p:cNvSpPr txBox="1"/>
          <p:nvPr>
            <p:ph type="title"/>
          </p:nvPr>
        </p:nvSpPr>
        <p:spPr>
          <a:prstGeom prst="rect">
            <a:avLst/>
          </a:prstGeom>
        </p:spPr>
        <p:txBody>
          <a:bodyPr/>
          <a:lstStyle/>
          <a:p>
            <a:pPr/>
            <a:r>
              <a:t>Our Results and Comparison to Baseline Results. </a:t>
            </a:r>
          </a:p>
        </p:txBody>
      </p:sp>
      <p:sp>
        <p:nvSpPr>
          <p:cNvPr id="335" name="Content Placeholder 2"/>
          <p:cNvSpPr txBox="1"/>
          <p:nvPr>
            <p:ph type="body" idx="1"/>
          </p:nvPr>
        </p:nvSpPr>
        <p:spPr>
          <a:prstGeom prst="rect">
            <a:avLst/>
          </a:prstGeom>
        </p:spPr>
        <p:txBody>
          <a:bodyPr/>
          <a:lstStyle/>
          <a:p>
            <a:pPr/>
            <a:r>
              <a:t>Using Accuracy as the measure of performance </a:t>
            </a:r>
          </a:p>
          <a:p>
            <a:pPr marL="0" indent="0">
              <a:buSzTx/>
              <a:buNone/>
            </a:pPr>
            <a:r>
              <a:t>and time in seconds as wall time for each algorithm</a:t>
            </a:r>
          </a:p>
          <a:p>
            <a:pPr/>
            <a:r>
              <a:t>Our results are shown here.</a:t>
            </a:r>
          </a:p>
          <a:p>
            <a:pPr marL="0" indent="0">
              <a:buSzTx/>
              <a:buNone/>
            </a:pPr>
            <a:r>
              <a:t> </a:t>
            </a:r>
          </a:p>
        </p:txBody>
      </p:sp>
      <p:pic>
        <p:nvPicPr>
          <p:cNvPr id="336" name="Picture 5" descr="Picture 5"/>
          <p:cNvPicPr>
            <a:picLocks noChangeAspect="1"/>
          </p:cNvPicPr>
          <p:nvPr/>
        </p:nvPicPr>
        <p:blipFill>
          <a:blip r:embed="rId2">
            <a:extLst/>
          </a:blip>
          <a:stretch>
            <a:fillRect/>
          </a:stretch>
        </p:blipFill>
        <p:spPr>
          <a:xfrm>
            <a:off x="7211961" y="2757685"/>
            <a:ext cx="4343401" cy="3457576"/>
          </a:xfrm>
          <a:prstGeom prst="rect">
            <a:avLst/>
          </a:prstGeom>
          <a:ln w="12700">
            <a:miter lim="400000"/>
          </a:ln>
        </p:spPr>
      </p:pic>
      <p:pic>
        <p:nvPicPr>
          <p:cNvPr id="337" name="Picture 7" descr="Picture 7"/>
          <p:cNvPicPr>
            <a:picLocks noChangeAspect="1"/>
          </p:cNvPicPr>
          <p:nvPr/>
        </p:nvPicPr>
        <p:blipFill>
          <a:blip r:embed="rId3">
            <a:extLst/>
          </a:blip>
          <a:stretch>
            <a:fillRect/>
          </a:stretch>
        </p:blipFill>
        <p:spPr>
          <a:xfrm>
            <a:off x="1438275" y="4076700"/>
            <a:ext cx="5191125" cy="1600200"/>
          </a:xfrm>
          <a:prstGeom prst="rect">
            <a:avLst/>
          </a:prstGeom>
          <a:ln w="12700">
            <a:miter lim="400000"/>
          </a:ln>
        </p:spPr>
      </p:pic>
      <p:sp>
        <p:nvSpPr>
          <p:cNvPr id="338" name="Slide Number Placeholder 4"/>
          <p:cNvSpPr txBox="1"/>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341" name="Title 1"/>
          <p:cNvSpPr txBox="1"/>
          <p:nvPr>
            <p:ph type="title"/>
          </p:nvPr>
        </p:nvSpPr>
        <p:spPr>
          <a:xfrm>
            <a:off x="1076633" y="636691"/>
            <a:ext cx="9601201" cy="1485901"/>
          </a:xfrm>
          <a:prstGeom prst="rect">
            <a:avLst/>
          </a:prstGeom>
        </p:spPr>
        <p:txBody>
          <a:bodyPr/>
          <a:lstStyle/>
          <a:p>
            <a:pPr/>
            <a:r>
              <a:t>Summary of Our results</a:t>
            </a:r>
          </a:p>
        </p:txBody>
      </p:sp>
      <p:sp>
        <p:nvSpPr>
          <p:cNvPr id="342" name="Content Placeholder 2"/>
          <p:cNvSpPr txBox="1"/>
          <p:nvPr>
            <p:ph type="body" idx="1"/>
          </p:nvPr>
        </p:nvSpPr>
        <p:spPr>
          <a:prstGeom prst="rect">
            <a:avLst/>
          </a:prstGeom>
        </p:spPr>
        <p:txBody>
          <a:bodyPr/>
          <a:lstStyle/>
          <a:p>
            <a:pPr marL="0" indent="0">
              <a:buSzTx/>
              <a:buNone/>
            </a:pPr>
          </a:p>
        </p:txBody>
      </p:sp>
      <p:sp>
        <p:nvSpPr>
          <p:cNvPr id="343" name="Slide Number Placeholder 4"/>
          <p:cNvSpPr txBox="1"/>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44" name="Table 8"/>
          <p:cNvGraphicFramePr/>
          <p:nvPr/>
        </p:nvGraphicFramePr>
        <p:xfrm>
          <a:off x="1606858" y="2222210"/>
          <a:ext cx="8793069" cy="399909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251681"/>
                <a:gridCol w="1334731"/>
                <a:gridCol w="2179239"/>
                <a:gridCol w="258363"/>
                <a:gridCol w="1769055"/>
              </a:tblGrid>
              <a:tr h="368375">
                <a:tc>
                  <a:txBody>
                    <a:bodyPr/>
                    <a:lstStyle/>
                    <a:p>
                      <a:pPr algn="l" defTabSz="914400">
                        <a:defRPr b="0" sz="1800">
                          <a:solidFill>
                            <a:srgbClr val="000000"/>
                          </a:solidFill>
                        </a:defRPr>
                      </a:pPr>
                      <a:r>
                        <a:rPr b="1" sz="1000">
                          <a:solidFill>
                            <a:srgbClr val="FFFFFF"/>
                          </a:solidFill>
                        </a:rPr>
                        <a:t>Method</a:t>
                      </a:r>
                    </a:p>
                  </a:txBody>
                  <a:tcPr marL="45720" marR="45720" marT="45720" marB="45720" anchor="t" anchorCtr="0" horzOverflow="overflow"/>
                </a:tc>
                <a:tc>
                  <a:txBody>
                    <a:bodyPr/>
                    <a:lstStyle/>
                    <a:p>
                      <a:pPr algn="l" defTabSz="914400">
                        <a:defRPr b="0" sz="1800">
                          <a:solidFill>
                            <a:srgbClr val="000000"/>
                          </a:solidFill>
                        </a:defRPr>
                      </a:pPr>
                      <a:r>
                        <a:rPr b="1" sz="1000">
                          <a:solidFill>
                            <a:srgbClr val="FFFFFF"/>
                          </a:solidFill>
                        </a:rPr>
                        <a:t>Accuracy</a:t>
                      </a:r>
                    </a:p>
                  </a:txBody>
                  <a:tcPr marL="45720" marR="45720" marT="45720" marB="45720" anchor="t" anchorCtr="0" horzOverflow="overflow"/>
                </a:tc>
                <a:tc>
                  <a:txBody>
                    <a:bodyPr/>
                    <a:lstStyle/>
                    <a:p>
                      <a:pPr algn="l" defTabSz="914400">
                        <a:defRPr b="0" sz="1800">
                          <a:solidFill>
                            <a:srgbClr val="000000"/>
                          </a:solidFill>
                        </a:defRPr>
                      </a:pPr>
                      <a:r>
                        <a:rPr b="1" sz="1000">
                          <a:solidFill>
                            <a:srgbClr val="FFFFFF"/>
                          </a:solidFill>
                        </a:rPr>
                        <a:t>Time Compcomplexity</a:t>
                      </a: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r>
              <a:tr h="537089">
                <a:tc>
                  <a:txBody>
                    <a:bodyPr/>
                    <a:lstStyle/>
                    <a:p>
                      <a:pPr algn="l" defTabSz="914400">
                        <a:defRPr b="1" sz="1000"/>
                      </a:pPr>
                      <a:r>
                        <a:t>Baseline 1 SVM without Matrix (what paper ?)</a:t>
                      </a: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800"/>
                      </a:pPr>
                      <a:r>
                        <a:rPr sz="1000"/>
                        <a:t>Somdut will provide the numbers on this</a:t>
                      </a: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r>
              <a:tr h="386704">
                <a:tc>
                  <a:txBody>
                    <a:bodyPr/>
                    <a:lstStyle/>
                    <a:p>
                      <a:pPr algn="l" defTabSz="914400">
                        <a:defRPr sz="1000"/>
                      </a:pPr>
                      <a:r>
                        <a:t>Our Approach with Matrix SVM</a:t>
                      </a: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800"/>
                      </a:pPr>
                      <a:r>
                        <a:rPr sz="1000"/>
                        <a:t>Somdut will provide the numbers on this</a:t>
                      </a: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r>
              <a:tr h="537089">
                <a:tc>
                  <a:txBody>
                    <a:bodyPr/>
                    <a:lstStyle/>
                    <a:p>
                      <a:pPr algn="l" defTabSz="914400">
                        <a:defRPr sz="1000"/>
                      </a:pPr>
                      <a:r>
                        <a:t>Our Approach Logistic Regression with Matrix</a:t>
                      </a: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800"/>
                      </a:pPr>
                      <a:r>
                        <a:rPr sz="1000"/>
                        <a:t>Somdut will provide the numbers on this</a:t>
                      </a: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r>
              <a:tr h="386704">
                <a:tc>
                  <a:txBody>
                    <a:bodyPr/>
                    <a:lstStyle/>
                    <a:p>
                      <a:pPr algn="l" defTabSz="914400">
                        <a:defRPr sz="1800"/>
                      </a:pPr>
                      <a:r>
                        <a:rPr sz="1000"/>
                        <a:t>Our Approach Logistic Regression without Matrix</a:t>
                      </a: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800"/>
                      </a:pPr>
                      <a:r>
                        <a:rPr sz="1000"/>
                        <a:t>Somdut will provide the numbers on this</a:t>
                      </a: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r>
              <a:tr h="386704">
                <a:tc>
                  <a:txBody>
                    <a:bodyPr/>
                    <a:lstStyle/>
                    <a:p>
                      <a:pPr algn="l" defTabSz="914400">
                        <a:defRPr sz="1800"/>
                      </a:pPr>
                      <a:r>
                        <a:rPr b="1" sz="1000"/>
                        <a:t>Baseline 2 Logistic Regression without Matrix</a:t>
                      </a: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800"/>
                      </a:pPr>
                      <a:r>
                        <a:rPr sz="1000"/>
                        <a:t>Somdut will provide the numbers on this</a:t>
                      </a: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r>
              <a:tr h="386704">
                <a:tc>
                  <a:txBody>
                    <a:bodyPr/>
                    <a:lstStyle/>
                    <a:p>
                      <a:pPr algn="l" defTabSz="914400">
                        <a:defRPr sz="1000"/>
                      </a:pPr>
                      <a:r>
                        <a:t>Our Approach with Matrix SVM</a:t>
                      </a: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r>
              <a:tr h="537089">
                <a:tc>
                  <a:txBody>
                    <a:bodyPr/>
                    <a:lstStyle/>
                    <a:p>
                      <a:pPr algn="l" defTabSz="914400">
                        <a:defRPr sz="1000"/>
                      </a:pPr>
                      <a:r>
                        <a:t>Our Approach Logistic Regression with Matrix</a:t>
                      </a: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r>
              <a:tr h="236319">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r>
              <a:tr h="236319">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c>
                  <a:txBody>
                    <a:bodyPr/>
                    <a:lstStyle/>
                    <a:p>
                      <a:pPr algn="l" defTabSz="914400">
                        <a:defRPr sz="1000"/>
                      </a:pP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347" name="Title 1"/>
          <p:cNvSpPr txBox="1"/>
          <p:nvPr>
            <p:ph type="title"/>
          </p:nvPr>
        </p:nvSpPr>
        <p:spPr>
          <a:prstGeom prst="rect">
            <a:avLst/>
          </a:prstGeom>
        </p:spPr>
        <p:txBody>
          <a:bodyPr/>
          <a:lstStyle/>
          <a:p>
            <a:pPr/>
            <a:r>
              <a:t>Future Work</a:t>
            </a:r>
          </a:p>
        </p:txBody>
      </p:sp>
      <p:sp>
        <p:nvSpPr>
          <p:cNvPr id="348" name="Content Placeholder 2"/>
          <p:cNvSpPr txBox="1"/>
          <p:nvPr>
            <p:ph type="body" idx="1"/>
          </p:nvPr>
        </p:nvSpPr>
        <p:spPr>
          <a:prstGeom prst="rect">
            <a:avLst/>
          </a:prstGeom>
        </p:spPr>
        <p:txBody>
          <a:bodyPr/>
          <a:lstStyle/>
          <a:p>
            <a:pPr/>
            <a:r>
              <a:t>We will use the reviews for the item based collaborative filtering in the future work to benchmark it against our other two approaches.</a:t>
            </a:r>
          </a:p>
        </p:txBody>
      </p:sp>
      <p:sp>
        <p:nvSpPr>
          <p:cNvPr id="349" name="Slide Number Placeholder 4"/>
          <p:cNvSpPr txBox="1"/>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Footer Placeholder 3"/>
          <p:cNvSpPr txBox="1"/>
          <p:nvPr/>
        </p:nvSpPr>
        <p:spPr>
          <a:xfrm>
            <a:off x="3031784" y="6361078"/>
            <a:ext cx="6280831"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109" name="Title 1"/>
          <p:cNvSpPr txBox="1"/>
          <p:nvPr>
            <p:ph type="title"/>
          </p:nvPr>
        </p:nvSpPr>
        <p:spPr>
          <a:xfrm>
            <a:off x="1149289" y="276279"/>
            <a:ext cx="9601201" cy="792302"/>
          </a:xfrm>
          <a:prstGeom prst="rect">
            <a:avLst/>
          </a:prstGeom>
        </p:spPr>
        <p:txBody>
          <a:bodyPr/>
          <a:lstStyle/>
          <a:p>
            <a:pPr/>
            <a:r>
              <a:t>Introduction</a:t>
            </a:r>
          </a:p>
        </p:txBody>
      </p:sp>
      <p:sp>
        <p:nvSpPr>
          <p:cNvPr id="110" name="Content Placeholder 2"/>
          <p:cNvSpPr txBox="1"/>
          <p:nvPr>
            <p:ph type="body" idx="1"/>
          </p:nvPr>
        </p:nvSpPr>
        <p:spPr>
          <a:xfrm>
            <a:off x="1186327" y="1325217"/>
            <a:ext cx="10409584" cy="4207566"/>
          </a:xfrm>
          <a:prstGeom prst="rect">
            <a:avLst/>
          </a:prstGeom>
        </p:spPr>
        <p:txBody>
          <a:bodyPr/>
          <a:lstStyle/>
          <a:p>
            <a:pPr>
              <a:lnSpc>
                <a:spcPct val="84600"/>
              </a:lnSpc>
              <a:defRPr b="1"/>
            </a:pPr>
            <a:r>
              <a:t>Problem Description</a:t>
            </a:r>
            <a:r>
              <a:rPr b="0"/>
              <a:t>: </a:t>
            </a:r>
            <a:endParaRPr b="0"/>
          </a:p>
          <a:p>
            <a:pPr lvl="1">
              <a:lnSpc>
                <a:spcPct val="84600"/>
              </a:lnSpc>
              <a:spcBef>
                <a:spcPts val="500"/>
              </a:spcBef>
            </a:pPr>
            <a:r>
              <a:t>In this project, we intend to provide a user, who mentions his/her favorite restaurant name/type, with a list of relevant restaurants in the city along with a possible rating he/she is likely to give those restaurants.</a:t>
            </a:r>
            <a:endParaRPr i="1"/>
          </a:p>
          <a:p>
            <a:pPr lvl="1">
              <a:lnSpc>
                <a:spcPct val="84600"/>
              </a:lnSpc>
              <a:spcBef>
                <a:spcPts val="500"/>
              </a:spcBef>
            </a:pPr>
            <a:r>
              <a:t>This breaks our problem into two distinct parts</a:t>
            </a:r>
            <a:endParaRPr i="1"/>
          </a:p>
          <a:p>
            <a:pPr lvl="2" marL="1371600" indent="-384047">
              <a:lnSpc>
                <a:spcPct val="84600"/>
              </a:lnSpc>
              <a:spcBef>
                <a:spcPts val="500"/>
              </a:spcBef>
              <a:defRPr sz="1800"/>
            </a:pPr>
            <a:r>
              <a:t>A rating predicting system (to predict ratings for suggested restaurants)</a:t>
            </a:r>
          </a:p>
          <a:p>
            <a:pPr lvl="2" marL="1371600" indent="-384047">
              <a:lnSpc>
                <a:spcPct val="84600"/>
              </a:lnSpc>
              <a:spcBef>
                <a:spcPts val="500"/>
              </a:spcBef>
              <a:defRPr sz="1800"/>
            </a:pPr>
            <a:r>
              <a:t>A recommender system (to suggest those restaurants to a user)</a:t>
            </a:r>
          </a:p>
          <a:p>
            <a:pPr>
              <a:lnSpc>
                <a:spcPct val="84600"/>
              </a:lnSpc>
              <a:defRPr b="1"/>
            </a:pPr>
            <a:r>
              <a:t>Problem Importance</a:t>
            </a:r>
            <a:r>
              <a:rPr b="0"/>
              <a:t>: </a:t>
            </a:r>
            <a:endParaRPr b="0"/>
          </a:p>
          <a:p>
            <a:pPr lvl="1">
              <a:lnSpc>
                <a:spcPct val="84600"/>
              </a:lnSpc>
              <a:spcBef>
                <a:spcPts val="500"/>
              </a:spcBef>
            </a:pPr>
            <a:r>
              <a:t>This provides a user, a list of restaurants only based on the information about favorite restaurant.</a:t>
            </a:r>
            <a:endParaRPr i="1"/>
          </a:p>
          <a:p>
            <a:pPr lvl="1">
              <a:lnSpc>
                <a:spcPct val="84600"/>
              </a:lnSpc>
              <a:spcBef>
                <a:spcPts val="500"/>
              </a:spcBef>
            </a:pPr>
            <a:r>
              <a:t>Along with that, our model is capable of predicting the stars that the user is going to give each of those recommended restaurants. Here lies the uniqueness in our problem.</a:t>
            </a:r>
          </a:p>
        </p:txBody>
      </p:sp>
      <p:sp>
        <p:nvSpPr>
          <p:cNvPr id="111" name="Slide Number Placeholder 4"/>
          <p:cNvSpPr txBox="1"/>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Footer Placeholder 2"/>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352" name="Title 1"/>
          <p:cNvSpPr txBox="1"/>
          <p:nvPr>
            <p:ph type="title"/>
          </p:nvPr>
        </p:nvSpPr>
        <p:spPr>
          <a:prstGeom prst="rect">
            <a:avLst/>
          </a:prstGeom>
        </p:spPr>
        <p:txBody>
          <a:bodyPr/>
          <a:lstStyle/>
          <a:p>
            <a:pPr/>
            <a:r>
              <a:t>References:</a:t>
            </a:r>
          </a:p>
        </p:txBody>
      </p:sp>
      <p:pic>
        <p:nvPicPr>
          <p:cNvPr id="353" name="Content Placeholder 3" descr="Content Placeholder 3"/>
          <p:cNvPicPr>
            <a:picLocks noChangeAspect="1"/>
          </p:cNvPicPr>
          <p:nvPr/>
        </p:nvPicPr>
        <p:blipFill>
          <a:blip r:embed="rId2">
            <a:extLst/>
          </a:blip>
          <a:stretch>
            <a:fillRect/>
          </a:stretch>
        </p:blipFill>
        <p:spPr>
          <a:xfrm>
            <a:off x="4054640" y="1328630"/>
            <a:ext cx="4408766" cy="5028504"/>
          </a:xfrm>
          <a:prstGeom prst="rect">
            <a:avLst/>
          </a:prstGeom>
          <a:ln w="12700">
            <a:miter lim="400000"/>
          </a:ln>
        </p:spPr>
      </p:pic>
      <p:sp>
        <p:nvSpPr>
          <p:cNvPr id="354" name="Slide Number Placeholder 4"/>
          <p:cNvSpPr txBox="1"/>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357" name="Title 1"/>
          <p:cNvSpPr txBox="1"/>
          <p:nvPr>
            <p:ph type="title"/>
          </p:nvPr>
        </p:nvSpPr>
        <p:spPr>
          <a:prstGeom prst="rect">
            <a:avLst/>
          </a:prstGeom>
        </p:spPr>
        <p:txBody>
          <a:bodyPr/>
          <a:lstStyle/>
          <a:p>
            <a:pPr/>
            <a:r>
              <a:t>Delete: Notes to self.</a:t>
            </a:r>
          </a:p>
        </p:txBody>
      </p:sp>
      <p:sp>
        <p:nvSpPr>
          <p:cNvPr id="358" name="Content Placeholder 2"/>
          <p:cNvSpPr txBox="1"/>
          <p:nvPr>
            <p:ph type="body" idx="1"/>
          </p:nvPr>
        </p:nvSpPr>
        <p:spPr>
          <a:prstGeom prst="rect">
            <a:avLst/>
          </a:prstGeom>
        </p:spPr>
        <p:txBody>
          <a:bodyPr/>
          <a:lstStyle/>
          <a:p>
            <a:pPr>
              <a:lnSpc>
                <a:spcPct val="75200"/>
              </a:lnSpc>
              <a:defRPr sz="1200"/>
            </a:pPr>
            <a:r>
              <a:t>Need to create a slide and put it at the beginning of the presentation as a use case to show: </a:t>
            </a:r>
          </a:p>
          <a:p>
            <a:pPr marL="0" indent="0">
              <a:lnSpc>
                <a:spcPct val="75200"/>
              </a:lnSpc>
              <a:buSzTx/>
              <a:buNone/>
              <a:defRPr sz="1200"/>
            </a:pPr>
            <a:r>
              <a:t>Types of predictions:</a:t>
            </a:r>
          </a:p>
          <a:p>
            <a:pPr>
              <a:lnSpc>
                <a:spcPct val="75200"/>
              </a:lnSpc>
              <a:defRPr b="1" sz="1200"/>
            </a:pPr>
            <a:r>
              <a:t>Combined system: </a:t>
            </a:r>
            <a:r>
              <a:rPr b="0"/>
              <a:t>User A ( no needed rated restaurant G), Given favorite restaurant Z what is next great restaurant X  to go to ?( combined system) with right side and left side.</a:t>
            </a:r>
          </a:p>
          <a:p>
            <a:pPr>
              <a:lnSpc>
                <a:spcPct val="75200"/>
              </a:lnSpc>
              <a:defRPr sz="1200"/>
            </a:pPr>
            <a:r>
              <a:t>Left side of the diagram: User A ( rated restaurants several restaurants), what is the rating of any restaurant that the user has not been to.</a:t>
            </a:r>
          </a:p>
          <a:p>
            <a:pPr>
              <a:lnSpc>
                <a:spcPct val="75200"/>
              </a:lnSpc>
              <a:defRPr sz="1200"/>
            </a:pPr>
          </a:p>
          <a:p>
            <a:pPr>
              <a:lnSpc>
                <a:spcPct val="75200"/>
              </a:lnSpc>
              <a:defRPr sz="1200"/>
            </a:pPr>
            <a:r>
              <a:t>What is really needed ? (did the user really need to rate anything ?)</a:t>
            </a:r>
          </a:p>
          <a:p>
            <a:pPr>
              <a:lnSpc>
                <a:spcPct val="75200"/>
              </a:lnSpc>
              <a:defRPr sz="1200"/>
            </a:pPr>
            <a:r>
              <a:t>User A provided what his/her favorite restaurant is.</a:t>
            </a:r>
          </a:p>
          <a:p>
            <a:pPr>
              <a:lnSpc>
                <a:spcPct val="75200"/>
              </a:lnSpc>
              <a:defRPr sz="1200"/>
            </a:pPr>
            <a:r>
              <a:t>Does the favorite restaurant Z need any ratings ? </a:t>
            </a:r>
          </a:p>
          <a:p>
            <a:pPr>
              <a:lnSpc>
                <a:spcPct val="75200"/>
              </a:lnSpc>
              <a:defRPr sz="1200"/>
            </a:pPr>
            <a:r>
              <a:t>Does the recommended restaurant X need any ratings ?</a:t>
            </a:r>
          </a:p>
          <a:p>
            <a:pPr>
              <a:lnSpc>
                <a:spcPct val="75200"/>
              </a:lnSpc>
              <a:defRPr sz="1200"/>
            </a:pPr>
          </a:p>
          <a:p>
            <a:pPr marL="0" indent="0">
              <a:lnSpc>
                <a:spcPct val="75200"/>
              </a:lnSpc>
              <a:buSzTx/>
              <a:buNone/>
              <a:defRPr sz="1200"/>
            </a:pPr>
            <a:r>
              <a:t> </a:t>
            </a:r>
          </a:p>
        </p:txBody>
      </p:sp>
      <p:sp>
        <p:nvSpPr>
          <p:cNvPr id="359" name="Slide Number Placeholder 4"/>
          <p:cNvSpPr txBox="1"/>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114" name="Title 1"/>
          <p:cNvSpPr txBox="1"/>
          <p:nvPr>
            <p:ph type="title"/>
          </p:nvPr>
        </p:nvSpPr>
        <p:spPr>
          <a:xfrm>
            <a:off x="3822970" y="2831964"/>
            <a:ext cx="9601201" cy="1485901"/>
          </a:xfrm>
          <a:prstGeom prst="rect">
            <a:avLst/>
          </a:prstGeom>
        </p:spPr>
        <p:txBody>
          <a:bodyPr/>
          <a:lstStyle>
            <a:lvl1pPr>
              <a:defRPr sz="7200"/>
            </a:lvl1pPr>
          </a:lstStyle>
          <a:p>
            <a:pPr/>
            <a:r>
              <a:t>Data Discovery</a:t>
            </a:r>
          </a:p>
        </p:txBody>
      </p:sp>
      <p:sp>
        <p:nvSpPr>
          <p:cNvPr id="115" name="Slide Number Placeholder 4"/>
          <p:cNvSpPr txBox="1"/>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Footer Placeholder 4"/>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118" name="Title 1"/>
          <p:cNvSpPr txBox="1"/>
          <p:nvPr>
            <p:ph type="title"/>
          </p:nvPr>
        </p:nvSpPr>
        <p:spPr>
          <a:xfrm>
            <a:off x="1137588" y="264579"/>
            <a:ext cx="10669837" cy="849362"/>
          </a:xfrm>
          <a:prstGeom prst="rect">
            <a:avLst/>
          </a:prstGeom>
        </p:spPr>
        <p:txBody>
          <a:bodyPr/>
          <a:lstStyle/>
          <a:p>
            <a:pPr/>
            <a:r>
              <a:t>Dataset Properties</a:t>
            </a:r>
          </a:p>
        </p:txBody>
      </p:sp>
      <p:sp>
        <p:nvSpPr>
          <p:cNvPr id="119" name="Slide Number Placeholder 6"/>
          <p:cNvSpPr txBox="1"/>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 name="Content Placeholder 2"/>
          <p:cNvSpPr txBox="1"/>
          <p:nvPr>
            <p:ph type="body" sz="half" idx="1"/>
          </p:nvPr>
        </p:nvSpPr>
        <p:spPr>
          <a:xfrm>
            <a:off x="1055684" y="1127642"/>
            <a:ext cx="9601201" cy="2478605"/>
          </a:xfrm>
          <a:prstGeom prst="rect">
            <a:avLst/>
          </a:prstGeom>
        </p:spPr>
        <p:txBody>
          <a:bodyPr/>
          <a:lstStyle/>
          <a:p>
            <a:pPr marL="349483" indent="-349483" defTabSz="832104">
              <a:spcBef>
                <a:spcPts val="900"/>
              </a:spcBef>
              <a:defRPr sz="1820"/>
            </a:pPr>
            <a:r>
              <a:t>Yelp Dataset for Business Reviews provided by Kaggle was used for our study after extracting only “restaurant” business of city Avondale, AZ from JSON file of around 6GBs. Final dataset of 7MBs consists of around 10k-12k data points (reviews).</a:t>
            </a:r>
          </a:p>
          <a:p>
            <a:pPr marL="349483" indent="-349483" defTabSz="832104">
              <a:spcBef>
                <a:spcPts val="900"/>
              </a:spcBef>
              <a:defRPr sz="1820"/>
            </a:pPr>
            <a:r>
              <a:t>Dataset Attributes include Review Id, User Id, Restaurant Id, Restaurant Name, Stars, Test Review and Date. Data ranges from 2005 till 2018 with 8031 unique users and 163 unique restaurants.</a:t>
            </a:r>
          </a:p>
          <a:p>
            <a:pPr marL="349483" indent="-349483" defTabSz="832104">
              <a:spcBef>
                <a:spcPts val="900"/>
              </a:spcBef>
              <a:defRPr sz="1820"/>
            </a:pPr>
            <a:r>
              <a:t>Test Reviews are used for sentiment analysis. Ratings (1 to 5 stars) used to find the cosine similarities among restaurants.</a:t>
            </a:r>
          </a:p>
        </p:txBody>
      </p:sp>
      <p:graphicFrame>
        <p:nvGraphicFramePr>
          <p:cNvPr id="121" name="Table"/>
          <p:cNvGraphicFramePr/>
          <p:nvPr/>
        </p:nvGraphicFramePr>
        <p:xfrm>
          <a:off x="1483632" y="4045557"/>
          <a:ext cx="8758005" cy="119862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883520"/>
                <a:gridCol w="3633990"/>
                <a:gridCol w="1086077"/>
                <a:gridCol w="2141715"/>
              </a:tblGrid>
              <a:tr h="387189">
                <a:tc>
                  <a:txBody>
                    <a:bodyPr/>
                    <a:lstStyle/>
                    <a:p>
                      <a:pPr algn="l" defTabSz="914400">
                        <a:defRPr b="0" sz="1800">
                          <a:solidFill>
                            <a:srgbClr val="000000"/>
                          </a:solidFill>
                        </a:defRPr>
                      </a:pPr>
                      <a:r>
                        <a:rPr sz="1500">
                          <a:solidFill>
                            <a:srgbClr val="FFFFFF"/>
                          </a:solidFill>
                        </a:rPr>
                        <a:t># Reviews</a:t>
                      </a:r>
                    </a:p>
                  </a:txBody>
                  <a:tcPr marL="0" marR="0" marT="0" marB="0" anchor="t" anchorCtr="0" horzOverflow="overflow"/>
                </a:tc>
                <a:tc>
                  <a:txBody>
                    <a:bodyPr/>
                    <a:lstStyle/>
                    <a:p>
                      <a:pPr algn="l" defTabSz="914400">
                        <a:defRPr b="0" sz="1800">
                          <a:solidFill>
                            <a:srgbClr val="000000"/>
                          </a:solidFill>
                        </a:defRPr>
                      </a:pPr>
                      <a:r>
                        <a:rPr sz="1500">
                          <a:solidFill>
                            <a:srgbClr val="FFFFFF"/>
                          </a:solidFill>
                        </a:rPr>
                        <a:t>Features</a:t>
                      </a:r>
                    </a:p>
                  </a:txBody>
                  <a:tcPr marL="0" marR="0" marT="0" marB="0" anchor="t" anchorCtr="0" horzOverflow="overflow"/>
                </a:tc>
                <a:tc>
                  <a:txBody>
                    <a:bodyPr/>
                    <a:lstStyle/>
                    <a:p>
                      <a:pPr algn="l" defTabSz="914400">
                        <a:defRPr b="0" sz="1800">
                          <a:solidFill>
                            <a:srgbClr val="000000"/>
                          </a:solidFill>
                        </a:defRPr>
                      </a:pPr>
                      <a:r>
                        <a:rPr sz="1500">
                          <a:solidFill>
                            <a:srgbClr val="FFFFFF"/>
                          </a:solidFill>
                        </a:rPr>
                        <a:t># Users</a:t>
                      </a:r>
                    </a:p>
                  </a:txBody>
                  <a:tcPr marL="0" marR="0" marT="0" marB="0" anchor="t" anchorCtr="0" horzOverflow="overflow"/>
                </a:tc>
                <a:tc>
                  <a:txBody>
                    <a:bodyPr/>
                    <a:lstStyle/>
                    <a:p>
                      <a:pPr algn="l" defTabSz="914400">
                        <a:defRPr b="0" sz="1800">
                          <a:solidFill>
                            <a:srgbClr val="000000"/>
                          </a:solidFill>
                        </a:defRPr>
                      </a:pPr>
                      <a:r>
                        <a:rPr sz="1500">
                          <a:solidFill>
                            <a:srgbClr val="FFFFFF"/>
                          </a:solidFill>
                        </a:rPr>
                        <a:t># Restaurants</a:t>
                      </a:r>
                    </a:p>
                  </a:txBody>
                  <a:tcPr marL="0" marR="0" marT="0" marB="0" anchor="t" anchorCtr="0" horzOverflow="overflow"/>
                </a:tc>
              </a:tr>
              <a:tr h="803917">
                <a:tc>
                  <a:txBody>
                    <a:bodyPr/>
                    <a:lstStyle/>
                    <a:p>
                      <a:pPr algn="l" defTabSz="914400">
                        <a:defRPr sz="1800"/>
                      </a:pPr>
                      <a:r>
                        <a:rPr sz="1500"/>
                        <a:t>12662</a:t>
                      </a:r>
                    </a:p>
                  </a:txBody>
                  <a:tcPr marL="0" marR="0" marT="0" marB="0" anchor="t" anchorCtr="0" horzOverflow="overflow"/>
                </a:tc>
                <a:tc>
                  <a:txBody>
                    <a:bodyPr/>
                    <a:lstStyle/>
                    <a:p>
                      <a:pPr algn="l" defTabSz="914400">
                        <a:defRPr sz="1800"/>
                      </a:pPr>
                      <a:r>
                        <a:rPr sz="1500"/>
                        <a:t>Review Id, User Id, Restaurant Id, Restaurant Name, Stars, Test Review and Date</a:t>
                      </a:r>
                    </a:p>
                  </a:txBody>
                  <a:tcPr marL="0" marR="0" marT="0" marB="0" anchor="t" anchorCtr="0" horzOverflow="overflow"/>
                </a:tc>
                <a:tc>
                  <a:txBody>
                    <a:bodyPr/>
                    <a:lstStyle/>
                    <a:p>
                      <a:pPr algn="l" defTabSz="914400">
                        <a:defRPr sz="1800"/>
                      </a:pPr>
                      <a:r>
                        <a:rPr sz="1500"/>
                        <a:t>8031</a:t>
                      </a:r>
                    </a:p>
                  </a:txBody>
                  <a:tcPr marL="0" marR="0" marT="0" marB="0" anchor="t" anchorCtr="0" horzOverflow="overflow"/>
                </a:tc>
                <a:tc>
                  <a:txBody>
                    <a:bodyPr/>
                    <a:lstStyle/>
                    <a:p>
                      <a:pPr algn="l" defTabSz="914400">
                        <a:defRPr sz="1800"/>
                      </a:pPr>
                      <a:r>
                        <a:rPr sz="1500"/>
                        <a:t>163</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Footer Placeholder 5"/>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124" name="Title 1"/>
          <p:cNvSpPr txBox="1"/>
          <p:nvPr>
            <p:ph type="title"/>
          </p:nvPr>
        </p:nvSpPr>
        <p:spPr>
          <a:xfrm>
            <a:off x="1143292" y="250111"/>
            <a:ext cx="9601201" cy="877062"/>
          </a:xfrm>
          <a:prstGeom prst="rect">
            <a:avLst/>
          </a:prstGeom>
        </p:spPr>
        <p:txBody>
          <a:bodyPr/>
          <a:lstStyle/>
          <a:p>
            <a:pPr/>
            <a:r>
              <a:t>Dataset Insights</a:t>
            </a:r>
          </a:p>
        </p:txBody>
      </p:sp>
      <p:pic>
        <p:nvPicPr>
          <p:cNvPr id="125" name="Picture 4" descr="Picture 4"/>
          <p:cNvPicPr>
            <a:picLocks noChangeAspect="1"/>
          </p:cNvPicPr>
          <p:nvPr/>
        </p:nvPicPr>
        <p:blipFill>
          <a:blip r:embed="rId2">
            <a:extLst/>
          </a:blip>
          <a:stretch>
            <a:fillRect/>
          </a:stretch>
        </p:blipFill>
        <p:spPr>
          <a:xfrm>
            <a:off x="5317003" y="3718540"/>
            <a:ext cx="3195345" cy="2525608"/>
          </a:xfrm>
          <a:prstGeom prst="rect">
            <a:avLst/>
          </a:prstGeom>
          <a:ln w="12700">
            <a:miter lim="400000"/>
          </a:ln>
        </p:spPr>
      </p:pic>
      <p:sp>
        <p:nvSpPr>
          <p:cNvPr id="126" name="Slide Number Placeholder 6"/>
          <p:cNvSpPr txBox="1"/>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7" name="Star distribution for the restaurant is not uniform. More than 60% restaurants are rated very high. (4 and 5 stars)…"/>
          <p:cNvSpPr txBox="1"/>
          <p:nvPr/>
        </p:nvSpPr>
        <p:spPr>
          <a:xfrm>
            <a:off x="1211114" y="1240365"/>
            <a:ext cx="10588051" cy="204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5643" indent="-345643">
              <a:buSzPct val="100000"/>
              <a:buFont typeface="Helvetica Neue"/>
              <a:buChar char="■"/>
            </a:pPr>
            <a:r>
              <a:t>Star distribution for the restaurant is not uniform. More than 60% restaurants are rated very high. (4 and 5 stars)</a:t>
            </a:r>
          </a:p>
          <a:p>
            <a:pPr/>
          </a:p>
          <a:p>
            <a:pPr marL="345643" indent="-345643">
              <a:buSzPct val="100000"/>
              <a:buFont typeface="Helvetica Neue"/>
              <a:buChar char="■"/>
            </a:pPr>
            <a:r>
              <a:t>‘Flavors of Louisiana’ is to most reviewed restaurant in Avondale with more than 700 reviews.</a:t>
            </a:r>
          </a:p>
          <a:p>
            <a:pPr/>
          </a:p>
          <a:p>
            <a:pPr marL="345643" indent="-345643">
              <a:buSzPct val="100000"/>
              <a:buFont typeface="Helvetica Neue"/>
              <a:buChar char="■"/>
            </a:pPr>
            <a:r>
              <a:t>Rating of the most popular restaurant - ‘Flavors of Louisiana’ is consistently more than 4 over all the years.</a:t>
            </a:r>
          </a:p>
        </p:txBody>
      </p:sp>
      <p:pic>
        <p:nvPicPr>
          <p:cNvPr id="128" name="Image" descr="Image"/>
          <p:cNvPicPr>
            <a:picLocks noChangeAspect="1"/>
          </p:cNvPicPr>
          <p:nvPr/>
        </p:nvPicPr>
        <p:blipFill>
          <a:blip r:embed="rId3">
            <a:extLst/>
          </a:blip>
          <a:stretch>
            <a:fillRect/>
          </a:stretch>
        </p:blipFill>
        <p:spPr>
          <a:xfrm>
            <a:off x="1211114" y="3737359"/>
            <a:ext cx="3905025" cy="2525176"/>
          </a:xfrm>
          <a:prstGeom prst="rect">
            <a:avLst/>
          </a:prstGeom>
          <a:ln w="12700">
            <a:miter lim="400000"/>
          </a:ln>
        </p:spPr>
      </p:pic>
      <p:pic>
        <p:nvPicPr>
          <p:cNvPr id="129" name="Image" descr="Image"/>
          <p:cNvPicPr>
            <a:picLocks noChangeAspect="1"/>
          </p:cNvPicPr>
          <p:nvPr/>
        </p:nvPicPr>
        <p:blipFill>
          <a:blip r:embed="rId4">
            <a:extLst/>
          </a:blip>
          <a:stretch>
            <a:fillRect/>
          </a:stretch>
        </p:blipFill>
        <p:spPr>
          <a:xfrm>
            <a:off x="8713212" y="3718540"/>
            <a:ext cx="3343671" cy="252560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Footer Placeholder 4"/>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132" name="Title 1"/>
          <p:cNvSpPr txBox="1"/>
          <p:nvPr>
            <p:ph type="title"/>
          </p:nvPr>
        </p:nvSpPr>
        <p:spPr>
          <a:xfrm>
            <a:off x="1157115" y="252878"/>
            <a:ext cx="9601201" cy="824362"/>
          </a:xfrm>
          <a:prstGeom prst="rect">
            <a:avLst/>
          </a:prstGeom>
        </p:spPr>
        <p:txBody>
          <a:bodyPr/>
          <a:lstStyle/>
          <a:p>
            <a:pPr/>
            <a:r>
              <a:t>Dataset Insights</a:t>
            </a:r>
          </a:p>
        </p:txBody>
      </p:sp>
      <p:sp>
        <p:nvSpPr>
          <p:cNvPr id="133" name="Content Placeholder 2"/>
          <p:cNvSpPr txBox="1"/>
          <p:nvPr>
            <p:ph type="body" idx="1"/>
          </p:nvPr>
        </p:nvSpPr>
        <p:spPr>
          <a:xfrm>
            <a:off x="1233379" y="1182626"/>
            <a:ext cx="9601201" cy="4719876"/>
          </a:xfrm>
          <a:prstGeom prst="rect">
            <a:avLst/>
          </a:prstGeom>
        </p:spPr>
        <p:txBody>
          <a:bodyPr/>
          <a:lstStyle/>
          <a:p>
            <a:pPr/>
            <a:r>
              <a:t>Distribution of Rating Frequency of all the restaurants and frequency of ratings provided by users, both follow long tail property. </a:t>
            </a:r>
          </a:p>
          <a:p>
            <a:pPr/>
            <a:r>
              <a:t>That means, very few restaurants are rated very frequently - which are called the popular restaurants. Similarly, very less users are interested in rating the restaurants. </a:t>
            </a:r>
          </a:p>
        </p:txBody>
      </p:sp>
      <p:pic>
        <p:nvPicPr>
          <p:cNvPr id="134" name="Picture 3" descr="Picture 3"/>
          <p:cNvPicPr>
            <a:picLocks noChangeAspect="1"/>
          </p:cNvPicPr>
          <p:nvPr/>
        </p:nvPicPr>
        <p:blipFill>
          <a:blip r:embed="rId2">
            <a:extLst/>
          </a:blip>
          <a:stretch>
            <a:fillRect/>
          </a:stretch>
        </p:blipFill>
        <p:spPr>
          <a:xfrm>
            <a:off x="1716409" y="2824489"/>
            <a:ext cx="8482612" cy="3347712"/>
          </a:xfrm>
          <a:prstGeom prst="rect">
            <a:avLst/>
          </a:prstGeom>
          <a:ln w="12700">
            <a:miter lim="400000"/>
          </a:ln>
        </p:spPr>
      </p:pic>
      <p:sp>
        <p:nvSpPr>
          <p:cNvPr id="135" name="Slide Number Placeholder 5"/>
          <p:cNvSpPr txBox="1"/>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138" name="Title 1"/>
          <p:cNvSpPr txBox="1"/>
          <p:nvPr>
            <p:ph type="title"/>
          </p:nvPr>
        </p:nvSpPr>
        <p:spPr>
          <a:xfrm>
            <a:off x="3784058" y="2763871"/>
            <a:ext cx="9601201" cy="1485901"/>
          </a:xfrm>
          <a:prstGeom prst="rect">
            <a:avLst/>
          </a:prstGeom>
        </p:spPr>
        <p:txBody>
          <a:bodyPr/>
          <a:lstStyle>
            <a:lvl1pPr>
              <a:defRPr sz="7200"/>
            </a:lvl1pPr>
          </a:lstStyle>
          <a:p>
            <a:pPr/>
            <a:r>
              <a:t>Methodology</a:t>
            </a:r>
          </a:p>
        </p:txBody>
      </p:sp>
      <p:sp>
        <p:nvSpPr>
          <p:cNvPr id="139" name="Slide Number Placeholder 4"/>
          <p:cNvSpPr txBox="1"/>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142" name="Title 1"/>
          <p:cNvSpPr txBox="1"/>
          <p:nvPr>
            <p:ph type="title"/>
          </p:nvPr>
        </p:nvSpPr>
        <p:spPr>
          <a:xfrm>
            <a:off x="2128890" y="-44032"/>
            <a:ext cx="9601201" cy="1485901"/>
          </a:xfrm>
          <a:prstGeom prst="rect">
            <a:avLst/>
          </a:prstGeom>
        </p:spPr>
        <p:txBody>
          <a:bodyPr/>
          <a:lstStyle/>
          <a:p>
            <a:pPr/>
            <a:r>
              <a:t>Methodology: Overall Architecture</a:t>
            </a:r>
          </a:p>
        </p:txBody>
      </p:sp>
      <p:sp>
        <p:nvSpPr>
          <p:cNvPr id="143" name="Slide Number Placeholder 4"/>
          <p:cNvSpPr txBox="1"/>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47" name="Flowchart: Magnetic Disk 6"/>
          <p:cNvGrpSpPr/>
          <p:nvPr/>
        </p:nvGrpSpPr>
        <p:grpSpPr>
          <a:xfrm>
            <a:off x="5695717" y="654107"/>
            <a:ext cx="3186261" cy="1055803"/>
            <a:chOff x="0" y="0"/>
            <a:chExt cx="3186260" cy="1055802"/>
          </a:xfrm>
        </p:grpSpPr>
        <p:sp>
          <p:nvSpPr>
            <p:cNvPr id="144" name="Shape"/>
            <p:cNvSpPr/>
            <p:nvPr/>
          </p:nvSpPr>
          <p:spPr>
            <a:xfrm>
              <a:off x="0" y="-1"/>
              <a:ext cx="3186261" cy="1055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gradFill flip="none" rotWithShape="1">
              <a:gsLst>
                <a:gs pos="0">
                  <a:schemeClr val="accent6">
                    <a:hueOff val="96971"/>
                    <a:satOff val="-1091"/>
                    <a:lumOff val="20486"/>
                  </a:schemeClr>
                </a:gs>
                <a:gs pos="50000">
                  <a:srgbClr val="EFBFC6"/>
                </a:gs>
                <a:gs pos="100000">
                  <a:schemeClr val="accent6">
                    <a:hueOff val="67008"/>
                    <a:satOff val="2811"/>
                    <a:lumOff val="11434"/>
                  </a:schemeClr>
                </a:gs>
              </a:gsLst>
              <a:lin ang="5400000" scaled="0"/>
            </a:gradFill>
            <a:ln w="12700" cap="flat">
              <a:noFill/>
              <a:miter lim="400000"/>
            </a:ln>
            <a:effectLst/>
          </p:spPr>
          <p:txBody>
            <a:bodyPr wrap="square" lIns="45719" tIns="45719" rIns="45719" bIns="45719" numCol="1" anchor="ctr">
              <a:noAutofit/>
            </a:bodyPr>
            <a:lstStyle/>
            <a:p>
              <a:pPr algn="ctr"/>
            </a:p>
          </p:txBody>
        </p:sp>
        <p:sp>
          <p:nvSpPr>
            <p:cNvPr id="145" name="Shape"/>
            <p:cNvSpPr/>
            <p:nvPr/>
          </p:nvSpPr>
          <p:spPr>
            <a:xfrm>
              <a:off x="0" y="-1"/>
              <a:ext cx="3186261" cy="1055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chemeClr val="accent6"/>
              </a:solidFill>
              <a:prstDash val="solid"/>
              <a:round/>
            </a:ln>
            <a:effectLst/>
          </p:spPr>
          <p:txBody>
            <a:bodyPr wrap="square" lIns="45719" tIns="45719" rIns="45719" bIns="45719" numCol="1" anchor="ctr">
              <a:noAutofit/>
            </a:bodyPr>
            <a:lstStyle/>
            <a:p>
              <a:pPr algn="ctr"/>
            </a:p>
          </p:txBody>
        </p:sp>
        <p:sp>
          <p:nvSpPr>
            <p:cNvPr id="146" name="Yelp Restaurant Review-Rating Database"/>
            <p:cNvSpPr txBox="1"/>
            <p:nvPr/>
          </p:nvSpPr>
          <p:spPr>
            <a:xfrm>
              <a:off x="0" y="293964"/>
              <a:ext cx="3186260" cy="6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Yelp Restaurant Review-Rating Database</a:t>
              </a:r>
            </a:p>
          </p:txBody>
        </p:sp>
      </p:grpSp>
      <p:grpSp>
        <p:nvGrpSpPr>
          <p:cNvPr id="150" name="Rectangle: Rounded Corners 7"/>
          <p:cNvGrpSpPr/>
          <p:nvPr/>
        </p:nvGrpSpPr>
        <p:grpSpPr>
          <a:xfrm>
            <a:off x="3947381" y="2680801"/>
            <a:ext cx="1649012" cy="643841"/>
            <a:chOff x="0" y="0"/>
            <a:chExt cx="1649010" cy="643839"/>
          </a:xfrm>
        </p:grpSpPr>
        <p:sp>
          <p:nvSpPr>
            <p:cNvPr id="148" name="Rounded Rectangle"/>
            <p:cNvSpPr/>
            <p:nvPr/>
          </p:nvSpPr>
          <p:spPr>
            <a:xfrm>
              <a:off x="0" y="20723"/>
              <a:ext cx="1649011" cy="602394"/>
            </a:xfrm>
            <a:prstGeom prst="roundRect">
              <a:avLst>
                <a:gd name="adj" fmla="val 16667"/>
              </a:avLst>
            </a:prstGeom>
            <a:gradFill flip="none" rotWithShape="1">
              <a:gsLst>
                <a:gs pos="0">
                  <a:schemeClr val="accent2">
                    <a:hueOff val="-183444"/>
                    <a:satOff val="-1380"/>
                    <a:lumOff val="23058"/>
                  </a:schemeClr>
                </a:gs>
                <a:gs pos="50000">
                  <a:srgbClr val="F1DBB3"/>
                </a:gs>
                <a:gs pos="100000">
                  <a:schemeClr val="accent2">
                    <a:hueOff val="-123606"/>
                    <a:satOff val="3062"/>
                    <a:lumOff val="13297"/>
                  </a:schemeClr>
                </a:gs>
              </a:gsLst>
              <a:lin ang="5400000" scaled="0"/>
            </a:gradFill>
            <a:ln w="6350" cap="flat">
              <a:solidFill>
                <a:schemeClr val="accent2"/>
              </a:solidFill>
              <a:prstDash val="solid"/>
              <a:round/>
            </a:ln>
            <a:effectLst/>
          </p:spPr>
          <p:txBody>
            <a:bodyPr wrap="square" lIns="45719" tIns="45719" rIns="45719" bIns="45719" numCol="1" anchor="ctr">
              <a:noAutofit/>
            </a:bodyPr>
            <a:lstStyle/>
            <a:p>
              <a:pPr algn="ctr"/>
            </a:p>
          </p:txBody>
        </p:sp>
        <p:sp>
          <p:nvSpPr>
            <p:cNvPr id="149" name="Aggregated User Reviews"/>
            <p:cNvSpPr txBox="1"/>
            <p:nvPr/>
          </p:nvSpPr>
          <p:spPr>
            <a:xfrm>
              <a:off x="29405" y="0"/>
              <a:ext cx="1590201" cy="643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Aggregated User Reviews</a:t>
              </a:r>
            </a:p>
          </p:txBody>
        </p:sp>
      </p:grpSp>
      <p:grpSp>
        <p:nvGrpSpPr>
          <p:cNvPr id="153" name="Rectangle: Rounded Corners 8"/>
          <p:cNvGrpSpPr/>
          <p:nvPr/>
        </p:nvGrpSpPr>
        <p:grpSpPr>
          <a:xfrm>
            <a:off x="5602876" y="2541100"/>
            <a:ext cx="2162784" cy="923241"/>
            <a:chOff x="0" y="0"/>
            <a:chExt cx="2162782" cy="923239"/>
          </a:xfrm>
        </p:grpSpPr>
        <p:sp>
          <p:nvSpPr>
            <p:cNvPr id="151" name="Rounded Rectangle"/>
            <p:cNvSpPr/>
            <p:nvPr/>
          </p:nvSpPr>
          <p:spPr>
            <a:xfrm>
              <a:off x="0" y="160423"/>
              <a:ext cx="2162783" cy="602394"/>
            </a:xfrm>
            <a:prstGeom prst="roundRect">
              <a:avLst>
                <a:gd name="adj" fmla="val 16667"/>
              </a:avLst>
            </a:prstGeom>
            <a:gradFill flip="none" rotWithShape="1">
              <a:gsLst>
                <a:gs pos="0">
                  <a:schemeClr val="accent4">
                    <a:satOff val="-1583"/>
                    <a:lumOff val="23264"/>
                  </a:schemeClr>
                </a:gs>
                <a:gs pos="50000">
                  <a:srgbClr val="BFCEC0"/>
                </a:gs>
                <a:gs pos="100000">
                  <a:schemeClr val="accent4">
                    <a:lumOff val="13042"/>
                  </a:schemeClr>
                </a:gs>
              </a:gsLst>
              <a:lin ang="5400000" scaled="0"/>
            </a:gradFill>
            <a:ln w="6350" cap="flat">
              <a:solidFill>
                <a:schemeClr val="accent4"/>
              </a:solidFill>
              <a:prstDash val="solid"/>
              <a:round/>
            </a:ln>
            <a:effectLst/>
          </p:spPr>
          <p:txBody>
            <a:bodyPr wrap="square" lIns="45719" tIns="45719" rIns="45719" bIns="45719" numCol="1" anchor="ctr">
              <a:noAutofit/>
            </a:bodyPr>
            <a:lstStyle/>
            <a:p>
              <a:pPr algn="ctr"/>
            </a:p>
          </p:txBody>
        </p:sp>
        <p:sp>
          <p:nvSpPr>
            <p:cNvPr id="152" name="Aggregated Restaurant Reviews"/>
            <p:cNvSpPr txBox="1"/>
            <p:nvPr/>
          </p:nvSpPr>
          <p:spPr>
            <a:xfrm>
              <a:off x="29406" y="0"/>
              <a:ext cx="2103971" cy="923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Aggregated Restaurant Reviews</a:t>
              </a:r>
            </a:p>
          </p:txBody>
        </p:sp>
      </p:grpSp>
      <p:sp>
        <p:nvSpPr>
          <p:cNvPr id="196" name="Connector: Elbow 10"/>
          <p:cNvSpPr/>
          <p:nvPr/>
        </p:nvSpPr>
        <p:spPr>
          <a:xfrm>
            <a:off x="2600960" y="1181099"/>
            <a:ext cx="3091180" cy="19037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341" y="0"/>
                </a:lnTo>
                <a:lnTo>
                  <a:pt x="14341" y="21600"/>
                </a:lnTo>
                <a:lnTo>
                  <a:pt x="0" y="21600"/>
                </a:lnTo>
              </a:path>
            </a:pathLst>
          </a:custGeom>
          <a:ln w="19050">
            <a:solidFill>
              <a:srgbClr val="000000"/>
            </a:solidFill>
            <a:tailEnd type="triangle"/>
          </a:ln>
        </p:spPr>
        <p:txBody>
          <a:bodyPr/>
          <a:lstStyle/>
          <a:p>
            <a:pPr/>
          </a:p>
        </p:txBody>
      </p:sp>
      <p:grpSp>
        <p:nvGrpSpPr>
          <p:cNvPr id="157" name="Rectangle: Rounded Corners 20"/>
          <p:cNvGrpSpPr/>
          <p:nvPr/>
        </p:nvGrpSpPr>
        <p:grpSpPr>
          <a:xfrm>
            <a:off x="1440125" y="2784144"/>
            <a:ext cx="1157592" cy="602393"/>
            <a:chOff x="0" y="0"/>
            <a:chExt cx="1157590" cy="602392"/>
          </a:xfrm>
        </p:grpSpPr>
        <p:sp>
          <p:nvSpPr>
            <p:cNvPr id="155" name="Rounded Rectangle"/>
            <p:cNvSpPr/>
            <p:nvPr/>
          </p:nvSpPr>
          <p:spPr>
            <a:xfrm>
              <a:off x="0" y="0"/>
              <a:ext cx="1157591" cy="602393"/>
            </a:xfrm>
            <a:prstGeom prst="roundRect">
              <a:avLst>
                <a:gd name="adj" fmla="val 16667"/>
              </a:avLst>
            </a:prstGeom>
            <a:gradFill flip="none" rotWithShape="1">
              <a:gsLst>
                <a:gs pos="0">
                  <a:schemeClr val="accent5">
                    <a:hueOff val="132733"/>
                    <a:satOff val="-3376"/>
                    <a:lumOff val="24266"/>
                  </a:schemeClr>
                </a:gs>
                <a:gs pos="50000">
                  <a:srgbClr val="B5CAD7"/>
                </a:gs>
                <a:gs pos="100000">
                  <a:schemeClr val="accent5">
                    <a:hueOff val="92229"/>
                    <a:lumOff val="13816"/>
                  </a:schemeClr>
                </a:gs>
              </a:gsLst>
              <a:lin ang="5400000" scaled="0"/>
            </a:gradFill>
            <a:ln w="6350" cap="flat">
              <a:solidFill>
                <a:schemeClr val="accent5"/>
              </a:solidFill>
              <a:prstDash val="solid"/>
              <a:round/>
            </a:ln>
            <a:effectLst/>
          </p:spPr>
          <p:txBody>
            <a:bodyPr wrap="square" lIns="45719" tIns="45719" rIns="45719" bIns="45719" numCol="1" anchor="ctr">
              <a:noAutofit/>
            </a:bodyPr>
            <a:lstStyle/>
            <a:p>
              <a:pPr algn="ctr"/>
            </a:p>
          </p:txBody>
        </p:sp>
        <p:sp>
          <p:nvSpPr>
            <p:cNvPr id="156" name="Reviews"/>
            <p:cNvSpPr txBox="1"/>
            <p:nvPr/>
          </p:nvSpPr>
          <p:spPr>
            <a:xfrm>
              <a:off x="29405" y="118976"/>
              <a:ext cx="1098781" cy="364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Reviews</a:t>
              </a:r>
            </a:p>
          </p:txBody>
        </p:sp>
      </p:grpSp>
      <p:sp>
        <p:nvSpPr>
          <p:cNvPr id="158" name="Straight Arrow Connector 30"/>
          <p:cNvSpPr/>
          <p:nvPr/>
        </p:nvSpPr>
        <p:spPr>
          <a:xfrm>
            <a:off x="5596392" y="2174898"/>
            <a:ext cx="1" cy="526626"/>
          </a:xfrm>
          <a:prstGeom prst="line">
            <a:avLst/>
          </a:prstGeom>
          <a:ln w="19050">
            <a:solidFill>
              <a:srgbClr val="000000"/>
            </a:solidFill>
            <a:tailEnd type="triangle"/>
          </a:ln>
        </p:spPr>
        <p:txBody>
          <a:bodyPr lIns="45719" rIns="45719"/>
          <a:lstStyle/>
          <a:p>
            <a:pPr/>
          </a:p>
        </p:txBody>
      </p:sp>
      <p:sp>
        <p:nvSpPr>
          <p:cNvPr id="159" name="Straight Arrow Connector 33"/>
          <p:cNvSpPr/>
          <p:nvPr/>
        </p:nvSpPr>
        <p:spPr>
          <a:xfrm flipH="1">
            <a:off x="2018920" y="3386537"/>
            <a:ext cx="2" cy="918295"/>
          </a:xfrm>
          <a:prstGeom prst="line">
            <a:avLst/>
          </a:prstGeom>
          <a:ln w="19050">
            <a:solidFill>
              <a:srgbClr val="000000"/>
            </a:solidFill>
            <a:tailEnd type="triangle"/>
          </a:ln>
        </p:spPr>
        <p:txBody>
          <a:bodyPr lIns="45719" rIns="45719"/>
          <a:lstStyle/>
          <a:p>
            <a:pPr/>
          </a:p>
        </p:txBody>
      </p:sp>
      <p:sp>
        <p:nvSpPr>
          <p:cNvPr id="160" name="Left Brace 34"/>
          <p:cNvSpPr/>
          <p:nvPr/>
        </p:nvSpPr>
        <p:spPr>
          <a:xfrm rot="16200000">
            <a:off x="5529176" y="2427260"/>
            <a:ext cx="389089" cy="225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461"/>
                  <a:pt x="10800" y="21289"/>
                </a:cubicBezTo>
                <a:lnTo>
                  <a:pt x="10800" y="11111"/>
                </a:lnTo>
                <a:cubicBezTo>
                  <a:pt x="10800" y="10939"/>
                  <a:pt x="5965" y="10800"/>
                  <a:pt x="0" y="10800"/>
                </a:cubicBezTo>
                <a:cubicBezTo>
                  <a:pt x="5965" y="10800"/>
                  <a:pt x="10800" y="10661"/>
                  <a:pt x="10800" y="10489"/>
                </a:cubicBezTo>
                <a:lnTo>
                  <a:pt x="10800" y="311"/>
                </a:lnTo>
                <a:cubicBezTo>
                  <a:pt x="10800" y="139"/>
                  <a:pt x="15635" y="0"/>
                  <a:pt x="21600" y="0"/>
                </a:cubicBezTo>
              </a:path>
            </a:pathLst>
          </a:custGeom>
          <a:ln w="19050">
            <a:solidFill>
              <a:srgbClr val="000000"/>
            </a:solidFill>
          </a:ln>
        </p:spPr>
        <p:txBody>
          <a:bodyPr lIns="45719" rIns="45719" anchor="ctr"/>
          <a:lstStyle/>
          <a:p>
            <a:pPr algn="ctr"/>
          </a:p>
        </p:txBody>
      </p:sp>
      <p:sp>
        <p:nvSpPr>
          <p:cNvPr id="161" name="Straight Arrow Connector 36"/>
          <p:cNvSpPr/>
          <p:nvPr/>
        </p:nvSpPr>
        <p:spPr>
          <a:xfrm>
            <a:off x="5737306" y="3753460"/>
            <a:ext cx="1" cy="554478"/>
          </a:xfrm>
          <a:prstGeom prst="line">
            <a:avLst/>
          </a:prstGeom>
          <a:ln w="19050">
            <a:solidFill>
              <a:srgbClr val="000000"/>
            </a:solidFill>
            <a:tailEnd type="triangle"/>
          </a:ln>
        </p:spPr>
        <p:txBody>
          <a:bodyPr lIns="45719" rIns="45719"/>
          <a:lstStyle/>
          <a:p>
            <a:pPr/>
          </a:p>
        </p:txBody>
      </p:sp>
      <p:grpSp>
        <p:nvGrpSpPr>
          <p:cNvPr id="164" name="Rectangle: Rounded Corners 37"/>
          <p:cNvGrpSpPr/>
          <p:nvPr/>
        </p:nvGrpSpPr>
        <p:grpSpPr>
          <a:xfrm>
            <a:off x="4254379" y="4275041"/>
            <a:ext cx="3096490" cy="656540"/>
            <a:chOff x="0" y="0"/>
            <a:chExt cx="3096489" cy="656539"/>
          </a:xfrm>
        </p:grpSpPr>
        <p:sp>
          <p:nvSpPr>
            <p:cNvPr id="162" name="Rounded Rectangle"/>
            <p:cNvSpPr/>
            <p:nvPr/>
          </p:nvSpPr>
          <p:spPr>
            <a:xfrm>
              <a:off x="0" y="27073"/>
              <a:ext cx="3096490" cy="602394"/>
            </a:xfrm>
            <a:prstGeom prst="roundRect">
              <a:avLst>
                <a:gd name="adj" fmla="val 16667"/>
              </a:avLst>
            </a:prstGeom>
            <a:gradFill flip="none" rotWithShape="1">
              <a:gsLst>
                <a:gs pos="0">
                  <a:srgbClr val="EAC87D"/>
                </a:gs>
                <a:gs pos="50000">
                  <a:srgbClr val="ECC263"/>
                </a:gs>
                <a:gs pos="100000">
                  <a:srgbClr val="D8AF50"/>
                </a:gs>
              </a:gsLst>
              <a:lin ang="5400000" scaled="0"/>
            </a:gradFill>
            <a:ln w="6350" cap="flat">
              <a:solidFill>
                <a:schemeClr val="accent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3" name="User-Restaurant Assoc Matrix"/>
            <p:cNvSpPr txBox="1"/>
            <p:nvPr/>
          </p:nvSpPr>
          <p:spPr>
            <a:xfrm>
              <a:off x="29406" y="0"/>
              <a:ext cx="3037677" cy="6565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r>
                <a:t>User-Restaurant </a:t>
              </a:r>
              <a:r>
                <a:rPr b="1" i="1"/>
                <a:t>Assoc</a:t>
              </a:r>
              <a:r>
                <a:t> Matrix</a:t>
              </a:r>
            </a:p>
          </p:txBody>
        </p:sp>
      </p:grpSp>
      <p:grpSp>
        <p:nvGrpSpPr>
          <p:cNvPr id="167" name="Rectangle: Rounded Corners 38"/>
          <p:cNvGrpSpPr/>
          <p:nvPr/>
        </p:nvGrpSpPr>
        <p:grpSpPr>
          <a:xfrm>
            <a:off x="1211009" y="4302521"/>
            <a:ext cx="1721787" cy="991615"/>
            <a:chOff x="0" y="0"/>
            <a:chExt cx="1721786" cy="991613"/>
          </a:xfrm>
        </p:grpSpPr>
        <p:sp>
          <p:nvSpPr>
            <p:cNvPr id="165" name="Rounded Rectangle"/>
            <p:cNvSpPr/>
            <p:nvPr/>
          </p:nvSpPr>
          <p:spPr>
            <a:xfrm>
              <a:off x="0" y="0"/>
              <a:ext cx="1721787" cy="991614"/>
            </a:xfrm>
            <a:prstGeom prst="roundRect">
              <a:avLst>
                <a:gd name="adj" fmla="val 16667"/>
              </a:avLst>
            </a:prstGeom>
            <a:gradFill flip="none" rotWithShape="1">
              <a:gsLst>
                <a:gs pos="0">
                  <a:schemeClr val="accent1">
                    <a:lumOff val="26514"/>
                  </a:schemeClr>
                </a:gs>
                <a:gs pos="50000">
                  <a:srgbClr val="BDBDBA"/>
                </a:gs>
                <a:gs pos="100000">
                  <a:schemeClr val="accent1">
                    <a:lumOff val="15170"/>
                  </a:schemeClr>
                </a:gs>
              </a:gsLst>
              <a:lin ang="5400000" scaled="0"/>
            </a:gradFill>
            <a:ln w="6350" cap="flat">
              <a:solidFill>
                <a:schemeClr val="accent1"/>
              </a:solidFill>
              <a:prstDash val="solid"/>
              <a:round/>
            </a:ln>
            <a:effectLst/>
          </p:spPr>
          <p:txBody>
            <a:bodyPr wrap="square" lIns="45719" tIns="45719" rIns="45719" bIns="45719" numCol="1" anchor="ctr">
              <a:noAutofit/>
            </a:bodyPr>
            <a:lstStyle/>
            <a:p>
              <a:pPr algn="ctr"/>
            </a:p>
          </p:txBody>
        </p:sp>
        <p:sp>
          <p:nvSpPr>
            <p:cNvPr id="166" name="Review fastText representation"/>
            <p:cNvSpPr txBox="1"/>
            <p:nvPr/>
          </p:nvSpPr>
          <p:spPr>
            <a:xfrm>
              <a:off x="48406" y="34187"/>
              <a:ext cx="1624975" cy="923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Review fastText representation</a:t>
              </a:r>
            </a:p>
          </p:txBody>
        </p:sp>
      </p:grpSp>
      <p:pic>
        <p:nvPicPr>
          <p:cNvPr id="168" name="Picture 2" descr="Picture 2"/>
          <p:cNvPicPr>
            <a:picLocks noChangeAspect="1"/>
          </p:cNvPicPr>
          <p:nvPr/>
        </p:nvPicPr>
        <p:blipFill>
          <a:blip r:embed="rId2">
            <a:extLst/>
          </a:blip>
          <a:stretch>
            <a:fillRect/>
          </a:stretch>
        </p:blipFill>
        <p:spPr>
          <a:xfrm>
            <a:off x="2084238" y="3772813"/>
            <a:ext cx="887321" cy="204269"/>
          </a:xfrm>
          <a:prstGeom prst="rect">
            <a:avLst/>
          </a:prstGeom>
          <a:ln w="12700">
            <a:miter lim="400000"/>
          </a:ln>
        </p:spPr>
      </p:pic>
      <p:pic>
        <p:nvPicPr>
          <p:cNvPr id="169" name="Picture 2" descr="Picture 2"/>
          <p:cNvPicPr>
            <a:picLocks noChangeAspect="1"/>
          </p:cNvPicPr>
          <p:nvPr/>
        </p:nvPicPr>
        <p:blipFill>
          <a:blip r:embed="rId2">
            <a:extLst/>
          </a:blip>
          <a:stretch>
            <a:fillRect/>
          </a:stretch>
        </p:blipFill>
        <p:spPr>
          <a:xfrm>
            <a:off x="5802622" y="3842968"/>
            <a:ext cx="887321" cy="204269"/>
          </a:xfrm>
          <a:prstGeom prst="rect">
            <a:avLst/>
          </a:prstGeom>
          <a:ln w="12700">
            <a:miter lim="400000"/>
          </a:ln>
        </p:spPr>
      </p:pic>
      <p:sp>
        <p:nvSpPr>
          <p:cNvPr id="170" name="TextBox 41"/>
          <p:cNvSpPr txBox="1"/>
          <p:nvPr/>
        </p:nvSpPr>
        <p:spPr>
          <a:xfrm>
            <a:off x="894333" y="5397841"/>
            <a:ext cx="1687069" cy="1153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Rating Prediction Training</a:t>
            </a:r>
          </a:p>
          <a:p>
            <a:pPr marL="228600" indent="-228600">
              <a:buSzPct val="100000"/>
              <a:buAutoNum type="arabicPeriod" startAt="1"/>
              <a:defRPr sz="1200"/>
            </a:pPr>
            <a:r>
              <a:t>Baseline 1: SVM (Kulkarni et al.)</a:t>
            </a:r>
          </a:p>
          <a:p>
            <a:pPr marL="228600" indent="-228600">
              <a:buSzPct val="100000"/>
              <a:buAutoNum type="arabicPeriod" startAt="1"/>
              <a:defRPr sz="1200"/>
            </a:pPr>
            <a:r>
              <a:t>Baseline 2: Logistic Regression</a:t>
            </a:r>
          </a:p>
        </p:txBody>
      </p:sp>
      <p:grpSp>
        <p:nvGrpSpPr>
          <p:cNvPr id="173" name="Rectangle: Rounded Corners 42"/>
          <p:cNvGrpSpPr/>
          <p:nvPr/>
        </p:nvGrpSpPr>
        <p:grpSpPr>
          <a:xfrm>
            <a:off x="9084743" y="2626872"/>
            <a:ext cx="2649739" cy="1034057"/>
            <a:chOff x="0" y="0"/>
            <a:chExt cx="2649738" cy="1034055"/>
          </a:xfrm>
        </p:grpSpPr>
        <p:sp>
          <p:nvSpPr>
            <p:cNvPr id="171" name="Rounded Rectangle"/>
            <p:cNvSpPr/>
            <p:nvPr/>
          </p:nvSpPr>
          <p:spPr>
            <a:xfrm>
              <a:off x="0" y="0"/>
              <a:ext cx="2649739" cy="1034056"/>
            </a:xfrm>
            <a:prstGeom prst="roundRect">
              <a:avLst>
                <a:gd name="adj" fmla="val 16667"/>
              </a:avLst>
            </a:prstGeom>
            <a:gradFill flip="none" rotWithShape="1">
              <a:gsLst>
                <a:gs pos="0">
                  <a:srgbClr val="88ADC3"/>
                </a:gs>
                <a:gs pos="50000">
                  <a:srgbClr val="74A3BE"/>
                </a:gs>
                <a:gs pos="100000">
                  <a:srgbClr val="6291AC"/>
                </a:gs>
              </a:gsLst>
              <a:lin ang="5400000" scaled="0"/>
            </a:gradFill>
            <a:ln w="6350" cap="flat">
              <a:solidFill>
                <a:schemeClr val="accent5"/>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2" name="User*Restaurant Sparse Rating Matrix"/>
            <p:cNvSpPr txBox="1"/>
            <p:nvPr/>
          </p:nvSpPr>
          <p:spPr>
            <a:xfrm>
              <a:off x="50477" y="195108"/>
              <a:ext cx="2548784" cy="643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User*Restaurant Sparse Rating Matrix</a:t>
              </a:r>
            </a:p>
          </p:txBody>
        </p:sp>
      </p:grpSp>
      <p:sp>
        <p:nvSpPr>
          <p:cNvPr id="197" name="Connector: Elbow 44"/>
          <p:cNvSpPr/>
          <p:nvPr/>
        </p:nvSpPr>
        <p:spPr>
          <a:xfrm>
            <a:off x="7288530" y="1711960"/>
            <a:ext cx="3120390" cy="9105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1749"/>
                </a:lnTo>
                <a:lnTo>
                  <a:pt x="21600" y="11749"/>
                </a:lnTo>
                <a:lnTo>
                  <a:pt x="21600" y="21600"/>
                </a:lnTo>
              </a:path>
            </a:pathLst>
          </a:custGeom>
          <a:ln w="19050">
            <a:solidFill>
              <a:srgbClr val="000000"/>
            </a:solidFill>
            <a:tailEnd type="triangle"/>
          </a:ln>
        </p:spPr>
        <p:txBody>
          <a:bodyPr/>
          <a:lstStyle/>
          <a:p>
            <a:pPr/>
          </a:p>
        </p:txBody>
      </p:sp>
      <p:sp>
        <p:nvSpPr>
          <p:cNvPr id="175" name="TextBox 47"/>
          <p:cNvSpPr txBox="1"/>
          <p:nvPr/>
        </p:nvSpPr>
        <p:spPr>
          <a:xfrm>
            <a:off x="8950213" y="1867120"/>
            <a:ext cx="1685726" cy="3021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lvl1pPr>
          </a:lstStyle>
          <a:p>
            <a:pPr/>
            <a:r>
              <a:t>Ratings</a:t>
            </a:r>
          </a:p>
        </p:txBody>
      </p:sp>
      <p:sp>
        <p:nvSpPr>
          <p:cNvPr id="176" name="TextBox 48"/>
          <p:cNvSpPr txBox="1"/>
          <p:nvPr/>
        </p:nvSpPr>
        <p:spPr>
          <a:xfrm>
            <a:off x="5625060" y="1867592"/>
            <a:ext cx="1685726" cy="3021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lvl1pPr>
          </a:lstStyle>
          <a:p>
            <a:pPr/>
            <a:r>
              <a:t>Reviews + ratings</a:t>
            </a:r>
          </a:p>
        </p:txBody>
      </p:sp>
      <p:grpSp>
        <p:nvGrpSpPr>
          <p:cNvPr id="179" name="Flowchart: Decision 51"/>
          <p:cNvGrpSpPr/>
          <p:nvPr/>
        </p:nvGrpSpPr>
        <p:grpSpPr>
          <a:xfrm>
            <a:off x="8861367" y="3842968"/>
            <a:ext cx="3096489" cy="1444237"/>
            <a:chOff x="0" y="0"/>
            <a:chExt cx="3096488" cy="1444235"/>
          </a:xfrm>
        </p:grpSpPr>
        <p:sp>
          <p:nvSpPr>
            <p:cNvPr id="177" name="Shape"/>
            <p:cNvSpPr/>
            <p:nvPr/>
          </p:nvSpPr>
          <p:spPr>
            <a:xfrm>
              <a:off x="-1" y="0"/>
              <a:ext cx="3096489" cy="1444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92D050"/>
            </a:solidFill>
            <a:ln w="6350" cap="flat">
              <a:solidFill>
                <a:schemeClr val="accent5"/>
              </a:solidFill>
              <a:prstDash val="solid"/>
              <a:round/>
            </a:ln>
            <a:effectLst/>
          </p:spPr>
          <p:txBody>
            <a:bodyPr wrap="square" lIns="45719" tIns="45719" rIns="45719" bIns="45719" numCol="1" anchor="ctr">
              <a:noAutofit/>
            </a:bodyPr>
            <a:lstStyle/>
            <a:p>
              <a:pPr algn="ctr"/>
            </a:p>
          </p:txBody>
        </p:sp>
        <p:sp>
          <p:nvSpPr>
            <p:cNvPr id="178" name="kNN Item Based Collaborative Filtering"/>
            <p:cNvSpPr txBox="1"/>
            <p:nvPr/>
          </p:nvSpPr>
          <p:spPr>
            <a:xfrm>
              <a:off x="774121" y="120798"/>
              <a:ext cx="1548246" cy="1202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kNN Item Based Collaborative Filtering</a:t>
              </a:r>
            </a:p>
          </p:txBody>
        </p:sp>
      </p:grpSp>
      <p:grpSp>
        <p:nvGrpSpPr>
          <p:cNvPr id="182" name="Flowchart: Alternate Process 52"/>
          <p:cNvGrpSpPr/>
          <p:nvPr/>
        </p:nvGrpSpPr>
        <p:grpSpPr>
          <a:xfrm>
            <a:off x="5114772" y="5872284"/>
            <a:ext cx="4804889" cy="646332"/>
            <a:chOff x="0" y="0"/>
            <a:chExt cx="4804888" cy="646330"/>
          </a:xfrm>
        </p:grpSpPr>
        <p:sp>
          <p:nvSpPr>
            <p:cNvPr id="180" name="Shape"/>
            <p:cNvSpPr/>
            <p:nvPr/>
          </p:nvSpPr>
          <p:spPr>
            <a:xfrm>
              <a:off x="0" y="0"/>
              <a:ext cx="4804890" cy="646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217" y="0"/>
                    <a:pt x="484" y="0"/>
                  </a:cubicBezTo>
                  <a:lnTo>
                    <a:pt x="21116" y="0"/>
                  </a:lnTo>
                  <a:cubicBezTo>
                    <a:pt x="21383" y="0"/>
                    <a:pt x="21600" y="1612"/>
                    <a:pt x="21600" y="3600"/>
                  </a:cubicBezTo>
                  <a:lnTo>
                    <a:pt x="21600" y="18000"/>
                  </a:lnTo>
                  <a:cubicBezTo>
                    <a:pt x="21600" y="19988"/>
                    <a:pt x="21383" y="21600"/>
                    <a:pt x="21116" y="21600"/>
                  </a:cubicBezTo>
                  <a:lnTo>
                    <a:pt x="484" y="21600"/>
                  </a:lnTo>
                  <a:cubicBezTo>
                    <a:pt x="217" y="21600"/>
                    <a:pt x="0" y="19988"/>
                    <a:pt x="0" y="18000"/>
                  </a:cubicBezTo>
                  <a:close/>
                </a:path>
              </a:pathLst>
            </a:custGeom>
            <a:solidFill>
              <a:srgbClr val="CCECFF"/>
            </a:solidFill>
            <a:ln w="6350" cap="flat">
              <a:solidFill>
                <a:schemeClr val="accent2"/>
              </a:solidFill>
              <a:prstDash val="solid"/>
              <a:round/>
            </a:ln>
            <a:effectLst/>
          </p:spPr>
          <p:txBody>
            <a:bodyPr wrap="square" lIns="45719" tIns="45719" rIns="45719" bIns="45719" numCol="1" anchor="ctr">
              <a:noAutofit/>
            </a:bodyPr>
            <a:lstStyle/>
            <a:p>
              <a:pPr algn="ctr"/>
            </a:p>
          </p:txBody>
        </p:sp>
        <p:sp>
          <p:nvSpPr>
            <p:cNvPr id="181" name="Restaurant Recommendation with Hybrid Rating Prediction"/>
            <p:cNvSpPr txBox="1"/>
            <p:nvPr/>
          </p:nvSpPr>
          <p:spPr>
            <a:xfrm>
              <a:off x="53860" y="1245"/>
              <a:ext cx="4697169" cy="6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Restaurant Recommendation with Hybrid Rating Prediction</a:t>
              </a:r>
            </a:p>
          </p:txBody>
        </p:sp>
      </p:grpSp>
      <p:sp>
        <p:nvSpPr>
          <p:cNvPr id="183" name="Arrow: Down 53"/>
          <p:cNvSpPr/>
          <p:nvPr/>
        </p:nvSpPr>
        <p:spPr>
          <a:xfrm>
            <a:off x="2322522" y="5339922"/>
            <a:ext cx="277653" cy="789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802"/>
                </a:moveTo>
                <a:lnTo>
                  <a:pt x="5400" y="17802"/>
                </a:lnTo>
                <a:lnTo>
                  <a:pt x="5400" y="0"/>
                </a:lnTo>
                <a:lnTo>
                  <a:pt x="16200" y="0"/>
                </a:lnTo>
                <a:lnTo>
                  <a:pt x="16200" y="17802"/>
                </a:lnTo>
                <a:lnTo>
                  <a:pt x="21600" y="17802"/>
                </a:lnTo>
                <a:lnTo>
                  <a:pt x="10800" y="21600"/>
                </a:lnTo>
                <a:close/>
              </a:path>
            </a:pathLst>
          </a:custGeom>
          <a:solidFill>
            <a:schemeClr val="accent1"/>
          </a:solidFill>
          <a:ln w="34925">
            <a:solidFill>
              <a:srgbClr val="666762"/>
            </a:solidFill>
          </a:ln>
        </p:spPr>
        <p:txBody>
          <a:bodyPr lIns="45719" rIns="45719" anchor="ctr"/>
          <a:lstStyle/>
          <a:p>
            <a:pPr algn="ctr">
              <a:defRPr>
                <a:solidFill>
                  <a:srgbClr val="FFFFFF"/>
                </a:solidFill>
              </a:defRPr>
            </a:pPr>
          </a:p>
        </p:txBody>
      </p:sp>
      <p:sp>
        <p:nvSpPr>
          <p:cNvPr id="184" name="TextBox 54"/>
          <p:cNvSpPr txBox="1"/>
          <p:nvPr/>
        </p:nvSpPr>
        <p:spPr>
          <a:xfrm>
            <a:off x="2458784" y="5508878"/>
            <a:ext cx="1596295" cy="3268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lvl1pPr>
          </a:lstStyle>
          <a:p>
            <a:pPr/>
            <a:r>
              <a:t> +Ratings</a:t>
            </a:r>
          </a:p>
        </p:txBody>
      </p:sp>
      <p:sp>
        <p:nvSpPr>
          <p:cNvPr id="198" name="Connector: Elbow 56"/>
          <p:cNvSpPr/>
          <p:nvPr/>
        </p:nvSpPr>
        <p:spPr>
          <a:xfrm>
            <a:off x="5801360" y="4931410"/>
            <a:ext cx="1715770" cy="937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507"/>
                </a:lnTo>
                <a:lnTo>
                  <a:pt x="21600" y="10507"/>
                </a:lnTo>
                <a:lnTo>
                  <a:pt x="21600" y="21600"/>
                </a:lnTo>
              </a:path>
            </a:pathLst>
          </a:custGeom>
          <a:ln w="19050">
            <a:solidFill>
              <a:srgbClr val="000000"/>
            </a:solidFill>
            <a:tailEnd type="triangle"/>
          </a:ln>
        </p:spPr>
        <p:txBody>
          <a:bodyPr/>
          <a:lstStyle/>
          <a:p>
            <a:pPr/>
          </a:p>
        </p:txBody>
      </p:sp>
      <p:sp>
        <p:nvSpPr>
          <p:cNvPr id="199" name="Connector: Elbow 58"/>
          <p:cNvSpPr/>
          <p:nvPr/>
        </p:nvSpPr>
        <p:spPr>
          <a:xfrm>
            <a:off x="7517130" y="4564380"/>
            <a:ext cx="4697730" cy="1304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2" y="0"/>
                </a:moveTo>
                <a:lnTo>
                  <a:pt x="21600" y="0"/>
                </a:lnTo>
                <a:lnTo>
                  <a:pt x="21600" y="13587"/>
                </a:lnTo>
                <a:lnTo>
                  <a:pt x="0" y="13587"/>
                </a:lnTo>
                <a:lnTo>
                  <a:pt x="0" y="21600"/>
                </a:lnTo>
              </a:path>
            </a:pathLst>
          </a:custGeom>
          <a:ln w="19050">
            <a:solidFill>
              <a:srgbClr val="000000"/>
            </a:solidFill>
            <a:tailEnd type="triangle"/>
          </a:ln>
        </p:spPr>
        <p:txBody>
          <a:bodyPr/>
          <a:lstStyle/>
          <a:p>
            <a:pPr/>
          </a:p>
        </p:txBody>
      </p:sp>
      <p:sp>
        <p:nvSpPr>
          <p:cNvPr id="187" name="TextBox 60"/>
          <p:cNvSpPr txBox="1"/>
          <p:nvPr/>
        </p:nvSpPr>
        <p:spPr>
          <a:xfrm>
            <a:off x="5711678" y="4948649"/>
            <a:ext cx="1596294" cy="3268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lvl1pPr>
          </a:lstStyle>
          <a:p>
            <a:pPr/>
            <a:r>
              <a:t> +Ratings</a:t>
            </a:r>
          </a:p>
        </p:txBody>
      </p:sp>
      <p:sp>
        <p:nvSpPr>
          <p:cNvPr id="188" name="TextBox 64"/>
          <p:cNvSpPr txBox="1"/>
          <p:nvPr/>
        </p:nvSpPr>
        <p:spPr>
          <a:xfrm>
            <a:off x="4009590" y="4964038"/>
            <a:ext cx="2146389" cy="6205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Rating Prediction Training</a:t>
            </a:r>
          </a:p>
          <a:p>
            <a:pPr marL="228600" indent="-228600">
              <a:buSzPct val="100000"/>
              <a:buAutoNum type="arabicPeriod" startAt="1"/>
              <a:defRPr sz="1200"/>
            </a:pPr>
            <a:r>
              <a:t>SVM</a:t>
            </a:r>
          </a:p>
          <a:p>
            <a:pPr marL="228600" indent="-228600">
              <a:buSzPct val="100000"/>
              <a:buAutoNum type="arabicPeriod" startAt="1"/>
              <a:defRPr sz="1200"/>
            </a:pPr>
            <a:r>
              <a:t>Logistic Regression</a:t>
            </a:r>
          </a:p>
        </p:txBody>
      </p:sp>
      <p:sp>
        <p:nvSpPr>
          <p:cNvPr id="189" name="Rectangle 65"/>
          <p:cNvSpPr/>
          <p:nvPr/>
        </p:nvSpPr>
        <p:spPr>
          <a:xfrm>
            <a:off x="855488" y="2562654"/>
            <a:ext cx="2591694" cy="4024113"/>
          </a:xfrm>
          <a:prstGeom prst="rect">
            <a:avLst/>
          </a:prstGeom>
          <a:solidFill>
            <a:schemeClr val="accent1">
              <a:alpha val="0"/>
            </a:schemeClr>
          </a:solidFill>
          <a:ln w="34925">
            <a:solidFill>
              <a:srgbClr val="666762"/>
            </a:solidFill>
            <a:prstDash val="sysDot"/>
          </a:ln>
        </p:spPr>
        <p:txBody>
          <a:bodyPr lIns="45719" rIns="45719" anchor="ctr"/>
          <a:lstStyle/>
          <a:p>
            <a:pPr algn="ctr">
              <a:defRPr>
                <a:solidFill>
                  <a:srgbClr val="FFFFFF"/>
                </a:solidFill>
              </a:defRPr>
            </a:pPr>
          </a:p>
        </p:txBody>
      </p:sp>
      <p:sp>
        <p:nvSpPr>
          <p:cNvPr id="190" name="Rectangle 66"/>
          <p:cNvSpPr/>
          <p:nvPr/>
        </p:nvSpPr>
        <p:spPr>
          <a:xfrm>
            <a:off x="3866182" y="2574056"/>
            <a:ext cx="3979650" cy="3215455"/>
          </a:xfrm>
          <a:prstGeom prst="rect">
            <a:avLst/>
          </a:prstGeom>
          <a:solidFill>
            <a:schemeClr val="accent1">
              <a:alpha val="0"/>
            </a:schemeClr>
          </a:solidFill>
          <a:ln w="34925">
            <a:solidFill>
              <a:srgbClr val="666762"/>
            </a:solidFill>
            <a:prstDash val="sysDot"/>
          </a:ln>
        </p:spPr>
        <p:txBody>
          <a:bodyPr lIns="45719" rIns="45719" anchor="ctr"/>
          <a:lstStyle/>
          <a:p>
            <a:pPr algn="ctr">
              <a:defRPr>
                <a:solidFill>
                  <a:srgbClr val="FFFFFF"/>
                </a:solidFill>
              </a:defRPr>
            </a:pPr>
          </a:p>
        </p:txBody>
      </p:sp>
      <p:sp>
        <p:nvSpPr>
          <p:cNvPr id="191" name="Rectangle 67"/>
          <p:cNvSpPr/>
          <p:nvPr/>
        </p:nvSpPr>
        <p:spPr>
          <a:xfrm>
            <a:off x="8785799" y="2550323"/>
            <a:ext cx="3316267" cy="2975306"/>
          </a:xfrm>
          <a:prstGeom prst="rect">
            <a:avLst/>
          </a:prstGeom>
          <a:solidFill>
            <a:schemeClr val="accent1">
              <a:alpha val="0"/>
            </a:schemeClr>
          </a:solidFill>
          <a:ln w="34925">
            <a:solidFill>
              <a:srgbClr val="666762"/>
            </a:solidFill>
            <a:prstDash val="sysDot"/>
          </a:ln>
        </p:spPr>
        <p:txBody>
          <a:bodyPr lIns="45719" rIns="45719" anchor="ctr"/>
          <a:lstStyle/>
          <a:p>
            <a:pPr algn="ctr">
              <a:defRPr>
                <a:solidFill>
                  <a:srgbClr val="FFFFFF"/>
                </a:solidFill>
              </a:defRPr>
            </a:pPr>
          </a:p>
        </p:txBody>
      </p:sp>
      <p:sp>
        <p:nvSpPr>
          <p:cNvPr id="200" name="Straight Arrow Connector 73"/>
          <p:cNvSpPr/>
          <p:nvPr/>
        </p:nvSpPr>
        <p:spPr>
          <a:xfrm>
            <a:off x="10409611" y="3663907"/>
            <a:ext cx="1" cy="175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19050">
            <a:solidFill>
              <a:srgbClr val="000000"/>
            </a:solidFill>
            <a:tailEnd type="triangle"/>
          </a:ln>
        </p:spPr>
        <p:txBody>
          <a:bodyPr/>
          <a:lstStyle/>
          <a:p>
            <a:pPr/>
          </a:p>
        </p:txBody>
      </p:sp>
      <p:sp>
        <p:nvSpPr>
          <p:cNvPr id="193" name="TextBox 75"/>
          <p:cNvSpPr txBox="1"/>
          <p:nvPr/>
        </p:nvSpPr>
        <p:spPr>
          <a:xfrm>
            <a:off x="1977704" y="2307405"/>
            <a:ext cx="3618689" cy="252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100"/>
            </a:lvl1pPr>
          </a:lstStyle>
          <a:p>
            <a:pPr/>
            <a:r>
              <a:t>Rating Prediction: Baseline</a:t>
            </a:r>
          </a:p>
        </p:txBody>
      </p:sp>
      <p:sp>
        <p:nvSpPr>
          <p:cNvPr id="194" name="TextBox 76"/>
          <p:cNvSpPr txBox="1"/>
          <p:nvPr/>
        </p:nvSpPr>
        <p:spPr>
          <a:xfrm>
            <a:off x="5555705" y="2306100"/>
            <a:ext cx="3618689" cy="2524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100"/>
            </a:lvl1pPr>
          </a:lstStyle>
          <a:p>
            <a:pPr/>
            <a:r>
              <a:t>Rating Prediction: Our Approach</a:t>
            </a:r>
          </a:p>
        </p:txBody>
      </p:sp>
      <p:sp>
        <p:nvSpPr>
          <p:cNvPr id="195" name="TextBox 77"/>
          <p:cNvSpPr txBox="1"/>
          <p:nvPr/>
        </p:nvSpPr>
        <p:spPr>
          <a:xfrm>
            <a:off x="10409611" y="2301044"/>
            <a:ext cx="3618689" cy="252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100"/>
            </a:lvl1pPr>
          </a:lstStyle>
          <a:p>
            <a:pPr/>
            <a:r>
              <a:t>Recommender System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191B0E"/>
                </a:solidFill>
              </a:defRPr>
            </a:lvl1pPr>
          </a:lstStyle>
          <a:p>
            <a:pPr/>
            <a:r>
              <a:t>CSE6240: Web search and Data Mining  Somdut  Roy,  Vitaly Marin,  Devanshee Shah</a:t>
            </a:r>
          </a:p>
        </p:txBody>
      </p:sp>
      <p:sp>
        <p:nvSpPr>
          <p:cNvPr id="203" name="Title 1"/>
          <p:cNvSpPr txBox="1"/>
          <p:nvPr>
            <p:ph type="title"/>
          </p:nvPr>
        </p:nvSpPr>
        <p:spPr>
          <a:xfrm>
            <a:off x="1013297" y="120501"/>
            <a:ext cx="10864176" cy="1458545"/>
          </a:xfrm>
          <a:prstGeom prst="rect">
            <a:avLst/>
          </a:prstGeom>
        </p:spPr>
        <p:txBody>
          <a:bodyPr/>
          <a:lstStyle/>
          <a:p>
            <a:pPr/>
            <a:r>
              <a:t>Methodology: Text Encoding and </a:t>
            </a:r>
            <a:r>
              <a:rPr b="1" i="1"/>
              <a:t>Assoc</a:t>
            </a:r>
            <a:r>
              <a:t> Matrix creation I</a:t>
            </a:r>
          </a:p>
        </p:txBody>
      </p:sp>
      <p:sp>
        <p:nvSpPr>
          <p:cNvPr id="204" name="Content Placeholder 2"/>
          <p:cNvSpPr txBox="1"/>
          <p:nvPr>
            <p:ph type="body" sz="half" idx="1"/>
          </p:nvPr>
        </p:nvSpPr>
        <p:spPr>
          <a:xfrm>
            <a:off x="1371600" y="1638299"/>
            <a:ext cx="5221705" cy="4233112"/>
          </a:xfrm>
          <a:prstGeom prst="rect">
            <a:avLst/>
          </a:prstGeom>
        </p:spPr>
        <p:txBody>
          <a:bodyPr/>
          <a:lstStyle/>
          <a:p>
            <a:pPr>
              <a:lnSpc>
                <a:spcPct val="84600"/>
              </a:lnSpc>
              <a:defRPr sz="1800"/>
            </a:pPr>
            <a:r>
              <a:t>Our baseline is based on a paper by Kulkarni et al., where they use review text to predict the ratings.</a:t>
            </a:r>
          </a:p>
          <a:p>
            <a:pPr>
              <a:lnSpc>
                <a:spcPct val="84600"/>
              </a:lnSpc>
              <a:defRPr sz="1800"/>
            </a:pPr>
            <a:r>
              <a:t>While we use their machine learning techniques to create our baselines, the paper does not specify the method for word embedding. This gives us liberty to explore options for word embedding techniques.</a:t>
            </a:r>
          </a:p>
          <a:p>
            <a:pPr>
              <a:lnSpc>
                <a:spcPct val="84600"/>
              </a:lnSpc>
              <a:defRPr sz="1800"/>
            </a:pPr>
            <a:r>
              <a:t>In assignment 2 of this course, we learned to use </a:t>
            </a:r>
            <a:r>
              <a:rPr b="1" i="1"/>
              <a:t>word2vec</a:t>
            </a:r>
            <a:r>
              <a:t>. So that was an option. However, going by a blog by Anon (2016), using </a:t>
            </a:r>
            <a:r>
              <a:rPr b="1" i="1"/>
              <a:t>fastText</a:t>
            </a:r>
            <a:r>
              <a:t> suits best for a moderately small dataset like ours.</a:t>
            </a:r>
          </a:p>
          <a:p>
            <a:pPr>
              <a:lnSpc>
                <a:spcPct val="84600"/>
              </a:lnSpc>
              <a:defRPr sz="1800"/>
            </a:pPr>
            <a:r>
              <a:t>We create embedding for reviews using the method shown here </a:t>
            </a:r>
            <a:r>
              <a:rPr>
                <a:latin typeface="Wingdings"/>
                <a:ea typeface="Wingdings"/>
                <a:cs typeface="Wingdings"/>
                <a:sym typeface="Wingdings"/>
              </a:rPr>
              <a:t></a:t>
            </a:r>
          </a:p>
        </p:txBody>
      </p:sp>
      <p:sp>
        <p:nvSpPr>
          <p:cNvPr id="205" name="Slide Number Placeholder 4"/>
          <p:cNvSpPr txBox="1"/>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6" name="Picture 2" descr="Picture 2"/>
          <p:cNvPicPr>
            <a:picLocks noChangeAspect="1"/>
          </p:cNvPicPr>
          <p:nvPr/>
        </p:nvPicPr>
        <p:blipFill>
          <a:blip r:embed="rId2">
            <a:extLst/>
          </a:blip>
          <a:stretch>
            <a:fillRect/>
          </a:stretch>
        </p:blipFill>
        <p:spPr>
          <a:xfrm>
            <a:off x="9472734" y="3370379"/>
            <a:ext cx="887321" cy="204269"/>
          </a:xfrm>
          <a:prstGeom prst="rect">
            <a:avLst/>
          </a:prstGeom>
          <a:ln w="12700">
            <a:miter lim="400000"/>
          </a:ln>
        </p:spPr>
      </p:pic>
      <p:sp>
        <p:nvSpPr>
          <p:cNvPr id="207" name="TextBox 5"/>
          <p:cNvSpPr txBox="1"/>
          <p:nvPr/>
        </p:nvSpPr>
        <p:spPr>
          <a:xfrm>
            <a:off x="8282417" y="1520615"/>
            <a:ext cx="1899625" cy="364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Review Sentence</a:t>
            </a:r>
          </a:p>
        </p:txBody>
      </p:sp>
      <p:sp>
        <p:nvSpPr>
          <p:cNvPr id="208" name="Straight Arrow Connector 7"/>
          <p:cNvSpPr/>
          <p:nvPr/>
        </p:nvSpPr>
        <p:spPr>
          <a:xfrm>
            <a:off x="9232230" y="1889947"/>
            <a:ext cx="1" cy="834816"/>
          </a:xfrm>
          <a:prstGeom prst="line">
            <a:avLst/>
          </a:prstGeom>
          <a:ln w="19050">
            <a:solidFill>
              <a:srgbClr val="000000"/>
            </a:solidFill>
            <a:tailEnd type="triangle"/>
          </a:ln>
        </p:spPr>
        <p:txBody>
          <a:bodyPr lIns="45719" rIns="45719"/>
          <a:lstStyle/>
          <a:p>
            <a:pPr/>
          </a:p>
        </p:txBody>
      </p:sp>
      <p:sp>
        <p:nvSpPr>
          <p:cNvPr id="209" name="TextBox 8"/>
          <p:cNvSpPr txBox="1"/>
          <p:nvPr/>
        </p:nvSpPr>
        <p:spPr>
          <a:xfrm>
            <a:off x="9263671" y="1912335"/>
            <a:ext cx="2337843" cy="6205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AutoNum type="arabicPeriod" startAt="1"/>
              <a:defRPr sz="1200"/>
            </a:pPr>
            <a:r>
              <a:t>Remove Stopwords</a:t>
            </a:r>
          </a:p>
          <a:p>
            <a:pPr marL="342900" indent="-342900">
              <a:buSzPct val="100000"/>
              <a:buAutoNum type="arabicPeriod" startAt="1"/>
              <a:defRPr sz="1200"/>
            </a:pPr>
            <a:r>
              <a:t>Remove html tags</a:t>
            </a:r>
          </a:p>
          <a:p>
            <a:pPr marL="342900" indent="-342900">
              <a:buSzPct val="100000"/>
              <a:buAutoNum type="arabicPeriod" startAt="1"/>
              <a:defRPr sz="1200"/>
            </a:pPr>
            <a:r>
              <a:t>Remove special characters</a:t>
            </a:r>
          </a:p>
        </p:txBody>
      </p:sp>
      <p:sp>
        <p:nvSpPr>
          <p:cNvPr id="210" name="TextBox 10"/>
          <p:cNvSpPr txBox="1"/>
          <p:nvPr/>
        </p:nvSpPr>
        <p:spPr>
          <a:xfrm>
            <a:off x="8282416" y="2664795"/>
            <a:ext cx="2237896" cy="643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Filtered Review Words</a:t>
            </a:r>
          </a:p>
        </p:txBody>
      </p:sp>
      <p:sp>
        <p:nvSpPr>
          <p:cNvPr id="211" name="Straight Arrow Connector 11"/>
          <p:cNvSpPr/>
          <p:nvPr/>
        </p:nvSpPr>
        <p:spPr>
          <a:xfrm>
            <a:off x="9232230" y="3211354"/>
            <a:ext cx="1" cy="834816"/>
          </a:xfrm>
          <a:prstGeom prst="line">
            <a:avLst/>
          </a:prstGeom>
          <a:ln w="19050">
            <a:solidFill>
              <a:srgbClr val="000000"/>
            </a:solidFill>
            <a:tailEnd type="triangle"/>
          </a:ln>
        </p:spPr>
        <p:txBody>
          <a:bodyPr lIns="45719" rIns="45719"/>
          <a:lstStyle/>
          <a:p>
            <a:pPr/>
          </a:p>
        </p:txBody>
      </p:sp>
      <p:sp>
        <p:nvSpPr>
          <p:cNvPr id="212" name="TextBox 13"/>
          <p:cNvSpPr txBox="1"/>
          <p:nvPr/>
        </p:nvSpPr>
        <p:spPr>
          <a:xfrm>
            <a:off x="8282416" y="4033482"/>
            <a:ext cx="2537984" cy="923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Set of vector representations of review words</a:t>
            </a:r>
          </a:p>
        </p:txBody>
      </p:sp>
      <p:sp>
        <p:nvSpPr>
          <p:cNvPr id="213" name="Straight Arrow Connector 14"/>
          <p:cNvSpPr/>
          <p:nvPr/>
        </p:nvSpPr>
        <p:spPr>
          <a:xfrm>
            <a:off x="9246616" y="4956812"/>
            <a:ext cx="1" cy="834816"/>
          </a:xfrm>
          <a:prstGeom prst="line">
            <a:avLst/>
          </a:prstGeom>
          <a:ln w="19050">
            <a:solidFill>
              <a:srgbClr val="000000"/>
            </a:solidFill>
            <a:tailEnd type="triangle"/>
          </a:ln>
        </p:spPr>
        <p:txBody>
          <a:bodyPr lIns="45719" rIns="45719"/>
          <a:lstStyle/>
          <a:p>
            <a:pPr/>
          </a:p>
        </p:txBody>
      </p:sp>
      <p:sp>
        <p:nvSpPr>
          <p:cNvPr id="214" name="TextBox 15"/>
          <p:cNvSpPr txBox="1"/>
          <p:nvPr/>
        </p:nvSpPr>
        <p:spPr>
          <a:xfrm>
            <a:off x="9401364" y="5249235"/>
            <a:ext cx="2237896" cy="289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Averaging vectors</a:t>
            </a:r>
          </a:p>
        </p:txBody>
      </p:sp>
      <p:sp>
        <p:nvSpPr>
          <p:cNvPr id="215" name="TextBox 16"/>
          <p:cNvSpPr txBox="1"/>
          <p:nvPr/>
        </p:nvSpPr>
        <p:spPr>
          <a:xfrm>
            <a:off x="8296805" y="5820533"/>
            <a:ext cx="1899625" cy="364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Review Vector</a:t>
            </a:r>
          </a:p>
        </p:txBody>
      </p:sp>
      <p:sp>
        <p:nvSpPr>
          <p:cNvPr id="216" name="TextBox 17"/>
          <p:cNvSpPr txBox="1"/>
          <p:nvPr/>
        </p:nvSpPr>
        <p:spPr>
          <a:xfrm>
            <a:off x="9563395" y="3554369"/>
            <a:ext cx="1738395" cy="4427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(trained using review dictionary of our data)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rop">
  <a:themeElements>
    <a:clrScheme name="Crop">
      <a:dk1>
        <a:srgbClr val="000000"/>
      </a:dk1>
      <a:lt1>
        <a:srgbClr val="EFEDE3"/>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Calibri"/>
        <a:ea typeface="Calibri"/>
        <a:cs typeface="Calibri"/>
      </a:majorFont>
      <a:minorFont>
        <a:latin typeface="Helvetica"/>
        <a:ea typeface="Helvetica"/>
        <a:cs typeface="Helvetica"/>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Calibri"/>
        <a:ea typeface="Calibri"/>
        <a:cs typeface="Calibri"/>
      </a:majorFont>
      <a:minorFont>
        <a:latin typeface="Helvetica"/>
        <a:ea typeface="Helvetica"/>
        <a:cs typeface="Helvetica"/>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