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8" r:id="rId12"/>
    <p:sldId id="271" r:id="rId13"/>
    <p:sldId id="267" r:id="rId14"/>
    <p:sldId id="269" r:id="rId15"/>
    <p:sldId id="270" r:id="rId16"/>
    <p:sldId id="277" r:id="rId17"/>
    <p:sldId id="279" r:id="rId18"/>
    <p:sldId id="274" r:id="rId19"/>
    <p:sldId id="275"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4"/>
    <p:restoredTop sz="94694"/>
  </p:normalViewPr>
  <p:slideViewPr>
    <p:cSldViewPr snapToGrid="0">
      <p:cViewPr>
        <p:scale>
          <a:sx n="85" d="100"/>
          <a:sy n="85" d="100"/>
        </p:scale>
        <p:origin x="1712" y="92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1418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608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4231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7080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915128" y="1788454"/>
            <a:ext cx="8361230" cy="2098227"/>
          </a:xfrm>
          <a:prstGeom prst="rect">
            <a:avLst/>
          </a:prstGeom>
        </p:spPr>
        <p:txBody>
          <a:bodyPr anchor="b"/>
          <a:lstStyle>
            <a:lvl1pPr algn="ctr">
              <a:defRPr sz="7200" cap="all"/>
            </a:lvl1pPr>
          </a:lstStyle>
          <a:p>
            <a:r>
              <a:t>Title Text</a:t>
            </a:r>
          </a:p>
        </p:txBody>
      </p:sp>
      <p:sp>
        <p:nvSpPr>
          <p:cNvPr id="13" name="Body Level One…"/>
          <p:cNvSpPr txBox="1">
            <a:spLocks noGrp="1"/>
          </p:cNvSpPr>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153366" y="6523206"/>
            <a:ext cx="273609" cy="264974"/>
          </a:xfrm>
          <a:prstGeom prst="rect">
            <a:avLst/>
          </a:prstGeom>
        </p:spPr>
        <p:txBody>
          <a:bodyPr/>
          <a:lstStyle/>
          <a:p>
            <a:fld id="{86CB4B4D-7CA3-9044-876B-883B54F8677D}" type="slidenum">
              <a:t>‹#›</a:t>
            </a:fld>
            <a:endParaRPr/>
          </a:p>
        </p:txBody>
      </p:sp>
      <p:grpSp>
        <p:nvGrpSpPr>
          <p:cNvPr id="17" name="Group 6"/>
          <p:cNvGrpSpPr/>
          <p:nvPr/>
        </p:nvGrpSpPr>
        <p:grpSpPr>
          <a:xfrm>
            <a:off x="752857" y="744468"/>
            <a:ext cx="10674118" cy="5349673"/>
            <a:chOff x="0" y="0"/>
            <a:chExt cx="10674116" cy="5349671"/>
          </a:xfrm>
        </p:grpSpPr>
        <p:sp>
          <p:nvSpPr>
            <p:cNvPr id="15"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sp>
          <p:nvSpPr>
            <p:cNvPr id="16"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25" name="Body Level One…"/>
          <p:cNvSpPr txBox="1">
            <a:spLocks noGrp="1"/>
          </p:cNvSpPr>
          <p:nvPr>
            <p:ph type="body" idx="1"/>
          </p:nvPr>
        </p:nvSpPr>
        <p:spPr>
          <a:xfrm>
            <a:off x="1371600" y="2286000"/>
            <a:ext cx="9601200" cy="358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91B0E"/>
        </a:solidFill>
        <a:effectLst/>
      </p:bgPr>
    </p:bg>
    <p:spTree>
      <p:nvGrpSpPr>
        <p:cNvPr id="1" name=""/>
        <p:cNvGrpSpPr/>
        <p:nvPr/>
      </p:nvGrpSpPr>
      <p:grpSpPr>
        <a:xfrm>
          <a:off x="0" y="0"/>
          <a:ext cx="0" cy="0"/>
          <a:chOff x="0" y="0"/>
          <a:chExt cx="0" cy="0"/>
        </a:xfrm>
      </p:grpSpPr>
      <p:sp>
        <p:nvSpPr>
          <p:cNvPr id="33" name="Title Text"/>
          <p:cNvSpPr txBox="1">
            <a:spLocks noGrp="1"/>
          </p:cNvSpPr>
          <p:nvPr>
            <p:ph type="title"/>
          </p:nvPr>
        </p:nvSpPr>
        <p:spPr>
          <a:xfrm>
            <a:off x="765025" y="1301360"/>
            <a:ext cx="9612972" cy="2852737"/>
          </a:xfrm>
          <a:prstGeom prst="rect">
            <a:avLst/>
          </a:prstGeom>
        </p:spPr>
        <p:txBody>
          <a:bodyPr anchor="b"/>
          <a:lstStyle>
            <a:lvl1pPr algn="r">
              <a:defRPr sz="7200" cap="all">
                <a:solidFill>
                  <a:srgbClr val="EFEDE3"/>
                </a:solidFill>
              </a:defRPr>
            </a:lvl1pPr>
          </a:lstStyle>
          <a:p>
            <a:r>
              <a:t>Title Text</a:t>
            </a:r>
          </a:p>
        </p:txBody>
      </p:sp>
      <p:sp>
        <p:nvSpPr>
          <p:cNvPr id="34" name="Body Level One…"/>
          <p:cNvSpPr txBox="1">
            <a:spLocks noGrp="1"/>
          </p:cNvSpPr>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xfrm>
            <a:off x="11153366" y="6523206"/>
            <a:ext cx="273609" cy="264974"/>
          </a:xfrm>
          <a:prstGeom prst="rect">
            <a:avLst/>
          </a:prstGeom>
        </p:spPr>
        <p:txBody>
          <a:bodyPr/>
          <a:lstStyle>
            <a:lvl1pPr>
              <a:defRPr>
                <a:solidFill>
                  <a:srgbClr val="EFEDE3"/>
                </a:solidFill>
              </a:defRPr>
            </a:lvl1pPr>
          </a:lstStyle>
          <a:p>
            <a:fld id="{86CB4B4D-7CA3-9044-876B-883B54F8677D}" type="slidenum">
              <a:t>‹#›</a:t>
            </a:fld>
            <a:endParaRPr/>
          </a:p>
        </p:txBody>
      </p:sp>
      <p:sp>
        <p:nvSpPr>
          <p:cNvPr id="36"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3"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44" name="Body Level One…"/>
          <p:cNvSpPr txBox="1">
            <a:spLocks noGrp="1"/>
          </p:cNvSpPr>
          <p:nvPr>
            <p:ph type="body" sz="quarter" idx="1"/>
          </p:nvPr>
        </p:nvSpPr>
        <p:spPr>
          <a:xfrm>
            <a:off x="1371600" y="2285999"/>
            <a:ext cx="4447786" cy="35814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53" name="Body Level One…"/>
          <p:cNvSpPr txBox="1">
            <a:spLocks noGrp="1"/>
          </p:cNvSpPr>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78"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79" name="Body Level One…"/>
          <p:cNvSpPr txBox="1">
            <a:spLocks noGrp="1"/>
          </p:cNvSpPr>
          <p:nvPr>
            <p:ph type="body" sz="half" idx="1"/>
          </p:nvPr>
        </p:nvSpPr>
        <p:spPr>
          <a:xfrm>
            <a:off x="6256020" y="685801"/>
            <a:ext cx="5212080" cy="51752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13"/>
          </p:nvPr>
        </p:nvSpPr>
        <p:spPr>
          <a:xfrm>
            <a:off x="723899" y="2856343"/>
            <a:ext cx="3855722" cy="3011058"/>
          </a:xfrm>
          <a:prstGeom prst="rect">
            <a:avLst/>
          </a:prstGeom>
        </p:spPr>
        <p:txBody>
          <a:bodyPr/>
          <a:lstStyle/>
          <a:p>
            <a:pPr marL="0" indent="0">
              <a:lnSpc>
                <a:spcPct val="113000"/>
              </a:lnSpc>
              <a:spcBef>
                <a:spcPts val="1500"/>
              </a:spcBef>
              <a:buSzTx/>
              <a:buFontTx/>
              <a:buNone/>
              <a:defRPr sz="1600"/>
            </a:pPr>
            <a:endParaRPr/>
          </a:p>
        </p:txBody>
      </p:sp>
      <p:sp>
        <p:nvSpPr>
          <p:cNvPr id="81" name="Slide Number"/>
          <p:cNvSpPr txBox="1">
            <a:spLocks noGrp="1"/>
          </p:cNvSpPr>
          <p:nvPr>
            <p:ph type="sldNum" sz="quarter" idx="2"/>
          </p:nvPr>
        </p:nvSpPr>
        <p:spPr>
          <a:xfrm>
            <a:off x="11205823" y="6523206"/>
            <a:ext cx="273610" cy="264974"/>
          </a:xfrm>
          <a:prstGeom prst="rect">
            <a:avLst/>
          </a:prstGeom>
        </p:spPr>
        <p:txBody>
          <a:bodyPr/>
          <a:lstStyle/>
          <a:p>
            <a:fld id="{86CB4B4D-7CA3-9044-876B-883B54F8677D}" type="slidenum">
              <a:t>‹#›</a:t>
            </a:fld>
            <a:endParaRPr/>
          </a:p>
        </p:txBody>
      </p:sp>
      <p:sp>
        <p:nvSpPr>
          <p:cNvPr id="82"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9"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90"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91" name="Picture Placeholder 2"/>
          <p:cNvSpPr>
            <a:spLocks noGrp="1"/>
          </p:cNvSpPr>
          <p:nvPr>
            <p:ph type="pic" idx="13"/>
          </p:nvPr>
        </p:nvSpPr>
        <p:spPr>
          <a:xfrm>
            <a:off x="5532120" y="0"/>
            <a:ext cx="6659881" cy="6858000"/>
          </a:xfrm>
          <a:prstGeom prst="rect">
            <a:avLst/>
          </a:prstGeom>
        </p:spPr>
        <p:txBody>
          <a:bodyPr lIns="91439" rIns="91439">
            <a:noAutofit/>
          </a:bodyPr>
          <a:lstStyle/>
          <a:p>
            <a:endParaRPr/>
          </a:p>
        </p:txBody>
      </p:sp>
      <p:sp>
        <p:nvSpPr>
          <p:cNvPr id="92" name="Body Level One…"/>
          <p:cNvSpPr txBox="1">
            <a:spLocks noGrp="1"/>
          </p:cNvSpPr>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xfrm>
            <a:off x="11205823" y="6523206"/>
            <a:ext cx="273610" cy="264974"/>
          </a:xfrm>
          <a:prstGeom prst="rect">
            <a:avLst/>
          </a:prstGeom>
        </p:spPr>
        <p:txBody>
          <a:bodyPr/>
          <a:lstStyle/>
          <a:p>
            <a:fld id="{86CB4B4D-7CA3-9044-876B-883B54F8677D}" type="slidenum">
              <a:t>‹#›</a:t>
            </a:fld>
            <a:endParaRPr/>
          </a:p>
        </p:txBody>
      </p:sp>
      <p:sp>
        <p:nvSpPr>
          <p:cNvPr id="94"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endParaRPr/>
          </a:p>
        </p:txBody>
      </p:sp>
      <p:sp>
        <p:nvSpPr>
          <p:cNvPr id="3" name="Slide Number"/>
          <p:cNvSpPr txBox="1">
            <a:spLocks noGrp="1"/>
          </p:cNvSpPr>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fld id="{86CB4B4D-7CA3-9044-876B-883B54F8677D}" type="slidenum">
              <a:t>‹#›</a:t>
            </a:fld>
            <a:endParaRPr/>
          </a:p>
        </p:txBody>
      </p:sp>
      <p:sp>
        <p:nvSpPr>
          <p:cNvPr id="4"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tif"/></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ctrTitle"/>
          </p:nvPr>
        </p:nvSpPr>
        <p:spPr>
          <a:xfrm>
            <a:off x="1287982" y="550068"/>
            <a:ext cx="9616035" cy="2520158"/>
          </a:xfrm>
          <a:prstGeom prst="rect">
            <a:avLst/>
          </a:prstGeom>
        </p:spPr>
        <p:txBody>
          <a:bodyPr/>
          <a:lstStyle>
            <a:lvl1pPr>
              <a:defRPr sz="3200"/>
            </a:lvl1pPr>
          </a:lstStyle>
          <a:p>
            <a:r>
              <a:rPr dirty="0"/>
              <a:t>User-Customized Restaurant Recommendation using NLP on Yelp Dataset</a:t>
            </a:r>
          </a:p>
        </p:txBody>
      </p:sp>
      <p:sp>
        <p:nvSpPr>
          <p:cNvPr id="105" name="Subtitle 2"/>
          <p:cNvSpPr txBox="1">
            <a:spLocks noGrp="1"/>
          </p:cNvSpPr>
          <p:nvPr>
            <p:ph type="subTitle" sz="half" idx="1"/>
          </p:nvPr>
        </p:nvSpPr>
        <p:spPr>
          <a:xfrm>
            <a:off x="2143616" y="3667291"/>
            <a:ext cx="8134350" cy="2855915"/>
          </a:xfrm>
          <a:prstGeom prst="rect">
            <a:avLst/>
          </a:prstGeom>
        </p:spPr>
        <p:txBody>
          <a:bodyPr/>
          <a:lstStyle/>
          <a:p>
            <a:pPr>
              <a:defRPr sz="2000"/>
            </a:pPr>
            <a:r>
              <a:rPr dirty="0"/>
              <a:t>Spring 2020: CSE6240: Web search and Data Mining</a:t>
            </a:r>
          </a:p>
          <a:p>
            <a:pPr>
              <a:defRPr sz="2000"/>
            </a:pPr>
            <a:r>
              <a:rPr dirty="0"/>
              <a:t>Somdut Roy   </a:t>
            </a:r>
            <a:endParaRPr lang="en-US" dirty="0"/>
          </a:p>
          <a:p>
            <a:pPr>
              <a:defRPr sz="2000"/>
            </a:pPr>
            <a:r>
              <a:rPr lang="en-US" dirty="0" err="1"/>
              <a:t>Devanshee</a:t>
            </a:r>
            <a:r>
              <a:rPr lang="en-US" dirty="0"/>
              <a:t> Shah</a:t>
            </a:r>
            <a:r>
              <a:rPr dirty="0"/>
              <a:t> </a:t>
            </a:r>
          </a:p>
          <a:p>
            <a:pPr>
              <a:defRPr sz="2000"/>
            </a:pPr>
            <a:r>
              <a:rPr dirty="0"/>
              <a:t>Vitaly Marin</a:t>
            </a:r>
          </a:p>
          <a:p>
            <a:pPr>
              <a:defRPr sz="2000"/>
            </a:pPr>
            <a:r>
              <a:rPr dirty="0"/>
              <a:t>    </a:t>
            </a:r>
          </a:p>
        </p:txBody>
      </p:sp>
      <p:sp>
        <p:nvSpPr>
          <p:cNvPr id="106" name="Slide Number Placeholder 7"/>
          <p:cNvSpPr txBox="1">
            <a:spLocks noGrp="1"/>
          </p:cNvSpPr>
          <p:nvPr>
            <p:ph type="sldNum" sz="quarter" idx="2"/>
          </p:nvPr>
        </p:nvSpPr>
        <p:spPr>
          <a:xfrm>
            <a:off x="11238100"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ectangle 24"/>
          <p:cNvSpPr/>
          <p:nvPr/>
        </p:nvSpPr>
        <p:spPr>
          <a:xfrm>
            <a:off x="7608240" y="2053490"/>
            <a:ext cx="3132307" cy="3807783"/>
          </a:xfrm>
          <a:prstGeom prst="rect">
            <a:avLst/>
          </a:prstGeom>
          <a:solidFill>
            <a:schemeClr val="accent1">
              <a:alpha val="0"/>
            </a:schemeClr>
          </a:solidFill>
          <a:ln w="34925">
            <a:solidFill>
              <a:srgbClr val="666762"/>
            </a:solidFill>
          </a:ln>
        </p:spPr>
        <p:txBody>
          <a:bodyPr lIns="45719" rIns="45719" anchor="ctr"/>
          <a:lstStyle/>
          <a:p>
            <a:pPr algn="ctr">
              <a:defRPr>
                <a:solidFill>
                  <a:srgbClr val="FFFFFF"/>
                </a:solidFill>
              </a:defRPr>
            </a:pPr>
            <a:endParaRPr/>
          </a:p>
        </p:txBody>
      </p:sp>
      <p:sp>
        <p:nvSpPr>
          <p:cNvPr id="256"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grpSp>
        <p:nvGrpSpPr>
          <p:cNvPr id="261" name="Rectangle: Rounded Corners 6"/>
          <p:cNvGrpSpPr/>
          <p:nvPr/>
        </p:nvGrpSpPr>
        <p:grpSpPr>
          <a:xfrm>
            <a:off x="1781938" y="3342940"/>
            <a:ext cx="1792572" cy="949501"/>
            <a:chOff x="0" y="0"/>
            <a:chExt cx="1792571" cy="949499"/>
          </a:xfrm>
        </p:grpSpPr>
        <p:sp>
          <p:nvSpPr>
            <p:cNvPr id="259" name="Rounded Rectangle"/>
            <p:cNvSpPr/>
            <p:nvPr/>
          </p:nvSpPr>
          <p:spPr>
            <a:xfrm>
              <a:off x="0" y="0"/>
              <a:ext cx="1792572" cy="949500"/>
            </a:xfrm>
            <a:prstGeom prst="roundRect">
              <a:avLst>
                <a:gd name="adj" fmla="val 16667"/>
              </a:avLst>
            </a:prstGeom>
            <a:solidFill>
              <a:srgbClr val="E8EEE8"/>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0" name="Aggregated User-i Review Vector"/>
            <p:cNvSpPr txBox="1"/>
            <p:nvPr/>
          </p:nvSpPr>
          <p:spPr>
            <a:xfrm>
              <a:off x="46350" y="228319"/>
              <a:ext cx="1699871" cy="492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effectLst>
                    <a:outerShdw blurRad="38100" dist="19050" dir="2700000" rotWithShape="0">
                      <a:srgbClr val="000000">
                        <a:alpha val="40000"/>
                      </a:srgbClr>
                    </a:outerShdw>
                  </a:effectLst>
                </a:defRPr>
              </a:lvl1pPr>
            </a:lstStyle>
            <a:p>
              <a:r>
                <a:rPr dirty="0"/>
                <a:t>Aggregated User-</a:t>
              </a:r>
              <a:r>
                <a:rPr dirty="0" err="1"/>
                <a:t>i</a:t>
              </a:r>
              <a:r>
                <a:rPr dirty="0"/>
                <a:t> Review Vector</a:t>
              </a:r>
            </a:p>
          </p:txBody>
        </p:sp>
      </p:grpSp>
      <p:grpSp>
        <p:nvGrpSpPr>
          <p:cNvPr id="264" name="Rectangle: Rounded Corners 7"/>
          <p:cNvGrpSpPr/>
          <p:nvPr/>
        </p:nvGrpSpPr>
        <p:grpSpPr>
          <a:xfrm>
            <a:off x="3603750" y="3338646"/>
            <a:ext cx="2144148" cy="949501"/>
            <a:chOff x="0" y="0"/>
            <a:chExt cx="2144147" cy="949499"/>
          </a:xfrm>
        </p:grpSpPr>
        <p:sp>
          <p:nvSpPr>
            <p:cNvPr id="262" name="Rounded Rectangle"/>
            <p:cNvSpPr/>
            <p:nvPr/>
          </p:nvSpPr>
          <p:spPr>
            <a:xfrm>
              <a:off x="0" y="0"/>
              <a:ext cx="2144148" cy="949500"/>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3" name="Aggregated Restaurant-j Review Vector"/>
            <p:cNvSpPr txBox="1"/>
            <p:nvPr/>
          </p:nvSpPr>
          <p:spPr>
            <a:xfrm>
              <a:off x="46351" y="228319"/>
              <a:ext cx="2051445" cy="492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effectLst>
                    <a:outerShdw blurRad="38100" dist="19050" dir="2700000" rotWithShape="0">
                      <a:srgbClr val="000000">
                        <a:alpha val="40000"/>
                      </a:srgbClr>
                    </a:outerShdw>
                  </a:effectLst>
                </a:defRPr>
              </a:lvl1pPr>
            </a:lstStyle>
            <a:p>
              <a:r>
                <a:t>Aggregated Restaurant-j Review Vector</a:t>
              </a:r>
            </a:p>
          </p:txBody>
        </p:sp>
      </p:grpSp>
      <p:sp>
        <p:nvSpPr>
          <p:cNvPr id="266" name="Left Brace 9"/>
          <p:cNvSpPr/>
          <p:nvPr/>
        </p:nvSpPr>
        <p:spPr>
          <a:xfrm rot="16200000">
            <a:off x="3472703" y="3512196"/>
            <a:ext cx="505841" cy="21441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68"/>
                  <a:pt x="10800" y="21306"/>
                </a:cubicBezTo>
                <a:lnTo>
                  <a:pt x="10800" y="11094"/>
                </a:lnTo>
                <a:cubicBezTo>
                  <a:pt x="10800" y="10932"/>
                  <a:pt x="5965" y="10800"/>
                  <a:pt x="0" y="10800"/>
                </a:cubicBezTo>
                <a:cubicBezTo>
                  <a:pt x="5965" y="10800"/>
                  <a:pt x="10800" y="10668"/>
                  <a:pt x="10800" y="10506"/>
                </a:cubicBezTo>
                <a:lnTo>
                  <a:pt x="10800" y="294"/>
                </a:lnTo>
                <a:cubicBezTo>
                  <a:pt x="10800" y="132"/>
                  <a:pt x="15635" y="0"/>
                  <a:pt x="21600" y="0"/>
                </a:cubicBezTo>
              </a:path>
            </a:pathLst>
          </a:custGeom>
          <a:ln w="19050">
            <a:solidFill>
              <a:srgbClr val="000000"/>
            </a:solidFill>
          </a:ln>
        </p:spPr>
        <p:txBody>
          <a:bodyPr lIns="45719" rIns="45719" anchor="ctr"/>
          <a:lstStyle/>
          <a:p>
            <a:pPr algn="ctr"/>
            <a:endParaRPr/>
          </a:p>
        </p:txBody>
      </p:sp>
      <p:grpSp>
        <p:nvGrpSpPr>
          <p:cNvPr id="269" name="Rectangle: Rounded Corners 10"/>
          <p:cNvGrpSpPr/>
          <p:nvPr/>
        </p:nvGrpSpPr>
        <p:grpSpPr>
          <a:xfrm>
            <a:off x="1689941" y="4838968"/>
            <a:ext cx="4230450" cy="949501"/>
            <a:chOff x="0" y="0"/>
            <a:chExt cx="4230449" cy="949499"/>
          </a:xfrm>
        </p:grpSpPr>
        <p:sp>
          <p:nvSpPr>
            <p:cNvPr id="267" name="Rounded Rectangle"/>
            <p:cNvSpPr/>
            <p:nvPr/>
          </p:nvSpPr>
          <p:spPr>
            <a:xfrm>
              <a:off x="0" y="0"/>
              <a:ext cx="4230450" cy="949500"/>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400">
                  <a:solidFill>
                    <a:srgbClr val="FFFFFF"/>
                  </a:solidFill>
                </a:defRPr>
              </a:pPr>
              <a:endParaRPr/>
            </a:p>
          </p:txBody>
        </p:sp>
        <p:sp>
          <p:nvSpPr>
            <p:cNvPr id="268" name="Appended User-i Restaurant-j Assoc Vector"/>
            <p:cNvSpPr txBox="1"/>
            <p:nvPr/>
          </p:nvSpPr>
          <p:spPr>
            <a:xfrm>
              <a:off x="46350" y="323658"/>
              <a:ext cx="4137749" cy="3021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400">
                  <a:effectLst>
                    <a:outerShdw blurRad="38100" dist="19050" dir="2700000" rotWithShape="0">
                      <a:srgbClr val="000000">
                        <a:alpha val="40000"/>
                      </a:srgbClr>
                    </a:outerShdw>
                  </a:effectLst>
                </a:defRPr>
              </a:pPr>
              <a:r>
                <a:t>Appended User-i Restaurant-j </a:t>
              </a:r>
              <a:r>
                <a:rPr b="1" i="1"/>
                <a:t>Assoc</a:t>
              </a:r>
              <a:r>
                <a:t> Vector</a:t>
              </a:r>
            </a:p>
          </p:txBody>
        </p:sp>
      </p:grpSp>
      <p:grpSp>
        <p:nvGrpSpPr>
          <p:cNvPr id="272" name="Rectangle: Rounded Corners 11"/>
          <p:cNvGrpSpPr/>
          <p:nvPr/>
        </p:nvGrpSpPr>
        <p:grpSpPr>
          <a:xfrm>
            <a:off x="7778576" y="3940617"/>
            <a:ext cx="2888033" cy="400111"/>
            <a:chOff x="0" y="0"/>
            <a:chExt cx="2888032" cy="400110"/>
          </a:xfrm>
        </p:grpSpPr>
        <p:sp>
          <p:nvSpPr>
            <p:cNvPr id="270"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71" name="Appended User-i Restaurant-j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User-i Restaurant-j </a:t>
              </a:r>
              <a:r>
                <a:rPr b="1" i="1"/>
                <a:t>Assoc</a:t>
              </a:r>
              <a:r>
                <a:t> Vector</a:t>
              </a:r>
            </a:p>
          </p:txBody>
        </p:sp>
      </p:grpSp>
      <p:sp>
        <p:nvSpPr>
          <p:cNvPr id="273" name="TextBox 12"/>
          <p:cNvSpPr txBox="1"/>
          <p:nvPr/>
        </p:nvSpPr>
        <p:spPr>
          <a:xfrm>
            <a:off x="10666607" y="4017562"/>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Star-ij</a:t>
            </a:r>
          </a:p>
        </p:txBody>
      </p:sp>
      <p:grpSp>
        <p:nvGrpSpPr>
          <p:cNvPr id="276" name="Rectangle: Rounded Corners 13"/>
          <p:cNvGrpSpPr/>
          <p:nvPr/>
        </p:nvGrpSpPr>
        <p:grpSpPr>
          <a:xfrm>
            <a:off x="7778576" y="5230328"/>
            <a:ext cx="2888033" cy="400111"/>
            <a:chOff x="0" y="0"/>
            <a:chExt cx="2888032" cy="400110"/>
          </a:xfrm>
        </p:grpSpPr>
        <p:sp>
          <p:nvSpPr>
            <p:cNvPr id="274"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75" name="Appended User-m Restaurant-n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User-m Restaurant-n </a:t>
              </a:r>
              <a:r>
                <a:rPr b="1" i="1"/>
                <a:t>Assoc</a:t>
              </a:r>
              <a:r>
                <a:t> Vector</a:t>
              </a:r>
            </a:p>
          </p:txBody>
        </p:sp>
      </p:grpSp>
      <p:sp>
        <p:nvSpPr>
          <p:cNvPr id="277" name="TextBox 14"/>
          <p:cNvSpPr txBox="1"/>
          <p:nvPr/>
        </p:nvSpPr>
        <p:spPr>
          <a:xfrm>
            <a:off x="10666607" y="5307272"/>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Star-mn</a:t>
            </a:r>
          </a:p>
        </p:txBody>
      </p:sp>
      <p:sp>
        <p:nvSpPr>
          <p:cNvPr id="278" name="Rectangle: Rounded Corners 15"/>
          <p:cNvSpPr/>
          <p:nvPr/>
        </p:nvSpPr>
        <p:spPr>
          <a:xfrm>
            <a:off x="7778576" y="4804764"/>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grpSp>
        <p:nvGrpSpPr>
          <p:cNvPr id="281" name="Rectangle: Rounded Corners 17"/>
          <p:cNvGrpSpPr/>
          <p:nvPr/>
        </p:nvGrpSpPr>
        <p:grpSpPr>
          <a:xfrm>
            <a:off x="7778576" y="2252929"/>
            <a:ext cx="2888033" cy="400111"/>
            <a:chOff x="0" y="0"/>
            <a:chExt cx="2888032" cy="400110"/>
          </a:xfrm>
        </p:grpSpPr>
        <p:sp>
          <p:nvSpPr>
            <p:cNvPr id="279"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80" name="Appended User-1 Restaurant-1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User-1 Restaurant-1 </a:t>
              </a:r>
              <a:r>
                <a:rPr b="1" i="1"/>
                <a:t>Assoc</a:t>
              </a:r>
              <a:r>
                <a:t> Vector</a:t>
              </a:r>
            </a:p>
          </p:txBody>
        </p:sp>
      </p:grpSp>
      <p:sp>
        <p:nvSpPr>
          <p:cNvPr id="282" name="TextBox 18"/>
          <p:cNvSpPr txBox="1"/>
          <p:nvPr/>
        </p:nvSpPr>
        <p:spPr>
          <a:xfrm>
            <a:off x="10666607" y="2329874"/>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Star-11</a:t>
            </a:r>
          </a:p>
        </p:txBody>
      </p:sp>
      <p:grpSp>
        <p:nvGrpSpPr>
          <p:cNvPr id="285" name="Rectangle: Rounded Corners 19"/>
          <p:cNvGrpSpPr/>
          <p:nvPr/>
        </p:nvGrpSpPr>
        <p:grpSpPr>
          <a:xfrm>
            <a:off x="7778576" y="2678492"/>
            <a:ext cx="2888033" cy="400111"/>
            <a:chOff x="0" y="0"/>
            <a:chExt cx="2888032" cy="400110"/>
          </a:xfrm>
        </p:grpSpPr>
        <p:sp>
          <p:nvSpPr>
            <p:cNvPr id="283" name="Rounded Rectangle"/>
            <p:cNvSpPr/>
            <p:nvPr/>
          </p:nvSpPr>
          <p:spPr>
            <a:xfrm>
              <a:off x="0" y="0"/>
              <a:ext cx="2888033" cy="400111"/>
            </a:xfrm>
            <a:prstGeom prst="roundRect">
              <a:avLst>
                <a:gd name="adj" fmla="val 16667"/>
              </a:avLst>
            </a:prstGeom>
            <a:solidFill>
              <a:srgbClr val="E8E5DF"/>
            </a:solidFill>
            <a:ln w="34925" cap="flat">
              <a:solidFill>
                <a:srgbClr val="666762"/>
              </a:solidFill>
              <a:prstDash val="solid"/>
              <a:round/>
            </a:ln>
            <a:effectLst/>
          </p:spPr>
          <p:txBody>
            <a:bodyPr wrap="square" lIns="45719" tIns="45719" rIns="45719" bIns="45719" numCol="1" anchor="ctr">
              <a:noAutofit/>
            </a:bodyPr>
            <a:lstStyle/>
            <a:p>
              <a:pPr algn="ctr">
                <a:defRPr sz="1000">
                  <a:solidFill>
                    <a:srgbClr val="FFFFFF"/>
                  </a:solidFill>
                </a:defRPr>
              </a:pPr>
              <a:endParaRPr/>
            </a:p>
          </p:txBody>
        </p:sp>
        <p:sp>
          <p:nvSpPr>
            <p:cNvPr id="284" name="Appended User-2 Restaurant-2 Assoc Vector"/>
            <p:cNvSpPr txBox="1"/>
            <p:nvPr/>
          </p:nvSpPr>
          <p:spPr>
            <a:xfrm>
              <a:off x="19532" y="79659"/>
              <a:ext cx="2848968" cy="2407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000">
                  <a:effectLst>
                    <a:outerShdw blurRad="38100" dist="19050" dir="2700000" rotWithShape="0">
                      <a:srgbClr val="000000">
                        <a:alpha val="40000"/>
                      </a:srgbClr>
                    </a:outerShdw>
                  </a:effectLst>
                </a:defRPr>
              </a:pPr>
              <a:r>
                <a:t>Appended User-2 Restaurant-2 </a:t>
              </a:r>
              <a:r>
                <a:rPr b="1" i="1"/>
                <a:t>Assoc</a:t>
              </a:r>
              <a:r>
                <a:t> Vector</a:t>
              </a:r>
            </a:p>
          </p:txBody>
        </p:sp>
      </p:grpSp>
      <p:sp>
        <p:nvSpPr>
          <p:cNvPr id="286" name="TextBox 20"/>
          <p:cNvSpPr txBox="1"/>
          <p:nvPr/>
        </p:nvSpPr>
        <p:spPr>
          <a:xfrm>
            <a:off x="10666607" y="2755437"/>
            <a:ext cx="1196503" cy="2402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000"/>
            </a:lvl1pPr>
          </a:lstStyle>
          <a:p>
            <a:r>
              <a:t>: Star-22</a:t>
            </a:r>
          </a:p>
        </p:txBody>
      </p:sp>
      <p:sp>
        <p:nvSpPr>
          <p:cNvPr id="287" name="Rectangle: Rounded Corners 21"/>
          <p:cNvSpPr/>
          <p:nvPr/>
        </p:nvSpPr>
        <p:spPr>
          <a:xfrm>
            <a:off x="7778576" y="4379200"/>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88" name="Rectangle: Rounded Corners 22"/>
          <p:cNvSpPr/>
          <p:nvPr/>
        </p:nvSpPr>
        <p:spPr>
          <a:xfrm>
            <a:off x="7778576" y="3085645"/>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89" name="Rectangle: Rounded Corners 23"/>
          <p:cNvSpPr/>
          <p:nvPr/>
        </p:nvSpPr>
        <p:spPr>
          <a:xfrm>
            <a:off x="7778576" y="3517326"/>
            <a:ext cx="2888033" cy="400111"/>
          </a:xfrm>
          <a:prstGeom prst="roundRect">
            <a:avLst>
              <a:gd name="adj" fmla="val 16667"/>
            </a:avLst>
          </a:prstGeom>
          <a:solidFill>
            <a:srgbClr val="E8E5DF"/>
          </a:solidFill>
          <a:ln w="34925">
            <a:solidFill>
              <a:srgbClr val="666762"/>
            </a:solidFill>
          </a:ln>
        </p:spPr>
        <p:txBody>
          <a:bodyPr lIns="45719" rIns="45719" anchor="ctr"/>
          <a:lstStyle/>
          <a:p>
            <a:pPr algn="ctr">
              <a:defRPr sz="1000">
                <a:solidFill>
                  <a:srgbClr val="FFFFFF"/>
                </a:solidFill>
              </a:defRPr>
            </a:pPr>
            <a:endParaRPr/>
          </a:p>
        </p:txBody>
      </p:sp>
      <p:sp>
        <p:nvSpPr>
          <p:cNvPr id="291" name="TextBox 25"/>
          <p:cNvSpPr txBox="1"/>
          <p:nvPr/>
        </p:nvSpPr>
        <p:spPr>
          <a:xfrm>
            <a:off x="8530511" y="5926825"/>
            <a:ext cx="2011622" cy="376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i="1"/>
            </a:pPr>
            <a:r>
              <a:t>Assoc</a:t>
            </a:r>
            <a:r>
              <a:rPr b="0" i="0"/>
              <a:t> Matrix</a:t>
            </a:r>
          </a:p>
        </p:txBody>
      </p:sp>
      <p:sp>
        <p:nvSpPr>
          <p:cNvPr id="292" name="TextBox 26"/>
          <p:cNvSpPr txBox="1"/>
          <p:nvPr/>
        </p:nvSpPr>
        <p:spPr>
          <a:xfrm>
            <a:off x="7287228" y="1337747"/>
            <a:ext cx="5012418" cy="452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b="1" i="1"/>
            </a:pPr>
            <a:r>
              <a:t>Assoc</a:t>
            </a:r>
            <a:r>
              <a:rPr b="0" i="0"/>
              <a:t> matrix from </a:t>
            </a:r>
            <a:r>
              <a:t>Assoc</a:t>
            </a:r>
            <a:r>
              <a:rPr b="0" i="0"/>
              <a:t> vector</a:t>
            </a:r>
          </a:p>
        </p:txBody>
      </p:sp>
      <p:sp>
        <p:nvSpPr>
          <p:cNvPr id="294" name="Arrow: Right 28"/>
          <p:cNvSpPr/>
          <p:nvPr/>
        </p:nvSpPr>
        <p:spPr>
          <a:xfrm>
            <a:off x="6096000" y="4017562"/>
            <a:ext cx="1112196" cy="400111"/>
          </a:xfrm>
          <a:prstGeom prst="rightArrow">
            <a:avLst>
              <a:gd name="adj1" fmla="val 50000"/>
              <a:gd name="adj2" fmla="val 50000"/>
            </a:avLst>
          </a:prstGeom>
          <a:solidFill>
            <a:srgbClr val="F9E6EA"/>
          </a:solidFill>
          <a:ln w="34925">
            <a:solidFill>
              <a:srgbClr val="666762"/>
            </a:solidFill>
          </a:ln>
        </p:spPr>
        <p:txBody>
          <a:bodyPr lIns="45719" rIns="45719" anchor="ctr"/>
          <a:lstStyle/>
          <a:p>
            <a:pPr algn="ctr">
              <a:defRPr>
                <a:solidFill>
                  <a:srgbClr val="FFFFFF"/>
                </a:solidFill>
              </a:defRPr>
            </a:pPr>
            <a:endParaRPr/>
          </a:p>
        </p:txBody>
      </p:sp>
      <p:sp>
        <p:nvSpPr>
          <p:cNvPr id="295" name="Title 1"/>
          <p:cNvSpPr txBox="1">
            <a:spLocks noGrp="1"/>
          </p:cNvSpPr>
          <p:nvPr>
            <p:ph type="title"/>
          </p:nvPr>
        </p:nvSpPr>
        <p:spPr>
          <a:xfrm>
            <a:off x="1053589" y="-45421"/>
            <a:ext cx="10864175" cy="1458545"/>
          </a:xfrm>
          <a:prstGeom prst="rect">
            <a:avLst/>
          </a:prstGeom>
        </p:spPr>
        <p:txBody>
          <a:bodyPr/>
          <a:lstStyle/>
          <a:p>
            <a:r>
              <a:rPr dirty="0"/>
              <a:t>Methodology: </a:t>
            </a:r>
            <a:r>
              <a:rPr lang="en-US" dirty="0"/>
              <a:t>Our Approach of </a:t>
            </a:r>
            <a:r>
              <a:rPr b="1" i="1" dirty="0"/>
              <a:t>Assoc</a:t>
            </a:r>
            <a:r>
              <a:rPr dirty="0"/>
              <a:t> Matrix </a:t>
            </a:r>
            <a:r>
              <a:rPr lang="en-US" dirty="0"/>
              <a:t>C</a:t>
            </a:r>
            <a:r>
              <a:rPr dirty="0"/>
              <a:t>reation</a:t>
            </a:r>
          </a:p>
        </p:txBody>
      </p:sp>
      <p:pic>
        <p:nvPicPr>
          <p:cNvPr id="2" name="Picture 1">
            <a:extLst>
              <a:ext uri="{FF2B5EF4-FFF2-40B4-BE49-F238E27FC236}">
                <a16:creationId xmlns:a16="http://schemas.microsoft.com/office/drawing/2014/main" id="{78F88648-3A62-8644-8AF6-7F18BA4FDCFA}"/>
              </a:ext>
            </a:extLst>
          </p:cNvPr>
          <p:cNvPicPr>
            <a:picLocks noChangeAspect="1"/>
          </p:cNvPicPr>
          <p:nvPr/>
        </p:nvPicPr>
        <p:blipFill>
          <a:blip r:embed="rId3"/>
          <a:stretch>
            <a:fillRect/>
          </a:stretch>
        </p:blipFill>
        <p:spPr>
          <a:xfrm>
            <a:off x="5799716" y="3692746"/>
            <a:ext cx="1790700" cy="241300"/>
          </a:xfrm>
          <a:prstGeom prst="rect">
            <a:avLst/>
          </a:prstGeom>
        </p:spPr>
      </p:pic>
      <p:grpSp>
        <p:nvGrpSpPr>
          <p:cNvPr id="77" name="Rectangle: Rounded Corners 5">
            <a:extLst>
              <a:ext uri="{FF2B5EF4-FFF2-40B4-BE49-F238E27FC236}">
                <a16:creationId xmlns:a16="http://schemas.microsoft.com/office/drawing/2014/main" id="{066B8965-8633-DF40-A8D2-A1C1166D1E90}"/>
              </a:ext>
            </a:extLst>
          </p:cNvPr>
          <p:cNvGrpSpPr/>
          <p:nvPr/>
        </p:nvGrpSpPr>
        <p:grpSpPr>
          <a:xfrm>
            <a:off x="1889414" y="1959474"/>
            <a:ext cx="1554779" cy="636406"/>
            <a:chOff x="0" y="0"/>
            <a:chExt cx="1979629" cy="820133"/>
          </a:xfrm>
        </p:grpSpPr>
        <p:sp>
          <p:nvSpPr>
            <p:cNvPr id="78" name="Rounded Rectangle">
              <a:extLst>
                <a:ext uri="{FF2B5EF4-FFF2-40B4-BE49-F238E27FC236}">
                  <a16:creationId xmlns:a16="http://schemas.microsoft.com/office/drawing/2014/main" id="{8C78CBB2-B237-E24A-B5BE-334E64747D85}"/>
                </a:ext>
              </a:extLst>
            </p:cNvPr>
            <p:cNvSpPr/>
            <p:nvPr/>
          </p:nvSpPr>
          <p:spPr>
            <a:xfrm>
              <a:off x="0" y="0"/>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9" name="Set of reviews">
              <a:extLst>
                <a:ext uri="{FF2B5EF4-FFF2-40B4-BE49-F238E27FC236}">
                  <a16:creationId xmlns:a16="http://schemas.microsoft.com/office/drawing/2014/main" id="{D0C35F60-9C4A-7F48-81A0-CBABE7C91454}"/>
                </a:ext>
              </a:extLst>
            </p:cNvPr>
            <p:cNvSpPr txBox="1"/>
            <p:nvPr/>
          </p:nvSpPr>
          <p:spPr>
            <a:xfrm>
              <a:off x="40035" y="225401"/>
              <a:ext cx="1899559" cy="3693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rPr lang="en-US" dirty="0"/>
                <a:t>R</a:t>
              </a:r>
              <a:r>
                <a:rPr dirty="0"/>
                <a:t>eviews</a:t>
              </a:r>
            </a:p>
          </p:txBody>
        </p:sp>
      </p:grpSp>
      <p:sp>
        <p:nvSpPr>
          <p:cNvPr id="80" name="TextBox 6">
            <a:extLst>
              <a:ext uri="{FF2B5EF4-FFF2-40B4-BE49-F238E27FC236}">
                <a16:creationId xmlns:a16="http://schemas.microsoft.com/office/drawing/2014/main" id="{D81CF4AF-7872-4147-9161-BE56CB40B067}"/>
              </a:ext>
            </a:extLst>
          </p:cNvPr>
          <p:cNvSpPr txBox="1"/>
          <p:nvPr/>
        </p:nvSpPr>
        <p:spPr>
          <a:xfrm>
            <a:off x="3376106" y="2107089"/>
            <a:ext cx="136968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latin typeface="Wingdings"/>
                <a:ea typeface="Wingdings"/>
                <a:cs typeface="Wingdings"/>
                <a:sym typeface="Wingdings"/>
              </a:defRPr>
            </a:lvl1pPr>
          </a:lstStyle>
          <a:p>
            <a:pPr>
              <a:defRPr>
                <a:latin typeface="Franklin Gothic Book"/>
                <a:ea typeface="Franklin Gothic Book"/>
                <a:cs typeface="Franklin Gothic Book"/>
                <a:sym typeface="Franklin Gothic Book"/>
              </a:defRPr>
            </a:pPr>
            <a:r>
              <a:rPr lang="en-US" dirty="0"/>
              <a:t>----------</a:t>
            </a:r>
            <a:endParaRPr dirty="0">
              <a:latin typeface="Wingdings"/>
              <a:ea typeface="Wingdings"/>
              <a:cs typeface="Wingdings"/>
              <a:sym typeface="Wingdings"/>
            </a:endParaRPr>
          </a:p>
        </p:txBody>
      </p:sp>
      <p:grpSp>
        <p:nvGrpSpPr>
          <p:cNvPr id="81" name="Rectangle: Rounded Corners 7">
            <a:extLst>
              <a:ext uri="{FF2B5EF4-FFF2-40B4-BE49-F238E27FC236}">
                <a16:creationId xmlns:a16="http://schemas.microsoft.com/office/drawing/2014/main" id="{250FC694-912D-5C4B-B7EE-32E3B6C242B4}"/>
              </a:ext>
            </a:extLst>
          </p:cNvPr>
          <p:cNvGrpSpPr/>
          <p:nvPr/>
        </p:nvGrpSpPr>
        <p:grpSpPr>
          <a:xfrm>
            <a:off x="4008771" y="1959474"/>
            <a:ext cx="1554779" cy="636406"/>
            <a:chOff x="-388597" y="-945451"/>
            <a:chExt cx="1979629" cy="820133"/>
          </a:xfrm>
        </p:grpSpPr>
        <p:sp>
          <p:nvSpPr>
            <p:cNvPr id="82" name="Rounded Rectangle">
              <a:extLst>
                <a:ext uri="{FF2B5EF4-FFF2-40B4-BE49-F238E27FC236}">
                  <a16:creationId xmlns:a16="http://schemas.microsoft.com/office/drawing/2014/main" id="{4869163A-EEC4-3A4F-B939-77AEE5A6ECB6}"/>
                </a:ext>
              </a:extLst>
            </p:cNvPr>
            <p:cNvSpPr/>
            <p:nvPr/>
          </p:nvSpPr>
          <p:spPr>
            <a:xfrm>
              <a:off x="-388597" y="-945451"/>
              <a:ext cx="1979629" cy="820133"/>
            </a:xfrm>
            <a:prstGeom prst="roundRect">
              <a:avLst>
                <a:gd name="adj" fmla="val 16667"/>
              </a:avLst>
            </a:prstGeom>
            <a:solidFill>
              <a:srgbClr val="FAF2E1"/>
            </a:solidFill>
            <a:ln w="34925" cap="flat">
              <a:solidFill>
                <a:srgbClr val="66676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83" name="Ratings">
              <a:extLst>
                <a:ext uri="{FF2B5EF4-FFF2-40B4-BE49-F238E27FC236}">
                  <a16:creationId xmlns:a16="http://schemas.microsoft.com/office/drawing/2014/main" id="{697B1B49-365D-8B43-ACA8-FA5C31AF82F7}"/>
                </a:ext>
              </a:extLst>
            </p:cNvPr>
            <p:cNvSpPr txBox="1"/>
            <p:nvPr/>
          </p:nvSpPr>
          <p:spPr>
            <a:xfrm>
              <a:off x="-325689" y="-716544"/>
              <a:ext cx="1899559" cy="3644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effectLst>
                    <a:outerShdw blurRad="38100" dist="19050" dir="2700000" rotWithShape="0">
                      <a:srgbClr val="000000">
                        <a:alpha val="40000"/>
                      </a:srgbClr>
                    </a:outerShdw>
                  </a:effectLst>
                </a:defRPr>
              </a:lvl1pPr>
            </a:lstStyle>
            <a:p>
              <a:r>
                <a:rPr dirty="0"/>
                <a:t>Ratings</a:t>
              </a:r>
            </a:p>
          </p:txBody>
        </p:sp>
      </p:grpSp>
      <p:sp>
        <p:nvSpPr>
          <p:cNvPr id="84" name="Flowchart: Magnetic Disk 8">
            <a:extLst>
              <a:ext uri="{FF2B5EF4-FFF2-40B4-BE49-F238E27FC236}">
                <a16:creationId xmlns:a16="http://schemas.microsoft.com/office/drawing/2014/main" id="{33B59C90-B624-4B40-8FDA-D65DF2D92823}"/>
              </a:ext>
            </a:extLst>
          </p:cNvPr>
          <p:cNvSpPr/>
          <p:nvPr/>
        </p:nvSpPr>
        <p:spPr>
          <a:xfrm>
            <a:off x="1783011" y="1374558"/>
            <a:ext cx="3953467" cy="145307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ln w="34925">
            <a:solidFill>
              <a:srgbClr val="666762"/>
            </a:solidFill>
          </a:ln>
        </p:spPr>
        <p:txBody>
          <a:bodyPr lIns="45719" rIns="45719" anchor="ctr"/>
          <a:lstStyle/>
          <a:p>
            <a:pPr algn="ctr">
              <a:defRPr>
                <a:solidFill>
                  <a:srgbClr val="FFFFFF"/>
                </a:solidFill>
              </a:defRPr>
            </a:pPr>
            <a:endParaRPr/>
          </a:p>
        </p:txBody>
      </p:sp>
      <p:sp>
        <p:nvSpPr>
          <p:cNvPr id="87" name="TextBox 22">
            <a:extLst>
              <a:ext uri="{FF2B5EF4-FFF2-40B4-BE49-F238E27FC236}">
                <a16:creationId xmlns:a16="http://schemas.microsoft.com/office/drawing/2014/main" id="{2C3FD080-4640-5944-92B8-9208C8E51442}"/>
              </a:ext>
            </a:extLst>
          </p:cNvPr>
          <p:cNvSpPr txBox="1"/>
          <p:nvPr/>
        </p:nvSpPr>
        <p:spPr>
          <a:xfrm>
            <a:off x="2653548" y="1405254"/>
            <a:ext cx="2745258"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dirty="0"/>
              <a:t>YELP </a:t>
            </a:r>
            <a:r>
              <a:rPr lang="en-US" dirty="0"/>
              <a:t>DATASET</a:t>
            </a:r>
            <a:endParaRPr dirty="0"/>
          </a:p>
        </p:txBody>
      </p:sp>
      <p:cxnSp>
        <p:nvCxnSpPr>
          <p:cNvPr id="4" name="Straight Arrow Connector 3">
            <a:extLst>
              <a:ext uri="{FF2B5EF4-FFF2-40B4-BE49-F238E27FC236}">
                <a16:creationId xmlns:a16="http://schemas.microsoft.com/office/drawing/2014/main" id="{19006FEB-F28A-354F-AE1D-E9331172A62A}"/>
              </a:ext>
            </a:extLst>
          </p:cNvPr>
          <p:cNvCxnSpPr>
            <a:cxnSpLocks/>
            <a:stCxn id="78" idx="2"/>
            <a:endCxn id="259" idx="0"/>
          </p:cNvCxnSpPr>
          <p:nvPr/>
        </p:nvCxnSpPr>
        <p:spPr>
          <a:xfrm>
            <a:off x="2666804" y="2595880"/>
            <a:ext cx="11421" cy="747060"/>
          </a:xfrm>
          <a:prstGeom prst="straightConnector1">
            <a:avLst/>
          </a:prstGeom>
          <a:noFill/>
          <a:ln w="34925" cap="flat">
            <a:solidFill>
              <a:schemeClr val="accent1"/>
            </a:solidFill>
            <a:prstDash val="solid"/>
            <a:round/>
            <a:tailEnd type="triangle"/>
          </a:ln>
          <a:effectLst/>
          <a:sp3d/>
        </p:spPr>
        <p:style>
          <a:lnRef idx="0">
            <a:scrgbClr r="0" g="0" b="0"/>
          </a:lnRef>
          <a:fillRef idx="0">
            <a:scrgbClr r="0" g="0" b="0"/>
          </a:fillRef>
          <a:effectRef idx="0">
            <a:scrgbClr r="0" g="0" b="0"/>
          </a:effectRef>
          <a:fontRef idx="none"/>
        </p:style>
      </p:cxnSp>
      <p:sp>
        <p:nvSpPr>
          <p:cNvPr id="95" name="Connector: Elbow 17">
            <a:extLst>
              <a:ext uri="{FF2B5EF4-FFF2-40B4-BE49-F238E27FC236}">
                <a16:creationId xmlns:a16="http://schemas.microsoft.com/office/drawing/2014/main" id="{D05279BD-3AF7-8F40-903E-D506B9FABBE9}"/>
              </a:ext>
            </a:extLst>
          </p:cNvPr>
          <p:cNvSpPr/>
          <p:nvPr/>
        </p:nvSpPr>
        <p:spPr>
          <a:xfrm>
            <a:off x="2667259" y="2610771"/>
            <a:ext cx="2132728" cy="6846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800"/>
                </a:lnTo>
                <a:lnTo>
                  <a:pt x="21600" y="10800"/>
                </a:lnTo>
                <a:lnTo>
                  <a:pt x="21600" y="21600"/>
                </a:lnTo>
              </a:path>
            </a:pathLst>
          </a:custGeom>
          <a:ln w="19050">
            <a:solidFill>
              <a:srgbClr val="000000"/>
            </a:solidFill>
            <a:tailEnd type="triangle"/>
          </a:ln>
        </p:spPr>
        <p:txBody>
          <a:bodyPr/>
          <a:lstStyle/>
          <a:p>
            <a:endParaRPr/>
          </a:p>
        </p:txBody>
      </p:sp>
      <p:pic>
        <p:nvPicPr>
          <p:cNvPr id="97" name="Picture 2" descr="Picture 2">
            <a:extLst>
              <a:ext uri="{FF2B5EF4-FFF2-40B4-BE49-F238E27FC236}">
                <a16:creationId xmlns:a16="http://schemas.microsoft.com/office/drawing/2014/main" id="{2D270324-1BEA-D440-BC7E-BC091D4EDF35}"/>
              </a:ext>
            </a:extLst>
          </p:cNvPr>
          <p:cNvPicPr>
            <a:picLocks noChangeAspect="1"/>
          </p:cNvPicPr>
          <p:nvPr/>
        </p:nvPicPr>
        <p:blipFill>
          <a:blip r:embed="rId4"/>
          <a:stretch>
            <a:fillRect/>
          </a:stretch>
        </p:blipFill>
        <p:spPr>
          <a:xfrm>
            <a:off x="1445753" y="4451131"/>
            <a:ext cx="887321" cy="204269"/>
          </a:xfrm>
          <a:prstGeom prst="rect">
            <a:avLst/>
          </a:prstGeom>
          <a:ln w="12700">
            <a:miter lim="400000"/>
          </a:ln>
        </p:spPr>
      </p:pic>
      <p:sp>
        <p:nvSpPr>
          <p:cNvPr id="9" name="TextBox 8">
            <a:extLst>
              <a:ext uri="{FF2B5EF4-FFF2-40B4-BE49-F238E27FC236}">
                <a16:creationId xmlns:a16="http://schemas.microsoft.com/office/drawing/2014/main" id="{8032DE24-93C0-084A-9CAD-6CDCCB2E12E7}"/>
              </a:ext>
            </a:extLst>
          </p:cNvPr>
          <p:cNvSpPr txBox="1"/>
          <p:nvPr/>
        </p:nvSpPr>
        <p:spPr>
          <a:xfrm>
            <a:off x="1053589" y="5905013"/>
            <a:ext cx="587436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rPr>
              <a:t>Process of creating Assoc Vector for User I and Restaurant j</a:t>
            </a:r>
          </a:p>
        </p:txBody>
      </p:sp>
    </p:spTree>
  </p:cSld>
  <p:clrMapOvr>
    <a:masterClrMapping/>
  </p:clrMapOvr>
  <p:transition spd="med"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Google Shape;187;p7"/>
          <p:cNvSpPr txBox="1">
            <a:spLocks noGrp="1"/>
          </p:cNvSpPr>
          <p:nvPr>
            <p:ph type="title"/>
          </p:nvPr>
        </p:nvSpPr>
        <p:spPr>
          <a:xfrm>
            <a:off x="1139312" y="253846"/>
            <a:ext cx="9601201" cy="700859"/>
          </a:xfrm>
          <a:prstGeom prst="rect">
            <a:avLst/>
          </a:prstGeom>
        </p:spPr>
        <p:txBody>
          <a:bodyPr lIns="45699" tIns="45699" rIns="45699" bIns="45699"/>
          <a:lstStyle>
            <a:lvl1pPr defTabSz="630936">
              <a:defRPr sz="3036"/>
            </a:lvl1pPr>
          </a:lstStyle>
          <a:p>
            <a:r>
              <a:t>Methodology: KNN –Item based Collaborative Filtering</a:t>
            </a:r>
          </a:p>
        </p:txBody>
      </p:sp>
      <p:sp>
        <p:nvSpPr>
          <p:cNvPr id="308" name="Google Shape;188;p7"/>
          <p:cNvSpPr txBox="1">
            <a:spLocks noGrp="1"/>
          </p:cNvSpPr>
          <p:nvPr>
            <p:ph type="body" sz="half" idx="1"/>
          </p:nvPr>
        </p:nvSpPr>
        <p:spPr>
          <a:xfrm>
            <a:off x="1274902" y="1070064"/>
            <a:ext cx="4519110" cy="4717872"/>
          </a:xfrm>
          <a:prstGeom prst="rect">
            <a:avLst/>
          </a:prstGeom>
        </p:spPr>
        <p:txBody>
          <a:bodyPr lIns="45699" tIns="45699" rIns="45699" bIns="45699"/>
          <a:lstStyle/>
          <a:p>
            <a:pPr marL="457200" indent="-342900" algn="just">
              <a:spcBef>
                <a:spcPts val="1200"/>
              </a:spcBef>
              <a:buSzPts val="1800"/>
              <a:defRPr sz="1800"/>
            </a:pPr>
            <a:r>
              <a:t>Fuzzy method is used with fuzzy ratio as 40% to find the closest matched restaurant in our dataset to the given input query. </a:t>
            </a:r>
          </a:p>
          <a:p>
            <a:pPr marL="457200" indent="-342900" algn="just">
              <a:spcBef>
                <a:spcPts val="1200"/>
              </a:spcBef>
              <a:buSzPts val="1800"/>
              <a:defRPr sz="1800"/>
            </a:pPr>
            <a:r>
              <a:t>We fit the sparse user-restaurant matrix into KNN model with k= 20 neighbors. KNN measures cosine similarity between restaurant vectors. </a:t>
            </a:r>
          </a:p>
          <a:p>
            <a:pPr marL="457200" indent="-342900" algn="just">
              <a:spcBef>
                <a:spcPts val="1200"/>
              </a:spcBef>
              <a:buSzPts val="1800"/>
              <a:defRPr sz="1800"/>
            </a:pPr>
            <a:r>
              <a:t>We get top 10 nearest neighbors of the closest matched restaurant with the distances.</a:t>
            </a:r>
          </a:p>
          <a:p>
            <a:pPr marL="457200" indent="-342900" algn="just">
              <a:spcBef>
                <a:spcPts val="0"/>
              </a:spcBef>
              <a:buSzPts val="1800"/>
              <a:defRPr sz="1800"/>
            </a:pPr>
            <a:endParaRPr/>
          </a:p>
          <a:p>
            <a:pPr marL="457200" indent="-342900" algn="just">
              <a:spcBef>
                <a:spcPts val="0"/>
              </a:spcBef>
              <a:buSzPts val="1800"/>
              <a:defRPr sz="1800"/>
            </a:pPr>
            <a:r>
              <a:t>Result distances further computed with user-restaurant assoc matrix to get  hybrid ratings. </a:t>
            </a:r>
          </a:p>
        </p:txBody>
      </p:sp>
      <p:sp>
        <p:nvSpPr>
          <p:cNvPr id="309" name="Google Shape;190;p7"/>
          <p:cNvSpPr txBox="1">
            <a:spLocks noGrp="1"/>
          </p:cNvSpPr>
          <p:nvPr>
            <p:ph type="sldNum" sz="quarter" idx="2"/>
          </p:nvPr>
        </p:nvSpPr>
        <p:spPr>
          <a:xfrm>
            <a:off x="10795458" y="6523226"/>
            <a:ext cx="273570" cy="26493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11</a:t>
            </a:fld>
            <a:endParaRPr/>
          </a:p>
        </p:txBody>
      </p:sp>
      <p:graphicFrame>
        <p:nvGraphicFramePr>
          <p:cNvPr id="310" name="Google Shape;191;p7"/>
          <p:cNvGraphicFramePr/>
          <p:nvPr/>
        </p:nvGraphicFramePr>
        <p:xfrm>
          <a:off x="6451429" y="1640712"/>
          <a:ext cx="4980024" cy="3350145"/>
        </p:xfrm>
        <a:graphic>
          <a:graphicData uri="http://schemas.openxmlformats.org/drawingml/2006/table">
            <a:tbl>
              <a:tblPr>
                <a:tableStyleId>{4C3C2611-4C71-4FC5-86AE-919BDF0F9419}</a:tableStyleId>
              </a:tblPr>
              <a:tblGrid>
                <a:gridCol w="663300">
                  <a:extLst>
                    <a:ext uri="{9D8B030D-6E8A-4147-A177-3AD203B41FA5}">
                      <a16:colId xmlns:a16="http://schemas.microsoft.com/office/drawing/2014/main" val="20000"/>
                    </a:ext>
                  </a:extLst>
                </a:gridCol>
                <a:gridCol w="663300">
                  <a:extLst>
                    <a:ext uri="{9D8B030D-6E8A-4147-A177-3AD203B41FA5}">
                      <a16:colId xmlns:a16="http://schemas.microsoft.com/office/drawing/2014/main" val="20001"/>
                    </a:ext>
                  </a:extLst>
                </a:gridCol>
                <a:gridCol w="663300">
                  <a:extLst>
                    <a:ext uri="{9D8B030D-6E8A-4147-A177-3AD203B41FA5}">
                      <a16:colId xmlns:a16="http://schemas.microsoft.com/office/drawing/2014/main" val="20002"/>
                    </a:ext>
                  </a:extLst>
                </a:gridCol>
                <a:gridCol w="946899">
                  <a:extLst>
                    <a:ext uri="{9D8B030D-6E8A-4147-A177-3AD203B41FA5}">
                      <a16:colId xmlns:a16="http://schemas.microsoft.com/office/drawing/2014/main" val="20003"/>
                    </a:ext>
                  </a:extLst>
                </a:gridCol>
                <a:gridCol w="710975">
                  <a:extLst>
                    <a:ext uri="{9D8B030D-6E8A-4147-A177-3AD203B41FA5}">
                      <a16:colId xmlns:a16="http://schemas.microsoft.com/office/drawing/2014/main" val="20004"/>
                    </a:ext>
                  </a:extLst>
                </a:gridCol>
                <a:gridCol w="673500">
                  <a:extLst>
                    <a:ext uri="{9D8B030D-6E8A-4147-A177-3AD203B41FA5}">
                      <a16:colId xmlns:a16="http://schemas.microsoft.com/office/drawing/2014/main" val="20005"/>
                    </a:ext>
                  </a:extLst>
                </a:gridCol>
                <a:gridCol w="658750">
                  <a:extLst>
                    <a:ext uri="{9D8B030D-6E8A-4147-A177-3AD203B41FA5}">
                      <a16:colId xmlns:a16="http://schemas.microsoft.com/office/drawing/2014/main" val="20006"/>
                    </a:ext>
                  </a:extLst>
                </a:gridCol>
              </a:tblGrid>
              <a:tr h="365925">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n</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0"/>
                  </a:ext>
                </a:extLst>
              </a:tr>
              <a:tr h="362425">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1"/>
                  </a:ext>
                </a:extLst>
              </a:tr>
              <a:tr h="365925">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2"/>
                  </a:ext>
                </a:extLst>
              </a:tr>
              <a:tr h="607125">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3"/>
                  </a:ext>
                </a:extLst>
              </a:tr>
              <a:tr h="365925">
                <a:tc>
                  <a:txBody>
                    <a:bodyPr/>
                    <a:lstStyle/>
                    <a:p>
                      <a:pPr algn="l" defTabSz="914400">
                        <a:defRPr sz="1800"/>
                      </a:pPr>
                      <a:r>
                        <a:t>m-2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extLst>
                  <a:ext uri="{0D108BD9-81ED-4DB2-BD59-A6C34878D82A}">
                    <a16:rowId xmlns:a16="http://schemas.microsoft.com/office/drawing/2014/main" val="10004"/>
                  </a:ext>
                </a:extLst>
              </a:tr>
              <a:tr h="365925">
                <a:tc>
                  <a:txBody>
                    <a:bodyPr/>
                    <a:lstStyle/>
                    <a:p>
                      <a:pPr algn="l" defTabSz="914400">
                        <a:defRPr sz="1800"/>
                      </a:pPr>
                      <a:r>
                        <a:t>m-1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tc>
                  <a:txBody>
                    <a:bodyPr/>
                    <a:lstStyle/>
                    <a:p>
                      <a:pPr algn="l" defTabSz="914400">
                        <a:defRPr sz="1800"/>
                      </a:pPr>
                      <a:r>
                        <a:t>0</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solidFill>
                      <a:srgbClr val="D9D9D9"/>
                    </a:solidFill>
                  </a:tcPr>
                </a:tc>
                <a:extLst>
                  <a:ext uri="{0D108BD9-81ED-4DB2-BD59-A6C34878D82A}">
                    <a16:rowId xmlns:a16="http://schemas.microsoft.com/office/drawing/2014/main" val="10005"/>
                  </a:ext>
                </a:extLst>
              </a:tr>
              <a:tr h="365925">
                <a:tc>
                  <a:txBody>
                    <a:bodyPr/>
                    <a:lstStyle/>
                    <a:p>
                      <a:pPr algn="l" defTabSz="914400">
                        <a:defRPr sz="1800"/>
                      </a:pPr>
                      <a:r>
                        <a:t>m</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1</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2</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endParaRP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4</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5</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914400">
                        <a:defRPr sz="1800"/>
                      </a:pPr>
                      <a:r>
                        <a:t>3</a:t>
                      </a:r>
                    </a:p>
                  </a:txBody>
                  <a:tcPr marL="91425" marR="91425" marT="91425" marB="91425"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extLst>
                  <a:ext uri="{0D108BD9-81ED-4DB2-BD59-A6C34878D82A}">
                    <a16:rowId xmlns:a16="http://schemas.microsoft.com/office/drawing/2014/main" val="10006"/>
                  </a:ext>
                </a:extLst>
              </a:tr>
            </a:tbl>
          </a:graphicData>
        </a:graphic>
      </p:graphicFrame>
      <p:sp>
        <p:nvSpPr>
          <p:cNvPr id="311" name="Google Shape;192;p7"/>
          <p:cNvSpPr txBox="1"/>
          <p:nvPr/>
        </p:nvSpPr>
        <p:spPr>
          <a:xfrm>
            <a:off x="8572742" y="1216382"/>
            <a:ext cx="989204" cy="411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500" b="1">
                <a:latin typeface="Libre Franklin"/>
                <a:ea typeface="Libre Franklin"/>
                <a:cs typeface="Libre Franklin"/>
                <a:sym typeface="Libre Franklin"/>
              </a:defRPr>
            </a:lvl1pPr>
          </a:lstStyle>
          <a:p>
            <a:r>
              <a:t>Users </a:t>
            </a:r>
          </a:p>
        </p:txBody>
      </p:sp>
      <p:sp>
        <p:nvSpPr>
          <p:cNvPr id="312" name="Google Shape;193;p7"/>
          <p:cNvSpPr txBox="1"/>
          <p:nvPr/>
        </p:nvSpPr>
        <p:spPr>
          <a:xfrm rot="16200000">
            <a:off x="5476953" y="3223274"/>
            <a:ext cx="1525501" cy="411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500" b="1">
                <a:latin typeface="Libre Franklin"/>
                <a:ea typeface="Libre Franklin"/>
                <a:cs typeface="Libre Franklin"/>
                <a:sym typeface="Libre Franklin"/>
              </a:defRPr>
            </a:lvl1pPr>
          </a:lstStyle>
          <a:p>
            <a:r>
              <a:t>Restaurants</a:t>
            </a:r>
          </a:p>
        </p:txBody>
      </p:sp>
      <p:sp>
        <p:nvSpPr>
          <p:cNvPr id="313" name="Google Shape;194;p7"/>
          <p:cNvSpPr txBox="1"/>
          <p:nvPr/>
        </p:nvSpPr>
        <p:spPr>
          <a:xfrm>
            <a:off x="6444123" y="5043662"/>
            <a:ext cx="4994638" cy="841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just">
              <a:lnSpc>
                <a:spcPct val="94000"/>
              </a:lnSpc>
              <a:spcBef>
                <a:spcPts val="1200"/>
              </a:spcBef>
              <a:defRPr sz="1500">
                <a:solidFill>
                  <a:srgbClr val="191B0E"/>
                </a:solidFill>
                <a:latin typeface="Libre Franklin"/>
                <a:ea typeface="Libre Franklin"/>
                <a:cs typeface="Libre Franklin"/>
                <a:sym typeface="Libre Franklin"/>
              </a:defRPr>
            </a:pPr>
            <a:r>
              <a:t>Restaurants </a:t>
            </a:r>
            <a:r>
              <a:rPr b="1"/>
              <a:t>m-2</a:t>
            </a:r>
            <a:r>
              <a:t> and </a:t>
            </a:r>
            <a:r>
              <a:rPr b="1"/>
              <a:t>m-1</a:t>
            </a:r>
            <a:r>
              <a:t> are having very high cosine similarity based on the ratings to both the restaurants given by users </a:t>
            </a:r>
            <a:r>
              <a:rPr b="1"/>
              <a:t>1</a:t>
            </a:r>
            <a:r>
              <a:t>, </a:t>
            </a:r>
            <a:r>
              <a:rPr b="1"/>
              <a:t>2</a:t>
            </a:r>
            <a:r>
              <a:t>, </a:t>
            </a:r>
            <a:r>
              <a:rPr b="1"/>
              <a:t>n-2</a:t>
            </a:r>
            <a:r>
              <a:t> and </a:t>
            </a:r>
            <a:r>
              <a:rPr b="1"/>
              <a:t>n-1</a:t>
            </a:r>
            <a:r>
              <a:t>. </a:t>
            </a:r>
          </a:p>
        </p:txBody>
      </p:sp>
      <p:sp>
        <p:nvSpPr>
          <p:cNvPr id="314" name="Google Shape;196;p7"/>
          <p:cNvSpPr txBox="1"/>
          <p:nvPr/>
        </p:nvSpPr>
        <p:spPr>
          <a:xfrm>
            <a:off x="6362219" y="900536"/>
            <a:ext cx="5410249" cy="3860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1300" b="1">
                <a:latin typeface="Libre Franklin"/>
                <a:ea typeface="Libre Franklin"/>
                <a:cs typeface="Libre Franklin"/>
                <a:sym typeface="Libre Franklin"/>
              </a:defRPr>
            </a:lvl1pPr>
          </a:lstStyle>
          <a:p>
            <a:r>
              <a:t>User- Restaurant Sparse Matrix for Collaborative Filtering</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3" name="Title 2">
            <a:extLst>
              <a:ext uri="{FF2B5EF4-FFF2-40B4-BE49-F238E27FC236}">
                <a16:creationId xmlns:a16="http://schemas.microsoft.com/office/drawing/2014/main" id="{EB5FDB61-7D2A-463C-A077-AE874480BF88}"/>
              </a:ext>
            </a:extLst>
          </p:cNvPr>
          <p:cNvSpPr>
            <a:spLocks noGrp="1"/>
          </p:cNvSpPr>
          <p:nvPr>
            <p:ph type="title"/>
          </p:nvPr>
        </p:nvSpPr>
        <p:spPr>
          <a:xfrm>
            <a:off x="980388" y="45670"/>
            <a:ext cx="11142482" cy="748839"/>
          </a:xfrm>
        </p:spPr>
        <p:txBody>
          <a:bodyPr>
            <a:normAutofit/>
          </a:bodyPr>
          <a:lstStyle/>
          <a:p>
            <a:r>
              <a:rPr lang="en-US" sz="4000" dirty="0"/>
              <a:t>Methodology: Flow of Experiment</a:t>
            </a:r>
          </a:p>
        </p:txBody>
      </p:sp>
      <p:sp>
        <p:nvSpPr>
          <p:cNvPr id="4" name="Flowchart: Off-page Connector 3">
            <a:extLst>
              <a:ext uri="{FF2B5EF4-FFF2-40B4-BE49-F238E27FC236}">
                <a16:creationId xmlns:a16="http://schemas.microsoft.com/office/drawing/2014/main" id="{F3293B6B-B612-4E4B-B164-D1B166F92E4D}"/>
              </a:ext>
            </a:extLst>
          </p:cNvPr>
          <p:cNvSpPr/>
          <p:nvPr/>
        </p:nvSpPr>
        <p:spPr>
          <a:xfrm>
            <a:off x="1034074" y="794509"/>
            <a:ext cx="2643433" cy="802598"/>
          </a:xfrm>
          <a:prstGeom prst="flowChartOffpageConnector">
            <a:avLst/>
          </a:prstGeom>
          <a:solidFill>
            <a:schemeClr val="accent5">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Item-based Collaborative Filtering</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5" name="Rectangle 4">
            <a:extLst>
              <a:ext uri="{FF2B5EF4-FFF2-40B4-BE49-F238E27FC236}">
                <a16:creationId xmlns:a16="http://schemas.microsoft.com/office/drawing/2014/main" id="{B236BDC4-DE9F-4596-AF7B-149118FE4301}"/>
              </a:ext>
            </a:extLst>
          </p:cNvPr>
          <p:cNvSpPr/>
          <p:nvPr/>
        </p:nvSpPr>
        <p:spPr>
          <a:xfrm>
            <a:off x="3677506" y="794509"/>
            <a:ext cx="8208000"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use Item based Collaborative Filtering to get restaurant recommendation list with the distance metric  based on a user’s “favorite restaurant”.</a:t>
            </a:r>
          </a:p>
        </p:txBody>
      </p:sp>
      <p:sp>
        <p:nvSpPr>
          <p:cNvPr id="10" name="Flowchart: Off-page Connector 9">
            <a:extLst>
              <a:ext uri="{FF2B5EF4-FFF2-40B4-BE49-F238E27FC236}">
                <a16:creationId xmlns:a16="http://schemas.microsoft.com/office/drawing/2014/main" id="{F9380D47-DCEE-42CD-B140-25C7156DB797}"/>
              </a:ext>
            </a:extLst>
          </p:cNvPr>
          <p:cNvSpPr/>
          <p:nvPr/>
        </p:nvSpPr>
        <p:spPr>
          <a:xfrm>
            <a:off x="1034074" y="1731068"/>
            <a:ext cx="2643433" cy="1490541"/>
          </a:xfrm>
          <a:prstGeom prst="flowChartOffpageConnector">
            <a:avLst/>
          </a:prstGeom>
          <a:solidFill>
            <a:schemeClr val="accent4">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Creating input matrix using stored user and restaurant “review profile vector”:</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6" name="Rectangle 5">
            <a:extLst>
              <a:ext uri="{FF2B5EF4-FFF2-40B4-BE49-F238E27FC236}">
                <a16:creationId xmlns:a16="http://schemas.microsoft.com/office/drawing/2014/main" id="{9D687016-8DAE-4F84-94E4-4B6D688A2EA3}"/>
              </a:ext>
            </a:extLst>
          </p:cNvPr>
          <p:cNvSpPr/>
          <p:nvPr/>
        </p:nvSpPr>
        <p:spPr>
          <a:xfrm>
            <a:off x="3677506" y="1732693"/>
            <a:ext cx="8208000" cy="923328"/>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already have the “review profile vector” for the user in question and the recommended restaurants. Appending the user vector to each of the restaurant vector gives us the input matrix.</a:t>
            </a:r>
          </a:p>
        </p:txBody>
      </p:sp>
      <p:sp>
        <p:nvSpPr>
          <p:cNvPr id="12" name="Flowchart: Off-page Connector 11">
            <a:extLst>
              <a:ext uri="{FF2B5EF4-FFF2-40B4-BE49-F238E27FC236}">
                <a16:creationId xmlns:a16="http://schemas.microsoft.com/office/drawing/2014/main" id="{B692F669-5D5A-4CE9-A190-FDC2D009E119}"/>
              </a:ext>
            </a:extLst>
          </p:cNvPr>
          <p:cNvSpPr/>
          <p:nvPr/>
        </p:nvSpPr>
        <p:spPr>
          <a:xfrm>
            <a:off x="1034075" y="3316301"/>
            <a:ext cx="2643432" cy="1146569"/>
          </a:xfrm>
          <a:prstGeom prst="flowChartOffpageConnector">
            <a:avLst/>
          </a:prstGeom>
          <a:solidFill>
            <a:schemeClr val="accent3">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Rating Prediction for Recommended Restaurants</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7" name="Rectangle 6">
            <a:extLst>
              <a:ext uri="{FF2B5EF4-FFF2-40B4-BE49-F238E27FC236}">
                <a16:creationId xmlns:a16="http://schemas.microsoft.com/office/drawing/2014/main" id="{9E4FA3D6-D3DA-4253-9527-5364683986D6}"/>
              </a:ext>
            </a:extLst>
          </p:cNvPr>
          <p:cNvSpPr/>
          <p:nvPr/>
        </p:nvSpPr>
        <p:spPr>
          <a:xfrm>
            <a:off x="3677506" y="3351538"/>
            <a:ext cx="8208000"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We implement our best-performing </a:t>
            </a:r>
            <a:r>
              <a:rPr lang="en-US" b="1" i="1" dirty="0"/>
              <a:t>Assoc</a:t>
            </a:r>
            <a:r>
              <a:rPr lang="en-US" dirty="0"/>
              <a:t>-trained model on the input matrix to predict ratings on all the recommended restaurants for the user.</a:t>
            </a:r>
          </a:p>
        </p:txBody>
      </p:sp>
      <p:sp>
        <p:nvSpPr>
          <p:cNvPr id="14" name="Flowchart: Off-page Connector 13">
            <a:extLst>
              <a:ext uri="{FF2B5EF4-FFF2-40B4-BE49-F238E27FC236}">
                <a16:creationId xmlns:a16="http://schemas.microsoft.com/office/drawing/2014/main" id="{664B7387-8086-47B8-8F71-81051A41DC16}"/>
              </a:ext>
            </a:extLst>
          </p:cNvPr>
          <p:cNvSpPr/>
          <p:nvPr/>
        </p:nvSpPr>
        <p:spPr>
          <a:xfrm>
            <a:off x="1034075" y="4623082"/>
            <a:ext cx="2597866" cy="802598"/>
          </a:xfrm>
          <a:prstGeom prst="flowChartOffpageConnector">
            <a:avLst/>
          </a:prstGeom>
          <a:solidFill>
            <a:schemeClr val="accent2">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Hybrid Rating for Restaurants</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
        <p:nvSpPr>
          <p:cNvPr id="8" name="Rectangle 7">
            <a:extLst>
              <a:ext uri="{FF2B5EF4-FFF2-40B4-BE49-F238E27FC236}">
                <a16:creationId xmlns:a16="http://schemas.microsoft.com/office/drawing/2014/main" id="{544147CC-3123-4BB7-996E-350A733B1794}"/>
              </a:ext>
            </a:extLst>
          </p:cNvPr>
          <p:cNvSpPr/>
          <p:nvPr/>
        </p:nvSpPr>
        <p:spPr>
          <a:xfrm>
            <a:off x="3631940" y="4595759"/>
            <a:ext cx="8253566" cy="923328"/>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The output of Item-Based Collaborative Filtering comes with a distance metric. We multiply our predicted ratings with the distance metric to create a relevance-preference hybrid rating.</a:t>
            </a:r>
          </a:p>
        </p:txBody>
      </p:sp>
      <p:sp>
        <p:nvSpPr>
          <p:cNvPr id="13" name="Rectangle 12">
            <a:extLst>
              <a:ext uri="{FF2B5EF4-FFF2-40B4-BE49-F238E27FC236}">
                <a16:creationId xmlns:a16="http://schemas.microsoft.com/office/drawing/2014/main" id="{25236DF0-E049-4EE2-A32F-129C1577EF5B}"/>
              </a:ext>
            </a:extLst>
          </p:cNvPr>
          <p:cNvSpPr/>
          <p:nvPr/>
        </p:nvSpPr>
        <p:spPr>
          <a:xfrm>
            <a:off x="3578254" y="5762712"/>
            <a:ext cx="8307252" cy="646329"/>
          </a:xfrm>
          <a:prstGeom prst="rect">
            <a:avLst/>
          </a:prstGeom>
          <a:solidFill>
            <a:srgbClr val="FFFFFF"/>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Finally, we sort the recommended restaurants in the decreasing order of hybrid rating.</a:t>
            </a:r>
          </a:p>
        </p:txBody>
      </p:sp>
      <p:sp>
        <p:nvSpPr>
          <p:cNvPr id="19" name="Flowchart: Off-page Connector 18">
            <a:extLst>
              <a:ext uri="{FF2B5EF4-FFF2-40B4-BE49-F238E27FC236}">
                <a16:creationId xmlns:a16="http://schemas.microsoft.com/office/drawing/2014/main" id="{4553B0A2-D9AE-40D0-B1A2-6054651B9928}"/>
              </a:ext>
            </a:extLst>
          </p:cNvPr>
          <p:cNvSpPr/>
          <p:nvPr/>
        </p:nvSpPr>
        <p:spPr>
          <a:xfrm>
            <a:off x="980388" y="5755800"/>
            <a:ext cx="2597866" cy="802598"/>
          </a:xfrm>
          <a:prstGeom prst="flowChartOffpageConnector">
            <a:avLst/>
          </a:prstGeom>
          <a:solidFill>
            <a:schemeClr val="accent1">
              <a:lumMod val="40000"/>
              <a:lumOff val="60000"/>
            </a:schemeClr>
          </a:solidFill>
          <a:ln w="34925"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algn="ctr"/>
            <a:r>
              <a:rPr lang="en-US" b="1" dirty="0"/>
              <a:t>Sorting Restaurants on Hybrid Rating</a:t>
            </a:r>
            <a:endParaRPr kumimoji="0" lang="en-US" sz="1800" b="0" i="0" u="none" strike="noStrike" cap="none" spc="0" normalizeH="0" baseline="0" dirty="0">
              <a:ln>
                <a:noFill/>
              </a:ln>
              <a:solidFill>
                <a:srgbClr val="000000"/>
              </a:solidFill>
              <a:effectLst/>
              <a:uFillTx/>
              <a:latin typeface="Franklin Gothic Book"/>
              <a:ea typeface="Franklin Gothic Book"/>
              <a:cs typeface="Franklin Gothic Book"/>
              <a:sym typeface="Franklin Gothic Book"/>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6" grpId="0" animBg="1"/>
      <p:bldP spid="12" grpId="0" animBg="1"/>
      <p:bldP spid="7" grpId="0" animBg="1"/>
      <p:bldP spid="14" grpId="0" animBg="1"/>
      <p:bldP spid="8" grpId="0" animBg="1"/>
      <p:bldP spid="13"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itle 1"/>
          <p:cNvSpPr txBox="1">
            <a:spLocks noGrp="1"/>
          </p:cNvSpPr>
          <p:nvPr>
            <p:ph type="title"/>
          </p:nvPr>
        </p:nvSpPr>
        <p:spPr>
          <a:xfrm>
            <a:off x="1295399" y="309627"/>
            <a:ext cx="9601201" cy="680892"/>
          </a:xfrm>
          <a:prstGeom prst="rect">
            <a:avLst/>
          </a:prstGeom>
        </p:spPr>
        <p:txBody>
          <a:bodyPr/>
          <a:lstStyle>
            <a:lvl1pPr defTabSz="832104">
              <a:defRPr sz="4004"/>
            </a:lvl1pPr>
          </a:lstStyle>
          <a:p>
            <a:r>
              <a:rPr dirty="0"/>
              <a:t>Methodology: </a:t>
            </a:r>
            <a:r>
              <a:rPr lang="en-US" dirty="0"/>
              <a:t>Setup</a:t>
            </a:r>
            <a:endParaRPr dirty="0"/>
          </a:p>
        </p:txBody>
      </p:sp>
      <p:sp>
        <p:nvSpPr>
          <p:cNvPr id="300" name="Slide Number Placeholder 3"/>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303" name="Rectangle 6"/>
          <p:cNvSpPr txBox="1"/>
          <p:nvPr/>
        </p:nvSpPr>
        <p:spPr>
          <a:xfrm>
            <a:off x="1444271" y="1222974"/>
            <a:ext cx="10642060" cy="4154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b="1"/>
            </a:pPr>
            <a:r>
              <a:rPr lang="en-US" sz="2400" dirty="0"/>
              <a:t>E</a:t>
            </a:r>
            <a:r>
              <a:rPr sz="2400" dirty="0"/>
              <a:t>xperimentation </a:t>
            </a:r>
            <a:r>
              <a:rPr lang="en-US" sz="2400" dirty="0"/>
              <a:t>:</a:t>
            </a:r>
            <a:endParaRPr sz="2400" dirty="0"/>
          </a:p>
          <a:p>
            <a:pPr marL="285750" indent="-285750">
              <a:buSzPct val="100000"/>
              <a:buFont typeface="Arial"/>
              <a:buChar char="•"/>
            </a:pPr>
            <a:r>
              <a:rPr sz="2400" dirty="0"/>
              <a:t>We used </a:t>
            </a:r>
            <a:r>
              <a:rPr sz="2400" b="1" i="1" dirty="0"/>
              <a:t>Google Colab</a:t>
            </a:r>
            <a:r>
              <a:rPr sz="2400" b="1" dirty="0"/>
              <a:t> </a:t>
            </a:r>
            <a:r>
              <a:rPr sz="2400" dirty="0"/>
              <a:t>to run our experiments. </a:t>
            </a:r>
          </a:p>
          <a:p>
            <a:pPr marL="285750" indent="-285750">
              <a:buSzPct val="100000"/>
              <a:buFont typeface="Arial"/>
              <a:buChar char="•"/>
            </a:pPr>
            <a:r>
              <a:rPr lang="en-US" sz="2400" dirty="0"/>
              <a:t>For accuracy, we used F1 score as the metric.</a:t>
            </a:r>
            <a:endParaRPr sz="2400" dirty="0"/>
          </a:p>
          <a:p>
            <a:pPr marL="285750" indent="-285750">
              <a:buSzPct val="100000"/>
              <a:buFont typeface="Arial"/>
              <a:buChar char="•"/>
            </a:pPr>
            <a:r>
              <a:rPr sz="2400" dirty="0"/>
              <a:t>We use k-fold (k=5) cross validation to get the parameters corresponding to optimum accuracy. </a:t>
            </a:r>
          </a:p>
          <a:p>
            <a:pPr marL="742950" lvl="1" indent="-285750">
              <a:buSzPct val="100000"/>
              <a:buFont typeface="Arial"/>
              <a:buChar char="•"/>
            </a:pPr>
            <a:r>
              <a:rPr sz="2400" dirty="0"/>
              <a:t>Linear SVM</a:t>
            </a:r>
            <a:r>
              <a:rPr lang="en-US" sz="2400" dirty="0"/>
              <a:t> - </a:t>
            </a:r>
            <a:r>
              <a:rPr sz="2400" i="1" dirty="0"/>
              <a:t>regularization</a:t>
            </a:r>
            <a:r>
              <a:rPr sz="2400" dirty="0"/>
              <a:t> hyperparameter </a:t>
            </a:r>
            <a:r>
              <a:rPr sz="2400" b="1" i="1" dirty="0"/>
              <a:t>C</a:t>
            </a:r>
            <a:r>
              <a:rPr sz="2400" dirty="0"/>
              <a:t>.</a:t>
            </a:r>
          </a:p>
          <a:p>
            <a:pPr marL="742950" lvl="1" indent="-285750">
              <a:buSzPct val="100000"/>
              <a:buFont typeface="Arial"/>
              <a:buChar char="•"/>
            </a:pPr>
            <a:r>
              <a:rPr sz="2400" dirty="0"/>
              <a:t>Logistic Regression</a:t>
            </a:r>
            <a:r>
              <a:rPr lang="en-US" sz="2400" dirty="0"/>
              <a:t> -</a:t>
            </a:r>
            <a:r>
              <a:rPr sz="2400" dirty="0"/>
              <a:t>“</a:t>
            </a:r>
            <a:r>
              <a:rPr sz="2400" i="1" dirty="0"/>
              <a:t>inverse of regularization strength</a:t>
            </a:r>
            <a:r>
              <a:rPr sz="2400" dirty="0"/>
              <a:t>” parameter</a:t>
            </a:r>
            <a:r>
              <a:rPr sz="2400" b="1" i="1" dirty="0"/>
              <a:t> C</a:t>
            </a:r>
            <a:r>
              <a:rPr sz="2400" dirty="0"/>
              <a:t>.</a:t>
            </a:r>
          </a:p>
          <a:p>
            <a:endParaRPr sz="2400" dirty="0"/>
          </a:p>
          <a:p>
            <a:pPr>
              <a:defRPr b="1"/>
            </a:pPr>
            <a:r>
              <a:rPr lang="en-US" sz="2400" dirty="0"/>
              <a:t>Evaluation </a:t>
            </a:r>
            <a:r>
              <a:rPr sz="2400" dirty="0"/>
              <a:t>: </a:t>
            </a:r>
          </a:p>
          <a:p>
            <a:pPr marL="285750" indent="-285750">
              <a:buSzPct val="100000"/>
              <a:buFont typeface="Arial"/>
              <a:buChar char="•"/>
            </a:pPr>
            <a:r>
              <a:rPr sz="2400" dirty="0"/>
              <a:t>The success of our experiment was evaluated with the accuracy of predicted stars.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itle 1"/>
          <p:cNvSpPr txBox="1">
            <a:spLocks noGrp="1"/>
          </p:cNvSpPr>
          <p:nvPr>
            <p:ph type="title"/>
          </p:nvPr>
        </p:nvSpPr>
        <p:spPr>
          <a:xfrm>
            <a:off x="4192620" y="2923160"/>
            <a:ext cx="9601201" cy="1485901"/>
          </a:xfrm>
          <a:prstGeom prst="rect">
            <a:avLst/>
          </a:prstGeom>
        </p:spPr>
        <p:txBody>
          <a:bodyPr/>
          <a:lstStyle>
            <a:lvl1pPr>
              <a:defRPr sz="7200"/>
            </a:lvl1pPr>
          </a:lstStyle>
          <a:p>
            <a:r>
              <a:t>Results</a:t>
            </a:r>
          </a:p>
        </p:txBody>
      </p:sp>
      <p:sp>
        <p:nvSpPr>
          <p:cNvPr id="318"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itle 1"/>
          <p:cNvSpPr txBox="1">
            <a:spLocks noGrp="1"/>
          </p:cNvSpPr>
          <p:nvPr>
            <p:ph type="title"/>
          </p:nvPr>
        </p:nvSpPr>
        <p:spPr>
          <a:xfrm>
            <a:off x="1295400" y="0"/>
            <a:ext cx="9601200" cy="1485900"/>
          </a:xfrm>
          <a:prstGeom prst="rect">
            <a:avLst/>
          </a:prstGeom>
        </p:spPr>
        <p:txBody>
          <a:bodyPr/>
          <a:lstStyle/>
          <a:p>
            <a:r>
              <a:rPr dirty="0"/>
              <a:t>Results: Rating Predictions</a:t>
            </a:r>
          </a:p>
        </p:txBody>
      </p:sp>
      <p:sp>
        <p:nvSpPr>
          <p:cNvPr id="322" name="Content Placeholder 2"/>
          <p:cNvSpPr txBox="1">
            <a:spLocks noGrp="1"/>
          </p:cNvSpPr>
          <p:nvPr>
            <p:ph type="body" idx="1"/>
          </p:nvPr>
        </p:nvSpPr>
        <p:spPr>
          <a:xfrm>
            <a:off x="1331022" y="742950"/>
            <a:ext cx="10556177" cy="4091935"/>
          </a:xfrm>
          <a:prstGeom prst="rect">
            <a:avLst/>
          </a:prstGeom>
        </p:spPr>
        <p:txBody>
          <a:bodyPr>
            <a:normAutofit fontScale="85000" lnSpcReduction="20000"/>
          </a:bodyPr>
          <a:lstStyle>
            <a:lvl1pPr>
              <a:defRPr b="1"/>
            </a:lvl1pPr>
            <a:lvl2pPr>
              <a:spcBef>
                <a:spcPts val="500"/>
              </a:spcBef>
            </a:lvl2pPr>
          </a:lstStyle>
          <a:p>
            <a:r>
              <a:rPr sz="2400" dirty="0"/>
              <a:t>Accuracy</a:t>
            </a:r>
          </a:p>
          <a:p>
            <a:pPr lvl="1"/>
            <a:r>
              <a:rPr lang="en-US" b="1" dirty="0"/>
              <a:t>Key difference between baselines and our approach</a:t>
            </a:r>
          </a:p>
          <a:p>
            <a:pPr lvl="2"/>
            <a:r>
              <a:rPr lang="en-US" dirty="0"/>
              <a:t>The baselines are using individual reviews to predict ratings</a:t>
            </a:r>
          </a:p>
          <a:p>
            <a:pPr lvl="2"/>
            <a:r>
              <a:rPr lang="en-US" dirty="0"/>
              <a:t>Our approach on the other hand uses the aggregated user and restaurant review profile to predict ratings</a:t>
            </a:r>
          </a:p>
          <a:p>
            <a:pPr lvl="1"/>
            <a:r>
              <a:rPr lang="en-US" b="1" dirty="0"/>
              <a:t>Cons of our approach</a:t>
            </a:r>
          </a:p>
          <a:p>
            <a:pPr lvl="2"/>
            <a:r>
              <a:rPr lang="en-US" dirty="0"/>
              <a:t>We lose some inherent domain knowledge when we use all their reviews in general instead of actual user-restaurant specific review. That causes a slight dip in accuracy compared to the baselines.</a:t>
            </a:r>
          </a:p>
          <a:p>
            <a:pPr lvl="1"/>
            <a:r>
              <a:rPr lang="en-US" b="1" dirty="0"/>
              <a:t>Pros of our approach</a:t>
            </a:r>
          </a:p>
          <a:p>
            <a:pPr lvl="2"/>
            <a:r>
              <a:rPr lang="en-US" dirty="0"/>
              <a:t>Our approach allows us to have predicted ratings for a user to a restaurant that he or she has not necessarily visited before. Since baselines needs actual reviews for the restaurant, it is unable to predict rating for a user that as not visited the place and put in a review</a:t>
            </a:r>
          </a:p>
          <a:p>
            <a:pPr lvl="1"/>
            <a:r>
              <a:rPr lang="en-US" dirty="0"/>
              <a:t>Unsurprisingly, the baselines do better in terms of accuracy.</a:t>
            </a:r>
          </a:p>
          <a:p>
            <a:pPr lvl="1"/>
            <a:r>
              <a:rPr lang="en-US" dirty="0"/>
              <a:t>Linear SVM and Logistic Regression gave similar accuracy ranging in </a:t>
            </a:r>
            <a:r>
              <a:rPr lang="en-US" b="1" dirty="0"/>
              <a:t>51 - 55 percent</a:t>
            </a:r>
            <a:r>
              <a:rPr lang="en-US" dirty="0"/>
              <a:t>.</a:t>
            </a:r>
          </a:p>
          <a:p>
            <a:pPr lvl="2"/>
            <a:endParaRPr lang="en-US" dirty="0"/>
          </a:p>
        </p:txBody>
      </p:sp>
      <p:sp>
        <p:nvSpPr>
          <p:cNvPr id="325" name="Slide Number Placeholder 7"/>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pic>
        <p:nvPicPr>
          <p:cNvPr id="9" name="Picture 2" descr="Picture 2">
            <a:extLst>
              <a:ext uri="{FF2B5EF4-FFF2-40B4-BE49-F238E27FC236}">
                <a16:creationId xmlns:a16="http://schemas.microsoft.com/office/drawing/2014/main" id="{8F92A721-35F0-49C1-A0AF-8775E4B3A470}"/>
              </a:ext>
            </a:extLst>
          </p:cNvPr>
          <p:cNvPicPr>
            <a:picLocks noChangeAspect="1"/>
          </p:cNvPicPr>
          <p:nvPr/>
        </p:nvPicPr>
        <p:blipFill>
          <a:blip r:embed="rId2"/>
          <a:stretch>
            <a:fillRect/>
          </a:stretch>
        </p:blipFill>
        <p:spPr>
          <a:xfrm>
            <a:off x="3473936" y="4834886"/>
            <a:ext cx="5968820" cy="1434256"/>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B610D3-A002-4CF2-992A-ADE8915804A5}"/>
              </a:ext>
            </a:extLst>
          </p:cNvPr>
          <p:cNvSpPr>
            <a:spLocks noGrp="1"/>
          </p:cNvSpPr>
          <p:nvPr>
            <p:ph type="body" idx="1"/>
          </p:nvPr>
        </p:nvSpPr>
        <p:spPr>
          <a:xfrm>
            <a:off x="1295400" y="1051088"/>
            <a:ext cx="6387445" cy="3473778"/>
          </a:xfrm>
        </p:spPr>
        <p:txBody>
          <a:bodyPr/>
          <a:lstStyle/>
          <a:p>
            <a:r>
              <a:rPr lang="en-US" b="1" dirty="0"/>
              <a:t>Computation time</a:t>
            </a:r>
          </a:p>
          <a:p>
            <a:pPr lvl="1"/>
            <a:r>
              <a:rPr lang="en-US" dirty="0"/>
              <a:t>Linear SVM took significantly longer computation time than Logistic Regression</a:t>
            </a:r>
          </a:p>
          <a:p>
            <a:pPr lvl="1"/>
            <a:r>
              <a:rPr lang="en-US" dirty="0"/>
              <a:t>For 30 iterations, SVM baseline suggested by Kulkarni et al. was </a:t>
            </a:r>
            <a:r>
              <a:rPr lang="en-US" b="1" dirty="0"/>
              <a:t>3X slower</a:t>
            </a:r>
            <a:r>
              <a:rPr lang="en-US" dirty="0"/>
              <a:t>, compared to Logistic Regression on </a:t>
            </a:r>
            <a:r>
              <a:rPr lang="en-US" b="1" i="1" dirty="0"/>
              <a:t>Assoc</a:t>
            </a:r>
            <a:r>
              <a:rPr lang="en-US" dirty="0"/>
              <a:t> Matrix.</a:t>
            </a:r>
          </a:p>
          <a:p>
            <a:pPr lvl="1"/>
            <a:r>
              <a:rPr lang="en-US" dirty="0"/>
              <a:t>However, training </a:t>
            </a:r>
            <a:r>
              <a:rPr lang="en-US" b="1" i="1" dirty="0"/>
              <a:t>Assoc</a:t>
            </a:r>
            <a:r>
              <a:rPr lang="en-US" dirty="0"/>
              <a:t> matrix with Linear SVM took the longest (more than 10X of Logistic Regression baseline).</a:t>
            </a:r>
          </a:p>
          <a:p>
            <a:pPr lvl="1"/>
            <a:endParaRPr lang="en-US" dirty="0"/>
          </a:p>
        </p:txBody>
      </p:sp>
      <p:sp>
        <p:nvSpPr>
          <p:cNvPr id="4" name="Title 1">
            <a:extLst>
              <a:ext uri="{FF2B5EF4-FFF2-40B4-BE49-F238E27FC236}">
                <a16:creationId xmlns:a16="http://schemas.microsoft.com/office/drawing/2014/main" id="{757A5C1E-A4AD-4052-BE9C-87F78CF001DD}"/>
              </a:ext>
            </a:extLst>
          </p:cNvPr>
          <p:cNvSpPr txBox="1">
            <a:spLocks noGrp="1"/>
          </p:cNvSpPr>
          <p:nvPr>
            <p:ph type="title"/>
          </p:nvPr>
        </p:nvSpPr>
        <p:spPr>
          <a:xfrm>
            <a:off x="1295400" y="0"/>
            <a:ext cx="9601200" cy="904973"/>
          </a:xfrm>
          <a:prstGeom prst="rect">
            <a:avLst/>
          </a:prstGeom>
        </p:spPr>
        <p:txBody>
          <a:bodyPr/>
          <a:lstStyle/>
          <a:p>
            <a:r>
              <a:rPr dirty="0"/>
              <a:t>Results: Rating Predictions</a:t>
            </a:r>
            <a:r>
              <a:rPr lang="en-US" dirty="0"/>
              <a:t> (continued)</a:t>
            </a:r>
            <a:endParaRPr dirty="0"/>
          </a:p>
        </p:txBody>
      </p:sp>
      <p:pic>
        <p:nvPicPr>
          <p:cNvPr id="6" name="Picture 5" descr="Picture 5">
            <a:extLst>
              <a:ext uri="{FF2B5EF4-FFF2-40B4-BE49-F238E27FC236}">
                <a16:creationId xmlns:a16="http://schemas.microsoft.com/office/drawing/2014/main" id="{AE8BEF7E-FB39-43B4-B2AB-822374229090}"/>
              </a:ext>
            </a:extLst>
          </p:cNvPr>
          <p:cNvPicPr>
            <a:picLocks noChangeAspect="1"/>
          </p:cNvPicPr>
          <p:nvPr/>
        </p:nvPicPr>
        <p:blipFill>
          <a:blip r:embed="rId2"/>
          <a:stretch>
            <a:fillRect/>
          </a:stretch>
        </p:blipFill>
        <p:spPr>
          <a:xfrm>
            <a:off x="7816841" y="1164211"/>
            <a:ext cx="4221649" cy="3360655"/>
          </a:xfrm>
          <a:prstGeom prst="rect">
            <a:avLst/>
          </a:prstGeom>
          <a:ln w="12700">
            <a:miter lim="400000"/>
          </a:ln>
        </p:spPr>
      </p:pic>
      <p:sp>
        <p:nvSpPr>
          <p:cNvPr id="5" name="Text Placeholder 2">
            <a:extLst>
              <a:ext uri="{FF2B5EF4-FFF2-40B4-BE49-F238E27FC236}">
                <a16:creationId xmlns:a16="http://schemas.microsoft.com/office/drawing/2014/main" id="{9F791CCB-DC5E-41A8-A475-14472B91818A}"/>
              </a:ext>
            </a:extLst>
          </p:cNvPr>
          <p:cNvSpPr txBox="1">
            <a:spLocks/>
          </p:cNvSpPr>
          <p:nvPr/>
        </p:nvSpPr>
        <p:spPr>
          <a:xfrm>
            <a:off x="1295399" y="4670981"/>
            <a:ext cx="6387445" cy="2644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r>
              <a:rPr lang="en-US" b="1" dirty="0"/>
              <a:t>Verdict</a:t>
            </a:r>
          </a:p>
          <a:p>
            <a:pPr lvl="1" hangingPunct="1"/>
            <a:r>
              <a:rPr lang="en-US" dirty="0"/>
              <a:t>Based on our findings, Linear SVM and Logistic Regression give similar accuracy. </a:t>
            </a:r>
          </a:p>
          <a:p>
            <a:pPr lvl="1" hangingPunct="1"/>
            <a:r>
              <a:rPr lang="en-US" dirty="0"/>
              <a:t>However, Logistic Regression takes significantly less time for same accuracy. Hence, Logistic Regression is the way to go.</a:t>
            </a:r>
          </a:p>
          <a:p>
            <a:pPr lvl="1" hangingPunct="1"/>
            <a:endParaRPr lang="en-US" dirty="0"/>
          </a:p>
          <a:p>
            <a:pPr lvl="1" hangingPunct="1"/>
            <a:endParaRPr lang="en-US" dirty="0"/>
          </a:p>
        </p:txBody>
      </p:sp>
    </p:spTree>
    <p:extLst>
      <p:ext uri="{BB962C8B-B14F-4D97-AF65-F5344CB8AC3E}">
        <p14:creationId xmlns:p14="http://schemas.microsoft.com/office/powerpoint/2010/main" val="19094189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E768-E0C1-4F4A-BD04-895CBD37339D}"/>
              </a:ext>
            </a:extLst>
          </p:cNvPr>
          <p:cNvSpPr>
            <a:spLocks noGrp="1"/>
          </p:cNvSpPr>
          <p:nvPr>
            <p:ph type="title"/>
          </p:nvPr>
        </p:nvSpPr>
        <p:spPr>
          <a:xfrm>
            <a:off x="968828" y="119743"/>
            <a:ext cx="11125200" cy="870857"/>
          </a:xfrm>
        </p:spPr>
        <p:txBody>
          <a:bodyPr/>
          <a:lstStyle/>
          <a:p>
            <a:r>
              <a:rPr lang="en-US" dirty="0"/>
              <a:t>Results: Recommendation with Hybrid Rating</a:t>
            </a:r>
          </a:p>
        </p:txBody>
      </p:sp>
      <p:pic>
        <p:nvPicPr>
          <p:cNvPr id="4" name="Picture 3">
            <a:extLst>
              <a:ext uri="{FF2B5EF4-FFF2-40B4-BE49-F238E27FC236}">
                <a16:creationId xmlns:a16="http://schemas.microsoft.com/office/drawing/2014/main" id="{5523D575-0D92-47DC-9C67-E0875C159454}"/>
              </a:ext>
            </a:extLst>
          </p:cNvPr>
          <p:cNvPicPr>
            <a:picLocks noChangeAspect="1"/>
          </p:cNvPicPr>
          <p:nvPr/>
        </p:nvPicPr>
        <p:blipFill>
          <a:blip r:embed="rId2"/>
          <a:stretch>
            <a:fillRect/>
          </a:stretch>
        </p:blipFill>
        <p:spPr>
          <a:xfrm>
            <a:off x="1064759" y="870857"/>
            <a:ext cx="9842728" cy="5588583"/>
          </a:xfrm>
          <a:prstGeom prst="rect">
            <a:avLst/>
          </a:prstGeom>
        </p:spPr>
      </p:pic>
    </p:spTree>
    <p:extLst>
      <p:ext uri="{BB962C8B-B14F-4D97-AF65-F5344CB8AC3E}">
        <p14:creationId xmlns:p14="http://schemas.microsoft.com/office/powerpoint/2010/main" val="385124677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itle 1"/>
          <p:cNvSpPr txBox="1">
            <a:spLocks noGrp="1"/>
          </p:cNvSpPr>
          <p:nvPr>
            <p:ph type="title"/>
          </p:nvPr>
        </p:nvSpPr>
        <p:spPr>
          <a:xfrm>
            <a:off x="1467828" y="0"/>
            <a:ext cx="9601200" cy="944394"/>
          </a:xfrm>
          <a:prstGeom prst="rect">
            <a:avLst/>
          </a:prstGeom>
        </p:spPr>
        <p:txBody>
          <a:bodyPr/>
          <a:lstStyle/>
          <a:p>
            <a:r>
              <a:rPr lang="en-US" dirty="0"/>
              <a:t>Novelty and Future Work</a:t>
            </a:r>
            <a:endParaRPr dirty="0"/>
          </a:p>
        </p:txBody>
      </p:sp>
      <p:sp>
        <p:nvSpPr>
          <p:cNvPr id="348" name="Content Placeholder 2"/>
          <p:cNvSpPr txBox="1">
            <a:spLocks noGrp="1"/>
          </p:cNvSpPr>
          <p:nvPr>
            <p:ph type="body" idx="1"/>
          </p:nvPr>
        </p:nvSpPr>
        <p:spPr>
          <a:xfrm>
            <a:off x="1399426" y="709295"/>
            <a:ext cx="9601200" cy="2257721"/>
          </a:xfrm>
          <a:prstGeom prst="rect">
            <a:avLst/>
          </a:prstGeom>
        </p:spPr>
        <p:txBody>
          <a:bodyPr>
            <a:normAutofit/>
          </a:bodyPr>
          <a:lstStyle/>
          <a:p>
            <a:r>
              <a:rPr lang="en-US" b="1" dirty="0"/>
              <a:t>Novelty of our approach</a:t>
            </a:r>
          </a:p>
          <a:p>
            <a:pPr lvl="1"/>
            <a:r>
              <a:rPr lang="en-US" u="sng" dirty="0"/>
              <a:t>Combining two worlds</a:t>
            </a:r>
            <a:r>
              <a:rPr lang="en-US" dirty="0"/>
              <a:t>: The Novelty of our approach is to create the hybrid ratings by  combining rating prediction for restaurants and Item based collaborative filtering to restaurant dataset together.</a:t>
            </a:r>
          </a:p>
          <a:p>
            <a:pPr lvl="1"/>
            <a:endParaRPr lang="en-US" dirty="0"/>
          </a:p>
        </p:txBody>
      </p:sp>
      <p:sp>
        <p:nvSpPr>
          <p:cNvPr id="349"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7" name="Content Placeholder 2">
            <a:extLst>
              <a:ext uri="{FF2B5EF4-FFF2-40B4-BE49-F238E27FC236}">
                <a16:creationId xmlns:a16="http://schemas.microsoft.com/office/drawing/2014/main" id="{741ABF8A-0544-42EC-8761-E950E7B4F4A5}"/>
              </a:ext>
            </a:extLst>
          </p:cNvPr>
          <p:cNvSpPr txBox="1">
            <a:spLocks/>
          </p:cNvSpPr>
          <p:nvPr/>
        </p:nvSpPr>
        <p:spPr>
          <a:xfrm>
            <a:off x="1399426" y="2300139"/>
            <a:ext cx="9601200" cy="225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r>
              <a:rPr lang="en-US" b="1" dirty="0"/>
              <a:t>Limitations of our approach</a:t>
            </a:r>
          </a:p>
          <a:p>
            <a:pPr lvl="1" hangingPunct="1"/>
            <a:r>
              <a:rPr lang="en-US" u="sng" dirty="0"/>
              <a:t>Explored one document-to-vector approach</a:t>
            </a:r>
            <a:r>
              <a:rPr lang="en-US" dirty="0"/>
              <a:t>: We took the average of the word vectors in a text piece to represent the given text to create our training matrix. We could explore other operations, such as simple summation of word-vectors.</a:t>
            </a:r>
          </a:p>
          <a:p>
            <a:pPr lvl="1" hangingPunct="1"/>
            <a:r>
              <a:rPr lang="en-US" u="sng" dirty="0"/>
              <a:t>Used only one word embedding technique</a:t>
            </a:r>
            <a:r>
              <a:rPr lang="en-US" dirty="0"/>
              <a:t>: Other word embedding techniques such as </a:t>
            </a:r>
            <a:r>
              <a:rPr lang="en-US" b="1" i="1" dirty="0"/>
              <a:t>GloVe</a:t>
            </a:r>
            <a:r>
              <a:rPr lang="en-US" dirty="0"/>
              <a:t> could have been explored.</a:t>
            </a:r>
          </a:p>
        </p:txBody>
      </p:sp>
      <p:sp>
        <p:nvSpPr>
          <p:cNvPr id="8" name="Content Placeholder 2">
            <a:extLst>
              <a:ext uri="{FF2B5EF4-FFF2-40B4-BE49-F238E27FC236}">
                <a16:creationId xmlns:a16="http://schemas.microsoft.com/office/drawing/2014/main" id="{018E23EF-F29E-4179-AC31-8289927B22F5}"/>
              </a:ext>
            </a:extLst>
          </p:cNvPr>
          <p:cNvSpPr txBox="1">
            <a:spLocks/>
          </p:cNvSpPr>
          <p:nvPr/>
        </p:nvSpPr>
        <p:spPr>
          <a:xfrm>
            <a:off x="1399426" y="4600280"/>
            <a:ext cx="9601200" cy="1548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r>
              <a:rPr lang="en-US" b="1" dirty="0"/>
              <a:t>Ongoing Work and Future Prospects</a:t>
            </a:r>
          </a:p>
          <a:p>
            <a:pPr lvl="1" hangingPunct="1"/>
            <a:r>
              <a:rPr lang="en-US" u="sng" dirty="0"/>
              <a:t>Interactive GUI App</a:t>
            </a:r>
            <a:r>
              <a:rPr lang="en-US" dirty="0"/>
              <a:t>: A GUI interface using Python’s </a:t>
            </a:r>
            <a:r>
              <a:rPr lang="en-US" b="1" i="1" dirty="0" err="1"/>
              <a:t>Tkinter</a:t>
            </a:r>
            <a:r>
              <a:rPr lang="en-US" dirty="0"/>
              <a:t> library is in the works.</a:t>
            </a:r>
          </a:p>
          <a:p>
            <a:pPr lvl="1" hangingPunct="1"/>
            <a:r>
              <a:rPr lang="en-US" u="sng" dirty="0"/>
              <a:t>Extending Collaborative filtering to reviews</a:t>
            </a:r>
            <a:r>
              <a:rPr lang="en-US" dirty="0"/>
              <a:t>: We could use the reviews for the item based collaborative filtering in the future work to benchmark it against our other two approaches.</a:t>
            </a:r>
          </a:p>
          <a:p>
            <a:pPr lvl="1" hangingPunct="1"/>
            <a:endParaRPr lang="en-US"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lide Number Placeholder 4"/>
          <p:cNvSpPr txBox="1">
            <a:spLocks noGrp="1"/>
          </p:cNvSpPr>
          <p:nvPr>
            <p:ph type="sldNum" sz="quarter" idx="2"/>
          </p:nvPr>
        </p:nvSpPr>
        <p:spPr>
          <a:xfrm>
            <a:off x="10795418" y="6523206"/>
            <a:ext cx="273610"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3" name="Title 2">
            <a:extLst>
              <a:ext uri="{FF2B5EF4-FFF2-40B4-BE49-F238E27FC236}">
                <a16:creationId xmlns:a16="http://schemas.microsoft.com/office/drawing/2014/main" id="{035C8DB9-CAD9-4F46-8E2B-FE6194A34102}"/>
              </a:ext>
            </a:extLst>
          </p:cNvPr>
          <p:cNvSpPr>
            <a:spLocks noGrp="1"/>
          </p:cNvSpPr>
          <p:nvPr>
            <p:ph type="title"/>
          </p:nvPr>
        </p:nvSpPr>
        <p:spPr>
          <a:xfrm>
            <a:off x="4524713" y="2578608"/>
            <a:ext cx="3142573" cy="850392"/>
          </a:xfrm>
        </p:spPr>
        <p:txBody>
          <a:bodyPr/>
          <a:lstStyle/>
          <a:p>
            <a:r>
              <a:rPr lang="en-US"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xfrm>
            <a:off x="1149289" y="276279"/>
            <a:ext cx="9601201" cy="792302"/>
          </a:xfrm>
          <a:prstGeom prst="rect">
            <a:avLst/>
          </a:prstGeom>
        </p:spPr>
        <p:txBody>
          <a:bodyPr/>
          <a:lstStyle/>
          <a:p>
            <a:r>
              <a:t>Introduction</a:t>
            </a:r>
          </a:p>
        </p:txBody>
      </p:sp>
      <p:sp>
        <p:nvSpPr>
          <p:cNvPr id="110" name="Content Placeholder 2"/>
          <p:cNvSpPr txBox="1">
            <a:spLocks noGrp="1"/>
          </p:cNvSpPr>
          <p:nvPr>
            <p:ph type="body" idx="1"/>
          </p:nvPr>
        </p:nvSpPr>
        <p:spPr>
          <a:xfrm>
            <a:off x="1295183" y="1068581"/>
            <a:ext cx="10613788" cy="2774076"/>
          </a:xfrm>
          <a:prstGeom prst="rect">
            <a:avLst/>
          </a:prstGeom>
        </p:spPr>
        <p:txBody>
          <a:bodyPr>
            <a:normAutofit/>
          </a:bodyPr>
          <a:lstStyle/>
          <a:p>
            <a:pPr>
              <a:lnSpc>
                <a:spcPct val="84600"/>
              </a:lnSpc>
              <a:defRPr b="1"/>
            </a:pPr>
            <a:r>
              <a:rPr dirty="0"/>
              <a:t>Problem Description</a:t>
            </a:r>
            <a:r>
              <a:rPr b="0" dirty="0"/>
              <a:t>: </a:t>
            </a:r>
          </a:p>
          <a:p>
            <a:pPr lvl="1">
              <a:lnSpc>
                <a:spcPct val="84600"/>
              </a:lnSpc>
              <a:spcBef>
                <a:spcPts val="500"/>
              </a:spcBef>
            </a:pPr>
            <a:r>
              <a:rPr lang="en-US" dirty="0"/>
              <a:t>Given </a:t>
            </a:r>
            <a:r>
              <a:rPr dirty="0"/>
              <a:t>a user</a:t>
            </a:r>
            <a:r>
              <a:rPr lang="en-US" dirty="0"/>
              <a:t> with a </a:t>
            </a:r>
            <a:r>
              <a:rPr dirty="0"/>
              <a:t>favorite restaurant name, </a:t>
            </a:r>
            <a:r>
              <a:rPr lang="en-US" dirty="0"/>
              <a:t>we aim at building a recommender system that provides </a:t>
            </a:r>
            <a:r>
              <a:rPr dirty="0"/>
              <a:t>a list of relevant restaurants in the city along with a possible rating he/she is likely to give those restaurants.</a:t>
            </a:r>
            <a:endParaRPr lang="en-US" dirty="0"/>
          </a:p>
          <a:p>
            <a:pPr marL="530353" lvl="1" indent="0">
              <a:lnSpc>
                <a:spcPct val="84600"/>
              </a:lnSpc>
              <a:spcBef>
                <a:spcPts val="500"/>
              </a:spcBef>
              <a:buNone/>
            </a:pPr>
            <a:endParaRPr i="1" dirty="0"/>
          </a:p>
          <a:p>
            <a:pPr lvl="1">
              <a:lnSpc>
                <a:spcPct val="84600"/>
              </a:lnSpc>
              <a:spcBef>
                <a:spcPts val="500"/>
              </a:spcBef>
            </a:pPr>
            <a:r>
              <a:rPr dirty="0"/>
              <a:t>This breaks our problem into two distinct parts</a:t>
            </a:r>
            <a:endParaRPr lang="en-US" dirty="0"/>
          </a:p>
          <a:p>
            <a:pPr marL="1371600" lvl="2" indent="-384047">
              <a:lnSpc>
                <a:spcPct val="84600"/>
              </a:lnSpc>
              <a:spcBef>
                <a:spcPts val="500"/>
              </a:spcBef>
              <a:defRPr sz="1800"/>
            </a:pPr>
            <a:r>
              <a:rPr lang="en-US" sz="1800" dirty="0"/>
              <a:t>A recommender system (to suggest those restaurants to a user)</a:t>
            </a:r>
            <a:endParaRPr i="1" dirty="0"/>
          </a:p>
          <a:p>
            <a:pPr marL="1371600" lvl="2" indent="-384047">
              <a:lnSpc>
                <a:spcPct val="84600"/>
              </a:lnSpc>
              <a:spcBef>
                <a:spcPts val="500"/>
              </a:spcBef>
              <a:defRPr sz="1800"/>
            </a:pPr>
            <a:r>
              <a:rPr dirty="0"/>
              <a:t>A rating predicting system (to predict ratings for</a:t>
            </a:r>
            <a:r>
              <a:rPr lang="en-US" dirty="0"/>
              <a:t> those</a:t>
            </a:r>
            <a:r>
              <a:rPr dirty="0"/>
              <a:t> suggested restaurants)</a:t>
            </a:r>
          </a:p>
        </p:txBody>
      </p:sp>
      <p:sp>
        <p:nvSpPr>
          <p:cNvPr id="111"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6" name="Content Placeholder 2">
            <a:extLst>
              <a:ext uri="{FF2B5EF4-FFF2-40B4-BE49-F238E27FC236}">
                <a16:creationId xmlns:a16="http://schemas.microsoft.com/office/drawing/2014/main" id="{1112D696-6C84-4AFE-ADA9-E48734CA7ED9}"/>
              </a:ext>
            </a:extLst>
          </p:cNvPr>
          <p:cNvSpPr txBox="1">
            <a:spLocks/>
          </p:cNvSpPr>
          <p:nvPr/>
        </p:nvSpPr>
        <p:spPr>
          <a:xfrm>
            <a:off x="1295183" y="4138793"/>
            <a:ext cx="10537587" cy="19245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lnSpc>
                <a:spcPct val="84600"/>
              </a:lnSpc>
              <a:defRPr b="1"/>
            </a:pPr>
            <a:r>
              <a:rPr lang="en-US" b="1" dirty="0"/>
              <a:t>Problem Importance</a:t>
            </a:r>
            <a:r>
              <a:rPr lang="en-US" dirty="0"/>
              <a:t>: </a:t>
            </a:r>
          </a:p>
          <a:p>
            <a:pPr lvl="1" hangingPunct="1">
              <a:lnSpc>
                <a:spcPct val="84600"/>
              </a:lnSpc>
              <a:spcBef>
                <a:spcPts val="500"/>
              </a:spcBef>
            </a:pPr>
            <a:r>
              <a:rPr lang="en-US" dirty="0"/>
              <a:t>This provides a user, a list of restaurants only based on the information about favorite restaurant.</a:t>
            </a:r>
          </a:p>
          <a:p>
            <a:pPr marL="530353" lvl="1" indent="0" hangingPunct="1">
              <a:lnSpc>
                <a:spcPct val="84600"/>
              </a:lnSpc>
              <a:spcBef>
                <a:spcPts val="500"/>
              </a:spcBef>
              <a:buNone/>
            </a:pPr>
            <a:endParaRPr lang="en-US" i="1" dirty="0"/>
          </a:p>
          <a:p>
            <a:pPr lvl="1" hangingPunct="1">
              <a:lnSpc>
                <a:spcPct val="84600"/>
              </a:lnSpc>
              <a:spcBef>
                <a:spcPts val="500"/>
              </a:spcBef>
            </a:pPr>
            <a:r>
              <a:rPr lang="en-US" dirty="0"/>
              <a:t>Along with that, our model is capable of predicting the stars that the user is going to give each of those recommended restaurants. Here lies the uniqueness in our problem.</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xfrm>
            <a:off x="3822970" y="2831964"/>
            <a:ext cx="9601201" cy="1485901"/>
          </a:xfrm>
          <a:prstGeom prst="rect">
            <a:avLst/>
          </a:prstGeom>
        </p:spPr>
        <p:txBody>
          <a:bodyPr/>
          <a:lstStyle>
            <a:lvl1pPr>
              <a:defRPr sz="7200"/>
            </a:lvl1pPr>
          </a:lstStyle>
          <a:p>
            <a:r>
              <a:t>Data Discovery</a:t>
            </a:r>
          </a:p>
        </p:txBody>
      </p:sp>
      <p:sp>
        <p:nvSpPr>
          <p:cNvPr id="115"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le 1"/>
          <p:cNvSpPr txBox="1">
            <a:spLocks noGrp="1"/>
          </p:cNvSpPr>
          <p:nvPr>
            <p:ph type="title"/>
          </p:nvPr>
        </p:nvSpPr>
        <p:spPr>
          <a:xfrm>
            <a:off x="1137588" y="264579"/>
            <a:ext cx="10669837" cy="849362"/>
          </a:xfrm>
          <a:prstGeom prst="rect">
            <a:avLst/>
          </a:prstGeom>
        </p:spPr>
        <p:txBody>
          <a:bodyPr/>
          <a:lstStyle/>
          <a:p>
            <a:r>
              <a:t>Dataset Properties</a:t>
            </a:r>
          </a:p>
        </p:txBody>
      </p:sp>
      <p:sp>
        <p:nvSpPr>
          <p:cNvPr id="119" name="Slide Number Placeholder 6"/>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20" name="Content Placeholder 2"/>
          <p:cNvSpPr txBox="1">
            <a:spLocks noGrp="1"/>
          </p:cNvSpPr>
          <p:nvPr>
            <p:ph type="body" sz="half" idx="1"/>
          </p:nvPr>
        </p:nvSpPr>
        <p:spPr>
          <a:xfrm>
            <a:off x="1055684" y="1127642"/>
            <a:ext cx="10669837" cy="2478605"/>
          </a:xfrm>
          <a:prstGeom prst="rect">
            <a:avLst/>
          </a:prstGeom>
        </p:spPr>
        <p:txBody>
          <a:bodyPr/>
          <a:lstStyle/>
          <a:p>
            <a:pPr marL="349483" indent="-349483" defTabSz="832104">
              <a:spcBef>
                <a:spcPts val="900"/>
              </a:spcBef>
              <a:defRPr sz="1820"/>
            </a:pPr>
            <a:r>
              <a:rPr dirty="0"/>
              <a:t>Yelp Dataset for Business Reviews provided by Kaggle was used for our study after extracting only “restaurant” business of city Avondale, AZ from JSON file of around 6GBs. Final dataset of 7MBs consists of around 10k-12k data points (reviews).</a:t>
            </a:r>
          </a:p>
          <a:p>
            <a:pPr marL="349483" indent="-349483" defTabSz="832104">
              <a:spcBef>
                <a:spcPts val="900"/>
              </a:spcBef>
              <a:defRPr sz="1820"/>
            </a:pPr>
            <a:r>
              <a:rPr dirty="0"/>
              <a:t>Dataset Attributes include Review Id, User Id, Restaurant Id, Restaurant Name, Stars, Te</a:t>
            </a:r>
            <a:r>
              <a:rPr lang="en-US" dirty="0"/>
              <a:t>x</a:t>
            </a:r>
            <a:r>
              <a:rPr dirty="0"/>
              <a:t>t Review and Date. Data range from 2005 till 2018 with 8031 unique users and 163 unique restaurants.</a:t>
            </a:r>
          </a:p>
          <a:p>
            <a:pPr marL="349483" indent="-349483" defTabSz="832104">
              <a:spcBef>
                <a:spcPts val="900"/>
              </a:spcBef>
              <a:defRPr sz="1820"/>
            </a:pPr>
            <a:r>
              <a:rPr dirty="0"/>
              <a:t>Te</a:t>
            </a:r>
            <a:r>
              <a:rPr lang="en-US" dirty="0"/>
              <a:t>x</a:t>
            </a:r>
            <a:r>
              <a:rPr dirty="0"/>
              <a:t>t Reviews are used for sentiment analysis. Ratings (1 to 5 stars) used to find the cosine similarities among restaurants.</a:t>
            </a:r>
          </a:p>
        </p:txBody>
      </p:sp>
      <p:graphicFrame>
        <p:nvGraphicFramePr>
          <p:cNvPr id="121" name="Table"/>
          <p:cNvGraphicFramePr/>
          <p:nvPr>
            <p:extLst>
              <p:ext uri="{D42A27DB-BD31-4B8C-83A1-F6EECF244321}">
                <p14:modId xmlns:p14="http://schemas.microsoft.com/office/powerpoint/2010/main" val="3182819546"/>
              </p:ext>
            </p:extLst>
          </p:nvPr>
        </p:nvGraphicFramePr>
        <p:xfrm>
          <a:off x="2134851" y="3771154"/>
          <a:ext cx="8745302" cy="1191106"/>
        </p:xfrm>
        <a:graphic>
          <a:graphicData uri="http://schemas.openxmlformats.org/drawingml/2006/table">
            <a:tbl>
              <a:tblPr firstRow="1" bandRow="1">
                <a:tableStyleId>{4C3C2611-4C71-4FC5-86AE-919BDF0F9419}</a:tableStyleId>
              </a:tblPr>
              <a:tblGrid>
                <a:gridCol w="1883520">
                  <a:extLst>
                    <a:ext uri="{9D8B030D-6E8A-4147-A177-3AD203B41FA5}">
                      <a16:colId xmlns:a16="http://schemas.microsoft.com/office/drawing/2014/main" val="20000"/>
                    </a:ext>
                  </a:extLst>
                </a:gridCol>
                <a:gridCol w="3633990">
                  <a:extLst>
                    <a:ext uri="{9D8B030D-6E8A-4147-A177-3AD203B41FA5}">
                      <a16:colId xmlns:a16="http://schemas.microsoft.com/office/drawing/2014/main" val="20001"/>
                    </a:ext>
                  </a:extLst>
                </a:gridCol>
                <a:gridCol w="1086077">
                  <a:extLst>
                    <a:ext uri="{9D8B030D-6E8A-4147-A177-3AD203B41FA5}">
                      <a16:colId xmlns:a16="http://schemas.microsoft.com/office/drawing/2014/main" val="20002"/>
                    </a:ext>
                  </a:extLst>
                </a:gridCol>
                <a:gridCol w="2141715">
                  <a:extLst>
                    <a:ext uri="{9D8B030D-6E8A-4147-A177-3AD203B41FA5}">
                      <a16:colId xmlns:a16="http://schemas.microsoft.com/office/drawing/2014/main" val="20003"/>
                    </a:ext>
                  </a:extLst>
                </a:gridCol>
              </a:tblGrid>
              <a:tr h="387189">
                <a:tc>
                  <a:txBody>
                    <a:bodyPr/>
                    <a:lstStyle/>
                    <a:p>
                      <a:pPr algn="ctr" defTabSz="914400">
                        <a:defRPr sz="1800" b="0">
                          <a:solidFill>
                            <a:srgbClr val="000000"/>
                          </a:solidFill>
                        </a:defRPr>
                      </a:pPr>
                      <a:r>
                        <a:rPr sz="1500">
                          <a:solidFill>
                            <a:srgbClr val="FFFFFF"/>
                          </a:solidFill>
                        </a:rPr>
                        <a:t># Reviews</a:t>
                      </a:r>
                    </a:p>
                  </a:txBody>
                  <a:tcPr marL="0" marR="0" marT="0" marB="0" horzOverflow="overflow"/>
                </a:tc>
                <a:tc>
                  <a:txBody>
                    <a:bodyPr/>
                    <a:lstStyle/>
                    <a:p>
                      <a:pPr algn="ctr" defTabSz="914400">
                        <a:defRPr sz="1800" b="0">
                          <a:solidFill>
                            <a:srgbClr val="000000"/>
                          </a:solidFill>
                        </a:defRPr>
                      </a:pPr>
                      <a:r>
                        <a:rPr sz="1500">
                          <a:solidFill>
                            <a:srgbClr val="FFFFFF"/>
                          </a:solidFill>
                        </a:rPr>
                        <a:t>Features</a:t>
                      </a:r>
                    </a:p>
                  </a:txBody>
                  <a:tcPr marL="0" marR="0" marT="0" marB="0" horzOverflow="overflow"/>
                </a:tc>
                <a:tc>
                  <a:txBody>
                    <a:bodyPr/>
                    <a:lstStyle/>
                    <a:p>
                      <a:pPr algn="ctr" defTabSz="914400">
                        <a:defRPr sz="1800" b="0">
                          <a:solidFill>
                            <a:srgbClr val="000000"/>
                          </a:solidFill>
                        </a:defRPr>
                      </a:pPr>
                      <a:r>
                        <a:rPr sz="1500">
                          <a:solidFill>
                            <a:srgbClr val="FFFFFF"/>
                          </a:solidFill>
                        </a:rPr>
                        <a:t># Users</a:t>
                      </a:r>
                    </a:p>
                  </a:txBody>
                  <a:tcPr marL="0" marR="0" marT="0" marB="0" horzOverflow="overflow"/>
                </a:tc>
                <a:tc>
                  <a:txBody>
                    <a:bodyPr/>
                    <a:lstStyle/>
                    <a:p>
                      <a:pPr algn="ctr" defTabSz="914400">
                        <a:defRPr sz="1800" b="0">
                          <a:solidFill>
                            <a:srgbClr val="000000"/>
                          </a:solidFill>
                        </a:defRPr>
                      </a:pPr>
                      <a:r>
                        <a:rPr sz="1500" dirty="0">
                          <a:solidFill>
                            <a:srgbClr val="FFFFFF"/>
                          </a:solidFill>
                        </a:rPr>
                        <a:t># Restaurants</a:t>
                      </a:r>
                    </a:p>
                  </a:txBody>
                  <a:tcPr marL="0" marR="0" marT="0" marB="0" horzOverflow="overflow"/>
                </a:tc>
                <a:extLst>
                  <a:ext uri="{0D108BD9-81ED-4DB2-BD59-A6C34878D82A}">
                    <a16:rowId xmlns:a16="http://schemas.microsoft.com/office/drawing/2014/main" val="10000"/>
                  </a:ext>
                </a:extLst>
              </a:tr>
              <a:tr h="803917">
                <a:tc>
                  <a:txBody>
                    <a:bodyPr/>
                    <a:lstStyle/>
                    <a:p>
                      <a:pPr algn="ctr" defTabSz="914400">
                        <a:defRPr sz="1800"/>
                      </a:pPr>
                      <a:r>
                        <a:rPr sz="1500" dirty="0"/>
                        <a:t>12662</a:t>
                      </a:r>
                    </a:p>
                  </a:txBody>
                  <a:tcPr marL="0" marR="0" marT="0" marB="0" horzOverflow="overflow"/>
                </a:tc>
                <a:tc>
                  <a:txBody>
                    <a:bodyPr/>
                    <a:lstStyle/>
                    <a:p>
                      <a:pPr algn="l" defTabSz="914400">
                        <a:defRPr sz="1800"/>
                      </a:pPr>
                      <a:r>
                        <a:rPr sz="1500" dirty="0"/>
                        <a:t>Review Id, User Id, Restaurant Id, Restaurant Name, Stars, Te</a:t>
                      </a:r>
                      <a:r>
                        <a:rPr lang="en-US" sz="1500" dirty="0"/>
                        <a:t>x</a:t>
                      </a:r>
                      <a:r>
                        <a:rPr sz="1500" dirty="0"/>
                        <a:t>t Review and Date</a:t>
                      </a:r>
                    </a:p>
                  </a:txBody>
                  <a:tcPr marL="0" marR="0" marT="0" marB="0" horzOverflow="overflow"/>
                </a:tc>
                <a:tc>
                  <a:txBody>
                    <a:bodyPr/>
                    <a:lstStyle/>
                    <a:p>
                      <a:pPr algn="ctr" defTabSz="914400">
                        <a:defRPr sz="1800"/>
                      </a:pPr>
                      <a:r>
                        <a:rPr sz="1500" dirty="0"/>
                        <a:t>8031</a:t>
                      </a:r>
                    </a:p>
                  </a:txBody>
                  <a:tcPr marL="0" marR="0" marT="0" marB="0" horzOverflow="overflow"/>
                </a:tc>
                <a:tc>
                  <a:txBody>
                    <a:bodyPr/>
                    <a:lstStyle/>
                    <a:p>
                      <a:pPr algn="ctr" defTabSz="914400">
                        <a:defRPr sz="1800"/>
                      </a:pPr>
                      <a:r>
                        <a:rPr sz="1500" dirty="0"/>
                        <a:t>163</a:t>
                      </a:r>
                    </a:p>
                  </a:txBody>
                  <a:tcPr marL="0" marR="0" marT="0" marB="0"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xfrm>
            <a:off x="908780" y="16508"/>
            <a:ext cx="9601201" cy="877062"/>
          </a:xfrm>
          <a:prstGeom prst="rect">
            <a:avLst/>
          </a:prstGeom>
        </p:spPr>
        <p:txBody>
          <a:bodyPr/>
          <a:lstStyle/>
          <a:p>
            <a:r>
              <a:rPr dirty="0"/>
              <a:t>Dataset </a:t>
            </a:r>
            <a:r>
              <a:rPr lang="en-US" dirty="0"/>
              <a:t>Highlights</a:t>
            </a:r>
            <a:endParaRPr dirty="0"/>
          </a:p>
        </p:txBody>
      </p:sp>
      <p:pic>
        <p:nvPicPr>
          <p:cNvPr id="125" name="Picture 4" descr="Picture 4"/>
          <p:cNvPicPr>
            <a:picLocks noChangeAspect="1"/>
          </p:cNvPicPr>
          <p:nvPr/>
        </p:nvPicPr>
        <p:blipFill>
          <a:blip r:embed="rId2"/>
          <a:stretch>
            <a:fillRect/>
          </a:stretch>
        </p:blipFill>
        <p:spPr>
          <a:xfrm>
            <a:off x="7687951" y="2155610"/>
            <a:ext cx="4471236" cy="3534075"/>
          </a:xfrm>
          <a:prstGeom prst="rect">
            <a:avLst/>
          </a:prstGeom>
          <a:ln w="12700">
            <a:miter lim="400000"/>
          </a:ln>
        </p:spPr>
      </p:pic>
      <p:sp>
        <p:nvSpPr>
          <p:cNvPr id="126" name="Slide Number Placeholder 6"/>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27" name="Star distribution for the restaurant is not uniform. More than 60% restaurants are rated very high. (4 and 5 stars)…"/>
          <p:cNvSpPr txBox="1"/>
          <p:nvPr/>
        </p:nvSpPr>
        <p:spPr>
          <a:xfrm>
            <a:off x="7847551" y="5689685"/>
            <a:ext cx="421766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5643" indent="-345643">
              <a:buSzPct val="100000"/>
              <a:buFont typeface="Helvetica Neue"/>
              <a:buChar char="■"/>
            </a:pPr>
            <a:r>
              <a:rPr dirty="0"/>
              <a:t>‘Flavors of Louisiana’ consistently </a:t>
            </a:r>
            <a:r>
              <a:rPr lang="en-US" dirty="0"/>
              <a:t>gets </a:t>
            </a:r>
            <a:r>
              <a:rPr dirty="0"/>
              <a:t>more than 4 over all the years.</a:t>
            </a:r>
          </a:p>
        </p:txBody>
      </p:sp>
      <p:pic>
        <p:nvPicPr>
          <p:cNvPr id="128" name="Image" descr="Image"/>
          <p:cNvPicPr>
            <a:picLocks noChangeAspect="1"/>
          </p:cNvPicPr>
          <p:nvPr/>
        </p:nvPicPr>
        <p:blipFill>
          <a:blip r:embed="rId3"/>
          <a:stretch>
            <a:fillRect/>
          </a:stretch>
        </p:blipFill>
        <p:spPr>
          <a:xfrm>
            <a:off x="3346989" y="1376913"/>
            <a:ext cx="4300159" cy="2780688"/>
          </a:xfrm>
          <a:prstGeom prst="rect">
            <a:avLst/>
          </a:prstGeom>
          <a:ln w="12700">
            <a:miter lim="400000"/>
          </a:ln>
        </p:spPr>
      </p:pic>
      <p:pic>
        <p:nvPicPr>
          <p:cNvPr id="129" name="Image" descr="Image"/>
          <p:cNvPicPr>
            <a:picLocks noChangeAspect="1"/>
          </p:cNvPicPr>
          <p:nvPr/>
        </p:nvPicPr>
        <p:blipFill rotWithShape="1">
          <a:blip r:embed="rId4"/>
          <a:srcRect l="10492" t="2622" r="15605" b="2555"/>
          <a:stretch/>
        </p:blipFill>
        <p:spPr>
          <a:xfrm>
            <a:off x="806847" y="767083"/>
            <a:ext cx="2471058" cy="2394857"/>
          </a:xfrm>
          <a:prstGeom prst="rect">
            <a:avLst/>
          </a:prstGeom>
          <a:ln w="12700">
            <a:miter lim="400000"/>
          </a:ln>
        </p:spPr>
      </p:pic>
      <p:sp>
        <p:nvSpPr>
          <p:cNvPr id="9" name="Star distribution for the restaurant is not uniform. More than 60% restaurants are rated very high. (4 and 5 stars)…">
            <a:extLst>
              <a:ext uri="{FF2B5EF4-FFF2-40B4-BE49-F238E27FC236}">
                <a16:creationId xmlns:a16="http://schemas.microsoft.com/office/drawing/2014/main" id="{08F9C90A-DD84-4E78-B07C-E7C765AC8EBB}"/>
              </a:ext>
            </a:extLst>
          </p:cNvPr>
          <p:cNvSpPr txBox="1"/>
          <p:nvPr/>
        </p:nvSpPr>
        <p:spPr>
          <a:xfrm>
            <a:off x="3326463" y="4179279"/>
            <a:ext cx="406650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5643" indent="-345643">
              <a:buSzPct val="100000"/>
              <a:buFont typeface="Helvetica Neue"/>
              <a:buChar char="■"/>
            </a:pPr>
            <a:r>
              <a:rPr dirty="0"/>
              <a:t>‘Flavors of Louisiana’ is to most reviewed restaurant in Avondale with more than 700 reviews.</a:t>
            </a:r>
          </a:p>
        </p:txBody>
      </p:sp>
      <p:sp>
        <p:nvSpPr>
          <p:cNvPr id="10" name="Star distribution for the restaurant is not uniform. More than 60% restaurants are rated very high. (4 and 5 stars)…">
            <a:extLst>
              <a:ext uri="{FF2B5EF4-FFF2-40B4-BE49-F238E27FC236}">
                <a16:creationId xmlns:a16="http://schemas.microsoft.com/office/drawing/2014/main" id="{4A5F1F8E-BBF5-49EB-8FB5-4688D832031C}"/>
              </a:ext>
            </a:extLst>
          </p:cNvPr>
          <p:cNvSpPr txBox="1"/>
          <p:nvPr/>
        </p:nvSpPr>
        <p:spPr>
          <a:xfrm>
            <a:off x="663609" y="3161940"/>
            <a:ext cx="2692218"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5643" indent="-345643">
              <a:buSzPct val="100000"/>
              <a:buFont typeface="Helvetica Neue"/>
              <a:buChar char="■"/>
            </a:pPr>
            <a:r>
              <a:rPr dirty="0"/>
              <a:t>Star distribution for the restaurant is not uniform. More than 60% restaurants are rated very high. (4 and 5 stars).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xfrm>
            <a:off x="1157115" y="252878"/>
            <a:ext cx="9601201" cy="824362"/>
          </a:xfrm>
          <a:prstGeom prst="rect">
            <a:avLst/>
          </a:prstGeom>
        </p:spPr>
        <p:txBody>
          <a:bodyPr/>
          <a:lstStyle/>
          <a:p>
            <a:r>
              <a:t>Dataset Insights</a:t>
            </a:r>
          </a:p>
        </p:txBody>
      </p:sp>
      <p:sp>
        <p:nvSpPr>
          <p:cNvPr id="133" name="Content Placeholder 2"/>
          <p:cNvSpPr txBox="1">
            <a:spLocks noGrp="1"/>
          </p:cNvSpPr>
          <p:nvPr>
            <p:ph type="body" idx="1"/>
          </p:nvPr>
        </p:nvSpPr>
        <p:spPr>
          <a:xfrm>
            <a:off x="1233379" y="1182626"/>
            <a:ext cx="9601201" cy="4719876"/>
          </a:xfrm>
          <a:prstGeom prst="rect">
            <a:avLst/>
          </a:prstGeom>
        </p:spPr>
        <p:txBody>
          <a:bodyPr/>
          <a:lstStyle/>
          <a:p>
            <a:r>
              <a:t>Distribution of Rating Frequency of all the restaurants and frequency of ratings provided by users, both follow long tail property. </a:t>
            </a:r>
          </a:p>
          <a:p>
            <a:r>
              <a:t>That means, very few restaurants are rated very frequently - which are called the popular restaurants. Similarly, very less users are interested in rating the restaurants. </a:t>
            </a:r>
          </a:p>
        </p:txBody>
      </p:sp>
      <p:pic>
        <p:nvPicPr>
          <p:cNvPr id="134" name="Picture 3" descr="Picture 3"/>
          <p:cNvPicPr>
            <a:picLocks noChangeAspect="1"/>
          </p:cNvPicPr>
          <p:nvPr/>
        </p:nvPicPr>
        <p:blipFill>
          <a:blip r:embed="rId2"/>
          <a:stretch>
            <a:fillRect/>
          </a:stretch>
        </p:blipFill>
        <p:spPr>
          <a:xfrm>
            <a:off x="1716409" y="2824489"/>
            <a:ext cx="8482612" cy="3347712"/>
          </a:xfrm>
          <a:prstGeom prst="rect">
            <a:avLst/>
          </a:prstGeom>
          <a:ln w="12700">
            <a:miter lim="400000"/>
          </a:ln>
        </p:spPr>
      </p:pic>
      <p:sp>
        <p:nvSpPr>
          <p:cNvPr id="135" name="Slide Number Placeholder 5"/>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3784058" y="2763871"/>
            <a:ext cx="9601201" cy="1485901"/>
          </a:xfrm>
          <a:prstGeom prst="rect">
            <a:avLst/>
          </a:prstGeom>
        </p:spPr>
        <p:txBody>
          <a:bodyPr/>
          <a:lstStyle>
            <a:lvl1pPr>
              <a:defRPr sz="7200"/>
            </a:lvl1pPr>
          </a:lstStyle>
          <a:p>
            <a:r>
              <a:t>Methodology</a:t>
            </a:r>
          </a:p>
        </p:txBody>
      </p:sp>
      <p:sp>
        <p:nvSpPr>
          <p:cNvPr id="139"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67"/>
          <p:cNvSpPr/>
          <p:nvPr/>
        </p:nvSpPr>
        <p:spPr>
          <a:xfrm>
            <a:off x="8785799" y="2550323"/>
            <a:ext cx="3316267" cy="2975306"/>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90" name="Rectangle 66"/>
          <p:cNvSpPr/>
          <p:nvPr/>
        </p:nvSpPr>
        <p:spPr>
          <a:xfrm>
            <a:off x="3866182" y="2574056"/>
            <a:ext cx="3979650" cy="3215455"/>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89" name="Rectangle 65"/>
          <p:cNvSpPr/>
          <p:nvPr/>
        </p:nvSpPr>
        <p:spPr>
          <a:xfrm>
            <a:off x="855488" y="2562654"/>
            <a:ext cx="2591694" cy="4024113"/>
          </a:xfrm>
          <a:prstGeom prst="rect">
            <a:avLst/>
          </a:prstGeom>
          <a:solidFill>
            <a:schemeClr val="accent1">
              <a:alpha val="0"/>
            </a:schemeClr>
          </a:solidFill>
          <a:ln w="34925">
            <a:solidFill>
              <a:srgbClr val="666762"/>
            </a:solidFill>
            <a:prstDash val="sysDot"/>
          </a:ln>
        </p:spPr>
        <p:txBody>
          <a:bodyPr lIns="45719" rIns="45719" anchor="ctr"/>
          <a:lstStyle/>
          <a:p>
            <a:pPr algn="ctr">
              <a:defRPr>
                <a:solidFill>
                  <a:srgbClr val="FFFFFF"/>
                </a:solidFill>
              </a:defRPr>
            </a:pPr>
            <a:endParaRPr/>
          </a:p>
        </p:txBody>
      </p:sp>
      <p:sp>
        <p:nvSpPr>
          <p:cNvPr id="142" name="Title 1"/>
          <p:cNvSpPr txBox="1">
            <a:spLocks noGrp="1"/>
          </p:cNvSpPr>
          <p:nvPr>
            <p:ph type="title"/>
          </p:nvPr>
        </p:nvSpPr>
        <p:spPr>
          <a:xfrm>
            <a:off x="2128890" y="-44032"/>
            <a:ext cx="9601201" cy="1485901"/>
          </a:xfrm>
          <a:prstGeom prst="rect">
            <a:avLst/>
          </a:prstGeom>
        </p:spPr>
        <p:txBody>
          <a:bodyPr/>
          <a:lstStyle/>
          <a:p>
            <a:r>
              <a:t>Methodology: Overall Architecture</a:t>
            </a:r>
          </a:p>
        </p:txBody>
      </p:sp>
      <p:sp>
        <p:nvSpPr>
          <p:cNvPr id="143"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grpSp>
        <p:nvGrpSpPr>
          <p:cNvPr id="147" name="Flowchart: Magnetic Disk 6"/>
          <p:cNvGrpSpPr/>
          <p:nvPr/>
        </p:nvGrpSpPr>
        <p:grpSpPr>
          <a:xfrm>
            <a:off x="5695717" y="654107"/>
            <a:ext cx="3186261" cy="1055803"/>
            <a:chOff x="0" y="0"/>
            <a:chExt cx="3186260" cy="1055802"/>
          </a:xfrm>
        </p:grpSpPr>
        <p:sp>
          <p:nvSpPr>
            <p:cNvPr id="144"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gradFill flip="none" rotWithShape="1">
              <a:gsLst>
                <a:gs pos="0">
                  <a:schemeClr val="accent6">
                    <a:hueOff val="96971"/>
                    <a:satOff val="-1091"/>
                    <a:lumOff val="20486"/>
                  </a:schemeClr>
                </a:gs>
                <a:gs pos="50000">
                  <a:srgbClr val="EFBFC6"/>
                </a:gs>
                <a:gs pos="100000">
                  <a:schemeClr val="accent6">
                    <a:hueOff val="67008"/>
                    <a:satOff val="2811"/>
                    <a:lumOff val="11434"/>
                  </a:schemeClr>
                </a:gs>
              </a:gsLst>
              <a:lin ang="5400000" scaled="0"/>
            </a:gradFill>
            <a:ln w="12700" cap="flat">
              <a:noFill/>
              <a:miter lim="400000"/>
            </a:ln>
            <a:effectLst/>
          </p:spPr>
          <p:txBody>
            <a:bodyPr wrap="square" lIns="45719" tIns="45719" rIns="45719" bIns="45719" numCol="1" anchor="ctr">
              <a:noAutofit/>
            </a:bodyPr>
            <a:lstStyle/>
            <a:p>
              <a:pPr algn="ctr"/>
              <a:endParaRPr/>
            </a:p>
          </p:txBody>
        </p:sp>
        <p:sp>
          <p:nvSpPr>
            <p:cNvPr id="145" name="Shape"/>
            <p:cNvSpPr/>
            <p:nvPr/>
          </p:nvSpPr>
          <p:spPr>
            <a:xfrm>
              <a:off x="0" y="-1"/>
              <a:ext cx="3186261" cy="1055804"/>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6350" cap="flat">
              <a:solidFill>
                <a:schemeClr val="accent6"/>
              </a:solidFill>
              <a:prstDash val="solid"/>
              <a:round/>
            </a:ln>
            <a:effectLst/>
          </p:spPr>
          <p:txBody>
            <a:bodyPr wrap="square" lIns="45719" tIns="45719" rIns="45719" bIns="45719" numCol="1" anchor="ctr">
              <a:noAutofit/>
            </a:bodyPr>
            <a:lstStyle/>
            <a:p>
              <a:pPr algn="ctr"/>
              <a:endParaRPr/>
            </a:p>
          </p:txBody>
        </p:sp>
        <p:sp>
          <p:nvSpPr>
            <p:cNvPr id="146" name="Yelp Restaurant Review-Rating Database"/>
            <p:cNvSpPr txBox="1"/>
            <p:nvPr/>
          </p:nvSpPr>
          <p:spPr>
            <a:xfrm>
              <a:off x="0" y="293964"/>
              <a:ext cx="3186260" cy="64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Yelp Restaurant Review-Rating Database</a:t>
              </a:r>
            </a:p>
          </p:txBody>
        </p:sp>
      </p:grpSp>
      <p:grpSp>
        <p:nvGrpSpPr>
          <p:cNvPr id="150" name="Rectangle: Rounded Corners 7"/>
          <p:cNvGrpSpPr/>
          <p:nvPr/>
        </p:nvGrpSpPr>
        <p:grpSpPr>
          <a:xfrm>
            <a:off x="3947381" y="2680801"/>
            <a:ext cx="1649012" cy="643841"/>
            <a:chOff x="0" y="0"/>
            <a:chExt cx="1649010" cy="643839"/>
          </a:xfrm>
        </p:grpSpPr>
        <p:sp>
          <p:nvSpPr>
            <p:cNvPr id="148" name="Rounded Rectangle"/>
            <p:cNvSpPr/>
            <p:nvPr/>
          </p:nvSpPr>
          <p:spPr>
            <a:xfrm>
              <a:off x="0" y="20723"/>
              <a:ext cx="1649011" cy="602394"/>
            </a:xfrm>
            <a:prstGeom prst="roundRect">
              <a:avLst>
                <a:gd name="adj" fmla="val 16667"/>
              </a:avLst>
            </a:prstGeom>
            <a:gradFill flip="none" rotWithShape="1">
              <a:gsLst>
                <a:gs pos="0">
                  <a:schemeClr val="accent2">
                    <a:hueOff val="-183444"/>
                    <a:satOff val="-1380"/>
                    <a:lumOff val="23058"/>
                  </a:schemeClr>
                </a:gs>
                <a:gs pos="50000">
                  <a:srgbClr val="F1DBB3"/>
                </a:gs>
                <a:gs pos="100000">
                  <a:schemeClr val="accent2">
                    <a:hueOff val="-123606"/>
                    <a:satOff val="3062"/>
                    <a:lumOff val="13297"/>
                  </a:schemeClr>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endParaRPr/>
            </a:p>
          </p:txBody>
        </p:sp>
        <p:sp>
          <p:nvSpPr>
            <p:cNvPr id="149" name="Aggregated User Reviews"/>
            <p:cNvSpPr txBox="1"/>
            <p:nvPr/>
          </p:nvSpPr>
          <p:spPr>
            <a:xfrm>
              <a:off x="29405" y="0"/>
              <a:ext cx="1590201" cy="6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rPr dirty="0"/>
                <a:t>Aggregated User Reviews</a:t>
              </a:r>
            </a:p>
          </p:txBody>
        </p:sp>
      </p:grpSp>
      <p:grpSp>
        <p:nvGrpSpPr>
          <p:cNvPr id="153" name="Rectangle: Rounded Corners 8"/>
          <p:cNvGrpSpPr/>
          <p:nvPr/>
        </p:nvGrpSpPr>
        <p:grpSpPr>
          <a:xfrm>
            <a:off x="5602876" y="2541100"/>
            <a:ext cx="2162784" cy="923241"/>
            <a:chOff x="0" y="0"/>
            <a:chExt cx="2162782" cy="923239"/>
          </a:xfrm>
        </p:grpSpPr>
        <p:sp>
          <p:nvSpPr>
            <p:cNvPr id="151" name="Rounded Rectangle"/>
            <p:cNvSpPr/>
            <p:nvPr/>
          </p:nvSpPr>
          <p:spPr>
            <a:xfrm>
              <a:off x="0" y="160423"/>
              <a:ext cx="2162783" cy="602394"/>
            </a:xfrm>
            <a:prstGeom prst="roundRect">
              <a:avLst>
                <a:gd name="adj" fmla="val 16667"/>
              </a:avLst>
            </a:prstGeom>
            <a:gradFill flip="none" rotWithShape="1">
              <a:gsLst>
                <a:gs pos="0">
                  <a:schemeClr val="accent4">
                    <a:satOff val="-1583"/>
                    <a:lumOff val="23264"/>
                  </a:schemeClr>
                </a:gs>
                <a:gs pos="50000">
                  <a:srgbClr val="BFCEC0"/>
                </a:gs>
                <a:gs pos="100000">
                  <a:schemeClr val="accent4">
                    <a:lumOff val="13042"/>
                  </a:schemeClr>
                </a:gs>
              </a:gsLst>
              <a:lin ang="5400000" scaled="0"/>
            </a:gradFill>
            <a:ln w="635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52" name="Aggregated Restaurant Reviews"/>
            <p:cNvSpPr txBox="1"/>
            <p:nvPr/>
          </p:nvSpPr>
          <p:spPr>
            <a:xfrm>
              <a:off x="29406" y="0"/>
              <a:ext cx="2103971"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Aggregated Restaurant Reviews</a:t>
              </a:r>
            </a:p>
          </p:txBody>
        </p:sp>
      </p:grpSp>
      <p:grpSp>
        <p:nvGrpSpPr>
          <p:cNvPr id="157" name="Rectangle: Rounded Corners 20"/>
          <p:cNvGrpSpPr/>
          <p:nvPr/>
        </p:nvGrpSpPr>
        <p:grpSpPr>
          <a:xfrm>
            <a:off x="1440125" y="2784144"/>
            <a:ext cx="1157592" cy="602393"/>
            <a:chOff x="0" y="0"/>
            <a:chExt cx="1157590" cy="602392"/>
          </a:xfrm>
        </p:grpSpPr>
        <p:sp>
          <p:nvSpPr>
            <p:cNvPr id="155" name="Rounded Rectangle"/>
            <p:cNvSpPr/>
            <p:nvPr/>
          </p:nvSpPr>
          <p:spPr>
            <a:xfrm>
              <a:off x="0" y="0"/>
              <a:ext cx="1157591" cy="602393"/>
            </a:xfrm>
            <a:prstGeom prst="roundRect">
              <a:avLst>
                <a:gd name="adj" fmla="val 16667"/>
              </a:avLst>
            </a:prstGeom>
            <a:gradFill flip="none" rotWithShape="1">
              <a:gsLst>
                <a:gs pos="0">
                  <a:schemeClr val="accent5">
                    <a:hueOff val="132733"/>
                    <a:satOff val="-3376"/>
                    <a:lumOff val="24266"/>
                  </a:schemeClr>
                </a:gs>
                <a:gs pos="50000">
                  <a:srgbClr val="B5CAD7"/>
                </a:gs>
                <a:gs pos="100000">
                  <a:schemeClr val="accent5">
                    <a:hueOff val="92229"/>
                    <a:lumOff val="13816"/>
                  </a:schemeClr>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endParaRPr/>
            </a:p>
          </p:txBody>
        </p:sp>
        <p:sp>
          <p:nvSpPr>
            <p:cNvPr id="156" name="Reviews"/>
            <p:cNvSpPr txBox="1"/>
            <p:nvPr/>
          </p:nvSpPr>
          <p:spPr>
            <a:xfrm>
              <a:off x="29405" y="118976"/>
              <a:ext cx="1098781" cy="3644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Reviews</a:t>
              </a:r>
            </a:p>
          </p:txBody>
        </p:sp>
      </p:grpSp>
      <p:sp>
        <p:nvSpPr>
          <p:cNvPr id="158" name="Straight Arrow Connector 30"/>
          <p:cNvSpPr/>
          <p:nvPr/>
        </p:nvSpPr>
        <p:spPr>
          <a:xfrm flipH="1">
            <a:off x="5596393" y="2099129"/>
            <a:ext cx="0" cy="643842"/>
          </a:xfrm>
          <a:prstGeom prst="line">
            <a:avLst/>
          </a:prstGeom>
          <a:ln>
            <a:tailEnd type="triangle"/>
          </a:ln>
        </p:spPr>
        <p:style>
          <a:lnRef idx="2">
            <a:schemeClr val="dk1"/>
          </a:lnRef>
          <a:fillRef idx="0">
            <a:schemeClr val="dk1"/>
          </a:fillRef>
          <a:effectRef idx="1">
            <a:schemeClr val="dk1"/>
          </a:effectRef>
          <a:fontRef idx="minor">
            <a:schemeClr val="tx1"/>
          </a:fontRef>
        </p:style>
        <p:txBody>
          <a:bodyPr lIns="45719" rIns="45719"/>
          <a:lstStyle/>
          <a:p>
            <a:endParaRPr/>
          </a:p>
        </p:txBody>
      </p:sp>
      <p:sp>
        <p:nvSpPr>
          <p:cNvPr id="159" name="Straight Arrow Connector 33"/>
          <p:cNvSpPr/>
          <p:nvPr/>
        </p:nvSpPr>
        <p:spPr>
          <a:xfrm flipH="1">
            <a:off x="2018920" y="3386537"/>
            <a:ext cx="2" cy="918295"/>
          </a:xfrm>
          <a:prstGeom prst="line">
            <a:avLst/>
          </a:prstGeom>
          <a:ln w="19050">
            <a:solidFill>
              <a:srgbClr val="000000"/>
            </a:solidFill>
            <a:tailEnd type="triangle"/>
          </a:ln>
        </p:spPr>
        <p:txBody>
          <a:bodyPr lIns="45719" rIns="45719"/>
          <a:lstStyle/>
          <a:p>
            <a:endParaRPr/>
          </a:p>
        </p:txBody>
      </p:sp>
      <p:sp>
        <p:nvSpPr>
          <p:cNvPr id="160" name="Left Brace 34"/>
          <p:cNvSpPr/>
          <p:nvPr/>
        </p:nvSpPr>
        <p:spPr>
          <a:xfrm rot="16200000">
            <a:off x="5529176" y="2427260"/>
            <a:ext cx="389089" cy="22512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61"/>
                  <a:pt x="10800" y="21289"/>
                </a:cubicBezTo>
                <a:lnTo>
                  <a:pt x="10800" y="11111"/>
                </a:lnTo>
                <a:cubicBezTo>
                  <a:pt x="10800" y="10939"/>
                  <a:pt x="5965" y="10800"/>
                  <a:pt x="0" y="10800"/>
                </a:cubicBezTo>
                <a:cubicBezTo>
                  <a:pt x="5965" y="10800"/>
                  <a:pt x="10800" y="10661"/>
                  <a:pt x="10800" y="10489"/>
                </a:cubicBezTo>
                <a:lnTo>
                  <a:pt x="10800" y="311"/>
                </a:lnTo>
                <a:cubicBezTo>
                  <a:pt x="10800" y="139"/>
                  <a:pt x="15635" y="0"/>
                  <a:pt x="21600" y="0"/>
                </a:cubicBezTo>
              </a:path>
            </a:pathLst>
          </a:custGeom>
          <a:ln w="19050">
            <a:solidFill>
              <a:srgbClr val="000000"/>
            </a:solidFill>
          </a:ln>
        </p:spPr>
        <p:txBody>
          <a:bodyPr lIns="45719" rIns="45719" anchor="ctr"/>
          <a:lstStyle/>
          <a:p>
            <a:pPr algn="ctr"/>
            <a:endParaRPr/>
          </a:p>
        </p:txBody>
      </p:sp>
      <p:sp>
        <p:nvSpPr>
          <p:cNvPr id="161" name="Straight Arrow Connector 36"/>
          <p:cNvSpPr/>
          <p:nvPr/>
        </p:nvSpPr>
        <p:spPr>
          <a:xfrm>
            <a:off x="5723720" y="3679003"/>
            <a:ext cx="1" cy="554478"/>
          </a:xfrm>
          <a:prstGeom prst="line">
            <a:avLst/>
          </a:prstGeom>
          <a:ln w="19050">
            <a:solidFill>
              <a:srgbClr val="000000"/>
            </a:solidFill>
            <a:tailEnd type="triangle"/>
          </a:ln>
        </p:spPr>
        <p:txBody>
          <a:bodyPr lIns="45719" rIns="45719"/>
          <a:lstStyle/>
          <a:p>
            <a:endParaRPr/>
          </a:p>
        </p:txBody>
      </p:sp>
      <p:grpSp>
        <p:nvGrpSpPr>
          <p:cNvPr id="164" name="Rectangle: Rounded Corners 37"/>
          <p:cNvGrpSpPr/>
          <p:nvPr/>
        </p:nvGrpSpPr>
        <p:grpSpPr>
          <a:xfrm>
            <a:off x="4254379" y="4275041"/>
            <a:ext cx="3096490" cy="656540"/>
            <a:chOff x="0" y="0"/>
            <a:chExt cx="3096489" cy="656539"/>
          </a:xfrm>
        </p:grpSpPr>
        <p:sp>
          <p:nvSpPr>
            <p:cNvPr id="162" name="Rounded Rectangle"/>
            <p:cNvSpPr/>
            <p:nvPr/>
          </p:nvSpPr>
          <p:spPr>
            <a:xfrm>
              <a:off x="0" y="27073"/>
              <a:ext cx="3096490" cy="602394"/>
            </a:xfrm>
            <a:prstGeom prst="roundRect">
              <a:avLst>
                <a:gd name="adj" fmla="val 16667"/>
              </a:avLst>
            </a:prstGeom>
            <a:gradFill flip="none" rotWithShape="1">
              <a:gsLst>
                <a:gs pos="0">
                  <a:srgbClr val="EAC87D"/>
                </a:gs>
                <a:gs pos="50000">
                  <a:srgbClr val="ECC263"/>
                </a:gs>
                <a:gs pos="100000">
                  <a:srgbClr val="D8AF50"/>
                </a:gs>
              </a:gsLst>
              <a:lin ang="5400000" scaled="0"/>
            </a:gradFill>
            <a:ln w="6350" cap="flat">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63" name="User-Restaurant Assoc Matrix"/>
            <p:cNvSpPr txBox="1"/>
            <p:nvPr/>
          </p:nvSpPr>
          <p:spPr>
            <a:xfrm>
              <a:off x="29406" y="0"/>
              <a:ext cx="3037677" cy="6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r>
                <a:t>User-Restaurant </a:t>
              </a:r>
              <a:r>
                <a:rPr b="1" i="1"/>
                <a:t>Assoc</a:t>
              </a:r>
              <a:r>
                <a:t> Matrix</a:t>
              </a:r>
            </a:p>
          </p:txBody>
        </p:sp>
      </p:grpSp>
      <p:grpSp>
        <p:nvGrpSpPr>
          <p:cNvPr id="167" name="Rectangle: Rounded Corners 38"/>
          <p:cNvGrpSpPr/>
          <p:nvPr/>
        </p:nvGrpSpPr>
        <p:grpSpPr>
          <a:xfrm>
            <a:off x="1211009" y="4302521"/>
            <a:ext cx="1721787" cy="991615"/>
            <a:chOff x="0" y="0"/>
            <a:chExt cx="1721786" cy="991613"/>
          </a:xfrm>
        </p:grpSpPr>
        <p:sp>
          <p:nvSpPr>
            <p:cNvPr id="165" name="Rounded Rectangle"/>
            <p:cNvSpPr/>
            <p:nvPr/>
          </p:nvSpPr>
          <p:spPr>
            <a:xfrm>
              <a:off x="0" y="0"/>
              <a:ext cx="1721787" cy="991614"/>
            </a:xfrm>
            <a:prstGeom prst="roundRect">
              <a:avLst>
                <a:gd name="adj" fmla="val 16667"/>
              </a:avLst>
            </a:prstGeom>
            <a:gradFill flip="none" rotWithShape="1">
              <a:gsLst>
                <a:gs pos="0">
                  <a:schemeClr val="accent1">
                    <a:lumOff val="26514"/>
                  </a:schemeClr>
                </a:gs>
                <a:gs pos="50000">
                  <a:srgbClr val="BDBDBA"/>
                </a:gs>
                <a:gs pos="100000">
                  <a:schemeClr val="accent1">
                    <a:lumOff val="15170"/>
                  </a:schemeClr>
                </a:gs>
              </a:gsLst>
              <a:lin ang="5400000" scaled="0"/>
            </a:gradFill>
            <a:ln w="6350" cap="flat">
              <a:solidFill>
                <a:schemeClr val="accent1"/>
              </a:solidFill>
              <a:prstDash val="solid"/>
              <a:round/>
            </a:ln>
            <a:effectLst/>
          </p:spPr>
          <p:txBody>
            <a:bodyPr wrap="square" lIns="45719" tIns="45719" rIns="45719" bIns="45719" numCol="1" anchor="ctr">
              <a:noAutofit/>
            </a:bodyPr>
            <a:lstStyle/>
            <a:p>
              <a:pPr algn="ctr"/>
              <a:endParaRPr/>
            </a:p>
          </p:txBody>
        </p:sp>
        <p:sp>
          <p:nvSpPr>
            <p:cNvPr id="166" name="Review fastText representation"/>
            <p:cNvSpPr txBox="1"/>
            <p:nvPr/>
          </p:nvSpPr>
          <p:spPr>
            <a:xfrm>
              <a:off x="48406" y="34187"/>
              <a:ext cx="1624975" cy="9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Review fastText representation</a:t>
              </a:r>
            </a:p>
          </p:txBody>
        </p:sp>
      </p:grpSp>
      <p:pic>
        <p:nvPicPr>
          <p:cNvPr id="168" name="Picture 2" descr="Picture 2"/>
          <p:cNvPicPr>
            <a:picLocks noChangeAspect="1"/>
          </p:cNvPicPr>
          <p:nvPr/>
        </p:nvPicPr>
        <p:blipFill>
          <a:blip r:embed="rId2"/>
          <a:stretch>
            <a:fillRect/>
          </a:stretch>
        </p:blipFill>
        <p:spPr>
          <a:xfrm>
            <a:off x="2084238" y="3772813"/>
            <a:ext cx="887321" cy="204269"/>
          </a:xfrm>
          <a:prstGeom prst="rect">
            <a:avLst/>
          </a:prstGeom>
          <a:ln w="12700">
            <a:miter lim="400000"/>
          </a:ln>
        </p:spPr>
      </p:pic>
      <p:pic>
        <p:nvPicPr>
          <p:cNvPr id="169" name="Picture 2" descr="Picture 2"/>
          <p:cNvPicPr>
            <a:picLocks noChangeAspect="1"/>
          </p:cNvPicPr>
          <p:nvPr/>
        </p:nvPicPr>
        <p:blipFill>
          <a:blip r:embed="rId2"/>
          <a:stretch>
            <a:fillRect/>
          </a:stretch>
        </p:blipFill>
        <p:spPr>
          <a:xfrm>
            <a:off x="5802622" y="3842968"/>
            <a:ext cx="887321" cy="204269"/>
          </a:xfrm>
          <a:prstGeom prst="rect">
            <a:avLst/>
          </a:prstGeom>
          <a:ln w="12700">
            <a:miter lim="400000"/>
          </a:ln>
        </p:spPr>
      </p:pic>
      <p:sp>
        <p:nvSpPr>
          <p:cNvPr id="170" name="TextBox 41"/>
          <p:cNvSpPr txBox="1"/>
          <p:nvPr/>
        </p:nvSpPr>
        <p:spPr>
          <a:xfrm>
            <a:off x="894333" y="5397841"/>
            <a:ext cx="1687069" cy="1153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pPr>
            <a:r>
              <a:t>Rating Prediction Training</a:t>
            </a:r>
          </a:p>
          <a:p>
            <a:pPr marL="228600" indent="-228600">
              <a:buSzPct val="100000"/>
              <a:buAutoNum type="arabicPeriod"/>
              <a:defRPr sz="1200"/>
            </a:pPr>
            <a:r>
              <a:t>Baseline 1: SVM (Kulkarni et al.)</a:t>
            </a:r>
          </a:p>
          <a:p>
            <a:pPr marL="228600" indent="-228600">
              <a:buSzPct val="100000"/>
              <a:buAutoNum type="arabicPeriod"/>
              <a:defRPr sz="1200"/>
            </a:pPr>
            <a:r>
              <a:t>Baseline 2: Logistic Regression</a:t>
            </a:r>
          </a:p>
        </p:txBody>
      </p:sp>
      <p:grpSp>
        <p:nvGrpSpPr>
          <p:cNvPr id="173" name="Rectangle: Rounded Corners 42"/>
          <p:cNvGrpSpPr/>
          <p:nvPr/>
        </p:nvGrpSpPr>
        <p:grpSpPr>
          <a:xfrm>
            <a:off x="9084743" y="2626872"/>
            <a:ext cx="2649739" cy="1034057"/>
            <a:chOff x="0" y="0"/>
            <a:chExt cx="2649738" cy="1034055"/>
          </a:xfrm>
        </p:grpSpPr>
        <p:sp>
          <p:nvSpPr>
            <p:cNvPr id="171" name="Rounded Rectangle"/>
            <p:cNvSpPr/>
            <p:nvPr/>
          </p:nvSpPr>
          <p:spPr>
            <a:xfrm>
              <a:off x="0" y="0"/>
              <a:ext cx="2649739" cy="1034056"/>
            </a:xfrm>
            <a:prstGeom prst="roundRect">
              <a:avLst>
                <a:gd name="adj" fmla="val 16667"/>
              </a:avLst>
            </a:prstGeom>
            <a:gradFill flip="none" rotWithShape="1">
              <a:gsLst>
                <a:gs pos="0">
                  <a:srgbClr val="88ADC3"/>
                </a:gs>
                <a:gs pos="50000">
                  <a:srgbClr val="74A3BE"/>
                </a:gs>
                <a:gs pos="100000">
                  <a:srgbClr val="6291AC"/>
                </a:gs>
              </a:gsLst>
              <a:lin ang="5400000" scaled="0"/>
            </a:gradFill>
            <a:ln w="6350" cap="flat">
              <a:solidFill>
                <a:schemeClr val="accent5"/>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72" name="User*Restaurant Sparse Rating Matrix"/>
            <p:cNvSpPr txBox="1"/>
            <p:nvPr/>
          </p:nvSpPr>
          <p:spPr>
            <a:xfrm>
              <a:off x="50477" y="195108"/>
              <a:ext cx="2548784" cy="643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User*Restaurant Sparse Rating Matrix</a:t>
              </a:r>
            </a:p>
          </p:txBody>
        </p:sp>
      </p:grpSp>
      <p:sp>
        <p:nvSpPr>
          <p:cNvPr id="175" name="TextBox 47"/>
          <p:cNvSpPr txBox="1"/>
          <p:nvPr/>
        </p:nvSpPr>
        <p:spPr>
          <a:xfrm>
            <a:off x="8950213" y="1867120"/>
            <a:ext cx="1685726" cy="3021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b="1"/>
            </a:lvl1pPr>
          </a:lstStyle>
          <a:p>
            <a:r>
              <a:t>Ratings</a:t>
            </a:r>
          </a:p>
        </p:txBody>
      </p:sp>
      <p:sp>
        <p:nvSpPr>
          <p:cNvPr id="176" name="TextBox 48"/>
          <p:cNvSpPr txBox="1"/>
          <p:nvPr/>
        </p:nvSpPr>
        <p:spPr>
          <a:xfrm>
            <a:off x="5622246" y="1840914"/>
            <a:ext cx="1685726" cy="30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b="1"/>
            </a:lvl1pPr>
          </a:lstStyle>
          <a:p>
            <a:r>
              <a:rPr dirty="0"/>
              <a:t>Reviews + ratings</a:t>
            </a:r>
          </a:p>
        </p:txBody>
      </p:sp>
      <p:grpSp>
        <p:nvGrpSpPr>
          <p:cNvPr id="179" name="Flowchart: Decision 51"/>
          <p:cNvGrpSpPr/>
          <p:nvPr/>
        </p:nvGrpSpPr>
        <p:grpSpPr>
          <a:xfrm>
            <a:off x="8861367" y="3842968"/>
            <a:ext cx="3096489" cy="1444237"/>
            <a:chOff x="0" y="0"/>
            <a:chExt cx="3096488" cy="1444235"/>
          </a:xfrm>
        </p:grpSpPr>
        <p:sp>
          <p:nvSpPr>
            <p:cNvPr id="177" name="Shape"/>
            <p:cNvSpPr/>
            <p:nvPr/>
          </p:nvSpPr>
          <p:spPr>
            <a:xfrm>
              <a:off x="-1" y="0"/>
              <a:ext cx="3096489" cy="144423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solidFill>
              <a:srgbClr val="92D050"/>
            </a:solidFill>
            <a:ln w="6350" cap="flat">
              <a:solidFill>
                <a:schemeClr val="accent5"/>
              </a:solidFill>
              <a:prstDash val="solid"/>
              <a:round/>
            </a:ln>
            <a:effectLst/>
          </p:spPr>
          <p:txBody>
            <a:bodyPr wrap="square" lIns="45719" tIns="45719" rIns="45719" bIns="45719" numCol="1" anchor="ctr">
              <a:noAutofit/>
            </a:bodyPr>
            <a:lstStyle/>
            <a:p>
              <a:pPr algn="ctr"/>
              <a:endParaRPr/>
            </a:p>
          </p:txBody>
        </p:sp>
        <p:sp>
          <p:nvSpPr>
            <p:cNvPr id="178" name="kNN Item Based Collaborative Filtering"/>
            <p:cNvSpPr txBox="1"/>
            <p:nvPr/>
          </p:nvSpPr>
          <p:spPr>
            <a:xfrm>
              <a:off x="774121" y="120798"/>
              <a:ext cx="1548246" cy="1202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rPr dirty="0"/>
                <a:t>kNN Item Based Collaborative Filtering</a:t>
              </a:r>
            </a:p>
          </p:txBody>
        </p:sp>
      </p:grpSp>
      <p:grpSp>
        <p:nvGrpSpPr>
          <p:cNvPr id="182" name="Flowchart: Alternate Process 52"/>
          <p:cNvGrpSpPr/>
          <p:nvPr/>
        </p:nvGrpSpPr>
        <p:grpSpPr>
          <a:xfrm>
            <a:off x="5114772" y="5872284"/>
            <a:ext cx="4804889" cy="646332"/>
            <a:chOff x="0" y="0"/>
            <a:chExt cx="4804888" cy="646330"/>
          </a:xfrm>
        </p:grpSpPr>
        <p:sp>
          <p:nvSpPr>
            <p:cNvPr id="180" name="Shape"/>
            <p:cNvSpPr/>
            <p:nvPr/>
          </p:nvSpPr>
          <p:spPr>
            <a:xfrm>
              <a:off x="0" y="0"/>
              <a:ext cx="4804890" cy="64633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217" y="0"/>
                    <a:pt x="484" y="0"/>
                  </a:cubicBezTo>
                  <a:lnTo>
                    <a:pt x="21116" y="0"/>
                  </a:lnTo>
                  <a:cubicBezTo>
                    <a:pt x="21383" y="0"/>
                    <a:pt x="21600" y="1612"/>
                    <a:pt x="21600" y="3600"/>
                  </a:cubicBezTo>
                  <a:lnTo>
                    <a:pt x="21600" y="18000"/>
                  </a:lnTo>
                  <a:cubicBezTo>
                    <a:pt x="21600" y="19988"/>
                    <a:pt x="21383" y="21600"/>
                    <a:pt x="21116" y="21600"/>
                  </a:cubicBezTo>
                  <a:lnTo>
                    <a:pt x="484" y="21600"/>
                  </a:lnTo>
                  <a:cubicBezTo>
                    <a:pt x="217" y="21600"/>
                    <a:pt x="0" y="19988"/>
                    <a:pt x="0" y="18000"/>
                  </a:cubicBezTo>
                  <a:close/>
                </a:path>
              </a:pathLst>
            </a:custGeom>
            <a:solidFill>
              <a:srgbClr val="CCECFF"/>
            </a:solidFill>
            <a:ln w="6350" cap="flat">
              <a:solidFill>
                <a:schemeClr val="accent2"/>
              </a:solidFill>
              <a:prstDash val="solid"/>
              <a:round/>
            </a:ln>
            <a:effectLst/>
          </p:spPr>
          <p:txBody>
            <a:bodyPr wrap="square" lIns="45719" tIns="45719" rIns="45719" bIns="45719" numCol="1" anchor="ctr">
              <a:noAutofit/>
            </a:bodyPr>
            <a:lstStyle/>
            <a:p>
              <a:pPr algn="ctr"/>
              <a:endParaRPr/>
            </a:p>
          </p:txBody>
        </p:sp>
        <p:sp>
          <p:nvSpPr>
            <p:cNvPr id="181" name="Restaurant Recommendation with Hybrid Rating Prediction"/>
            <p:cNvSpPr txBox="1"/>
            <p:nvPr/>
          </p:nvSpPr>
          <p:spPr>
            <a:xfrm>
              <a:off x="53860" y="1245"/>
              <a:ext cx="4697169" cy="643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lstStyle>
            <a:p>
              <a:r>
                <a:t>Restaurant Recommendation with Hybrid Rating Prediction</a:t>
              </a:r>
            </a:p>
          </p:txBody>
        </p:sp>
      </p:grpSp>
      <p:sp>
        <p:nvSpPr>
          <p:cNvPr id="183" name="Arrow: Down 53"/>
          <p:cNvSpPr/>
          <p:nvPr/>
        </p:nvSpPr>
        <p:spPr>
          <a:xfrm>
            <a:off x="2322522" y="5339922"/>
            <a:ext cx="277653" cy="789500"/>
          </a:xfrm>
          <a:custGeom>
            <a:avLst/>
            <a:gdLst/>
            <a:ahLst/>
            <a:cxnLst>
              <a:cxn ang="0">
                <a:pos x="wd2" y="hd2"/>
              </a:cxn>
              <a:cxn ang="5400000">
                <a:pos x="wd2" y="hd2"/>
              </a:cxn>
              <a:cxn ang="10800000">
                <a:pos x="wd2" y="hd2"/>
              </a:cxn>
              <a:cxn ang="16200000">
                <a:pos x="wd2" y="hd2"/>
              </a:cxn>
            </a:cxnLst>
            <a:rect l="0" t="0" r="r" b="b"/>
            <a:pathLst>
              <a:path w="21600" h="21600" extrusionOk="0">
                <a:moveTo>
                  <a:pt x="0" y="17802"/>
                </a:moveTo>
                <a:lnTo>
                  <a:pt x="5400" y="17802"/>
                </a:lnTo>
                <a:lnTo>
                  <a:pt x="5400" y="0"/>
                </a:lnTo>
                <a:lnTo>
                  <a:pt x="16200" y="0"/>
                </a:lnTo>
                <a:lnTo>
                  <a:pt x="16200" y="17802"/>
                </a:lnTo>
                <a:lnTo>
                  <a:pt x="21600" y="17802"/>
                </a:lnTo>
                <a:lnTo>
                  <a:pt x="10800" y="21600"/>
                </a:lnTo>
                <a:close/>
              </a:path>
            </a:pathLst>
          </a:custGeom>
          <a:solidFill>
            <a:schemeClr val="accent1"/>
          </a:solidFill>
          <a:ln w="34925">
            <a:solidFill>
              <a:srgbClr val="666762"/>
            </a:solidFill>
          </a:ln>
        </p:spPr>
        <p:txBody>
          <a:bodyPr lIns="45719" rIns="45719" anchor="ctr"/>
          <a:lstStyle/>
          <a:p>
            <a:pPr algn="ctr">
              <a:defRPr>
                <a:solidFill>
                  <a:srgbClr val="FFFFFF"/>
                </a:solidFill>
              </a:defRPr>
            </a:pPr>
            <a:endParaRPr/>
          </a:p>
        </p:txBody>
      </p:sp>
      <p:sp>
        <p:nvSpPr>
          <p:cNvPr id="184" name="TextBox 54"/>
          <p:cNvSpPr txBox="1"/>
          <p:nvPr/>
        </p:nvSpPr>
        <p:spPr>
          <a:xfrm>
            <a:off x="2458784" y="5508878"/>
            <a:ext cx="1596295" cy="326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 +Ratings</a:t>
            </a:r>
          </a:p>
        </p:txBody>
      </p:sp>
      <p:sp>
        <p:nvSpPr>
          <p:cNvPr id="198" name="Connector: Elbow 56"/>
          <p:cNvSpPr/>
          <p:nvPr/>
        </p:nvSpPr>
        <p:spPr>
          <a:xfrm>
            <a:off x="5801360" y="4931410"/>
            <a:ext cx="1715770" cy="937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0507"/>
                </a:lnTo>
                <a:lnTo>
                  <a:pt x="21600" y="10507"/>
                </a:lnTo>
                <a:lnTo>
                  <a:pt x="21600" y="21600"/>
                </a:lnTo>
              </a:path>
            </a:pathLst>
          </a:custGeom>
          <a:ln w="19050">
            <a:solidFill>
              <a:srgbClr val="000000"/>
            </a:solidFill>
            <a:tailEnd type="triangle"/>
          </a:ln>
        </p:spPr>
        <p:txBody>
          <a:bodyPr/>
          <a:lstStyle/>
          <a:p>
            <a:endParaRPr/>
          </a:p>
        </p:txBody>
      </p:sp>
      <p:sp>
        <p:nvSpPr>
          <p:cNvPr id="187" name="TextBox 60"/>
          <p:cNvSpPr txBox="1"/>
          <p:nvPr/>
        </p:nvSpPr>
        <p:spPr>
          <a:xfrm>
            <a:off x="5711678" y="4948649"/>
            <a:ext cx="1596294" cy="3268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b="1"/>
            </a:lvl1pPr>
          </a:lstStyle>
          <a:p>
            <a:r>
              <a:t> +Ratings</a:t>
            </a:r>
          </a:p>
        </p:txBody>
      </p:sp>
      <p:sp>
        <p:nvSpPr>
          <p:cNvPr id="188" name="TextBox 64"/>
          <p:cNvSpPr txBox="1"/>
          <p:nvPr/>
        </p:nvSpPr>
        <p:spPr>
          <a:xfrm>
            <a:off x="4009590" y="4964038"/>
            <a:ext cx="2146389" cy="62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pPr>
            <a:r>
              <a:t>Rating Prediction Training</a:t>
            </a:r>
          </a:p>
          <a:p>
            <a:pPr marL="228600" indent="-228600">
              <a:buSzPct val="100000"/>
              <a:buAutoNum type="arabicPeriod"/>
              <a:defRPr sz="1200"/>
            </a:pPr>
            <a:r>
              <a:t>SVM</a:t>
            </a:r>
          </a:p>
          <a:p>
            <a:pPr marL="228600" indent="-228600">
              <a:buSzPct val="100000"/>
              <a:buAutoNum type="arabicPeriod"/>
              <a:defRPr sz="1200"/>
            </a:pPr>
            <a:r>
              <a:t>Logistic Regression</a:t>
            </a:r>
          </a:p>
        </p:txBody>
      </p:sp>
      <p:sp>
        <p:nvSpPr>
          <p:cNvPr id="193" name="TextBox 75"/>
          <p:cNvSpPr txBox="1"/>
          <p:nvPr/>
        </p:nvSpPr>
        <p:spPr>
          <a:xfrm>
            <a:off x="1996985" y="2298042"/>
            <a:ext cx="3618689" cy="25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b="1"/>
            </a:lvl1pPr>
          </a:lstStyle>
          <a:p>
            <a:r>
              <a:rPr dirty="0"/>
              <a:t>Rating Prediction: Baseline</a:t>
            </a:r>
          </a:p>
        </p:txBody>
      </p:sp>
      <p:sp>
        <p:nvSpPr>
          <p:cNvPr id="194" name="TextBox 76"/>
          <p:cNvSpPr txBox="1"/>
          <p:nvPr/>
        </p:nvSpPr>
        <p:spPr>
          <a:xfrm>
            <a:off x="5638315" y="2314488"/>
            <a:ext cx="3618689" cy="252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b="1"/>
            </a:lvl1pPr>
          </a:lstStyle>
          <a:p>
            <a:r>
              <a:rPr dirty="0"/>
              <a:t>Rating Prediction: Our Approach</a:t>
            </a:r>
          </a:p>
        </p:txBody>
      </p:sp>
      <p:sp>
        <p:nvSpPr>
          <p:cNvPr id="195" name="TextBox 77"/>
          <p:cNvSpPr txBox="1"/>
          <p:nvPr/>
        </p:nvSpPr>
        <p:spPr>
          <a:xfrm>
            <a:off x="10409611" y="2301044"/>
            <a:ext cx="3618689" cy="2524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b="1"/>
            </a:lvl1pPr>
          </a:lstStyle>
          <a:p>
            <a:r>
              <a:t>Recommender System</a:t>
            </a:r>
          </a:p>
        </p:txBody>
      </p:sp>
      <p:cxnSp>
        <p:nvCxnSpPr>
          <p:cNvPr id="14" name="Connector: Elbow 13">
            <a:extLst>
              <a:ext uri="{FF2B5EF4-FFF2-40B4-BE49-F238E27FC236}">
                <a16:creationId xmlns:a16="http://schemas.microsoft.com/office/drawing/2014/main" id="{D310FFE9-7B84-46B9-A3C2-7AE4A90C059F}"/>
              </a:ext>
            </a:extLst>
          </p:cNvPr>
          <p:cNvCxnSpPr>
            <a:cxnSpLocks/>
            <a:stCxn id="146" idx="2"/>
            <a:endCxn id="171" idx="0"/>
          </p:cNvCxnSpPr>
          <p:nvPr/>
        </p:nvCxnSpPr>
        <p:spPr>
          <a:xfrm rot="16200000" flipH="1">
            <a:off x="8331751" y="549009"/>
            <a:ext cx="1034959" cy="312076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4642708B-42F1-4F36-BE41-019A5DE3C305}"/>
              </a:ext>
            </a:extLst>
          </p:cNvPr>
          <p:cNvCxnSpPr>
            <a:stCxn id="146" idx="2"/>
            <a:endCxn id="155" idx="0"/>
          </p:cNvCxnSpPr>
          <p:nvPr/>
        </p:nvCxnSpPr>
        <p:spPr>
          <a:xfrm rot="5400000">
            <a:off x="4057770" y="-446935"/>
            <a:ext cx="1192231" cy="5269926"/>
          </a:xfrm>
          <a:prstGeom prst="bentConnector3">
            <a:avLst>
              <a:gd name="adj1" fmla="val 43673"/>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Elbow 25">
            <a:extLst>
              <a:ext uri="{FF2B5EF4-FFF2-40B4-BE49-F238E27FC236}">
                <a16:creationId xmlns:a16="http://schemas.microsoft.com/office/drawing/2014/main" id="{F6E9810E-75A3-4048-9AE2-04C50058EC4E}"/>
              </a:ext>
            </a:extLst>
          </p:cNvPr>
          <p:cNvCxnSpPr>
            <a:stCxn id="178" idx="2"/>
            <a:endCxn id="181" idx="0"/>
          </p:cNvCxnSpPr>
          <p:nvPr/>
        </p:nvCxnSpPr>
        <p:spPr>
          <a:xfrm rot="5400000">
            <a:off x="8609855" y="4073771"/>
            <a:ext cx="707121" cy="2892395"/>
          </a:xfrm>
          <a:prstGeom prst="bentConnector3">
            <a:avLst>
              <a:gd name="adj1" fmla="val 31337"/>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76D6B202-2E52-4839-9E04-0BF55D0CC4C0}"/>
              </a:ext>
            </a:extLst>
          </p:cNvPr>
          <p:cNvCxnSpPr>
            <a:stCxn id="171" idx="2"/>
          </p:cNvCxnSpPr>
          <p:nvPr/>
        </p:nvCxnSpPr>
        <p:spPr>
          <a:xfrm flipH="1">
            <a:off x="10409611" y="3660930"/>
            <a:ext cx="2" cy="3028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0" grpId="0" animBg="1"/>
      <p:bldP spid="189" grpId="0" animBg="1"/>
      <p:bldP spid="158" grpId="0" animBg="1"/>
      <p:bldP spid="159" grpId="0" animBg="1"/>
      <p:bldP spid="160" grpId="0" animBg="1"/>
      <p:bldP spid="161" grpId="0" animBg="1"/>
      <p:bldP spid="170" grpId="0" animBg="1"/>
      <p:bldP spid="175" grpId="0" animBg="1"/>
      <p:bldP spid="176" grpId="0" animBg="1"/>
      <p:bldP spid="183" grpId="0" animBg="1"/>
      <p:bldP spid="184" grpId="0" animBg="1"/>
      <p:bldP spid="198" grpId="0" animBg="1"/>
      <p:bldP spid="187" grpId="0" animBg="1"/>
      <p:bldP spid="188" grpId="0" animBg="1"/>
      <p:bldP spid="193" grpId="0" animBg="1"/>
      <p:bldP spid="194" grpId="0" animBg="1"/>
      <p:bldP spid="19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itle 1"/>
          <p:cNvSpPr txBox="1">
            <a:spLocks noGrp="1"/>
          </p:cNvSpPr>
          <p:nvPr>
            <p:ph type="title"/>
          </p:nvPr>
        </p:nvSpPr>
        <p:spPr>
          <a:xfrm>
            <a:off x="1013297" y="120501"/>
            <a:ext cx="10864176" cy="1458545"/>
          </a:xfrm>
          <a:prstGeom prst="rect">
            <a:avLst/>
          </a:prstGeom>
        </p:spPr>
        <p:txBody>
          <a:bodyPr/>
          <a:lstStyle/>
          <a:p>
            <a:r>
              <a:rPr dirty="0"/>
              <a:t>Methodology: </a:t>
            </a:r>
            <a:r>
              <a:rPr lang="en-US" dirty="0"/>
              <a:t>Baselines</a:t>
            </a:r>
            <a:endParaRPr dirty="0"/>
          </a:p>
        </p:txBody>
      </p:sp>
      <p:sp>
        <p:nvSpPr>
          <p:cNvPr id="204" name="Content Placeholder 2"/>
          <p:cNvSpPr txBox="1">
            <a:spLocks noGrp="1"/>
          </p:cNvSpPr>
          <p:nvPr>
            <p:ph type="body" sz="half" idx="1"/>
          </p:nvPr>
        </p:nvSpPr>
        <p:spPr>
          <a:xfrm>
            <a:off x="1176438" y="1506725"/>
            <a:ext cx="6280832" cy="4233112"/>
          </a:xfrm>
          <a:prstGeom prst="rect">
            <a:avLst/>
          </a:prstGeom>
        </p:spPr>
        <p:txBody>
          <a:bodyPr/>
          <a:lstStyle/>
          <a:p>
            <a:pPr>
              <a:lnSpc>
                <a:spcPct val="84600"/>
              </a:lnSpc>
              <a:defRPr sz="1800"/>
            </a:pPr>
            <a:r>
              <a:rPr dirty="0"/>
              <a:t>Our baseline is based on a paper by Kulkarni et al., where they use review text to predict the ratings.</a:t>
            </a:r>
          </a:p>
          <a:p>
            <a:pPr>
              <a:lnSpc>
                <a:spcPct val="84600"/>
              </a:lnSpc>
              <a:defRPr sz="1800"/>
            </a:pPr>
            <a:r>
              <a:rPr dirty="0"/>
              <a:t>While we use their machine learning techniques to create our baselines, the paper does not specify the method for word embedding. This gives us liberty to explore options for word embedding techniques.</a:t>
            </a:r>
          </a:p>
          <a:p>
            <a:pPr>
              <a:lnSpc>
                <a:spcPct val="84600"/>
              </a:lnSpc>
              <a:defRPr sz="1800"/>
            </a:pPr>
            <a:r>
              <a:rPr dirty="0"/>
              <a:t>In assignment 2 of this course, we learned to use </a:t>
            </a:r>
            <a:r>
              <a:rPr b="1" i="1" dirty="0"/>
              <a:t>word2vec</a:t>
            </a:r>
            <a:r>
              <a:rPr dirty="0"/>
              <a:t>. So that was an option. However, going by a blog by Anon (2016), using </a:t>
            </a:r>
            <a:r>
              <a:rPr b="1" i="1" dirty="0"/>
              <a:t>fastText</a:t>
            </a:r>
            <a:r>
              <a:rPr dirty="0"/>
              <a:t> suits best for a moderately small dataset like ours.</a:t>
            </a:r>
          </a:p>
          <a:p>
            <a:pPr>
              <a:lnSpc>
                <a:spcPct val="84600"/>
              </a:lnSpc>
              <a:defRPr sz="1800"/>
            </a:pPr>
            <a:r>
              <a:rPr dirty="0"/>
              <a:t>We create embedding for reviews using the method shown here</a:t>
            </a:r>
            <a:r>
              <a:rPr lang="en-US" dirty="0"/>
              <a:t>.</a:t>
            </a:r>
            <a:endParaRPr dirty="0">
              <a:latin typeface="Wingdings"/>
              <a:ea typeface="Wingdings"/>
              <a:cs typeface="Wingdings"/>
              <a:sym typeface="Wingdings"/>
            </a:endParaRPr>
          </a:p>
        </p:txBody>
      </p:sp>
      <p:sp>
        <p:nvSpPr>
          <p:cNvPr id="205" name="Slide Number Placeholder 4"/>
          <p:cNvSpPr txBox="1">
            <a:spLocks noGrp="1"/>
          </p:cNvSpPr>
          <p:nvPr>
            <p:ph type="sldNum" sz="quarter" idx="2"/>
          </p:nvPr>
        </p:nvSpPr>
        <p:spPr>
          <a:xfrm>
            <a:off x="10880153" y="6523206"/>
            <a:ext cx="188875" cy="26497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06" name="Picture 2" descr="Picture 2"/>
          <p:cNvPicPr>
            <a:picLocks noChangeAspect="1"/>
          </p:cNvPicPr>
          <p:nvPr/>
        </p:nvPicPr>
        <p:blipFill>
          <a:blip r:embed="rId2"/>
          <a:stretch>
            <a:fillRect/>
          </a:stretch>
        </p:blipFill>
        <p:spPr>
          <a:xfrm>
            <a:off x="9472734" y="3370379"/>
            <a:ext cx="887321" cy="204269"/>
          </a:xfrm>
          <a:prstGeom prst="rect">
            <a:avLst/>
          </a:prstGeom>
          <a:ln w="12700">
            <a:miter lim="400000"/>
          </a:ln>
        </p:spPr>
      </p:pic>
      <p:sp>
        <p:nvSpPr>
          <p:cNvPr id="207" name="TextBox 5"/>
          <p:cNvSpPr txBox="1"/>
          <p:nvPr/>
        </p:nvSpPr>
        <p:spPr>
          <a:xfrm>
            <a:off x="8282417" y="1520615"/>
            <a:ext cx="1899625" cy="364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Review Sentence</a:t>
            </a:r>
          </a:p>
        </p:txBody>
      </p:sp>
      <p:sp>
        <p:nvSpPr>
          <p:cNvPr id="208" name="Straight Arrow Connector 7"/>
          <p:cNvSpPr/>
          <p:nvPr/>
        </p:nvSpPr>
        <p:spPr>
          <a:xfrm>
            <a:off x="9232230" y="1889947"/>
            <a:ext cx="1" cy="834816"/>
          </a:xfrm>
          <a:prstGeom prst="line">
            <a:avLst/>
          </a:prstGeom>
          <a:ln w="19050">
            <a:solidFill>
              <a:srgbClr val="000000"/>
            </a:solidFill>
            <a:tailEnd type="triangle"/>
          </a:ln>
        </p:spPr>
        <p:txBody>
          <a:bodyPr lIns="45719" rIns="45719"/>
          <a:lstStyle/>
          <a:p>
            <a:endParaRPr/>
          </a:p>
        </p:txBody>
      </p:sp>
      <p:sp>
        <p:nvSpPr>
          <p:cNvPr id="209" name="TextBox 8"/>
          <p:cNvSpPr txBox="1"/>
          <p:nvPr/>
        </p:nvSpPr>
        <p:spPr>
          <a:xfrm>
            <a:off x="9263671" y="1912335"/>
            <a:ext cx="2337843" cy="6205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AutoNum type="arabicPeriod"/>
              <a:defRPr sz="1200"/>
            </a:pPr>
            <a:r>
              <a:t>Remove Stopwords</a:t>
            </a:r>
          </a:p>
          <a:p>
            <a:pPr marL="342900" indent="-342900">
              <a:buSzPct val="100000"/>
              <a:buAutoNum type="arabicPeriod"/>
              <a:defRPr sz="1200"/>
            </a:pPr>
            <a:r>
              <a:t>Remove html tags</a:t>
            </a:r>
          </a:p>
          <a:p>
            <a:pPr marL="342900" indent="-342900">
              <a:buSzPct val="100000"/>
              <a:buAutoNum type="arabicPeriod"/>
              <a:defRPr sz="1200"/>
            </a:pPr>
            <a:r>
              <a:t>Remove special characters</a:t>
            </a:r>
          </a:p>
        </p:txBody>
      </p:sp>
      <p:sp>
        <p:nvSpPr>
          <p:cNvPr id="210" name="TextBox 10"/>
          <p:cNvSpPr txBox="1"/>
          <p:nvPr/>
        </p:nvSpPr>
        <p:spPr>
          <a:xfrm>
            <a:off x="8282416" y="2664795"/>
            <a:ext cx="2237896" cy="643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Filtered Review Words</a:t>
            </a:r>
          </a:p>
        </p:txBody>
      </p:sp>
      <p:sp>
        <p:nvSpPr>
          <p:cNvPr id="211" name="Straight Arrow Connector 11"/>
          <p:cNvSpPr/>
          <p:nvPr/>
        </p:nvSpPr>
        <p:spPr>
          <a:xfrm>
            <a:off x="9232230" y="3211354"/>
            <a:ext cx="1" cy="834816"/>
          </a:xfrm>
          <a:prstGeom prst="line">
            <a:avLst/>
          </a:prstGeom>
          <a:ln w="19050">
            <a:solidFill>
              <a:srgbClr val="000000"/>
            </a:solidFill>
            <a:tailEnd type="triangle"/>
          </a:ln>
        </p:spPr>
        <p:txBody>
          <a:bodyPr lIns="45719" rIns="45719"/>
          <a:lstStyle/>
          <a:p>
            <a:r>
              <a:rPr lang="en-US" dirty="0"/>
              <a:t>  </a:t>
            </a:r>
            <a:endParaRPr dirty="0"/>
          </a:p>
        </p:txBody>
      </p:sp>
      <p:sp>
        <p:nvSpPr>
          <p:cNvPr id="212" name="TextBox 13"/>
          <p:cNvSpPr txBox="1"/>
          <p:nvPr/>
        </p:nvSpPr>
        <p:spPr>
          <a:xfrm>
            <a:off x="8282416" y="4033482"/>
            <a:ext cx="2537984" cy="9232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dirty="0"/>
              <a:t>Set of vector representations of review words</a:t>
            </a:r>
          </a:p>
        </p:txBody>
      </p:sp>
      <p:sp>
        <p:nvSpPr>
          <p:cNvPr id="213" name="Straight Arrow Connector 14"/>
          <p:cNvSpPr/>
          <p:nvPr/>
        </p:nvSpPr>
        <p:spPr>
          <a:xfrm>
            <a:off x="9246616" y="4956812"/>
            <a:ext cx="1" cy="834816"/>
          </a:xfrm>
          <a:prstGeom prst="line">
            <a:avLst/>
          </a:prstGeom>
          <a:ln w="19050">
            <a:solidFill>
              <a:srgbClr val="000000"/>
            </a:solidFill>
            <a:tailEnd type="triangle"/>
          </a:ln>
        </p:spPr>
        <p:txBody>
          <a:bodyPr lIns="45719" rIns="45719"/>
          <a:lstStyle/>
          <a:p>
            <a:endParaRPr/>
          </a:p>
        </p:txBody>
      </p:sp>
      <p:sp>
        <p:nvSpPr>
          <p:cNvPr id="214" name="TextBox 15"/>
          <p:cNvSpPr txBox="1"/>
          <p:nvPr/>
        </p:nvSpPr>
        <p:spPr>
          <a:xfrm>
            <a:off x="9401364" y="5249235"/>
            <a:ext cx="2237896" cy="289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vl1pPr>
          </a:lstStyle>
          <a:p>
            <a:r>
              <a:rPr dirty="0"/>
              <a:t>Averaging vectors</a:t>
            </a:r>
          </a:p>
        </p:txBody>
      </p:sp>
      <p:sp>
        <p:nvSpPr>
          <p:cNvPr id="215" name="TextBox 16"/>
          <p:cNvSpPr txBox="1"/>
          <p:nvPr/>
        </p:nvSpPr>
        <p:spPr>
          <a:xfrm>
            <a:off x="8296805" y="5820533"/>
            <a:ext cx="1899625" cy="364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Review Vector</a:t>
            </a:r>
          </a:p>
        </p:txBody>
      </p:sp>
      <p:sp>
        <p:nvSpPr>
          <p:cNvPr id="216" name="TextBox 17"/>
          <p:cNvSpPr txBox="1"/>
          <p:nvPr/>
        </p:nvSpPr>
        <p:spPr>
          <a:xfrm>
            <a:off x="9563395" y="3554369"/>
            <a:ext cx="1738395" cy="442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rPr dirty="0"/>
              <a:t>(trained using review dictionary of our data)</a:t>
            </a:r>
          </a:p>
        </p:txBody>
      </p:sp>
    </p:spTree>
  </p:cSld>
  <p:clrMapOvr>
    <a:masterClrMapping/>
  </p:clrMapOvr>
  <p:transition spd="med"/>
</p:sld>
</file>

<file path=ppt/theme/theme1.xml><?xml version="1.0" encoding="utf-8"?>
<a:theme xmlns:a="http://schemas.openxmlformats.org/drawingml/2006/main"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Calibri"/>
        <a:ea typeface="Calibri"/>
        <a:cs typeface="Calibri"/>
      </a:majorFont>
      <a:minorFont>
        <a:latin typeface="Helvetica"/>
        <a:ea typeface="Helvetica"/>
        <a:cs typeface="Helvetica"/>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3744</TotalTime>
  <Words>1552</Words>
  <Application>Microsoft Macintosh PowerPoint</Application>
  <PresentationFormat>Widescreen</PresentationFormat>
  <Paragraphs>209</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Franklin Gothic Book</vt:lpstr>
      <vt:lpstr>Helvetica</vt:lpstr>
      <vt:lpstr>Helvetica Neue</vt:lpstr>
      <vt:lpstr>Libre Franklin</vt:lpstr>
      <vt:lpstr>Wingdings</vt:lpstr>
      <vt:lpstr>Crop</vt:lpstr>
      <vt:lpstr>User-Customized Restaurant Recommendation using NLP on Yelp Dataset</vt:lpstr>
      <vt:lpstr>Introduction</vt:lpstr>
      <vt:lpstr>Data Discovery</vt:lpstr>
      <vt:lpstr>Dataset Properties</vt:lpstr>
      <vt:lpstr>Dataset Highlights</vt:lpstr>
      <vt:lpstr>Dataset Insights</vt:lpstr>
      <vt:lpstr>Methodology</vt:lpstr>
      <vt:lpstr>Methodology: Overall Architecture</vt:lpstr>
      <vt:lpstr>Methodology: Baselines</vt:lpstr>
      <vt:lpstr>Methodology: Our Approach of Assoc Matrix Creation</vt:lpstr>
      <vt:lpstr>Methodology: KNN –Item based Collaborative Filtering</vt:lpstr>
      <vt:lpstr>Methodology: Flow of Experiment</vt:lpstr>
      <vt:lpstr>Methodology: Setup</vt:lpstr>
      <vt:lpstr>Results</vt:lpstr>
      <vt:lpstr>Results: Rating Predictions</vt:lpstr>
      <vt:lpstr>Results: Rating Predictions (continued)</vt:lpstr>
      <vt:lpstr>Results: Recommendation with Hybrid Rating</vt:lpstr>
      <vt:lpstr>Novelty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User-Customized Restaurant Recommendation using NLP on Yelp Dataset</dc:title>
  <cp:lastModifiedBy>Shah, Devanshee V</cp:lastModifiedBy>
  <cp:revision>75</cp:revision>
  <dcterms:modified xsi:type="dcterms:W3CDTF">2020-04-26T03:01:56Z</dcterms:modified>
</cp:coreProperties>
</file>