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7" r:id="rId6"/>
    <p:sldId id="259" r:id="rId7"/>
    <p:sldId id="258" r:id="rId8"/>
    <p:sldId id="260" r:id="rId9"/>
    <p:sldId id="261" r:id="rId10"/>
    <p:sldId id="262" r:id="rId11"/>
    <p:sldId id="263" r:id="rId12"/>
    <p:sldId id="264" r:id="rId13"/>
    <p:sldId id="265" r:id="rId14"/>
    <p:sldId id="266" r:id="rId15"/>
    <p:sldId id="267" r:id="rId16"/>
    <p:sldId id="268" r:id="rId17"/>
    <p:sldId id="269" r:id="rId18"/>
    <p:sldId id="270" r:id="rId19"/>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B2C9"/>
    <a:srgbClr val="00558C"/>
    <a:srgbClr val="00205B"/>
    <a:srgbClr val="A89968"/>
    <a:srgbClr val="4F2C1D"/>
    <a:srgbClr val="D6D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89593" autoAdjust="0"/>
  </p:normalViewPr>
  <p:slideViewPr>
    <p:cSldViewPr snapToGrid="0">
      <p:cViewPr>
        <p:scale>
          <a:sx n="20" d="100"/>
          <a:sy n="20" d="100"/>
        </p:scale>
        <p:origin x="1046"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3B2E9C55-66B4-4176-A11D-165F968F2F1D}"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en-US"/>
        </a:p>
      </dgm:t>
    </dgm:pt>
    <dgm:pt modelId="{D9D9C973-44EB-4C7E-8590-BB8EAEA3A43D}">
      <dgm:prSet phldrT="[Text]"/>
      <dgm:spPr>
        <a:solidFill>
          <a:srgbClr val="71B2C9"/>
        </a:solidFill>
      </dgm:spPr>
      <dgm:t>
        <a:bodyPr/>
        <a:lstStyle/>
        <a:p>
          <a:r>
            <a:rPr lang="en-US" dirty="0"/>
            <a:t>Analyze</a:t>
          </a:r>
        </a:p>
      </dgm:t>
    </dgm:pt>
    <dgm:pt modelId="{BBE76560-A819-44FD-9F5E-1CA21C890E0E}" type="parTrans" cxnId="{D4F345B9-A293-4C1B-AC17-B7DF79D11998}">
      <dgm:prSet/>
      <dgm:spPr/>
      <dgm:t>
        <a:bodyPr/>
        <a:lstStyle/>
        <a:p>
          <a:endParaRPr lang="en-US"/>
        </a:p>
      </dgm:t>
    </dgm:pt>
    <dgm:pt modelId="{647F69B5-21B5-4AAE-822A-C6DFE426E987}" type="sibTrans" cxnId="{D4F345B9-A293-4C1B-AC17-B7DF79D11998}">
      <dgm:prSet/>
      <dgm:spPr/>
      <dgm:t>
        <a:bodyPr/>
        <a:lstStyle/>
        <a:p>
          <a:endParaRPr lang="en-US"/>
        </a:p>
      </dgm:t>
    </dgm:pt>
    <dgm:pt modelId="{EBD83F3B-CDE0-4D4E-A277-45E9E08A3AB9}">
      <dgm:prSet phldrT="[Text]"/>
      <dgm:spPr>
        <a:solidFill>
          <a:srgbClr val="71B2C9"/>
        </a:solidFill>
      </dgm:spPr>
      <dgm:t>
        <a:bodyPr/>
        <a:lstStyle/>
        <a:p>
          <a:r>
            <a:rPr lang="en-US" dirty="0"/>
            <a:t>Plan</a:t>
          </a:r>
        </a:p>
      </dgm:t>
    </dgm:pt>
    <dgm:pt modelId="{5E6AFFA6-DD6F-4982-BAAF-DAB00F2276BF}" type="parTrans" cxnId="{E3880F44-E740-4B36-9E2A-7ABDB4F607B1}">
      <dgm:prSet/>
      <dgm:spPr/>
      <dgm:t>
        <a:bodyPr/>
        <a:lstStyle/>
        <a:p>
          <a:endParaRPr lang="en-US"/>
        </a:p>
      </dgm:t>
    </dgm:pt>
    <dgm:pt modelId="{7A292DAF-6830-4857-A90E-7B3EDC84EF4A}" type="sibTrans" cxnId="{E3880F44-E740-4B36-9E2A-7ABDB4F607B1}">
      <dgm:prSet/>
      <dgm:spPr/>
      <dgm:t>
        <a:bodyPr/>
        <a:lstStyle/>
        <a:p>
          <a:endParaRPr lang="en-US"/>
        </a:p>
      </dgm:t>
    </dgm:pt>
    <dgm:pt modelId="{C28A9E5C-B3E9-479C-A25F-DF835E596A93}">
      <dgm:prSet phldrT="[Text]"/>
      <dgm:spPr>
        <a:solidFill>
          <a:srgbClr val="71B2C9"/>
        </a:solidFill>
        <a:ln>
          <a:solidFill>
            <a:schemeClr val="lt1">
              <a:hueOff val="0"/>
              <a:satOff val="0"/>
              <a:lumOff val="0"/>
              <a:alpha val="97000"/>
            </a:schemeClr>
          </a:solidFill>
        </a:ln>
      </dgm:spPr>
      <dgm:t>
        <a:bodyPr/>
        <a:lstStyle/>
        <a:p>
          <a:r>
            <a:rPr lang="en-US" dirty="0"/>
            <a:t>Do</a:t>
          </a:r>
        </a:p>
      </dgm:t>
    </dgm:pt>
    <dgm:pt modelId="{81F9262C-3E6F-4B31-9E93-11DF977CCD1B}" type="parTrans" cxnId="{307D0DAA-9507-49E0-B811-315983C98DC2}">
      <dgm:prSet/>
      <dgm:spPr/>
      <dgm:t>
        <a:bodyPr/>
        <a:lstStyle/>
        <a:p>
          <a:endParaRPr lang="en-US"/>
        </a:p>
      </dgm:t>
    </dgm:pt>
    <dgm:pt modelId="{4ADE72F3-27DA-41CB-B24E-96298C3DE174}" type="sibTrans" cxnId="{307D0DAA-9507-49E0-B811-315983C98DC2}">
      <dgm:prSet/>
      <dgm:spPr/>
      <dgm:t>
        <a:bodyPr/>
        <a:lstStyle/>
        <a:p>
          <a:endParaRPr lang="en-US"/>
        </a:p>
      </dgm:t>
    </dgm:pt>
    <dgm:pt modelId="{AB99BB0B-14A2-40C2-819E-DA14929BA336}">
      <dgm:prSet phldrT="[Text]"/>
      <dgm:spPr>
        <a:solidFill>
          <a:srgbClr val="71B2C9"/>
        </a:solidFill>
      </dgm:spPr>
      <dgm:t>
        <a:bodyPr/>
        <a:lstStyle/>
        <a:p>
          <a:r>
            <a:rPr lang="en-US" dirty="0"/>
            <a:t>Review</a:t>
          </a:r>
        </a:p>
      </dgm:t>
    </dgm:pt>
    <dgm:pt modelId="{7D16E374-3D22-4568-AE17-1AFEEDEA3314}" type="parTrans" cxnId="{A0A906C1-5984-4449-8CFA-D2D1ECE065BC}">
      <dgm:prSet/>
      <dgm:spPr/>
      <dgm:t>
        <a:bodyPr/>
        <a:lstStyle/>
        <a:p>
          <a:endParaRPr lang="en-US"/>
        </a:p>
      </dgm:t>
    </dgm:pt>
    <dgm:pt modelId="{ADF3D5E9-B830-43A6-AA54-40FC23698CF9}" type="sibTrans" cxnId="{A0A906C1-5984-4449-8CFA-D2D1ECE065BC}">
      <dgm:prSet/>
      <dgm:spPr/>
      <dgm:t>
        <a:bodyPr/>
        <a:lstStyle/>
        <a:p>
          <a:endParaRPr lang="en-US"/>
        </a:p>
      </dgm:t>
    </dgm:pt>
    <dgm:pt modelId="{02D30813-7E66-4463-AE03-858A96DECDE4}" type="pres">
      <dgm:prSet presAssocID="{3B2E9C55-66B4-4176-A11D-165F968F2F1D}" presName="cycle" presStyleCnt="0">
        <dgm:presLayoutVars>
          <dgm:dir/>
          <dgm:resizeHandles val="exact"/>
        </dgm:presLayoutVars>
      </dgm:prSet>
      <dgm:spPr/>
    </dgm:pt>
    <dgm:pt modelId="{5FD44ADE-852F-4797-B96B-2103EFCEDDEE}" type="pres">
      <dgm:prSet presAssocID="{D9D9C973-44EB-4C7E-8590-BB8EAEA3A43D}" presName="node" presStyleLbl="node1" presStyleIdx="0" presStyleCnt="4">
        <dgm:presLayoutVars>
          <dgm:bulletEnabled val="1"/>
        </dgm:presLayoutVars>
      </dgm:prSet>
      <dgm:spPr/>
    </dgm:pt>
    <dgm:pt modelId="{AAE4FD03-E34C-45DF-A9B7-235A9F889292}" type="pres">
      <dgm:prSet presAssocID="{D9D9C973-44EB-4C7E-8590-BB8EAEA3A43D}" presName="spNode" presStyleCnt="0"/>
      <dgm:spPr/>
    </dgm:pt>
    <dgm:pt modelId="{4093B138-7A56-41A4-810E-FD4CB8ED5A50}" type="pres">
      <dgm:prSet presAssocID="{647F69B5-21B5-4AAE-822A-C6DFE426E987}" presName="sibTrans" presStyleLbl="sibTrans1D1" presStyleIdx="0" presStyleCnt="4"/>
      <dgm:spPr/>
    </dgm:pt>
    <dgm:pt modelId="{0995CEAC-3CF5-4CE4-9FF0-748B53F14522}" type="pres">
      <dgm:prSet presAssocID="{EBD83F3B-CDE0-4D4E-A277-45E9E08A3AB9}" presName="node" presStyleLbl="node1" presStyleIdx="1" presStyleCnt="4">
        <dgm:presLayoutVars>
          <dgm:bulletEnabled val="1"/>
        </dgm:presLayoutVars>
      </dgm:prSet>
      <dgm:spPr/>
    </dgm:pt>
    <dgm:pt modelId="{0D55D2DD-725B-48B3-8E26-65F925A18E4F}" type="pres">
      <dgm:prSet presAssocID="{EBD83F3B-CDE0-4D4E-A277-45E9E08A3AB9}" presName="spNode" presStyleCnt="0"/>
      <dgm:spPr/>
    </dgm:pt>
    <dgm:pt modelId="{BBBD1AA1-4855-408D-8395-6F74297B6960}" type="pres">
      <dgm:prSet presAssocID="{7A292DAF-6830-4857-A90E-7B3EDC84EF4A}" presName="sibTrans" presStyleLbl="sibTrans1D1" presStyleIdx="1" presStyleCnt="4"/>
      <dgm:spPr/>
    </dgm:pt>
    <dgm:pt modelId="{5A0471D2-0EE0-448F-9AEF-75EE57F9EC97}" type="pres">
      <dgm:prSet presAssocID="{C28A9E5C-B3E9-479C-A25F-DF835E596A93}" presName="node" presStyleLbl="node1" presStyleIdx="2" presStyleCnt="4">
        <dgm:presLayoutVars>
          <dgm:bulletEnabled val="1"/>
        </dgm:presLayoutVars>
      </dgm:prSet>
      <dgm:spPr/>
    </dgm:pt>
    <dgm:pt modelId="{A24A7634-0D2F-4CA0-B9BA-DD27A4FF9C5A}" type="pres">
      <dgm:prSet presAssocID="{C28A9E5C-B3E9-479C-A25F-DF835E596A93}" presName="spNode" presStyleCnt="0"/>
      <dgm:spPr/>
    </dgm:pt>
    <dgm:pt modelId="{C844C99C-C364-43ED-873C-3D83AB1035DB}" type="pres">
      <dgm:prSet presAssocID="{4ADE72F3-27DA-41CB-B24E-96298C3DE174}" presName="sibTrans" presStyleLbl="sibTrans1D1" presStyleIdx="2" presStyleCnt="4"/>
      <dgm:spPr/>
    </dgm:pt>
    <dgm:pt modelId="{181C25D1-088B-4524-ABEA-74D2F53CBDD6}" type="pres">
      <dgm:prSet presAssocID="{AB99BB0B-14A2-40C2-819E-DA14929BA336}" presName="node" presStyleLbl="node1" presStyleIdx="3" presStyleCnt="4">
        <dgm:presLayoutVars>
          <dgm:bulletEnabled val="1"/>
        </dgm:presLayoutVars>
      </dgm:prSet>
      <dgm:spPr/>
    </dgm:pt>
    <dgm:pt modelId="{9264C072-A128-4B49-9073-FB0B86E726C7}" type="pres">
      <dgm:prSet presAssocID="{AB99BB0B-14A2-40C2-819E-DA14929BA336}" presName="spNode" presStyleCnt="0"/>
      <dgm:spPr/>
    </dgm:pt>
    <dgm:pt modelId="{B218686A-62FD-4281-91DA-D837148224ED}" type="pres">
      <dgm:prSet presAssocID="{ADF3D5E9-B830-43A6-AA54-40FC23698CF9}" presName="sibTrans" presStyleLbl="sibTrans1D1" presStyleIdx="3" presStyleCnt="4"/>
      <dgm:spPr/>
    </dgm:pt>
  </dgm:ptLst>
  <dgm:cxnLst>
    <dgm:cxn modelId="{38AEEE19-15F8-442D-8E30-089854A594C5}" type="presOf" srcId="{4ADE72F3-27DA-41CB-B24E-96298C3DE174}" destId="{C844C99C-C364-43ED-873C-3D83AB1035DB}" srcOrd="0" destOrd="0" presId="urn:microsoft.com/office/officeart/2005/8/layout/cycle5"/>
    <dgm:cxn modelId="{5848B923-EDFF-4C2A-BF82-ED1BE66CF9DF}" type="presOf" srcId="{7A292DAF-6830-4857-A90E-7B3EDC84EF4A}" destId="{BBBD1AA1-4855-408D-8395-6F74297B6960}" srcOrd="0" destOrd="0" presId="urn:microsoft.com/office/officeart/2005/8/layout/cycle5"/>
    <dgm:cxn modelId="{1A8F7137-FF5D-4975-BF6A-B019BD267AB2}" type="presOf" srcId="{3B2E9C55-66B4-4176-A11D-165F968F2F1D}" destId="{02D30813-7E66-4463-AE03-858A96DECDE4}" srcOrd="0" destOrd="0" presId="urn:microsoft.com/office/officeart/2005/8/layout/cycle5"/>
    <dgm:cxn modelId="{107F463D-867F-4CE0-9EB9-7C41E081AEC6}" type="presOf" srcId="{D9D9C973-44EB-4C7E-8590-BB8EAEA3A43D}" destId="{5FD44ADE-852F-4797-B96B-2103EFCEDDEE}" srcOrd="0" destOrd="0" presId="urn:microsoft.com/office/officeart/2005/8/layout/cycle5"/>
    <dgm:cxn modelId="{D2881F40-2488-44DD-A49A-6DC48AD88E22}" type="presOf" srcId="{AB99BB0B-14A2-40C2-819E-DA14929BA336}" destId="{181C25D1-088B-4524-ABEA-74D2F53CBDD6}" srcOrd="0" destOrd="0" presId="urn:microsoft.com/office/officeart/2005/8/layout/cycle5"/>
    <dgm:cxn modelId="{FDB0325C-64FA-4FEA-8EE5-ADC34A89844A}" type="presOf" srcId="{ADF3D5E9-B830-43A6-AA54-40FC23698CF9}" destId="{B218686A-62FD-4281-91DA-D837148224ED}" srcOrd="0" destOrd="0" presId="urn:microsoft.com/office/officeart/2005/8/layout/cycle5"/>
    <dgm:cxn modelId="{E3880F44-E740-4B36-9E2A-7ABDB4F607B1}" srcId="{3B2E9C55-66B4-4176-A11D-165F968F2F1D}" destId="{EBD83F3B-CDE0-4D4E-A277-45E9E08A3AB9}" srcOrd="1" destOrd="0" parTransId="{5E6AFFA6-DD6F-4982-BAAF-DAB00F2276BF}" sibTransId="{7A292DAF-6830-4857-A90E-7B3EDC84EF4A}"/>
    <dgm:cxn modelId="{851FEA51-FA8E-4BA4-A3E0-DDC16BC136D2}" type="presOf" srcId="{C28A9E5C-B3E9-479C-A25F-DF835E596A93}" destId="{5A0471D2-0EE0-448F-9AEF-75EE57F9EC97}" srcOrd="0" destOrd="0" presId="urn:microsoft.com/office/officeart/2005/8/layout/cycle5"/>
    <dgm:cxn modelId="{2E4F1F78-70E0-4143-9D6F-02DC991A6427}" type="presOf" srcId="{EBD83F3B-CDE0-4D4E-A277-45E9E08A3AB9}" destId="{0995CEAC-3CF5-4CE4-9FF0-748B53F14522}" srcOrd="0" destOrd="0" presId="urn:microsoft.com/office/officeart/2005/8/layout/cycle5"/>
    <dgm:cxn modelId="{307D0DAA-9507-49E0-B811-315983C98DC2}" srcId="{3B2E9C55-66B4-4176-A11D-165F968F2F1D}" destId="{C28A9E5C-B3E9-479C-A25F-DF835E596A93}" srcOrd="2" destOrd="0" parTransId="{81F9262C-3E6F-4B31-9E93-11DF977CCD1B}" sibTransId="{4ADE72F3-27DA-41CB-B24E-96298C3DE174}"/>
    <dgm:cxn modelId="{D4F345B9-A293-4C1B-AC17-B7DF79D11998}" srcId="{3B2E9C55-66B4-4176-A11D-165F968F2F1D}" destId="{D9D9C973-44EB-4C7E-8590-BB8EAEA3A43D}" srcOrd="0" destOrd="0" parTransId="{BBE76560-A819-44FD-9F5E-1CA21C890E0E}" sibTransId="{647F69B5-21B5-4AAE-822A-C6DFE426E987}"/>
    <dgm:cxn modelId="{A0A906C1-5984-4449-8CFA-D2D1ECE065BC}" srcId="{3B2E9C55-66B4-4176-A11D-165F968F2F1D}" destId="{AB99BB0B-14A2-40C2-819E-DA14929BA336}" srcOrd="3" destOrd="0" parTransId="{7D16E374-3D22-4568-AE17-1AFEEDEA3314}" sibTransId="{ADF3D5E9-B830-43A6-AA54-40FC23698CF9}"/>
    <dgm:cxn modelId="{4C5F61EF-0DC8-4001-9964-C94D4D95CCDB}" type="presOf" srcId="{647F69B5-21B5-4AAE-822A-C6DFE426E987}" destId="{4093B138-7A56-41A4-810E-FD4CB8ED5A50}" srcOrd="0" destOrd="0" presId="urn:microsoft.com/office/officeart/2005/8/layout/cycle5"/>
    <dgm:cxn modelId="{091BC8BB-6383-45AE-88C9-AD280ADF35A4}" type="presParOf" srcId="{02D30813-7E66-4463-AE03-858A96DECDE4}" destId="{5FD44ADE-852F-4797-B96B-2103EFCEDDEE}" srcOrd="0" destOrd="0" presId="urn:microsoft.com/office/officeart/2005/8/layout/cycle5"/>
    <dgm:cxn modelId="{8E588DBC-24B3-4980-9CAE-B2B99E54F3AF}" type="presParOf" srcId="{02D30813-7E66-4463-AE03-858A96DECDE4}" destId="{AAE4FD03-E34C-45DF-A9B7-235A9F889292}" srcOrd="1" destOrd="0" presId="urn:microsoft.com/office/officeart/2005/8/layout/cycle5"/>
    <dgm:cxn modelId="{282ED6DC-9670-4040-9627-6CC0D0A7A40F}" type="presParOf" srcId="{02D30813-7E66-4463-AE03-858A96DECDE4}" destId="{4093B138-7A56-41A4-810E-FD4CB8ED5A50}" srcOrd="2" destOrd="0" presId="urn:microsoft.com/office/officeart/2005/8/layout/cycle5"/>
    <dgm:cxn modelId="{67BC139D-6489-4FE5-9D49-402BA9E0F655}" type="presParOf" srcId="{02D30813-7E66-4463-AE03-858A96DECDE4}" destId="{0995CEAC-3CF5-4CE4-9FF0-748B53F14522}" srcOrd="3" destOrd="0" presId="urn:microsoft.com/office/officeart/2005/8/layout/cycle5"/>
    <dgm:cxn modelId="{11984F20-8891-40FC-97D7-9EA2AD903807}" type="presParOf" srcId="{02D30813-7E66-4463-AE03-858A96DECDE4}" destId="{0D55D2DD-725B-48B3-8E26-65F925A18E4F}" srcOrd="4" destOrd="0" presId="urn:microsoft.com/office/officeart/2005/8/layout/cycle5"/>
    <dgm:cxn modelId="{8A4D7BB5-7F0F-4943-8802-F15BD43B3BBD}" type="presParOf" srcId="{02D30813-7E66-4463-AE03-858A96DECDE4}" destId="{BBBD1AA1-4855-408D-8395-6F74297B6960}" srcOrd="5" destOrd="0" presId="urn:microsoft.com/office/officeart/2005/8/layout/cycle5"/>
    <dgm:cxn modelId="{A63105A4-C442-4579-ACCE-75551AB3487F}" type="presParOf" srcId="{02D30813-7E66-4463-AE03-858A96DECDE4}" destId="{5A0471D2-0EE0-448F-9AEF-75EE57F9EC97}" srcOrd="6" destOrd="0" presId="urn:microsoft.com/office/officeart/2005/8/layout/cycle5"/>
    <dgm:cxn modelId="{9E1570EB-045E-4F08-9674-A50123DF2457}" type="presParOf" srcId="{02D30813-7E66-4463-AE03-858A96DECDE4}" destId="{A24A7634-0D2F-4CA0-B9BA-DD27A4FF9C5A}" srcOrd="7" destOrd="0" presId="urn:microsoft.com/office/officeart/2005/8/layout/cycle5"/>
    <dgm:cxn modelId="{C2755748-702B-4B12-9F2D-21A1A3914417}" type="presParOf" srcId="{02D30813-7E66-4463-AE03-858A96DECDE4}" destId="{C844C99C-C364-43ED-873C-3D83AB1035DB}" srcOrd="8" destOrd="0" presId="urn:microsoft.com/office/officeart/2005/8/layout/cycle5"/>
    <dgm:cxn modelId="{496CC5B9-DA0B-4011-9E7D-22D4DD9EC2A2}" type="presParOf" srcId="{02D30813-7E66-4463-AE03-858A96DECDE4}" destId="{181C25D1-088B-4524-ABEA-74D2F53CBDD6}" srcOrd="9" destOrd="0" presId="urn:microsoft.com/office/officeart/2005/8/layout/cycle5"/>
    <dgm:cxn modelId="{34483515-1CEC-4CE1-A713-98BFCC2DC37A}" type="presParOf" srcId="{02D30813-7E66-4463-AE03-858A96DECDE4}" destId="{9264C072-A128-4B49-9073-FB0B86E726C7}" srcOrd="10" destOrd="0" presId="urn:microsoft.com/office/officeart/2005/8/layout/cycle5"/>
    <dgm:cxn modelId="{BA7DF92F-F632-48F9-836C-869E6CB4EAB3}" type="presParOf" srcId="{02D30813-7E66-4463-AE03-858A96DECDE4}" destId="{B218686A-62FD-4281-91DA-D837148224ED}"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44ADE-852F-4797-B96B-2103EFCEDDEE}">
      <dsp:nvSpPr>
        <dsp:cNvPr id="0" name=""/>
        <dsp:cNvSpPr/>
      </dsp:nvSpPr>
      <dsp:spPr>
        <a:xfrm>
          <a:off x="1497263" y="138667"/>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Analyze</a:t>
          </a:r>
        </a:p>
      </dsp:txBody>
      <dsp:txXfrm>
        <a:off x="1541441" y="182845"/>
        <a:ext cx="1303949" cy="816642"/>
      </dsp:txXfrm>
    </dsp:sp>
    <dsp:sp modelId="{4093B138-7A56-41A4-810E-FD4CB8ED5A50}">
      <dsp:nvSpPr>
        <dsp:cNvPr id="0" name=""/>
        <dsp:cNvSpPr/>
      </dsp:nvSpPr>
      <dsp:spPr>
        <a:xfrm>
          <a:off x="696809" y="591166"/>
          <a:ext cx="2993212" cy="2993212"/>
        </a:xfrm>
        <a:custGeom>
          <a:avLst/>
          <a:gdLst/>
          <a:ahLst/>
          <a:cxnLst/>
          <a:rect l="0" t="0" r="0" b="0"/>
          <a:pathLst>
            <a:path>
              <a:moveTo>
                <a:pt x="2385386" y="292488"/>
              </a:moveTo>
              <a:arcTo wR="1496606" hR="1496606" stAng="183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995CEAC-3CF5-4CE4-9FF0-748B53F14522}">
      <dsp:nvSpPr>
        <dsp:cNvPr id="0" name=""/>
        <dsp:cNvSpPr/>
      </dsp:nvSpPr>
      <dsp:spPr>
        <a:xfrm>
          <a:off x="2993869"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Plan</a:t>
          </a:r>
        </a:p>
      </dsp:txBody>
      <dsp:txXfrm>
        <a:off x="3038047" y="1679451"/>
        <a:ext cx="1303949" cy="816642"/>
      </dsp:txXfrm>
    </dsp:sp>
    <dsp:sp modelId="{BBBD1AA1-4855-408D-8395-6F74297B6960}">
      <dsp:nvSpPr>
        <dsp:cNvPr id="0" name=""/>
        <dsp:cNvSpPr/>
      </dsp:nvSpPr>
      <dsp:spPr>
        <a:xfrm>
          <a:off x="696809" y="591166"/>
          <a:ext cx="2993212" cy="2993212"/>
        </a:xfrm>
        <a:custGeom>
          <a:avLst/>
          <a:gdLst/>
          <a:ahLst/>
          <a:cxnLst/>
          <a:rect l="0" t="0" r="0" b="0"/>
          <a:pathLst>
            <a:path>
              <a:moveTo>
                <a:pt x="2838173" y="2159950"/>
              </a:moveTo>
              <a:arcTo wR="1496606" hR="1496606" stAng="15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A0471D2-0EE0-448F-9AEF-75EE57F9EC97}">
      <dsp:nvSpPr>
        <dsp:cNvPr id="0" name=""/>
        <dsp:cNvSpPr/>
      </dsp:nvSpPr>
      <dsp:spPr>
        <a:xfrm>
          <a:off x="1497263" y="3131879"/>
          <a:ext cx="1392305" cy="904998"/>
        </a:xfrm>
        <a:prstGeom prst="roundRect">
          <a:avLst/>
        </a:prstGeom>
        <a:solidFill>
          <a:srgbClr val="71B2C9"/>
        </a:solidFill>
        <a:ln w="19050" cap="flat" cmpd="sng" algn="ctr">
          <a:solidFill>
            <a:schemeClr val="lt1">
              <a:hueOff val="0"/>
              <a:satOff val="0"/>
              <a:lumOff val="0"/>
              <a:alpha val="97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Do</a:t>
          </a:r>
        </a:p>
      </dsp:txBody>
      <dsp:txXfrm>
        <a:off x="1541441" y="3176057"/>
        <a:ext cx="1303949" cy="816642"/>
      </dsp:txXfrm>
    </dsp:sp>
    <dsp:sp modelId="{C844C99C-C364-43ED-873C-3D83AB1035DB}">
      <dsp:nvSpPr>
        <dsp:cNvPr id="0" name=""/>
        <dsp:cNvSpPr/>
      </dsp:nvSpPr>
      <dsp:spPr>
        <a:xfrm>
          <a:off x="696809" y="591166"/>
          <a:ext cx="2993212" cy="2993212"/>
        </a:xfrm>
        <a:custGeom>
          <a:avLst/>
          <a:gdLst/>
          <a:ahLst/>
          <a:cxnLst/>
          <a:rect l="0" t="0" r="0" b="0"/>
          <a:pathLst>
            <a:path>
              <a:moveTo>
                <a:pt x="607825" y="2700723"/>
              </a:moveTo>
              <a:arcTo wR="1496606" hR="1496606" stAng="7585901"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81C25D1-088B-4524-ABEA-74D2F53CBDD6}">
      <dsp:nvSpPr>
        <dsp:cNvPr id="0" name=""/>
        <dsp:cNvSpPr/>
      </dsp:nvSpPr>
      <dsp:spPr>
        <a:xfrm>
          <a:off x="657" y="1635273"/>
          <a:ext cx="1392305" cy="904998"/>
        </a:xfrm>
        <a:prstGeom prst="roundRect">
          <a:avLst/>
        </a:prstGeom>
        <a:solidFill>
          <a:srgbClr val="71B2C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Review</a:t>
          </a:r>
        </a:p>
      </dsp:txBody>
      <dsp:txXfrm>
        <a:off x="44835" y="1679451"/>
        <a:ext cx="1303949" cy="816642"/>
      </dsp:txXfrm>
    </dsp:sp>
    <dsp:sp modelId="{B218686A-62FD-4281-91DA-D837148224ED}">
      <dsp:nvSpPr>
        <dsp:cNvPr id="0" name=""/>
        <dsp:cNvSpPr/>
      </dsp:nvSpPr>
      <dsp:spPr>
        <a:xfrm>
          <a:off x="696809" y="591166"/>
          <a:ext cx="2993212" cy="2993212"/>
        </a:xfrm>
        <a:custGeom>
          <a:avLst/>
          <a:gdLst/>
          <a:ahLst/>
          <a:cxnLst/>
          <a:rect l="0" t="0" r="0" b="0"/>
          <a:pathLst>
            <a:path>
              <a:moveTo>
                <a:pt x="155038" y="833261"/>
              </a:moveTo>
              <a:arcTo wR="1496606" hR="1496606" stAng="12378618" swAng="163548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E1F4E-F9E2-49FB-B09C-A05CBF9D7CCE}" type="datetimeFigureOut">
              <a:rPr lang="en-US" smtClean="0"/>
              <a:t>4/6/2021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19D07-5233-4827-AA11-7E344A77000C}" type="slidenum">
              <a:rPr lang="en-US" smtClean="0"/>
              <a:t>‹#›</a:t>
            </a:fld>
            <a:endParaRPr lang="en-US"/>
          </a:p>
        </p:txBody>
      </p:sp>
    </p:spTree>
    <p:extLst>
      <p:ext uri="{BB962C8B-B14F-4D97-AF65-F5344CB8AC3E}">
        <p14:creationId xmlns:p14="http://schemas.microsoft.com/office/powerpoint/2010/main" val="114912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we</a:t>
            </a:r>
            <a:r>
              <a:rPr lang="en-US" baseline="0" dirty="0"/>
              <a:t> will be discussing a way of teaching</a:t>
            </a:r>
            <a:r>
              <a:rPr lang="en-US" dirty="0"/>
              <a:t> Transportation</a:t>
            </a:r>
            <a:r>
              <a:rPr lang="en-US" baseline="0" dirty="0"/>
              <a:t> Engineering for Bachelor students as implemented in University of Sao Paolo.</a:t>
            </a:r>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1</a:t>
            </a:fld>
            <a:endParaRPr lang="en-US"/>
          </a:p>
        </p:txBody>
      </p:sp>
    </p:spTree>
    <p:extLst>
      <p:ext uri="{BB962C8B-B14F-4D97-AF65-F5344CB8AC3E}">
        <p14:creationId xmlns:p14="http://schemas.microsoft.com/office/powerpoint/2010/main" val="3299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Civil Engineering in itself</a:t>
            </a:r>
            <a:r>
              <a:rPr lang="en-US" baseline="0" dirty="0"/>
              <a:t> has multiple sub-disciplines that are very distinct from one another. So, a student with a bachelor degree going into a transportation profession will not have the specific skill sets that the job entails. Also, not many transportation professionals take up graduate studies before joining. </a:t>
            </a:r>
          </a:p>
          <a:p>
            <a:endParaRPr lang="en-US" baseline="0" dirty="0"/>
          </a:p>
          <a:p>
            <a:r>
              <a:rPr lang="en-US" baseline="0" dirty="0"/>
              <a:t>There are two glaring issues with the bachelor curriculum. Firstly, the curriculum is too rigid for specialization and add to that we generally have too much scope for transportation related literature.</a:t>
            </a:r>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2</a:t>
            </a:fld>
            <a:endParaRPr lang="en-US"/>
          </a:p>
        </p:txBody>
      </p:sp>
    </p:spTree>
    <p:extLst>
      <p:ext uri="{BB962C8B-B14F-4D97-AF65-F5344CB8AC3E}">
        <p14:creationId xmlns:p14="http://schemas.microsoft.com/office/powerpoint/2010/main" val="297217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going through results from transportation related elective courses taught in University of Sao Paolo. There are two parts to it. One</a:t>
            </a:r>
            <a:r>
              <a:rPr lang="en-US" baseline="0" dirty="0"/>
              <a:t> is the designing of transportation-specific course, and the other is using innovative teaching-learning strategies.</a:t>
            </a:r>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4</a:t>
            </a:fld>
            <a:endParaRPr lang="en-US"/>
          </a:p>
        </p:txBody>
      </p:sp>
    </p:spTree>
    <p:extLst>
      <p:ext uri="{BB962C8B-B14F-4D97-AF65-F5344CB8AC3E}">
        <p14:creationId xmlns:p14="http://schemas.microsoft.com/office/powerpoint/2010/main" val="43833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course consisted of four</a:t>
            </a:r>
            <a:r>
              <a:rPr lang="en-US" baseline="0" dirty="0"/>
              <a:t> key elements.</a:t>
            </a:r>
            <a:br>
              <a:rPr lang="en-US" baseline="0" dirty="0"/>
            </a:br>
            <a:br>
              <a:rPr lang="en-US" baseline="0" dirty="0"/>
            </a:br>
            <a:r>
              <a:rPr lang="en-US" baseline="0" dirty="0"/>
              <a:t>Expositive Classes meaning the regular classes with supplementary computer lab days.</a:t>
            </a:r>
          </a:p>
          <a:p>
            <a:endParaRPr lang="en-US" baseline="0" dirty="0"/>
          </a:p>
          <a:p>
            <a:r>
              <a:rPr lang="en-US" baseline="0" dirty="0"/>
              <a:t>The minute papers are short discussions taken up by individual students to present under a minute. Those were organized frequently after the class and the interesting topics brought up a student in a day were discussed by the instructor in the following class.</a:t>
            </a:r>
          </a:p>
          <a:p>
            <a:endParaRPr lang="en-US" baseline="0" dirty="0"/>
          </a:p>
          <a:p>
            <a:r>
              <a:rPr lang="en-US" baseline="0" dirty="0"/>
              <a:t>Some questioning game sessions where the instructor chooses a student to answer short and direct answers and then the student chooses the next person to answer the next question.</a:t>
            </a:r>
          </a:p>
          <a:p>
            <a:endParaRPr lang="en-US" baseline="0" dirty="0"/>
          </a:p>
          <a:p>
            <a:r>
              <a:rPr lang="en-US" baseline="0" dirty="0"/>
              <a:t>Groups of two are made to solve 5-10 min tasks at regular intervals. The teams are made by identifying the personality traits of student using something called </a:t>
            </a:r>
            <a:r>
              <a:rPr lang="en-US" b="1" dirty="0" err="1"/>
              <a:t>Keirsey</a:t>
            </a:r>
            <a:r>
              <a:rPr lang="en-US" b="1" dirty="0"/>
              <a:t> Temperament Sorter.</a:t>
            </a:r>
            <a:endParaRPr lang="en-US" b="1"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6</a:t>
            </a:fld>
            <a:endParaRPr lang="en-US"/>
          </a:p>
        </p:txBody>
      </p:sp>
    </p:spTree>
    <p:extLst>
      <p:ext uri="{BB962C8B-B14F-4D97-AF65-F5344CB8AC3E}">
        <p14:creationId xmlns:p14="http://schemas.microsoft.com/office/powerpoint/2010/main" val="80781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the class structure produced</a:t>
            </a:r>
            <a:r>
              <a:rPr lang="en-US" baseline="0" dirty="0"/>
              <a:t> ample opportunity for active learning. They also created an online learning management system.</a:t>
            </a:r>
          </a:p>
          <a:p>
            <a:endParaRPr lang="en-US" baseline="0" dirty="0"/>
          </a:p>
          <a:p>
            <a:r>
              <a:rPr lang="en-US" baseline="0" dirty="0"/>
              <a:t>As you can see in the figure in top right, most of them were not aware of the resource at the beginning of the class. </a:t>
            </a:r>
          </a:p>
          <a:p>
            <a:endParaRPr lang="en-US" baseline="0" dirty="0"/>
          </a:p>
          <a:p>
            <a:r>
              <a:rPr lang="en-US" baseline="0" dirty="0"/>
              <a:t>However as reflected in the pie chart at the top left, 87 percent of students gave a good feedback to the online system.</a:t>
            </a:r>
          </a:p>
          <a:p>
            <a:endParaRPr lang="en-US" baseline="0" dirty="0"/>
          </a:p>
          <a:p>
            <a:r>
              <a:rPr lang="en-US" baseline="0" dirty="0"/>
              <a:t>Looking at the figure at the bottom, it is also insightful that 93 percent of the students gave a good or very good to the courses and there was no negative feedback to talk about.</a:t>
            </a:r>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8</a:t>
            </a:fld>
            <a:endParaRPr lang="en-US"/>
          </a:p>
        </p:txBody>
      </p:sp>
    </p:spTree>
    <p:extLst>
      <p:ext uri="{BB962C8B-B14F-4D97-AF65-F5344CB8AC3E}">
        <p14:creationId xmlns:p14="http://schemas.microsoft.com/office/powerpoint/2010/main" val="413704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survey-based result was shows us how</a:t>
            </a:r>
            <a:r>
              <a:rPr lang="en-US" baseline="0" dirty="0"/>
              <a:t> the teaching style was in sync with the learning preferences of the student.</a:t>
            </a:r>
          </a:p>
          <a:p>
            <a:endParaRPr lang="en-US" baseline="0" dirty="0"/>
          </a:p>
          <a:p>
            <a:r>
              <a:rPr lang="en-US" baseline="0" dirty="0"/>
              <a:t>For example, if you look at the second bar graph from the top, the teaching had an almost 70-30 split of active and reflective learning, and based on the student responses, 83 percent of the classes needed to have some form of active learning in them.</a:t>
            </a:r>
          </a:p>
          <a:p>
            <a:endParaRPr lang="en-US" baseline="0" dirty="0"/>
          </a:p>
          <a:p>
            <a:r>
              <a:rPr lang="en-US" baseline="0" dirty="0"/>
              <a:t>This was an encouraging sign for the teachers to extend these techniques to other courses in the future.</a:t>
            </a:r>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10</a:t>
            </a:fld>
            <a:endParaRPr lang="en-US"/>
          </a:p>
        </p:txBody>
      </p:sp>
    </p:spTree>
    <p:extLst>
      <p:ext uri="{BB962C8B-B14F-4D97-AF65-F5344CB8AC3E}">
        <p14:creationId xmlns:p14="http://schemas.microsoft.com/office/powerpoint/2010/main" val="2824150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are some more results. The graphs show us the positive and negative aspects of different factors for the concept maps used in class.</a:t>
            </a:r>
          </a:p>
          <a:p>
            <a:endParaRPr lang="en-US" baseline="0" dirty="0"/>
          </a:p>
          <a:p>
            <a:r>
              <a:rPr lang="en-US" baseline="0" dirty="0"/>
              <a:t>The shaded regions reflect positive aspects and the dark colored regions reflect negative aspects. </a:t>
            </a:r>
          </a:p>
          <a:p>
            <a:endParaRPr lang="en-US" baseline="0" dirty="0"/>
          </a:p>
          <a:p>
            <a:r>
              <a:rPr lang="en-US" baseline="0" dirty="0"/>
              <a:t>Most of the factors yielded a net positive. </a:t>
            </a:r>
          </a:p>
          <a:p>
            <a:endParaRPr lang="en-US" baseline="0" dirty="0"/>
          </a:p>
          <a:p>
            <a:r>
              <a:rPr lang="en-US" baseline="0" dirty="0"/>
              <a:t>Only two of them showing negative response in the current setting: (1) Concepts Introduced and (2) Importance of Concepts Introduced. That means, students had a hard time when a new concept was introduced and also they had a difficult time to realize the importance of the new concept introduced in the middle of the class</a:t>
            </a:r>
          </a:p>
          <a:p>
            <a:endParaRPr lang="en-US" baseline="0" dirty="0"/>
          </a:p>
          <a:p>
            <a:r>
              <a:rPr lang="en-US" baseline="0" dirty="0"/>
              <a:t>This shows that with the current teaching experimentations, there was associated difficulty when we added new concepts in the courses.</a:t>
            </a:r>
          </a:p>
          <a:p>
            <a:endParaRPr lang="en-US" baseline="0" dirty="0"/>
          </a:p>
          <a:p>
            <a:r>
              <a:rPr lang="en-US" baseline="0" dirty="0"/>
              <a:t>However, in my opinion this could also be because the students were new to this method of teaching.</a:t>
            </a:r>
          </a:p>
        </p:txBody>
      </p:sp>
      <p:sp>
        <p:nvSpPr>
          <p:cNvPr id="4" name="Slide Number Placeholder 3"/>
          <p:cNvSpPr>
            <a:spLocks noGrp="1"/>
          </p:cNvSpPr>
          <p:nvPr>
            <p:ph type="sldNum" sz="quarter" idx="10"/>
          </p:nvPr>
        </p:nvSpPr>
        <p:spPr/>
        <p:txBody>
          <a:bodyPr/>
          <a:lstStyle/>
          <a:p>
            <a:fld id="{2A319D07-5233-4827-AA11-7E344A77000C}" type="slidenum">
              <a:rPr lang="en-US" smtClean="0"/>
              <a:t>12</a:t>
            </a:fld>
            <a:endParaRPr lang="en-US"/>
          </a:p>
        </p:txBody>
      </p:sp>
    </p:spTree>
    <p:extLst>
      <p:ext uri="{BB962C8B-B14F-4D97-AF65-F5344CB8AC3E}">
        <p14:creationId xmlns:p14="http://schemas.microsoft.com/office/powerpoint/2010/main" val="2799483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summary, while this teaching setting had so much positives, we still need to see the results over time.</a:t>
            </a:r>
          </a:p>
          <a:p>
            <a:endParaRPr lang="en-US" baseline="0" dirty="0"/>
          </a:p>
          <a:p>
            <a:r>
              <a:rPr lang="en-US" baseline="0" dirty="0"/>
              <a:t>Also, we would need to use the techniques expensively to make statistically significant improvement claims.</a:t>
            </a:r>
          </a:p>
          <a:p>
            <a:endParaRPr lang="en-US" baseline="0" dirty="0"/>
          </a:p>
          <a:p>
            <a:r>
              <a:rPr lang="en-US" baseline="0" dirty="0"/>
              <a:t>As we saw in the bar graph presentation, this teaching system has a hard time to introduce and maintain new concepts. </a:t>
            </a:r>
          </a:p>
          <a:p>
            <a:r>
              <a:rPr lang="en-US" baseline="0" dirty="0"/>
              <a:t>That creates a tradeoff between the extent of teaching material that you can cover and the amount of retention the learners have from a class.</a:t>
            </a:r>
          </a:p>
          <a:p>
            <a:endParaRPr lang="en-US" baseline="0" dirty="0"/>
          </a:p>
          <a:p>
            <a:r>
              <a:rPr lang="en-US" baseline="0" dirty="0"/>
              <a:t>So, this leaves us with opportunity to tweak certain aspects of it to perfectly fit the necessity of a discipline. </a:t>
            </a:r>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14</a:t>
            </a:fld>
            <a:endParaRPr lang="en-US"/>
          </a:p>
        </p:txBody>
      </p:sp>
    </p:spTree>
    <p:extLst>
      <p:ext uri="{BB962C8B-B14F-4D97-AF65-F5344CB8AC3E}">
        <p14:creationId xmlns:p14="http://schemas.microsoft.com/office/powerpoint/2010/main" val="2811063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r>
              <a:rPr lang="en-US" baseline="0" dirty="0"/>
              <a:t> for your time.</a:t>
            </a:r>
            <a:endParaRPr lang="en-US" dirty="0"/>
          </a:p>
        </p:txBody>
      </p:sp>
      <p:sp>
        <p:nvSpPr>
          <p:cNvPr id="4" name="Slide Number Placeholder 3"/>
          <p:cNvSpPr>
            <a:spLocks noGrp="1"/>
          </p:cNvSpPr>
          <p:nvPr>
            <p:ph type="sldNum" sz="quarter" idx="10"/>
          </p:nvPr>
        </p:nvSpPr>
        <p:spPr/>
        <p:txBody>
          <a:bodyPr/>
          <a:lstStyle/>
          <a:p>
            <a:fld id="{2A319D07-5233-4827-AA11-7E344A77000C}" type="slidenum">
              <a:rPr lang="en-US" smtClean="0"/>
              <a:t>15</a:t>
            </a:fld>
            <a:endParaRPr lang="en-US"/>
          </a:p>
        </p:txBody>
      </p:sp>
    </p:spTree>
    <p:extLst>
      <p:ext uri="{BB962C8B-B14F-4D97-AF65-F5344CB8AC3E}">
        <p14:creationId xmlns:p14="http://schemas.microsoft.com/office/powerpoint/2010/main" val="196894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03838C-14D4-4AF7-A997-A04B0BC842C9}"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3202003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3838C-14D4-4AF7-A997-A04B0BC842C9}"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529463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3838C-14D4-4AF7-A997-A04B0BC842C9}"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337747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3838C-14D4-4AF7-A997-A04B0BC842C9}"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266795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03838C-14D4-4AF7-A997-A04B0BC842C9}"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222544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03838C-14D4-4AF7-A997-A04B0BC842C9}"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56546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03838C-14D4-4AF7-A997-A04B0BC842C9}" type="datetimeFigureOut">
              <a:rPr lang="en-US" smtClean="0"/>
              <a:t>4/6/2021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219897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03838C-14D4-4AF7-A997-A04B0BC842C9}" type="datetimeFigureOut">
              <a:rPr lang="en-US" smtClean="0"/>
              <a:t>4/6/2021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353961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3838C-14D4-4AF7-A997-A04B0BC842C9}"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376954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003838C-14D4-4AF7-A997-A04B0BC842C9}"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19278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C003838C-14D4-4AF7-A997-A04B0BC842C9}" type="datetimeFigureOut">
              <a:rPr lang="en-US" smtClean="0"/>
              <a:t>4/6/2021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232BA-9350-4DB5-B51E-AD2138CAF25C}" type="slidenum">
              <a:rPr lang="en-US" smtClean="0"/>
              <a:t>‹#›</a:t>
            </a:fld>
            <a:endParaRPr lang="en-US"/>
          </a:p>
        </p:txBody>
      </p:sp>
    </p:spTree>
    <p:extLst>
      <p:ext uri="{BB962C8B-B14F-4D97-AF65-F5344CB8AC3E}">
        <p14:creationId xmlns:p14="http://schemas.microsoft.com/office/powerpoint/2010/main" val="213202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003838C-14D4-4AF7-A997-A04B0BC842C9}" type="datetimeFigureOut">
              <a:rPr lang="en-US" smtClean="0"/>
              <a:t>4/6/2021</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79232BA-9350-4DB5-B51E-AD2138CAF25C}" type="slidenum">
              <a:rPr lang="en-US" smtClean="0"/>
              <a:t>‹#›</a:t>
            </a:fld>
            <a:endParaRPr lang="en-US"/>
          </a:p>
        </p:txBody>
      </p:sp>
    </p:spTree>
    <p:extLst>
      <p:ext uri="{BB962C8B-B14F-4D97-AF65-F5344CB8AC3E}">
        <p14:creationId xmlns:p14="http://schemas.microsoft.com/office/powerpoint/2010/main" val="681858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12000" b="1"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72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60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3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48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24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image" Target="../media/image4.png"/><Relationship Id="rId5" Type="http://schemas.openxmlformats.org/officeDocument/2006/relationships/diagramQuickStyle" Target="../diagrams/quickStyle10.xml"/><Relationship Id="rId10" Type="http://schemas.openxmlformats.org/officeDocument/2006/relationships/image" Target="../media/image3.png"/><Relationship Id="rId4" Type="http://schemas.openxmlformats.org/officeDocument/2006/relationships/diagramLayout" Target="../diagrams/layout10.xml"/><Relationship Id="rId9" Type="http://schemas.openxmlformats.org/officeDocument/2006/relationships/image" Target="../media/image2.png"/><Relationship Id="rId1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1.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openxmlformats.org/officeDocument/2006/relationships/image" Target="../media/image5.png"/><Relationship Id="rId5" Type="http://schemas.openxmlformats.org/officeDocument/2006/relationships/diagramColors" Target="../diagrams/colors11.xml"/><Relationship Id="rId10" Type="http://schemas.openxmlformats.org/officeDocument/2006/relationships/image" Target="../media/image4.png"/><Relationship Id="rId4" Type="http://schemas.openxmlformats.org/officeDocument/2006/relationships/diagramQuickStyle" Target="../diagrams/quickStyle11.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2.xml"/><Relationship Id="rId11" Type="http://schemas.openxmlformats.org/officeDocument/2006/relationships/image" Target="../media/image4.png"/><Relationship Id="rId5" Type="http://schemas.openxmlformats.org/officeDocument/2006/relationships/diagramQuickStyle" Target="../diagrams/quickStyle12.xml"/><Relationship Id="rId10" Type="http://schemas.openxmlformats.org/officeDocument/2006/relationships/image" Target="../media/image3.png"/><Relationship Id="rId4" Type="http://schemas.openxmlformats.org/officeDocument/2006/relationships/diagramLayout" Target="../diagrams/layout12.xml"/><Relationship Id="rId9" Type="http://schemas.openxmlformats.org/officeDocument/2006/relationships/image" Target="../media/image2.png"/><Relationship Id="rId1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1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openxmlformats.org/officeDocument/2006/relationships/image" Target="../media/image5.png"/><Relationship Id="rId5" Type="http://schemas.openxmlformats.org/officeDocument/2006/relationships/diagramColors" Target="../diagrams/colors13.xml"/><Relationship Id="rId10" Type="http://schemas.openxmlformats.org/officeDocument/2006/relationships/image" Target="../media/image4.png"/><Relationship Id="rId4" Type="http://schemas.openxmlformats.org/officeDocument/2006/relationships/diagramQuickStyle" Target="../diagrams/quickStyle13.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14.xml"/><Relationship Id="rId11" Type="http://schemas.openxmlformats.org/officeDocument/2006/relationships/image" Target="../media/image4.png"/><Relationship Id="rId5" Type="http://schemas.openxmlformats.org/officeDocument/2006/relationships/diagramQuickStyle" Target="../diagrams/quickStyle14.xml"/><Relationship Id="rId10" Type="http://schemas.openxmlformats.org/officeDocument/2006/relationships/image" Target="../media/image3.png"/><Relationship Id="rId4" Type="http://schemas.openxmlformats.org/officeDocument/2006/relationships/diagramLayout" Target="../diagrams/layout14.xml"/><Relationship Id="rId9" Type="http://schemas.openxmlformats.org/officeDocument/2006/relationships/image" Target="../media/image2.png"/><Relationship Id="rId1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15.xml"/><Relationship Id="rId7" Type="http://schemas.microsoft.com/office/2007/relationships/diagramDrawing" Target="../diagrams/drawing15.xml"/><Relationship Id="rId12"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5.xml"/><Relationship Id="rId11" Type="http://schemas.openxmlformats.org/officeDocument/2006/relationships/image" Target="../media/image4.png"/><Relationship Id="rId5" Type="http://schemas.openxmlformats.org/officeDocument/2006/relationships/diagramQuickStyle" Target="../diagrams/quickStyle15.xml"/><Relationship Id="rId10" Type="http://schemas.openxmlformats.org/officeDocument/2006/relationships/image" Target="../media/image3.png"/><Relationship Id="rId4" Type="http://schemas.openxmlformats.org/officeDocument/2006/relationships/diagramLayout" Target="../diagrams/layout15.xm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4.png"/><Relationship Id="rId5" Type="http://schemas.openxmlformats.org/officeDocument/2006/relationships/diagramQuickStyle" Target="../diagrams/quickStyle2.xml"/><Relationship Id="rId10" Type="http://schemas.openxmlformats.org/officeDocument/2006/relationships/image" Target="../media/image3.png"/><Relationship Id="rId4" Type="http://schemas.openxmlformats.org/officeDocument/2006/relationships/diagramLayout" Target="../diagrams/layout2.xml"/><Relationship Id="rId9" Type="http://schemas.openxmlformats.org/officeDocument/2006/relationships/image" Target="../media/image2.pn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5.png"/><Relationship Id="rId5" Type="http://schemas.openxmlformats.org/officeDocument/2006/relationships/diagramColors" Target="../diagrams/colors3.xml"/><Relationship Id="rId10" Type="http://schemas.openxmlformats.org/officeDocument/2006/relationships/image" Target="../media/image4.png"/><Relationship Id="rId4" Type="http://schemas.openxmlformats.org/officeDocument/2006/relationships/diagramQuickStyle" Target="../diagrams/quickStyle3.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image" Target="../media/image4.png"/><Relationship Id="rId5" Type="http://schemas.openxmlformats.org/officeDocument/2006/relationships/diagramQuickStyle" Target="../diagrams/quickStyle4.xml"/><Relationship Id="rId10" Type="http://schemas.openxmlformats.org/officeDocument/2006/relationships/image" Target="../media/image3.png"/><Relationship Id="rId4" Type="http://schemas.openxmlformats.org/officeDocument/2006/relationships/diagramLayout" Target="../diagrams/layout4.xml"/><Relationship Id="rId9" Type="http://schemas.openxmlformats.org/officeDocument/2006/relationships/image" Target="../media/image2.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5.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image" Target="../media/image5.png"/><Relationship Id="rId5" Type="http://schemas.openxmlformats.org/officeDocument/2006/relationships/diagramColors" Target="../diagrams/colors5.xml"/><Relationship Id="rId10" Type="http://schemas.openxmlformats.org/officeDocument/2006/relationships/image" Target="../media/image4.png"/><Relationship Id="rId4" Type="http://schemas.openxmlformats.org/officeDocument/2006/relationships/diagramQuickStyle" Target="../diagrams/quickStyle5.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image" Target="../media/image4.png"/><Relationship Id="rId5" Type="http://schemas.openxmlformats.org/officeDocument/2006/relationships/diagramQuickStyle" Target="../diagrams/quickStyle6.xml"/><Relationship Id="rId10" Type="http://schemas.openxmlformats.org/officeDocument/2006/relationships/image" Target="../media/image3.png"/><Relationship Id="rId4" Type="http://schemas.openxmlformats.org/officeDocument/2006/relationships/diagramLayout" Target="../diagrams/layout6.xml"/><Relationship Id="rId9" Type="http://schemas.openxmlformats.org/officeDocument/2006/relationships/image" Target="../media/image2.png"/><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7.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openxmlformats.org/officeDocument/2006/relationships/image" Target="../media/image5.png"/><Relationship Id="rId5" Type="http://schemas.openxmlformats.org/officeDocument/2006/relationships/diagramColors" Target="../diagrams/colors7.xml"/><Relationship Id="rId10" Type="http://schemas.openxmlformats.org/officeDocument/2006/relationships/image" Target="../media/image4.png"/><Relationship Id="rId4" Type="http://schemas.openxmlformats.org/officeDocument/2006/relationships/diagramQuickStyle" Target="../diagrams/quickStyle7.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image" Target="../media/image4.png"/><Relationship Id="rId5" Type="http://schemas.openxmlformats.org/officeDocument/2006/relationships/diagramQuickStyle" Target="../diagrams/quickStyle8.xml"/><Relationship Id="rId10" Type="http://schemas.openxmlformats.org/officeDocument/2006/relationships/image" Target="../media/image3.png"/><Relationship Id="rId4" Type="http://schemas.openxmlformats.org/officeDocument/2006/relationships/diagramLayout" Target="../diagrams/layout8.xml"/><Relationship Id="rId9" Type="http://schemas.openxmlformats.org/officeDocument/2006/relationships/image" Target="../media/image2.png"/><Relationship Id="rId1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9.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openxmlformats.org/officeDocument/2006/relationships/image" Target="../media/image5.png"/><Relationship Id="rId5" Type="http://schemas.openxmlformats.org/officeDocument/2006/relationships/diagramColors" Target="../diagrams/colors9.xml"/><Relationship Id="rId10" Type="http://schemas.openxmlformats.org/officeDocument/2006/relationships/image" Target="../media/image4.png"/><Relationship Id="rId4" Type="http://schemas.openxmlformats.org/officeDocument/2006/relationships/diagramQuickStyle" Target="../diagrams/quickStyle9.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D2C4"/>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extLst>
              <p:ext uri="{D42A27DB-BD31-4B8C-83A1-F6EECF244321}">
                <p14:modId xmlns:p14="http://schemas.microsoft.com/office/powerpoint/2010/main" val="908151070"/>
              </p:ext>
            </p:extLst>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433360307"/>
              </p:ext>
            </p:extLst>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66453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cxnSp>
        <p:nvCxnSpPr>
          <p:cNvPr id="31" name="Straight Connector 30"/>
          <p:cNvCxnSpPr/>
          <p:nvPr/>
        </p:nvCxnSpPr>
        <p:spPr>
          <a:xfrm flipV="1">
            <a:off x="29417818" y="17966331"/>
            <a:ext cx="9872397" cy="11434413"/>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34251603" y="5318398"/>
            <a:ext cx="6581116" cy="3335823"/>
          </a:xfrm>
          <a:prstGeom prst="line">
            <a:avLst/>
          </a:prstGeom>
        </p:spPr>
        <p:style>
          <a:lnRef idx="3">
            <a:schemeClr val="dk1"/>
          </a:lnRef>
          <a:fillRef idx="0">
            <a:schemeClr val="dk1"/>
          </a:fillRef>
          <a:effectRef idx="2">
            <a:schemeClr val="dk1"/>
          </a:effectRef>
          <a:fontRef idx="minor">
            <a:schemeClr val="tx1"/>
          </a:fontRef>
        </p:style>
      </p:cxnSp>
      <p:sp>
        <p:nvSpPr>
          <p:cNvPr id="34" name="Rectangle 33"/>
          <p:cNvSpPr/>
          <p:nvPr/>
        </p:nvSpPr>
        <p:spPr>
          <a:xfrm>
            <a:off x="137531" y="0"/>
            <a:ext cx="43653616" cy="3291840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4"/>
          <a:stretch>
            <a:fillRect/>
          </a:stretch>
        </p:blipFill>
        <p:spPr>
          <a:xfrm>
            <a:off x="7668689" y="3119228"/>
            <a:ext cx="26568535" cy="26632633"/>
          </a:xfrm>
          <a:prstGeom prst="rect">
            <a:avLst/>
          </a:prstGeom>
        </p:spPr>
      </p:pic>
    </p:spTree>
    <p:extLst>
      <p:ext uri="{BB962C8B-B14F-4D97-AF65-F5344CB8AC3E}">
        <p14:creationId xmlns:p14="http://schemas.microsoft.com/office/powerpoint/2010/main" val="359593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0"/>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1"/>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2"/>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346950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cxnSp>
        <p:nvCxnSpPr>
          <p:cNvPr id="31" name="Straight Connector 30"/>
          <p:cNvCxnSpPr/>
          <p:nvPr/>
        </p:nvCxnSpPr>
        <p:spPr>
          <a:xfrm flipV="1">
            <a:off x="32918400" y="27817011"/>
            <a:ext cx="2406316" cy="215030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33775827" y="8716024"/>
            <a:ext cx="2752047" cy="9335025"/>
          </a:xfrm>
          <a:prstGeom prst="line">
            <a:avLst/>
          </a:prstGeom>
        </p:spPr>
        <p:style>
          <a:lnRef idx="3">
            <a:schemeClr val="dk1"/>
          </a:lnRef>
          <a:fillRef idx="0">
            <a:schemeClr val="dk1"/>
          </a:fillRef>
          <a:effectRef idx="2">
            <a:schemeClr val="dk1"/>
          </a:effectRef>
          <a:fontRef idx="minor">
            <a:schemeClr val="tx1"/>
          </a:fontRef>
        </p:style>
      </p:cxnSp>
      <p:sp>
        <p:nvSpPr>
          <p:cNvPr id="35" name="Rectangle 34"/>
          <p:cNvSpPr/>
          <p:nvPr/>
        </p:nvSpPr>
        <p:spPr>
          <a:xfrm>
            <a:off x="137531" y="0"/>
            <a:ext cx="43653616" cy="3291840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4"/>
          <a:stretch>
            <a:fillRect/>
          </a:stretch>
        </p:blipFill>
        <p:spPr>
          <a:xfrm>
            <a:off x="8137952" y="3271504"/>
            <a:ext cx="25536094" cy="27476422"/>
          </a:xfrm>
          <a:prstGeom prst="rect">
            <a:avLst/>
          </a:prstGeom>
        </p:spPr>
      </p:pic>
    </p:spTree>
    <p:extLst>
      <p:ext uri="{BB962C8B-B14F-4D97-AF65-F5344CB8AC3E}">
        <p14:creationId xmlns:p14="http://schemas.microsoft.com/office/powerpoint/2010/main" val="86080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0"/>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1"/>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2"/>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2810217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cxnSp>
        <p:nvCxnSpPr>
          <p:cNvPr id="31" name="Straight Connector 30"/>
          <p:cNvCxnSpPr/>
          <p:nvPr/>
        </p:nvCxnSpPr>
        <p:spPr>
          <a:xfrm>
            <a:off x="13703518" y="26184881"/>
            <a:ext cx="16229458" cy="5291561"/>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H="1">
            <a:off x="42453587" y="25281726"/>
            <a:ext cx="370292" cy="4470135"/>
          </a:xfrm>
          <a:prstGeom prst="line">
            <a:avLst/>
          </a:prstGeom>
        </p:spPr>
        <p:style>
          <a:lnRef idx="3">
            <a:schemeClr val="dk1"/>
          </a:lnRef>
          <a:fillRef idx="0">
            <a:schemeClr val="dk1"/>
          </a:fillRef>
          <a:effectRef idx="2">
            <a:schemeClr val="dk1"/>
          </a:effectRef>
          <a:fontRef idx="minor">
            <a:schemeClr val="tx1"/>
          </a:fontRef>
        </p:style>
      </p:cxnSp>
      <p:sp>
        <p:nvSpPr>
          <p:cNvPr id="34" name="Rectangle 33"/>
          <p:cNvSpPr/>
          <p:nvPr/>
        </p:nvSpPr>
        <p:spPr>
          <a:xfrm>
            <a:off x="137531" y="0"/>
            <a:ext cx="43653616" cy="3291840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4"/>
          <a:stretch>
            <a:fillRect/>
          </a:stretch>
        </p:blipFill>
        <p:spPr>
          <a:xfrm>
            <a:off x="2209816" y="17166041"/>
            <a:ext cx="41460474" cy="8728521"/>
          </a:xfrm>
          <a:prstGeom prst="rect">
            <a:avLst/>
          </a:prstGeom>
        </p:spPr>
      </p:pic>
    </p:spTree>
    <p:extLst>
      <p:ext uri="{BB962C8B-B14F-4D97-AF65-F5344CB8AC3E}">
        <p14:creationId xmlns:p14="http://schemas.microsoft.com/office/powerpoint/2010/main" val="1043851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180005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6D2C4"/>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extLst>
              <p:ext uri="{D42A27DB-BD31-4B8C-83A1-F6EECF244321}">
                <p14:modId xmlns:p14="http://schemas.microsoft.com/office/powerpoint/2010/main" val="908151070"/>
              </p:ext>
            </p:extLst>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433360307"/>
              </p:ext>
            </p:extLst>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cxnSp>
        <p:nvCxnSpPr>
          <p:cNvPr id="10" name="Straight Connector 9"/>
          <p:cNvCxnSpPr/>
          <p:nvPr/>
        </p:nvCxnSpPr>
        <p:spPr>
          <a:xfrm>
            <a:off x="9565390" y="21464337"/>
            <a:ext cx="2840178" cy="2021305"/>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9238332" y="6367656"/>
            <a:ext cx="3238681" cy="509465"/>
          </a:xfrm>
          <a:prstGeom prst="line">
            <a:avLst/>
          </a:prstGeom>
        </p:spPr>
        <p:style>
          <a:lnRef idx="3">
            <a:schemeClr val="dk1"/>
          </a:lnRef>
          <a:fillRef idx="0">
            <a:schemeClr val="dk1"/>
          </a:fillRef>
          <a:effectRef idx="2">
            <a:schemeClr val="dk1"/>
          </a:effectRef>
          <a:fontRef idx="minor">
            <a:schemeClr val="tx1"/>
          </a:fontRef>
        </p:style>
      </p:cxnSp>
      <p:sp>
        <p:nvSpPr>
          <p:cNvPr id="15" name="Rectangle 14"/>
          <p:cNvSpPr/>
          <p:nvPr/>
        </p:nvSpPr>
        <p:spPr>
          <a:xfrm>
            <a:off x="196818" y="0"/>
            <a:ext cx="43653616" cy="3291840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4"/>
          <a:stretch>
            <a:fillRect/>
          </a:stretch>
        </p:blipFill>
        <p:spPr>
          <a:xfrm>
            <a:off x="12438225" y="6186616"/>
            <a:ext cx="18863265" cy="22206466"/>
          </a:xfrm>
          <a:prstGeom prst="rect">
            <a:avLst/>
          </a:prstGeom>
        </p:spPr>
      </p:pic>
    </p:spTree>
    <p:extLst>
      <p:ext uri="{BB962C8B-B14F-4D97-AF65-F5344CB8AC3E}">
        <p14:creationId xmlns:p14="http://schemas.microsoft.com/office/powerpoint/2010/main" val="1304187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0"/>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1"/>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2"/>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30978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cxnSp>
        <p:nvCxnSpPr>
          <p:cNvPr id="31" name="Straight Connector 30"/>
          <p:cNvCxnSpPr/>
          <p:nvPr/>
        </p:nvCxnSpPr>
        <p:spPr>
          <a:xfrm flipV="1">
            <a:off x="3778431" y="20440649"/>
            <a:ext cx="4369303" cy="2382189"/>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12202314" y="25689876"/>
            <a:ext cx="9872453" cy="5480580"/>
          </a:xfrm>
          <a:prstGeom prst="line">
            <a:avLst/>
          </a:prstGeom>
        </p:spPr>
        <p:style>
          <a:lnRef idx="3">
            <a:schemeClr val="dk1"/>
          </a:lnRef>
          <a:fillRef idx="0">
            <a:schemeClr val="dk1"/>
          </a:fillRef>
          <a:effectRef idx="2">
            <a:schemeClr val="dk1"/>
          </a:effectRef>
          <a:fontRef idx="minor">
            <a:schemeClr val="tx1"/>
          </a:fontRef>
        </p:style>
      </p:cxnSp>
      <p:sp>
        <p:nvSpPr>
          <p:cNvPr id="35" name="Rectangle 34"/>
          <p:cNvSpPr/>
          <p:nvPr/>
        </p:nvSpPr>
        <p:spPr>
          <a:xfrm>
            <a:off x="34428" y="0"/>
            <a:ext cx="43653616" cy="3291840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4"/>
          <a:stretch>
            <a:fillRect/>
          </a:stretch>
        </p:blipFill>
        <p:spPr>
          <a:xfrm>
            <a:off x="8731137" y="8962876"/>
            <a:ext cx="21492794" cy="16727000"/>
          </a:xfrm>
          <a:prstGeom prst="rect">
            <a:avLst/>
          </a:prstGeom>
        </p:spPr>
      </p:pic>
    </p:spTree>
    <p:extLst>
      <p:ext uri="{BB962C8B-B14F-4D97-AF65-F5344CB8AC3E}">
        <p14:creationId xmlns:p14="http://schemas.microsoft.com/office/powerpoint/2010/main" val="245837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0"/>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1"/>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2"/>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345387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cxnSp>
        <p:nvCxnSpPr>
          <p:cNvPr id="31" name="Straight Connector 30"/>
          <p:cNvCxnSpPr/>
          <p:nvPr/>
        </p:nvCxnSpPr>
        <p:spPr>
          <a:xfrm flipV="1">
            <a:off x="15204119" y="6629246"/>
            <a:ext cx="1123235" cy="722698"/>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H="1" flipV="1">
            <a:off x="28180770" y="6285768"/>
            <a:ext cx="1538603" cy="1433279"/>
          </a:xfrm>
          <a:prstGeom prst="line">
            <a:avLst/>
          </a:prstGeom>
        </p:spPr>
        <p:style>
          <a:lnRef idx="3">
            <a:schemeClr val="dk1"/>
          </a:lnRef>
          <a:fillRef idx="0">
            <a:schemeClr val="dk1"/>
          </a:fillRef>
          <a:effectRef idx="2">
            <a:schemeClr val="dk1"/>
          </a:effectRef>
          <a:fontRef idx="minor">
            <a:schemeClr val="tx1"/>
          </a:fontRef>
        </p:style>
      </p:cxnSp>
      <p:sp>
        <p:nvSpPr>
          <p:cNvPr id="34" name="Rectangle 33"/>
          <p:cNvSpPr/>
          <p:nvPr/>
        </p:nvSpPr>
        <p:spPr>
          <a:xfrm>
            <a:off x="105377" y="46728"/>
            <a:ext cx="43653616" cy="3291840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4"/>
          <a:stretch>
            <a:fillRect/>
          </a:stretch>
        </p:blipFill>
        <p:spPr>
          <a:xfrm>
            <a:off x="12816286" y="7497461"/>
            <a:ext cx="21565072" cy="24363361"/>
          </a:xfrm>
          <a:prstGeom prst="rect">
            <a:avLst/>
          </a:prstGeom>
        </p:spPr>
      </p:pic>
    </p:spTree>
    <p:extLst>
      <p:ext uri="{BB962C8B-B14F-4D97-AF65-F5344CB8AC3E}">
        <p14:creationId xmlns:p14="http://schemas.microsoft.com/office/powerpoint/2010/main" val="29804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0"/>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1"/>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2"/>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51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1"/>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2"/>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3"/>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cxnSp>
        <p:nvCxnSpPr>
          <p:cNvPr id="31" name="Straight Connector 30"/>
          <p:cNvCxnSpPr/>
          <p:nvPr/>
        </p:nvCxnSpPr>
        <p:spPr>
          <a:xfrm flipH="1" flipV="1">
            <a:off x="15564740" y="28100777"/>
            <a:ext cx="2037451" cy="2266928"/>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flipV="1">
            <a:off x="25315316" y="27928264"/>
            <a:ext cx="1993365" cy="3041788"/>
          </a:xfrm>
          <a:prstGeom prst="line">
            <a:avLst/>
          </a:prstGeom>
        </p:spPr>
        <p:style>
          <a:lnRef idx="3">
            <a:schemeClr val="dk1"/>
          </a:lnRef>
          <a:fillRef idx="0">
            <a:schemeClr val="dk1"/>
          </a:fillRef>
          <a:effectRef idx="2">
            <a:schemeClr val="dk1"/>
          </a:effectRef>
          <a:fontRef idx="minor">
            <a:schemeClr val="tx1"/>
          </a:fontRef>
        </p:style>
      </p:cxnSp>
      <p:sp>
        <p:nvSpPr>
          <p:cNvPr id="34" name="Rectangle 33"/>
          <p:cNvSpPr/>
          <p:nvPr/>
        </p:nvSpPr>
        <p:spPr>
          <a:xfrm>
            <a:off x="137531" y="0"/>
            <a:ext cx="43653616" cy="3291840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4"/>
          <a:stretch>
            <a:fillRect/>
          </a:stretch>
        </p:blipFill>
        <p:spPr>
          <a:xfrm>
            <a:off x="8941589" y="3614494"/>
            <a:ext cx="29049185" cy="24239931"/>
          </a:xfrm>
          <a:prstGeom prst="rect">
            <a:avLst/>
          </a:prstGeom>
        </p:spPr>
      </p:pic>
    </p:spTree>
    <p:extLst>
      <p:ext uri="{BB962C8B-B14F-4D97-AF65-F5344CB8AC3E}">
        <p14:creationId xmlns:p14="http://schemas.microsoft.com/office/powerpoint/2010/main" val="124700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310C5D-DC44-4E33-B620-52C3D6C53370}"/>
              </a:ext>
            </a:extLst>
          </p:cNvPr>
          <p:cNvSpPr/>
          <p:nvPr/>
        </p:nvSpPr>
        <p:spPr>
          <a:xfrm>
            <a:off x="895873" y="939799"/>
            <a:ext cx="42072625" cy="4663410"/>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noFill/>
            </a:endParaRPr>
          </a:p>
        </p:txBody>
      </p:sp>
      <p:sp>
        <p:nvSpPr>
          <p:cNvPr id="5" name="Rectangle 4">
            <a:extLst>
              <a:ext uri="{FF2B5EF4-FFF2-40B4-BE49-F238E27FC236}">
                <a16:creationId xmlns:a16="http://schemas.microsoft.com/office/drawing/2014/main" id="{BF8025F6-FCDA-4E7E-A61F-C0A6958FDE2A}"/>
              </a:ext>
            </a:extLst>
          </p:cNvPr>
          <p:cNvSpPr/>
          <p:nvPr/>
        </p:nvSpPr>
        <p:spPr>
          <a:xfrm>
            <a:off x="895873"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DC527CA-E2AE-49D2-B2AB-7D5077CBEF93}"/>
              </a:ext>
            </a:extLst>
          </p:cNvPr>
          <p:cNvSpPr/>
          <p:nvPr/>
        </p:nvSpPr>
        <p:spPr>
          <a:xfrm>
            <a:off x="15188171" y="6227259"/>
            <a:ext cx="13552336"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84AF6718-FD19-4A11-837D-0901175FE445}"/>
              </a:ext>
            </a:extLst>
          </p:cNvPr>
          <p:cNvSpPr/>
          <p:nvPr/>
        </p:nvSpPr>
        <p:spPr>
          <a:xfrm>
            <a:off x="29417818" y="6227258"/>
            <a:ext cx="13545632" cy="25779081"/>
          </a:xfrm>
          <a:prstGeom prst="rect">
            <a:avLst/>
          </a:prstGeom>
          <a:ln w="38100">
            <a:solidFill>
              <a:srgbClr val="00205B"/>
            </a:solidFill>
          </a:ln>
        </p:spPr>
        <p:style>
          <a:lnRef idx="2">
            <a:schemeClr val="accent5"/>
          </a:lnRef>
          <a:fillRef idx="1">
            <a:schemeClr val="lt1"/>
          </a:fillRef>
          <a:effectRef idx="0">
            <a:schemeClr val="accent5"/>
          </a:effectRef>
          <a:fontRef idx="minor">
            <a:schemeClr val="dk1"/>
          </a:fontRef>
        </p:style>
        <p:txBody>
          <a:bodyPr rtlCol="0" anchor="ctr"/>
          <a:lstStyle/>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endParaRPr lang="en-US" sz="2500" dirty="0">
              <a:solidFill>
                <a:schemeClr val="tx1"/>
              </a:solidFill>
            </a:endParaRPr>
          </a:p>
          <a:p>
            <a:endParaRPr lang="en-US" sz="2500" dirty="0">
              <a:solidFill>
                <a:schemeClr val="tx1"/>
              </a:solidFill>
            </a:endParaRPr>
          </a:p>
        </p:txBody>
      </p:sp>
      <p:sp>
        <p:nvSpPr>
          <p:cNvPr id="8" name="TextBox 7">
            <a:extLst>
              <a:ext uri="{FF2B5EF4-FFF2-40B4-BE49-F238E27FC236}">
                <a16:creationId xmlns:a16="http://schemas.microsoft.com/office/drawing/2014/main" id="{D078136A-28F6-4E53-8F40-BD45403F8425}"/>
              </a:ext>
            </a:extLst>
          </p:cNvPr>
          <p:cNvSpPr txBox="1"/>
          <p:nvPr/>
        </p:nvSpPr>
        <p:spPr>
          <a:xfrm>
            <a:off x="1961970" y="1124525"/>
            <a:ext cx="39900289" cy="2554545"/>
          </a:xfrm>
          <a:prstGeom prst="rect">
            <a:avLst/>
          </a:prstGeom>
          <a:noFill/>
        </p:spPr>
        <p:txBody>
          <a:bodyPr wrap="square" rtlCol="0">
            <a:spAutoFit/>
          </a:bodyPr>
          <a:lstStyle/>
          <a:p>
            <a:pPr algn="ctr">
              <a:defRPr/>
            </a:pPr>
            <a:r>
              <a:rPr lang="en-US" sz="8000" b="1" dirty="0">
                <a:solidFill>
                  <a:srgbClr val="00205B"/>
                </a:solidFill>
                <a:latin typeface="+mj-lt"/>
              </a:rPr>
              <a:t>Transportation Engineering Education for Undergraduate Students: Competencies, Skills, Teaching-Learning, and Evaluation</a:t>
            </a:r>
            <a:endParaRPr lang="en-US" sz="8000" dirty="0">
              <a:solidFill>
                <a:srgbClr val="00205B"/>
              </a:solidFill>
              <a:cs typeface="Calibri"/>
            </a:endParaRPr>
          </a:p>
        </p:txBody>
      </p:sp>
      <p:sp>
        <p:nvSpPr>
          <p:cNvPr id="11" name="TextBox 10">
            <a:extLst>
              <a:ext uri="{FF2B5EF4-FFF2-40B4-BE49-F238E27FC236}">
                <a16:creationId xmlns:a16="http://schemas.microsoft.com/office/drawing/2014/main" id="{FD1897E0-2ADC-4D58-8DA6-138A594404BE}"/>
              </a:ext>
            </a:extLst>
          </p:cNvPr>
          <p:cNvSpPr txBox="1"/>
          <p:nvPr/>
        </p:nvSpPr>
        <p:spPr>
          <a:xfrm>
            <a:off x="29991051" y="632525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Teaching Style vs Learning Style Preference</a:t>
            </a:r>
          </a:p>
        </p:txBody>
      </p:sp>
      <p:sp>
        <p:nvSpPr>
          <p:cNvPr id="12" name="TextBox 11">
            <a:extLst>
              <a:ext uri="{FF2B5EF4-FFF2-40B4-BE49-F238E27FC236}">
                <a16:creationId xmlns:a16="http://schemas.microsoft.com/office/drawing/2014/main" id="{8B35ED84-EE83-4693-B741-4ADECB9A7D49}"/>
              </a:ext>
            </a:extLst>
          </p:cNvPr>
          <p:cNvSpPr txBox="1"/>
          <p:nvPr/>
        </p:nvSpPr>
        <p:spPr>
          <a:xfrm>
            <a:off x="15752609" y="6734022"/>
            <a:ext cx="12542034" cy="17327820"/>
          </a:xfrm>
          <a:prstGeom prst="rect">
            <a:avLst/>
          </a:prstGeom>
          <a:noFill/>
        </p:spPr>
        <p:txBody>
          <a:bodyPr wrap="square" rtlCol="0">
            <a:spAutoFit/>
          </a:bodyPr>
          <a:lstStyle/>
          <a:p>
            <a:pPr algn="ctr"/>
            <a:r>
              <a:rPr lang="en-US" sz="4800" b="1" dirty="0">
                <a:solidFill>
                  <a:srgbClr val="00205B"/>
                </a:solidFill>
                <a:latin typeface="+mj-lt"/>
                <a:ea typeface="Times New Roman" pitchFamily="39" charset="0"/>
                <a:cs typeface="Calibri"/>
              </a:rPr>
              <a:t>Resources Applied in the Classroom</a:t>
            </a:r>
          </a:p>
          <a:p>
            <a:pPr algn="ctr"/>
            <a:endParaRPr lang="en-US" sz="3400" b="1" i="1"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ea typeface="Times New Roman" pitchFamily="39" charset="0"/>
              <a:cs typeface="Calibri"/>
            </a:endParaRPr>
          </a:p>
          <a:p>
            <a:endParaRPr lang="en-US" sz="3400" dirty="0">
              <a:solidFill>
                <a:srgbClr val="00205B"/>
              </a:solidFill>
              <a:ea typeface="Times New Roman" pitchFamily="39" charset="0"/>
              <a:cs typeface="Calibri"/>
            </a:endParaRPr>
          </a:p>
          <a:p>
            <a:pPr lvl="0" algn="ctr"/>
            <a:r>
              <a:rPr lang="en-US" sz="4800" b="1" dirty="0">
                <a:solidFill>
                  <a:srgbClr val="00205B"/>
                </a:solidFill>
                <a:latin typeface="+mj-lt"/>
                <a:ea typeface="Times New Roman" pitchFamily="39" charset="0"/>
                <a:cs typeface="Calibri"/>
              </a:rPr>
              <a:t>Active Learning</a:t>
            </a:r>
          </a:p>
          <a:p>
            <a:pPr lvl="0" algn="ctr"/>
            <a:endParaRPr lang="en-US" sz="3400" b="1" dirty="0">
              <a:solidFill>
                <a:srgbClr val="00205B"/>
              </a:solidFill>
              <a:ea typeface="Times New Roman" pitchFamily="39" charset="0"/>
              <a:cs typeface="Calibri"/>
            </a:endParaRPr>
          </a:p>
          <a:p>
            <a:r>
              <a:rPr lang="en-US" sz="3400" dirty="0">
                <a:ea typeface="Times New Roman" pitchFamily="39" charset="0"/>
                <a:cs typeface="Calibri"/>
              </a:rPr>
              <a:t>An online platform was developed: </a:t>
            </a:r>
            <a:r>
              <a:rPr lang="en-US" sz="3400" b="1" dirty="0">
                <a:ea typeface="Times New Roman" pitchFamily="39" charset="0"/>
                <a:cs typeface="Calibri"/>
              </a:rPr>
              <a:t>L</a:t>
            </a:r>
            <a:r>
              <a:rPr lang="en-US" sz="3600" b="1" dirty="0"/>
              <a:t>earning Management System (LMS) TIDIA </a:t>
            </a:r>
            <a:r>
              <a:rPr lang="en-US" sz="3600" b="1" i="1" dirty="0"/>
              <a:t>Ae</a:t>
            </a:r>
            <a:endParaRPr lang="en-US" sz="3400" b="1" i="1" dirty="0">
              <a:ea typeface="Times New Roman" pitchFamily="39" charset="0"/>
              <a:cs typeface="Calibri"/>
            </a:endParaRPr>
          </a:p>
        </p:txBody>
      </p:sp>
      <p:sp>
        <p:nvSpPr>
          <p:cNvPr id="13" name="TextBox 12">
            <a:extLst>
              <a:ext uri="{FF2B5EF4-FFF2-40B4-BE49-F238E27FC236}">
                <a16:creationId xmlns:a16="http://schemas.microsoft.com/office/drawing/2014/main" id="{4DF213A4-4DB8-4B4E-B2C3-A77B63BE3EE8}"/>
              </a:ext>
            </a:extLst>
          </p:cNvPr>
          <p:cNvSpPr txBox="1"/>
          <p:nvPr/>
        </p:nvSpPr>
        <p:spPr>
          <a:xfrm>
            <a:off x="1325377" y="6734022"/>
            <a:ext cx="12700721" cy="19543812"/>
          </a:xfrm>
          <a:prstGeom prst="rect">
            <a:avLst/>
          </a:prstGeom>
          <a:noFill/>
        </p:spPr>
        <p:txBody>
          <a:bodyPr wrap="square" rtlCol="0">
            <a:spAutoFit/>
          </a:bodyPr>
          <a:lstStyle/>
          <a:p>
            <a:pPr lvl="0" algn="ctr"/>
            <a:r>
              <a:rPr lang="en-US" sz="4800" b="1" dirty="0">
                <a:solidFill>
                  <a:srgbClr val="00205B"/>
                </a:solidFill>
                <a:latin typeface="+mj-lt"/>
                <a:ea typeface="Times New Roman" pitchFamily="39" charset="0"/>
                <a:cs typeface="Calibri"/>
              </a:rPr>
              <a:t>Introduction</a:t>
            </a:r>
          </a:p>
          <a:p>
            <a:pPr lvl="0" algn="ctr"/>
            <a:endParaRPr lang="en-US" sz="4800" b="1" dirty="0">
              <a:solidFill>
                <a:srgbClr val="00205B"/>
              </a:solidFill>
              <a:latin typeface="+mj-lt"/>
              <a:ea typeface="Times New Roman" pitchFamily="39" charset="0"/>
              <a:cs typeface="Calibri"/>
            </a:endParaRPr>
          </a:p>
          <a:p>
            <a:pPr lvl="0" algn="ctr"/>
            <a:r>
              <a:rPr lang="en-US" sz="4000" b="1" dirty="0">
                <a:solidFill>
                  <a:srgbClr val="00205B"/>
                </a:solidFill>
                <a:ea typeface="Times New Roman" pitchFamily="39" charset="0"/>
                <a:cs typeface="Calibri"/>
              </a:rPr>
              <a:t> Civil Engineering</a:t>
            </a: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just"/>
            <a:endParaRPr lang="en-US" sz="3400" b="1" dirty="0">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pPr algn="ctr"/>
            <a:endParaRPr lang="en-US" sz="4800" b="1" dirty="0">
              <a:solidFill>
                <a:srgbClr val="00205B"/>
              </a:solidFill>
              <a:latin typeface="+mj-lt"/>
              <a:ea typeface="Times New Roman" pitchFamily="39" charset="0"/>
              <a:cs typeface="Calibri"/>
            </a:endParaRPr>
          </a:p>
          <a:p>
            <a:endParaRPr lang="en-US" sz="4500" b="1" i="1" dirty="0">
              <a:solidFill>
                <a:srgbClr val="00205B"/>
              </a:solidFill>
              <a:latin typeface="+mj-lt"/>
              <a:ea typeface="Times New Roman" pitchFamily="39" charset="0"/>
              <a:cs typeface="Calibri"/>
            </a:endParaRPr>
          </a:p>
          <a:p>
            <a:r>
              <a:rPr lang="en-US" sz="4500" b="1" i="1" dirty="0">
                <a:solidFill>
                  <a:srgbClr val="00205B"/>
                </a:solidFill>
                <a:latin typeface="+mj-lt"/>
                <a:ea typeface="Times New Roman" pitchFamily="39" charset="0"/>
                <a:cs typeface="Calibri"/>
              </a:rPr>
              <a:t>Problems for Transportation Professionals</a:t>
            </a:r>
          </a:p>
          <a:p>
            <a:pPr algn="just"/>
            <a:endParaRPr lang="en-US" sz="3400" b="1" i="1" dirty="0">
              <a:ea typeface="Times New Roman" pitchFamily="39" charset="0"/>
              <a:cs typeface="Calibri"/>
            </a:endParaRPr>
          </a:p>
          <a:p>
            <a:pPr marL="571500" indent="-571500">
              <a:buFont typeface="Arial" panose="020B0604020202020204" pitchFamily="34" charset="0"/>
              <a:buChar char="•"/>
            </a:pPr>
            <a:r>
              <a:rPr lang="en-US" sz="3600" dirty="0"/>
              <a:t>Most Transportation professionals have bachelor degree in Civil Engineering, only a few take up dedicated graduate studies</a:t>
            </a:r>
          </a:p>
          <a:p>
            <a:pPr marL="571500" indent="-571500">
              <a:buFont typeface="Arial" panose="020B0604020202020204" pitchFamily="34" charset="0"/>
              <a:buChar char="•"/>
            </a:pPr>
            <a:endParaRPr lang="en-US" sz="3600" b="1" dirty="0"/>
          </a:p>
          <a:p>
            <a:pPr marL="571500" indent="-571500">
              <a:buFont typeface="Arial" panose="020B0604020202020204" pitchFamily="34" charset="0"/>
              <a:buChar char="•"/>
            </a:pPr>
            <a:r>
              <a:rPr lang="en-US" sz="3600" dirty="0"/>
              <a:t>Issues with Bachelor curriculum</a:t>
            </a:r>
          </a:p>
          <a:p>
            <a:pPr marL="1028700" lvl="1" indent="-571500">
              <a:buFont typeface="Arial" panose="020B0604020202020204" pitchFamily="34" charset="0"/>
              <a:buChar char="•"/>
            </a:pPr>
            <a:r>
              <a:rPr lang="en-US" sz="3400" b="1" dirty="0"/>
              <a:t>Inflexible and non-dedicated Curriculum</a:t>
            </a:r>
            <a:r>
              <a:rPr lang="en-US" sz="3400" dirty="0"/>
              <a:t>: Curriculum needs to be more flexible, more specific approach in the first years of education</a:t>
            </a:r>
          </a:p>
          <a:p>
            <a:pPr marL="1028700" lvl="1" indent="-571500">
              <a:buFont typeface="Arial" panose="020B0604020202020204" pitchFamily="34" charset="0"/>
              <a:buChar char="•"/>
            </a:pPr>
            <a:r>
              <a:rPr lang="en-US" sz="3400" b="1" dirty="0"/>
              <a:t>Insufficient “Specialization-specific” Literature</a:t>
            </a:r>
            <a:r>
              <a:rPr lang="en-US" sz="3400" dirty="0"/>
              <a:t>: Project and management of transportations systems not covered in texts</a:t>
            </a:r>
          </a:p>
          <a:p>
            <a:pPr marL="1028700" lvl="1" indent="-571500">
              <a:buFont typeface="Arial" panose="020B0604020202020204" pitchFamily="34" charset="0"/>
              <a:buChar char="•"/>
            </a:pPr>
            <a:endParaRPr lang="en-US" sz="3400" dirty="0"/>
          </a:p>
          <a:p>
            <a:pPr algn="ctr"/>
            <a:r>
              <a:rPr lang="en-US" sz="4800" b="1" dirty="0">
                <a:solidFill>
                  <a:srgbClr val="00205B"/>
                </a:solidFill>
                <a:latin typeface="+mj-lt"/>
                <a:ea typeface="Times New Roman" pitchFamily="39" charset="0"/>
                <a:cs typeface="Calibri"/>
              </a:rPr>
              <a:t>Case Study</a:t>
            </a:r>
          </a:p>
          <a:p>
            <a:endParaRPr lang="en-US" sz="3400" b="1" dirty="0"/>
          </a:p>
          <a:p>
            <a:r>
              <a:rPr lang="en-US" sz="3400" dirty="0"/>
              <a:t>. The study was performed on a set of courses at </a:t>
            </a:r>
            <a:r>
              <a:rPr lang="pt-BR" sz="3400" b="1" dirty="0"/>
              <a:t>University of São Paulo at São Carlos (EESC-USP), Brazil</a:t>
            </a:r>
          </a:p>
          <a:p>
            <a:endParaRPr lang="pt-BR" sz="3400" b="1" dirty="0"/>
          </a:p>
          <a:p>
            <a:endParaRPr lang="en-US" sz="3400" dirty="0"/>
          </a:p>
          <a:p>
            <a:pPr algn="just"/>
            <a:endParaRPr lang="en-US" sz="3400" dirty="0"/>
          </a:p>
        </p:txBody>
      </p:sp>
      <p:graphicFrame>
        <p:nvGraphicFramePr>
          <p:cNvPr id="47" name="Diagram 46">
            <a:extLst>
              <a:ext uri="{FF2B5EF4-FFF2-40B4-BE49-F238E27FC236}">
                <a16:creationId xmlns:a16="http://schemas.microsoft.com/office/drawing/2014/main" id="{1B62559F-11C1-4EC7-B37D-04346F36E255}"/>
              </a:ext>
            </a:extLst>
          </p:cNvPr>
          <p:cNvGraphicFramePr/>
          <p:nvPr/>
        </p:nvGraphicFramePr>
        <p:xfrm>
          <a:off x="34147997" y="12283654"/>
          <a:ext cx="4386832" cy="4175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TextBox 25">
            <a:extLst>
              <a:ext uri="{FF2B5EF4-FFF2-40B4-BE49-F238E27FC236}">
                <a16:creationId xmlns:a16="http://schemas.microsoft.com/office/drawing/2014/main" id="{D078136A-28F6-4E53-8F40-BD45403F8425}"/>
              </a:ext>
            </a:extLst>
          </p:cNvPr>
          <p:cNvSpPr txBox="1"/>
          <p:nvPr/>
        </p:nvSpPr>
        <p:spPr>
          <a:xfrm>
            <a:off x="1510130" y="3632071"/>
            <a:ext cx="39900289" cy="938719"/>
          </a:xfrm>
          <a:prstGeom prst="rect">
            <a:avLst/>
          </a:prstGeom>
          <a:noFill/>
        </p:spPr>
        <p:txBody>
          <a:bodyPr wrap="square" rtlCol="0">
            <a:spAutoFit/>
          </a:bodyPr>
          <a:lstStyle/>
          <a:p>
            <a:pPr algn="ctr">
              <a:defRPr/>
            </a:pPr>
            <a:r>
              <a:rPr lang="pt-BR" sz="5500" dirty="0"/>
              <a:t>Carlos Alberto Prado da Silva Jr.; Heliana Barbosa Fontenele; Antônio Nélson Rodrigues da Silva</a:t>
            </a:r>
            <a:endParaRPr lang="en-US" sz="5500" dirty="0">
              <a:solidFill>
                <a:srgbClr val="00205B"/>
              </a:solidFill>
              <a:cs typeface="Calibri"/>
            </a:endParaRPr>
          </a:p>
        </p:txBody>
      </p:sp>
      <p:pic>
        <p:nvPicPr>
          <p:cNvPr id="1026" name="Picture 2" descr="Webysther 20170627 - Brasão USP.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290" y="1025374"/>
            <a:ext cx="2996875" cy="4293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orgia Tech Yellow Jackets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2656" y="2330092"/>
            <a:ext cx="3812645" cy="239561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078136A-28F6-4E53-8F40-BD45403F8425}"/>
              </a:ext>
            </a:extLst>
          </p:cNvPr>
          <p:cNvSpPr txBox="1"/>
          <p:nvPr/>
        </p:nvSpPr>
        <p:spPr>
          <a:xfrm>
            <a:off x="895873" y="4674548"/>
            <a:ext cx="39900289" cy="784830"/>
          </a:xfrm>
          <a:prstGeom prst="rect">
            <a:avLst/>
          </a:prstGeom>
          <a:noFill/>
        </p:spPr>
        <p:txBody>
          <a:bodyPr wrap="square" rtlCol="0">
            <a:spAutoFit/>
          </a:bodyPr>
          <a:lstStyle/>
          <a:p>
            <a:pPr algn="ctr">
              <a:defRPr/>
            </a:pPr>
            <a:r>
              <a:rPr lang="pt-BR" sz="4500" dirty="0"/>
              <a:t>Presented by Somdut Roy for CETL-8713, Spring 2021</a:t>
            </a:r>
            <a:endParaRPr lang="en-US" sz="4500" dirty="0">
              <a:solidFill>
                <a:srgbClr val="00205B"/>
              </a:solidFill>
              <a:cs typeface="Calibri"/>
            </a:endParaRPr>
          </a:p>
        </p:txBody>
      </p:sp>
      <p:pic>
        <p:nvPicPr>
          <p:cNvPr id="32" name="Picture 6" descr="What Kind of Job Can You Get With a Degree in Civil Engineer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9652" y="9033538"/>
            <a:ext cx="8724900" cy="39814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37244" y="8125260"/>
            <a:ext cx="10525539" cy="5454815"/>
          </a:xfrm>
          <a:prstGeom prst="rect">
            <a:avLst/>
          </a:prstGeom>
          <a:solidFill>
            <a:schemeClr val="bg1">
              <a:alpha val="0"/>
            </a:schemeClr>
          </a:solidFill>
          <a:ln w="952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nvGraphicFramePr>
        <p:xfrm>
          <a:off x="3129585" y="24888733"/>
          <a:ext cx="9205034" cy="6790639"/>
        </p:xfrm>
        <a:graphic>
          <a:graphicData uri="http://schemas.openxmlformats.org/drawingml/2006/table">
            <a:tbl>
              <a:tblPr firstRow="1" bandRow="1">
                <a:tableStyleId>{5C22544A-7EE6-4342-B048-85BDC9FD1C3A}</a:tableStyleId>
              </a:tblPr>
              <a:tblGrid>
                <a:gridCol w="4531667">
                  <a:extLst>
                    <a:ext uri="{9D8B030D-6E8A-4147-A177-3AD203B41FA5}">
                      <a16:colId xmlns:a16="http://schemas.microsoft.com/office/drawing/2014/main" val="2125373976"/>
                    </a:ext>
                  </a:extLst>
                </a:gridCol>
                <a:gridCol w="225000">
                  <a:extLst>
                    <a:ext uri="{9D8B030D-6E8A-4147-A177-3AD203B41FA5}">
                      <a16:colId xmlns:a16="http://schemas.microsoft.com/office/drawing/2014/main" val="3649792459"/>
                    </a:ext>
                  </a:extLst>
                </a:gridCol>
                <a:gridCol w="4448367">
                  <a:extLst>
                    <a:ext uri="{9D8B030D-6E8A-4147-A177-3AD203B41FA5}">
                      <a16:colId xmlns:a16="http://schemas.microsoft.com/office/drawing/2014/main" val="2676214864"/>
                    </a:ext>
                  </a:extLst>
                </a:gridCol>
              </a:tblGrid>
              <a:tr h="2609183">
                <a:tc>
                  <a:txBody>
                    <a:bodyPr/>
                    <a:lstStyle/>
                    <a:p>
                      <a:r>
                        <a:rPr lang="en-US" sz="4000" dirty="0"/>
                        <a:t>Dedicated Courses</a:t>
                      </a:r>
                    </a:p>
                  </a:txBody>
                  <a:tcPr/>
                </a:tc>
                <a:tc>
                  <a:txBody>
                    <a:bodyPr/>
                    <a:lstStyle/>
                    <a:p>
                      <a:endParaRPr lang="en-US"/>
                    </a:p>
                  </a:txBody>
                  <a:tcPr/>
                </a:tc>
                <a:tc>
                  <a:txBody>
                    <a:bodyPr/>
                    <a:lstStyle/>
                    <a:p>
                      <a:r>
                        <a:rPr lang="en-US" sz="4000" dirty="0"/>
                        <a:t>Experimental Teaching</a:t>
                      </a:r>
                    </a:p>
                  </a:txBody>
                  <a:tcPr/>
                </a:tc>
                <a:extLst>
                  <a:ext uri="{0D108BD9-81ED-4DB2-BD59-A6C34878D82A}">
                    <a16:rowId xmlns:a16="http://schemas.microsoft.com/office/drawing/2014/main" val="559407016"/>
                  </a:ext>
                </a:extLst>
              </a:tr>
              <a:tr h="4181456">
                <a:tc>
                  <a:txBody>
                    <a:bodyPr/>
                    <a:lstStyle/>
                    <a:p>
                      <a:r>
                        <a:rPr lang="en-US" sz="4000" dirty="0"/>
                        <a:t>Set of courses selected to provide focus</a:t>
                      </a:r>
                      <a:r>
                        <a:rPr lang="en-US" sz="4000" baseline="0" dirty="0"/>
                        <a:t> on Transportation Engineering.</a:t>
                      </a:r>
                      <a:endParaRPr lang="en-US" sz="4000" dirty="0"/>
                    </a:p>
                  </a:txBody>
                  <a:tcPr/>
                </a:tc>
                <a:tc>
                  <a:txBody>
                    <a:bodyPr/>
                    <a:lstStyle/>
                    <a:p>
                      <a:endParaRPr lang="en-US"/>
                    </a:p>
                  </a:txBody>
                  <a:tcPr/>
                </a:tc>
                <a:tc>
                  <a:txBody>
                    <a:bodyPr/>
                    <a:lstStyle/>
                    <a:p>
                      <a:r>
                        <a:rPr lang="en-US" sz="4000" dirty="0"/>
                        <a:t>Emphasis on teaching-learning strategies for the courses and studying the effectiveness of it</a:t>
                      </a:r>
                    </a:p>
                  </a:txBody>
                  <a:tcPr/>
                </a:tc>
                <a:extLst>
                  <a:ext uri="{0D108BD9-81ED-4DB2-BD59-A6C34878D82A}">
                    <a16:rowId xmlns:a16="http://schemas.microsoft.com/office/drawing/2014/main" val="44263777"/>
                  </a:ext>
                </a:extLst>
              </a:tr>
            </a:tbl>
          </a:graphicData>
        </a:graphic>
      </p:graphicFrame>
      <p:sp>
        <p:nvSpPr>
          <p:cNvPr id="17" name="Rounded Rectangle 16"/>
          <p:cNvSpPr/>
          <p:nvPr/>
        </p:nvSpPr>
        <p:spPr>
          <a:xfrm>
            <a:off x="16276446" y="7885872"/>
            <a:ext cx="5798321"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Expositive Classes: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Oral presentation</a:t>
            </a:r>
          </a:p>
          <a:p>
            <a:pPr marL="457200" indent="-457200">
              <a:buFont typeface="Arial" panose="020B0604020202020204" pitchFamily="34" charset="0"/>
              <a:buChar char="•"/>
            </a:pPr>
            <a:r>
              <a:rPr lang="en-US" sz="2500" dirty="0">
                <a:solidFill>
                  <a:schemeClr val="tx1"/>
                </a:solidFill>
              </a:rPr>
              <a:t>Slideshows</a:t>
            </a:r>
          </a:p>
          <a:p>
            <a:pPr marL="457200" indent="-457200">
              <a:buFont typeface="Arial" panose="020B0604020202020204" pitchFamily="34" charset="0"/>
              <a:buChar char="•"/>
            </a:pPr>
            <a:r>
              <a:rPr lang="en-US" sz="2500" dirty="0">
                <a:solidFill>
                  <a:schemeClr val="tx1"/>
                </a:solidFill>
              </a:rPr>
              <a:t>Blackboard Lecture</a:t>
            </a:r>
          </a:p>
          <a:p>
            <a:pPr marL="457200" indent="-457200">
              <a:buFont typeface="Arial" panose="020B0604020202020204" pitchFamily="34" charset="0"/>
              <a:buChar char="•"/>
            </a:pPr>
            <a:r>
              <a:rPr lang="en-US" sz="2500" dirty="0">
                <a:solidFill>
                  <a:schemeClr val="tx1"/>
                </a:solidFill>
              </a:rPr>
              <a:t>Guided Computer Lab</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38" name="Rounded Rectangle 37"/>
          <p:cNvSpPr/>
          <p:nvPr/>
        </p:nvSpPr>
        <p:spPr>
          <a:xfrm>
            <a:off x="21893893" y="7885872"/>
            <a:ext cx="6368093" cy="6039677"/>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Minute Papers:</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students were asked to register, immediately after the classes</a:t>
            </a:r>
          </a:p>
          <a:p>
            <a:pPr marL="457200" indent="-457200">
              <a:buFont typeface="Arial" panose="020B0604020202020204" pitchFamily="34" charset="0"/>
              <a:buChar char="•"/>
            </a:pPr>
            <a:r>
              <a:rPr lang="en-US" sz="2500" dirty="0">
                <a:solidFill>
                  <a:schemeClr val="tx1"/>
                </a:solidFill>
              </a:rPr>
              <a:t>They note down topics useful to them</a:t>
            </a:r>
          </a:p>
          <a:p>
            <a:pPr marL="457200" indent="-457200">
              <a:buFont typeface="Arial" panose="020B0604020202020204" pitchFamily="34" charset="0"/>
              <a:buChar char="•"/>
            </a:pPr>
            <a:r>
              <a:rPr lang="en-US" sz="2500" dirty="0">
                <a:solidFill>
                  <a:schemeClr val="tx1"/>
                </a:solidFill>
              </a:rPr>
              <a:t>The notes were analyzed</a:t>
            </a:r>
          </a:p>
          <a:p>
            <a:pPr marL="457200" indent="-457200">
              <a:buFont typeface="Arial" panose="020B0604020202020204" pitchFamily="34" charset="0"/>
              <a:buChar char="•"/>
            </a:pPr>
            <a:r>
              <a:rPr lang="en-US" sz="2500" dirty="0">
                <a:solidFill>
                  <a:schemeClr val="tx1"/>
                </a:solidFill>
              </a:rPr>
              <a:t>The most relevant points were brought back by the lecturer in subsequent classes. </a:t>
            </a:r>
          </a:p>
          <a:p>
            <a:pPr marL="457200" indent="-457200">
              <a:buFont typeface="Arial" panose="020B0604020202020204" pitchFamily="34" charset="0"/>
              <a:buChar char="•"/>
            </a:pPr>
            <a:endParaRPr lang="en-US" sz="2500" dirty="0">
              <a:solidFill>
                <a:schemeClr val="tx1"/>
              </a:solidFill>
            </a:endParaRPr>
          </a:p>
          <a:p>
            <a:endParaRPr lang="en-US" sz="3500" dirty="0">
              <a:solidFill>
                <a:schemeClr val="tx1"/>
              </a:solidFill>
            </a:endParaRPr>
          </a:p>
        </p:txBody>
      </p:sp>
      <p:sp>
        <p:nvSpPr>
          <p:cNvPr id="42" name="Rounded Rectangle 41"/>
          <p:cNvSpPr/>
          <p:nvPr/>
        </p:nvSpPr>
        <p:spPr>
          <a:xfrm>
            <a:off x="16205497" y="13067954"/>
            <a:ext cx="5798321" cy="7372695"/>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Constant Questioning:</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The lecturer asked students to answer short and direct questions related to the topics discussed during the classes.</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The first student selected was then asked to select another student to answer the following question, and so on.</a:t>
            </a:r>
          </a:p>
        </p:txBody>
      </p:sp>
      <p:sp>
        <p:nvSpPr>
          <p:cNvPr id="44" name="Rectangle 43"/>
          <p:cNvSpPr/>
          <p:nvPr/>
        </p:nvSpPr>
        <p:spPr>
          <a:xfrm>
            <a:off x="4800600" y="10969764"/>
            <a:ext cx="2899414" cy="1908036"/>
          </a:xfrm>
          <a:prstGeom prst="rect">
            <a:avLst/>
          </a:prstGeom>
          <a:solidFill>
            <a:schemeClr val="bg1">
              <a:alpha val="0"/>
            </a:schemeClr>
          </a:solidFill>
          <a:ln w="635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21861236" y="13167388"/>
            <a:ext cx="6329801" cy="7273262"/>
          </a:xfrm>
          <a:prstGeom prst="roundRect">
            <a:avLst/>
          </a:prstGeom>
          <a:solidFill>
            <a:schemeClr val="accent1">
              <a:alpha val="0"/>
            </a:schemeClr>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b="1" dirty="0">
                <a:solidFill>
                  <a:schemeClr val="tx1"/>
                </a:solidFill>
              </a:rPr>
              <a:t>   Teamwork:</a:t>
            </a:r>
          </a:p>
          <a:p>
            <a:endParaRPr lang="en-US" sz="3000" b="1" dirty="0">
              <a:solidFill>
                <a:schemeClr val="tx1"/>
              </a:solidFill>
            </a:endParaRPr>
          </a:p>
          <a:p>
            <a:pPr marL="457200" indent="-457200">
              <a:buFont typeface="Arial" panose="020B0604020202020204" pitchFamily="34" charset="0"/>
              <a:buChar char="•"/>
            </a:pPr>
            <a:r>
              <a:rPr lang="en-US" sz="2500" dirty="0">
                <a:solidFill>
                  <a:schemeClr val="tx1"/>
                </a:solidFill>
              </a:rPr>
              <a:t>Groups for small tasks like:</a:t>
            </a:r>
          </a:p>
          <a:p>
            <a:pPr marL="914400" lvl="1" indent="-457200">
              <a:buFont typeface="Arial" panose="020B0604020202020204" pitchFamily="34" charset="0"/>
              <a:buChar char="•"/>
            </a:pPr>
            <a:r>
              <a:rPr lang="en-US" sz="2500" dirty="0">
                <a:solidFill>
                  <a:schemeClr val="tx1"/>
                </a:solidFill>
              </a:rPr>
              <a:t>Elaboration of graphs</a:t>
            </a:r>
          </a:p>
          <a:p>
            <a:pPr marL="914400" lvl="1" indent="-457200">
              <a:buFont typeface="Arial" panose="020B0604020202020204" pitchFamily="34" charset="0"/>
              <a:buChar char="•"/>
            </a:pPr>
            <a:r>
              <a:rPr lang="en-US" sz="2500" dirty="0">
                <a:solidFill>
                  <a:schemeClr val="tx1"/>
                </a:solidFill>
              </a:rPr>
              <a:t>Resolution of numerical exercises </a:t>
            </a:r>
          </a:p>
          <a:p>
            <a:pPr marL="914400" lvl="1" indent="-457200">
              <a:buFont typeface="Arial" panose="020B0604020202020204" pitchFamily="34" charset="0"/>
              <a:buChar char="•"/>
            </a:pPr>
            <a:r>
              <a:rPr lang="en-US" sz="2500" dirty="0">
                <a:solidFill>
                  <a:schemeClr val="tx1"/>
                </a:solidFill>
              </a:rPr>
              <a:t>Construction of simple mathematical models</a:t>
            </a:r>
          </a:p>
          <a:p>
            <a:pPr marL="914400" lvl="1"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Tasks were 5-10 min long</a:t>
            </a:r>
          </a:p>
          <a:p>
            <a:pPr marL="457200" indent="-457200">
              <a:buFont typeface="Arial" panose="020B0604020202020204" pitchFamily="34" charset="0"/>
              <a:buChar char="•"/>
            </a:pPr>
            <a:endParaRPr lang="en-US" sz="2500" dirty="0">
              <a:solidFill>
                <a:schemeClr val="tx1"/>
              </a:solidFill>
            </a:endParaRPr>
          </a:p>
          <a:p>
            <a:pPr marL="457200" indent="-457200">
              <a:buFont typeface="Arial" panose="020B0604020202020204" pitchFamily="34" charset="0"/>
              <a:buChar char="•"/>
            </a:pPr>
            <a:r>
              <a:rPr lang="en-US" sz="2500" dirty="0">
                <a:solidFill>
                  <a:schemeClr val="tx1"/>
                </a:solidFill>
              </a:rPr>
              <a:t>Team of two; students take turn to present</a:t>
            </a:r>
          </a:p>
        </p:txBody>
      </p:sp>
      <p:pic>
        <p:nvPicPr>
          <p:cNvPr id="20" name="Picture 19"/>
          <p:cNvPicPr>
            <a:picLocks noChangeAspect="1"/>
          </p:cNvPicPr>
          <p:nvPr/>
        </p:nvPicPr>
        <p:blipFill>
          <a:blip r:embed="rId10"/>
          <a:stretch>
            <a:fillRect/>
          </a:stretch>
        </p:blipFill>
        <p:spPr>
          <a:xfrm>
            <a:off x="16434726" y="23975958"/>
            <a:ext cx="11138183" cy="7863557"/>
          </a:xfrm>
          <a:prstGeom prst="rect">
            <a:avLst/>
          </a:prstGeom>
        </p:spPr>
      </p:pic>
      <p:pic>
        <p:nvPicPr>
          <p:cNvPr id="23" name="Picture 22"/>
          <p:cNvPicPr>
            <a:picLocks noChangeAspect="1"/>
          </p:cNvPicPr>
          <p:nvPr/>
        </p:nvPicPr>
        <p:blipFill>
          <a:blip r:embed="rId11"/>
          <a:stretch>
            <a:fillRect/>
          </a:stretch>
        </p:blipFill>
        <p:spPr>
          <a:xfrm>
            <a:off x="30696756" y="7054635"/>
            <a:ext cx="9006553" cy="10730625"/>
          </a:xfrm>
          <a:prstGeom prst="rect">
            <a:avLst/>
          </a:prstGeom>
        </p:spPr>
      </p:pic>
      <p:sp>
        <p:nvSpPr>
          <p:cNvPr id="48" name="TextBox 47">
            <a:extLst>
              <a:ext uri="{FF2B5EF4-FFF2-40B4-BE49-F238E27FC236}">
                <a16:creationId xmlns:a16="http://schemas.microsoft.com/office/drawing/2014/main" id="{FD1897E0-2ADC-4D58-8DA6-138A594404BE}"/>
              </a:ext>
            </a:extLst>
          </p:cNvPr>
          <p:cNvSpPr txBox="1"/>
          <p:nvPr/>
        </p:nvSpPr>
        <p:spPr>
          <a:xfrm>
            <a:off x="28294643" y="18050603"/>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Evaluation of Concept Map</a:t>
            </a:r>
          </a:p>
        </p:txBody>
      </p:sp>
      <p:pic>
        <p:nvPicPr>
          <p:cNvPr id="24" name="Picture 23"/>
          <p:cNvPicPr>
            <a:picLocks noChangeAspect="1"/>
          </p:cNvPicPr>
          <p:nvPr/>
        </p:nvPicPr>
        <p:blipFill>
          <a:blip r:embed="rId12"/>
          <a:stretch>
            <a:fillRect/>
          </a:stretch>
        </p:blipFill>
        <p:spPr>
          <a:xfrm>
            <a:off x="30876041" y="18883247"/>
            <a:ext cx="10119323" cy="10057241"/>
          </a:xfrm>
          <a:prstGeom prst="rect">
            <a:avLst/>
          </a:prstGeom>
        </p:spPr>
      </p:pic>
      <p:sp>
        <p:nvSpPr>
          <p:cNvPr id="49" name="TextBox 48">
            <a:extLst>
              <a:ext uri="{FF2B5EF4-FFF2-40B4-BE49-F238E27FC236}">
                <a16:creationId xmlns:a16="http://schemas.microsoft.com/office/drawing/2014/main" id="{FD1897E0-2ADC-4D58-8DA6-138A594404BE}"/>
              </a:ext>
            </a:extLst>
          </p:cNvPr>
          <p:cNvSpPr txBox="1"/>
          <p:nvPr/>
        </p:nvSpPr>
        <p:spPr>
          <a:xfrm>
            <a:off x="28294643" y="29046801"/>
            <a:ext cx="12700721" cy="707886"/>
          </a:xfrm>
          <a:prstGeom prst="rect">
            <a:avLst/>
          </a:prstGeom>
          <a:noFill/>
        </p:spPr>
        <p:txBody>
          <a:bodyPr wrap="square" rtlCol="0">
            <a:spAutoFit/>
          </a:bodyPr>
          <a:lstStyle/>
          <a:p>
            <a:pPr lvl="0" algn="ctr"/>
            <a:r>
              <a:rPr lang="en-US" sz="4000" b="1" dirty="0">
                <a:solidFill>
                  <a:srgbClr val="00205B"/>
                </a:solidFill>
                <a:latin typeface="+mj-lt"/>
                <a:ea typeface="Times New Roman" pitchFamily="39" charset="0"/>
                <a:cs typeface="Calibri"/>
              </a:rPr>
              <a:t>Limitations of Current Study</a:t>
            </a:r>
          </a:p>
        </p:txBody>
      </p:sp>
      <p:sp>
        <p:nvSpPr>
          <p:cNvPr id="28" name="TextBox 27"/>
          <p:cNvSpPr txBox="1"/>
          <p:nvPr/>
        </p:nvSpPr>
        <p:spPr>
          <a:xfrm>
            <a:off x="30420499" y="29967312"/>
            <a:ext cx="12542951" cy="1823576"/>
          </a:xfrm>
          <a:prstGeom prst="rect">
            <a:avLst/>
          </a:prstGeom>
          <a:noFill/>
        </p:spPr>
        <p:txBody>
          <a:bodyPr wrap="square" rtlCol="0">
            <a:spAutoFit/>
          </a:bodyPr>
          <a:lstStyle/>
          <a:p>
            <a:pPr marL="285750" indent="-285750">
              <a:buFont typeface="Arial" panose="020B0604020202020204" pitchFamily="34" charset="0"/>
              <a:buChar char="•"/>
            </a:pPr>
            <a:r>
              <a:rPr lang="en-US" sz="2250" b="1" dirty="0"/>
              <a:t>Questionable universal applicability: </a:t>
            </a:r>
            <a:r>
              <a:rPr lang="en-US" sz="2250" dirty="0"/>
              <a:t>Study performed on a limited number of course</a:t>
            </a:r>
          </a:p>
          <a:p>
            <a:pPr marL="285750" indent="-285750">
              <a:buFont typeface="Arial" panose="020B0604020202020204" pitchFamily="34" charset="0"/>
              <a:buChar char="•"/>
            </a:pPr>
            <a:r>
              <a:rPr lang="en-US" sz="2250" b="1" dirty="0"/>
              <a:t>Lack of repetition of the experimental learning: </a:t>
            </a:r>
            <a:r>
              <a:rPr lang="en-US" sz="2250" dirty="0"/>
              <a:t>Need to do it for considerable amount of time</a:t>
            </a:r>
          </a:p>
          <a:p>
            <a:pPr marL="285750" indent="-285750">
              <a:buFont typeface="Arial" panose="020B0604020202020204" pitchFamily="34" charset="0"/>
              <a:buChar char="•"/>
            </a:pPr>
            <a:r>
              <a:rPr lang="en-US" sz="2250" b="1" dirty="0"/>
              <a:t>Difficulty in covering more concepts: </a:t>
            </a:r>
            <a:r>
              <a:rPr lang="en-US" sz="2250" dirty="0"/>
              <a:t>As seen in concept map evaluation, student can be introduced to limited number of new concepts under current setting.</a:t>
            </a:r>
          </a:p>
        </p:txBody>
      </p:sp>
    </p:spTree>
    <p:extLst>
      <p:ext uri="{BB962C8B-B14F-4D97-AF65-F5344CB8AC3E}">
        <p14:creationId xmlns:p14="http://schemas.microsoft.com/office/powerpoint/2010/main" val="2409360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00205B"/>
      </a:accent1>
      <a:accent2>
        <a:srgbClr val="A89968"/>
      </a:accent2>
      <a:accent3>
        <a:srgbClr val="00558C"/>
      </a:accent3>
      <a:accent4>
        <a:srgbClr val="651D32"/>
      </a:accent4>
      <a:accent5>
        <a:srgbClr val="4F2C1D"/>
      </a:accent5>
      <a:accent6>
        <a:srgbClr val="71B2C9"/>
      </a:accent6>
      <a:hlink>
        <a:srgbClr val="0563C1"/>
      </a:hlink>
      <a:folHlink>
        <a:srgbClr val="954F72"/>
      </a:folHlink>
    </a:clrScheme>
    <a:fontScheme name="Queens branded mixed for print">
      <a:majorFont>
        <a:latin typeface="Tahom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7C4797E64F8F4C9B8016C131457BEB" ma:contentTypeVersion="2" ma:contentTypeDescription="Create a new document." ma:contentTypeScope="" ma:versionID="c8e19269385e46e8b95b7b84f1e862fe">
  <xsd:schema xmlns:xsd="http://www.w3.org/2001/XMLSchema" xmlns:xs="http://www.w3.org/2001/XMLSchema" xmlns:p="http://schemas.microsoft.com/office/2006/metadata/properties" xmlns:ns2="d1066b09-0fb4-4e21-b6ca-bca9c96099cf" targetNamespace="http://schemas.microsoft.com/office/2006/metadata/properties" ma:root="true" ma:fieldsID="ddbd0ea27c87550ec703883f69e7f70b" ns2:_="">
    <xsd:import namespace="d1066b09-0fb4-4e21-b6ca-bca9c96099cf"/>
    <xsd:element name="properties">
      <xsd:complexType>
        <xsd:sequence>
          <xsd:element name="documentManagement">
            <xsd:complexType>
              <xsd:all>
                <xsd:element ref="ns2:Type_x0020_of_x0020_Resour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066b09-0fb4-4e21-b6ca-bca9c96099cf" elementFormDefault="qualified">
    <xsd:import namespace="http://schemas.microsoft.com/office/2006/documentManagement/types"/>
    <xsd:import namespace="http://schemas.microsoft.com/office/infopath/2007/PartnerControls"/>
    <xsd:element name="Type_x0020_of_x0020_Resource" ma:index="9" nillable="true" ma:displayName="Type of Resource" ma:default="Article/book" ma:format="Dropdown" ma:internalName="Type_x0020_of_x0020_Resource">
      <xsd:simpleType>
        <xsd:restriction base="dms:Choice">
          <xsd:enumeration value="Article/book"/>
          <xsd:enumeration value="Job aid"/>
          <xsd:enumeration value="List of resources/readings"/>
          <xsd:enumeration value="Presentation"/>
          <xsd:enumeration value="Quick introduction"/>
          <xsd:enumeration value="Sample/model"/>
          <xsd:enumeration value="Template"/>
          <xsd:enumeration value="Workshee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8"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ype_x0020_of_x0020_Resource xmlns="d1066b09-0fb4-4e21-b6ca-bca9c96099cf">Template</Type_x0020_of_x0020_Resource>
  </documentManagement>
</p:properties>
</file>

<file path=customXml/itemProps1.xml><?xml version="1.0" encoding="utf-8"?>
<ds:datastoreItem xmlns:ds="http://schemas.openxmlformats.org/officeDocument/2006/customXml" ds:itemID="{D342CF48-BA78-45D0-AE74-5F5F359A745F}">
  <ds:schemaRefs>
    <ds:schemaRef ds:uri="http://schemas.microsoft.com/sharepoint/v3/contenttype/forms"/>
  </ds:schemaRefs>
</ds:datastoreItem>
</file>

<file path=customXml/itemProps2.xml><?xml version="1.0" encoding="utf-8"?>
<ds:datastoreItem xmlns:ds="http://schemas.openxmlformats.org/officeDocument/2006/customXml" ds:itemID="{94D14BEB-79EC-4E42-9E5C-0CDF35598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066b09-0fb4-4e21-b6ca-bca9c96099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953BEB-E707-4076-8224-6245BDDC434D}">
  <ds:schemaRefs>
    <ds:schemaRef ds:uri="http://schemas.microsoft.com/office/2006/documentManagement/types"/>
    <ds:schemaRef ds:uri="http://purl.org/dc/terms/"/>
    <ds:schemaRef ds:uri="http://schemas.openxmlformats.org/package/2006/metadata/core-properties"/>
    <ds:schemaRef ds:uri="http://purl.org/dc/dcmitype/"/>
    <ds:schemaRef ds:uri="d1066b09-0fb4-4e21-b6ca-bca9c96099cf"/>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3270</TotalTime>
  <Words>6511</Words>
  <Application>Microsoft Office PowerPoint</Application>
  <PresentationFormat>Custom</PresentationFormat>
  <Paragraphs>2423</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Georgia</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 x 48 poster template with 3 columns</dc:title>
  <dc:subject>Research</dc:subject>
  <dc:creator>Laura Lohman</dc:creator>
  <cp:lastModifiedBy>Roy, Somdut</cp:lastModifiedBy>
  <cp:revision>70</cp:revision>
  <dcterms:created xsi:type="dcterms:W3CDTF">2018-08-06T20:22:58Z</dcterms:created>
  <dcterms:modified xsi:type="dcterms:W3CDTF">2021-04-08T22:25:44Z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0x0101006A7C4797E64F8F4C9B8016C131457BEB</vt:lpwstr>
  </property>
</Properties>
</file>