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25" r:id="rId3"/>
    <p:sldId id="334" r:id="rId4"/>
    <p:sldId id="492" r:id="rId5"/>
    <p:sldId id="493" r:id="rId6"/>
    <p:sldId id="494" r:id="rId7"/>
    <p:sldId id="495" r:id="rId8"/>
    <p:sldId id="496" r:id="rId9"/>
    <p:sldId id="513" r:id="rId10"/>
    <p:sldId id="497" r:id="rId11"/>
    <p:sldId id="498" r:id="rId12"/>
    <p:sldId id="499" r:id="rId13"/>
    <p:sldId id="500" r:id="rId14"/>
    <p:sldId id="505" r:id="rId15"/>
    <p:sldId id="501" r:id="rId16"/>
    <p:sldId id="515" r:id="rId17"/>
    <p:sldId id="502" r:id="rId18"/>
    <p:sldId id="503" r:id="rId19"/>
    <p:sldId id="504" r:id="rId20"/>
    <p:sldId id="506" r:id="rId21"/>
    <p:sldId id="507" r:id="rId22"/>
    <p:sldId id="508" r:id="rId23"/>
    <p:sldId id="509" r:id="rId24"/>
    <p:sldId id="512" r:id="rId25"/>
    <p:sldId id="514" r:id="rId26"/>
    <p:sldId id="511" r:id="rId27"/>
    <p:sldId id="510" r:id="rId28"/>
  </p:sldIdLst>
  <p:sldSz cx="9144000" cy="6858000" type="screen4x3"/>
  <p:notesSz cx="10021888" cy="68881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37E1"/>
    <a:srgbClr val="3FC161"/>
    <a:srgbClr val="0FD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9" autoAdjust="0"/>
    <p:restoredTop sz="92125" autoAdjust="0"/>
  </p:normalViewPr>
  <p:slideViewPr>
    <p:cSldViewPr>
      <p:cViewPr varScale="1">
        <p:scale>
          <a:sx n="99" d="100"/>
          <a:sy n="99" d="100"/>
        </p:scale>
        <p:origin x="128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18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286"/>
    </p:cViewPr>
  </p:sorterViewPr>
  <p:notesViewPr>
    <p:cSldViewPr>
      <p:cViewPr varScale="1">
        <p:scale>
          <a:sx n="85" d="100"/>
          <a:sy n="85" d="100"/>
        </p:scale>
        <p:origin x="134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DE75F5-E422-46AF-AF6B-961C9C6AE3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2818" cy="345604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D3654D-6D72-4B64-96A5-77E1E6490F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76751" y="1"/>
            <a:ext cx="4342818" cy="345604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32E07596-B026-4A3B-918A-B954111AFDE5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5AE4F-1266-44DF-8F57-E731507C79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560"/>
            <a:ext cx="4342818" cy="345603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F0A72-74B2-447A-87C3-A5A0ED17EB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6751" y="6542560"/>
            <a:ext cx="4342818" cy="345603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ECB3E3D3-B86C-4028-A4F5-7331FC507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47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2818" cy="345604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6751" y="1"/>
            <a:ext cx="4342818" cy="345604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674C5FA9-CA25-4187-A6DE-EBA02029F1E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60750" y="860425"/>
            <a:ext cx="3100388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5" tIns="48312" rIns="96625" bIns="4831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2189" y="3314928"/>
            <a:ext cx="8017510" cy="2712215"/>
          </a:xfrm>
          <a:prstGeom prst="rect">
            <a:avLst/>
          </a:prstGeom>
        </p:spPr>
        <p:txBody>
          <a:bodyPr vert="horz" lIns="96625" tIns="48312" rIns="96625" bIns="4831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2560"/>
            <a:ext cx="4342818" cy="345603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6751" y="6542560"/>
            <a:ext cx="4342818" cy="345603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4BA97ADC-78D5-4456-9350-9B0129E5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76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207A6-744D-401C-B253-C4CD6095C65C}" type="datetimeFigureOut">
              <a:rPr lang="en-US"/>
              <a:pPr>
                <a:defRPr/>
              </a:pPr>
              <a:t>10/26/2022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9FE72-565D-40AE-B1BC-8EFD1982CE46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7CABF-8A97-4F70-AD85-AFD2D9089468}" type="datetimeFigureOut">
              <a:rPr lang="en-US"/>
              <a:pPr>
                <a:defRPr/>
              </a:pPr>
              <a:t>10/26/2022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2FC37-C6E8-4F82-934D-8FF3C0D93DB2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FDEE3-C95B-4979-BFAF-3D9D9220D0D5}" type="datetimeFigureOut">
              <a:rPr lang="en-US"/>
              <a:pPr>
                <a:defRPr/>
              </a:pPr>
              <a:t>10/26/2022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C0A03-0646-4A3D-AD9A-F357CD0D8204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b="1">
                <a:latin typeface="Arial" pitchFamily="34" charset="0"/>
                <a:cs typeface="Arial" pitchFamily="34" charset="0"/>
              </a:defRPr>
            </a:lvl3pPr>
            <a:lvl4pPr>
              <a:defRPr b="1">
                <a:latin typeface="Arial" pitchFamily="34" charset="0"/>
                <a:cs typeface="Arial" pitchFamily="34" charset="0"/>
              </a:defRPr>
            </a:lvl4pPr>
            <a:lvl5pPr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FB730-D0A6-472E-8823-D42D72000B19}" type="datetimeFigureOut">
              <a:rPr lang="en-US"/>
              <a:pPr>
                <a:defRPr/>
              </a:pPr>
              <a:t>10/26/2022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3FF8D-FC60-45EA-8A14-38D6AE2D8666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0D7480-94ED-4A1D-AFC5-71A8CE201735}" type="datetimeFigureOut">
              <a:rPr lang="en-US"/>
              <a:pPr>
                <a:defRPr/>
              </a:pPr>
              <a:t>10/26/2022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DFA3F-6A58-40D9-94FB-E0A791E9BE21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33038-128A-43A5-99F8-C22FA0537EF2}" type="datetimeFigureOut">
              <a:rPr lang="en-US"/>
              <a:pPr>
                <a:defRPr/>
              </a:pPr>
              <a:t>10/26/2022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B59D5-607B-4444-A894-5AAE2FD79D7B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8EEAE-E8C0-4674-9341-CE769679FCA8}" type="datetimeFigureOut">
              <a:rPr lang="en-US"/>
              <a:pPr>
                <a:defRPr/>
              </a:pPr>
              <a:t>10/26/2022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AD953-AFC7-437E-B809-B4AC074356F4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9D1C1-11AE-4208-8229-11CBBF035F7D}" type="datetimeFigureOut">
              <a:rPr lang="en-US"/>
              <a:pPr>
                <a:defRPr/>
              </a:pPr>
              <a:t>10/26/2022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33C65-CABE-4104-9EBD-B084A11B1320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66E91-6045-41B3-9498-04BBF61CDC51}" type="datetimeFigureOut">
              <a:rPr lang="en-US"/>
              <a:pPr>
                <a:defRPr/>
              </a:pPr>
              <a:t>10/26/2022</a:t>
            </a:fld>
            <a:endParaRPr lang="en-NZ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376F5-1D8A-4723-9C57-9A240F7125BE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926E8-93BC-418C-B17A-5DEE94FFF3DD}" type="datetimeFigureOut">
              <a:rPr lang="en-US"/>
              <a:pPr>
                <a:defRPr/>
              </a:pPr>
              <a:t>10/26/2022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6C3ED-A6D2-428B-8ECC-77A97BAB1DA5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4E9D7-2207-4CFE-B044-A70EDDFAC0BA}" type="datetimeFigureOut">
              <a:rPr lang="en-US"/>
              <a:pPr>
                <a:defRPr/>
              </a:pPr>
              <a:t>10/26/2022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DC7A7-136E-4AD3-ACE8-B3821726E168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7A105C0-4489-47E9-B676-573DD349EF6C}" type="datetimeFigureOut">
              <a:rPr lang="en-US"/>
              <a:pPr>
                <a:defRPr/>
              </a:pPr>
              <a:t>10/26/2022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2E62E79-ADC9-4D2E-8811-C7491DEF4CDC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Sunset_ChannelIsland640x48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37" y="0"/>
            <a:ext cx="91233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1470025"/>
          </a:xfrm>
          <a:ln>
            <a:solidFill>
              <a:schemeClr val="accent1"/>
            </a:solidFill>
          </a:ln>
        </p:spPr>
        <p:txBody>
          <a:bodyPr/>
          <a:lstStyle/>
          <a:p>
            <a:pPr algn="l" eaLnBrk="1" hangingPunct="1"/>
            <a:r>
              <a:rPr lang="en-US" dirty="0">
                <a:solidFill>
                  <a:schemeClr val="bg1"/>
                </a:solidFill>
              </a:rPr>
              <a:t>RUST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Traits</a:t>
            </a:r>
            <a:endParaRPr lang="en-NZ" sz="3200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57600"/>
            <a:ext cx="8077200" cy="2337620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1" dirty="0">
                <a:solidFill>
                  <a:schemeClr val="bg1"/>
                </a:solidFill>
              </a:rPr>
              <a:t>John Morris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b="1" dirty="0">
                <a:solidFill>
                  <a:schemeClr val="bg1"/>
                </a:solidFill>
              </a:rPr>
              <a:t>School of Industrial Education and Technology, KMITL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i="1" dirty="0">
                <a:solidFill>
                  <a:schemeClr val="bg1"/>
                </a:solidFill>
              </a:rPr>
              <a:t>previously</a:t>
            </a:r>
          </a:p>
          <a:p>
            <a:pPr algn="l" eaLnBrk="1" fontAlgn="auto" hangingPunct="1"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Engineering,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Mahasarakham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University</a:t>
            </a:r>
          </a:p>
          <a:p>
            <a:pPr algn="l" eaLnBrk="1" fontAlgn="auto" hangingPunct="1">
              <a:spcBef>
                <a:spcPts val="12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Electrical and Computer Engineering, The University of Auckland</a:t>
            </a:r>
            <a:endParaRPr lang="en-NZ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3" name="Subtitle 2"/>
          <p:cNvSpPr txBox="1">
            <a:spLocks/>
          </p:cNvSpPr>
          <p:nvPr/>
        </p:nvSpPr>
        <p:spPr bwMode="auto">
          <a:xfrm>
            <a:off x="3162557" y="6007510"/>
            <a:ext cx="5943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20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Iolanthe II  </a:t>
            </a: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leaves the Hauraki Gulf under full sail –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Auckland-Tauranga Race, 2007</a:t>
            </a:r>
            <a:endParaRPr lang="en-NZ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0C7-1D30-4ECC-8A1C-21895AF3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7195" cy="944562"/>
          </a:xfrm>
        </p:spPr>
        <p:txBody>
          <a:bodyPr/>
          <a:lstStyle/>
          <a:p>
            <a:r>
              <a:rPr lang="en-US" dirty="0"/>
              <a:t>Adding a trait to 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9CFF-146F-4081-B7E9-0CF120C8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5562600"/>
          </a:xfrm>
        </p:spPr>
        <p:txBody>
          <a:bodyPr/>
          <a:lstStyle/>
          <a:p>
            <a:pPr marL="400050">
              <a:buClr>
                <a:srgbClr val="FF0000"/>
              </a:buClr>
            </a:pPr>
            <a:r>
              <a:rPr lang="en-US" sz="2400" dirty="0"/>
              <a:t>Define a Rectangle</a:t>
            </a:r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800100" lvl="1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r>
              <a:rPr lang="en-US" sz="2400" dirty="0"/>
              <a:t>Rectangle, Triangle,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 dirty="0"/>
              <a:t> will all have a common trait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You can compute area, perimeter, …..</a:t>
            </a:r>
          </a:p>
          <a:p>
            <a:pPr marL="400050">
              <a:buClr>
                <a:srgbClr val="FF0000"/>
              </a:buClr>
              <a:buFont typeface="Symbol" panose="05050102010706020507" pitchFamily="18" charset="2"/>
              <a:buChar char=""/>
            </a:pPr>
            <a:r>
              <a:rPr lang="en-US" sz="2400" dirty="0"/>
              <a:t>Define the functions needed for the trait ……</a:t>
            </a:r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800100" lvl="1">
              <a:buClr>
                <a:srgbClr val="FF0000"/>
              </a:buClr>
            </a:pPr>
            <a:endParaRPr lang="en-US" sz="2000" dirty="0"/>
          </a:p>
          <a:p>
            <a:pPr lvl="2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E104C-3E1F-B9CC-5606-02A41E1C2BF7}"/>
              </a:ext>
            </a:extLst>
          </p:cNvPr>
          <p:cNvSpPr txBox="1"/>
          <p:nvPr/>
        </p:nvSpPr>
        <p:spPr>
          <a:xfrm>
            <a:off x="356937" y="1579730"/>
            <a:ext cx="6438901" cy="1938992"/>
          </a:xfrm>
          <a:prstGeom prst="rect">
            <a:avLst/>
          </a:prstGeom>
          <a:noFill/>
          <a:ln>
            <a:solidFill>
              <a:srgbClr val="0F37E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#[derive(Debug, Copy, Clone)]struct Rectangle {  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tl:Point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br:Point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orient:f64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BDD42-9BB4-FC3B-F5BE-FD32A0166CE7}"/>
              </a:ext>
            </a:extLst>
          </p:cNvPr>
          <p:cNvSpPr txBox="1"/>
          <p:nvPr/>
        </p:nvSpPr>
        <p:spPr>
          <a:xfrm>
            <a:off x="3113905" y="1995227"/>
            <a:ext cx="5485797" cy="1015663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Here it is based on an origin – top left</a:t>
            </a:r>
          </a:p>
          <a:p>
            <a:r>
              <a:rPr lang="en-US" sz="2000" b="1" dirty="0"/>
              <a:t>+ a bottom right (assuming aligned to axes)</a:t>
            </a:r>
          </a:p>
          <a:p>
            <a:r>
              <a:rPr lang="en-US" sz="2000" b="1" dirty="0"/>
              <a:t>+ orientation (added later)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2F337F-F8CB-740B-6D0E-54BAB3AD0938}"/>
              </a:ext>
            </a:extLst>
          </p:cNvPr>
          <p:cNvSpPr txBox="1"/>
          <p:nvPr/>
        </p:nvSpPr>
        <p:spPr>
          <a:xfrm>
            <a:off x="4603095" y="3020926"/>
            <a:ext cx="3996607" cy="1015663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i="1" dirty="0"/>
              <a:t>You can do this in other ways,</a:t>
            </a:r>
          </a:p>
          <a:p>
            <a:r>
              <a:rPr lang="en-US" sz="2000" b="1" i="1" dirty="0"/>
              <a:t>Use your imagination</a:t>
            </a:r>
          </a:p>
          <a:p>
            <a:r>
              <a:rPr lang="en-US" sz="2000" b="1" i="1" dirty="0"/>
              <a:t>Optimum will depend on use </a:t>
            </a:r>
            <a:r>
              <a:rPr lang="en-US" sz="2000" b="1" i="1" dirty="0">
                <a:sym typeface="Wingdings" panose="05000000000000000000" pitchFamily="2" charset="2"/>
              </a:rPr>
              <a:t>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252146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0C7-1D30-4ECC-8A1C-21895AF3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7195" cy="944562"/>
          </a:xfrm>
        </p:spPr>
        <p:txBody>
          <a:bodyPr/>
          <a:lstStyle/>
          <a:p>
            <a:r>
              <a:rPr lang="en-US" dirty="0"/>
              <a:t>Implement the trait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9CFF-146F-4081-B7E9-0CF120C8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5562600"/>
          </a:xfrm>
        </p:spPr>
        <p:txBody>
          <a:bodyPr/>
          <a:lstStyle/>
          <a:p>
            <a:pPr marL="400050">
              <a:buClr>
                <a:srgbClr val="FF0000"/>
              </a:buClr>
            </a:pPr>
            <a:r>
              <a:rPr lang="en-US" sz="2400" dirty="0"/>
              <a:t>Add the functions defined in the Shape trait</a:t>
            </a:r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r>
              <a:rPr lang="en-US" sz="2400" dirty="0"/>
              <a:t>For the Shape trait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Two functions needed 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Signatures here must match signatures in the Trait definition</a:t>
            </a:r>
          </a:p>
          <a:p>
            <a:pPr marL="800100" lvl="1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800100" lvl="1">
              <a:buClr>
                <a:srgbClr val="FF0000"/>
              </a:buClr>
            </a:pPr>
            <a:endParaRPr lang="en-US" sz="2000" dirty="0"/>
          </a:p>
          <a:p>
            <a:pPr lvl="2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E104C-3E1F-B9CC-5606-02A41E1C2BF7}"/>
              </a:ext>
            </a:extLst>
          </p:cNvPr>
          <p:cNvSpPr txBox="1"/>
          <p:nvPr/>
        </p:nvSpPr>
        <p:spPr>
          <a:xfrm>
            <a:off x="336082" y="1676400"/>
            <a:ext cx="8317458" cy="3785652"/>
          </a:xfrm>
          <a:prstGeom prst="rect">
            <a:avLst/>
          </a:prstGeom>
          <a:noFill/>
          <a:ln>
            <a:solidFill>
              <a:srgbClr val="0F37E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Shape for Rectangle {</a:t>
            </a:r>
            <a:b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area(&amp;self) -&gt;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f64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dx:f64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self.br.x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self.tl.x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dy:f64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self.br.y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self.tl.y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(dx*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).abs()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perimeter(&amp;self) -&gt;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f64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dx:f64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self.br.x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self.tl.x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).abs();</a:t>
            </a:r>
            <a:b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dy:f64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self.br.y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self.tl.y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(dx +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* 2.0 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C0AD-0259-CA03-092E-585BFBFB44E4}"/>
              </a:ext>
            </a:extLst>
          </p:cNvPr>
          <p:cNvSpPr txBox="1"/>
          <p:nvPr/>
        </p:nvSpPr>
        <p:spPr>
          <a:xfrm>
            <a:off x="3581400" y="4789511"/>
            <a:ext cx="5142755" cy="40011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>
              <a:buClr>
                <a:srgbClr val="FF0000"/>
              </a:buClr>
            </a:pPr>
            <a:r>
              <a:rPr lang="en-US" sz="2000" b="1" dirty="0" err="1"/>
              <a:t>fn</a:t>
            </a:r>
            <a:r>
              <a:rPr lang="en-US" sz="2000" b="1" dirty="0"/>
              <a:t> syntax - same as any other function</a:t>
            </a:r>
          </a:p>
        </p:txBody>
      </p:sp>
    </p:spTree>
    <p:extLst>
      <p:ext uri="{BB962C8B-B14F-4D97-AF65-F5344CB8AC3E}">
        <p14:creationId xmlns:p14="http://schemas.microsoft.com/office/powerpoint/2010/main" val="426282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0C7-1D30-4ECC-8A1C-21895AF3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7195" cy="944562"/>
          </a:xfrm>
        </p:spPr>
        <p:txBody>
          <a:bodyPr/>
          <a:lstStyle/>
          <a:p>
            <a:r>
              <a:rPr lang="en-US" dirty="0"/>
              <a:t>Trait for Triangle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9CFF-146F-4081-B7E9-0CF120C8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5562600"/>
          </a:xfrm>
        </p:spPr>
        <p:txBody>
          <a:bodyPr/>
          <a:lstStyle/>
          <a:p>
            <a:pPr marL="400050">
              <a:buClr>
                <a:srgbClr val="FF0000"/>
              </a:buClr>
            </a:pPr>
            <a:r>
              <a:rPr lang="en-US" sz="2400" dirty="0"/>
              <a:t>Define the struct</a:t>
            </a:r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57150" indent="0">
              <a:buClr>
                <a:srgbClr val="FF0000"/>
              </a:buClr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</a:p>
          <a:p>
            <a:pPr marL="400050">
              <a:buClr>
                <a:srgbClr val="FF0000"/>
              </a:buClr>
            </a:pPr>
            <a:r>
              <a:rPr lang="en-US" sz="2400" dirty="0"/>
              <a:t>Implement the Shape trait functions</a:t>
            </a:r>
          </a:p>
          <a:p>
            <a:pPr marL="400050">
              <a:buClr>
                <a:srgbClr val="FF0000"/>
              </a:buClr>
            </a:pPr>
            <a:r>
              <a:rPr lang="en-US" sz="2400" dirty="0"/>
              <a:t>We need to provide the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same functions .. 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with same signatures</a:t>
            </a:r>
          </a:p>
          <a:p>
            <a:pPr marL="514350" lvl="1" indent="0">
              <a:buClr>
                <a:srgbClr val="FF0000"/>
              </a:buClr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sz="2000" dirty="0"/>
              <a:t> with appropriate calculations</a:t>
            </a:r>
          </a:p>
          <a:p>
            <a:pPr marL="800100" lvl="1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r>
              <a:rPr lang="en-US" sz="2400" dirty="0"/>
              <a:t>For the Shape trait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Two functions needed 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Signatures here must match signatures in the Trait definition</a:t>
            </a:r>
          </a:p>
          <a:p>
            <a:pPr marL="800100" lvl="1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800100" lvl="1">
              <a:buClr>
                <a:srgbClr val="FF0000"/>
              </a:buClr>
            </a:pPr>
            <a:endParaRPr lang="en-US" sz="2000" dirty="0"/>
          </a:p>
          <a:p>
            <a:pPr lvl="2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E104C-3E1F-B9CC-5606-02A41E1C2BF7}"/>
              </a:ext>
            </a:extLst>
          </p:cNvPr>
          <p:cNvSpPr txBox="1"/>
          <p:nvPr/>
        </p:nvSpPr>
        <p:spPr>
          <a:xfrm>
            <a:off x="336082" y="1676400"/>
            <a:ext cx="8317458" cy="1323439"/>
          </a:xfrm>
          <a:prstGeom prst="rect">
            <a:avLst/>
          </a:prstGeom>
          <a:noFill/>
          <a:ln>
            <a:solidFill>
              <a:srgbClr val="0F37E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#[derive(Debug, Copy, Clone)]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Triangle {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:[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Point;3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5933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0C7-1D30-4ECC-8A1C-21895AF3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7195" cy="944562"/>
          </a:xfrm>
        </p:spPr>
        <p:txBody>
          <a:bodyPr/>
          <a:lstStyle/>
          <a:p>
            <a:r>
              <a:rPr lang="en-US" dirty="0"/>
              <a:t>Trait for Triangle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9CFF-146F-4081-B7E9-0CF120C8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5562600"/>
          </a:xfrm>
        </p:spPr>
        <p:txBody>
          <a:bodyPr/>
          <a:lstStyle/>
          <a:p>
            <a:pPr marL="400050">
              <a:buClr>
                <a:srgbClr val="FF0000"/>
              </a:buClr>
            </a:pPr>
            <a:r>
              <a:rPr lang="en-US" sz="2400" dirty="0"/>
              <a:t>Adding the implementations</a:t>
            </a:r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800100" lvl="1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r>
              <a:rPr lang="en-US" sz="2400" dirty="0"/>
              <a:t>For the Shape trait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Two functions needed 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Signatures here must match signatures in the Trait definition</a:t>
            </a:r>
          </a:p>
          <a:p>
            <a:pPr marL="800100" lvl="1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800100" lvl="1">
              <a:buClr>
                <a:srgbClr val="FF0000"/>
              </a:buClr>
            </a:pPr>
            <a:endParaRPr lang="en-US" sz="2000" dirty="0"/>
          </a:p>
          <a:p>
            <a:pPr lvl="2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E104C-3E1F-B9CC-5606-02A41E1C2BF7}"/>
              </a:ext>
            </a:extLst>
          </p:cNvPr>
          <p:cNvSpPr txBox="1"/>
          <p:nvPr/>
        </p:nvSpPr>
        <p:spPr>
          <a:xfrm>
            <a:off x="336082" y="1676400"/>
            <a:ext cx="8317458" cy="4401205"/>
          </a:xfrm>
          <a:prstGeom prst="rect">
            <a:avLst/>
          </a:prstGeom>
          <a:noFill/>
          <a:ln>
            <a:solidFill>
              <a:srgbClr val="0F37E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Shape for Triangle {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area(&amp;self) -&gt;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f64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 mut sides:[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f64;3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[0.0;3];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 mut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sh:f64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0.0;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j in 0..3 {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let k = (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j+1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% 3;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sides[j] = length(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self.pt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[j],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self.pt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[k]);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sides[j];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 s =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/2.0;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area2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f64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s*(s - sides[0])*(s - sides[1])*(s - sides[2]);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area2.sqrt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280362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0C7-1D30-4ECC-8A1C-21895AF3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7195" cy="944562"/>
          </a:xfrm>
        </p:spPr>
        <p:txBody>
          <a:bodyPr/>
          <a:lstStyle/>
          <a:p>
            <a:r>
              <a:rPr lang="en-US" dirty="0"/>
              <a:t>Trait for Triangle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9CFF-146F-4081-B7E9-0CF120C8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5562600"/>
          </a:xfrm>
        </p:spPr>
        <p:txBody>
          <a:bodyPr/>
          <a:lstStyle/>
          <a:p>
            <a:pPr marL="400050">
              <a:buClr>
                <a:srgbClr val="FF0000"/>
              </a:buClr>
            </a:pPr>
            <a:r>
              <a:rPr lang="en-US" sz="2400" dirty="0"/>
              <a:t>Adding the implementations</a:t>
            </a:r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800100" lvl="1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r>
              <a:rPr lang="en-US" sz="2400" dirty="0"/>
              <a:t>For the Shape trait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Two functions needed 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Signatures here must match signatures in the Trait definition</a:t>
            </a:r>
          </a:p>
          <a:p>
            <a:pPr marL="800100" lvl="1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800100" lvl="1">
              <a:buClr>
                <a:srgbClr val="FF0000"/>
              </a:buClr>
            </a:pPr>
            <a:endParaRPr lang="en-US" sz="2000" dirty="0"/>
          </a:p>
          <a:p>
            <a:pPr lvl="2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E104C-3E1F-B9CC-5606-02A41E1C2BF7}"/>
              </a:ext>
            </a:extLst>
          </p:cNvPr>
          <p:cNvSpPr txBox="1"/>
          <p:nvPr/>
        </p:nvSpPr>
        <p:spPr>
          <a:xfrm>
            <a:off x="162454" y="1723697"/>
            <a:ext cx="8676746" cy="4401205"/>
          </a:xfrm>
          <a:prstGeom prst="rect">
            <a:avLst/>
          </a:prstGeom>
          <a:noFill/>
          <a:ln>
            <a:solidFill>
              <a:srgbClr val="0F37E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Shape for Triangle {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area(&amp;self) -&gt;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f64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 mut sides:[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f64;3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[0.0;3];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 mut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sh:f64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0.0;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j in 0..3 {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let k = (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j+1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% 3;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sides[j] = length(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self.pt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[j],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self.pt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[k]);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sides[j];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 s =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/2.0;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area2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f64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s*(s - sides[0])*</a:t>
            </a:r>
            <a:b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(s - sides[1])*(s - sides[2]);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area2.sqrt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224536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0C7-1D30-4ECC-8A1C-21895AF3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7195" cy="944562"/>
          </a:xfrm>
        </p:spPr>
        <p:txBody>
          <a:bodyPr/>
          <a:lstStyle/>
          <a:p>
            <a:r>
              <a:rPr lang="en-US" dirty="0"/>
              <a:t>Trait for Triangle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9CFF-146F-4081-B7E9-0CF120C8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5562600"/>
          </a:xfrm>
        </p:spPr>
        <p:txBody>
          <a:bodyPr/>
          <a:lstStyle/>
          <a:p>
            <a:pPr marL="400050">
              <a:buClr>
                <a:srgbClr val="FF0000"/>
              </a:buClr>
            </a:pPr>
            <a:r>
              <a:rPr lang="en-US" sz="2400" dirty="0"/>
              <a:t>Adding the perimeter function</a:t>
            </a:r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514350" lvl="1" indent="0">
              <a:buClr>
                <a:srgbClr val="FF0000"/>
              </a:buClr>
              <a:buNone/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r>
              <a:rPr lang="en-US" sz="2400" dirty="0"/>
              <a:t>For the Shape trait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Two functions needed 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Signatures here must match signatures in the Trait definition</a:t>
            </a:r>
          </a:p>
          <a:p>
            <a:pPr marL="800100" lvl="1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800100" lvl="1">
              <a:buClr>
                <a:srgbClr val="FF0000"/>
              </a:buClr>
            </a:pPr>
            <a:endParaRPr lang="en-US" sz="2000" dirty="0"/>
          </a:p>
          <a:p>
            <a:pPr lvl="2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E104C-3E1F-B9CC-5606-02A41E1C2BF7}"/>
              </a:ext>
            </a:extLst>
          </p:cNvPr>
          <p:cNvSpPr txBox="1"/>
          <p:nvPr/>
        </p:nvSpPr>
        <p:spPr>
          <a:xfrm>
            <a:off x="336082" y="1676400"/>
            <a:ext cx="8317458" cy="4862870"/>
          </a:xfrm>
          <a:prstGeom prst="rect">
            <a:avLst/>
          </a:prstGeom>
          <a:noFill/>
          <a:ln>
            <a:solidFill>
              <a:srgbClr val="0F37E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</a:t>
            </a:r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Shape for Triangle {</a:t>
            </a:r>
          </a:p>
          <a:p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area(&amp;self) -&gt; </a:t>
            </a:r>
            <a:r>
              <a:rPr lang="en-US" sz="1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f64</a:t>
            </a:r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 mut sides:[</a:t>
            </a:r>
            <a:r>
              <a:rPr lang="en-US" sz="1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f64;3</a:t>
            </a:r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[0.0;3];</a:t>
            </a:r>
          </a:p>
          <a:p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 mut </a:t>
            </a:r>
            <a:r>
              <a:rPr lang="en-US" sz="1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sh:f64</a:t>
            </a:r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0.0;</a:t>
            </a:r>
          </a:p>
          <a:p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j in 0..3 {</a:t>
            </a:r>
          </a:p>
          <a:p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let k = (</a:t>
            </a:r>
            <a:r>
              <a:rPr lang="en-US" sz="1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j+1</a:t>
            </a:r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% 3;</a:t>
            </a:r>
          </a:p>
          <a:p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sides[j] = length(</a:t>
            </a:r>
            <a:r>
              <a:rPr lang="en-US" sz="1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self.pt</a:t>
            </a:r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[j],</a:t>
            </a:r>
            <a:r>
              <a:rPr lang="en-US" sz="1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self.pt</a:t>
            </a:r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[k]);</a:t>
            </a:r>
          </a:p>
          <a:p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sides[j];</a:t>
            </a:r>
          </a:p>
          <a:p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 s = </a:t>
            </a:r>
            <a:r>
              <a:rPr lang="en-US" sz="1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/2.0;</a:t>
            </a:r>
          </a:p>
          <a:p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sz="1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area2</a:t>
            </a:r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f64</a:t>
            </a:r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s*(s - sides[0])*(s - sides[1])*(s - sides[2]);</a:t>
            </a:r>
          </a:p>
          <a:p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area2.sqrt</a:t>
            </a:r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perimeter(&amp;self) -&gt;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f64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let mut per: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f64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length(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self.pt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self.pt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[1]);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j in 1..3 {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let k = (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j+1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% 3;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per += length(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self.pt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[j],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self.pt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[k]);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per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C0AD-0259-CA03-092E-585BFBFB44E4}"/>
              </a:ext>
            </a:extLst>
          </p:cNvPr>
          <p:cNvSpPr txBox="1"/>
          <p:nvPr/>
        </p:nvSpPr>
        <p:spPr>
          <a:xfrm>
            <a:off x="2971800" y="6174429"/>
            <a:ext cx="5142755" cy="400110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>
              <a:buClr>
                <a:srgbClr val="FF0000"/>
              </a:buClr>
            </a:pPr>
            <a:r>
              <a:rPr lang="en-US" sz="2000" b="1" dirty="0" err="1"/>
              <a:t>fn</a:t>
            </a:r>
            <a:r>
              <a:rPr lang="en-US" sz="2000" b="1" dirty="0"/>
              <a:t> syntax - same as any other function</a:t>
            </a:r>
          </a:p>
        </p:txBody>
      </p:sp>
    </p:spTree>
    <p:extLst>
      <p:ext uri="{BB962C8B-B14F-4D97-AF65-F5344CB8AC3E}">
        <p14:creationId xmlns:p14="http://schemas.microsoft.com/office/powerpoint/2010/main" val="1250915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0C7-1D30-4ECC-8A1C-21895AF3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7195" cy="944562"/>
          </a:xfrm>
        </p:spPr>
        <p:txBody>
          <a:bodyPr/>
          <a:lstStyle/>
          <a:p>
            <a:r>
              <a:rPr lang="en-US" dirty="0"/>
              <a:t>Default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9CFF-146F-4081-B7E9-0CF120C8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5562600"/>
          </a:xfrm>
        </p:spPr>
        <p:txBody>
          <a:bodyPr/>
          <a:lstStyle/>
          <a:p>
            <a:pPr marL="400050">
              <a:buClr>
                <a:srgbClr val="FF0000"/>
              </a:buClr>
            </a:pPr>
            <a:r>
              <a:rPr lang="en-US" sz="2400" dirty="0"/>
              <a:t>Trait definition may implement a default function</a:t>
            </a:r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r>
              <a:rPr lang="en-US" sz="2400" dirty="0"/>
              <a:t>Sometimes useful</a:t>
            </a:r>
          </a:p>
          <a:p>
            <a:pPr marL="514350" lvl="1" indent="0">
              <a:buClr>
                <a:srgbClr val="FF0000"/>
              </a:buClr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dirty="0"/>
              <a:t> your shapes include lines or curves with zero areas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514350" lvl="1" indent="0">
              <a:buClr>
                <a:srgbClr val="FF0000"/>
              </a:buClr>
              <a:buNone/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r>
              <a:rPr lang="en-US" sz="2400" dirty="0"/>
              <a:t>For the Shape trait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Two functions needed 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Signatures here must match signatures in the Trait definition</a:t>
            </a:r>
          </a:p>
          <a:p>
            <a:pPr marL="800100" lvl="1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800100" lvl="1">
              <a:buClr>
                <a:srgbClr val="FF0000"/>
              </a:buClr>
            </a:pPr>
            <a:endParaRPr lang="en-US" sz="2000" dirty="0"/>
          </a:p>
          <a:p>
            <a:pPr lvl="2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E104C-3E1F-B9CC-5606-02A41E1C2BF7}"/>
              </a:ext>
            </a:extLst>
          </p:cNvPr>
          <p:cNvSpPr txBox="1"/>
          <p:nvPr/>
        </p:nvSpPr>
        <p:spPr>
          <a:xfrm>
            <a:off x="336082" y="1676400"/>
            <a:ext cx="8317458" cy="2246769"/>
          </a:xfrm>
          <a:prstGeom prst="rect">
            <a:avLst/>
          </a:prstGeom>
          <a:noFill/>
          <a:ln>
            <a:solidFill>
              <a:srgbClr val="0F37E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trait Shape {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Default implementation for area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area(&amp;self) -&gt;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f64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0.0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perimeter(&amp;self) -&gt;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f64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3353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0C7-1D30-4ECC-8A1C-21895AF3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7195" cy="944562"/>
          </a:xfrm>
        </p:spPr>
        <p:txBody>
          <a:bodyPr/>
          <a:lstStyle/>
          <a:p>
            <a:r>
              <a:rPr lang="en-US" dirty="0"/>
              <a:t>Trait for Triangle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9CFF-146F-4081-B7E9-0CF120C8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5562600"/>
          </a:xfrm>
        </p:spPr>
        <p:txBody>
          <a:bodyPr/>
          <a:lstStyle/>
          <a:p>
            <a:pPr marL="400050">
              <a:buClr>
                <a:srgbClr val="FF0000"/>
              </a:buClr>
            </a:pPr>
            <a:r>
              <a:rPr lang="en-US" sz="2400" dirty="0"/>
              <a:t>Cautionary tale</a:t>
            </a:r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514350" lvl="1" indent="0">
              <a:buClr>
                <a:srgbClr val="FF0000"/>
              </a:buClr>
              <a:buNone/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r>
              <a:rPr lang="en-US" sz="2400" dirty="0"/>
              <a:t>For the Shape trait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Two functions needed 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Signatures here must match signatures in the Trait definition</a:t>
            </a:r>
          </a:p>
          <a:p>
            <a:pPr marL="800100" lvl="1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800100" lvl="1">
              <a:buClr>
                <a:srgbClr val="FF0000"/>
              </a:buClr>
            </a:pPr>
            <a:endParaRPr lang="en-US" sz="2000" dirty="0"/>
          </a:p>
          <a:p>
            <a:pPr lvl="2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E104C-3E1F-B9CC-5606-02A41E1C2BF7}"/>
              </a:ext>
            </a:extLst>
          </p:cNvPr>
          <p:cNvSpPr txBox="1"/>
          <p:nvPr/>
        </p:nvSpPr>
        <p:spPr>
          <a:xfrm>
            <a:off x="336082" y="1676400"/>
            <a:ext cx="8317458" cy="4555093"/>
          </a:xfrm>
          <a:prstGeom prst="rect">
            <a:avLst/>
          </a:prstGeom>
          <a:noFill/>
          <a:ln>
            <a:solidFill>
              <a:srgbClr val="0F37E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</a:t>
            </a:r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Shape for Triangle {</a:t>
            </a:r>
          </a:p>
          <a:p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area(&amp;self) -&gt; </a:t>
            </a:r>
            <a:r>
              <a:rPr lang="en-US" sz="1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f64</a:t>
            </a:r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 mut sides:[</a:t>
            </a:r>
            <a:r>
              <a:rPr lang="en-US" sz="1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f64;3</a:t>
            </a:r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[0.0;3];</a:t>
            </a:r>
          </a:p>
          <a:p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 mut </a:t>
            </a:r>
            <a:r>
              <a:rPr lang="en-US" sz="1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sh:f64</a:t>
            </a:r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0.0;</a:t>
            </a:r>
          </a:p>
          <a:p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j in 0..3 {</a:t>
            </a:r>
          </a:p>
          <a:p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let k = (</a:t>
            </a:r>
            <a:r>
              <a:rPr lang="en-US" sz="1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j+1</a:t>
            </a:r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% 3;</a:t>
            </a:r>
          </a:p>
          <a:p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sides[j] = length(</a:t>
            </a:r>
            <a:r>
              <a:rPr lang="en-US" sz="1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self.pt</a:t>
            </a:r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[j],</a:t>
            </a:r>
            <a:r>
              <a:rPr lang="en-US" sz="1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self.pt</a:t>
            </a:r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[k]);</a:t>
            </a:r>
          </a:p>
          <a:p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sides[j];</a:t>
            </a:r>
          </a:p>
          <a:p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 s = </a:t>
            </a:r>
            <a:r>
              <a:rPr lang="en-US" sz="1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/2.0;</a:t>
            </a:r>
          </a:p>
          <a:p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sz="1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area2</a:t>
            </a:r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f64</a:t>
            </a:r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s*(s - sides[0])*(s - sides[1])*(s - sides[2]);</a:t>
            </a:r>
          </a:p>
          <a:p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area2.sqrt</a:t>
            </a:r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perimeter(&amp;self) -&gt;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f64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let mut per: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f64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length(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self.pt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self.pt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[1]);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j in 1..3 {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per += length(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self.pt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[j],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% 3]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per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C0AD-0259-CA03-092E-585BFBFB44E4}"/>
              </a:ext>
            </a:extLst>
          </p:cNvPr>
          <p:cNvSpPr txBox="1"/>
          <p:nvPr/>
        </p:nvSpPr>
        <p:spPr>
          <a:xfrm>
            <a:off x="1828800" y="2721114"/>
            <a:ext cx="6705600" cy="707886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2000" b="1" dirty="0"/>
              <a:t>‘Hot shot’ programmers might like to compress code</a:t>
            </a:r>
          </a:p>
          <a:p>
            <a:pPr>
              <a:buClr>
                <a:srgbClr val="FF0000"/>
              </a:buClr>
            </a:pPr>
            <a:r>
              <a:rPr lang="en-US" sz="2000" b="1" dirty="0">
                <a:sym typeface="Symbol" panose="05050102010706020507" pitchFamily="18" charset="2"/>
              </a:rPr>
              <a:t></a:t>
            </a:r>
            <a:r>
              <a:rPr lang="en-US" sz="2000" b="1" dirty="0"/>
              <a:t> More like this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1B06B4-00F5-5250-936C-BD99238C0416}"/>
              </a:ext>
            </a:extLst>
          </p:cNvPr>
          <p:cNvSpPr/>
          <p:nvPr/>
        </p:nvSpPr>
        <p:spPr>
          <a:xfrm>
            <a:off x="6193670" y="4476922"/>
            <a:ext cx="1752600" cy="609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E4DD73-D67E-E4B2-7F28-D60BD2D24A3D}"/>
              </a:ext>
            </a:extLst>
          </p:cNvPr>
          <p:cNvCxnSpPr/>
          <p:nvPr/>
        </p:nvCxnSpPr>
        <p:spPr>
          <a:xfrm>
            <a:off x="7069970" y="3429000"/>
            <a:ext cx="0" cy="10479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403F3E-BBED-B443-ECB3-D4F15FEAF76A}"/>
              </a:ext>
            </a:extLst>
          </p:cNvPr>
          <p:cNvSpPr txBox="1"/>
          <p:nvPr/>
        </p:nvSpPr>
        <p:spPr>
          <a:xfrm>
            <a:off x="2190363" y="5173635"/>
            <a:ext cx="5791200" cy="1015663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2000" b="1" dirty="0"/>
              <a:t>Mistaken idea – This code is better, it makes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US" sz="2000" b="1" dirty="0"/>
              <a:t>Code more ‘elegant’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US" sz="2000" b="1" dirty="0"/>
              <a:t>Code run faster</a:t>
            </a:r>
          </a:p>
        </p:txBody>
      </p:sp>
    </p:spTree>
    <p:extLst>
      <p:ext uri="{BB962C8B-B14F-4D97-AF65-F5344CB8AC3E}">
        <p14:creationId xmlns:p14="http://schemas.microsoft.com/office/powerpoint/2010/main" val="4149521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0C7-1D30-4ECC-8A1C-21895AF3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7195" cy="944562"/>
          </a:xfrm>
        </p:spPr>
        <p:txBody>
          <a:bodyPr/>
          <a:lstStyle/>
          <a:p>
            <a:r>
              <a:rPr lang="en-US" dirty="0"/>
              <a:t>Trait for Triangle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9CFF-146F-4081-B7E9-0CF120C8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5562600"/>
          </a:xfrm>
        </p:spPr>
        <p:txBody>
          <a:bodyPr/>
          <a:lstStyle/>
          <a:p>
            <a:pPr marL="400050">
              <a:buClr>
                <a:srgbClr val="FF0000"/>
              </a:buClr>
            </a:pPr>
            <a:r>
              <a:rPr lang="en-US" sz="2400" dirty="0"/>
              <a:t>Cautionary tale</a:t>
            </a:r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514350" lvl="1" indent="0">
              <a:buClr>
                <a:srgbClr val="FF0000"/>
              </a:buClr>
              <a:buNone/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r>
              <a:rPr lang="en-US" sz="2400" dirty="0"/>
              <a:t>For the Shape trait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Two functions needed 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Signatures here must match signatures in the Trait definition</a:t>
            </a:r>
          </a:p>
          <a:p>
            <a:pPr marL="800100" lvl="1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800100" lvl="1">
              <a:buClr>
                <a:srgbClr val="FF0000"/>
              </a:buClr>
            </a:pPr>
            <a:endParaRPr lang="en-US" sz="2000" dirty="0"/>
          </a:p>
          <a:p>
            <a:pPr lvl="2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E104C-3E1F-B9CC-5606-02A41E1C2BF7}"/>
              </a:ext>
            </a:extLst>
          </p:cNvPr>
          <p:cNvSpPr txBox="1"/>
          <p:nvPr/>
        </p:nvSpPr>
        <p:spPr>
          <a:xfrm>
            <a:off x="336082" y="1676400"/>
            <a:ext cx="8317458" cy="4555093"/>
          </a:xfrm>
          <a:prstGeom prst="rect">
            <a:avLst/>
          </a:prstGeom>
          <a:noFill/>
          <a:ln>
            <a:solidFill>
              <a:srgbClr val="0F37E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</a:t>
            </a:r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Shape for Triangle {</a:t>
            </a:r>
          </a:p>
          <a:p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area(&amp;self) -&gt; </a:t>
            </a:r>
            <a:r>
              <a:rPr lang="en-US" sz="1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f64</a:t>
            </a:r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 mut sides:[</a:t>
            </a:r>
            <a:r>
              <a:rPr lang="en-US" sz="1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f64;3</a:t>
            </a:r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[0.0;3];</a:t>
            </a:r>
          </a:p>
          <a:p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 mut </a:t>
            </a:r>
            <a:r>
              <a:rPr lang="en-US" sz="1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sh:f64</a:t>
            </a:r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0.0;</a:t>
            </a:r>
          </a:p>
          <a:p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j in 0..3 {</a:t>
            </a:r>
          </a:p>
          <a:p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let k = (</a:t>
            </a:r>
            <a:r>
              <a:rPr lang="en-US" sz="1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j+1</a:t>
            </a:r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% 3;</a:t>
            </a:r>
          </a:p>
          <a:p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sides[j] = length(</a:t>
            </a:r>
            <a:r>
              <a:rPr lang="en-US" sz="1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self.pt</a:t>
            </a:r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[j],</a:t>
            </a:r>
            <a:r>
              <a:rPr lang="en-US" sz="1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self.pt</a:t>
            </a:r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[k]);</a:t>
            </a:r>
          </a:p>
          <a:p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sides[j];</a:t>
            </a:r>
          </a:p>
          <a:p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 s = </a:t>
            </a:r>
            <a:r>
              <a:rPr lang="en-US" sz="1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/2.0;</a:t>
            </a:r>
          </a:p>
          <a:p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sz="1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area2</a:t>
            </a:r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f64</a:t>
            </a:r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s*(s - sides[0])*(s - sides[1])*(s - sides[2]);</a:t>
            </a:r>
          </a:p>
          <a:p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area2.sqrt</a:t>
            </a:r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perimeter(&amp;self) -&gt;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f64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let mut per: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f64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length(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self.pt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self.pt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[1]);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j in 1..3 {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per += length(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self.pt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[j],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% 3]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per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C0AD-0259-CA03-092E-585BFBFB44E4}"/>
              </a:ext>
            </a:extLst>
          </p:cNvPr>
          <p:cNvSpPr txBox="1"/>
          <p:nvPr/>
        </p:nvSpPr>
        <p:spPr>
          <a:xfrm>
            <a:off x="1828800" y="2721114"/>
            <a:ext cx="6705600" cy="707886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2000" b="1" dirty="0"/>
              <a:t>‘Hot shot’ programmers might like to compress code</a:t>
            </a:r>
          </a:p>
          <a:p>
            <a:pPr>
              <a:buClr>
                <a:srgbClr val="FF0000"/>
              </a:buClr>
            </a:pPr>
            <a:r>
              <a:rPr lang="en-US" sz="2000" b="1" dirty="0">
                <a:sym typeface="Symbol" panose="05050102010706020507" pitchFamily="18" charset="2"/>
              </a:rPr>
              <a:t></a:t>
            </a:r>
            <a:r>
              <a:rPr lang="en-US" sz="2000" b="1" dirty="0"/>
              <a:t> More like this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1B06B4-00F5-5250-936C-BD99238C0416}"/>
              </a:ext>
            </a:extLst>
          </p:cNvPr>
          <p:cNvSpPr/>
          <p:nvPr/>
        </p:nvSpPr>
        <p:spPr>
          <a:xfrm>
            <a:off x="6193670" y="4476922"/>
            <a:ext cx="1752600" cy="609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E4DD73-D67E-E4B2-7F28-D60BD2D24A3D}"/>
              </a:ext>
            </a:extLst>
          </p:cNvPr>
          <p:cNvCxnSpPr/>
          <p:nvPr/>
        </p:nvCxnSpPr>
        <p:spPr>
          <a:xfrm>
            <a:off x="7069970" y="3429000"/>
            <a:ext cx="0" cy="10479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403F3E-BBED-B443-ECB3-D4F15FEAF76A}"/>
              </a:ext>
            </a:extLst>
          </p:cNvPr>
          <p:cNvSpPr txBox="1"/>
          <p:nvPr/>
        </p:nvSpPr>
        <p:spPr>
          <a:xfrm>
            <a:off x="2190363" y="5173635"/>
            <a:ext cx="5791200" cy="1015663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2000" b="1" dirty="0"/>
              <a:t>Mistaken idea – This code is better, it makes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US" sz="2000" b="1" dirty="0"/>
              <a:t>Code more ‘elegant’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US" sz="2000" b="1" dirty="0"/>
              <a:t>Code run faster</a:t>
            </a:r>
          </a:p>
        </p:txBody>
      </p:sp>
    </p:spTree>
    <p:extLst>
      <p:ext uri="{BB962C8B-B14F-4D97-AF65-F5344CB8AC3E}">
        <p14:creationId xmlns:p14="http://schemas.microsoft.com/office/powerpoint/2010/main" val="3683279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0C7-1D30-4ECC-8A1C-21895AF3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7195" cy="944562"/>
          </a:xfrm>
        </p:spPr>
        <p:txBody>
          <a:bodyPr/>
          <a:lstStyle/>
          <a:p>
            <a:r>
              <a:rPr lang="en-US" dirty="0"/>
              <a:t>Your reputation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9CFF-146F-4081-B7E9-0CF120C8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5562600"/>
          </a:xfrm>
        </p:spPr>
        <p:txBody>
          <a:bodyPr/>
          <a:lstStyle/>
          <a:p>
            <a:pPr marL="400050">
              <a:buClr>
                <a:srgbClr val="FF0000"/>
              </a:buClr>
            </a:pPr>
            <a:r>
              <a:rPr lang="en-US" sz="2400" dirty="0"/>
              <a:t>Easy to understand code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Is easier for you to debug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Is easier for others to read</a:t>
            </a:r>
          </a:p>
          <a:p>
            <a:pPr marL="400050">
              <a:buClr>
                <a:srgbClr val="FF0000"/>
              </a:buClr>
            </a:pPr>
            <a:r>
              <a:rPr lang="en-US" sz="2400" dirty="0"/>
              <a:t>Enhances your </a:t>
            </a:r>
            <a:r>
              <a:rPr lang="en-US" sz="2400" dirty="0">
                <a:solidFill>
                  <a:srgbClr val="FF0000"/>
                </a:solidFill>
              </a:rPr>
              <a:t>real</a:t>
            </a:r>
            <a:r>
              <a:rPr lang="en-US" sz="2400" dirty="0"/>
              <a:t> reputation because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Others can read your code quickly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Others can understand it and 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modify it faster</a:t>
            </a:r>
          </a:p>
          <a:p>
            <a:pPr marL="400050">
              <a:buClr>
                <a:srgbClr val="FF0000"/>
              </a:buClr>
            </a:pPr>
            <a:r>
              <a:rPr lang="en-US" sz="2400" dirty="0"/>
              <a:t>In the real world,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More time is spent on maintaining existing code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Than writing new code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Including maintaining your own code</a:t>
            </a:r>
          </a:p>
          <a:p>
            <a:pPr marL="1200150" lvl="2">
              <a:buClr>
                <a:srgbClr val="FF0000"/>
              </a:buClr>
            </a:pPr>
            <a:r>
              <a:rPr lang="en-US" sz="2000" dirty="0"/>
              <a:t>After you have been working on other ‘new’ projects</a:t>
            </a:r>
            <a:br>
              <a:rPr lang="en-US" sz="2000" dirty="0"/>
            </a:br>
            <a:r>
              <a:rPr lang="en-US" sz="2000" dirty="0"/>
              <a:t>for 6 months</a:t>
            </a:r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514350" lvl="1" indent="0">
              <a:buClr>
                <a:srgbClr val="FF0000"/>
              </a:buClr>
              <a:buNone/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r>
              <a:rPr lang="en-US" sz="2400" dirty="0"/>
              <a:t>For the Shape trait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Two functions needed 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Signatures here must match signatures in the Trait definition</a:t>
            </a:r>
          </a:p>
          <a:p>
            <a:pPr marL="800100" lvl="1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800100" lvl="1">
              <a:buClr>
                <a:srgbClr val="FF0000"/>
              </a:buClr>
            </a:pPr>
            <a:endParaRPr lang="en-US" sz="2000" dirty="0"/>
          </a:p>
          <a:p>
            <a:pPr lvl="2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8930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89306-4BA3-44B6-9E39-A9C8B2FC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2BCD0-6422-4012-9542-FECBFF415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Rust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93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0C7-1D30-4ECC-8A1C-21895AF3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7195" cy="944562"/>
          </a:xfrm>
        </p:spPr>
        <p:txBody>
          <a:bodyPr/>
          <a:lstStyle/>
          <a:p>
            <a:r>
              <a:rPr lang="en-US" dirty="0"/>
              <a:t>Trait for Triangle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9CFF-146F-4081-B7E9-0CF120C8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5562600"/>
          </a:xfrm>
        </p:spPr>
        <p:txBody>
          <a:bodyPr/>
          <a:lstStyle/>
          <a:p>
            <a:pPr marL="400050">
              <a:buClr>
                <a:srgbClr val="FF0000"/>
              </a:buClr>
            </a:pPr>
            <a:r>
              <a:rPr lang="en-US" sz="2400" dirty="0"/>
              <a:t>Adding the implementations</a:t>
            </a:r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800100" lvl="1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r>
              <a:rPr lang="en-US" sz="2400" dirty="0"/>
              <a:t>For the Shape trait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Two functions needed 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Signatures here must match signatures in the Trait definition</a:t>
            </a:r>
          </a:p>
          <a:p>
            <a:pPr marL="800100" lvl="1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800100" lvl="1">
              <a:buClr>
                <a:srgbClr val="FF0000"/>
              </a:buClr>
            </a:pPr>
            <a:endParaRPr lang="en-US" sz="2000" dirty="0"/>
          </a:p>
          <a:p>
            <a:pPr lvl="2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E104C-3E1F-B9CC-5606-02A41E1C2BF7}"/>
              </a:ext>
            </a:extLst>
          </p:cNvPr>
          <p:cNvSpPr txBox="1"/>
          <p:nvPr/>
        </p:nvSpPr>
        <p:spPr>
          <a:xfrm>
            <a:off x="162454" y="1723697"/>
            <a:ext cx="8676746" cy="4401205"/>
          </a:xfrm>
          <a:prstGeom prst="rect">
            <a:avLst/>
          </a:prstGeom>
          <a:noFill/>
          <a:ln>
            <a:solidFill>
              <a:srgbClr val="0F37E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Shape for Triangle {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area(&amp;self) -&gt;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f64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 mut sides:[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f64;3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[0.0;3];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 mut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sh:f64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0.0;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j in 0..3 {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let k = (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j+1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% 3;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sides[j] = length(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self.pt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[j],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self.pt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[k]);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sides[j];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 s =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/2.0;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area2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f64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s*(s - sides[0])*</a:t>
            </a:r>
            <a:b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(s - sides[1])*(s - sides[2]);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area2.sqrt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3E6EED-79B8-0689-F1BE-E01C697FD5A1}"/>
              </a:ext>
            </a:extLst>
          </p:cNvPr>
          <p:cNvSpPr txBox="1"/>
          <p:nvPr/>
        </p:nvSpPr>
        <p:spPr>
          <a:xfrm>
            <a:off x="1790700" y="1205545"/>
            <a:ext cx="5791200" cy="1323439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2000" b="1" dirty="0"/>
              <a:t>In my first attempt to write this function</a:t>
            </a:r>
          </a:p>
          <a:p>
            <a:pPr>
              <a:buClr>
                <a:srgbClr val="FF0000"/>
              </a:buClr>
            </a:pPr>
            <a:r>
              <a:rPr lang="en-US" sz="2000" b="1" dirty="0"/>
              <a:t>I forgot that Rust ranges have inclusive (0) and exclusive ‘ends’ (3)</a:t>
            </a:r>
          </a:p>
          <a:p>
            <a:pPr>
              <a:buClr>
                <a:srgbClr val="FF0000"/>
              </a:buClr>
            </a:pPr>
            <a:r>
              <a:rPr lang="en-US" sz="2000" b="1" dirty="0"/>
              <a:t>So my first version had </a:t>
            </a:r>
            <a:r>
              <a:rPr lang="en-US" sz="2000" b="1" dirty="0">
                <a:solidFill>
                  <a:srgbClr val="FF0000"/>
                </a:solidFill>
              </a:rPr>
              <a:t>2</a:t>
            </a:r>
            <a:r>
              <a:rPr lang="en-US" sz="2000" b="1" dirty="0"/>
              <a:t> here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373C64-F6FE-0513-2097-A55E4F3B9CBB}"/>
              </a:ext>
            </a:extLst>
          </p:cNvPr>
          <p:cNvSpPr/>
          <p:nvPr/>
        </p:nvSpPr>
        <p:spPr>
          <a:xfrm>
            <a:off x="2514600" y="2963165"/>
            <a:ext cx="457200" cy="366246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D05AB7-5589-9986-057F-80282C1FAAB7}"/>
              </a:ext>
            </a:extLst>
          </p:cNvPr>
          <p:cNvSpPr txBox="1"/>
          <p:nvPr/>
        </p:nvSpPr>
        <p:spPr>
          <a:xfrm>
            <a:off x="1447800" y="3924299"/>
            <a:ext cx="5791200" cy="707886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2000" b="1" dirty="0"/>
              <a:t>I discovered my error quickly by printing out k</a:t>
            </a:r>
          </a:p>
          <a:p>
            <a:pPr algn="ctr">
              <a:buClr>
                <a:srgbClr val="FF0000"/>
              </a:buClr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print!(“k {} “, k);</a:t>
            </a:r>
          </a:p>
        </p:txBody>
      </p:sp>
    </p:spTree>
    <p:extLst>
      <p:ext uri="{BB962C8B-B14F-4D97-AF65-F5344CB8AC3E}">
        <p14:creationId xmlns:p14="http://schemas.microsoft.com/office/powerpoint/2010/main" val="1856271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0C7-1D30-4ECC-8A1C-21895AF3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7195" cy="944562"/>
          </a:xfrm>
        </p:spPr>
        <p:txBody>
          <a:bodyPr/>
          <a:lstStyle/>
          <a:p>
            <a:r>
              <a:rPr lang="en-US" dirty="0"/>
              <a:t>Trait for Triangle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9CFF-146F-4081-B7E9-0CF120C8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5562600"/>
          </a:xfrm>
        </p:spPr>
        <p:txBody>
          <a:bodyPr/>
          <a:lstStyle/>
          <a:p>
            <a:pPr marL="400050">
              <a:buClr>
                <a:srgbClr val="FF0000"/>
              </a:buClr>
            </a:pPr>
            <a:r>
              <a:rPr lang="en-US" sz="2400" dirty="0"/>
              <a:t>Adding the implementations</a:t>
            </a:r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800100" lvl="1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r>
              <a:rPr lang="en-US" sz="2400" dirty="0"/>
              <a:t>For the Shape trait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Two functions needed 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Signatures here must match signatures in the Trait definition</a:t>
            </a:r>
          </a:p>
          <a:p>
            <a:pPr marL="800100" lvl="1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800100" lvl="1">
              <a:buClr>
                <a:srgbClr val="FF0000"/>
              </a:buClr>
            </a:pPr>
            <a:endParaRPr lang="en-US" sz="2000" dirty="0"/>
          </a:p>
          <a:p>
            <a:pPr lvl="2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E104C-3E1F-B9CC-5606-02A41E1C2BF7}"/>
              </a:ext>
            </a:extLst>
          </p:cNvPr>
          <p:cNvSpPr txBox="1"/>
          <p:nvPr/>
        </p:nvSpPr>
        <p:spPr>
          <a:xfrm>
            <a:off x="162454" y="1723697"/>
            <a:ext cx="8676746" cy="4093428"/>
          </a:xfrm>
          <a:prstGeom prst="rect">
            <a:avLst/>
          </a:prstGeom>
          <a:noFill/>
          <a:ln>
            <a:solidFill>
              <a:srgbClr val="0F37E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Shape for Triangle {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area(&amp;self) -&gt;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f64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 mut sides:[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f64;3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[0.0;3];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 mut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sh:f64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0.0;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j in 0..3 {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sides[j] = length(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self.pt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[j],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self.pt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j+1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% 3]);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sides[j];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 s =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/2.0;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area2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f64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s*(s - sides[0])*</a:t>
            </a:r>
            <a:b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(s - sides[1])*(s - sides[2]);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area2.sqrt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3E6EED-79B8-0689-F1BE-E01C697FD5A1}"/>
              </a:ext>
            </a:extLst>
          </p:cNvPr>
          <p:cNvSpPr txBox="1"/>
          <p:nvPr/>
        </p:nvSpPr>
        <p:spPr>
          <a:xfrm>
            <a:off x="5181600" y="2511279"/>
            <a:ext cx="3362854" cy="707886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2000" b="1" dirty="0"/>
              <a:t>A more ‘elegant’ version </a:t>
            </a:r>
          </a:p>
          <a:p>
            <a:pPr>
              <a:buClr>
                <a:srgbClr val="FF0000"/>
              </a:buClr>
            </a:pPr>
            <a:r>
              <a:rPr lang="en-US" sz="2000" b="1" dirty="0"/>
              <a:t>Would have had this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373C64-F6FE-0513-2097-A55E4F3B9CBB}"/>
              </a:ext>
            </a:extLst>
          </p:cNvPr>
          <p:cNvSpPr/>
          <p:nvPr/>
        </p:nvSpPr>
        <p:spPr>
          <a:xfrm>
            <a:off x="6553200" y="3267705"/>
            <a:ext cx="1828800" cy="366246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A01B39-A59A-8521-D225-7BD722E6F9BD}"/>
              </a:ext>
            </a:extLst>
          </p:cNvPr>
          <p:cNvSpPr txBox="1"/>
          <p:nvPr/>
        </p:nvSpPr>
        <p:spPr>
          <a:xfrm>
            <a:off x="4800600" y="3817508"/>
            <a:ext cx="3058054" cy="1015663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2000" b="1" dirty="0"/>
              <a:t>Slower to debug</a:t>
            </a:r>
          </a:p>
          <a:p>
            <a:pPr>
              <a:buClr>
                <a:srgbClr val="FF0000"/>
              </a:buClr>
            </a:pPr>
            <a:r>
              <a:rPr lang="en-US" sz="2000" b="1" dirty="0"/>
              <a:t>Even with a smart debugging tool!!</a:t>
            </a:r>
          </a:p>
        </p:txBody>
      </p:sp>
    </p:spTree>
    <p:extLst>
      <p:ext uri="{BB962C8B-B14F-4D97-AF65-F5344CB8AC3E}">
        <p14:creationId xmlns:p14="http://schemas.microsoft.com/office/powerpoint/2010/main" val="3386781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0C7-1D30-4ECC-8A1C-21895AF3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7195" cy="944562"/>
          </a:xfrm>
        </p:spPr>
        <p:txBody>
          <a:bodyPr/>
          <a:lstStyle/>
          <a:p>
            <a:r>
              <a:rPr lang="en-US" dirty="0"/>
              <a:t>Second fallacy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9CFF-146F-4081-B7E9-0CF120C8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5562600"/>
          </a:xfrm>
        </p:spPr>
        <p:txBody>
          <a:bodyPr/>
          <a:lstStyle/>
          <a:p>
            <a:pPr marL="400050">
              <a:buClr>
                <a:srgbClr val="FF0000"/>
              </a:buClr>
            </a:pPr>
            <a:r>
              <a:rPr lang="en-US" sz="2400" dirty="0"/>
              <a:t>Elegant code would be faster</a:t>
            </a:r>
          </a:p>
          <a:p>
            <a:pPr marL="800100" lvl="1">
              <a:buClr>
                <a:srgbClr val="FF0000"/>
              </a:buClr>
              <a:buFont typeface="Wingdings" panose="05000000000000000000" pitchFamily="2" charset="2"/>
              <a:buChar char="J"/>
            </a:pPr>
            <a:r>
              <a:rPr lang="en-US" sz="2000" dirty="0"/>
              <a:t>No need to calculate the extra variable</a:t>
            </a:r>
          </a:p>
          <a:p>
            <a:pPr marL="400050">
              <a:buClr>
                <a:srgbClr val="FF0000"/>
              </a:buClr>
            </a:pPr>
            <a:r>
              <a:rPr lang="en-US" sz="2400" dirty="0"/>
              <a:t>Fact: modern compilers are very efficient in 2022</a:t>
            </a:r>
          </a:p>
          <a:p>
            <a:pPr marL="400050">
              <a:buClr>
                <a:srgbClr val="FF0000"/>
              </a:buClr>
            </a:pPr>
            <a:r>
              <a:rPr lang="en-US" sz="2400" dirty="0"/>
              <a:t>Good optimizing compilers 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Use </a:t>
            </a:r>
            <a:r>
              <a:rPr lang="en-US" sz="2000" dirty="0">
                <a:solidFill>
                  <a:srgbClr val="FF0000"/>
                </a:solidFill>
              </a:rPr>
              <a:t>dataflow analysis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Same technique that lets Rust compiler detect</a:t>
            </a:r>
          </a:p>
          <a:p>
            <a:pPr marL="1200150" lvl="2">
              <a:buClr>
                <a:srgbClr val="FF0000"/>
              </a:buClr>
            </a:pPr>
            <a:r>
              <a:rPr lang="en-US" sz="2000" dirty="0"/>
              <a:t>Unused variables</a:t>
            </a:r>
          </a:p>
          <a:p>
            <a:pPr marL="1200150" lvl="2">
              <a:buClr>
                <a:srgbClr val="FF0000"/>
              </a:buClr>
            </a:pPr>
            <a:r>
              <a:rPr lang="en-US" sz="2000" dirty="0"/>
              <a:t>That you need to add ‘mut’</a:t>
            </a:r>
          </a:p>
          <a:p>
            <a:pPr marL="1200150" lvl="2">
              <a:buClr>
                <a:srgbClr val="FF0000"/>
              </a:buClr>
            </a:pPr>
            <a:r>
              <a:rPr lang="en-US" sz="2000" dirty="0"/>
              <a:t>Other dead code</a:t>
            </a:r>
          </a:p>
          <a:p>
            <a:pPr marL="400050">
              <a:buClr>
                <a:srgbClr val="FF0000"/>
              </a:buClr>
            </a:pPr>
            <a:r>
              <a:rPr lang="en-US" sz="2400" dirty="0"/>
              <a:t>My ‘step-by-step’ code will be compiled </a:t>
            </a:r>
            <a:br>
              <a:rPr lang="en-US" sz="2400" dirty="0"/>
            </a:br>
            <a:r>
              <a:rPr lang="en-US" sz="2400" dirty="0"/>
              <a:t>to the same instructions as the ‘elegant’ code</a:t>
            </a:r>
          </a:p>
          <a:p>
            <a:pPr marL="400050">
              <a:buClr>
                <a:srgbClr val="FF0000"/>
              </a:buClr>
              <a:buFont typeface="Symbol" panose="05050102010706020507" pitchFamily="18" charset="2"/>
              <a:buChar char="®"/>
            </a:pPr>
            <a:r>
              <a:rPr lang="en-US" sz="2400" dirty="0"/>
              <a:t>No execution time penalty for easier to read code</a:t>
            </a:r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514350" lvl="1" indent="0">
              <a:buClr>
                <a:srgbClr val="FF0000"/>
              </a:buClr>
              <a:buNone/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r>
              <a:rPr lang="en-US" sz="2400" dirty="0"/>
              <a:t>For the Shape trait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Two functions needed 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Signatures here must match signatures in the Trait definition</a:t>
            </a:r>
          </a:p>
          <a:p>
            <a:pPr marL="800100" lvl="1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800100" lvl="1">
              <a:buClr>
                <a:srgbClr val="FF0000"/>
              </a:buClr>
            </a:pPr>
            <a:endParaRPr lang="en-US" sz="2000" dirty="0"/>
          </a:p>
          <a:p>
            <a:pPr lvl="2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81252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0C7-1D30-4ECC-8A1C-21895AF3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7195" cy="944562"/>
          </a:xfrm>
        </p:spPr>
        <p:txBody>
          <a:bodyPr/>
          <a:lstStyle/>
          <a:p>
            <a:r>
              <a:rPr lang="en-US" dirty="0"/>
              <a:t>Second fallacy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9CFF-146F-4081-B7E9-0CF120C8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5562600"/>
          </a:xfrm>
        </p:spPr>
        <p:txBody>
          <a:bodyPr/>
          <a:lstStyle/>
          <a:p>
            <a:pPr marL="400050">
              <a:buClr>
                <a:srgbClr val="FF0000"/>
              </a:buClr>
            </a:pPr>
            <a:r>
              <a:rPr lang="en-US" sz="2400" dirty="0"/>
              <a:t>Elegant code would be faster</a:t>
            </a:r>
          </a:p>
          <a:p>
            <a:pPr marL="800100" lvl="1">
              <a:buClr>
                <a:srgbClr val="FF0000"/>
              </a:buClr>
              <a:buFont typeface="Wingdings" panose="05000000000000000000" pitchFamily="2" charset="2"/>
              <a:buChar char="J"/>
            </a:pPr>
            <a:r>
              <a:rPr lang="en-US" sz="2000" dirty="0"/>
              <a:t>No need to calculate the extra variable</a:t>
            </a:r>
          </a:p>
          <a:p>
            <a:pPr marL="400050">
              <a:buClr>
                <a:srgbClr val="FF0000"/>
              </a:buClr>
            </a:pPr>
            <a:r>
              <a:rPr lang="en-US" sz="2400" dirty="0"/>
              <a:t>Fact: modern compilers are very efficient in 2022</a:t>
            </a:r>
          </a:p>
          <a:p>
            <a:pPr marL="400050">
              <a:buClr>
                <a:srgbClr val="FF0000"/>
              </a:buClr>
            </a:pPr>
            <a:r>
              <a:rPr lang="en-US" sz="2400" dirty="0"/>
              <a:t>Good optimizing compilers 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Use </a:t>
            </a:r>
            <a:r>
              <a:rPr lang="en-US" sz="2000" dirty="0">
                <a:solidFill>
                  <a:srgbClr val="FF0000"/>
                </a:solidFill>
              </a:rPr>
              <a:t>dataflow analysis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Same technique that lets Rust compiler detect</a:t>
            </a:r>
          </a:p>
          <a:p>
            <a:pPr marL="1200150" lvl="2">
              <a:buClr>
                <a:srgbClr val="FF0000"/>
              </a:buClr>
            </a:pPr>
            <a:r>
              <a:rPr lang="en-US" sz="2000" dirty="0"/>
              <a:t>Unused variables</a:t>
            </a:r>
          </a:p>
          <a:p>
            <a:pPr marL="1200150" lvl="2">
              <a:buClr>
                <a:srgbClr val="FF0000"/>
              </a:buClr>
            </a:pPr>
            <a:r>
              <a:rPr lang="en-US" sz="2000" dirty="0"/>
              <a:t>Tells you that you need to add ‘mut’</a:t>
            </a:r>
          </a:p>
          <a:p>
            <a:pPr marL="1200150" lvl="2">
              <a:buClr>
                <a:srgbClr val="FF0000"/>
              </a:buClr>
            </a:pPr>
            <a:r>
              <a:rPr lang="en-US" sz="2000" dirty="0"/>
              <a:t>Other dead code</a:t>
            </a:r>
          </a:p>
          <a:p>
            <a:pPr marL="400050">
              <a:buClr>
                <a:srgbClr val="FF0000"/>
              </a:buClr>
            </a:pPr>
            <a:r>
              <a:rPr lang="en-US" sz="2400" dirty="0"/>
              <a:t>My ‘step-by-step’ code will compile</a:t>
            </a:r>
            <a:br>
              <a:rPr lang="en-US" sz="2400" dirty="0"/>
            </a:br>
            <a:r>
              <a:rPr lang="en-US" sz="2400" dirty="0"/>
              <a:t>to the same instructions as the ‘elegant’ code</a:t>
            </a:r>
          </a:p>
          <a:p>
            <a:pPr marL="400050">
              <a:buClr>
                <a:srgbClr val="FF0000"/>
              </a:buClr>
              <a:buFont typeface="Symbol" panose="05050102010706020507" pitchFamily="18" charset="2"/>
              <a:buChar char="®"/>
            </a:pPr>
            <a:r>
              <a:rPr lang="en-US" sz="2400" dirty="0"/>
              <a:t>No execution time penalty for easier to read code</a:t>
            </a:r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514350" lvl="1" indent="0">
              <a:buClr>
                <a:srgbClr val="FF0000"/>
              </a:buClr>
              <a:buNone/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r>
              <a:rPr lang="en-US" sz="2400" dirty="0"/>
              <a:t>For the Shape trait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Two functions needed 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Signatures here must match signatures in the Trait definition</a:t>
            </a:r>
          </a:p>
          <a:p>
            <a:pPr marL="800100" lvl="1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800100" lvl="1">
              <a:buClr>
                <a:srgbClr val="FF0000"/>
              </a:buClr>
            </a:pPr>
            <a:endParaRPr lang="en-US" sz="2000" dirty="0"/>
          </a:p>
          <a:p>
            <a:pPr lvl="2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FC820E-51BE-E206-FE5E-412F3658E528}"/>
              </a:ext>
            </a:extLst>
          </p:cNvPr>
          <p:cNvSpPr txBox="1"/>
          <p:nvPr/>
        </p:nvSpPr>
        <p:spPr>
          <a:xfrm>
            <a:off x="1371600" y="1905000"/>
            <a:ext cx="5791200" cy="1938992"/>
          </a:xfrm>
          <a:prstGeom prst="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2000" b="1" dirty="0"/>
              <a:t>Please</a:t>
            </a:r>
          </a:p>
          <a:p>
            <a:pPr>
              <a:buClr>
                <a:srgbClr val="FF0000"/>
              </a:buClr>
            </a:pPr>
            <a:r>
              <a:rPr lang="en-US" sz="2000" b="1" dirty="0"/>
              <a:t>Finish this course as</a:t>
            </a:r>
          </a:p>
          <a:p>
            <a:pPr algn="ctr">
              <a:buClr>
                <a:srgbClr val="FF0000"/>
              </a:buClr>
            </a:pPr>
            <a:r>
              <a:rPr lang="en-US" sz="2000" b="1" dirty="0">
                <a:sym typeface="Wingdings" panose="05000000000000000000" pitchFamily="2" charset="2"/>
              </a:rPr>
              <a:t> </a:t>
            </a:r>
            <a:r>
              <a:rPr lang="en-US" sz="2000" b="1" dirty="0"/>
              <a:t>GOOD ENGINEERS</a:t>
            </a:r>
          </a:p>
          <a:p>
            <a:pPr>
              <a:buClr>
                <a:srgbClr val="FF0000"/>
              </a:buClr>
            </a:pPr>
            <a:r>
              <a:rPr lang="en-US" sz="2000" b="1" dirty="0"/>
              <a:t>Not</a:t>
            </a:r>
          </a:p>
          <a:p>
            <a:pPr algn="ctr">
              <a:buClr>
                <a:srgbClr val="FF0000"/>
              </a:buClr>
            </a:pPr>
            <a:r>
              <a:rPr lang="en-US" sz="2000" b="1" dirty="0"/>
              <a:t>GOOD HACKERS </a:t>
            </a:r>
            <a:r>
              <a:rPr lang="en-US" sz="2000" b="1" dirty="0">
                <a:sym typeface="Wingdings" panose="05000000000000000000" pitchFamily="2" charset="2"/>
              </a:rPr>
              <a:t></a:t>
            </a:r>
            <a:endParaRPr lang="en-US" sz="2000" b="1" dirty="0"/>
          </a:p>
          <a:p>
            <a:pPr>
              <a:buClr>
                <a:srgbClr val="FF0000"/>
              </a:buClr>
            </a:pPr>
            <a:r>
              <a:rPr lang="en-US" sz="2000" b="1" dirty="0"/>
              <a:t>that no-one can understand </a:t>
            </a:r>
          </a:p>
        </p:txBody>
      </p:sp>
    </p:spTree>
    <p:extLst>
      <p:ext uri="{BB962C8B-B14F-4D97-AF65-F5344CB8AC3E}">
        <p14:creationId xmlns:p14="http://schemas.microsoft.com/office/powerpoint/2010/main" val="3340204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0C7-1D30-4ECC-8A1C-21895AF3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7195" cy="944562"/>
          </a:xfrm>
        </p:spPr>
        <p:txBody>
          <a:bodyPr/>
          <a:lstStyle/>
          <a:p>
            <a:r>
              <a:rPr lang="en-US" dirty="0"/>
              <a:t>Compared with other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9CFF-146F-4081-B7E9-0CF120C8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5562600"/>
          </a:xfrm>
        </p:spPr>
        <p:txBody>
          <a:bodyPr/>
          <a:lstStyle/>
          <a:p>
            <a:pPr marL="400050">
              <a:buClr>
                <a:srgbClr val="FF0000"/>
              </a:buClr>
            </a:pPr>
            <a:r>
              <a:rPr lang="en-US" sz="2400" dirty="0"/>
              <a:t>Python and C++ (Java and others) are considered</a:t>
            </a:r>
            <a:br>
              <a:rPr lang="en-US" sz="2400" dirty="0"/>
            </a:br>
            <a:r>
              <a:rPr lang="en-US" sz="2400" dirty="0">
                <a:solidFill>
                  <a:srgbClr val="FF0000"/>
                </a:solidFill>
              </a:rPr>
              <a:t>Object Oriented Languages</a:t>
            </a:r>
          </a:p>
          <a:p>
            <a:pPr marL="400050">
              <a:buClr>
                <a:srgbClr val="FF0000"/>
              </a:buClr>
            </a:pPr>
            <a:r>
              <a:rPr lang="en-US" sz="2400" dirty="0"/>
              <a:t>They define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>
                <a:solidFill>
                  <a:srgbClr val="FF0000"/>
                </a:solidFill>
              </a:rPr>
              <a:t>Classes</a:t>
            </a:r>
            <a:r>
              <a:rPr lang="en-US" sz="2000" dirty="0"/>
              <a:t> and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>
                <a:solidFill>
                  <a:srgbClr val="FF0000"/>
                </a:solidFill>
              </a:rPr>
              <a:t>Methods</a:t>
            </a:r>
            <a:r>
              <a:rPr lang="en-US" sz="2000" dirty="0"/>
              <a:t> that operate on objects of a class</a:t>
            </a:r>
          </a:p>
          <a:p>
            <a:pPr marL="457200">
              <a:buClr>
                <a:srgbClr val="FF0000"/>
              </a:buClr>
            </a:pPr>
            <a:r>
              <a:rPr lang="en-US" sz="2400" dirty="0"/>
              <a:t>Rust structs group attributes </a:t>
            </a:r>
            <a:br>
              <a:rPr lang="en-US" sz="2400" dirty="0"/>
            </a:br>
            <a:r>
              <a:rPr lang="en-US" sz="2400" dirty="0"/>
              <a:t>into </a:t>
            </a:r>
            <a:r>
              <a:rPr lang="en-US" sz="2400" dirty="0">
                <a:solidFill>
                  <a:srgbClr val="FF0000"/>
                </a:solidFill>
              </a:rPr>
              <a:t>composite</a:t>
            </a:r>
            <a:r>
              <a:rPr lang="en-US" sz="2400" dirty="0"/>
              <a:t> structures</a:t>
            </a:r>
          </a:p>
          <a:p>
            <a:pPr marL="857250" lvl="1">
              <a:buClr>
                <a:srgbClr val="FF0000"/>
              </a:buClr>
            </a:pPr>
            <a:r>
              <a:rPr lang="en-US" sz="2000" dirty="0"/>
              <a:t>Similar to C or C++ structs </a:t>
            </a:r>
            <a:br>
              <a:rPr lang="en-US" sz="2000" dirty="0"/>
            </a:br>
            <a:r>
              <a:rPr lang="en-US" sz="2000" dirty="0"/>
              <a:t>and</a:t>
            </a:r>
          </a:p>
          <a:p>
            <a:pPr marL="857250" lvl="1">
              <a:buClr>
                <a:srgbClr val="FF0000"/>
              </a:buClr>
            </a:pPr>
            <a:r>
              <a:rPr lang="en-US" sz="2000" dirty="0"/>
              <a:t>Attributes of a class</a:t>
            </a:r>
          </a:p>
          <a:p>
            <a:pPr marL="457200">
              <a:buClr>
                <a:srgbClr val="FF0000"/>
              </a:buClr>
            </a:pPr>
            <a:r>
              <a:rPr lang="en-US" sz="2400" dirty="0"/>
              <a:t>Traits link functions to multiple structs</a:t>
            </a:r>
          </a:p>
          <a:p>
            <a:pPr marL="457200">
              <a:buClr>
                <a:srgbClr val="FF0000"/>
              </a:buClr>
            </a:pPr>
            <a:r>
              <a:rPr lang="en-US" sz="2400" dirty="0"/>
              <a:t>A trait is similar to Java interfaces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400" dirty="0"/>
              <a:t> C++ abstract classes</a:t>
            </a:r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514350" lvl="1" indent="0">
              <a:buClr>
                <a:srgbClr val="FF0000"/>
              </a:buClr>
              <a:buNone/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r>
              <a:rPr lang="en-US" sz="2400" dirty="0"/>
              <a:t>For the Shape trait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Two functions needed 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Signatures here must match signatures in the Trait definition</a:t>
            </a:r>
          </a:p>
          <a:p>
            <a:pPr marL="800100" lvl="1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800100" lvl="1">
              <a:buClr>
                <a:srgbClr val="FF0000"/>
              </a:buClr>
            </a:pPr>
            <a:endParaRPr lang="en-US" sz="2000" dirty="0"/>
          </a:p>
          <a:p>
            <a:pPr lvl="2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02108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0C7-1D30-4ECC-8A1C-21895AF3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7195" cy="9445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9CFF-146F-4081-B7E9-0CF120C8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5562600"/>
          </a:xfrm>
        </p:spPr>
        <p:txBody>
          <a:bodyPr/>
          <a:lstStyle/>
          <a:p>
            <a:pPr marL="400050">
              <a:buClr>
                <a:srgbClr val="FF0000"/>
              </a:buClr>
            </a:pPr>
            <a:r>
              <a:rPr lang="en-US" sz="2400" dirty="0"/>
              <a:t>Complete program using the Shape trait here</a:t>
            </a:r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57150" indent="0">
              <a:buClr>
                <a:srgbClr val="FF0000"/>
              </a:buClr>
              <a:buNone/>
            </a:pPr>
            <a:r>
              <a:rPr lang="en-US" sz="2000" dirty="0"/>
              <a:t>https://</a:t>
            </a:r>
            <a:r>
              <a:rPr lang="en-US" sz="2000" dirty="0" err="1"/>
              <a:t>kris.kmitl.ac.th</a:t>
            </a:r>
            <a:r>
              <a:rPr lang="en-US" sz="2000" dirty="0"/>
              <a:t>/clinic/Courses/Rust/Code/</a:t>
            </a:r>
            <a:r>
              <a:rPr lang="en-US" sz="2000" dirty="0" err="1"/>
              <a:t>shape_traits.rs</a:t>
            </a: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514350" lvl="1" indent="0">
              <a:buClr>
                <a:srgbClr val="FF0000"/>
              </a:buClr>
              <a:buNone/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r>
              <a:rPr lang="en-US" sz="2400" dirty="0"/>
              <a:t>For the Shape trait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Two functions needed 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Signatures here must match signatures in the Trait definition</a:t>
            </a:r>
          </a:p>
          <a:p>
            <a:pPr marL="800100" lvl="1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800100" lvl="1">
              <a:buClr>
                <a:srgbClr val="FF0000"/>
              </a:buClr>
            </a:pPr>
            <a:endParaRPr lang="en-US" sz="2000" dirty="0"/>
          </a:p>
          <a:p>
            <a:pPr lvl="2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88709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2974-6B16-7CC4-67C5-ACFC80F1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GROUP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4FACF-7FCA-301F-7C2E-D28D98F07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51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0C7-1D30-4ECC-8A1C-21895AF3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7195" cy="944562"/>
          </a:xfrm>
        </p:spPr>
        <p:txBody>
          <a:bodyPr/>
          <a:lstStyle/>
          <a:p>
            <a:r>
              <a:rPr lang="en-US" dirty="0"/>
              <a:t>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9CFF-146F-4081-B7E9-0CF120C8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5562600"/>
          </a:xfrm>
        </p:spPr>
        <p:txBody>
          <a:bodyPr/>
          <a:lstStyle/>
          <a:p>
            <a:pPr marL="400050">
              <a:buClr>
                <a:srgbClr val="FF0000"/>
              </a:buClr>
            </a:pPr>
            <a:r>
              <a:rPr lang="en-US" sz="2400" dirty="0"/>
              <a:t>With your </a:t>
            </a:r>
            <a:r>
              <a:rPr lang="en-US" sz="2400" dirty="0" err="1"/>
              <a:t>neighbours</a:t>
            </a:r>
            <a:r>
              <a:rPr lang="en-US" sz="2400" dirty="0"/>
              <a:t> in </a:t>
            </a:r>
            <a:r>
              <a:rPr lang="en-US" sz="2400"/>
              <a:t>the class: </a:t>
            </a:r>
            <a:r>
              <a:rPr lang="en-US" sz="2400" dirty="0"/>
              <a:t>2-5 </a:t>
            </a:r>
            <a:r>
              <a:rPr lang="en-US" sz="2400"/>
              <a:t>per group</a:t>
            </a:r>
            <a:endParaRPr lang="en-US" sz="2400" dirty="0"/>
          </a:p>
          <a:p>
            <a:pPr marL="400050">
              <a:buClr>
                <a:srgbClr val="FF0000"/>
              </a:buClr>
            </a:pPr>
            <a:r>
              <a:rPr lang="en-US" sz="2400" dirty="0"/>
              <a:t>‘Brain-storm’ to think of some situations </a:t>
            </a:r>
            <a:br>
              <a:rPr lang="en-US" sz="2400" dirty="0"/>
            </a:br>
            <a:r>
              <a:rPr lang="en-US" sz="2400" dirty="0"/>
              <a:t>where traits are useful</a:t>
            </a:r>
          </a:p>
          <a:p>
            <a:pPr marL="400050">
              <a:buClr>
                <a:srgbClr val="FF0000"/>
              </a:buClr>
            </a:pPr>
            <a:r>
              <a:rPr lang="en-US" sz="2400" dirty="0"/>
              <a:t>Task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Sketch out (at least) two (related) structs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Define a trait that </a:t>
            </a:r>
            <a:r>
              <a:rPr lang="en-US" sz="2000" dirty="0">
                <a:solidFill>
                  <a:srgbClr val="FF0000"/>
                </a:solidFill>
              </a:rPr>
              <a:t>both</a:t>
            </a:r>
            <a:r>
              <a:rPr lang="en-US" sz="2000" dirty="0"/>
              <a:t> can inherit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Define (at least) two functions in the trait</a:t>
            </a:r>
          </a:p>
          <a:p>
            <a:pPr marL="400050">
              <a:buClr>
                <a:srgbClr val="FF0000"/>
              </a:buClr>
            </a:pPr>
            <a:r>
              <a:rPr lang="en-US" sz="2400" dirty="0"/>
              <a:t>30 min exercise</a:t>
            </a:r>
          </a:p>
          <a:p>
            <a:pPr marL="400050">
              <a:buClr>
                <a:srgbClr val="FF0000"/>
              </a:buClr>
            </a:pPr>
            <a:r>
              <a:rPr lang="en-US" sz="2400" dirty="0"/>
              <a:t>At the end, </a:t>
            </a:r>
            <a:br>
              <a:rPr lang="en-US" sz="2400" dirty="0"/>
            </a:br>
            <a:r>
              <a:rPr lang="en-US" sz="2400" dirty="0"/>
              <a:t>a representative of your team should explain </a:t>
            </a:r>
            <a:br>
              <a:rPr lang="en-US" sz="2400" dirty="0"/>
            </a:br>
            <a:r>
              <a:rPr lang="en-US" sz="2400" dirty="0"/>
              <a:t>your example to the class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What did you name your trait?</a:t>
            </a:r>
          </a:p>
          <a:p>
            <a:pPr marL="1200150" lvl="2">
              <a:buClr>
                <a:srgbClr val="FF0000"/>
              </a:buClr>
            </a:pPr>
            <a:r>
              <a:rPr lang="en-US" sz="2000" dirty="0"/>
              <a:t>Two functions in it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Two examples of structs that implement the trait</a:t>
            </a:r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514350" lvl="1" indent="0">
              <a:buClr>
                <a:srgbClr val="FF0000"/>
              </a:buClr>
              <a:buNone/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r>
              <a:rPr lang="en-US" sz="2400" dirty="0"/>
              <a:t>For the Shape trait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Two functions needed 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Signatures here must match signatures in the Trait definition</a:t>
            </a:r>
          </a:p>
          <a:p>
            <a:pPr marL="800100" lvl="1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800100" lvl="1">
              <a:buClr>
                <a:srgbClr val="FF0000"/>
              </a:buClr>
            </a:pPr>
            <a:endParaRPr lang="en-US" sz="2000" dirty="0"/>
          </a:p>
          <a:p>
            <a:pPr lvl="2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8178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0C7-1D30-4ECC-8A1C-21895AF3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7195" cy="944562"/>
          </a:xfrm>
        </p:spPr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9CFF-146F-4081-B7E9-0CF120C8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5562600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en-US" sz="2000" dirty="0"/>
              <a:t>In English, a </a:t>
            </a:r>
            <a:r>
              <a:rPr lang="en-US" sz="2000" dirty="0">
                <a:solidFill>
                  <a:srgbClr val="FF0000"/>
                </a:solidFill>
              </a:rPr>
              <a:t>trait </a:t>
            </a:r>
            <a:r>
              <a:rPr lang="en-US" sz="2000" dirty="0"/>
              <a:t>is a property – </a:t>
            </a:r>
          </a:p>
          <a:p>
            <a:pPr lvl="1">
              <a:buClr>
                <a:srgbClr val="FF0000"/>
              </a:buClr>
            </a:pPr>
            <a:r>
              <a:rPr lang="en-US" sz="2000" dirty="0"/>
              <a:t>Usually of a person</a:t>
            </a:r>
          </a:p>
          <a:p>
            <a:pPr lvl="1">
              <a:buClr>
                <a:srgbClr val="FF0000"/>
              </a:buClr>
            </a:pPr>
            <a:r>
              <a:rPr lang="en-US" sz="2000" dirty="0"/>
              <a:t>Often inherited</a:t>
            </a:r>
          </a:p>
          <a:p>
            <a:pPr marL="457200" lvl="1" indent="0">
              <a:buClr>
                <a:srgbClr val="FF0000"/>
              </a:buClr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sz="2000" dirty="0"/>
              <a:t>You are good at mathematics, a </a:t>
            </a:r>
            <a:r>
              <a:rPr lang="en-US" sz="2000" i="1" dirty="0"/>
              <a:t>trait</a:t>
            </a:r>
            <a:r>
              <a:rPr lang="en-US" sz="2000" dirty="0"/>
              <a:t> that you may have inherited, because your parents are engineers</a:t>
            </a:r>
          </a:p>
          <a:p>
            <a:pPr>
              <a:buClr>
                <a:srgbClr val="FF0000"/>
              </a:buClr>
            </a:pPr>
            <a:r>
              <a:rPr lang="en-US" sz="2000" dirty="0">
                <a:solidFill>
                  <a:srgbClr val="FF0000"/>
                </a:solidFill>
              </a:rPr>
              <a:t>Rust traits </a:t>
            </a:r>
            <a:r>
              <a:rPr lang="en-US" sz="2000" dirty="0"/>
              <a:t>are functions that represent common properties or capabilities of </a:t>
            </a:r>
            <a:r>
              <a:rPr lang="en-US" sz="2000" dirty="0">
                <a:solidFill>
                  <a:srgbClr val="FF0000"/>
                </a:solidFill>
              </a:rPr>
              <a:t>various structures</a:t>
            </a:r>
          </a:p>
          <a:p>
            <a:pPr lvl="1">
              <a:buClr>
                <a:srgbClr val="FF0000"/>
              </a:buClr>
            </a:pPr>
            <a:r>
              <a:rPr lang="en-US" sz="2000" dirty="0"/>
              <a:t>Ones that ‘inherit’ these traits</a:t>
            </a:r>
          </a:p>
          <a:p>
            <a:pPr lvl="1">
              <a:buClr>
                <a:srgbClr val="FF0000"/>
              </a:buClr>
            </a:pPr>
            <a:r>
              <a:rPr lang="en-US" sz="2000" dirty="0"/>
              <a:t>Traits are similar to </a:t>
            </a:r>
          </a:p>
          <a:p>
            <a:pPr lvl="2">
              <a:buClr>
                <a:srgbClr val="FF0000"/>
              </a:buClr>
            </a:pPr>
            <a:r>
              <a:rPr lang="en-US" sz="2000" dirty="0"/>
              <a:t>Java implementations or </a:t>
            </a:r>
          </a:p>
          <a:p>
            <a:pPr lvl="2">
              <a:buClr>
                <a:srgbClr val="FF0000"/>
              </a:buClr>
            </a:pPr>
            <a:r>
              <a:rPr lang="en-US" sz="2000" dirty="0"/>
              <a:t>C++, Python abstract methods</a:t>
            </a:r>
          </a:p>
        </p:txBody>
      </p:sp>
    </p:spTree>
    <p:extLst>
      <p:ext uri="{BB962C8B-B14F-4D97-AF65-F5344CB8AC3E}">
        <p14:creationId xmlns:p14="http://schemas.microsoft.com/office/powerpoint/2010/main" val="276835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0C7-1D30-4ECC-8A1C-21895AF3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7195" cy="944562"/>
          </a:xfrm>
        </p:spPr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9CFF-146F-4081-B7E9-0CF120C8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5562600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en-US" sz="2000" dirty="0"/>
              <a:t>You have already observed many traits</a:t>
            </a:r>
          </a:p>
          <a:p>
            <a:pPr lvl="1">
              <a:buClr>
                <a:srgbClr val="FF0000"/>
              </a:buClr>
            </a:pPr>
            <a:r>
              <a:rPr lang="en-US" sz="2000" dirty="0"/>
              <a:t>Ones that can be ‘</a:t>
            </a:r>
            <a:r>
              <a:rPr lang="en-US" sz="2000" dirty="0">
                <a:solidFill>
                  <a:srgbClr val="FF0000"/>
                </a:solidFill>
              </a:rPr>
              <a:t>derived</a:t>
            </a:r>
            <a:r>
              <a:rPr lang="en-US" sz="2000" dirty="0"/>
              <a:t>’ by the compiler, </a:t>
            </a:r>
            <a:r>
              <a:rPr lang="en-US" sz="2000" i="1" dirty="0"/>
              <a:t>e.g.</a:t>
            </a:r>
          </a:p>
          <a:p>
            <a:pPr lvl="1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r>
              <a:rPr lang="en-US" sz="2000" dirty="0"/>
              <a:t>Compiler knows how to implement </a:t>
            </a:r>
          </a:p>
          <a:p>
            <a:pPr lvl="2">
              <a:buClr>
                <a:srgbClr val="FF0000"/>
              </a:buClr>
            </a:pPr>
            <a:r>
              <a:rPr lang="en-US" sz="2000" dirty="0"/>
              <a:t>Copy, Clone and Debug traits</a:t>
            </a:r>
          </a:p>
          <a:p>
            <a:pPr lvl="1">
              <a:buClr>
                <a:srgbClr val="FF0000"/>
              </a:buClr>
            </a:pPr>
            <a:r>
              <a:rPr lang="en-US" sz="2000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sz="2000" dirty="0"/>
              <a:t> – make a bitwise copy of a structure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r>
              <a:rPr lang="en-US" sz="2000" dirty="0"/>
              <a:t> just copy the bits</a:t>
            </a:r>
          </a:p>
          <a:p>
            <a:pPr lvl="1">
              <a:buClr>
                <a:srgbClr val="FF0000"/>
              </a:buClr>
            </a:pPr>
            <a:r>
              <a:rPr lang="en-US" sz="2000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 </a:t>
            </a:r>
            <a:r>
              <a:rPr lang="en-US" sz="2000" dirty="0"/>
              <a:t>– make a complete copy of a structure</a:t>
            </a:r>
          </a:p>
          <a:p>
            <a:pPr lvl="2">
              <a:buClr>
                <a:srgbClr val="FF0000"/>
              </a:buClr>
            </a:pPr>
            <a:r>
              <a:rPr lang="en-US" sz="2000" dirty="0"/>
              <a:t>For a simple struct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 </a:t>
            </a:r>
            <a:r>
              <a:rPr lang="en-US" sz="2000" dirty="0"/>
              <a:t>here), </a:t>
            </a:r>
            <a:br>
              <a:rPr lang="en-US" sz="2000" dirty="0"/>
            </a:br>
            <a:r>
              <a:rPr lang="en-US" sz="2000" dirty="0"/>
              <a:t>copy and clone have the same result</a:t>
            </a:r>
          </a:p>
          <a:p>
            <a:pPr lvl="2">
              <a:buClr>
                <a:srgbClr val="FF0000"/>
              </a:buClr>
            </a:pPr>
            <a:r>
              <a:rPr lang="en-US" sz="2000" dirty="0"/>
              <a:t>If the struct contains a vector,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sz="2000" dirty="0"/>
              <a:t> is not safe</a:t>
            </a:r>
          </a:p>
          <a:p>
            <a:pPr lvl="3">
              <a:buClr>
                <a:srgbClr val="FF0000"/>
              </a:buClr>
            </a:pPr>
            <a:r>
              <a:rPr lang="en-US" dirty="0"/>
              <a:t>Compiler may refuse to implement it by default</a:t>
            </a:r>
          </a:p>
          <a:p>
            <a:pPr lvl="3">
              <a:buClr>
                <a:srgbClr val="FF0000"/>
              </a:buClr>
            </a:pPr>
            <a:r>
              <a:rPr lang="en-US" dirty="0"/>
              <a:t>Need to implement it yourself, e.g. copy each element of the vector</a:t>
            </a:r>
          </a:p>
          <a:p>
            <a:pPr lvl="3">
              <a:buClr>
                <a:srgbClr val="FF0000"/>
              </a:buClr>
            </a:pPr>
            <a:endParaRPr lang="en-US" dirty="0"/>
          </a:p>
          <a:p>
            <a:pPr lvl="1">
              <a:buClr>
                <a:srgbClr val="FF0000"/>
              </a:buClr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A6020-0971-A458-412D-1CC2D95461C2}"/>
              </a:ext>
            </a:extLst>
          </p:cNvPr>
          <p:cNvSpPr txBox="1"/>
          <p:nvPr/>
        </p:nvSpPr>
        <p:spPr>
          <a:xfrm>
            <a:off x="838200" y="1981200"/>
            <a:ext cx="6248400" cy="707886"/>
          </a:xfrm>
          <a:prstGeom prst="rect">
            <a:avLst/>
          </a:prstGeom>
          <a:noFill/>
          <a:ln>
            <a:solidFill>
              <a:srgbClr val="0F37E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#[derive(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Copy,Clone,Debug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 </a:t>
            </a:r>
            <a:b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Point { x: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f64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y: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f64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,}</a:t>
            </a:r>
          </a:p>
        </p:txBody>
      </p:sp>
    </p:spTree>
    <p:extLst>
      <p:ext uri="{BB962C8B-B14F-4D97-AF65-F5344CB8AC3E}">
        <p14:creationId xmlns:p14="http://schemas.microsoft.com/office/powerpoint/2010/main" val="395914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0C7-1D30-4ECC-8A1C-21895AF3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7195" cy="944562"/>
          </a:xfrm>
        </p:spPr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9CFF-146F-4081-B7E9-0CF120C8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5562600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en-US" sz="2000" dirty="0"/>
              <a:t>You have already observed many traits</a:t>
            </a:r>
          </a:p>
          <a:p>
            <a:pPr lvl="1">
              <a:buClr>
                <a:srgbClr val="FF0000"/>
              </a:buClr>
            </a:pPr>
            <a:r>
              <a:rPr lang="en-US" sz="2000" dirty="0"/>
              <a:t>Ones that can be ‘</a:t>
            </a:r>
            <a:r>
              <a:rPr lang="en-US" sz="2000" dirty="0">
                <a:solidFill>
                  <a:srgbClr val="FF0000"/>
                </a:solidFill>
              </a:rPr>
              <a:t>derived</a:t>
            </a:r>
            <a:r>
              <a:rPr lang="en-US" sz="2000" dirty="0"/>
              <a:t>’ by the compiler, </a:t>
            </a:r>
            <a:r>
              <a:rPr lang="en-US" sz="2000" i="1" dirty="0"/>
              <a:t>e.g.</a:t>
            </a:r>
          </a:p>
          <a:p>
            <a:pPr lvl="1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r>
              <a:rPr lang="en-US" sz="2000" dirty="0"/>
              <a:t>Compiler knows how to implement </a:t>
            </a:r>
          </a:p>
          <a:p>
            <a:pPr lvl="2">
              <a:buClr>
                <a:srgbClr val="FF0000"/>
              </a:buClr>
            </a:pPr>
            <a:r>
              <a:rPr lang="en-US" sz="2000" dirty="0"/>
              <a:t>Copy, Clone and Debug traits</a:t>
            </a:r>
          </a:p>
          <a:p>
            <a:pPr lvl="2">
              <a:buClr>
                <a:srgbClr val="FF0000"/>
              </a:buClr>
            </a:pPr>
            <a:endParaRPr lang="en-US" sz="2000"/>
          </a:p>
          <a:p>
            <a:pPr lvl="2">
              <a:buClr>
                <a:srgbClr val="FF0000"/>
              </a:buClr>
            </a:pPr>
            <a:endParaRPr lang="en-US" sz="2000" dirty="0"/>
          </a:p>
          <a:p>
            <a:pPr lvl="1">
              <a:buClr>
                <a:srgbClr val="FF0000"/>
              </a:buClr>
            </a:pPr>
            <a:r>
              <a:rPr lang="en-US" sz="2000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– allow some debugging ‘traits’, </a:t>
            </a:r>
            <a:br>
              <a:rPr lang="en-US" sz="2000" dirty="0"/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r>
              <a:rPr lang="en-US" sz="2000" dirty="0"/>
              <a:t> formatting all elements of a struct</a:t>
            </a:r>
            <a:br>
              <a:rPr lang="en-US" sz="2000" dirty="0"/>
            </a:br>
            <a:r>
              <a:rPr lang="en-US" sz="2000" dirty="0"/>
              <a:t>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!(“{:?}”,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>
              <a:buClr>
                <a:srgbClr val="FF0000"/>
              </a:buClr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A6020-0971-A458-412D-1CC2D95461C2}"/>
              </a:ext>
            </a:extLst>
          </p:cNvPr>
          <p:cNvSpPr txBox="1"/>
          <p:nvPr/>
        </p:nvSpPr>
        <p:spPr>
          <a:xfrm>
            <a:off x="838200" y="1981200"/>
            <a:ext cx="6248400" cy="707886"/>
          </a:xfrm>
          <a:prstGeom prst="rect">
            <a:avLst/>
          </a:prstGeom>
          <a:noFill/>
          <a:ln>
            <a:solidFill>
              <a:srgbClr val="0F37E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#[derive(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Copy,Clone,Debug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 </a:t>
            </a:r>
            <a:b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Point { x: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f64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y: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f64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,}</a:t>
            </a:r>
          </a:p>
        </p:txBody>
      </p:sp>
    </p:spTree>
    <p:extLst>
      <p:ext uri="{BB962C8B-B14F-4D97-AF65-F5344CB8AC3E}">
        <p14:creationId xmlns:p14="http://schemas.microsoft.com/office/powerpoint/2010/main" val="179421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0C7-1D30-4ECC-8A1C-21895AF3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7195" cy="944562"/>
          </a:xfrm>
        </p:spPr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9CFF-146F-4081-B7E9-0CF120C8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5562600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en-US" sz="2000" dirty="0"/>
              <a:t>Many objects (real or virtual) in programs</a:t>
            </a:r>
          </a:p>
          <a:p>
            <a:pPr lvl="1">
              <a:buClr>
                <a:srgbClr val="FF0000"/>
              </a:buClr>
            </a:pPr>
            <a:r>
              <a:rPr lang="en-US" sz="2000" dirty="0"/>
              <a:t>Modeled by </a:t>
            </a:r>
          </a:p>
          <a:p>
            <a:pPr lvl="2">
              <a:buClr>
                <a:srgbClr val="FF0000"/>
              </a:buClr>
            </a:pPr>
            <a:r>
              <a:rPr lang="en-US" sz="2000" dirty="0"/>
              <a:t>structures – list attributes,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/>
              <a:t> has </a:t>
            </a:r>
            <a:r>
              <a:rPr lang="en-US" sz="2000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</a:t>
            </a:r>
          </a:p>
          <a:p>
            <a:pPr lvl="2">
              <a:buClr>
                <a:srgbClr val="FF0000"/>
              </a:buClr>
            </a:pPr>
            <a:r>
              <a:rPr lang="en-US" sz="2000" dirty="0"/>
              <a:t>functions – operate on objects,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sz="2000" dirty="0"/>
              <a:t> a point, </a:t>
            </a:r>
            <a:r>
              <a:rPr lang="en-US" sz="2000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000" dirty="0"/>
              <a:t> (distance) between two points</a:t>
            </a:r>
          </a:p>
          <a:p>
            <a:pPr>
              <a:buClr>
                <a:srgbClr val="FF0000"/>
              </a:buClr>
            </a:pPr>
            <a:r>
              <a:rPr lang="en-US" sz="2000" dirty="0"/>
              <a:t>Form groups of objects that have common properties</a:t>
            </a:r>
          </a:p>
          <a:p>
            <a:pPr marL="457200" lvl="1" indent="0">
              <a:buClr>
                <a:srgbClr val="FF0000"/>
              </a:buClr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r>
              <a:rPr lang="en-US" sz="2000" dirty="0"/>
              <a:t> Geometric objects (shapes)</a:t>
            </a:r>
          </a:p>
          <a:p>
            <a:pPr lvl="2">
              <a:buClr>
                <a:srgbClr val="FF0000"/>
              </a:buClr>
            </a:pPr>
            <a:r>
              <a:rPr lang="en-US" sz="2000" dirty="0"/>
              <a:t>Triangles, Rectangles, Circles, …</a:t>
            </a:r>
          </a:p>
          <a:p>
            <a:pPr marL="514350" lvl="1" indent="0">
              <a:buClr>
                <a:srgbClr val="FF0000"/>
              </a:buClr>
              <a:buNone/>
            </a:pPr>
            <a:r>
              <a:rPr lang="en-US" sz="2000" dirty="0"/>
              <a:t>All have some common properties,</a:t>
            </a:r>
            <a:br>
              <a:rPr lang="en-US" sz="1600" dirty="0"/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r>
              <a:rPr lang="en-US" sz="2000" dirty="0"/>
              <a:t> Area, Perimeter, Bounding Boxes, Enclosing Circles, …</a:t>
            </a:r>
          </a:p>
          <a:p>
            <a:pPr marL="400050">
              <a:buClr>
                <a:srgbClr val="FF0000"/>
              </a:buClr>
            </a:pPr>
            <a:r>
              <a:rPr lang="en-US" sz="2000" dirty="0"/>
              <a:t>Your program for drawing 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machines, buildings, software flow charts, …. </a:t>
            </a:r>
          </a:p>
          <a:p>
            <a:pPr marL="514350" lvl="1" indent="0">
              <a:buClr>
                <a:srgbClr val="FF0000"/>
              </a:buClr>
              <a:buNone/>
            </a:pPr>
            <a:r>
              <a:rPr lang="en-US" sz="2000" dirty="0"/>
              <a:t>will contain many shapes and </a:t>
            </a:r>
          </a:p>
          <a:p>
            <a:pPr marL="514350" lvl="1" indent="0">
              <a:buClr>
                <a:srgbClr val="FF0000"/>
              </a:buClr>
              <a:buNone/>
            </a:pPr>
            <a:r>
              <a:rPr lang="en-US" sz="2000" dirty="0"/>
              <a:t>need to find areas, bounding boxes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493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0C7-1D30-4ECC-8A1C-21895AF3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7195" cy="944562"/>
          </a:xfrm>
        </p:spPr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9CFF-146F-4081-B7E9-0CF120C8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5562600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Form groups of objects that have common properties</a:t>
            </a:r>
          </a:p>
          <a:p>
            <a:pPr marL="457200" lvl="1" indent="0">
              <a:buClr>
                <a:srgbClr val="FF0000"/>
              </a:buClr>
              <a:buNone/>
            </a:pP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 Geometric objects (shapes)</a:t>
            </a:r>
          </a:p>
          <a:p>
            <a:pPr lvl="2">
              <a:buClr>
                <a:srgbClr val="FF0000"/>
              </a:buClr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Triangles, Rectangles, Circles, …</a:t>
            </a:r>
          </a:p>
          <a:p>
            <a:pPr marL="400050">
              <a:buClr>
                <a:srgbClr val="FF0000"/>
              </a:buClr>
            </a:pPr>
            <a:r>
              <a:rPr lang="en-US" sz="2000" dirty="0"/>
              <a:t>Defining traits will ensure 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Design consistency 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Same function </a:t>
            </a:r>
            <a:r>
              <a:rPr lang="en-US" sz="2000" dirty="0">
                <a:solidFill>
                  <a:srgbClr val="FF0000"/>
                </a:solidFill>
              </a:rPr>
              <a:t>with same signature </a:t>
            </a:r>
            <a:r>
              <a:rPr lang="en-US" sz="2000" dirty="0"/>
              <a:t>used for each property</a:t>
            </a:r>
          </a:p>
          <a:p>
            <a:pPr marL="400050">
              <a:buClr>
                <a:srgbClr val="FF0000"/>
              </a:buClr>
            </a:pPr>
            <a:r>
              <a:rPr lang="en-US" sz="2400" dirty="0">
                <a:solidFill>
                  <a:srgbClr val="FF0000"/>
                </a:solidFill>
              </a:rPr>
              <a:t>Signature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Every function has a signature</a:t>
            </a:r>
          </a:p>
          <a:p>
            <a:pPr marL="800100" lvl="1">
              <a:buClr>
                <a:srgbClr val="FF0000"/>
              </a:buClr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&lt;function name&gt;&lt;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&gt;….&lt;return type&gt;</a:t>
            </a:r>
          </a:p>
          <a:p>
            <a:pPr marL="514350" lvl="1" indent="0">
              <a:buClr>
                <a:srgbClr val="FF0000"/>
              </a:buClr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r>
              <a:rPr lang="en-US" sz="2000" dirty="0"/>
              <a:t> for a Point, a move function is defined</a:t>
            </a:r>
          </a:p>
          <a:p>
            <a:pPr marL="514350" lvl="1" indent="0" algn="ctr">
              <a:buClr>
                <a:srgbClr val="FF0000"/>
              </a:buClr>
              <a:buNone/>
            </a:pPr>
            <a:r>
              <a:rPr lang="en-US" sz="2000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000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move(</a:t>
            </a:r>
            <a:r>
              <a:rPr lang="en-US" sz="2000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p:Point</a:t>
            </a:r>
            <a:r>
              <a:rPr lang="en-US" sz="2000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x:f64</a:t>
            </a:r>
            <a:r>
              <a:rPr lang="en-US" sz="2000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y:f64</a:t>
            </a:r>
            <a:r>
              <a:rPr lang="en-US" sz="2000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Point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Signature is</a:t>
            </a:r>
          </a:p>
          <a:p>
            <a:pPr marL="514350" lvl="1" indent="0">
              <a:buClr>
                <a:srgbClr val="FF0000"/>
              </a:buClr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f64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type3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f64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</a:p>
          <a:p>
            <a:pPr marL="800100" lvl="1">
              <a:buClr>
                <a:srgbClr val="FF0000"/>
              </a:buClr>
            </a:pPr>
            <a:endParaRPr lang="en-US" sz="2000" dirty="0"/>
          </a:p>
          <a:p>
            <a:pPr lvl="2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755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0C7-1D30-4ECC-8A1C-21895AF3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7195" cy="944562"/>
          </a:xfrm>
        </p:spPr>
        <p:txBody>
          <a:bodyPr/>
          <a:lstStyle/>
          <a:p>
            <a:r>
              <a:rPr lang="en-US" dirty="0"/>
              <a:t>Defining a trait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9CFF-146F-4081-B7E9-0CF120C8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5562600"/>
          </a:xfrm>
        </p:spPr>
        <p:txBody>
          <a:bodyPr/>
          <a:lstStyle/>
          <a:p>
            <a:pPr marL="400050">
              <a:buClr>
                <a:srgbClr val="FF0000"/>
              </a:buClr>
            </a:pPr>
            <a:r>
              <a:rPr lang="en-US" sz="2400" dirty="0"/>
              <a:t>Assign a name</a:t>
            </a:r>
          </a:p>
          <a:p>
            <a:pPr marL="514350" lvl="1" indent="0">
              <a:buClr>
                <a:srgbClr val="FF0000"/>
              </a:buClr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r>
              <a:rPr lang="en-US" sz="2000" dirty="0"/>
              <a:t> Shape 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All geometric objects are shapes</a:t>
            </a:r>
          </a:p>
          <a:p>
            <a:pPr marL="457200">
              <a:buClr>
                <a:srgbClr val="FF0000"/>
              </a:buClr>
            </a:pPr>
            <a:r>
              <a:rPr lang="en-US" sz="2400" dirty="0"/>
              <a:t>Define set of functions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By defining their </a:t>
            </a:r>
            <a:r>
              <a:rPr lang="en-US" sz="2000" dirty="0">
                <a:solidFill>
                  <a:srgbClr val="FF0000"/>
                </a:solidFill>
              </a:rPr>
              <a:t>signatures</a:t>
            </a:r>
          </a:p>
          <a:p>
            <a:pPr marL="800100" lvl="1">
              <a:buClr>
                <a:srgbClr val="FF0000"/>
              </a:buClr>
            </a:pPr>
            <a:r>
              <a:rPr lang="en-US" sz="2000" dirty="0"/>
              <a:t>Sometimes referred to a </a:t>
            </a:r>
            <a:r>
              <a:rPr lang="en-US" sz="2000" dirty="0">
                <a:solidFill>
                  <a:srgbClr val="FF0000"/>
                </a:solidFill>
              </a:rPr>
              <a:t>prototypes</a:t>
            </a:r>
          </a:p>
          <a:p>
            <a:pPr marL="400050">
              <a:buClr>
                <a:srgbClr val="FF0000"/>
              </a:buClr>
            </a:pPr>
            <a:r>
              <a:rPr lang="en-US" sz="2400" dirty="0"/>
              <a:t>Trait for shapes</a:t>
            </a:r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  <a:buFont typeface="Symbol" panose="05050102010706020507" pitchFamily="18" charset="2"/>
              <a:buChar char=""/>
            </a:pPr>
            <a:r>
              <a:rPr lang="en-US" sz="2400" dirty="0"/>
              <a:t>All structures having this trait</a:t>
            </a:r>
          </a:p>
          <a:p>
            <a:pPr marL="400050">
              <a:buClr>
                <a:srgbClr val="FF0000"/>
              </a:buClr>
            </a:pPr>
            <a:r>
              <a:rPr lang="en-US" sz="2400" dirty="0"/>
              <a:t>Must define functions for </a:t>
            </a:r>
            <a:r>
              <a:rPr lang="en-US" sz="2400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perimeter</a:t>
            </a:r>
          </a:p>
          <a:p>
            <a:pPr marL="800100" lvl="1">
              <a:buClr>
                <a:srgbClr val="FF0000"/>
              </a:buClr>
            </a:pPr>
            <a:endParaRPr lang="en-US" sz="2000" dirty="0"/>
          </a:p>
          <a:p>
            <a:pPr lvl="2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E104C-3E1F-B9CC-5606-02A41E1C2BF7}"/>
              </a:ext>
            </a:extLst>
          </p:cNvPr>
          <p:cNvSpPr txBox="1"/>
          <p:nvPr/>
        </p:nvSpPr>
        <p:spPr>
          <a:xfrm>
            <a:off x="457200" y="3924300"/>
            <a:ext cx="6438901" cy="1323439"/>
          </a:xfrm>
          <a:prstGeom prst="rect">
            <a:avLst/>
          </a:prstGeom>
          <a:noFill/>
          <a:ln>
            <a:solidFill>
              <a:srgbClr val="0F37E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trait Shape {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area(&amp;self) -&gt;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f64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perimeter(&amp;self) -&gt;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f64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2255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0C7-1D30-4ECC-8A1C-21895AF3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17195" cy="944562"/>
          </a:xfrm>
        </p:spPr>
        <p:txBody>
          <a:bodyPr/>
          <a:lstStyle/>
          <a:p>
            <a:r>
              <a:rPr lang="en-US" dirty="0"/>
              <a:t>Defining a trait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9CFF-146F-4081-B7E9-0CF120C8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5562600"/>
          </a:xfrm>
        </p:spPr>
        <p:txBody>
          <a:bodyPr/>
          <a:lstStyle/>
          <a:p>
            <a:pPr marL="400050">
              <a:buClr>
                <a:srgbClr val="FF0000"/>
              </a:buClr>
            </a:pPr>
            <a:r>
              <a:rPr lang="en-US" sz="2000" dirty="0"/>
              <a:t>Note that </a:t>
            </a:r>
            <a:r>
              <a:rPr lang="en-US" sz="2000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 </a:t>
            </a:r>
            <a:r>
              <a:rPr lang="en-US" sz="2000" dirty="0"/>
              <a:t>is a reserved word, refers to the current object</a:t>
            </a:r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0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400050">
              <a:buClr>
                <a:srgbClr val="FF0000"/>
              </a:buClr>
            </a:pPr>
            <a:endParaRPr lang="en-US" sz="2400" dirty="0"/>
          </a:p>
          <a:p>
            <a:pPr marL="800100" lvl="1">
              <a:buClr>
                <a:srgbClr val="FF0000"/>
              </a:buClr>
            </a:pPr>
            <a:endParaRPr lang="en-US" sz="2000" dirty="0"/>
          </a:p>
          <a:p>
            <a:pPr lvl="2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  <a:p>
            <a:pPr lvl="1">
              <a:buClr>
                <a:srgbClr val="FF0000"/>
              </a:buClr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E104C-3E1F-B9CC-5606-02A41E1C2BF7}"/>
              </a:ext>
            </a:extLst>
          </p:cNvPr>
          <p:cNvSpPr txBox="1"/>
          <p:nvPr/>
        </p:nvSpPr>
        <p:spPr>
          <a:xfrm>
            <a:off x="381000" y="1676400"/>
            <a:ext cx="8382000" cy="4093428"/>
          </a:xfrm>
          <a:prstGeom prst="rect">
            <a:avLst/>
          </a:prstGeom>
          <a:noFill/>
          <a:ln>
            <a:solidFill>
              <a:srgbClr val="0F37E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trait Shape {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area(&amp;self) -&gt;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f64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perimeter(&amp;self) -&gt;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f64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b="1" dirty="0">
              <a:solidFill>
                <a:srgbClr val="0F37E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Most commonly used in this way …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Define struct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Triangle { … }</a:t>
            </a:r>
          </a:p>
          <a:p>
            <a:endParaRPr lang="en-US" sz="2000" b="1" dirty="0">
              <a:solidFill>
                <a:srgbClr val="0F37E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t = Triangle{ … };</a:t>
            </a:r>
          </a:p>
          <a:p>
            <a:endParaRPr lang="en-US" sz="2000" b="1" dirty="0">
              <a:solidFill>
                <a:srgbClr val="0F37E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After implementing the trait, 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write</a:t>
            </a:r>
          </a:p>
          <a:p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a = </a:t>
            </a:r>
            <a:r>
              <a:rPr lang="en-US" sz="2000" b="1" dirty="0" err="1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t.area</a:t>
            </a:r>
            <a:r>
              <a:rPr lang="en-US" sz="2000" b="1" dirty="0">
                <a:solidFill>
                  <a:srgbClr val="0F37E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3971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13259</TotalTime>
  <Words>3027</Words>
  <Application>Microsoft Office PowerPoint</Application>
  <PresentationFormat>On-screen Show (4:3)</PresentationFormat>
  <Paragraphs>836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 New</vt:lpstr>
      <vt:lpstr>Symbol</vt:lpstr>
      <vt:lpstr>Times New Roman</vt:lpstr>
      <vt:lpstr>Wingdings</vt:lpstr>
      <vt:lpstr>Office Theme</vt:lpstr>
      <vt:lpstr>RUST Traits</vt:lpstr>
      <vt:lpstr>TRAITS</vt:lpstr>
      <vt:lpstr>Definition</vt:lpstr>
      <vt:lpstr>Definition</vt:lpstr>
      <vt:lpstr>Definition</vt:lpstr>
      <vt:lpstr>Definition</vt:lpstr>
      <vt:lpstr>Definition</vt:lpstr>
      <vt:lpstr>Defining a trait</vt:lpstr>
      <vt:lpstr>Defining a trait</vt:lpstr>
      <vt:lpstr>Adding a trait to a structure</vt:lpstr>
      <vt:lpstr>Implement the trait</vt:lpstr>
      <vt:lpstr>Trait for Triangle</vt:lpstr>
      <vt:lpstr>Trait for Triangle</vt:lpstr>
      <vt:lpstr>Trait for Triangle</vt:lpstr>
      <vt:lpstr>Trait for Triangle</vt:lpstr>
      <vt:lpstr>Default Implementations</vt:lpstr>
      <vt:lpstr>Trait for Triangle</vt:lpstr>
      <vt:lpstr>Trait for Triangle</vt:lpstr>
      <vt:lpstr>Your reputation</vt:lpstr>
      <vt:lpstr>Trait for Triangle</vt:lpstr>
      <vt:lpstr>Trait for Triangle</vt:lpstr>
      <vt:lpstr>Second fallacy</vt:lpstr>
      <vt:lpstr>Second fallacy</vt:lpstr>
      <vt:lpstr>Compared with other languages</vt:lpstr>
      <vt:lpstr>Example</vt:lpstr>
      <vt:lpstr>CLASS GROUP EXERCISE</vt:lpstr>
      <vt:lpstr>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English: Fewer is better!</dc:title>
  <dc:creator>Windows User</dc:creator>
  <cp:lastModifiedBy>John Morris</cp:lastModifiedBy>
  <cp:revision>185</cp:revision>
  <cp:lastPrinted>2019-04-26T14:10:42Z</cp:lastPrinted>
  <dcterms:created xsi:type="dcterms:W3CDTF">2010-05-26T12:32:20Z</dcterms:created>
  <dcterms:modified xsi:type="dcterms:W3CDTF">2022-10-26T12:37:28Z</dcterms:modified>
</cp:coreProperties>
</file>