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474" r:id="rId3"/>
    <p:sldId id="334" r:id="rId4"/>
    <p:sldId id="451" r:id="rId5"/>
  </p:sldIdLst>
  <p:sldSz cx="9144000" cy="6858000" type="screen4x3"/>
  <p:notesSz cx="10021888" cy="6888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C161"/>
    <a:srgbClr val="0F37E1"/>
    <a:srgbClr val="0FD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07" autoAdjust="0"/>
    <p:restoredTop sz="92125" autoAdjust="0"/>
  </p:normalViewPr>
  <p:slideViewPr>
    <p:cSldViewPr>
      <p:cViewPr varScale="1">
        <p:scale>
          <a:sx n="86" d="100"/>
          <a:sy n="86" d="100"/>
        </p:scale>
        <p:origin x="130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18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134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DE75F5-E422-46AF-AF6B-961C9C6AE3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2818" cy="345604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D3654D-6D72-4B64-96A5-77E1E6490F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76751" y="1"/>
            <a:ext cx="4342818" cy="345604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32E07596-B026-4A3B-918A-B954111AFDE5}" type="datetimeFigureOut">
              <a:rPr lang="en-US" smtClean="0"/>
              <a:t>01-Sep-22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5AE4F-1266-44DF-8F57-E731507C79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560"/>
            <a:ext cx="4342818" cy="345603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F0A72-74B2-447A-87C3-A5A0ED17EB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6751" y="6542560"/>
            <a:ext cx="4342818" cy="345603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ECB3E3D3-B86C-4028-A4F5-7331FC50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47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2818" cy="345604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6751" y="1"/>
            <a:ext cx="4342818" cy="345604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674C5FA9-CA25-4187-A6DE-EBA02029F1EC}" type="datetimeFigureOut">
              <a:rPr lang="en-US" smtClean="0"/>
              <a:t>01-Sep-22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60750" y="860425"/>
            <a:ext cx="3100388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5" tIns="48312" rIns="96625" bIns="4831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2189" y="3314928"/>
            <a:ext cx="8017510" cy="2712215"/>
          </a:xfrm>
          <a:prstGeom prst="rect">
            <a:avLst/>
          </a:prstGeom>
        </p:spPr>
        <p:txBody>
          <a:bodyPr vert="horz" lIns="96625" tIns="48312" rIns="96625" bIns="4831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2560"/>
            <a:ext cx="4342818" cy="345603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6751" y="6542560"/>
            <a:ext cx="4342818" cy="345603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4BA97ADC-78D5-4456-9350-9B0129E5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76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207A6-744D-401C-B253-C4CD6095C65C}" type="datetimeFigureOut">
              <a:rPr lang="en-US"/>
              <a:pPr>
                <a:defRPr/>
              </a:pPr>
              <a:t>01-Sep-22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9FE72-565D-40AE-B1BC-8EFD1982CE46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7CABF-8A97-4F70-AD85-AFD2D9089468}" type="datetimeFigureOut">
              <a:rPr lang="en-US"/>
              <a:pPr>
                <a:defRPr/>
              </a:pPr>
              <a:t>01-Sep-22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2FC37-C6E8-4F82-934D-8FF3C0D93DB2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FDEE3-C95B-4979-BFAF-3D9D9220D0D5}" type="datetimeFigureOut">
              <a:rPr lang="en-US"/>
              <a:pPr>
                <a:defRPr/>
              </a:pPr>
              <a:t>01-Sep-22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C0A03-0646-4A3D-AD9A-F357CD0D8204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b="1">
                <a:latin typeface="Arial" pitchFamily="34" charset="0"/>
                <a:cs typeface="Arial" pitchFamily="34" charset="0"/>
              </a:defRPr>
            </a:lvl3pPr>
            <a:lvl4pPr>
              <a:defRPr b="1">
                <a:latin typeface="Arial" pitchFamily="34" charset="0"/>
                <a:cs typeface="Arial" pitchFamily="34" charset="0"/>
              </a:defRPr>
            </a:lvl4pPr>
            <a:lvl5pPr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FB730-D0A6-472E-8823-D42D72000B19}" type="datetimeFigureOut">
              <a:rPr lang="en-US"/>
              <a:pPr>
                <a:defRPr/>
              </a:pPr>
              <a:t>01-Sep-22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3FF8D-FC60-45EA-8A14-38D6AE2D8666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D7480-94ED-4A1D-AFC5-71A8CE201735}" type="datetimeFigureOut">
              <a:rPr lang="en-US"/>
              <a:pPr>
                <a:defRPr/>
              </a:pPr>
              <a:t>01-Sep-22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DFA3F-6A58-40D9-94FB-E0A791E9BE21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33038-128A-43A5-99F8-C22FA0537EF2}" type="datetimeFigureOut">
              <a:rPr lang="en-US"/>
              <a:pPr>
                <a:defRPr/>
              </a:pPr>
              <a:t>01-Sep-22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B59D5-607B-4444-A894-5AAE2FD79D7B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8EEAE-E8C0-4674-9341-CE769679FCA8}" type="datetimeFigureOut">
              <a:rPr lang="en-US"/>
              <a:pPr>
                <a:defRPr/>
              </a:pPr>
              <a:t>01-Sep-22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AD953-AFC7-437E-B809-B4AC074356F4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9D1C1-11AE-4208-8229-11CBBF035F7D}" type="datetimeFigureOut">
              <a:rPr lang="en-US"/>
              <a:pPr>
                <a:defRPr/>
              </a:pPr>
              <a:t>01-Sep-22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33C65-CABE-4104-9EBD-B084A11B1320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66E91-6045-41B3-9498-04BBF61CDC51}" type="datetimeFigureOut">
              <a:rPr lang="en-US"/>
              <a:pPr>
                <a:defRPr/>
              </a:pPr>
              <a:t>01-Sep-22</a:t>
            </a:fld>
            <a:endParaRPr lang="en-NZ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376F5-1D8A-4723-9C57-9A240F7125BE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926E8-93BC-418C-B17A-5DEE94FFF3DD}" type="datetimeFigureOut">
              <a:rPr lang="en-US"/>
              <a:pPr>
                <a:defRPr/>
              </a:pPr>
              <a:t>01-Sep-22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6C3ED-A6D2-428B-8ECC-77A97BAB1DA5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NZ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4E9D7-2207-4CFE-B044-A70EDDFAC0BA}" type="datetimeFigureOut">
              <a:rPr lang="en-US"/>
              <a:pPr>
                <a:defRPr/>
              </a:pPr>
              <a:t>01-Sep-22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DC7A7-136E-4AD3-ACE8-B3821726E168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7A105C0-4489-47E9-B676-573DD349EF6C}" type="datetimeFigureOut">
              <a:rPr lang="en-US"/>
              <a:pPr>
                <a:defRPr/>
              </a:pPr>
              <a:t>01-Sep-22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2E62E79-ADC9-4D2E-8811-C7491DEF4CDC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oats docked at a pier&#10;&#10;Description automatically generated with low confidence">
            <a:extLst>
              <a:ext uri="{FF2B5EF4-FFF2-40B4-BE49-F238E27FC236}">
                <a16:creationId xmlns:a16="http://schemas.microsoft.com/office/drawing/2014/main" id="{7DB1D6CE-D3E0-287B-56F7-5659D568BA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34"/>
          <a:stretch/>
        </p:blipFill>
        <p:spPr>
          <a:xfrm>
            <a:off x="12032" y="12290"/>
            <a:ext cx="9143980" cy="685799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318572"/>
            <a:ext cx="6858000" cy="1098395"/>
          </a:xfrm>
        </p:spPr>
        <p:txBody>
          <a:bodyPr vert="horz" lIns="91440" tIns="45720" rIns="91440" bIns="45720" rtlCol="0">
            <a:noAutofit/>
          </a:bodyPr>
          <a:lstStyle/>
          <a:p>
            <a:pPr algn="l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FFFF"/>
                </a:solidFill>
              </a:rPr>
              <a:t>John Morris</a:t>
            </a:r>
          </a:p>
          <a:p>
            <a:pPr algn="l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FFFF"/>
                </a:solidFill>
              </a:rPr>
              <a:t>School of Industrial Education and Technology, KMITL</a:t>
            </a:r>
          </a:p>
          <a:p>
            <a:pPr algn="l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2000" i="1" dirty="0">
                <a:solidFill>
                  <a:srgbClr val="FFFFFF"/>
                </a:solidFill>
              </a:rPr>
              <a:t>previously</a:t>
            </a:r>
          </a:p>
          <a:p>
            <a:pPr algn="l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</a:rPr>
              <a:t>Engineering, </a:t>
            </a:r>
            <a:r>
              <a:rPr lang="en-US" sz="2000" dirty="0" err="1">
                <a:solidFill>
                  <a:srgbClr val="FFFFFF"/>
                </a:solidFill>
              </a:rPr>
              <a:t>Mahasarakham</a:t>
            </a:r>
            <a:r>
              <a:rPr lang="en-US" sz="2000" dirty="0">
                <a:solidFill>
                  <a:srgbClr val="FFFFFF"/>
                </a:solidFill>
              </a:rPr>
              <a:t> University</a:t>
            </a:r>
          </a:p>
          <a:p>
            <a:pPr algn="l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FFFF"/>
                </a:solidFill>
              </a:rPr>
              <a:t>Electrical and Computer Engineering, The University of Auckland</a:t>
            </a:r>
          </a:p>
        </p:txBody>
      </p:sp>
      <p:sp>
        <p:nvSpPr>
          <p:cNvPr id="2053" name="Subtitle 2"/>
          <p:cNvSpPr txBox="1">
            <a:spLocks/>
          </p:cNvSpPr>
          <p:nvPr/>
        </p:nvSpPr>
        <p:spPr bwMode="auto">
          <a:xfrm>
            <a:off x="2895600" y="6016821"/>
            <a:ext cx="5943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2000" b="1" i="1" dirty="0">
                <a:solidFill>
                  <a:schemeClr val="bg1"/>
                </a:solidFill>
                <a:highlight>
                  <a:srgbClr val="C0C0C0"/>
                </a:highlight>
                <a:latin typeface="Times New Roman" pitchFamily="18" charset="0"/>
                <a:cs typeface="Times New Roman" pitchFamily="18" charset="0"/>
              </a:rPr>
              <a:t>Iolanthe II  </a:t>
            </a:r>
            <a:r>
              <a:rPr lang="en-US" sz="2000" b="1" dirty="0">
                <a:solidFill>
                  <a:schemeClr val="bg1"/>
                </a:solidFill>
                <a:highlight>
                  <a:srgbClr val="C0C0C0"/>
                </a:highlight>
                <a:latin typeface="Times New Roman" pitchFamily="18" charset="0"/>
                <a:cs typeface="Times New Roman" pitchFamily="18" charset="0"/>
              </a:rPr>
              <a:t>preparing to sail in the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2000" b="1" dirty="0">
                <a:solidFill>
                  <a:schemeClr val="bg1"/>
                </a:solidFill>
                <a:highlight>
                  <a:srgbClr val="C0C0C0"/>
                </a:highlight>
                <a:latin typeface="Times New Roman" pitchFamily="18" charset="0"/>
                <a:cs typeface="Times New Roman" pitchFamily="18" charset="0"/>
              </a:rPr>
              <a:t>Auckland-</a:t>
            </a:r>
            <a:r>
              <a:rPr lang="en-US" sz="2000" b="1" dirty="0" err="1">
                <a:solidFill>
                  <a:schemeClr val="bg1"/>
                </a:solidFill>
                <a:highlight>
                  <a:srgbClr val="C0C0C0"/>
                </a:highlight>
                <a:latin typeface="Times New Roman" pitchFamily="18" charset="0"/>
                <a:cs typeface="Times New Roman" pitchFamily="18" charset="0"/>
              </a:rPr>
              <a:t>Noumea</a:t>
            </a:r>
            <a:r>
              <a:rPr lang="en-US" sz="2000" b="1" dirty="0">
                <a:solidFill>
                  <a:schemeClr val="bg1"/>
                </a:solidFill>
                <a:highlight>
                  <a:srgbClr val="C0C0C0"/>
                </a:highlight>
                <a:latin typeface="Times New Roman" pitchFamily="18" charset="0"/>
                <a:cs typeface="Times New Roman" pitchFamily="18" charset="0"/>
              </a:rPr>
              <a:t> Ocean Race, 2012</a:t>
            </a:r>
            <a:endParaRPr lang="en-NZ" sz="2000" b="1" dirty="0">
              <a:solidFill>
                <a:schemeClr val="bg1"/>
              </a:solidFill>
              <a:highlight>
                <a:srgbClr val="C0C0C0"/>
              </a:highligh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8610600" cy="18337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sz="6000" dirty="0">
                <a:solidFill>
                  <a:srgbClr val="FFFFFF"/>
                </a:solidFill>
              </a:rPr>
              <a:t>Windows and DOS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Simple File Input and Output</a:t>
            </a:r>
            <a:endParaRPr lang="en-US" sz="6000" i="1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F52F5-8132-D465-BFE6-5EA92049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Input and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44301-D465-AFFD-EC3D-5B23DDE75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Standard input, output, error</a:t>
            </a:r>
          </a:p>
        </p:txBody>
      </p:sp>
    </p:spTree>
    <p:extLst>
      <p:ext uri="{BB962C8B-B14F-4D97-AF65-F5344CB8AC3E}">
        <p14:creationId xmlns:p14="http://schemas.microsoft.com/office/powerpoint/2010/main" val="182282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0C7-1D30-4ECC-8A1C-21895AF3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7195" cy="944562"/>
          </a:xfrm>
        </p:spPr>
        <p:txBody>
          <a:bodyPr/>
          <a:lstStyle/>
          <a:p>
            <a:r>
              <a:rPr lang="en-US" dirty="0"/>
              <a:t>Inherited 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9CFF-146F-4081-B7E9-0CF120C8B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293395" cy="5562600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en-US" sz="2000" dirty="0"/>
              <a:t>Idea inherited from Unix (now Linux)</a:t>
            </a:r>
          </a:p>
          <a:p>
            <a:pPr lvl="1">
              <a:buClr>
                <a:srgbClr val="FF0000"/>
              </a:buClr>
            </a:pPr>
            <a:r>
              <a:rPr lang="en-US" sz="2000" dirty="0"/>
              <a:t>Every program has three default ‘standard’ streams</a:t>
            </a:r>
          </a:p>
          <a:p>
            <a:pPr>
              <a:buClr>
                <a:srgbClr val="FF0000"/>
              </a:buClr>
            </a:pPr>
            <a:r>
              <a:rPr lang="en-US" sz="2000" dirty="0">
                <a:solidFill>
                  <a:srgbClr val="FF0000"/>
                </a:solidFill>
              </a:rPr>
              <a:t>Input</a:t>
            </a:r>
          </a:p>
          <a:p>
            <a:pPr lvl="1">
              <a:buClr>
                <a:srgbClr val="FF0000"/>
              </a:buClr>
            </a:pPr>
            <a:r>
              <a:rPr lang="en-US" sz="2000" dirty="0"/>
              <a:t>Connected to your keyboard</a:t>
            </a:r>
          </a:p>
          <a:p>
            <a:pPr>
              <a:buClr>
                <a:srgbClr val="FF0000"/>
              </a:buClr>
            </a:pPr>
            <a:r>
              <a:rPr lang="en-US" sz="2000" dirty="0">
                <a:solidFill>
                  <a:srgbClr val="FF0000"/>
                </a:solidFill>
              </a:rPr>
              <a:t>Output</a:t>
            </a:r>
          </a:p>
          <a:p>
            <a:pPr lvl="1">
              <a:buClr>
                <a:srgbClr val="FF0000"/>
              </a:buClr>
            </a:pPr>
            <a:r>
              <a:rPr lang="en-US" sz="2000" dirty="0" err="1"/>
              <a:t>Connnected</a:t>
            </a:r>
            <a:r>
              <a:rPr lang="en-US" sz="2000" dirty="0"/>
              <a:t> to your screen</a:t>
            </a:r>
          </a:p>
          <a:p>
            <a:pPr>
              <a:buClr>
                <a:srgbClr val="FF0000"/>
              </a:buClr>
            </a:pPr>
            <a:r>
              <a:rPr lang="en-US" sz="2000" dirty="0">
                <a:solidFill>
                  <a:srgbClr val="FF0000"/>
                </a:solidFill>
              </a:rPr>
              <a:t>Error</a:t>
            </a:r>
          </a:p>
          <a:p>
            <a:pPr lvl="1">
              <a:buClr>
                <a:srgbClr val="FF0000"/>
              </a:buClr>
            </a:pPr>
            <a:r>
              <a:rPr lang="en-US" sz="2000" dirty="0"/>
              <a:t>Connected to your screen</a:t>
            </a:r>
          </a:p>
          <a:p>
            <a:pPr>
              <a:buClr>
                <a:srgbClr val="FF0000"/>
              </a:buClr>
            </a:pPr>
            <a:r>
              <a:rPr lang="en-US" sz="2400" dirty="0"/>
              <a:t>In Rust</a:t>
            </a:r>
          </a:p>
          <a:p>
            <a:pPr lvl="1">
              <a:buClr>
                <a:srgbClr val="FF0000"/>
              </a:buClr>
            </a:pPr>
            <a:r>
              <a:rPr lang="en-US" sz="2000" dirty="0"/>
              <a:t>You can read from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stdin()</a:t>
            </a:r>
          </a:p>
          <a:p>
            <a:pPr lvl="1">
              <a:buClr>
                <a:srgbClr val="FF0000"/>
              </a:buClr>
            </a:pPr>
            <a:r>
              <a:rPr lang="en-US" sz="2000" dirty="0"/>
              <a:t>Write to </a:t>
            </a:r>
            <a:r>
              <a:rPr lang="en-US" sz="2000" dirty="0" err="1"/>
              <a:t>stdout</a:t>
            </a:r>
            <a:r>
              <a:rPr lang="en-US" sz="2000" dirty="0"/>
              <a:t>  with</a:t>
            </a:r>
          </a:p>
          <a:p>
            <a:pPr marL="457200" lvl="1" indent="0">
              <a:buClr>
                <a:srgbClr val="FF0000"/>
              </a:buClr>
              <a:buNone/>
            </a:pPr>
            <a:endParaRPr lang="en-US" sz="2000" dirty="0"/>
          </a:p>
          <a:p>
            <a:pPr lvl="1">
              <a:buClr>
                <a:srgbClr val="FF0000"/>
              </a:buClr>
            </a:pPr>
            <a:r>
              <a:rPr lang="en-US" sz="2000" dirty="0"/>
              <a:t>Write to stderr with</a:t>
            </a:r>
          </a:p>
          <a:p>
            <a:pPr>
              <a:buClr>
                <a:srgbClr val="FF0000"/>
              </a:buClr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A6020-0971-A458-412D-1CC2D95461C2}"/>
              </a:ext>
            </a:extLst>
          </p:cNvPr>
          <p:cNvSpPr txBox="1"/>
          <p:nvPr/>
        </p:nvSpPr>
        <p:spPr>
          <a:xfrm>
            <a:off x="1251097" y="5268761"/>
            <a:ext cx="6629400" cy="400110"/>
          </a:xfrm>
          <a:prstGeom prst="rect">
            <a:avLst/>
          </a:prstGeom>
          <a:noFill/>
          <a:ln>
            <a:solidFill>
              <a:srgbClr val="0F37E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!(“String length {}",n1.len());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AAE8DC-46E6-1844-2A8F-16C4307679BA}"/>
              </a:ext>
            </a:extLst>
          </p:cNvPr>
          <p:cNvSpPr txBox="1"/>
          <p:nvPr/>
        </p:nvSpPr>
        <p:spPr>
          <a:xfrm>
            <a:off x="1251097" y="5987180"/>
            <a:ext cx="6629400" cy="400110"/>
          </a:xfrm>
          <a:prstGeom prst="rect">
            <a:avLst/>
          </a:prstGeom>
          <a:noFill/>
          <a:ln>
            <a:solidFill>
              <a:srgbClr val="0F37E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eprintln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!(“String length {}",n1.len());</a:t>
            </a:r>
          </a:p>
        </p:txBody>
      </p:sp>
    </p:spTree>
    <p:extLst>
      <p:ext uri="{BB962C8B-B14F-4D97-AF65-F5344CB8AC3E}">
        <p14:creationId xmlns:p14="http://schemas.microsoft.com/office/powerpoint/2010/main" val="276835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0C7-1D30-4ECC-8A1C-21895AF3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7195" cy="944562"/>
          </a:xfrm>
        </p:spPr>
        <p:txBody>
          <a:bodyPr/>
          <a:lstStyle/>
          <a:p>
            <a:r>
              <a:rPr lang="en-US" dirty="0"/>
              <a:t>Unix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9CFF-146F-4081-B7E9-0CF120C8B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705989" cy="5562600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en-US" sz="2000" dirty="0"/>
              <a:t>Input and output streams can be re-directed</a:t>
            </a:r>
          </a:p>
          <a:p>
            <a:pPr lvl="1">
              <a:buClr>
                <a:srgbClr val="FF0000"/>
              </a:buClr>
            </a:pPr>
            <a:r>
              <a:rPr lang="en-US" sz="2000" dirty="0"/>
              <a:t>In particular, </a:t>
            </a:r>
            <a:r>
              <a:rPr lang="en-US" sz="2000" dirty="0" err="1"/>
              <a:t>stdout</a:t>
            </a:r>
            <a:r>
              <a:rPr lang="en-US" sz="2000" dirty="0"/>
              <a:t> can be re-directed to a file</a:t>
            </a:r>
          </a:p>
          <a:p>
            <a:pPr lvl="1">
              <a:buClr>
                <a:srgbClr val="FF0000"/>
              </a:buClr>
            </a:pPr>
            <a:endParaRPr lang="en-US" sz="2000" dirty="0"/>
          </a:p>
          <a:p>
            <a:pPr lvl="1">
              <a:buClr>
                <a:srgbClr val="FF0000"/>
              </a:buClr>
            </a:pPr>
            <a:endParaRPr lang="en-US" sz="2000" dirty="0"/>
          </a:p>
          <a:p>
            <a:pPr lvl="1">
              <a:buClr>
                <a:srgbClr val="FF0000"/>
              </a:buClr>
            </a:pPr>
            <a:endParaRPr lang="en-US" sz="2000" dirty="0"/>
          </a:p>
          <a:p>
            <a:pPr lvl="1">
              <a:buClr>
                <a:srgbClr val="FF0000"/>
              </a:buClr>
            </a:pPr>
            <a:endParaRPr lang="en-US" sz="2000" dirty="0"/>
          </a:p>
          <a:p>
            <a:pPr lvl="1">
              <a:buClr>
                <a:srgbClr val="FF0000"/>
              </a:buClr>
            </a:pPr>
            <a:r>
              <a:rPr lang="en-US" sz="2000" dirty="0"/>
              <a:t>Now, </a:t>
            </a:r>
            <a:r>
              <a:rPr lang="en-US" sz="2000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/>
              <a:t> output will appear in </a:t>
            </a:r>
            <a:r>
              <a:rPr lang="en-US" sz="2000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pPr lvl="1">
              <a:buClr>
                <a:srgbClr val="FF0000"/>
              </a:buClr>
            </a:pPr>
            <a:r>
              <a:rPr lang="en-US" sz="2000" dirty="0"/>
              <a:t>But </a:t>
            </a:r>
            <a:r>
              <a:rPr lang="en-US" sz="2000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eprintln</a:t>
            </a:r>
            <a:r>
              <a:rPr lang="en-US" sz="2000" dirty="0"/>
              <a:t> output appears on my terminal</a:t>
            </a:r>
          </a:p>
          <a:p>
            <a:pPr lvl="1">
              <a:buClr>
                <a:srgbClr val="FF0000"/>
              </a:buClr>
            </a:pPr>
            <a:endParaRPr lang="en-US" sz="2000" dirty="0"/>
          </a:p>
          <a:p>
            <a:pPr lvl="1">
              <a:buClr>
                <a:srgbClr val="FF0000"/>
              </a:buClr>
            </a:pPr>
            <a:endParaRPr lang="en-US" sz="2000" dirty="0"/>
          </a:p>
          <a:p>
            <a:pPr lvl="1">
              <a:buClr>
                <a:srgbClr val="FF0000"/>
              </a:buClr>
            </a:pPr>
            <a:endParaRPr lang="en-US" sz="2000" dirty="0"/>
          </a:p>
          <a:p>
            <a:pPr lvl="1">
              <a:buClr>
                <a:srgbClr val="FF0000"/>
              </a:buClr>
            </a:pPr>
            <a:endParaRPr lang="en-US" sz="2000" dirty="0"/>
          </a:p>
          <a:p>
            <a:pPr>
              <a:buClr>
                <a:srgbClr val="FF0000"/>
              </a:buClr>
            </a:pPr>
            <a:r>
              <a:rPr lang="en-US" sz="2000" dirty="0"/>
              <a:t>Useful if you want to check Unicode output</a:t>
            </a:r>
          </a:p>
          <a:p>
            <a:pPr>
              <a:buClr>
                <a:srgbClr val="FF0000"/>
              </a:buClr>
            </a:pPr>
            <a:r>
              <a:rPr lang="en-US" sz="2000" dirty="0"/>
              <a:t>Open out.txt with a program that displays Unicode, e.g. WordPad</a:t>
            </a:r>
          </a:p>
          <a:p>
            <a:pPr lvl="1">
              <a:buClr>
                <a:srgbClr val="FF0000"/>
              </a:buClr>
            </a:pPr>
            <a:r>
              <a:rPr lang="en-US" sz="1600" dirty="0"/>
              <a:t>DOS is too old for that </a:t>
            </a:r>
            <a:r>
              <a:rPr lang="en-US" sz="1600" dirty="0">
                <a:sym typeface="Wingdings" panose="05000000000000000000" pitchFamily="2" charset="2"/>
              </a:rPr>
              <a:t>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A6020-0971-A458-412D-1CC2D95461C2}"/>
              </a:ext>
            </a:extLst>
          </p:cNvPr>
          <p:cNvSpPr txBox="1"/>
          <p:nvPr/>
        </p:nvSpPr>
        <p:spPr>
          <a:xfrm>
            <a:off x="39331" y="2023407"/>
            <a:ext cx="8976732" cy="1292662"/>
          </a:xfrm>
          <a:prstGeom prst="rect">
            <a:avLst/>
          </a:prstGeom>
          <a:noFill/>
          <a:ln>
            <a:solidFill>
              <a:srgbClr val="0F37E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D:\Courses\Rust\Code\strings&gt;cargo run &gt;out.txt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Finished dev [unoptimized +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debuginfo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target(s) in 0.01s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Running `target\debug\strings.exe`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2995A9-C372-1903-41C4-C9DE5FD44122}"/>
              </a:ext>
            </a:extLst>
          </p:cNvPr>
          <p:cNvSpPr/>
          <p:nvPr/>
        </p:nvSpPr>
        <p:spPr>
          <a:xfrm>
            <a:off x="5867400" y="2061897"/>
            <a:ext cx="1676400" cy="318806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C9A8F3-D993-3BE5-47CF-AB24A9959029}"/>
              </a:ext>
            </a:extLst>
          </p:cNvPr>
          <p:cNvSpPr txBox="1"/>
          <p:nvPr/>
        </p:nvSpPr>
        <p:spPr>
          <a:xfrm>
            <a:off x="457200" y="4302948"/>
            <a:ext cx="4723169" cy="707886"/>
          </a:xfrm>
          <a:prstGeom prst="rect">
            <a:avLst/>
          </a:prstGeom>
          <a:noFill/>
          <a:ln>
            <a:solidFill>
              <a:srgbClr val="0F37E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!("Strings");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eprintln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!("Strings");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508ADB-3F35-BA20-2A4D-E6038E795D05}"/>
              </a:ext>
            </a:extLst>
          </p:cNvPr>
          <p:cNvSpPr txBox="1"/>
          <p:nvPr/>
        </p:nvSpPr>
        <p:spPr>
          <a:xfrm>
            <a:off x="3733800" y="4249916"/>
            <a:ext cx="1981200" cy="40011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→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538F2F-31A5-5E62-91F9-935B27044C75}"/>
              </a:ext>
            </a:extLst>
          </p:cNvPr>
          <p:cNvSpPr txBox="1"/>
          <p:nvPr/>
        </p:nvSpPr>
        <p:spPr>
          <a:xfrm>
            <a:off x="3810000" y="4810779"/>
            <a:ext cx="3810000" cy="400110"/>
          </a:xfrm>
          <a:prstGeom prst="rect">
            <a:avLst/>
          </a:prstGeom>
          <a:solidFill>
            <a:srgbClr val="FFFF00"/>
          </a:solidFill>
          <a:ln w="38100">
            <a:solidFill>
              <a:srgbClr val="3FC16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Still appears on my terminal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20FEA2B-AF37-3D74-513F-6B848FA0F585}"/>
              </a:ext>
            </a:extLst>
          </p:cNvPr>
          <p:cNvSpPr/>
          <p:nvPr/>
        </p:nvSpPr>
        <p:spPr>
          <a:xfrm>
            <a:off x="-31595" y="2937888"/>
            <a:ext cx="1676400" cy="318806"/>
          </a:xfrm>
          <a:prstGeom prst="roundRect">
            <a:avLst/>
          </a:prstGeom>
          <a:noFill/>
          <a:ln w="571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0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13409</TotalTime>
  <Words>251</Words>
  <Application>Microsoft Office PowerPoint</Application>
  <PresentationFormat>On-screen Show (4:3)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Courier New</vt:lpstr>
      <vt:lpstr>Times New Roman</vt:lpstr>
      <vt:lpstr>Office Theme</vt:lpstr>
      <vt:lpstr>Windows and DOS Simple File Input and Output</vt:lpstr>
      <vt:lpstr>FILE Input and OUTPUT</vt:lpstr>
      <vt:lpstr>Inherited Input and Output</vt:lpstr>
      <vt:lpstr>Unix idea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English: Fewer is better!</dc:title>
  <dc:creator>Windows User</dc:creator>
  <cp:lastModifiedBy>Joihn Morris</cp:lastModifiedBy>
  <cp:revision>195</cp:revision>
  <cp:lastPrinted>2019-04-26T14:10:42Z</cp:lastPrinted>
  <dcterms:created xsi:type="dcterms:W3CDTF">2010-05-26T12:32:20Z</dcterms:created>
  <dcterms:modified xsi:type="dcterms:W3CDTF">2022-09-01T07:02:10Z</dcterms:modified>
</cp:coreProperties>
</file>