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57" r:id="rId7"/>
    <p:sldId id="274" r:id="rId8"/>
    <p:sldId id="265" r:id="rId9"/>
    <p:sldId id="278" r:id="rId10"/>
    <p:sldId id="276"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E86918-DA9A-083C-2B6F-279F9F019C27}" v="637" dt="2023-10-10T11:50:55.370"/>
    <p1510:client id="{4B9CACA3-8081-BAE2-03E1-FE9C76CF993E}" v="83" dt="2023-10-17T14:35:21.408"/>
    <p1510:client id="{5594666F-1454-8466-F972-DA4967311391}" v="20" dt="2023-10-10T11:33:17.216"/>
    <p1510:client id="{597B4A60-A12F-3393-4D97-85EED584CEC3}" v="383" dt="2023-10-17T14:45:13.190"/>
    <p1510:client id="{62436157-9630-0A76-7D67-DF3982D6282F}" v="301" dt="2023-10-10T11:47:21.115"/>
    <p1510:client id="{81C0C175-F8E0-97E0-9B99-EAA2F5FA0CB3}" v="543" dt="2023-10-16T19:35:20.234"/>
    <p1510:client id="{A1C0068F-36BD-97B1-F1B3-15B191CEB21B}" v="5" dt="2023-10-10T11:24:25.693"/>
    <p1510:client id="{EB2CCB08-7846-4EBC-B9B1-6DE40F0084FF}" v="5" dt="2023-10-10T11:55:12.509"/>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10/17/2023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320541" y="4942974"/>
            <a:ext cx="7007191" cy="734384"/>
          </a:xfrm>
        </p:spPr>
        <p:txBody>
          <a:bodyPr/>
          <a:lstStyle/>
          <a:p>
            <a:pPr algn="r"/>
            <a:r>
              <a:rPr lang="en-US">
                <a:latin typeface="Tenorite"/>
                <a:cs typeface="Times New Roman"/>
              </a:rPr>
              <a:t>Central limit theorem</a:t>
            </a:r>
            <a:endParaRPr lang="en-US"/>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00601" y="612949"/>
            <a:ext cx="5111750" cy="2263602"/>
          </a:xfrm>
        </p:spPr>
        <p:txBody>
          <a:bodyPr/>
          <a:lstStyle/>
          <a:p>
            <a:r>
              <a:rPr lang="en-US"/>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639614" y="4272521"/>
            <a:ext cx="6442566" cy="2263602"/>
          </a:xfrm>
        </p:spPr>
        <p:txBody>
          <a:bodyPr vert="horz" lIns="91440" tIns="45720" rIns="91440" bIns="45720" rtlCol="0" anchor="t">
            <a:normAutofit/>
          </a:bodyPr>
          <a:lstStyle/>
          <a:p>
            <a:pPr>
              <a:lnSpc>
                <a:spcPct val="150000"/>
              </a:lnSpc>
            </a:pPr>
            <a:r>
              <a:rPr lang="en-US">
                <a:solidFill>
                  <a:schemeClr val="tx1">
                    <a:lumMod val="95000"/>
                    <a:lumOff val="5000"/>
                  </a:schemeClr>
                </a:solidFill>
                <a:ea typeface="+mn-lt"/>
                <a:cs typeface="+mn-lt"/>
              </a:rPr>
              <a:t>Our application allows you to learn about Central Limit Theorem through dice rolls. You can set the number of rolls and sample size, run experiments, and calculate mean and variance. </a:t>
            </a:r>
            <a:r>
              <a:rPr lang="en-US">
                <a:ea typeface="+mn-lt"/>
                <a:cs typeface="+mn-lt"/>
              </a:rPr>
              <a:t>It also provides reports and visuals to help you understand the results and the impact of sample size on the outcomes.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a:ea typeface="+mn-lt"/>
                <a:cs typeface="+mn-lt"/>
              </a:rPr>
              <a:t>CENTRAL LIMIT THEOREM</a:t>
            </a:r>
            <a:endParaRPr lang="en-US"/>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a:p>
        </p:txBody>
      </p:sp>
      <p:pic>
        <p:nvPicPr>
          <p:cNvPr id="8" name="Picture 7" descr="A screenshot of a computer&#10;&#10;Description automatically generated">
            <a:extLst>
              <a:ext uri="{FF2B5EF4-FFF2-40B4-BE49-F238E27FC236}">
                <a16:creationId xmlns:a16="http://schemas.microsoft.com/office/drawing/2014/main" id="{A4D0BECA-D6D9-3829-A42C-C391E32A9B67}"/>
              </a:ext>
            </a:extLst>
          </p:cNvPr>
          <p:cNvPicPr>
            <a:picLocks noChangeAspect="1"/>
          </p:cNvPicPr>
          <p:nvPr/>
        </p:nvPicPr>
        <p:blipFill>
          <a:blip r:embed="rId2"/>
          <a:stretch>
            <a:fillRect/>
          </a:stretch>
        </p:blipFill>
        <p:spPr>
          <a:xfrm>
            <a:off x="5235742" y="1139735"/>
            <a:ext cx="6182226" cy="2623396"/>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14874" y="-168263"/>
            <a:ext cx="5526773" cy="1471899"/>
          </a:xfrm>
        </p:spPr>
        <p:txBody>
          <a:bodyPr/>
          <a:lstStyle/>
          <a:p>
            <a:r>
              <a:rPr lang="en-US" sz="4800"/>
              <a:t>Sample</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a:t>CENTRAL LIMIT THEOREM</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a:p>
        </p:txBody>
      </p:sp>
      <p:pic>
        <p:nvPicPr>
          <p:cNvPr id="5" name="Picture 4" descr="A screenshot of a computer&#10;&#10;Description automatically generated">
            <a:extLst>
              <a:ext uri="{FF2B5EF4-FFF2-40B4-BE49-F238E27FC236}">
                <a16:creationId xmlns:a16="http://schemas.microsoft.com/office/drawing/2014/main" id="{911F700F-A391-BC02-7E15-304F57612388}"/>
              </a:ext>
            </a:extLst>
          </p:cNvPr>
          <p:cNvPicPr>
            <a:picLocks noChangeAspect="1"/>
          </p:cNvPicPr>
          <p:nvPr/>
        </p:nvPicPr>
        <p:blipFill>
          <a:blip r:embed="rId2"/>
          <a:stretch>
            <a:fillRect/>
          </a:stretch>
        </p:blipFill>
        <p:spPr>
          <a:xfrm>
            <a:off x="1275348" y="1307362"/>
            <a:ext cx="9631278" cy="4864907"/>
          </a:xfrm>
          <a:prstGeom prst="rect">
            <a:avLst/>
          </a:prstGeom>
        </p:spPr>
      </p:pic>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250906"/>
            <a:ext cx="10515600" cy="1325563"/>
          </a:xfrm>
        </p:spPr>
        <p:txBody>
          <a:bodyPr/>
          <a:lstStyle/>
          <a:p>
            <a:r>
              <a:rPr lang="en-US"/>
              <a:t>Welcome menu</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a:ea typeface="+mn-lt"/>
                <a:cs typeface="+mn-lt"/>
              </a:rPr>
              <a:t>CENTRAL LIMIT THEOREM</a:t>
            </a:r>
            <a:endParaRPr lang="en-US"/>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dirty="0" smtClean="0"/>
              <a:pPr/>
              <a:t>4</a:t>
            </a:fld>
            <a:endParaRPr lang="en-US"/>
          </a:p>
        </p:txBody>
      </p:sp>
      <p:sp>
        <p:nvSpPr>
          <p:cNvPr id="44" name="Text Placeholder 2">
            <a:extLst>
              <a:ext uri="{FF2B5EF4-FFF2-40B4-BE49-F238E27FC236}">
                <a16:creationId xmlns:a16="http://schemas.microsoft.com/office/drawing/2014/main" id="{E484133A-0D06-36D0-6D8F-28DB52912748}"/>
              </a:ext>
            </a:extLst>
          </p:cNvPr>
          <p:cNvSpPr txBox="1">
            <a:spLocks/>
          </p:cNvSpPr>
          <p:nvPr/>
        </p:nvSpPr>
        <p:spPr>
          <a:xfrm>
            <a:off x="1471587" y="4833932"/>
            <a:ext cx="8774071" cy="735982"/>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solidFill>
                  <a:schemeClr val="tx1">
                    <a:lumMod val="95000"/>
                    <a:lumOff val="5000"/>
                  </a:schemeClr>
                </a:solidFill>
                <a:ea typeface="+mn-lt"/>
                <a:cs typeface="+mn-lt"/>
              </a:rPr>
              <a:t>First, the user needs to enter the sample size and the number of times the dice is tossed in the text boxes. After clicking the 'Run' button, the 'Calculate Mean and Variance' button will become available. Clear button will remove all existing data in the Summary table</a:t>
            </a:r>
          </a:p>
        </p:txBody>
      </p:sp>
      <p:pic>
        <p:nvPicPr>
          <p:cNvPr id="4" name="Picture 3" descr="A screenshot of a computer&#10;&#10;Description automatically generated">
            <a:extLst>
              <a:ext uri="{FF2B5EF4-FFF2-40B4-BE49-F238E27FC236}">
                <a16:creationId xmlns:a16="http://schemas.microsoft.com/office/drawing/2014/main" id="{18C1D415-617C-06D1-F726-1FB4E71AAD90}"/>
              </a:ext>
            </a:extLst>
          </p:cNvPr>
          <p:cNvPicPr>
            <a:picLocks noChangeAspect="1"/>
          </p:cNvPicPr>
          <p:nvPr/>
        </p:nvPicPr>
        <p:blipFill>
          <a:blip r:embed="rId2"/>
          <a:stretch>
            <a:fillRect/>
          </a:stretch>
        </p:blipFill>
        <p:spPr>
          <a:xfrm>
            <a:off x="2819400" y="1430498"/>
            <a:ext cx="6553200" cy="2773791"/>
          </a:xfrm>
          <a:prstGeom prst="rect">
            <a:avLst/>
          </a:prstGeom>
        </p:spPr>
      </p:pic>
    </p:spTree>
    <p:extLst>
      <p:ext uri="{BB962C8B-B14F-4D97-AF65-F5344CB8AC3E}">
        <p14:creationId xmlns:p14="http://schemas.microsoft.com/office/powerpoint/2010/main" val="2393460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211516" y="-196568"/>
            <a:ext cx="6696075" cy="1909763"/>
          </a:xfrm>
        </p:spPr>
        <p:txBody>
          <a:bodyPr/>
          <a:lstStyle/>
          <a:p>
            <a:r>
              <a:rPr lang="en-US"/>
              <a:t>Summary results table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65966" y="2201240"/>
            <a:ext cx="6696074" cy="1781801"/>
          </a:xfrm>
        </p:spPr>
        <p:txBody>
          <a:bodyPr/>
          <a:lstStyle/>
          <a:p>
            <a:r>
              <a:rPr lang="en-US" sz="1800">
                <a:solidFill>
                  <a:schemeClr val="tx1">
                    <a:lumMod val="95000"/>
                    <a:lumOff val="5000"/>
                  </a:schemeClr>
                </a:solidFill>
                <a:ea typeface="+mn-lt"/>
                <a:cs typeface="+mn-lt"/>
              </a:rPr>
              <a:t>After clicking the 'Run' button, it will display the run number, the sum of the generated numbers, </a:t>
            </a:r>
            <a:r>
              <a:rPr lang="en-US" sz="1800">
                <a:solidFill>
                  <a:schemeClr val="tx1">
                    <a:lumMod val="95000"/>
                    <a:lumOff val="5000"/>
                  </a:schemeClr>
                </a:solidFill>
                <a:latin typeface="Symbol"/>
                <a:ea typeface="+mn-lt"/>
                <a:cs typeface="+mn-lt"/>
                <a:sym typeface="Symbol"/>
              </a:rPr>
              <a:t>g</a:t>
            </a:r>
            <a:r>
              <a:rPr lang="en-US" sz="1800">
                <a:solidFill>
                  <a:schemeClr val="tx1">
                    <a:lumMod val="95000"/>
                    <a:lumOff val="5000"/>
                  </a:schemeClr>
                </a:solidFill>
                <a:ea typeface="+mn-lt"/>
                <a:cs typeface="+mn-lt"/>
              </a:rPr>
              <a:t>, Mean Z, and Norm Distribution for each iteration from 1 to the number of times the dice is tossed that you input. Then you can click the Calculate Mean and Var button to show the mean and variance of Sn and </a:t>
            </a:r>
            <a:r>
              <a:rPr lang="en-US" sz="1800">
                <a:solidFill>
                  <a:schemeClr val="tx1">
                    <a:lumMod val="95000"/>
                    <a:lumOff val="5000"/>
                  </a:schemeClr>
                </a:solidFill>
                <a:latin typeface="Symbol"/>
                <a:ea typeface="+mn-lt"/>
                <a:cs typeface="+mn-lt"/>
                <a:sym typeface="Symbol"/>
              </a:rPr>
              <a:t>g</a:t>
            </a:r>
            <a:endParaRPr lang="en-US" sz="1800">
              <a:solidFill>
                <a:schemeClr val="tx1">
                  <a:lumMod val="95000"/>
                  <a:lumOff val="5000"/>
                </a:schemeClr>
              </a:solidFill>
              <a:ea typeface="+mn-lt"/>
              <a:cs typeface="+mn-lt"/>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CENTRAL LIMIT THEOREM</a:t>
            </a: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a:p>
        </p:txBody>
      </p:sp>
      <p:pic>
        <p:nvPicPr>
          <p:cNvPr id="4" name="Picture 3" descr="A screenshot of a calculator&#10;&#10;Description automatically generated">
            <a:extLst>
              <a:ext uri="{FF2B5EF4-FFF2-40B4-BE49-F238E27FC236}">
                <a16:creationId xmlns:a16="http://schemas.microsoft.com/office/drawing/2014/main" id="{0CE9CC1E-16BF-CBBE-0DE4-C2C332AB4D1F}"/>
              </a:ext>
            </a:extLst>
          </p:cNvPr>
          <p:cNvPicPr>
            <a:picLocks noChangeAspect="1"/>
          </p:cNvPicPr>
          <p:nvPr/>
        </p:nvPicPr>
        <p:blipFill>
          <a:blip r:embed="rId2"/>
          <a:stretch>
            <a:fillRect/>
          </a:stretch>
        </p:blipFill>
        <p:spPr>
          <a:xfrm>
            <a:off x="8308057" y="4179220"/>
            <a:ext cx="2714625" cy="1647825"/>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0D5ECC47-B5A6-7353-1039-A40573145033}"/>
              </a:ext>
            </a:extLst>
          </p:cNvPr>
          <p:cNvPicPr>
            <a:picLocks noChangeAspect="1"/>
          </p:cNvPicPr>
          <p:nvPr/>
        </p:nvPicPr>
        <p:blipFill>
          <a:blip r:embed="rId3"/>
          <a:stretch>
            <a:fillRect/>
          </a:stretch>
        </p:blipFill>
        <p:spPr>
          <a:xfrm>
            <a:off x="383005" y="1329650"/>
            <a:ext cx="4016542" cy="4208726"/>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849406" y="-958145"/>
            <a:ext cx="7140574" cy="1909763"/>
          </a:xfrm>
        </p:spPr>
        <p:txBody>
          <a:bodyPr/>
          <a:lstStyle/>
          <a:p>
            <a:r>
              <a:rPr lang="en-US"/>
              <a:t>Mean distribution graph</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3573098" y="2953779"/>
            <a:ext cx="5563101" cy="1781801"/>
          </a:xfrm>
        </p:spPr>
        <p:txBody>
          <a:bodyPr/>
          <a:lstStyle/>
          <a:p>
            <a:r>
              <a:rPr lang="en-US" sz="1800">
                <a:solidFill>
                  <a:schemeClr val="tx1">
                    <a:lumMod val="85000"/>
                    <a:lumOff val="15000"/>
                  </a:schemeClr>
                </a:solidFill>
              </a:rPr>
              <a:t>We use the data in the table to create graphs, Mean for Mean Distribution graph, Bin &amp; Frequency for Mean Frequency Distribution graph, Prob for Mean Probability Distribution , Mean Z and Norm distribution for Mean probability density function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a:ea typeface="+mn-lt"/>
                <a:cs typeface="+mn-lt"/>
              </a:rPr>
              <a:t>CENTRAL LIMIT THEOREM</a:t>
            </a:r>
            <a:endParaRPr lang="en-US"/>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a:p>
        </p:txBody>
      </p:sp>
      <p:pic>
        <p:nvPicPr>
          <p:cNvPr id="10" name="Picture 9" descr="A screenshot of a computer&#10;&#10;Description automatically generated">
            <a:extLst>
              <a:ext uri="{FF2B5EF4-FFF2-40B4-BE49-F238E27FC236}">
                <a16:creationId xmlns:a16="http://schemas.microsoft.com/office/drawing/2014/main" id="{AACE3F44-1617-5F87-1E17-27155B36DCD7}"/>
              </a:ext>
            </a:extLst>
          </p:cNvPr>
          <p:cNvPicPr>
            <a:picLocks noChangeAspect="1"/>
          </p:cNvPicPr>
          <p:nvPr/>
        </p:nvPicPr>
        <p:blipFill>
          <a:blip r:embed="rId2"/>
          <a:stretch>
            <a:fillRect/>
          </a:stretch>
        </p:blipFill>
        <p:spPr>
          <a:xfrm>
            <a:off x="9418648" y="1291389"/>
            <a:ext cx="2558862" cy="4114800"/>
          </a:xfrm>
          <a:prstGeom prst="rect">
            <a:avLst/>
          </a:prstGeom>
        </p:spPr>
      </p:pic>
      <p:pic>
        <p:nvPicPr>
          <p:cNvPr id="11" name="Picture 10" descr="A graph of a number of blue bars&#10;&#10;Description automatically generated">
            <a:extLst>
              <a:ext uri="{FF2B5EF4-FFF2-40B4-BE49-F238E27FC236}">
                <a16:creationId xmlns:a16="http://schemas.microsoft.com/office/drawing/2014/main" id="{8378A7B7-66F3-9FC8-7BAE-902AD37519A1}"/>
              </a:ext>
            </a:extLst>
          </p:cNvPr>
          <p:cNvPicPr>
            <a:picLocks noChangeAspect="1"/>
          </p:cNvPicPr>
          <p:nvPr/>
        </p:nvPicPr>
        <p:blipFill>
          <a:blip r:embed="rId3"/>
          <a:stretch>
            <a:fillRect/>
          </a:stretch>
        </p:blipFill>
        <p:spPr>
          <a:xfrm>
            <a:off x="1185111" y="1008989"/>
            <a:ext cx="2743200" cy="1491232"/>
          </a:xfrm>
          <a:prstGeom prst="rect">
            <a:avLst/>
          </a:prstGeom>
        </p:spPr>
      </p:pic>
      <p:pic>
        <p:nvPicPr>
          <p:cNvPr id="12" name="Picture 11" descr="A graph with a line&#10;&#10;Description automatically generated">
            <a:extLst>
              <a:ext uri="{FF2B5EF4-FFF2-40B4-BE49-F238E27FC236}">
                <a16:creationId xmlns:a16="http://schemas.microsoft.com/office/drawing/2014/main" id="{9D45F15E-A85E-493C-5C98-9AD5AD5490E6}"/>
              </a:ext>
            </a:extLst>
          </p:cNvPr>
          <p:cNvPicPr>
            <a:picLocks noChangeAspect="1"/>
          </p:cNvPicPr>
          <p:nvPr/>
        </p:nvPicPr>
        <p:blipFill>
          <a:blip r:embed="rId4"/>
          <a:stretch>
            <a:fillRect/>
          </a:stretch>
        </p:blipFill>
        <p:spPr>
          <a:xfrm>
            <a:off x="5897479" y="1198747"/>
            <a:ext cx="2743200" cy="1452611"/>
          </a:xfrm>
          <a:prstGeom prst="rect">
            <a:avLst/>
          </a:prstGeom>
        </p:spPr>
      </p:pic>
      <p:pic>
        <p:nvPicPr>
          <p:cNvPr id="13" name="Picture 12" descr="A graph with a blue line&#10;&#10;Description automatically generated">
            <a:extLst>
              <a:ext uri="{FF2B5EF4-FFF2-40B4-BE49-F238E27FC236}">
                <a16:creationId xmlns:a16="http://schemas.microsoft.com/office/drawing/2014/main" id="{9D7D97EC-6630-09F7-132B-24DF93E2A795}"/>
              </a:ext>
            </a:extLst>
          </p:cNvPr>
          <p:cNvPicPr>
            <a:picLocks noChangeAspect="1"/>
          </p:cNvPicPr>
          <p:nvPr/>
        </p:nvPicPr>
        <p:blipFill>
          <a:blip r:embed="rId5"/>
          <a:stretch>
            <a:fillRect/>
          </a:stretch>
        </p:blipFill>
        <p:spPr>
          <a:xfrm>
            <a:off x="132347" y="3206870"/>
            <a:ext cx="2743200" cy="1587260"/>
          </a:xfrm>
          <a:prstGeom prst="rect">
            <a:avLst/>
          </a:prstGeom>
        </p:spPr>
      </p:pic>
      <p:pic>
        <p:nvPicPr>
          <p:cNvPr id="14" name="Picture 13" descr="A graph with blue dotted lines&#10;&#10;Description automatically generated">
            <a:extLst>
              <a:ext uri="{FF2B5EF4-FFF2-40B4-BE49-F238E27FC236}">
                <a16:creationId xmlns:a16="http://schemas.microsoft.com/office/drawing/2014/main" id="{ACB97A34-8872-FEF4-3EE2-0AEEE1449D34}"/>
              </a:ext>
            </a:extLst>
          </p:cNvPr>
          <p:cNvPicPr>
            <a:picLocks noChangeAspect="1"/>
          </p:cNvPicPr>
          <p:nvPr/>
        </p:nvPicPr>
        <p:blipFill>
          <a:blip r:embed="rId6"/>
          <a:stretch>
            <a:fillRect/>
          </a:stretch>
        </p:blipFill>
        <p:spPr>
          <a:xfrm>
            <a:off x="3350795" y="4866432"/>
            <a:ext cx="2743200" cy="1596873"/>
          </a:xfrm>
          <a:prstGeom prst="rect">
            <a:avLst/>
          </a:prstGeom>
        </p:spPr>
      </p:pic>
    </p:spTree>
    <p:extLst>
      <p:ext uri="{BB962C8B-B14F-4D97-AF65-F5344CB8AC3E}">
        <p14:creationId xmlns:p14="http://schemas.microsoft.com/office/powerpoint/2010/main" val="409690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6C64-734E-E574-1813-C4B4DB213822}"/>
              </a:ext>
            </a:extLst>
          </p:cNvPr>
          <p:cNvSpPr>
            <a:spLocks noGrp="1"/>
          </p:cNvSpPr>
          <p:nvPr>
            <p:ph type="ctrTitle"/>
          </p:nvPr>
        </p:nvSpPr>
        <p:spPr>
          <a:xfrm>
            <a:off x="6991350" y="522514"/>
            <a:ext cx="4179570" cy="1156710"/>
          </a:xfrm>
        </p:spPr>
        <p:txBody>
          <a:bodyPr/>
          <a:lstStyle/>
          <a:p>
            <a:pPr algn="r"/>
            <a:r>
              <a:rPr lang="en-US"/>
              <a:t>Code</a:t>
            </a:r>
          </a:p>
        </p:txBody>
      </p:sp>
      <p:sp>
        <p:nvSpPr>
          <p:cNvPr id="4" name="Footer Placeholder 3">
            <a:extLst>
              <a:ext uri="{FF2B5EF4-FFF2-40B4-BE49-F238E27FC236}">
                <a16:creationId xmlns:a16="http://schemas.microsoft.com/office/drawing/2014/main" id="{2F252D06-C8F5-8D4C-8D2E-563526955394}"/>
              </a:ext>
            </a:extLst>
          </p:cNvPr>
          <p:cNvSpPr>
            <a:spLocks noGrp="1"/>
          </p:cNvSpPr>
          <p:nvPr>
            <p:ph type="ftr" sz="quarter" idx="4294967295"/>
          </p:nvPr>
        </p:nvSpPr>
        <p:spPr>
          <a:xfrm>
            <a:off x="0" y="6356350"/>
            <a:ext cx="4114800" cy="365125"/>
          </a:xfrm>
        </p:spPr>
        <p:txBody>
          <a:bodyPr/>
          <a:lstStyle/>
          <a:p>
            <a:r>
              <a:rPr lang="en-US" sz="900">
                <a:ea typeface="+mn-lt"/>
                <a:cs typeface="+mn-lt"/>
              </a:rPr>
              <a:t>CENTRAL LIMIT THEOREM</a:t>
            </a:r>
            <a:endParaRPr lang="en-US"/>
          </a:p>
        </p:txBody>
      </p:sp>
      <p:sp>
        <p:nvSpPr>
          <p:cNvPr id="5" name="Slide Number Placeholder 4">
            <a:extLst>
              <a:ext uri="{FF2B5EF4-FFF2-40B4-BE49-F238E27FC236}">
                <a16:creationId xmlns:a16="http://schemas.microsoft.com/office/drawing/2014/main" id="{F73D94CA-1D52-5823-6912-E5642C8B377E}"/>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pPr/>
              <a:t>7</a:t>
            </a:fld>
            <a:endParaRPr lang="en-US"/>
          </a:p>
        </p:txBody>
      </p:sp>
      <p:pic>
        <p:nvPicPr>
          <p:cNvPr id="3" name="Picture 2" descr="A screenshot of a computer program&#10;&#10;Description automatically generated">
            <a:extLst>
              <a:ext uri="{FF2B5EF4-FFF2-40B4-BE49-F238E27FC236}">
                <a16:creationId xmlns:a16="http://schemas.microsoft.com/office/drawing/2014/main" id="{B9AF9A29-1C9B-A3FA-2AB1-E0BD3FC4B278}"/>
              </a:ext>
            </a:extLst>
          </p:cNvPr>
          <p:cNvPicPr>
            <a:picLocks noChangeAspect="1"/>
          </p:cNvPicPr>
          <p:nvPr/>
        </p:nvPicPr>
        <p:blipFill>
          <a:blip r:embed="rId2"/>
          <a:stretch>
            <a:fillRect/>
          </a:stretch>
        </p:blipFill>
        <p:spPr>
          <a:xfrm>
            <a:off x="1566110" y="771378"/>
            <a:ext cx="6252410" cy="5325268"/>
          </a:xfrm>
          <a:prstGeom prst="rect">
            <a:avLst/>
          </a:prstGeom>
        </p:spPr>
      </p:pic>
    </p:spTree>
    <p:extLst>
      <p:ext uri="{BB962C8B-B14F-4D97-AF65-F5344CB8AC3E}">
        <p14:creationId xmlns:p14="http://schemas.microsoft.com/office/powerpoint/2010/main" val="367566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sz="320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301082"/>
            <a:ext cx="5111750" cy="1921958"/>
          </a:xfrm>
        </p:spPr>
        <p:txBody>
          <a:bodyPr vert="horz" lIns="91440" tIns="45720" rIns="91440" bIns="45720" rtlCol="0" anchor="t">
            <a:noAutofit/>
          </a:bodyPr>
          <a:lstStyle/>
          <a:p>
            <a:r>
              <a:rPr lang="en-US" sz="1600">
                <a:solidFill>
                  <a:schemeClr val="tx1">
                    <a:lumMod val="95000"/>
                    <a:lumOff val="5000"/>
                  </a:schemeClr>
                </a:solidFill>
                <a:ea typeface="+mn-lt"/>
                <a:cs typeface="+mn-lt"/>
              </a:rPr>
              <a:t>Our application provides a user-friendly interface for running experiments involving dice rolls and conducting data analysis. Users can specify sample sizes and the number of trials, perform experiments, record results, and conduct statistical analysis. Additionally, it generates reports and plots to visualize the sampling distribution and tests for normality.</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a:ea typeface="+mn-lt"/>
                <a:cs typeface="+mn-lt"/>
              </a:rPr>
              <a:t>CENTRAL LIMIT THEOREM</a:t>
            </a:r>
            <a:endParaRPr lang="en-US"/>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318597"/>
            <a:ext cx="4226172" cy="1486748"/>
          </a:xfrm>
        </p:spPr>
        <p:txBody>
          <a:bodyPr/>
          <a:lstStyle/>
          <a:p>
            <a:r>
              <a:rPr lang="en-US"/>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err="1"/>
              <a:t>Chanasorn</a:t>
            </a:r>
            <a:r>
              <a:rPr lang="en-US"/>
              <a:t> </a:t>
            </a:r>
            <a:r>
              <a:rPr lang="en-US" err="1"/>
              <a:t>Howattanakulphong</a:t>
            </a:r>
            <a:r>
              <a:rPr lang="en-US"/>
              <a:t> 65011277</a:t>
            </a:r>
          </a:p>
          <a:p>
            <a:pPr marL="285750" indent="-285750">
              <a:buFont typeface="Arial" panose="020B0604020202020204" pitchFamily="34" charset="0"/>
              <a:buChar char="•"/>
            </a:pPr>
            <a:r>
              <a:rPr lang="en-US">
                <a:ea typeface="+mn-lt"/>
                <a:cs typeface="+mn-lt"/>
              </a:rPr>
              <a:t>Phupa Denphatcharangkul 65011462</a:t>
            </a:r>
            <a:endParaRPr lang="en-US"/>
          </a:p>
          <a:p>
            <a:pPr marL="285750" indent="-285750">
              <a:buFont typeface="Arial" panose="020B0604020202020204" pitchFamily="34" charset="0"/>
              <a:buChar char="•"/>
            </a:pPr>
            <a:r>
              <a:rPr lang="en-US" err="1"/>
              <a:t>Pitiphong</a:t>
            </a:r>
            <a:r>
              <a:rPr lang="en-US"/>
              <a:t> </a:t>
            </a:r>
            <a:r>
              <a:rPr lang="en-US" err="1"/>
              <a:t>Kitrueangphatchara</a:t>
            </a:r>
            <a:r>
              <a:rPr lang="en-US"/>
              <a:t> 65011472</a:t>
            </a:r>
          </a:p>
          <a:p>
            <a:pPr marL="285750" indent="-285750">
              <a:buFont typeface="Arial" panose="020B0604020202020204" pitchFamily="34" charset="0"/>
              <a:buChar char="•"/>
            </a:pPr>
            <a:r>
              <a:rPr lang="en-US" err="1"/>
              <a:t>Pochara</a:t>
            </a:r>
            <a:r>
              <a:rPr lang="en-US"/>
              <a:t> </a:t>
            </a:r>
            <a:r>
              <a:rPr lang="en-US" err="1"/>
              <a:t>Wiangkham</a:t>
            </a:r>
            <a:r>
              <a:rPr lang="en-US"/>
              <a:t> 65011476</a:t>
            </a:r>
          </a:p>
          <a:p>
            <a:pPr marL="285750" indent="-285750">
              <a:buFont typeface="Arial" panose="020B0604020202020204" pitchFamily="34" charset="0"/>
              <a:buChar char="•"/>
            </a:pPr>
            <a:r>
              <a:rPr lang="en-US" err="1"/>
              <a:t>Sirapop</a:t>
            </a:r>
            <a:r>
              <a:rPr lang="en-US"/>
              <a:t> </a:t>
            </a:r>
            <a:r>
              <a:rPr lang="en-US" err="1"/>
              <a:t>Tuntithanakij</a:t>
            </a:r>
            <a:r>
              <a:rPr lang="en-US"/>
              <a:t> 65011528</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HOUSES FINDER</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CE5CEF65-757A-4D05-90BA-ED40BC2E515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AB34632-EE39-4722-B8A6-C2A6B86CC89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1</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Central limit theorem</vt:lpstr>
      <vt:lpstr>INTRODUCTION</vt:lpstr>
      <vt:lpstr>Sample</vt:lpstr>
      <vt:lpstr>Welcome menu</vt:lpstr>
      <vt:lpstr>Summary results table</vt:lpstr>
      <vt:lpstr>Mean distribution graph</vt:lpstr>
      <vt:lpstr>Code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revision>2</cp:revision>
  <dcterms:created xsi:type="dcterms:W3CDTF">2023-09-19T13:28:20Z</dcterms:created>
  <dcterms:modified xsi:type="dcterms:W3CDTF">2023-10-18T03:35:13Z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