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73" r:id="rId8"/>
    <p:sldId id="269" r:id="rId9"/>
    <p:sldId id="270" r:id="rId10"/>
    <p:sldId id="265" r:id="rId11"/>
    <p:sldId id="272" r:id="rId12"/>
    <p:sldId id="260" r:id="rId13"/>
    <p:sldId id="263" r:id="rId14"/>
    <p:sldId id="26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E64AD-9D89-4A89-B618-05CC8159A64A}" v="863" dt="2023-09-19T14:32:15.064"/>
    <p1510:client id="{6A832639-D149-460E-A55D-FDCF75C24D58}" v="361" vWet="363" dt="2023-09-19T14:38:25.175"/>
    <p1510:client id="{7E3DAE7D-CBFB-FC73-4D97-DED1B9038B0C}" v="21" dt="2023-09-19T14:38:27.713"/>
    <p1510:client id="{8919332C-2DBB-4707-8A60-491FB65618A2}" v="467" dt="2023-09-19T14:38:58.084"/>
    <p1510:client id="{C6BCE5BF-752B-4A1C-9F21-373AAA9C6E09}" v="1" dt="2023-09-19T13:30:49.609"/>
    <p1510:client id="{CF535A83-5457-9972-8F2C-A88FC67197B9}" v="379" dt="2023-09-19T14:25:49.920"/>
    <p1510:client id="{DE350573-5F22-F4AF-EAB8-492A259A919A}" v="100" dt="2023-09-19T14:32:38.553"/>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9/19/2023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365908" y="4341395"/>
            <a:ext cx="4941771" cy="694278"/>
          </a:xfrm>
        </p:spPr>
        <p:txBody>
          <a:bodyPr/>
          <a:lstStyle/>
          <a:p>
            <a:r>
              <a:rPr lang="en-US"/>
              <a:t>HOUSES FINDER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3922522"/>
            <a:ext cx="4941770" cy="2672633"/>
          </a:xfrm>
        </p:spPr>
        <p:txBody>
          <a:bodyPr>
            <a:normAutofit/>
          </a:bodyPr>
          <a:lstStyle/>
          <a:p>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26" descr="Team member headshot">
            <a:extLst>
              <a:ext uri="{FF2B5EF4-FFF2-40B4-BE49-F238E27FC236}">
                <a16:creationId xmlns:a16="http://schemas.microsoft.com/office/drawing/2014/main" id="{266A30B7-119F-18D7-4F7E-F11FCA29FBF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4863" r="4863"/>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570485"/>
            <a:ext cx="1828800" cy="202838"/>
          </a:xfrm>
        </p:spPr>
        <p:txBody>
          <a:bodyPr/>
          <a:lstStyle/>
          <a:p>
            <a:r>
              <a:rPr lang="en-US"/>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779603"/>
            <a:ext cx="1828800" cy="343061"/>
          </a:xfrm>
        </p:spPr>
        <p:txBody>
          <a:bodyPr/>
          <a:lstStyle/>
          <a:p>
            <a:r>
              <a:rPr lang="en-US"/>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570485"/>
            <a:ext cx="1828800" cy="202838"/>
          </a:xfrm>
        </p:spPr>
        <p:txBody>
          <a:bodyPr/>
          <a:lstStyle/>
          <a:p>
            <a:r>
              <a:rPr lang="en-US"/>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779603"/>
            <a:ext cx="1828800" cy="343061"/>
          </a:xfrm>
        </p:spPr>
        <p:txBody>
          <a:bodyPr/>
          <a:lstStyle/>
          <a:p>
            <a:r>
              <a:rPr lang="en-US"/>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570485"/>
            <a:ext cx="2105135" cy="202838"/>
          </a:xfrm>
        </p:spPr>
        <p:txBody>
          <a:bodyPr/>
          <a:lstStyle/>
          <a:p>
            <a:r>
              <a:rPr lang="en-US"/>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779603"/>
            <a:ext cx="2299855" cy="343061"/>
          </a:xfrm>
        </p:spPr>
        <p:txBody>
          <a:bodyPr/>
          <a:lstStyle/>
          <a:p>
            <a:r>
              <a:rPr lang="en-US"/>
              <a:t>Chief Operations Officer</a:t>
            </a:r>
          </a:p>
        </p:txBody>
      </p:sp>
      <p:pic>
        <p:nvPicPr>
          <p:cNvPr id="6" name="Picture Placeholder 21" descr="Team member headshot">
            <a:extLst>
              <a:ext uri="{FF2B5EF4-FFF2-40B4-BE49-F238E27FC236}">
                <a16:creationId xmlns:a16="http://schemas.microsoft.com/office/drawing/2014/main" id="{33ECF93A-478B-A27E-0C69-55C8B55C496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570485"/>
            <a:ext cx="1828800" cy="202838"/>
          </a:xfrm>
        </p:spPr>
        <p:txBody>
          <a:bodyPr/>
          <a:lstStyle/>
          <a:p>
            <a:r>
              <a:rPr lang="en-US"/>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779603"/>
            <a:ext cx="1844126" cy="343061"/>
          </a:xfrm>
        </p:spPr>
        <p:txBody>
          <a:bodyPr/>
          <a:lstStyle/>
          <a:p>
            <a:r>
              <a:rPr lang="en-US"/>
              <a:t>VP Marketing</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a:t>HOUSES FINDER</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a:p>
        </p:txBody>
      </p:sp>
      <p:pic>
        <p:nvPicPr>
          <p:cNvPr id="5" name="Picture 4">
            <a:extLst>
              <a:ext uri="{FF2B5EF4-FFF2-40B4-BE49-F238E27FC236}">
                <a16:creationId xmlns:a16="http://schemas.microsoft.com/office/drawing/2014/main" id="{02312710-CD37-BD6C-4DA2-7A1823B2CE55}"/>
              </a:ext>
            </a:extLst>
          </p:cNvPr>
          <p:cNvPicPr>
            <a:picLocks noChangeAspect="1"/>
          </p:cNvPicPr>
          <p:nvPr/>
        </p:nvPicPr>
        <p:blipFill>
          <a:blip r:embed="rId6"/>
          <a:stretch>
            <a:fillRect/>
          </a:stretch>
        </p:blipFill>
        <p:spPr>
          <a:xfrm>
            <a:off x="1606216" y="1039486"/>
            <a:ext cx="8728910" cy="4157395"/>
          </a:xfrm>
          <a:prstGeom prst="rect">
            <a:avLst/>
          </a:prstGeom>
        </p:spPr>
      </p:pic>
      <p:sp>
        <p:nvSpPr>
          <p:cNvPr id="15" name="Text Placeholder 14">
            <a:extLst>
              <a:ext uri="{FF2B5EF4-FFF2-40B4-BE49-F238E27FC236}">
                <a16:creationId xmlns:a16="http://schemas.microsoft.com/office/drawing/2014/main" id="{824918F3-7F12-734D-C597-3BFE5DD1686B}"/>
              </a:ext>
            </a:extLst>
          </p:cNvPr>
          <p:cNvSpPr>
            <a:spLocks noGrp="1"/>
          </p:cNvSpPr>
          <p:nvPr>
            <p:ph type="body" idx="25"/>
          </p:nvPr>
        </p:nvSpPr>
        <p:spPr>
          <a:xfrm>
            <a:off x="1551288" y="5376083"/>
            <a:ext cx="7994984" cy="1004943"/>
          </a:xfrm>
        </p:spPr>
        <p:txBody>
          <a:bodyPr vert="horz" lIns="91440" tIns="45720" rIns="91440" bIns="45720" rtlCol="0" anchor="t" anchorCtr="0">
            <a:noAutofit/>
          </a:bodyPr>
          <a:lstStyle/>
          <a:p>
            <a:pPr algn="l"/>
            <a:r>
              <a:rPr lang="en-US" sz="2000"/>
              <a:t>This loops through all columns and reset the filter</a:t>
            </a:r>
          </a:p>
        </p:txBody>
      </p:sp>
    </p:spTree>
    <p:extLst>
      <p:ext uri="{BB962C8B-B14F-4D97-AF65-F5344CB8AC3E}">
        <p14:creationId xmlns:p14="http://schemas.microsoft.com/office/powerpoint/2010/main" val="405507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54593"/>
            <a:ext cx="5111750" cy="1921958"/>
          </a:xfrm>
        </p:spPr>
        <p:txBody>
          <a:bodyPr/>
          <a:lstStyle/>
          <a:p>
            <a:r>
              <a:rPr lang="en-US" sz="320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177817"/>
            <a:ext cx="5111750" cy="1921958"/>
          </a:xfrm>
        </p:spPr>
        <p:txBody>
          <a:bodyPr vert="horz" lIns="91440" tIns="45720" rIns="91440" bIns="45720" rtlCol="0" anchor="t">
            <a:normAutofit/>
          </a:bodyPr>
          <a:lstStyle/>
          <a:p>
            <a:r>
              <a:rPr lang="en-US" sz="2000"/>
              <a:t>House Finder is excellent for finding your dream house. Please use our service.</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a:t>HOUSES FINDER</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a:p>
        </p:txBody>
      </p:sp>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318597"/>
            <a:ext cx="4226172" cy="1486748"/>
          </a:xfrm>
        </p:spPr>
        <p:txBody>
          <a:bodyPr/>
          <a:lstStyle/>
          <a:p>
            <a:r>
              <a:rPr lang="en-US"/>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err="1"/>
              <a:t>Chanasorn</a:t>
            </a:r>
            <a:r>
              <a:rPr lang="en-US"/>
              <a:t> </a:t>
            </a:r>
            <a:r>
              <a:rPr lang="en-US" err="1"/>
              <a:t>Howattanakulphong</a:t>
            </a:r>
            <a:r>
              <a:rPr lang="en-US"/>
              <a:t> 65011277</a:t>
            </a:r>
          </a:p>
          <a:p>
            <a:pPr marL="285750" indent="-285750">
              <a:buFont typeface="Arial" panose="020B0604020202020204" pitchFamily="34" charset="0"/>
              <a:buChar char="•"/>
            </a:pPr>
            <a:r>
              <a:rPr lang="en-US">
                <a:ea typeface="+mn-lt"/>
                <a:cs typeface="+mn-lt"/>
              </a:rPr>
              <a:t>Phupa </a:t>
            </a:r>
            <a:r>
              <a:rPr lang="en-US" err="1">
                <a:ea typeface="+mn-lt"/>
                <a:cs typeface="+mn-lt"/>
              </a:rPr>
              <a:t>Denphatcharangkul</a:t>
            </a:r>
            <a:r>
              <a:rPr lang="en-US">
                <a:ea typeface="+mn-lt"/>
                <a:cs typeface="+mn-lt"/>
              </a:rPr>
              <a:t> 65011462</a:t>
            </a:r>
            <a:endParaRPr lang="en-US"/>
          </a:p>
          <a:p>
            <a:pPr marL="285750" indent="-285750">
              <a:buFont typeface="Arial" panose="020B0604020202020204" pitchFamily="34" charset="0"/>
              <a:buChar char="•"/>
            </a:pPr>
            <a:r>
              <a:rPr lang="en-US" err="1"/>
              <a:t>Pitiphong</a:t>
            </a:r>
            <a:r>
              <a:rPr lang="en-US"/>
              <a:t> </a:t>
            </a:r>
            <a:r>
              <a:rPr lang="en-US" err="1"/>
              <a:t>Kitrueangphatchara</a:t>
            </a:r>
            <a:r>
              <a:rPr lang="en-US"/>
              <a:t> 65011472</a:t>
            </a:r>
          </a:p>
          <a:p>
            <a:pPr marL="285750" indent="-285750">
              <a:buFont typeface="Arial" panose="020B0604020202020204" pitchFamily="34" charset="0"/>
              <a:buChar char="•"/>
            </a:pPr>
            <a:r>
              <a:rPr lang="en-US" err="1"/>
              <a:t>Pochara</a:t>
            </a:r>
            <a:r>
              <a:rPr lang="en-US"/>
              <a:t> </a:t>
            </a:r>
            <a:r>
              <a:rPr lang="en-US" err="1"/>
              <a:t>Wiangkham</a:t>
            </a:r>
            <a:r>
              <a:rPr lang="en-US"/>
              <a:t> 65011476</a:t>
            </a:r>
          </a:p>
          <a:p>
            <a:pPr marL="285750" indent="-285750">
              <a:buFont typeface="Arial" panose="020B0604020202020204" pitchFamily="34" charset="0"/>
              <a:buChar char="•"/>
            </a:pPr>
            <a:r>
              <a:rPr lang="en-US" err="1"/>
              <a:t>Sirapop</a:t>
            </a:r>
            <a:r>
              <a:rPr lang="en-US"/>
              <a:t> </a:t>
            </a:r>
            <a:r>
              <a:rPr lang="en-US" err="1"/>
              <a:t>Tuntithanakij</a:t>
            </a:r>
            <a:r>
              <a:rPr lang="en-US"/>
              <a:t> 65011528</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HOUSES FINDER</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a:bodyPr>
          <a:lstStyle/>
          <a:p>
            <a:r>
              <a:rPr lang="en-US"/>
              <a:t>Introduction</a:t>
            </a:r>
          </a:p>
          <a:p>
            <a:r>
              <a:rPr lang="en-US"/>
              <a:t>Function</a:t>
            </a:r>
          </a:p>
          <a:p>
            <a:r>
              <a:rPr lang="en-US"/>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HOUSES FINDER</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00601" y="612949"/>
            <a:ext cx="5111750" cy="2263602"/>
          </a:xfrm>
        </p:spPr>
        <p:txBody>
          <a:bodyPr/>
          <a:lstStyle/>
          <a:p>
            <a:r>
              <a:rPr lang="en-US"/>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00601" y="3660774"/>
            <a:ext cx="5111750" cy="2263602"/>
          </a:xfrm>
        </p:spPr>
        <p:txBody>
          <a:bodyPr vert="horz" lIns="91440" tIns="45720" rIns="91440" bIns="45720" rtlCol="0" anchor="t">
            <a:normAutofit/>
          </a:bodyPr>
          <a:lstStyle/>
          <a:p>
            <a:r>
              <a:rPr lang="en-US">
                <a:ea typeface="+mn-lt"/>
                <a:cs typeface="+mn-lt"/>
              </a:rPr>
              <a:t>This houses finder has been crafted with the aim of catering to the varied requirements of individuals searching for properties and real estate professionals. Furthermore, this app comes equipped with a variety of functions and options designed to aid both parties in their quest for properties and in conducting transactions.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HOUSES FINDER</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a:p>
        </p:txBody>
      </p:sp>
      <p:pic>
        <p:nvPicPr>
          <p:cNvPr id="4" name="Picture 3" descr="A screenshot of a computer&#10;&#10;Description automatically generated">
            <a:extLst>
              <a:ext uri="{FF2B5EF4-FFF2-40B4-BE49-F238E27FC236}">
                <a16:creationId xmlns:a16="http://schemas.microsoft.com/office/drawing/2014/main" id="{1797E9F9-9EC5-90A2-3EB7-C09FB3D8EDFF}"/>
              </a:ext>
            </a:extLst>
          </p:cNvPr>
          <p:cNvPicPr>
            <a:picLocks noChangeAspect="1"/>
          </p:cNvPicPr>
          <p:nvPr/>
        </p:nvPicPr>
        <p:blipFill>
          <a:blip r:embed="rId2"/>
          <a:stretch>
            <a:fillRect/>
          </a:stretch>
        </p:blipFill>
        <p:spPr>
          <a:xfrm>
            <a:off x="6268452" y="2121408"/>
            <a:ext cx="5039226" cy="4089051"/>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t>HOUSES FINDER</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a:p>
        </p:txBody>
      </p:sp>
      <p:sp>
        <p:nvSpPr>
          <p:cNvPr id="7" name="Title 2">
            <a:extLst>
              <a:ext uri="{FF2B5EF4-FFF2-40B4-BE49-F238E27FC236}">
                <a16:creationId xmlns:a16="http://schemas.microsoft.com/office/drawing/2014/main" id="{41BCB141-C3FE-4EB6-7D48-4285FCC38ADF}"/>
              </a:ext>
            </a:extLst>
          </p:cNvPr>
          <p:cNvSpPr txBox="1">
            <a:spLocks/>
          </p:cNvSpPr>
          <p:nvPr/>
        </p:nvSpPr>
        <p:spPr>
          <a:xfrm>
            <a:off x="874493" y="567129"/>
            <a:ext cx="10515600" cy="1325563"/>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Max Price</a:t>
            </a:r>
          </a:p>
        </p:txBody>
      </p:sp>
      <p:pic>
        <p:nvPicPr>
          <p:cNvPr id="9" name="Picture 8">
            <a:extLst>
              <a:ext uri="{FF2B5EF4-FFF2-40B4-BE49-F238E27FC236}">
                <a16:creationId xmlns:a16="http://schemas.microsoft.com/office/drawing/2014/main" id="{B1357871-1957-DCE2-5EB7-7BCCD49A3B7D}"/>
              </a:ext>
            </a:extLst>
          </p:cNvPr>
          <p:cNvPicPr>
            <a:picLocks noChangeAspect="1"/>
          </p:cNvPicPr>
          <p:nvPr/>
        </p:nvPicPr>
        <p:blipFill rotWithShape="1">
          <a:blip r:embed="rId2"/>
          <a:srcRect l="11260" t="2793" r="44861" b="79330"/>
          <a:stretch/>
        </p:blipFill>
        <p:spPr>
          <a:xfrm>
            <a:off x="5484988" y="1809511"/>
            <a:ext cx="4925533" cy="641675"/>
          </a:xfrm>
          <a:prstGeom prst="rect">
            <a:avLst/>
          </a:prstGeom>
        </p:spPr>
      </p:pic>
      <p:sp>
        <p:nvSpPr>
          <p:cNvPr id="8" name="Text Placeholder 2">
            <a:extLst>
              <a:ext uri="{FF2B5EF4-FFF2-40B4-BE49-F238E27FC236}">
                <a16:creationId xmlns:a16="http://schemas.microsoft.com/office/drawing/2014/main" id="{5070E80E-1A2C-7F89-576C-99E3F42241E1}"/>
              </a:ext>
            </a:extLst>
          </p:cNvPr>
          <p:cNvSpPr txBox="1">
            <a:spLocks/>
          </p:cNvSpPr>
          <p:nvPr/>
        </p:nvSpPr>
        <p:spPr>
          <a:xfrm>
            <a:off x="4747157" y="3088003"/>
            <a:ext cx="6393564" cy="2952028"/>
          </a:xfrm>
          <a:prstGeom prst="rect">
            <a:avLst/>
          </a:prstGeom>
        </p:spPr>
        <p:txBody>
          <a:bodyPr vert="horz" lIns="91440" tIns="45720" rIns="91440" bIns="4572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a:solidFill>
                  <a:schemeClr val="tx1"/>
                </a:solidFill>
                <a:ea typeface="+mn-lt"/>
                <a:cs typeface="+mn-lt"/>
              </a:rPr>
              <a:t>You can either input the precise maximum price or utilize the scrollbar to determine the maximum price.</a:t>
            </a:r>
          </a:p>
          <a:p>
            <a:endParaRPr lang="en-US" sz="2000">
              <a:solidFill>
                <a:schemeClr val="tx1"/>
              </a:solidFill>
              <a:ea typeface="+mn-lt"/>
              <a:cs typeface="+mn-lt"/>
            </a:endParaRPr>
          </a:p>
          <a:p>
            <a:r>
              <a:rPr lang="en-US" sz="2000">
                <a:solidFill>
                  <a:schemeClr val="tx1"/>
                </a:solidFill>
                <a:ea typeface="+mn-lt"/>
                <a:cs typeface="+mn-lt"/>
              </a:rPr>
              <a:t>We used a scroll bar for this input. We use this instead of other kind of inputs so that the user can easily drag the value around without having to type in the prices. </a:t>
            </a:r>
          </a:p>
        </p:txBody>
      </p:sp>
    </p:spTree>
    <p:extLst>
      <p:ext uri="{BB962C8B-B14F-4D97-AF65-F5344CB8AC3E}">
        <p14:creationId xmlns:p14="http://schemas.microsoft.com/office/powerpoint/2010/main" val="294362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798095" y="3961"/>
            <a:ext cx="10515600" cy="1325563"/>
          </a:xfrm>
        </p:spPr>
        <p:txBody>
          <a:bodyPr/>
          <a:lstStyle/>
          <a:p>
            <a:r>
              <a:rPr lang="en-US"/>
              <a:t>Living Space</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HOUSES FINDER</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a:p>
        </p:txBody>
      </p:sp>
      <p:pic>
        <p:nvPicPr>
          <p:cNvPr id="7" name="Picture 6">
            <a:extLst>
              <a:ext uri="{FF2B5EF4-FFF2-40B4-BE49-F238E27FC236}">
                <a16:creationId xmlns:a16="http://schemas.microsoft.com/office/drawing/2014/main" id="{BBCF7E7A-9493-CBBB-D671-4523CEFA9833}"/>
              </a:ext>
            </a:extLst>
          </p:cNvPr>
          <p:cNvPicPr>
            <a:picLocks noChangeAspect="1"/>
          </p:cNvPicPr>
          <p:nvPr/>
        </p:nvPicPr>
        <p:blipFill rotWithShape="1">
          <a:blip r:embed="rId2"/>
          <a:srcRect l="776" t="17966" r="51330" b="65254"/>
          <a:stretch/>
        </p:blipFill>
        <p:spPr>
          <a:xfrm>
            <a:off x="1224965" y="2139496"/>
            <a:ext cx="8664789" cy="991770"/>
          </a:xfrm>
          <a:prstGeom prst="rect">
            <a:avLst/>
          </a:prstGeom>
        </p:spPr>
      </p:pic>
      <p:sp>
        <p:nvSpPr>
          <p:cNvPr id="10" name="TextBox 9">
            <a:extLst>
              <a:ext uri="{FF2B5EF4-FFF2-40B4-BE49-F238E27FC236}">
                <a16:creationId xmlns:a16="http://schemas.microsoft.com/office/drawing/2014/main" id="{FADFC7F8-CBCF-1C5E-5D1E-4AF0E473044B}"/>
              </a:ext>
            </a:extLst>
          </p:cNvPr>
          <p:cNvSpPr txBox="1"/>
          <p:nvPr/>
        </p:nvSpPr>
        <p:spPr>
          <a:xfrm>
            <a:off x="1220244" y="3582219"/>
            <a:ext cx="93605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Filter the result by minimum living space required.</a:t>
            </a:r>
          </a:p>
          <a:p>
            <a:endParaRPr lang="en-US" sz="2400"/>
          </a:p>
          <a:p>
            <a:r>
              <a:rPr lang="en-US" sz="2400"/>
              <a:t>The box was a normal textbox input.</a:t>
            </a:r>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755934"/>
            <a:ext cx="10515600" cy="1325563"/>
          </a:xfrm>
        </p:spPr>
        <p:txBody>
          <a:bodyPr/>
          <a:lstStyle/>
          <a:p>
            <a:r>
              <a:rPr lang="en-US"/>
              <a:t>Minimum number </a:t>
            </a:r>
            <a:br>
              <a:rPr lang="en-US"/>
            </a:br>
            <a:r>
              <a:rPr lang="en-US"/>
              <a:t>of </a:t>
            </a:r>
            <a:br>
              <a:rPr lang="en-US"/>
            </a:br>
            <a:r>
              <a:rPr lang="en-US"/>
              <a:t>bedrooms and bathrooms</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t>HOUSES FINDER</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a:p>
        </p:txBody>
      </p:sp>
      <p:pic>
        <p:nvPicPr>
          <p:cNvPr id="39" name="Picture 38" descr="A blue and white rectangles&#10;&#10;Description automatically generated">
            <a:extLst>
              <a:ext uri="{FF2B5EF4-FFF2-40B4-BE49-F238E27FC236}">
                <a16:creationId xmlns:a16="http://schemas.microsoft.com/office/drawing/2014/main" id="{C9E4219C-A23E-9120-B763-CF02FEB75A02}"/>
              </a:ext>
            </a:extLst>
          </p:cNvPr>
          <p:cNvPicPr>
            <a:picLocks noChangeAspect="1"/>
          </p:cNvPicPr>
          <p:nvPr/>
        </p:nvPicPr>
        <p:blipFill>
          <a:blip r:embed="rId2"/>
          <a:stretch>
            <a:fillRect/>
          </a:stretch>
        </p:blipFill>
        <p:spPr>
          <a:xfrm>
            <a:off x="3541294" y="2543396"/>
            <a:ext cx="5099383" cy="908941"/>
          </a:xfrm>
          <a:prstGeom prst="rect">
            <a:avLst/>
          </a:prstGeom>
        </p:spPr>
      </p:pic>
      <p:sp>
        <p:nvSpPr>
          <p:cNvPr id="44" name="Text Placeholder 2">
            <a:extLst>
              <a:ext uri="{FF2B5EF4-FFF2-40B4-BE49-F238E27FC236}">
                <a16:creationId xmlns:a16="http://schemas.microsoft.com/office/drawing/2014/main" id="{E484133A-0D06-36D0-6D8F-28DB52912748}"/>
              </a:ext>
            </a:extLst>
          </p:cNvPr>
          <p:cNvSpPr txBox="1">
            <a:spLocks/>
          </p:cNvSpPr>
          <p:nvPr/>
        </p:nvSpPr>
        <p:spPr>
          <a:xfrm>
            <a:off x="2505075" y="4021722"/>
            <a:ext cx="7486575" cy="2168564"/>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tx1"/>
                </a:solidFill>
                <a:ea typeface="+mn-lt"/>
                <a:cs typeface="+mn-lt"/>
              </a:rPr>
              <a:t>The left arrow button decreases the minimum number of bedrooms and bathrooms, while the right arrow button increases it. These buttons provide an intuitive way to adjust your bedroom and bathrooms preferences.</a:t>
            </a:r>
          </a:p>
          <a:p>
            <a:endParaRPr lang="en-US">
              <a:solidFill>
                <a:schemeClr val="tx1"/>
              </a:solidFill>
            </a:endParaRPr>
          </a:p>
          <a:p>
            <a:r>
              <a:rPr lang="en-US">
                <a:solidFill>
                  <a:schemeClr val="tx1"/>
                </a:solidFill>
              </a:rPr>
              <a:t>The </a:t>
            </a:r>
            <a:r>
              <a:rPr lang="en-US" err="1">
                <a:solidFill>
                  <a:schemeClr val="tx1"/>
                </a:solidFill>
              </a:rPr>
              <a:t>spinbuttons</a:t>
            </a:r>
            <a:r>
              <a:rPr lang="en-US">
                <a:solidFill>
                  <a:schemeClr val="tx1"/>
                </a:solidFill>
              </a:rPr>
              <a:t> are placed as inputs since the amount of bedrooms and bathrooms are not as much as the price of the houses. User can just change the value to desired amount with a few clicks.</a:t>
            </a:r>
          </a:p>
        </p:txBody>
      </p:sp>
    </p:spTree>
    <p:extLst>
      <p:ext uri="{BB962C8B-B14F-4D97-AF65-F5344CB8AC3E}">
        <p14:creationId xmlns:p14="http://schemas.microsoft.com/office/powerpoint/2010/main" val="2896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505545" y="2320037"/>
            <a:ext cx="6696075" cy="1909763"/>
          </a:xfrm>
        </p:spPr>
        <p:txBody>
          <a:bodyPr/>
          <a:lstStyle/>
          <a:p>
            <a:r>
              <a:rPr lang="en-US"/>
              <a:t>Location and status</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505545" y="4578042"/>
            <a:ext cx="6696074" cy="1781801"/>
          </a:xfrm>
        </p:spPr>
        <p:txBody>
          <a:bodyPr/>
          <a:lstStyle/>
          <a:p>
            <a:r>
              <a:rPr lang="en-US" sz="1800">
                <a:solidFill>
                  <a:schemeClr val="tx1">
                    <a:lumMod val="85000"/>
                    <a:lumOff val="15000"/>
                  </a:schemeClr>
                </a:solidFill>
              </a:rPr>
              <a:t>These two selectors allow you to select the house in the area(city) you want, also to filter the ones with selected status.</a:t>
            </a:r>
          </a:p>
          <a:p>
            <a:r>
              <a:rPr lang="en-US" sz="1800">
                <a:solidFill>
                  <a:schemeClr val="tx1">
                    <a:lumMod val="85000"/>
                    <a:lumOff val="15000"/>
                  </a:schemeClr>
                </a:solidFill>
              </a:rPr>
              <a:t>We uses a combo box that </a:t>
            </a:r>
            <a:r>
              <a:rPr lang="en-US" sz="1800" err="1">
                <a:solidFill>
                  <a:schemeClr val="tx1">
                    <a:lumMod val="85000"/>
                    <a:lumOff val="15000"/>
                  </a:schemeClr>
                </a:solidFill>
              </a:rPr>
              <a:t>recieves</a:t>
            </a:r>
            <a:r>
              <a:rPr lang="en-US" sz="1800">
                <a:solidFill>
                  <a:schemeClr val="tx1">
                    <a:lumMod val="85000"/>
                    <a:lumOff val="15000"/>
                  </a:schemeClr>
                </a:solidFill>
              </a:rPr>
              <a:t> the list from another sheet, Lists, for the users to select.</a:t>
            </a:r>
          </a:p>
          <a:p>
            <a:endParaRPr lang="en-US" sz="180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t>HOUSES FINDER</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a:p>
        </p:txBody>
      </p:sp>
      <p:pic>
        <p:nvPicPr>
          <p:cNvPr id="4" name="Picture 3" descr="A screenshot of a computer&#10;&#10;Description automatically generated">
            <a:extLst>
              <a:ext uri="{FF2B5EF4-FFF2-40B4-BE49-F238E27FC236}">
                <a16:creationId xmlns:a16="http://schemas.microsoft.com/office/drawing/2014/main" id="{0B2B2579-2457-4C0A-2D89-2EA86B7B3CDA}"/>
              </a:ext>
            </a:extLst>
          </p:cNvPr>
          <p:cNvPicPr>
            <a:picLocks noChangeAspect="1"/>
          </p:cNvPicPr>
          <p:nvPr/>
        </p:nvPicPr>
        <p:blipFill>
          <a:blip r:embed="rId2"/>
          <a:stretch>
            <a:fillRect/>
          </a:stretch>
        </p:blipFill>
        <p:spPr>
          <a:xfrm>
            <a:off x="7047124" y="568216"/>
            <a:ext cx="3882898" cy="2625135"/>
          </a:xfrm>
          <a:prstGeom prst="rect">
            <a:avLst/>
          </a:prstGeom>
          <a:ln>
            <a:noFill/>
          </a:ln>
          <a:effectLst>
            <a:softEdge rad="112500"/>
          </a:effectLst>
        </p:spPr>
      </p:pic>
      <p:pic>
        <p:nvPicPr>
          <p:cNvPr id="7" name="Picture 6" descr="A screen shot of a computer&#10;&#10;Description automatically generated">
            <a:extLst>
              <a:ext uri="{FF2B5EF4-FFF2-40B4-BE49-F238E27FC236}">
                <a16:creationId xmlns:a16="http://schemas.microsoft.com/office/drawing/2014/main" id="{B9EAB0AE-31E9-CC5E-2B75-AE85DAC1020A}"/>
              </a:ext>
            </a:extLst>
          </p:cNvPr>
          <p:cNvPicPr>
            <a:picLocks noChangeAspect="1"/>
          </p:cNvPicPr>
          <p:nvPr/>
        </p:nvPicPr>
        <p:blipFill>
          <a:blip r:embed="rId3"/>
          <a:stretch>
            <a:fillRect/>
          </a:stretch>
        </p:blipFill>
        <p:spPr>
          <a:xfrm>
            <a:off x="1046539" y="862575"/>
            <a:ext cx="3466123" cy="1162147"/>
          </a:xfrm>
          <a:prstGeom prst="rect">
            <a:avLst/>
          </a:prstGeom>
          <a:ln>
            <a:noFill/>
          </a:ln>
          <a:effectLst>
            <a:outerShdw blurRad="292100" dist="139700" dir="2700000" algn="tl" rotWithShape="0">
              <a:srgbClr val="333333">
                <a:alpha val="65000"/>
              </a:srgbClr>
            </a:outerShdw>
          </a:effectLst>
        </p:spPr>
      </p:pic>
      <p:pic>
        <p:nvPicPr>
          <p:cNvPr id="8" name="Picture 7" descr="A screenshot of a computer&#10;&#10;Description automatically generated">
            <a:extLst>
              <a:ext uri="{FF2B5EF4-FFF2-40B4-BE49-F238E27FC236}">
                <a16:creationId xmlns:a16="http://schemas.microsoft.com/office/drawing/2014/main" id="{F00A87E8-D089-8342-2329-53A3575D9E0C}"/>
              </a:ext>
            </a:extLst>
          </p:cNvPr>
          <p:cNvPicPr>
            <a:picLocks noChangeAspect="1"/>
          </p:cNvPicPr>
          <p:nvPr/>
        </p:nvPicPr>
        <p:blipFill>
          <a:blip r:embed="rId4"/>
          <a:stretch>
            <a:fillRect/>
          </a:stretch>
        </p:blipFill>
        <p:spPr>
          <a:xfrm>
            <a:off x="1060405" y="2316051"/>
            <a:ext cx="1614063" cy="4114800"/>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39ED41-645B-AA10-4304-C5FAD5A34EA5}"/>
              </a:ext>
            </a:extLst>
          </p:cNvPr>
          <p:cNvSpPr/>
          <p:nvPr/>
        </p:nvSpPr>
        <p:spPr>
          <a:xfrm>
            <a:off x="-107606" y="-40388"/>
            <a:ext cx="12954000" cy="23962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a:t>Search button and show all button</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HOUSES FINDER</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pic>
        <p:nvPicPr>
          <p:cNvPr id="6" name="Picture 5" descr="A white square on a blue background&#10;&#10;Description automatically generated">
            <a:extLst>
              <a:ext uri="{FF2B5EF4-FFF2-40B4-BE49-F238E27FC236}">
                <a16:creationId xmlns:a16="http://schemas.microsoft.com/office/drawing/2014/main" id="{3336172A-E4D5-73B7-2883-02EE7E51B7D7}"/>
              </a:ext>
            </a:extLst>
          </p:cNvPr>
          <p:cNvPicPr>
            <a:picLocks noChangeAspect="1"/>
          </p:cNvPicPr>
          <p:nvPr/>
        </p:nvPicPr>
        <p:blipFill>
          <a:blip r:embed="rId2"/>
          <a:stretch>
            <a:fillRect/>
          </a:stretch>
        </p:blipFill>
        <p:spPr>
          <a:xfrm>
            <a:off x="6515863" y="3357746"/>
            <a:ext cx="4793087" cy="871744"/>
          </a:xfrm>
          <a:prstGeom prst="rect">
            <a:avLst/>
          </a:prstGeom>
        </p:spPr>
      </p:pic>
      <p:sp>
        <p:nvSpPr>
          <p:cNvPr id="10" name="Subtitle 2">
            <a:extLst>
              <a:ext uri="{FF2B5EF4-FFF2-40B4-BE49-F238E27FC236}">
                <a16:creationId xmlns:a16="http://schemas.microsoft.com/office/drawing/2014/main" id="{28FF343D-CED9-36B3-247A-26F44B70C123}"/>
              </a:ext>
            </a:extLst>
          </p:cNvPr>
          <p:cNvSpPr txBox="1">
            <a:spLocks/>
          </p:cNvSpPr>
          <p:nvPr/>
        </p:nvSpPr>
        <p:spPr>
          <a:xfrm>
            <a:off x="378374" y="2846032"/>
            <a:ext cx="5343792" cy="287650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85000"/>
                    <a:lumOff val="15000"/>
                  </a:schemeClr>
                </a:solidFill>
              </a:rPr>
              <a:t>After selecting the prefer attributes of the houses, you can click the search  button to filter your new home. Then there's the show all button that shows all the house available on the database.</a:t>
            </a:r>
          </a:p>
        </p:txBody>
      </p:sp>
      <p:cxnSp>
        <p:nvCxnSpPr>
          <p:cNvPr id="7" name="Straight Arrow Connector 6">
            <a:extLst>
              <a:ext uri="{FF2B5EF4-FFF2-40B4-BE49-F238E27FC236}">
                <a16:creationId xmlns:a16="http://schemas.microsoft.com/office/drawing/2014/main" id="{6968C968-ED77-AA16-B6DB-0B0DC15C57DF}"/>
              </a:ext>
            </a:extLst>
          </p:cNvPr>
          <p:cNvCxnSpPr/>
          <p:nvPr/>
        </p:nvCxnSpPr>
        <p:spPr>
          <a:xfrm>
            <a:off x="6004402" y="2274892"/>
            <a:ext cx="32085" cy="4614109"/>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35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4036172" y="580523"/>
            <a:ext cx="8421688" cy="562142"/>
          </a:xfrm>
        </p:spPr>
        <p:txBody>
          <a:bodyPr/>
          <a:lstStyle/>
          <a:p>
            <a:r>
              <a:rPr lang="en-US"/>
              <a:t>Search function</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a:t>HOUSES FINDER</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a:p>
        </p:txBody>
      </p:sp>
      <p:pic>
        <p:nvPicPr>
          <p:cNvPr id="7" name="Picture 6" descr="A white text with blue and purple text&#10;&#10;Description automatically generated">
            <a:extLst>
              <a:ext uri="{FF2B5EF4-FFF2-40B4-BE49-F238E27FC236}">
                <a16:creationId xmlns:a16="http://schemas.microsoft.com/office/drawing/2014/main" id="{A58963A9-12FB-FDDA-0B5B-9462A019FE0D}"/>
              </a:ext>
            </a:extLst>
          </p:cNvPr>
          <p:cNvPicPr>
            <a:picLocks noChangeAspect="1"/>
          </p:cNvPicPr>
          <p:nvPr/>
        </p:nvPicPr>
        <p:blipFill>
          <a:blip r:embed="rId2"/>
          <a:stretch>
            <a:fillRect/>
          </a:stretch>
        </p:blipFill>
        <p:spPr>
          <a:xfrm>
            <a:off x="1390579" y="1269846"/>
            <a:ext cx="8359914" cy="3735370"/>
          </a:xfrm>
          <a:prstGeom prst="rect">
            <a:avLst/>
          </a:prstGeom>
        </p:spPr>
      </p:pic>
      <p:sp>
        <p:nvSpPr>
          <p:cNvPr id="16" name="Text Placeholder 14">
            <a:extLst>
              <a:ext uri="{FF2B5EF4-FFF2-40B4-BE49-F238E27FC236}">
                <a16:creationId xmlns:a16="http://schemas.microsoft.com/office/drawing/2014/main" id="{9F830B04-9219-CA04-E11C-AA9B519643EB}"/>
              </a:ext>
            </a:extLst>
          </p:cNvPr>
          <p:cNvSpPr txBox="1">
            <a:spLocks/>
          </p:cNvSpPr>
          <p:nvPr/>
        </p:nvSpPr>
        <p:spPr>
          <a:xfrm>
            <a:off x="759209" y="5346004"/>
            <a:ext cx="9940089" cy="1125258"/>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In the search function first call the function </a:t>
            </a:r>
            <a:r>
              <a:rPr lang="en-US" sz="2000" err="1"/>
              <a:t>ShowAll</a:t>
            </a:r>
            <a:r>
              <a:rPr lang="en-US" sz="2000"/>
              <a:t> to reset the table then apply the criteria to each column according to its control (Status, Bath, Bed, Location, Living Space, and Price).</a:t>
            </a:r>
            <a:endParaRPr lang="en-US"/>
          </a:p>
        </p:txBody>
      </p:sp>
    </p:spTree>
    <p:extLst>
      <p:ext uri="{BB962C8B-B14F-4D97-AF65-F5344CB8AC3E}">
        <p14:creationId xmlns:p14="http://schemas.microsoft.com/office/powerpoint/2010/main" val="166378016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5CEF65-757A-4D05-90BA-ED40BC2E5152}">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AB34632-EE39-4722-B8A6-C2A6B86CC89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18A5EB6-E9B8-417D-B09E-03811FBC9BC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HOUSES FINDER</vt:lpstr>
      <vt:lpstr>AGENDA</vt:lpstr>
      <vt:lpstr>INTRODUCTION</vt:lpstr>
      <vt:lpstr>PowerPoint Presentation</vt:lpstr>
      <vt:lpstr>Living Space</vt:lpstr>
      <vt:lpstr>Minimum number  of  bedrooms and bathrooms</vt:lpstr>
      <vt:lpstr>Location and status</vt:lpstr>
      <vt:lpstr>Search button and show all button</vt:lpstr>
      <vt:lpstr>Search function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2</cp:revision>
  <dcterms:created xsi:type="dcterms:W3CDTF">2023-09-19T13:28:20Z</dcterms:created>
  <dcterms:modified xsi:type="dcterms:W3CDTF">2023-09-20T05:03:43Z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