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74" r:id="rId8"/>
    <p:sldId id="276" r:id="rId9"/>
    <p:sldId id="265" r:id="rId10"/>
    <p:sldId id="277"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7B0D1-E2ED-6D21-DA97-74FE56B024D0}" v="147" dt="2023-09-26T06:41:37.755"/>
    <p1510:client id="{25A94603-1FBA-CBF1-0D20-3DC684E7F41F}" v="330" dt="2023-10-02T13:03:46.937"/>
    <p1510:client id="{4677183A-AB00-6E45-7939-5D7310F63AF0}" v="509" dt="2023-10-02T13:03:51.060"/>
    <p1510:client id="{480E64AD-9D89-4A89-B618-05CC8159A64A}" v="863" dt="2023-09-19T14:32:15.064"/>
    <p1510:client id="{5526FEDE-C31F-FB02-0816-ED229939AB81}" v="481" dt="2023-09-26T07:12:17.132"/>
    <p1510:client id="{6A832639-D149-460E-A55D-FDCF75C24D58}" v="361" vWet="363" dt="2023-09-19T14:38:25.175"/>
    <p1510:client id="{7E3DAE7D-CBFB-FC73-4D97-DED1B9038B0C}" v="21" dt="2023-09-19T14:38:27.713"/>
    <p1510:client id="{8919332C-2DBB-4707-8A60-491FB65618A2}" v="467" dt="2023-09-19T14:38:58.084"/>
    <p1510:client id="{94A05A56-F961-EF69-0584-5DE8CA98BDB7}" v="1134" dt="2023-09-26T07:12:55.853"/>
    <p1510:client id="{9F7B921E-D356-868B-D5C7-66E9E8799FE2}" v="623" dt="2023-09-26T07:12:53.302"/>
    <p1510:client id="{A80CC544-A036-6FF8-E5C0-9086245F9D7B}" v="267" dt="2023-10-02T13:01:27.336"/>
    <p1510:client id="{C6BCE5BF-752B-4A1C-9F21-373AAA9C6E09}" v="1" dt="2023-09-19T13:30:49.609"/>
    <p1510:client id="{CF535A83-5457-9972-8F2C-A88FC67197B9}" v="379" dt="2023-09-19T14:25:49.920"/>
    <p1510:client id="{DE350573-5F22-F4AF-EAB8-492A259A919A}" v="100" dt="2023-09-19T14:32:38.553"/>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320541" y="4942974"/>
            <a:ext cx="7007191" cy="734384"/>
          </a:xfrm>
        </p:spPr>
        <p:txBody>
          <a:bodyPr/>
          <a:lstStyle/>
          <a:p>
            <a:pPr algn="r"/>
            <a:r>
              <a:rPr lang="en-US"/>
              <a:t>Chart</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14874" y="1325658"/>
            <a:ext cx="5526773" cy="1471899"/>
          </a:xfrm>
        </p:spPr>
        <p:txBody>
          <a:bodyPr/>
          <a:lstStyle/>
          <a:p>
            <a:r>
              <a:rPr lang="en-US" sz="4800"/>
              <a:t>Sample</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HARDWARE PRODUCTS SEARCH</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pic>
        <p:nvPicPr>
          <p:cNvPr id="3" name="Picture 2" descr="A graph on a white sheet&#10;&#10;Description automatically generated">
            <a:extLst>
              <a:ext uri="{FF2B5EF4-FFF2-40B4-BE49-F238E27FC236}">
                <a16:creationId xmlns:a16="http://schemas.microsoft.com/office/drawing/2014/main" id="{43DE828B-9011-E05E-43B9-92A869C02880}"/>
              </a:ext>
            </a:extLst>
          </p:cNvPr>
          <p:cNvPicPr>
            <a:picLocks noChangeAspect="1"/>
          </p:cNvPicPr>
          <p:nvPr/>
        </p:nvPicPr>
        <p:blipFill>
          <a:blip r:embed="rId2"/>
          <a:stretch>
            <a:fillRect/>
          </a:stretch>
        </p:blipFill>
        <p:spPr>
          <a:xfrm>
            <a:off x="1554922" y="2936830"/>
            <a:ext cx="9093199" cy="3104687"/>
          </a:xfrm>
          <a:prstGeom prst="rect">
            <a:avLst/>
          </a:prstGeom>
        </p:spPr>
      </p:pic>
      <p:pic>
        <p:nvPicPr>
          <p:cNvPr id="5" name="Picture 4">
            <a:extLst>
              <a:ext uri="{FF2B5EF4-FFF2-40B4-BE49-F238E27FC236}">
                <a16:creationId xmlns:a16="http://schemas.microsoft.com/office/drawing/2014/main" id="{2EFDF38E-A9E3-7C6E-151D-F1D858061DEA}"/>
              </a:ext>
            </a:extLst>
          </p:cNvPr>
          <p:cNvPicPr>
            <a:picLocks noChangeAspect="1"/>
          </p:cNvPicPr>
          <p:nvPr/>
        </p:nvPicPr>
        <p:blipFill>
          <a:blip r:embed="rId3"/>
          <a:stretch>
            <a:fillRect/>
          </a:stretch>
        </p:blipFill>
        <p:spPr>
          <a:xfrm>
            <a:off x="6535531" y="538808"/>
            <a:ext cx="4223026" cy="2334819"/>
          </a:xfrm>
          <a:prstGeom prst="rect">
            <a:avLst/>
          </a:prstGeom>
        </p:spPr>
      </p:pic>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00601" y="612949"/>
            <a:ext cx="5111750" cy="2263602"/>
          </a:xfrm>
        </p:spPr>
        <p:txBody>
          <a:bodyPr/>
          <a:lstStyle/>
          <a:p>
            <a:r>
              <a:rPr lang="en-US"/>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57671" y="4336915"/>
            <a:ext cx="5111750" cy="2263602"/>
          </a:xfrm>
        </p:spPr>
        <p:txBody>
          <a:bodyPr vert="horz" lIns="91440" tIns="45720" rIns="91440" bIns="45720" rtlCol="0" anchor="t">
            <a:normAutofit/>
          </a:bodyPr>
          <a:lstStyle/>
          <a:p>
            <a:pPr>
              <a:lnSpc>
                <a:spcPct val="150000"/>
              </a:lnSpc>
            </a:pPr>
            <a:r>
              <a:rPr lang="en-US">
                <a:ea typeface="+mn-lt"/>
                <a:cs typeface="+mn-lt"/>
              </a:rPr>
              <a:t>Our program can show different type of charts such as Column chart, and Line chart. Additionally, the program can show each category, including cost, energy, and demand, separately. </a:t>
            </a:r>
            <a:endParaRPr lang="en-US"/>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ea typeface="+mn-lt"/>
                <a:cs typeface="+mn-lt"/>
              </a:rPr>
              <a:t>HARDWARE PRODUCTS SEARCH</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a:p>
        </p:txBody>
      </p:sp>
      <p:pic>
        <p:nvPicPr>
          <p:cNvPr id="4" name="Picture 3" descr="A graph with red line&#10;&#10;Description automatically generated">
            <a:extLst>
              <a:ext uri="{FF2B5EF4-FFF2-40B4-BE49-F238E27FC236}">
                <a16:creationId xmlns:a16="http://schemas.microsoft.com/office/drawing/2014/main" id="{6370CAFA-1048-8554-64DA-5DBFF83097FA}"/>
              </a:ext>
            </a:extLst>
          </p:cNvPr>
          <p:cNvPicPr>
            <a:picLocks noChangeAspect="1"/>
          </p:cNvPicPr>
          <p:nvPr/>
        </p:nvPicPr>
        <p:blipFill>
          <a:blip r:embed="rId2"/>
          <a:stretch>
            <a:fillRect/>
          </a:stretch>
        </p:blipFill>
        <p:spPr>
          <a:xfrm>
            <a:off x="4205357" y="315249"/>
            <a:ext cx="7657547" cy="3687502"/>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210305"/>
            <a:ext cx="10515600" cy="1325563"/>
          </a:xfrm>
        </p:spPr>
        <p:txBody>
          <a:bodyPr/>
          <a:lstStyle/>
          <a:p>
            <a:r>
              <a:rPr lang="en-US"/>
              <a:t>View series</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HARDWARE PRODUCTS SEARCH</a:t>
            </a:r>
            <a:endParaRPr lang="en-US"/>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4</a:t>
            </a:fld>
            <a:endParaRPr lang="en-US"/>
          </a:p>
        </p:txBody>
      </p:sp>
      <p:sp>
        <p:nvSpPr>
          <p:cNvPr id="44" name="Text Placeholder 2">
            <a:extLst>
              <a:ext uri="{FF2B5EF4-FFF2-40B4-BE49-F238E27FC236}">
                <a16:creationId xmlns:a16="http://schemas.microsoft.com/office/drawing/2014/main" id="{E484133A-0D06-36D0-6D8F-28DB52912748}"/>
              </a:ext>
            </a:extLst>
          </p:cNvPr>
          <p:cNvSpPr txBox="1">
            <a:spLocks/>
          </p:cNvSpPr>
          <p:nvPr/>
        </p:nvSpPr>
        <p:spPr>
          <a:xfrm>
            <a:off x="2249547" y="4491858"/>
            <a:ext cx="7687101" cy="1105776"/>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The data is separated into 3 series/categories, costs, energy, and demand. The button on the right can manipulate the display chart into the preferred series.</a:t>
            </a:r>
            <a:endParaRPr lang="en-US" err="1">
              <a:solidFill>
                <a:srgbClr val="767171"/>
              </a:solidFill>
            </a:endParaRPr>
          </a:p>
        </p:txBody>
      </p:sp>
      <p:pic>
        <p:nvPicPr>
          <p:cNvPr id="5" name="Picture 4" descr="A screenshot of a cell phone&#10;&#10;Description automatically generated">
            <a:extLst>
              <a:ext uri="{FF2B5EF4-FFF2-40B4-BE49-F238E27FC236}">
                <a16:creationId xmlns:a16="http://schemas.microsoft.com/office/drawing/2014/main" id="{21E6C314-6214-7FDA-A544-A331F11B9034}"/>
              </a:ext>
            </a:extLst>
          </p:cNvPr>
          <p:cNvPicPr>
            <a:picLocks noChangeAspect="1"/>
          </p:cNvPicPr>
          <p:nvPr/>
        </p:nvPicPr>
        <p:blipFill>
          <a:blip r:embed="rId2"/>
          <a:stretch>
            <a:fillRect/>
          </a:stretch>
        </p:blipFill>
        <p:spPr>
          <a:xfrm>
            <a:off x="9242469" y="2327644"/>
            <a:ext cx="1895475" cy="1628775"/>
          </a:xfrm>
          <a:prstGeom prst="rect">
            <a:avLst/>
          </a:prstGeom>
        </p:spPr>
      </p:pic>
      <p:pic>
        <p:nvPicPr>
          <p:cNvPr id="6" name="Picture 5">
            <a:extLst>
              <a:ext uri="{FF2B5EF4-FFF2-40B4-BE49-F238E27FC236}">
                <a16:creationId xmlns:a16="http://schemas.microsoft.com/office/drawing/2014/main" id="{34907230-2071-6421-9165-F4C5F50FDF94}"/>
              </a:ext>
            </a:extLst>
          </p:cNvPr>
          <p:cNvPicPr>
            <a:picLocks noChangeAspect="1"/>
          </p:cNvPicPr>
          <p:nvPr/>
        </p:nvPicPr>
        <p:blipFill>
          <a:blip r:embed="rId3"/>
          <a:stretch>
            <a:fillRect/>
          </a:stretch>
        </p:blipFill>
        <p:spPr>
          <a:xfrm>
            <a:off x="780255" y="2439304"/>
            <a:ext cx="2743200" cy="1517515"/>
          </a:xfrm>
          <a:prstGeom prst="rect">
            <a:avLst/>
          </a:prstGeom>
        </p:spPr>
      </p:pic>
      <p:pic>
        <p:nvPicPr>
          <p:cNvPr id="9" name="Picture 8" descr="A graph showing the growth of energy&#10;&#10;Description automatically generated">
            <a:extLst>
              <a:ext uri="{FF2B5EF4-FFF2-40B4-BE49-F238E27FC236}">
                <a16:creationId xmlns:a16="http://schemas.microsoft.com/office/drawing/2014/main" id="{F84EF04B-CF19-375B-4718-3DA509DB37F6}"/>
              </a:ext>
            </a:extLst>
          </p:cNvPr>
          <p:cNvPicPr>
            <a:picLocks noChangeAspect="1"/>
          </p:cNvPicPr>
          <p:nvPr/>
        </p:nvPicPr>
        <p:blipFill>
          <a:blip r:embed="rId4"/>
          <a:stretch>
            <a:fillRect/>
          </a:stretch>
        </p:blipFill>
        <p:spPr>
          <a:xfrm>
            <a:off x="3592607" y="2452175"/>
            <a:ext cx="2743200" cy="1505415"/>
          </a:xfrm>
          <a:prstGeom prst="rect">
            <a:avLst/>
          </a:prstGeom>
        </p:spPr>
      </p:pic>
      <p:pic>
        <p:nvPicPr>
          <p:cNvPr id="10" name="Picture 9" descr="A graph with a line and a line&#10;&#10;Description automatically generated">
            <a:extLst>
              <a:ext uri="{FF2B5EF4-FFF2-40B4-BE49-F238E27FC236}">
                <a16:creationId xmlns:a16="http://schemas.microsoft.com/office/drawing/2014/main" id="{8095169C-A5BB-4410-FD7D-0116E2E6AEAD}"/>
              </a:ext>
            </a:extLst>
          </p:cNvPr>
          <p:cNvPicPr>
            <a:picLocks noChangeAspect="1"/>
          </p:cNvPicPr>
          <p:nvPr/>
        </p:nvPicPr>
        <p:blipFill>
          <a:blip r:embed="rId5"/>
          <a:stretch>
            <a:fillRect/>
          </a:stretch>
        </p:blipFill>
        <p:spPr>
          <a:xfrm>
            <a:off x="6405285" y="2457388"/>
            <a:ext cx="2743200" cy="1472577"/>
          </a:xfrm>
          <a:prstGeom prst="rect">
            <a:avLst/>
          </a:prstGeom>
        </p:spPr>
      </p:pic>
    </p:spTree>
    <p:extLst>
      <p:ext uri="{BB962C8B-B14F-4D97-AF65-F5344CB8AC3E}">
        <p14:creationId xmlns:p14="http://schemas.microsoft.com/office/powerpoint/2010/main" val="239346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6C64-734E-E574-1813-C4B4DB213822}"/>
              </a:ext>
            </a:extLst>
          </p:cNvPr>
          <p:cNvSpPr>
            <a:spLocks noGrp="1"/>
          </p:cNvSpPr>
          <p:nvPr>
            <p:ph type="ctrTitle"/>
          </p:nvPr>
        </p:nvSpPr>
        <p:spPr>
          <a:xfrm>
            <a:off x="6991350" y="522514"/>
            <a:ext cx="4179570" cy="1156710"/>
          </a:xfrm>
        </p:spPr>
        <p:txBody>
          <a:bodyPr/>
          <a:lstStyle/>
          <a:p>
            <a:pPr algn="r"/>
            <a:r>
              <a:rPr lang="en-US"/>
              <a:t>Code</a:t>
            </a:r>
          </a:p>
        </p:txBody>
      </p:sp>
      <p:sp>
        <p:nvSpPr>
          <p:cNvPr id="4" name="Footer Placeholder 3">
            <a:extLst>
              <a:ext uri="{FF2B5EF4-FFF2-40B4-BE49-F238E27FC236}">
                <a16:creationId xmlns:a16="http://schemas.microsoft.com/office/drawing/2014/main" id="{2F252D06-C8F5-8D4C-8D2E-563526955394}"/>
              </a:ext>
            </a:extLst>
          </p:cNvPr>
          <p:cNvSpPr>
            <a:spLocks noGrp="1"/>
          </p:cNvSpPr>
          <p:nvPr>
            <p:ph type="ftr" sz="quarter" idx="4294967295"/>
          </p:nvPr>
        </p:nvSpPr>
        <p:spPr>
          <a:xfrm>
            <a:off x="0"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F73D94CA-1D52-5823-6912-E5642C8B377E}"/>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5</a:t>
            </a:fld>
            <a:endParaRPr lang="en-US"/>
          </a:p>
        </p:txBody>
      </p:sp>
      <p:pic>
        <p:nvPicPr>
          <p:cNvPr id="7" name="Picture 6" descr="A screenshot of a computer code&#10;&#10;Description automatically generated">
            <a:extLst>
              <a:ext uri="{FF2B5EF4-FFF2-40B4-BE49-F238E27FC236}">
                <a16:creationId xmlns:a16="http://schemas.microsoft.com/office/drawing/2014/main" id="{4B0DD18D-80DB-681A-3E47-41290B8C33AB}"/>
              </a:ext>
            </a:extLst>
          </p:cNvPr>
          <p:cNvPicPr>
            <a:picLocks noChangeAspect="1"/>
          </p:cNvPicPr>
          <p:nvPr/>
        </p:nvPicPr>
        <p:blipFill>
          <a:blip r:embed="rId2"/>
          <a:stretch>
            <a:fillRect/>
          </a:stretch>
        </p:blipFill>
        <p:spPr>
          <a:xfrm>
            <a:off x="1754841" y="1712531"/>
            <a:ext cx="9421905" cy="4329407"/>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089491A7-31AD-C903-A78D-7B8379B9D740}"/>
              </a:ext>
            </a:extLst>
          </p:cNvPr>
          <p:cNvPicPr>
            <a:picLocks noChangeAspect="1"/>
          </p:cNvPicPr>
          <p:nvPr/>
        </p:nvPicPr>
        <p:blipFill rotWithShape="1">
          <a:blip r:embed="rId3"/>
          <a:srcRect t="33133" b="31325"/>
          <a:stretch/>
        </p:blipFill>
        <p:spPr>
          <a:xfrm>
            <a:off x="6116315" y="4603875"/>
            <a:ext cx="1895475" cy="578903"/>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F26E68D9-72E5-80F2-38DC-8C52DF67C630}"/>
              </a:ext>
            </a:extLst>
          </p:cNvPr>
          <p:cNvPicPr>
            <a:picLocks noChangeAspect="1"/>
          </p:cNvPicPr>
          <p:nvPr/>
        </p:nvPicPr>
        <p:blipFill rotWithShape="1">
          <a:blip r:embed="rId3"/>
          <a:srcRect r="-1272" b="65060"/>
          <a:stretch/>
        </p:blipFill>
        <p:spPr>
          <a:xfrm>
            <a:off x="6116315" y="3880952"/>
            <a:ext cx="1919587" cy="569091"/>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3C51A476-F5BA-0A95-692D-476784E1BBCF}"/>
              </a:ext>
            </a:extLst>
          </p:cNvPr>
          <p:cNvPicPr>
            <a:picLocks noChangeAspect="1"/>
          </p:cNvPicPr>
          <p:nvPr/>
        </p:nvPicPr>
        <p:blipFill rotWithShape="1">
          <a:blip r:embed="rId3"/>
          <a:srcRect t="65663" r="-1060" b="-602"/>
          <a:stretch/>
        </p:blipFill>
        <p:spPr>
          <a:xfrm>
            <a:off x="6096777" y="5395182"/>
            <a:ext cx="1915569" cy="569091"/>
          </a:xfrm>
          <a:prstGeom prst="rect">
            <a:avLst/>
          </a:prstGeom>
        </p:spPr>
      </p:pic>
      <p:pic>
        <p:nvPicPr>
          <p:cNvPr id="16" name="Picture 15" descr="A graph with red line&#10;&#10;Description automatically generated">
            <a:extLst>
              <a:ext uri="{FF2B5EF4-FFF2-40B4-BE49-F238E27FC236}">
                <a16:creationId xmlns:a16="http://schemas.microsoft.com/office/drawing/2014/main" id="{27E33AF3-1F2C-7258-EA44-616D8453DA3F}"/>
              </a:ext>
            </a:extLst>
          </p:cNvPr>
          <p:cNvPicPr>
            <a:picLocks noChangeAspect="1"/>
          </p:cNvPicPr>
          <p:nvPr/>
        </p:nvPicPr>
        <p:blipFill rotWithShape="1">
          <a:blip r:embed="rId4"/>
          <a:srcRect l="30612" t="87533" r="54082" b="265"/>
          <a:stretch/>
        </p:blipFill>
        <p:spPr>
          <a:xfrm>
            <a:off x="6159203" y="3070172"/>
            <a:ext cx="1807081" cy="713708"/>
          </a:xfrm>
          <a:prstGeom prst="rect">
            <a:avLst/>
          </a:prstGeom>
        </p:spPr>
      </p:pic>
    </p:spTree>
    <p:extLst>
      <p:ext uri="{BB962C8B-B14F-4D97-AF65-F5344CB8AC3E}">
        <p14:creationId xmlns:p14="http://schemas.microsoft.com/office/powerpoint/2010/main" val="3675661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505545" y="2470432"/>
            <a:ext cx="6696075" cy="1909763"/>
          </a:xfrm>
        </p:spPr>
        <p:txBody>
          <a:bodyPr/>
          <a:lstStyle/>
          <a:p>
            <a:r>
              <a:rPr lang="en-US"/>
              <a:t>Column chart &amp; line chart</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505545" y="4578042"/>
            <a:ext cx="6696074" cy="1781801"/>
          </a:xfrm>
        </p:spPr>
        <p:txBody>
          <a:bodyPr/>
          <a:lstStyle/>
          <a:p>
            <a:r>
              <a:rPr lang="en-US" sz="1800" dirty="0">
                <a:solidFill>
                  <a:schemeClr val="tx1">
                    <a:lumMod val="85000"/>
                    <a:lumOff val="15000"/>
                  </a:schemeClr>
                </a:solidFill>
              </a:rPr>
              <a:t>These two buttons switches the chart type between column chart and line chart.</a:t>
            </a:r>
          </a:p>
          <a:p>
            <a:endParaRPr lang="en-US" sz="180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ea typeface="+mn-lt"/>
                <a:cs typeface="+mn-lt"/>
              </a:rPr>
              <a:t>HARDWARE PRODUCTS SEARCH</a:t>
            </a:r>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a:p>
        </p:txBody>
      </p:sp>
      <p:pic>
        <p:nvPicPr>
          <p:cNvPr id="4" name="Picture 3" descr="A screenshot of a computer screen&#10;&#10;Description automatically generated">
            <a:extLst>
              <a:ext uri="{FF2B5EF4-FFF2-40B4-BE49-F238E27FC236}">
                <a16:creationId xmlns:a16="http://schemas.microsoft.com/office/drawing/2014/main" id="{6A950D62-1425-5B88-A1CF-DA648248FB98}"/>
              </a:ext>
            </a:extLst>
          </p:cNvPr>
          <p:cNvPicPr>
            <a:picLocks noChangeAspect="1"/>
          </p:cNvPicPr>
          <p:nvPr/>
        </p:nvPicPr>
        <p:blipFill>
          <a:blip r:embed="rId2"/>
          <a:stretch>
            <a:fillRect/>
          </a:stretch>
        </p:blipFill>
        <p:spPr>
          <a:xfrm>
            <a:off x="915804" y="3886868"/>
            <a:ext cx="1666875" cy="876300"/>
          </a:xfrm>
          <a:prstGeom prst="rect">
            <a:avLst/>
          </a:prstGeom>
        </p:spPr>
      </p:pic>
      <p:pic>
        <p:nvPicPr>
          <p:cNvPr id="7" name="Picture 6">
            <a:extLst>
              <a:ext uri="{FF2B5EF4-FFF2-40B4-BE49-F238E27FC236}">
                <a16:creationId xmlns:a16="http://schemas.microsoft.com/office/drawing/2014/main" id="{64B8B2D4-C131-E0D2-845F-151AE80AEF0C}"/>
              </a:ext>
            </a:extLst>
          </p:cNvPr>
          <p:cNvPicPr>
            <a:picLocks noChangeAspect="1"/>
          </p:cNvPicPr>
          <p:nvPr/>
        </p:nvPicPr>
        <p:blipFill>
          <a:blip r:embed="rId3"/>
          <a:stretch>
            <a:fillRect/>
          </a:stretch>
        </p:blipFill>
        <p:spPr>
          <a:xfrm>
            <a:off x="913850" y="840235"/>
            <a:ext cx="4503313" cy="2498007"/>
          </a:xfrm>
          <a:prstGeom prst="rect">
            <a:avLst/>
          </a:prstGeom>
        </p:spPr>
      </p:pic>
      <p:pic>
        <p:nvPicPr>
          <p:cNvPr id="8" name="Picture 7" descr="A graph showing the cost of energy&#10;&#10;Description automatically generated">
            <a:extLst>
              <a:ext uri="{FF2B5EF4-FFF2-40B4-BE49-F238E27FC236}">
                <a16:creationId xmlns:a16="http://schemas.microsoft.com/office/drawing/2014/main" id="{57B9BD4F-CCF2-B30B-C770-61D2C7762F87}"/>
              </a:ext>
            </a:extLst>
          </p:cNvPr>
          <p:cNvPicPr>
            <a:picLocks noChangeAspect="1"/>
          </p:cNvPicPr>
          <p:nvPr/>
        </p:nvPicPr>
        <p:blipFill>
          <a:blip r:embed="rId4"/>
          <a:stretch>
            <a:fillRect/>
          </a:stretch>
        </p:blipFill>
        <p:spPr>
          <a:xfrm>
            <a:off x="6905279" y="834981"/>
            <a:ext cx="4685763" cy="2583643"/>
          </a:xfrm>
          <a:prstGeom prst="rect">
            <a:avLst/>
          </a:prstGeom>
        </p:spPr>
      </p:pic>
      <p:cxnSp>
        <p:nvCxnSpPr>
          <p:cNvPr id="9" name="Straight Arrow Connector 8">
            <a:extLst>
              <a:ext uri="{FF2B5EF4-FFF2-40B4-BE49-F238E27FC236}">
                <a16:creationId xmlns:a16="http://schemas.microsoft.com/office/drawing/2014/main" id="{5E5061DD-518C-3A3D-9253-5B27AF3833E8}"/>
              </a:ext>
            </a:extLst>
          </p:cNvPr>
          <p:cNvCxnSpPr/>
          <p:nvPr/>
        </p:nvCxnSpPr>
        <p:spPr>
          <a:xfrm flipV="1">
            <a:off x="5759608" y="2244420"/>
            <a:ext cx="767862" cy="390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6C64-734E-E574-1813-C4B4DB213822}"/>
              </a:ext>
            </a:extLst>
          </p:cNvPr>
          <p:cNvSpPr>
            <a:spLocks noGrp="1"/>
          </p:cNvSpPr>
          <p:nvPr>
            <p:ph type="ctrTitle"/>
          </p:nvPr>
        </p:nvSpPr>
        <p:spPr>
          <a:xfrm>
            <a:off x="6991350" y="522514"/>
            <a:ext cx="4179570" cy="1156710"/>
          </a:xfrm>
        </p:spPr>
        <p:txBody>
          <a:bodyPr/>
          <a:lstStyle/>
          <a:p>
            <a:pPr algn="r"/>
            <a:r>
              <a:rPr lang="en-US"/>
              <a:t>Code</a:t>
            </a:r>
          </a:p>
        </p:txBody>
      </p:sp>
      <p:sp>
        <p:nvSpPr>
          <p:cNvPr id="4" name="Footer Placeholder 3">
            <a:extLst>
              <a:ext uri="{FF2B5EF4-FFF2-40B4-BE49-F238E27FC236}">
                <a16:creationId xmlns:a16="http://schemas.microsoft.com/office/drawing/2014/main" id="{2F252D06-C8F5-8D4C-8D2E-563526955394}"/>
              </a:ext>
            </a:extLst>
          </p:cNvPr>
          <p:cNvSpPr>
            <a:spLocks noGrp="1"/>
          </p:cNvSpPr>
          <p:nvPr>
            <p:ph type="ftr" sz="quarter" idx="4294967295"/>
          </p:nvPr>
        </p:nvSpPr>
        <p:spPr>
          <a:xfrm>
            <a:off x="0"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F73D94CA-1D52-5823-6912-E5642C8B377E}"/>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7</a:t>
            </a:fld>
            <a:endParaRPr lang="en-US"/>
          </a:p>
        </p:txBody>
      </p:sp>
      <p:pic>
        <p:nvPicPr>
          <p:cNvPr id="3" name="Picture 2" descr="A screenshot of a computer code&#10;&#10;Description automatically generated">
            <a:extLst>
              <a:ext uri="{FF2B5EF4-FFF2-40B4-BE49-F238E27FC236}">
                <a16:creationId xmlns:a16="http://schemas.microsoft.com/office/drawing/2014/main" id="{292C0079-1639-9226-B5DE-ED586AE220CF}"/>
              </a:ext>
            </a:extLst>
          </p:cNvPr>
          <p:cNvPicPr>
            <a:picLocks noChangeAspect="1"/>
          </p:cNvPicPr>
          <p:nvPr/>
        </p:nvPicPr>
        <p:blipFill>
          <a:blip r:embed="rId2"/>
          <a:stretch>
            <a:fillRect/>
          </a:stretch>
        </p:blipFill>
        <p:spPr>
          <a:xfrm>
            <a:off x="728784" y="1717717"/>
            <a:ext cx="10666045" cy="4194335"/>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B890751A-8713-99FF-8028-54BCE06F26F0}"/>
              </a:ext>
            </a:extLst>
          </p:cNvPr>
          <p:cNvPicPr>
            <a:picLocks noChangeAspect="1"/>
          </p:cNvPicPr>
          <p:nvPr/>
        </p:nvPicPr>
        <p:blipFill rotWithShape="1">
          <a:blip r:embed="rId3"/>
          <a:srcRect r="585" b="50000"/>
          <a:stretch/>
        </p:blipFill>
        <p:spPr>
          <a:xfrm>
            <a:off x="7588188" y="5000560"/>
            <a:ext cx="1657129" cy="438151"/>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0B9F5737-30AF-EE4F-118A-57B9A02EE531}"/>
              </a:ext>
            </a:extLst>
          </p:cNvPr>
          <p:cNvPicPr>
            <a:picLocks noChangeAspect="1"/>
          </p:cNvPicPr>
          <p:nvPr/>
        </p:nvPicPr>
        <p:blipFill rotWithShape="1">
          <a:blip r:embed="rId3"/>
          <a:srcRect t="44444" r="585"/>
          <a:stretch/>
        </p:blipFill>
        <p:spPr>
          <a:xfrm>
            <a:off x="7588189" y="3652406"/>
            <a:ext cx="1657129" cy="486835"/>
          </a:xfrm>
          <a:prstGeom prst="rect">
            <a:avLst/>
          </a:prstGeom>
        </p:spPr>
      </p:pic>
    </p:spTree>
    <p:extLst>
      <p:ext uri="{BB962C8B-B14F-4D97-AF65-F5344CB8AC3E}">
        <p14:creationId xmlns:p14="http://schemas.microsoft.com/office/powerpoint/2010/main" val="155145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3"/>
            <a:ext cx="5111750" cy="1921958"/>
          </a:xfrm>
        </p:spPr>
        <p:txBody>
          <a:bodyPr/>
          <a:lstStyle/>
          <a:p>
            <a:r>
              <a:rPr lang="en-US" sz="320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177817"/>
            <a:ext cx="5111750" cy="1921958"/>
          </a:xfrm>
        </p:spPr>
        <p:txBody>
          <a:bodyPr vert="horz" lIns="91440" tIns="45720" rIns="91440" bIns="45720" rtlCol="0" anchor="t">
            <a:normAutofit/>
          </a:bodyPr>
          <a:lstStyle/>
          <a:p>
            <a:r>
              <a:rPr lang="en-US" sz="2000" dirty="0"/>
              <a:t>Our chart lets the user select how they want to view their data in an easy way. They can view the trend of the data with the desired type of chart.</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ea typeface="+mn-lt"/>
                <a:cs typeface="+mn-lt"/>
              </a:rPr>
              <a:t>HARDWARE PRODUCTS SEARCH</a:t>
            </a:r>
            <a:endParaRPr lang="en-US"/>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318597"/>
            <a:ext cx="4226172" cy="1486748"/>
          </a:xfrm>
        </p:spPr>
        <p:txBody>
          <a:bodyPr/>
          <a:lstStyle/>
          <a:p>
            <a:r>
              <a:rPr lang="en-US"/>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err="1"/>
              <a:t>Chanasorn</a:t>
            </a:r>
            <a:r>
              <a:rPr lang="en-US"/>
              <a:t> </a:t>
            </a:r>
            <a:r>
              <a:rPr lang="en-US" err="1"/>
              <a:t>Howattanakulphong</a:t>
            </a:r>
            <a:r>
              <a:rPr lang="en-US"/>
              <a:t> 65011277</a:t>
            </a:r>
          </a:p>
          <a:p>
            <a:pPr marL="285750" indent="-285750">
              <a:buFont typeface="Arial" panose="020B0604020202020204" pitchFamily="34" charset="0"/>
              <a:buChar char="•"/>
            </a:pPr>
            <a:r>
              <a:rPr lang="en-US">
                <a:ea typeface="+mn-lt"/>
                <a:cs typeface="+mn-lt"/>
              </a:rPr>
              <a:t>Phupa Denphatcharangkul 65011462</a:t>
            </a:r>
            <a:endParaRPr lang="en-US"/>
          </a:p>
          <a:p>
            <a:pPr marL="285750" indent="-285750">
              <a:buFont typeface="Arial" panose="020B0604020202020204" pitchFamily="34" charset="0"/>
              <a:buChar char="•"/>
            </a:pPr>
            <a:r>
              <a:rPr lang="en-US" err="1"/>
              <a:t>Pitiphong</a:t>
            </a:r>
            <a:r>
              <a:rPr lang="en-US"/>
              <a:t> </a:t>
            </a:r>
            <a:r>
              <a:rPr lang="en-US" err="1"/>
              <a:t>Kitrueangphatchara</a:t>
            </a:r>
            <a:r>
              <a:rPr lang="en-US"/>
              <a:t> 65011472</a:t>
            </a:r>
          </a:p>
          <a:p>
            <a:pPr marL="285750" indent="-285750">
              <a:buFont typeface="Arial" panose="020B0604020202020204" pitchFamily="34" charset="0"/>
              <a:buChar char="•"/>
            </a:pPr>
            <a:r>
              <a:rPr lang="en-US" err="1"/>
              <a:t>Pochara</a:t>
            </a:r>
            <a:r>
              <a:rPr lang="en-US"/>
              <a:t> </a:t>
            </a:r>
            <a:r>
              <a:rPr lang="en-US" err="1"/>
              <a:t>Wiangkham</a:t>
            </a:r>
            <a:r>
              <a:rPr lang="en-US"/>
              <a:t> 65011476</a:t>
            </a:r>
          </a:p>
          <a:p>
            <a:pPr marL="285750" indent="-285750">
              <a:buFont typeface="Arial" panose="020B0604020202020204" pitchFamily="34" charset="0"/>
              <a:buChar char="•"/>
            </a:pPr>
            <a:r>
              <a:rPr lang="en-US" err="1"/>
              <a:t>Sirapop</a:t>
            </a:r>
            <a:r>
              <a:rPr lang="en-US"/>
              <a:t> </a:t>
            </a:r>
            <a:r>
              <a:rPr lang="en-US" err="1"/>
              <a:t>Tuntithanakij</a:t>
            </a:r>
            <a:r>
              <a:rPr lang="en-US"/>
              <a:t> 65011528</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HOUSES FINDER</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5CEF65-757A-4D05-90BA-ED40BC2E5152}">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AB34632-EE39-4722-B8A6-C2A6B86CC89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18A5EB6-E9B8-417D-B09E-03811FBC9BC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Chart</vt:lpstr>
      <vt:lpstr>Sample</vt:lpstr>
      <vt:lpstr>INTRODUCTION</vt:lpstr>
      <vt:lpstr>View series</vt:lpstr>
      <vt:lpstr>Code</vt:lpstr>
      <vt:lpstr>Column chart &amp; line chart</vt:lpstr>
      <vt:lpstr>Code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265</cp:revision>
  <dcterms:created xsi:type="dcterms:W3CDTF">2023-09-19T13:28:20Z</dcterms:created>
  <dcterms:modified xsi:type="dcterms:W3CDTF">2023-10-02T13:13:56Z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