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74" r:id="rId8"/>
    <p:sldId id="265" r:id="rId9"/>
    <p:sldId id="278" r:id="rId10"/>
    <p:sldId id="276" r:id="rId11"/>
    <p:sldId id="26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86918-DA9A-083C-2B6F-279F9F019C27}" v="637" dt="2023-10-10T11:50:55.370"/>
    <p1510:client id="{5594666F-1454-8466-F972-DA4967311391}" v="20" dt="2023-10-10T11:33:17.216"/>
    <p1510:client id="{62436157-9630-0A76-7D67-DF3982D6282F}" v="301" dt="2023-10-10T11:47:21.115"/>
    <p1510:client id="{A1C0068F-36BD-97B1-F1B3-15B191CEB21B}" v="5" dt="2023-10-10T11:24:25.693"/>
    <p1510:client id="{EB2CCB08-7846-4EBC-B9B1-6DE40F0084FF}" v="5" dt="2023-10-10T11:55:12.50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10/10/2023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320541" y="4942974"/>
            <a:ext cx="7007191" cy="734384"/>
          </a:xfrm>
        </p:spPr>
        <p:txBody>
          <a:bodyPr/>
          <a:lstStyle/>
          <a:p>
            <a:pPr algn="r"/>
            <a:r>
              <a:rPr lang="en-US"/>
              <a:t>DSS</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14874" y="1325658"/>
            <a:ext cx="5526773" cy="1471899"/>
          </a:xfrm>
        </p:spPr>
        <p:txBody>
          <a:bodyPr/>
          <a:lstStyle/>
          <a:p>
            <a:r>
              <a:rPr lang="en-US" sz="4800"/>
              <a:t>Sample</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t>HARDWARE PRODUCTS SEARCH</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a:p>
        </p:txBody>
      </p:sp>
      <p:pic>
        <p:nvPicPr>
          <p:cNvPr id="7" name="Picture 6">
            <a:extLst>
              <a:ext uri="{FF2B5EF4-FFF2-40B4-BE49-F238E27FC236}">
                <a16:creationId xmlns:a16="http://schemas.microsoft.com/office/drawing/2014/main" id="{FBA35586-7CC1-31D5-FF04-B39683425EE2}"/>
              </a:ext>
            </a:extLst>
          </p:cNvPr>
          <p:cNvPicPr>
            <a:picLocks noChangeAspect="1"/>
          </p:cNvPicPr>
          <p:nvPr/>
        </p:nvPicPr>
        <p:blipFill rotWithShape="1">
          <a:blip r:embed="rId2"/>
          <a:srcRect l="1337" t="3580" r="-134" b="-239"/>
          <a:stretch/>
        </p:blipFill>
        <p:spPr>
          <a:xfrm>
            <a:off x="409978" y="3264829"/>
            <a:ext cx="5512090" cy="3000500"/>
          </a:xfrm>
          <a:prstGeom prst="rect">
            <a:avLst/>
          </a:prstGeom>
        </p:spPr>
      </p:pic>
      <p:pic>
        <p:nvPicPr>
          <p:cNvPr id="8" name="Picture 7">
            <a:extLst>
              <a:ext uri="{FF2B5EF4-FFF2-40B4-BE49-F238E27FC236}">
                <a16:creationId xmlns:a16="http://schemas.microsoft.com/office/drawing/2014/main" id="{B74A79E7-F6CD-C807-3243-A0600A730036}"/>
              </a:ext>
            </a:extLst>
          </p:cNvPr>
          <p:cNvPicPr>
            <a:picLocks noChangeAspect="1"/>
          </p:cNvPicPr>
          <p:nvPr/>
        </p:nvPicPr>
        <p:blipFill>
          <a:blip r:embed="rId3"/>
          <a:stretch>
            <a:fillRect/>
          </a:stretch>
        </p:blipFill>
        <p:spPr>
          <a:xfrm>
            <a:off x="6098146" y="3551349"/>
            <a:ext cx="5887791" cy="2642315"/>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25E66B7-FB55-9697-2220-62FB738B8BE5}"/>
              </a:ext>
            </a:extLst>
          </p:cNvPr>
          <p:cNvPicPr>
            <a:picLocks noChangeAspect="1"/>
          </p:cNvPicPr>
          <p:nvPr/>
        </p:nvPicPr>
        <p:blipFill>
          <a:blip r:embed="rId4"/>
          <a:stretch>
            <a:fillRect/>
          </a:stretch>
        </p:blipFill>
        <p:spPr>
          <a:xfrm>
            <a:off x="5366084" y="378934"/>
            <a:ext cx="6573251" cy="2681159"/>
          </a:xfrm>
          <a:prstGeom prst="rect">
            <a:avLst/>
          </a:prstGeom>
        </p:spPr>
      </p:pic>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00601" y="612949"/>
            <a:ext cx="5111750" cy="2263602"/>
          </a:xfrm>
        </p:spPr>
        <p:txBody>
          <a:bodyPr/>
          <a:lstStyle/>
          <a:p>
            <a:r>
              <a:rPr lang="en-US"/>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39614" y="4272521"/>
            <a:ext cx="6442566" cy="2263602"/>
          </a:xfrm>
        </p:spPr>
        <p:txBody>
          <a:bodyPr vert="horz" lIns="91440" tIns="45720" rIns="91440" bIns="45720" rtlCol="0" anchor="t">
            <a:normAutofit/>
          </a:bodyPr>
          <a:lstStyle/>
          <a:p>
            <a:pPr>
              <a:lnSpc>
                <a:spcPct val="150000"/>
              </a:lnSpc>
            </a:pPr>
            <a:r>
              <a:rPr lang="en-US" sz="1800">
                <a:ea typeface="+mn-lt"/>
                <a:cs typeface="+mn-lt"/>
              </a:rPr>
              <a:t>Our program can determine the optimal number of seats to overbook by running simulation to create multiple replications. Also, the profitability is shown according to the demand.</a:t>
            </a:r>
            <a:endParaRPr lang="en-US" sz="180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ea typeface="+mn-lt"/>
                <a:cs typeface="+mn-lt"/>
              </a:rPr>
              <a:t>HARDWARE PRODUCTS SEARCH</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a:p>
        </p:txBody>
      </p:sp>
      <p:pic>
        <p:nvPicPr>
          <p:cNvPr id="4" name="Picture 3" descr="A graph with red line&#10;&#10;Description automatically generated">
            <a:extLst>
              <a:ext uri="{FF2B5EF4-FFF2-40B4-BE49-F238E27FC236}">
                <a16:creationId xmlns:a16="http://schemas.microsoft.com/office/drawing/2014/main" id="{6370CAFA-1048-8554-64DA-5DBFF83097FA}"/>
              </a:ext>
            </a:extLst>
          </p:cNvPr>
          <p:cNvPicPr>
            <a:picLocks noChangeAspect="1"/>
          </p:cNvPicPr>
          <p:nvPr/>
        </p:nvPicPr>
        <p:blipFill>
          <a:blip r:embed="rId2"/>
          <a:stretch>
            <a:fillRect/>
          </a:stretch>
        </p:blipFill>
        <p:spPr>
          <a:xfrm>
            <a:off x="4205357" y="315249"/>
            <a:ext cx="7657547" cy="3687502"/>
          </a:xfrm>
          <a:prstGeom prst="rect">
            <a:avLst/>
          </a:prstGeom>
        </p:spPr>
      </p:pic>
      <p:pic>
        <p:nvPicPr>
          <p:cNvPr id="10" name="Picture 9">
            <a:extLst>
              <a:ext uri="{FF2B5EF4-FFF2-40B4-BE49-F238E27FC236}">
                <a16:creationId xmlns:a16="http://schemas.microsoft.com/office/drawing/2014/main" id="{C6CE85A5-A44C-1DDA-0A78-16726D55A3B4}"/>
              </a:ext>
            </a:extLst>
          </p:cNvPr>
          <p:cNvPicPr>
            <a:picLocks noChangeAspect="1"/>
          </p:cNvPicPr>
          <p:nvPr/>
        </p:nvPicPr>
        <p:blipFill>
          <a:blip r:embed="rId3"/>
          <a:stretch>
            <a:fillRect/>
          </a:stretch>
        </p:blipFill>
        <p:spPr>
          <a:xfrm>
            <a:off x="3898007" y="310166"/>
            <a:ext cx="7776692" cy="3468709"/>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210305"/>
            <a:ext cx="10515600" cy="1325563"/>
          </a:xfrm>
        </p:spPr>
        <p:txBody>
          <a:bodyPr/>
          <a:lstStyle/>
          <a:p>
            <a:r>
              <a:rPr lang="en-US"/>
              <a:t>Explanation Page</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ea typeface="+mn-lt"/>
                <a:cs typeface="+mn-lt"/>
              </a:rPr>
              <a:t>HARDWARE PRODUCTS SEARCH</a:t>
            </a:r>
            <a:endParaRPr lang="en-US"/>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4</a:t>
            </a:fld>
            <a:endParaRPr lang="en-US"/>
          </a:p>
        </p:txBody>
      </p:sp>
      <p:sp>
        <p:nvSpPr>
          <p:cNvPr id="44" name="Text Placeholder 2">
            <a:extLst>
              <a:ext uri="{FF2B5EF4-FFF2-40B4-BE49-F238E27FC236}">
                <a16:creationId xmlns:a16="http://schemas.microsoft.com/office/drawing/2014/main" id="{E484133A-0D06-36D0-6D8F-28DB52912748}"/>
              </a:ext>
            </a:extLst>
          </p:cNvPr>
          <p:cNvSpPr txBox="1">
            <a:spLocks/>
          </p:cNvSpPr>
          <p:nvPr/>
        </p:nvSpPr>
        <p:spPr>
          <a:xfrm>
            <a:off x="1471587" y="5234985"/>
            <a:ext cx="8774071" cy="735982"/>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0" i="0">
                <a:solidFill>
                  <a:schemeClr val="tx1"/>
                </a:solidFill>
                <a:effectLst/>
                <a:latin typeface="Söhne"/>
              </a:rPr>
              <a:t>The simulation's goal is to determine the best overbooking level for an airline's flights. Multiple replications help analyze how different overbooking levels impact profitability. The Decision Support System (DSS) aids airline managers in balancing revenue maximization and cost reduction.</a:t>
            </a:r>
            <a:endParaRPr lang="en-US" sz="1800">
              <a:solidFill>
                <a:schemeClr val="tx1"/>
              </a:solidFill>
            </a:endParaRPr>
          </a:p>
        </p:txBody>
      </p:sp>
      <p:pic>
        <p:nvPicPr>
          <p:cNvPr id="13" name="Picture 12">
            <a:extLst>
              <a:ext uri="{FF2B5EF4-FFF2-40B4-BE49-F238E27FC236}">
                <a16:creationId xmlns:a16="http://schemas.microsoft.com/office/drawing/2014/main" id="{002F0A92-AA72-DDBC-FA05-6E6045CD1F44}"/>
              </a:ext>
            </a:extLst>
          </p:cNvPr>
          <p:cNvPicPr>
            <a:picLocks noChangeAspect="1"/>
          </p:cNvPicPr>
          <p:nvPr/>
        </p:nvPicPr>
        <p:blipFill>
          <a:blip r:embed="rId2"/>
          <a:stretch>
            <a:fillRect/>
          </a:stretch>
        </p:blipFill>
        <p:spPr>
          <a:xfrm>
            <a:off x="1588127" y="1728239"/>
            <a:ext cx="7796968" cy="3401521"/>
          </a:xfrm>
          <a:prstGeom prst="rect">
            <a:avLst/>
          </a:prstGeom>
        </p:spPr>
      </p:pic>
    </p:spTree>
    <p:extLst>
      <p:ext uri="{BB962C8B-B14F-4D97-AF65-F5344CB8AC3E}">
        <p14:creationId xmlns:p14="http://schemas.microsoft.com/office/powerpoint/2010/main" val="239346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505545" y="2470432"/>
            <a:ext cx="6696075" cy="1909763"/>
          </a:xfrm>
        </p:spPr>
        <p:txBody>
          <a:bodyPr/>
          <a:lstStyle/>
          <a:p>
            <a:r>
              <a:rPr lang="en-US"/>
              <a:t>Run SImulation</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505545" y="4417056"/>
            <a:ext cx="6696074" cy="1781801"/>
          </a:xfrm>
        </p:spPr>
        <p:txBody>
          <a:bodyPr/>
          <a:lstStyle/>
          <a:p>
            <a:r>
              <a:rPr lang="en-US" sz="1800">
                <a:solidFill>
                  <a:schemeClr val="tx1">
                    <a:lumMod val="85000"/>
                    <a:lumOff val="15000"/>
                  </a:schemeClr>
                </a:solidFill>
              </a:rPr>
              <a:t>The run simulation generates replications of the overbooking simulation based on the model parameters. Replication can be generated by the user input from 2 to 1000.</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ea typeface="+mn-lt"/>
                <a:cs typeface="+mn-lt"/>
              </a:rPr>
              <a:t>HARDWARE PRODUCTS SEARCH</a:t>
            </a:r>
            <a:endParaRPr lang="en-US"/>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a:p>
        </p:txBody>
      </p:sp>
      <p:cxnSp>
        <p:nvCxnSpPr>
          <p:cNvPr id="9" name="Straight Arrow Connector 8">
            <a:extLst>
              <a:ext uri="{FF2B5EF4-FFF2-40B4-BE49-F238E27FC236}">
                <a16:creationId xmlns:a16="http://schemas.microsoft.com/office/drawing/2014/main" id="{5E5061DD-518C-3A3D-9253-5B27AF3833E8}"/>
              </a:ext>
            </a:extLst>
          </p:cNvPr>
          <p:cNvCxnSpPr/>
          <p:nvPr/>
        </p:nvCxnSpPr>
        <p:spPr>
          <a:xfrm flipV="1">
            <a:off x="5759608" y="2244420"/>
            <a:ext cx="767862" cy="390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11" name="Picture 10">
            <a:extLst>
              <a:ext uri="{FF2B5EF4-FFF2-40B4-BE49-F238E27FC236}">
                <a16:creationId xmlns:a16="http://schemas.microsoft.com/office/drawing/2014/main" id="{9A098429-C155-EAF5-B42A-90C34F29D9D2}"/>
              </a:ext>
            </a:extLst>
          </p:cNvPr>
          <p:cNvPicPr>
            <a:picLocks noChangeAspect="1"/>
          </p:cNvPicPr>
          <p:nvPr/>
        </p:nvPicPr>
        <p:blipFill rotWithShape="1">
          <a:blip r:embed="rId2"/>
          <a:srcRect r="31353" b="54321"/>
          <a:stretch/>
        </p:blipFill>
        <p:spPr>
          <a:xfrm>
            <a:off x="589363" y="889460"/>
            <a:ext cx="6609961" cy="1962537"/>
          </a:xfrm>
          <a:prstGeom prst="rect">
            <a:avLst/>
          </a:prstGeom>
          <a:ln>
            <a:noFill/>
          </a:ln>
          <a:effectLst>
            <a:softEdge rad="112500"/>
          </a:effectLst>
        </p:spPr>
      </p:pic>
      <p:pic>
        <p:nvPicPr>
          <p:cNvPr id="4" name="Picture 3" descr="A screenshot of a computer&#10;&#10;Description automatically generated">
            <a:extLst>
              <a:ext uri="{FF2B5EF4-FFF2-40B4-BE49-F238E27FC236}">
                <a16:creationId xmlns:a16="http://schemas.microsoft.com/office/drawing/2014/main" id="{817E60F1-ACDC-BB81-EA1E-DD2B28D02A36}"/>
              </a:ext>
            </a:extLst>
          </p:cNvPr>
          <p:cNvPicPr>
            <a:picLocks noChangeAspect="1"/>
          </p:cNvPicPr>
          <p:nvPr/>
        </p:nvPicPr>
        <p:blipFill>
          <a:blip r:embed="rId3"/>
          <a:stretch>
            <a:fillRect/>
          </a:stretch>
        </p:blipFill>
        <p:spPr>
          <a:xfrm>
            <a:off x="7291614" y="991737"/>
            <a:ext cx="4484913" cy="1744881"/>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398221" y="2781671"/>
            <a:ext cx="7140574" cy="1909763"/>
          </a:xfrm>
        </p:spPr>
        <p:txBody>
          <a:bodyPr/>
          <a:lstStyle/>
          <a:p>
            <a:r>
              <a:rPr lang="en-US"/>
              <a:t>SUMMARY RESULTS From SIMULATION</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505545" y="4578042"/>
            <a:ext cx="6696074" cy="1781801"/>
          </a:xfrm>
        </p:spPr>
        <p:txBody>
          <a:bodyPr/>
          <a:lstStyle/>
          <a:p>
            <a:r>
              <a:rPr lang="en-US" sz="1800">
                <a:solidFill>
                  <a:schemeClr val="tx1">
                    <a:lumMod val="85000"/>
                    <a:lumOff val="15000"/>
                  </a:schemeClr>
                </a:solidFill>
              </a:rPr>
              <a:t>This page shows the min, max, average, SD, and median for the four output measures. (Demand, Total No-Shows, Fraction No-Shows, Profits)</a:t>
            </a:r>
          </a:p>
          <a:p>
            <a:endParaRPr lang="en-US" sz="1800">
              <a:solidFill>
                <a:schemeClr val="tx1">
                  <a:lumMod val="85000"/>
                  <a:lumOff val="15000"/>
                </a:schemeClr>
              </a:solidFill>
            </a:endParaRP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ea typeface="+mn-lt"/>
                <a:cs typeface="+mn-lt"/>
              </a:rPr>
              <a:t>HARDWARE PRODUCTS SEARCH</a:t>
            </a:r>
            <a:endParaRPr lang="en-US"/>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a:p>
        </p:txBody>
      </p:sp>
      <p:cxnSp>
        <p:nvCxnSpPr>
          <p:cNvPr id="9" name="Straight Arrow Connector 8">
            <a:extLst>
              <a:ext uri="{FF2B5EF4-FFF2-40B4-BE49-F238E27FC236}">
                <a16:creationId xmlns:a16="http://schemas.microsoft.com/office/drawing/2014/main" id="{5E5061DD-518C-3A3D-9253-5B27AF3833E8}"/>
              </a:ext>
            </a:extLst>
          </p:cNvPr>
          <p:cNvCxnSpPr/>
          <p:nvPr/>
        </p:nvCxnSpPr>
        <p:spPr>
          <a:xfrm flipV="1">
            <a:off x="5759608" y="2244420"/>
            <a:ext cx="767862" cy="390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6C0C5E80-DFEF-41DF-559A-A608C94CB096}"/>
              </a:ext>
            </a:extLst>
          </p:cNvPr>
          <p:cNvPicPr>
            <a:picLocks noChangeAspect="1"/>
          </p:cNvPicPr>
          <p:nvPr/>
        </p:nvPicPr>
        <p:blipFill rotWithShape="1">
          <a:blip r:embed="rId2"/>
          <a:srcRect l="855" t="5913" r="285" b="10283"/>
          <a:stretch/>
        </p:blipFill>
        <p:spPr>
          <a:xfrm>
            <a:off x="2588654" y="291955"/>
            <a:ext cx="7448698" cy="3513383"/>
          </a:xfrm>
          <a:prstGeom prst="rect">
            <a:avLst/>
          </a:prstGeom>
        </p:spPr>
      </p:pic>
    </p:spTree>
    <p:extLst>
      <p:ext uri="{BB962C8B-B14F-4D97-AF65-F5344CB8AC3E}">
        <p14:creationId xmlns:p14="http://schemas.microsoft.com/office/powerpoint/2010/main" val="409690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6C64-734E-E574-1813-C4B4DB213822}"/>
              </a:ext>
            </a:extLst>
          </p:cNvPr>
          <p:cNvSpPr>
            <a:spLocks noGrp="1"/>
          </p:cNvSpPr>
          <p:nvPr>
            <p:ph type="ctrTitle"/>
          </p:nvPr>
        </p:nvSpPr>
        <p:spPr>
          <a:xfrm>
            <a:off x="6991350" y="522514"/>
            <a:ext cx="4179570" cy="1156710"/>
          </a:xfrm>
        </p:spPr>
        <p:txBody>
          <a:bodyPr/>
          <a:lstStyle/>
          <a:p>
            <a:pPr algn="r"/>
            <a:r>
              <a:rPr lang="en-US"/>
              <a:t>Code</a:t>
            </a:r>
          </a:p>
        </p:txBody>
      </p:sp>
      <p:sp>
        <p:nvSpPr>
          <p:cNvPr id="4" name="Footer Placeholder 3">
            <a:extLst>
              <a:ext uri="{FF2B5EF4-FFF2-40B4-BE49-F238E27FC236}">
                <a16:creationId xmlns:a16="http://schemas.microsoft.com/office/drawing/2014/main" id="{2F252D06-C8F5-8D4C-8D2E-563526955394}"/>
              </a:ext>
            </a:extLst>
          </p:cNvPr>
          <p:cNvSpPr>
            <a:spLocks noGrp="1"/>
          </p:cNvSpPr>
          <p:nvPr>
            <p:ph type="ftr" sz="quarter" idx="4294967295"/>
          </p:nvPr>
        </p:nvSpPr>
        <p:spPr>
          <a:xfrm>
            <a:off x="0" y="6356350"/>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F73D94CA-1D52-5823-6912-E5642C8B377E}"/>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7</a:t>
            </a:fld>
            <a:endParaRPr lang="en-US"/>
          </a:p>
        </p:txBody>
      </p:sp>
      <p:pic>
        <p:nvPicPr>
          <p:cNvPr id="3" name="Picture 2" descr="A white background with text and numbers&#10;&#10;Description automatically generated">
            <a:extLst>
              <a:ext uri="{FF2B5EF4-FFF2-40B4-BE49-F238E27FC236}">
                <a16:creationId xmlns:a16="http://schemas.microsoft.com/office/drawing/2014/main" id="{7C1BABC0-4613-13E4-6E91-7E4790B451A2}"/>
              </a:ext>
            </a:extLst>
          </p:cNvPr>
          <p:cNvPicPr>
            <a:picLocks noChangeAspect="1"/>
          </p:cNvPicPr>
          <p:nvPr/>
        </p:nvPicPr>
        <p:blipFill>
          <a:blip r:embed="rId2"/>
          <a:stretch>
            <a:fillRect/>
          </a:stretch>
        </p:blipFill>
        <p:spPr>
          <a:xfrm>
            <a:off x="653716" y="2054361"/>
            <a:ext cx="10884567" cy="3741880"/>
          </a:xfrm>
          <a:prstGeom prst="rect">
            <a:avLst/>
          </a:prstGeom>
        </p:spPr>
      </p:pic>
    </p:spTree>
    <p:extLst>
      <p:ext uri="{BB962C8B-B14F-4D97-AF65-F5344CB8AC3E}">
        <p14:creationId xmlns:p14="http://schemas.microsoft.com/office/powerpoint/2010/main" val="3675661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954593"/>
            <a:ext cx="5111750" cy="1921958"/>
          </a:xfrm>
        </p:spPr>
        <p:txBody>
          <a:bodyPr/>
          <a:lstStyle/>
          <a:p>
            <a:r>
              <a:rPr lang="en-US" sz="320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301082"/>
            <a:ext cx="5111750" cy="1921958"/>
          </a:xfrm>
        </p:spPr>
        <p:txBody>
          <a:bodyPr vert="horz" lIns="91440" tIns="45720" rIns="91440" bIns="45720" rtlCol="0" anchor="t">
            <a:normAutofit/>
          </a:bodyPr>
          <a:lstStyle/>
          <a:p>
            <a:r>
              <a:rPr lang="en-US" sz="2000"/>
              <a:t>The Airlines DSS is a useful tool to help manage and optimize the overbooking seats, which result in more profits for the Airlines.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a:ea typeface="+mn-lt"/>
                <a:cs typeface="+mn-lt"/>
              </a:rPr>
              <a:t>HARDWARE PRODUCTS SEARCH</a:t>
            </a:r>
            <a:endParaRPr lang="en-US"/>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174286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318597"/>
            <a:ext cx="4226172" cy="1486748"/>
          </a:xfrm>
        </p:spPr>
        <p:txBody>
          <a:bodyPr/>
          <a:lstStyle/>
          <a:p>
            <a:r>
              <a:rPr lang="en-US"/>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107620"/>
          </a:xfrm>
        </p:spPr>
        <p:txBody>
          <a:bodyPr vert="horz" lIns="91440" tIns="45720" rIns="91440" bIns="45720" rtlCol="0" anchor="t">
            <a:normAutofit lnSpcReduction="10000"/>
          </a:bodyPr>
          <a:lstStyle/>
          <a:p>
            <a:pPr marL="285750" indent="-285750">
              <a:buFont typeface="Arial" panose="020B0604020202020204" pitchFamily="34" charset="0"/>
              <a:buChar char="•"/>
            </a:pPr>
            <a:r>
              <a:rPr lang="en-US" err="1"/>
              <a:t>Chanasorn</a:t>
            </a:r>
            <a:r>
              <a:rPr lang="en-US"/>
              <a:t> </a:t>
            </a:r>
            <a:r>
              <a:rPr lang="en-US" err="1"/>
              <a:t>Howattanakulphong</a:t>
            </a:r>
            <a:r>
              <a:rPr lang="en-US"/>
              <a:t> 65011277</a:t>
            </a:r>
          </a:p>
          <a:p>
            <a:pPr marL="285750" indent="-285750">
              <a:buFont typeface="Arial" panose="020B0604020202020204" pitchFamily="34" charset="0"/>
              <a:buChar char="•"/>
            </a:pPr>
            <a:r>
              <a:rPr lang="en-US">
                <a:ea typeface="+mn-lt"/>
                <a:cs typeface="+mn-lt"/>
              </a:rPr>
              <a:t>Phupa Denphatcharangkul 65011462</a:t>
            </a:r>
            <a:endParaRPr lang="en-US"/>
          </a:p>
          <a:p>
            <a:pPr marL="285750" indent="-285750">
              <a:buFont typeface="Arial" panose="020B0604020202020204" pitchFamily="34" charset="0"/>
              <a:buChar char="•"/>
            </a:pPr>
            <a:r>
              <a:rPr lang="en-US" err="1"/>
              <a:t>Pitiphong</a:t>
            </a:r>
            <a:r>
              <a:rPr lang="en-US"/>
              <a:t> </a:t>
            </a:r>
            <a:r>
              <a:rPr lang="en-US" err="1"/>
              <a:t>Kitrueangphatchara</a:t>
            </a:r>
            <a:r>
              <a:rPr lang="en-US"/>
              <a:t> 65011472</a:t>
            </a:r>
          </a:p>
          <a:p>
            <a:pPr marL="285750" indent="-285750">
              <a:buFont typeface="Arial" panose="020B0604020202020204" pitchFamily="34" charset="0"/>
              <a:buChar char="•"/>
            </a:pPr>
            <a:r>
              <a:rPr lang="en-US" err="1"/>
              <a:t>Pochara</a:t>
            </a:r>
            <a:r>
              <a:rPr lang="en-US"/>
              <a:t> </a:t>
            </a:r>
            <a:r>
              <a:rPr lang="en-US" err="1"/>
              <a:t>Wiangkham</a:t>
            </a:r>
            <a:r>
              <a:rPr lang="en-US"/>
              <a:t> 65011476</a:t>
            </a:r>
          </a:p>
          <a:p>
            <a:pPr marL="285750" indent="-285750">
              <a:buFont typeface="Arial" panose="020B0604020202020204" pitchFamily="34" charset="0"/>
              <a:buChar char="•"/>
            </a:pPr>
            <a:r>
              <a:rPr lang="en-US" err="1"/>
              <a:t>Sirapop</a:t>
            </a:r>
            <a:r>
              <a:rPr lang="en-US"/>
              <a:t> </a:t>
            </a:r>
            <a:r>
              <a:rPr lang="en-US" err="1"/>
              <a:t>Tuntithanakij</a:t>
            </a:r>
            <a:r>
              <a:rPr lang="en-US"/>
              <a:t> 65011528</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HOUSES FINDER</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8A5EB6-E9B8-417D-B09E-03811FBC9BCD}">
  <ds:schemaRefs>
    <ds:schemaRef ds:uri="http://schemas.microsoft.com/sharepoint/v3/contenttype/forms"/>
  </ds:schemaRefs>
</ds:datastoreItem>
</file>

<file path=customXml/itemProps2.xml><?xml version="1.0" encoding="utf-8"?>
<ds:datastoreItem xmlns:ds="http://schemas.openxmlformats.org/officeDocument/2006/customXml" ds:itemID="{CE5CEF65-757A-4D05-90BA-ED40BC2E5152}">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AB34632-EE39-4722-B8A6-C2A6B86CC89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vt:lpstr>
      <vt:lpstr>DSS</vt:lpstr>
      <vt:lpstr>Sample</vt:lpstr>
      <vt:lpstr>INTRODUCTION</vt:lpstr>
      <vt:lpstr>Explanation Page</vt:lpstr>
      <vt:lpstr>Run SImulation</vt:lpstr>
      <vt:lpstr>SUMMARY RESULTS From SIMULATION</vt:lpstr>
      <vt:lpstr>Code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2</cp:revision>
  <dcterms:created xsi:type="dcterms:W3CDTF">2023-09-19T13:28:20Z</dcterms:created>
  <dcterms:modified xsi:type="dcterms:W3CDTF">2023-10-10T14:28:30Z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