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74" r:id="rId4"/>
    <p:sldId id="280" r:id="rId5"/>
    <p:sldId id="281" r:id="rId6"/>
    <p:sldId id="282" r:id="rId7"/>
    <p:sldId id="286" r:id="rId8"/>
    <p:sldId id="283" r:id="rId9"/>
    <p:sldId id="287" r:id="rId10"/>
    <p:sldId id="288" r:id="rId11"/>
    <p:sldId id="289" r:id="rId12"/>
    <p:sldId id="276" r:id="rId13"/>
    <p:sldId id="290" r:id="rId14"/>
    <p:sldId id="291" r:id="rId15"/>
    <p:sldId id="292" r:id="rId16"/>
    <p:sldId id="293" r:id="rId17"/>
    <p:sldId id="284" r:id="rId18"/>
    <p:sldId id="285" r:id="rId19"/>
    <p:sldId id="277" r:id="rId20"/>
    <p:sldId id="294" r:id="rId21"/>
    <p:sldId id="295" r:id="rId22"/>
    <p:sldId id="275" r:id="rId23"/>
    <p:sldId id="296" r:id="rId24"/>
    <p:sldId id="297" r:id="rId25"/>
    <p:sldId id="298" r:id="rId26"/>
    <p:sldId id="279" r:id="rId27"/>
    <p:sldId id="301" r:id="rId28"/>
    <p:sldId id="302" r:id="rId29"/>
    <p:sldId id="303" r:id="rId30"/>
    <p:sldId id="304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5CBE-BEB9-46C7-ACD2-5B6CD01CCFDA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24008-60BE-4BB6-A0F4-F98287EC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7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6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5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4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3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6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4008-60BE-4BB6-A0F4-F98287EC753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38B9-2108-8FEB-0235-8A8D87D54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21BE4-A163-D782-5E95-8113E372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A82F-34C6-91EF-7900-A82B52FA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295-6AD1-4DE0-A6C4-4BD01F88DFE6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ED3A-7FB8-9504-E614-C8A13C3A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105-752F-E502-EC77-409AB374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63FF-9BDE-5D53-E82B-174ED8C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A498-91DB-19AE-C75A-36B8926C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754-3842-E6DD-C210-C6AA92A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B24-2FD6-4680-A205-44122ED250FA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8DB3-1CE6-DBFC-094A-B1EC9398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ABD6A-B738-5F7E-55FC-01114F7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43721-E8D1-812E-8D71-58BA04D3A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9439-AACD-479D-F83C-8304837E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372-8EFC-2F9A-CC49-EC741DF8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7999-2522-48C4-A680-7222CD2CBE21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5723-76D7-F500-0023-5EEA42F8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C686-92CB-4A3D-EF89-0134445F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57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5A7E-C536-C1F9-9DDD-2A2D5BF4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45D9-6D68-26E6-E350-8146A04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E926-7870-EE33-7059-2455DFEE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1FC4-ADA3-4729-AFA4-EFF3B4894D88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A0D1-B5F0-69C2-5A1E-F3FFAF8E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EC51-E005-E3FD-CED1-F219B6F2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5DF2-9260-17BB-B08C-6CC3B149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CA65-501F-5C3A-1669-61589F59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A7E2-AC3E-4CF8-9CA9-04683A8B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D8F4-8FA6-4411-A586-8090833BF324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72E7-8DE4-5751-15D3-72A3548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004B-0235-8BB5-71CD-F233E30D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C7B3-E73B-8584-F0C8-3699BA90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6F1-F87B-716A-1C20-288E3AE1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CAE16-3ED9-57D4-00E2-4058BC53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E233-8424-6083-A31D-469CFDC6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775-46E4-477F-BF0F-8D292028D61E}" type="datetime1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5C0B9-A76F-6F72-FE43-ECF1C217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3193-447D-5101-4AB5-D655A5D6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9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B532-1993-D85E-2D38-E391C11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1724-452B-7F68-B953-68158D71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30A7A-CC04-7B63-CC04-C04D5D279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B1DBE-A778-507B-C0DD-AA46ED80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41DD7-437E-E039-7519-FB12CA8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0CA91-4B24-A9C9-3A60-53344EB6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C49-AB47-47FA-A441-F857E26F696D}" type="datetime1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10884-29C0-19A3-B20F-922BF3E3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5B50D-19BE-F5C9-7441-9505C5C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97FB-9503-0B11-9993-DA743E26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A8330-2A0D-739E-3883-AE54A830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5CE1-5C9C-4DF1-9EAB-4F1E4299FA75}" type="datetime1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6C2ED-B979-6362-E711-8370B736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09F87-874E-258D-2714-4248ADD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4F409-0770-3C4F-9542-34E79EF8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DDE4-51DC-4AFC-A1D1-A6DE8F5851C9}" type="datetime1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3BCA4-67A8-CD7B-AE82-022967F4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589-4B8E-FD6E-3625-D0E520A6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44B-CB95-0763-4535-D46E48A2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418C-4FE0-4D53-A43C-13155BD0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1521-6E0E-536A-8802-80F9901B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7AA2-8A9A-D08F-D39E-6CD274CA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03F9-5D2F-4073-8F90-202DBF07B421}" type="datetime1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B75E-F24E-A7CB-7E1B-14AD6587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C232-8C08-C050-FF2E-7E38DDAB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67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941F-C4A5-E0A3-1323-50EF7AFC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12037-7B75-80FB-CE99-2C3A6172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E8ECB-5762-F062-433B-959FC1BB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ED7E-A090-0E6D-6463-DD367EA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A0B-EFF7-4BF0-B36D-7E74177F16AA}" type="datetime1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B8FBA-28F9-7E0B-340D-4A15C12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9FF0-9591-303B-44AE-548073D4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2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2A093-DEAA-E373-0137-9155D209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0DFB-1053-188F-5535-F12F6506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FB4A-1910-05CD-C290-6125E21B2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3D0D-0693-4EBC-B381-40B5FB2DFA65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CF05B-95EC-15B0-4DF5-0B404022B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592E-9E89-A5D5-0CE1-03E563E2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0DE9-814D-41ED-98BF-C47DB3492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897-7845-7AD0-0561-1B7180647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FROM EXCEL TO EXCELLENT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6535D-F418-D657-F901-4713527C5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00B050"/>
                </a:solidFill>
              </a:rPr>
              <a:t>More on Pivot Tables</a:t>
            </a:r>
          </a:p>
        </p:txBody>
      </p:sp>
    </p:spTree>
    <p:extLst>
      <p:ext uri="{BB962C8B-B14F-4D97-AF65-F5344CB8AC3E}">
        <p14:creationId xmlns:p14="http://schemas.microsoft.com/office/powerpoint/2010/main" val="323331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4115-FADE-B0F6-B1D5-5F91CFC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Grouping and Ungrouping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12F9-B68E-7829-EA9C-4DC2CA4C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599" cy="4165283"/>
          </a:xfrm>
        </p:spPr>
        <p:txBody>
          <a:bodyPr/>
          <a:lstStyle/>
          <a:p>
            <a:r>
              <a:rPr lang="en-GB" dirty="0"/>
              <a:t>The items – </a:t>
            </a:r>
            <a:r>
              <a:rPr lang="en-GB" dirty="0">
                <a:solidFill>
                  <a:srgbClr val="00B050"/>
                </a:solidFill>
              </a:rPr>
              <a:t>South</a:t>
            </a:r>
            <a:r>
              <a:rPr lang="en-GB" dirty="0"/>
              <a:t> and </a:t>
            </a:r>
            <a:r>
              <a:rPr lang="en-GB" dirty="0">
                <a:solidFill>
                  <a:srgbClr val="00B050"/>
                </a:solidFill>
              </a:rPr>
              <a:t>West</a:t>
            </a:r>
            <a:r>
              <a:rPr lang="en-GB" dirty="0"/>
              <a:t>  are grouped under the name </a:t>
            </a:r>
            <a:r>
              <a:rPr lang="en-GB" dirty="0">
                <a:solidFill>
                  <a:srgbClr val="00B050"/>
                </a:solidFill>
              </a:rPr>
              <a:t>Group2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159E3-C8D4-3706-AA2D-01F2D3F9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9" y="2705905"/>
            <a:ext cx="4006436" cy="292284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0AAF0D-B473-BD02-0363-9DA13EA8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4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4115-FADE-B0F6-B1D5-5F91CFC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Grouping and Ungrouping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12F9-B68E-7829-EA9C-4DC2CA4C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599" cy="41652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</a:t>
            </a:r>
            <a:r>
              <a:rPr lang="en-GB" dirty="0">
                <a:solidFill>
                  <a:srgbClr val="00B050"/>
                </a:solidFill>
              </a:rPr>
              <a:t>ungroup</a:t>
            </a:r>
            <a:r>
              <a:rPr lang="en-GB" dirty="0"/>
              <a:t> a group, do the following </a:t>
            </a:r>
          </a:p>
          <a:p>
            <a:r>
              <a:rPr lang="en-GB" dirty="0"/>
              <a:t>Click on the Group Name.</a:t>
            </a:r>
          </a:p>
          <a:p>
            <a:r>
              <a:rPr lang="en-GB" dirty="0"/>
              <a:t>Click the ANALYZE tab.</a:t>
            </a:r>
          </a:p>
          <a:p>
            <a:r>
              <a:rPr lang="en-GB" dirty="0"/>
              <a:t>Click </a:t>
            </a:r>
            <a:r>
              <a:rPr lang="en-GB" dirty="0">
                <a:solidFill>
                  <a:srgbClr val="00B050"/>
                </a:solidFill>
              </a:rPr>
              <a:t>Ungroup</a:t>
            </a:r>
            <a:r>
              <a:rPr lang="en-GB" dirty="0"/>
              <a:t> in the group – Group.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205C2-B9A8-588F-24AE-688C6D45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F8D0-B90F-7C82-7DFD-1087EECE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Grouping by a Date Field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E76F-6CB0-7F48-68C5-735EA8EE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</p:spPr>
        <p:txBody>
          <a:bodyPr/>
          <a:lstStyle/>
          <a:p>
            <a:r>
              <a:rPr lang="en-GB" dirty="0"/>
              <a:t>Insert Pivot Table with Ungroup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39A40-63FD-77D2-1457-CB0C8D89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67" y="2673350"/>
            <a:ext cx="6591300" cy="3638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FE98E-F9ED-3A6B-1E1E-BE71F933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0" y="2028825"/>
            <a:ext cx="3448050" cy="482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7E9AA-6CCA-060F-390B-C34811ACD308}"/>
              </a:ext>
            </a:extLst>
          </p:cNvPr>
          <p:cNvSpPr txBox="1"/>
          <p:nvPr/>
        </p:nvSpPr>
        <p:spPr>
          <a:xfrm>
            <a:off x="6093656" y="4195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3. Group-Dates.xlsx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0B64-1F34-DC2D-9827-8ECE0875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1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4115-FADE-B0F6-B1D5-5F91CFC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Grouping by a Date Field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B562C-4311-DD9D-681F-25620D0C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8009" cy="4351338"/>
          </a:xfrm>
        </p:spPr>
        <p:txBody>
          <a:bodyPr/>
          <a:lstStyle/>
          <a:p>
            <a:r>
              <a:rPr lang="en-GB" dirty="0"/>
              <a:t>Click on a Date item in the PivotTable.</a:t>
            </a:r>
          </a:p>
          <a:p>
            <a:r>
              <a:rPr lang="en-GB" dirty="0"/>
              <a:t>Click the ANALYZE tab on the Ribbon.</a:t>
            </a:r>
          </a:p>
          <a:p>
            <a:r>
              <a:rPr lang="en-GB" dirty="0"/>
              <a:t>Click Group Field in the group – Group.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The Grouping dialog box appears.</a:t>
            </a:r>
          </a:p>
          <a:p>
            <a:r>
              <a:rPr lang="en-GB" dirty="0"/>
              <a:t>Set the dates for – Starting at and Ending at.</a:t>
            </a:r>
          </a:p>
          <a:p>
            <a:r>
              <a:rPr lang="en-GB" dirty="0"/>
              <a:t>Select Months, Quarters and Years in the box under By. To select / deselect multiple items, keep the Ctrl-key pressed.</a:t>
            </a:r>
          </a:p>
          <a:p>
            <a:r>
              <a:rPr lang="en-GB" dirty="0"/>
              <a:t>Click OK.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127BC-C519-EB79-B814-8BD33D7C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209" y="1871369"/>
            <a:ext cx="3376748" cy="435133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7F5455-FC31-8B4F-B284-B84ED69A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3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0DE6-7C9B-BC5E-C8D5-2A95CAC2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FE22-3100-6ACF-EDCA-FE1964CD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analyse store sales or website traffic a weekly basis. We know that the starting date January 4, 2014 is a Saturday. So the grouping would be from Saturday to Friday every week. </a:t>
            </a:r>
          </a:p>
          <a:p>
            <a:endParaRPr lang="en-GB" dirty="0"/>
          </a:p>
          <a:p>
            <a:r>
              <a:rPr lang="en-GB" dirty="0"/>
              <a:t>Create a pivot table showing weekly sales.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0513-AD3C-998B-AE4D-14B93CDB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4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0DE6-7C9B-BC5E-C8D5-2A95CAC2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FE22-3100-6ACF-EDCA-FE1964CD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file given is  the call </a:t>
            </a:r>
            <a:r>
              <a:rPr lang="en-GB" dirty="0" err="1"/>
              <a:t>center</a:t>
            </a:r>
            <a:r>
              <a:rPr lang="en-GB" dirty="0"/>
              <a:t> data. </a:t>
            </a:r>
          </a:p>
          <a:p>
            <a:r>
              <a:rPr lang="en-GB" dirty="0"/>
              <a:t>Create a pivot table showing hourly calls as shown.</a:t>
            </a:r>
          </a:p>
        </p:txBody>
      </p:sp>
      <p:pic>
        <p:nvPicPr>
          <p:cNvPr id="4" name="Picture 3" descr="Group Dates in Pivot Tables in Excel - by hours resolved">
            <a:extLst>
              <a:ext uri="{FF2B5EF4-FFF2-40B4-BE49-F238E27FC236}">
                <a16:creationId xmlns:a16="http://schemas.microsoft.com/office/drawing/2014/main" id="{EE6D69E7-020E-96D6-1066-B1141A47C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06" y="2868122"/>
            <a:ext cx="3494797" cy="3443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1629B-16AF-C214-015B-FD2444B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0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0DE6-7C9B-BC5E-C8D5-2A95CAC2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Timeline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FE22-3100-6ACF-EDCA-FE1964CD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Timeline slicer is designed to work exclusively with date fields, and it provides an excellent visual method to filter and group the dates in a pivot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615E-35A7-A1CA-4BF8-EA5436F2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" y="3140075"/>
            <a:ext cx="4905375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293AE-9A61-64C4-4FCA-93007099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3206750"/>
            <a:ext cx="5772150" cy="3219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C2C42-2AAA-A524-B82D-A08EF14B8FB5}"/>
              </a:ext>
            </a:extLst>
          </p:cNvPr>
          <p:cNvSpPr txBox="1"/>
          <p:nvPr/>
        </p:nvSpPr>
        <p:spPr>
          <a:xfrm>
            <a:off x="5953125" y="13506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6. Timeline Slicer.xlsx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B65ED5-3BEA-FB78-0C1A-CC1A8DBF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9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BB30-96F4-3AF9-A1C5-739F4000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Active Field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3912-633F-C46F-F913-4D9126D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00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Suppose you want to set Active Field as the Region field.</a:t>
            </a:r>
          </a:p>
          <a:p>
            <a:r>
              <a:rPr lang="en-GB" dirty="0"/>
              <a:t>Click on Mid West.</a:t>
            </a:r>
          </a:p>
          <a:p>
            <a:r>
              <a:rPr lang="en-GB" dirty="0"/>
              <a:t>On the Ribbon, in the Active Field group, in the Active Field box, Region will be displayed.</a:t>
            </a:r>
          </a:p>
          <a:p>
            <a:r>
              <a:rPr lang="en-GB" dirty="0"/>
              <a:t>Click on Field Settings. The Field Settings dialog box appears.</a:t>
            </a:r>
          </a:p>
          <a:p>
            <a:r>
              <a:rPr lang="en-GB" dirty="0"/>
              <a:t>You can set your preferences for the field – Region.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33A2A-1BE0-60CB-D262-1D8640DA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03" y="1825625"/>
            <a:ext cx="401955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5B125-86BB-5364-80BE-A2107A7AA05B}"/>
              </a:ext>
            </a:extLst>
          </p:cNvPr>
          <p:cNvSpPr txBox="1"/>
          <p:nvPr/>
        </p:nvSpPr>
        <p:spPr>
          <a:xfrm>
            <a:off x="5890407" y="4195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7. FieldSetting.xlsx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9533A3-7510-7B62-EF7D-B39F78CC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6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062E-469B-B053-3F66-E38A7D94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PivotTable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BA4C-A082-B9C9-91CA-9F40C152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360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can set the PivotTable Options according to your preferences.</a:t>
            </a:r>
          </a:p>
          <a:p>
            <a:r>
              <a:rPr lang="en-GB" dirty="0"/>
              <a:t>Click on the PivotTable.</a:t>
            </a:r>
          </a:p>
          <a:p>
            <a:r>
              <a:rPr lang="en-GB" dirty="0"/>
              <a:t>Click the </a:t>
            </a:r>
            <a:r>
              <a:rPr lang="en-GB" dirty="0">
                <a:solidFill>
                  <a:srgbClr val="00B050"/>
                </a:solidFill>
              </a:rPr>
              <a:t>ANALYZE</a:t>
            </a:r>
            <a:r>
              <a:rPr lang="en-GB" dirty="0"/>
              <a:t> tab.</a:t>
            </a:r>
          </a:p>
          <a:p>
            <a:r>
              <a:rPr lang="en-GB" dirty="0"/>
              <a:t>Click Options in the PivotTable group.</a:t>
            </a:r>
          </a:p>
          <a:p>
            <a:pPr marL="0" indent="0">
              <a:buNone/>
            </a:pPr>
            <a:r>
              <a:rPr lang="en-GB" dirty="0"/>
              <a:t>The PivotTable Options dialog box appears. You can set your preferences in the dialog box.</a:t>
            </a:r>
          </a:p>
        </p:txBody>
      </p:sp>
      <p:pic>
        <p:nvPicPr>
          <p:cNvPr id="4" name="Picture 3" descr="Options Dialog Box">
            <a:extLst>
              <a:ext uri="{FF2B5EF4-FFF2-40B4-BE49-F238E27FC236}">
                <a16:creationId xmlns:a16="http://schemas.microsoft.com/office/drawing/2014/main" id="{E98E1366-0341-77A0-E175-2587EDBD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92" y="1825625"/>
            <a:ext cx="40005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898D-FB65-61ED-B535-9C0EB685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0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D451-577B-518F-E7EA-9ECAD5E8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 Numbers in Pivot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F3CE-849A-4C2D-BB9D-201027F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want to create a Pivot Table that shows the frequency distribution of the number of sales transactions within the groups that we created as shown.</a:t>
            </a:r>
          </a:p>
        </p:txBody>
      </p:sp>
      <p:pic>
        <p:nvPicPr>
          <p:cNvPr id="1026" name="Picture 2" descr="Group Numbers in Pivot Table in Excel - frequency distribution">
            <a:extLst>
              <a:ext uri="{FF2B5EF4-FFF2-40B4-BE49-F238E27FC236}">
                <a16:creationId xmlns:a16="http://schemas.microsoft.com/office/drawing/2014/main" id="{25325EC9-AEF4-248A-3DFC-744B9FB6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29" y="2892425"/>
            <a:ext cx="31813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85B0F-2D46-B321-3719-E8E454D20A70}"/>
              </a:ext>
            </a:extLst>
          </p:cNvPr>
          <p:cNvSpPr txBox="1"/>
          <p:nvPr/>
        </p:nvSpPr>
        <p:spPr>
          <a:xfrm>
            <a:off x="5941255" y="4921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8. GroupNumber.xlsx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B02C-60A4-BF7A-8385-59C7620E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1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EDB3-D1EE-53B9-CCCF-D0F3C38A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Pivot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724F-404A-9BCE-EF3C-69E41852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en-GB" dirty="0"/>
              <a:t>Excel takes a snapshot of the data and stores it in its memory. This snapshot is called the </a:t>
            </a:r>
            <a:r>
              <a:rPr lang="en-GB" dirty="0">
                <a:solidFill>
                  <a:srgbClr val="00B050"/>
                </a:solidFill>
              </a:rPr>
              <a:t>Pivot Cache</a:t>
            </a:r>
            <a:r>
              <a:rPr lang="en-GB" dirty="0"/>
              <a:t>.</a:t>
            </a:r>
          </a:p>
          <a:p>
            <a:r>
              <a:rPr lang="en-GB" dirty="0"/>
              <a:t>When you create different views using a Pivot Table, Excel does not go back to the data source, rather it uses the Pivot Cache to quickly analyse the data and give you the summary/results.</a:t>
            </a:r>
          </a:p>
          <a:p>
            <a:r>
              <a:rPr lang="en-GB" dirty="0">
                <a:solidFill>
                  <a:srgbClr val="00B050"/>
                </a:solidFill>
              </a:rPr>
              <a:t>Pivot Cache </a:t>
            </a:r>
            <a:r>
              <a:rPr lang="en-GB" dirty="0"/>
              <a:t>enables this fast functioning of a pivot table.</a:t>
            </a:r>
          </a:p>
        </p:txBody>
      </p:sp>
      <p:pic>
        <p:nvPicPr>
          <p:cNvPr id="1026" name="Picture 2" descr="Pivot Cache in Pivot Table - Flow">
            <a:extLst>
              <a:ext uri="{FF2B5EF4-FFF2-40B4-BE49-F238E27FC236}">
                <a16:creationId xmlns:a16="http://schemas.microsoft.com/office/drawing/2014/main" id="{1CFD7ACE-D2B9-9C95-1539-D8A90684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88" y="4121834"/>
            <a:ext cx="6991484" cy="25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5CC2-B420-96C4-B49F-9B5FB0A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40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D451-577B-518F-E7EA-9ECAD5E8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 Numbers in Pivot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F3CE-849A-4C2D-BB9D-201027F4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1701581"/>
            <a:ext cx="3486150" cy="4351338"/>
          </a:xfrm>
        </p:spPr>
        <p:txBody>
          <a:bodyPr>
            <a:normAutofit/>
          </a:bodyPr>
          <a:lstStyle/>
          <a:p>
            <a:r>
              <a:rPr lang="en-GB" dirty="0"/>
              <a:t>We set a pivot table as shown.</a:t>
            </a:r>
          </a:p>
          <a:p>
            <a:r>
              <a:rPr lang="en-GB" dirty="0"/>
              <a:t>Note that the values column has COUNT instead of SUM. This can be made by changing the value </a:t>
            </a:r>
            <a:r>
              <a:rPr lang="en-GB" dirty="0">
                <a:solidFill>
                  <a:srgbClr val="00B050"/>
                </a:solidFill>
              </a:rPr>
              <a:t>field settings </a:t>
            </a:r>
            <a:r>
              <a:rPr lang="en-GB" dirty="0"/>
              <a:t>of the Sales value to display COUNT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1C0C7-3072-9B64-0F4C-A4BB6311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00" y="1690688"/>
            <a:ext cx="3486150" cy="4867275"/>
          </a:xfrm>
          <a:prstGeom prst="rect">
            <a:avLst/>
          </a:prstGeom>
        </p:spPr>
      </p:pic>
      <p:pic>
        <p:nvPicPr>
          <p:cNvPr id="2050" name="Picture 2" descr="Group Numbers in Pivot Table in Excel - Pivot Table Tabular">
            <a:extLst>
              <a:ext uri="{FF2B5EF4-FFF2-40B4-BE49-F238E27FC236}">
                <a16:creationId xmlns:a16="http://schemas.microsoft.com/office/drawing/2014/main" id="{0D484D7E-08C3-4930-3422-D9E1ABF0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1825625"/>
            <a:ext cx="3773096" cy="405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EBE6-1BBB-A8E8-444E-A9A4437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0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D451-577B-518F-E7EA-9ECAD5E8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 Numbers in Pivot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F3CE-849A-4C2D-BB9D-201027F4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3" y="1690688"/>
            <a:ext cx="1085322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Select any cells in the row labels that have the sales value.</a:t>
            </a:r>
          </a:p>
          <a:p>
            <a:r>
              <a:rPr lang="en-GB" dirty="0"/>
              <a:t>Go to </a:t>
            </a:r>
            <a:r>
              <a:rPr lang="en-GB" dirty="0" err="1"/>
              <a:t>Analyze</a:t>
            </a:r>
            <a:r>
              <a:rPr lang="en-GB" dirty="0"/>
              <a:t> –&gt; Group –&gt; Group Selection.</a:t>
            </a:r>
          </a:p>
          <a:p>
            <a:r>
              <a:rPr lang="en-GB" dirty="0"/>
              <a:t>In the grouping dialog box, specify the Starting at, Ending at, and By values. In this case, By value is 250, which would create groups with an interval of 250.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OK.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Try moving the grouped sales to the column area.</a:t>
            </a:r>
          </a:p>
        </p:txBody>
      </p:sp>
      <p:pic>
        <p:nvPicPr>
          <p:cNvPr id="3077" name="Picture 5" descr="Group Numbers in Pivot Table in Excel - gruop by">
            <a:extLst>
              <a:ext uri="{FF2B5EF4-FFF2-40B4-BE49-F238E27FC236}">
                <a16:creationId xmlns:a16="http://schemas.microsoft.com/office/drawing/2014/main" id="{08231030-6381-69F4-A93C-46CAB23F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35" y="3081369"/>
            <a:ext cx="2553286" cy="20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BA93-4EFA-A82F-D7B1-DD3F4841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3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75F2-E60E-96E1-BA2E-5E08B72A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Calculated Fields in 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1A51-B05E-83A3-C30D-CEC3EFEC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a pivot table, you can create calculated fields, using your own custom formulas in terms of the other pivot fields.</a:t>
            </a:r>
          </a:p>
          <a:p>
            <a:pPr marL="0" indent="0">
              <a:buNone/>
            </a:pPr>
            <a:r>
              <a:rPr lang="en-GB" dirty="0"/>
              <a:t>Suppose you have a Pivot Table as shown below and you want to calculate the profit margin for each retailer:</a:t>
            </a:r>
          </a:p>
        </p:txBody>
      </p:sp>
      <p:pic>
        <p:nvPicPr>
          <p:cNvPr id="4098" name="Picture 2" descr="Pivot Table Calculated Field - Data">
            <a:extLst>
              <a:ext uri="{FF2B5EF4-FFF2-40B4-BE49-F238E27FC236}">
                <a16:creationId xmlns:a16="http://schemas.microsoft.com/office/drawing/2014/main" id="{3DFA4964-7996-B8EE-A8D2-923B19F8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08" y="3117620"/>
            <a:ext cx="3898583" cy="37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279BC-83C9-748D-5599-2261C26E74B0}"/>
              </a:ext>
            </a:extLst>
          </p:cNvPr>
          <p:cNvSpPr txBox="1"/>
          <p:nvPr/>
        </p:nvSpPr>
        <p:spPr>
          <a:xfrm>
            <a:off x="5904914" y="1566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9. CalculatedFields.xlsx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FD12-67CA-D79D-0BC1-5F991CF0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8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75F2-E60E-96E1-BA2E-5E08B72A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Calculated Fields in 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1A51-B05E-83A3-C30D-CEC3EFEC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want to add Profit Margin (Profit/Sales) to the table.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ADA88B-82A8-DA9F-8A57-9A0E202F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64" y="1963469"/>
            <a:ext cx="5537850" cy="35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F04F-5E3E-E31F-FDFE-CAE9D492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75F2-E60E-96E1-BA2E-5E08B72A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Calculated Fields in Pivot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0B06A4-5862-002A-24F8-DA15342D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Select any cell in the Pivot Table.</a:t>
            </a:r>
          </a:p>
          <a:p>
            <a:r>
              <a:rPr lang="en-GB" dirty="0"/>
              <a:t>Go to Pivot Table Tools –&gt; </a:t>
            </a:r>
            <a:r>
              <a:rPr lang="en-GB" dirty="0" err="1"/>
              <a:t>Analyze</a:t>
            </a:r>
            <a:r>
              <a:rPr lang="en-GB" dirty="0"/>
              <a:t> –&gt; Calculations –&gt; Fields, Items, &amp; Sets.</a:t>
            </a:r>
          </a:p>
          <a:p>
            <a:r>
              <a:rPr lang="en-GB" dirty="0"/>
              <a:t>From the drop-down, select Calculated Field.</a:t>
            </a:r>
          </a:p>
          <a:p>
            <a:r>
              <a:rPr lang="en-GB" dirty="0"/>
              <a:t>In the Insert Calculated Filed dialog box: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0" i="0" dirty="0">
                <a:solidFill>
                  <a:srgbClr val="0C0C0C"/>
                </a:solidFill>
                <a:effectLst/>
                <a:latin typeface="Work Sans" pitchFamily="2" charset="0"/>
              </a:rPr>
              <a:t>Click on Add and close the dialog box.</a:t>
            </a:r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5B15BF-90B9-5235-E80F-AEDB2DE3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72" y="1853785"/>
            <a:ext cx="5201715" cy="3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79DC-6714-3F0C-DAE9-8D768BC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4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75F2-E60E-96E1-BA2E-5E08B72A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Calculated Fields in Pivot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0B06A4-5862-002A-24F8-DA15342D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0" i="0" dirty="0">
                <a:solidFill>
                  <a:srgbClr val="0C0C0C"/>
                </a:solidFill>
                <a:effectLst/>
                <a:latin typeface="Work Sans" pitchFamily="2" charset="0"/>
              </a:rPr>
              <a:t>As soon as you add the Calculated Field, it will appear as one of the fields in PivotTable Fields list.</a:t>
            </a:r>
          </a:p>
          <a:p>
            <a:r>
              <a:rPr lang="en-GB" dirty="0"/>
              <a:t>Now you can use this calculated field as any other Pivot Table field (note that you can not use Pivot Table Calculated Field as a report filter or slicer).</a:t>
            </a:r>
          </a:p>
          <a:p>
            <a:r>
              <a:rPr lang="en-GB" dirty="0"/>
              <a:t>You can edit a formula of Profit Margin.</a:t>
            </a:r>
          </a:p>
          <a:p>
            <a:r>
              <a:rPr lang="en-GB" dirty="0">
                <a:solidFill>
                  <a:srgbClr val="00B050"/>
                </a:solidFill>
              </a:rPr>
              <a:t>What is the formula of Sales Forecast?</a:t>
            </a:r>
          </a:p>
        </p:txBody>
      </p:sp>
      <p:pic>
        <p:nvPicPr>
          <p:cNvPr id="7170" name="Picture 2" descr="Pivot Table Calculated Field - Field List">
            <a:extLst>
              <a:ext uri="{FF2B5EF4-FFF2-40B4-BE49-F238E27FC236}">
                <a16:creationId xmlns:a16="http://schemas.microsoft.com/office/drawing/2014/main" id="{64F1BD33-1D64-6891-F035-B3EF62A6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96" y="1690688"/>
            <a:ext cx="41562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B23E8-B01B-E96B-274C-33DC597D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9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729C-5BA7-4A58-A65A-9843EDD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Conditional Formatting in Pivot Tables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FBB2-1B8F-7925-7F6E-741B9F1A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Setting up conditional formatting for pivot tables is a little different than it is for regular cells/ranges. </a:t>
            </a:r>
          </a:p>
          <a:p>
            <a:pPr marL="0" indent="0">
              <a:buNone/>
            </a:pPr>
            <a:r>
              <a:rPr lang="en-GB" dirty="0"/>
              <a:t>1. Select a cell in the Values area</a:t>
            </a:r>
          </a:p>
          <a:p>
            <a:endParaRPr lang="en-GB" dirty="0"/>
          </a:p>
        </p:txBody>
      </p:sp>
      <p:pic>
        <p:nvPicPr>
          <p:cNvPr id="8196" name="Picture 4" descr="Select cell inside pivot table before applying conditional formatting">
            <a:extLst>
              <a:ext uri="{FF2B5EF4-FFF2-40B4-BE49-F238E27FC236}">
                <a16:creationId xmlns:a16="http://schemas.microsoft.com/office/drawing/2014/main" id="{A68A6BF8-664D-F8AB-6FCD-2D2B1D4E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95" y="3429000"/>
            <a:ext cx="47244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E0CE87-1A8F-41C3-7BA7-2318DAD176D8}"/>
              </a:ext>
            </a:extLst>
          </p:cNvPr>
          <p:cNvSpPr txBox="1"/>
          <p:nvPr/>
        </p:nvSpPr>
        <p:spPr>
          <a:xfrm>
            <a:off x="6093656" y="4195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10. ConditionalFormatting.xlsx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3235-A3B6-4CCD-B692-9CF69076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8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729C-5BA7-4A58-A65A-9843EDD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Conditional Formatting in Pivot Tables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FBB2-1B8F-7925-7F6E-741B9F1A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Setting up conditional formatting for pivot tables is a little different than it is for regular cells/ranges. </a:t>
            </a:r>
          </a:p>
          <a:p>
            <a:pPr marL="0" indent="0">
              <a:buNone/>
            </a:pPr>
            <a:r>
              <a:rPr lang="en-GB" dirty="0"/>
              <a:t>2. Apply Conditional Formatting</a:t>
            </a:r>
          </a:p>
          <a:p>
            <a:pPr marL="0" indent="0">
              <a:buNone/>
            </a:pPr>
            <a:r>
              <a:rPr lang="en-GB" dirty="0"/>
              <a:t>We want to show the highest three. Once cells are formatted, Formatting Options menu appears by the conditional formatting cell</a:t>
            </a:r>
          </a:p>
        </p:txBody>
      </p:sp>
      <p:pic>
        <p:nvPicPr>
          <p:cNvPr id="9218" name="Picture 2" descr="Formatting Options menu appears by the conditional formatting cell">
            <a:extLst>
              <a:ext uri="{FF2B5EF4-FFF2-40B4-BE49-F238E27FC236}">
                <a16:creationId xmlns:a16="http://schemas.microsoft.com/office/drawing/2014/main" id="{3D70E713-8EAF-8424-1D79-6B70090A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16" y="4126450"/>
            <a:ext cx="5562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93DFE-D486-317C-B65A-341C6D3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3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729C-5BA7-4A58-A65A-9843EDD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Conditional Formatting in Pivot Tables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FBB2-1B8F-7925-7F6E-741B9F1A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903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Setting up conditional formatting for pivot tables is a little different than it is for regular cells/ranges. </a:t>
            </a:r>
          </a:p>
          <a:p>
            <a:pPr marL="0" indent="0">
              <a:buNone/>
            </a:pPr>
            <a:r>
              <a:rPr lang="en-GB" dirty="0"/>
              <a:t>3. Using the Formatting Options Menu</a:t>
            </a:r>
          </a:p>
          <a:p>
            <a:pPr marL="0" indent="0">
              <a:buNone/>
            </a:pPr>
            <a:r>
              <a:rPr lang="en-GB" dirty="0"/>
              <a:t>You can use the Formatting Options menu to apply the formatting to the field in the Values area.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1C1C1C"/>
                </a:solidFill>
                <a:effectLst/>
                <a:latin typeface="Open Sans" panose="020B0606030504020204" pitchFamily="34" charset="0"/>
              </a:rPr>
              <a:t>Choosing the second option in the menu applies the formatting rule to any of the values under the “Sum of Revenue” heading, </a:t>
            </a:r>
            <a:r>
              <a:rPr lang="en-GB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including the Grand Total.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0242" name="Picture 2" descr="Top 3 Items in Sum of Revenue">
            <a:extLst>
              <a:ext uri="{FF2B5EF4-FFF2-40B4-BE49-F238E27FC236}">
                <a16:creationId xmlns:a16="http://schemas.microsoft.com/office/drawing/2014/main" id="{5DABB6D1-D0E1-51BD-5C88-9E5FC29E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33" y="2336458"/>
            <a:ext cx="46196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F8F8-712D-AFBF-7964-599A4652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84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729C-5BA7-4A58-A65A-9843EDD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Conditional Formatting in Pivot Tables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FBB2-1B8F-7925-7F6E-741B9F1A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903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Setting up conditional formatting for pivot tables is a little different than it is for regular cells/ranges. </a:t>
            </a:r>
          </a:p>
          <a:p>
            <a:pPr marL="0" indent="0">
              <a:buNone/>
            </a:pPr>
            <a:r>
              <a:rPr lang="en-GB" dirty="0"/>
              <a:t>3. Using the Formatting Options Menu</a:t>
            </a:r>
          </a:p>
          <a:p>
            <a:pPr marL="0" indent="0">
              <a:buNone/>
            </a:pPr>
            <a:r>
              <a:rPr lang="en-GB" dirty="0"/>
              <a:t>If you want to exclude the Grand Total, you can choose the third option in the Formatting Options menu: All cells showing “Sum of Revenue” values for “Product.”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1266" name="Picture 2" descr="Top 3 Items in Sum of Revenue, excluding grand Total">
            <a:extLst>
              <a:ext uri="{FF2B5EF4-FFF2-40B4-BE49-F238E27FC236}">
                <a16:creationId xmlns:a16="http://schemas.microsoft.com/office/drawing/2014/main" id="{6D4B0478-BBD5-1FD1-DEDD-CC71702A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37" y="1940755"/>
            <a:ext cx="4724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F15F2-DAE6-D7BA-C805-5CA135BB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C69A-07EC-2438-1033-287DCCAC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Forcing Pivot Cache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CBE-1C65-F778-B5AE-BACCB520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need to force a refresh every time there are changes. Once you force a refresh, the Pivot Cache gets updated, which is reflected in the Pivot Table.</a:t>
            </a:r>
          </a:p>
          <a:p>
            <a:r>
              <a:rPr lang="en-GB" dirty="0"/>
              <a:t>Right-click on any cell in the PivotTable </a:t>
            </a:r>
          </a:p>
          <a:p>
            <a:r>
              <a:rPr lang="en-GB" dirty="0"/>
              <a:t>Select </a:t>
            </a:r>
            <a:r>
              <a:rPr lang="en-GB" dirty="0">
                <a:solidFill>
                  <a:srgbClr val="00B050"/>
                </a:solidFill>
              </a:rPr>
              <a:t>Refresh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FE4A0-1818-A431-A334-182CEAFC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74" y="3624263"/>
            <a:ext cx="4795292" cy="28686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C0574-3C99-47FE-3D7C-2D488BBA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95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729C-5BA7-4A58-A65A-9843EDD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Conditional Formatting in Pivot Tables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FBB2-1B8F-7925-7F6E-741B9F1A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983" y="1426650"/>
            <a:ext cx="97020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Setting up conditional formatting for pivot tables is a little different than it is for regular cells/ranges. </a:t>
            </a:r>
          </a:p>
          <a:p>
            <a:pPr marL="0" indent="0">
              <a:buNone/>
            </a:pPr>
            <a:r>
              <a:rPr lang="en-GB" dirty="0"/>
              <a:t>4. Accessing the Formatting Options After You've Made Changes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2290" name="Picture 2" descr="Conditional Formatting Manage Rules..">
            <a:extLst>
              <a:ext uri="{FF2B5EF4-FFF2-40B4-BE49-F238E27FC236}">
                <a16:creationId xmlns:a16="http://schemas.microsoft.com/office/drawing/2014/main" id="{1B9C19E0-A0F0-0A99-F01B-30C4F6EA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" y="77117"/>
            <a:ext cx="17526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onditional Formatting Rules Manager">
            <a:extLst>
              <a:ext uri="{FF2B5EF4-FFF2-40B4-BE49-F238E27FC236}">
                <a16:creationId xmlns:a16="http://schemas.microsoft.com/office/drawing/2014/main" id="{9CED906F-036A-8BEA-CEA3-8363FD87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54" y="3429000"/>
            <a:ext cx="5981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15715B-635F-0FF2-01E9-DCA5A0D1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6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729C-5BA7-4A58-A65A-9843EDD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Conditional Formatting in Pivot Tables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FBB2-1B8F-7925-7F6E-741B9F1A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426650"/>
            <a:ext cx="580057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Setting up conditional formatting for pivot tables is a little different than it is for regular cells/ranges. </a:t>
            </a:r>
          </a:p>
          <a:p>
            <a:pPr marL="0" indent="0">
              <a:buNone/>
            </a:pPr>
            <a:r>
              <a:rPr lang="en-GB" dirty="0"/>
              <a:t>4. Accessing the Formatting Options After You've Made Changes</a:t>
            </a:r>
          </a:p>
          <a:p>
            <a:pPr marL="0" indent="0">
              <a:buNone/>
            </a:pPr>
            <a:r>
              <a:rPr lang="en-GB" dirty="0"/>
              <a:t>This brings up the Edit Formatting Rule window. The top of the window lists the same options that appeared in our menu.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3314" name="Picture 2" descr="Conditional Formatting for Pivot Tables Edit Formatting Rules Options">
            <a:extLst>
              <a:ext uri="{FF2B5EF4-FFF2-40B4-BE49-F238E27FC236}">
                <a16:creationId xmlns:a16="http://schemas.microsoft.com/office/drawing/2014/main" id="{6671B248-B7A8-6BA2-268E-A6CECDBF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29" y="1576926"/>
            <a:ext cx="56197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78C3-7B73-91C1-1310-19678FF8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48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7083-6A1B-FB9C-67AA-A55AB86B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Pivot Table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4831-87CF-479B-85C3-103C4554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worksheet containing a PivotTable, the Ribbon will contain the PivotTable Tools, with </a:t>
            </a:r>
            <a:r>
              <a:rPr lang="en-GB" dirty="0">
                <a:solidFill>
                  <a:srgbClr val="00B050"/>
                </a:solidFill>
              </a:rPr>
              <a:t>ANALYZE</a:t>
            </a:r>
            <a:r>
              <a:rPr lang="en-GB" dirty="0"/>
              <a:t> and </a:t>
            </a:r>
            <a:r>
              <a:rPr lang="en-GB" dirty="0">
                <a:solidFill>
                  <a:srgbClr val="00B050"/>
                </a:solidFill>
              </a:rPr>
              <a:t>DESIGN</a:t>
            </a:r>
            <a:r>
              <a:rPr lang="en-GB" dirty="0"/>
              <a:t> Tabs. 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00B050"/>
                </a:solidFill>
              </a:rPr>
              <a:t>ANALYZE</a:t>
            </a:r>
            <a:r>
              <a:rPr lang="en-GB" dirty="0"/>
              <a:t> tab has several commands that will enable you to explore the data in the PivotTable. 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00B050"/>
                </a:solidFill>
              </a:rPr>
              <a:t>DESIGN</a:t>
            </a:r>
            <a:r>
              <a:rPr lang="en-GB" dirty="0"/>
              <a:t> tab commands will be useful to structure the PivotTable with various report options and style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4560D-BE22-DC41-DFC3-B73B780B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DC5A-7158-24F2-7620-266D034C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ANALYZE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B277-CEF8-5939-B62A-605206B3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commands on the Ribbon of ANALYZE tab include the following:</a:t>
            </a:r>
          </a:p>
          <a:p>
            <a:r>
              <a:rPr lang="en-GB" dirty="0"/>
              <a:t>Expanding and Collapsing a Field.</a:t>
            </a:r>
          </a:p>
          <a:p>
            <a:r>
              <a:rPr lang="en-GB" dirty="0"/>
              <a:t>Grouping and Ungrouping Field Values.</a:t>
            </a:r>
          </a:p>
          <a:p>
            <a:r>
              <a:rPr lang="en-GB" dirty="0"/>
              <a:t>Active Field Settings.</a:t>
            </a:r>
          </a:p>
          <a:p>
            <a:r>
              <a:rPr lang="en-GB" dirty="0"/>
              <a:t>PivotTable Options.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6C01-8F55-3805-EA79-2FE14E25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2359-9DBD-90B2-7596-A8558B01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Expanding and Collapsing 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8CB2-DE3B-9253-6918-D640125D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you have nested fields in your PivotTable, you can </a:t>
            </a:r>
            <a:r>
              <a:rPr lang="en-GB" dirty="0">
                <a:solidFill>
                  <a:srgbClr val="00B050"/>
                </a:solidFill>
              </a:rPr>
              <a:t>expand</a:t>
            </a:r>
            <a:r>
              <a:rPr lang="en-GB" dirty="0"/>
              <a:t> and </a:t>
            </a:r>
            <a:r>
              <a:rPr lang="en-GB" dirty="0">
                <a:solidFill>
                  <a:srgbClr val="00B050"/>
                </a:solidFill>
              </a:rPr>
              <a:t>collapse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 single item.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7CC8A-5F15-0871-A95E-98EEBE37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7" y="2676525"/>
            <a:ext cx="2962275" cy="418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D078D-1208-E446-7BF5-6E0EFF6D41DC}"/>
              </a:ext>
            </a:extLst>
          </p:cNvPr>
          <p:cNvSpPr txBox="1"/>
          <p:nvPr/>
        </p:nvSpPr>
        <p:spPr>
          <a:xfrm>
            <a:off x="5944772" y="3012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1. ExpandCollapse.xlsx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6D405-5814-4E85-3620-AED1D64D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2359-9DBD-90B2-7596-A8558B01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Expanding and Collapsing 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8CB2-DE3B-9253-6918-D640125D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Or you can expand and collapse </a:t>
            </a:r>
            <a:r>
              <a:rPr lang="en-GB" dirty="0">
                <a:solidFill>
                  <a:srgbClr val="FF0000"/>
                </a:solidFill>
              </a:rPr>
              <a:t>all the items of the active field.</a:t>
            </a:r>
          </a:p>
          <a:p>
            <a:r>
              <a:rPr lang="en-GB" dirty="0"/>
              <a:t>Click any of the items of the field – </a:t>
            </a:r>
            <a:r>
              <a:rPr lang="en-GB" dirty="0">
                <a:solidFill>
                  <a:srgbClr val="00B050"/>
                </a:solidFill>
              </a:rPr>
              <a:t>Region</a:t>
            </a:r>
            <a:r>
              <a:rPr lang="en-GB" dirty="0"/>
              <a:t>.</a:t>
            </a:r>
          </a:p>
          <a:p>
            <a:r>
              <a:rPr lang="en-GB" dirty="0"/>
              <a:t>Click the </a:t>
            </a:r>
            <a:r>
              <a:rPr lang="en-GB" dirty="0">
                <a:solidFill>
                  <a:srgbClr val="00B050"/>
                </a:solidFill>
              </a:rPr>
              <a:t>ANALYZE</a:t>
            </a:r>
            <a:r>
              <a:rPr lang="en-GB" dirty="0"/>
              <a:t> tab on the Ribbon.</a:t>
            </a:r>
          </a:p>
          <a:p>
            <a:r>
              <a:rPr lang="en-GB" dirty="0"/>
              <a:t>Click </a:t>
            </a:r>
            <a:r>
              <a:rPr lang="en-GB" dirty="0">
                <a:solidFill>
                  <a:srgbClr val="FF0000"/>
                </a:solidFill>
              </a:rPr>
              <a:t>Collapse Field </a:t>
            </a:r>
            <a:r>
              <a:rPr lang="en-GB" dirty="0"/>
              <a:t>in the </a:t>
            </a:r>
            <a:r>
              <a:rPr lang="en-GB" dirty="0">
                <a:solidFill>
                  <a:srgbClr val="00B050"/>
                </a:solidFill>
              </a:rPr>
              <a:t>Active Field</a:t>
            </a:r>
            <a:r>
              <a:rPr lang="en-GB" dirty="0"/>
              <a:t> group.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D2CBB-D919-6043-D3C8-B87BD620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0" y="4121614"/>
            <a:ext cx="10277475" cy="201438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6B40E6-9F7A-FB86-5756-FDCF0645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27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4115-FADE-B0F6-B1D5-5F91CFC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Grouping and Ungrouping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12F9-B68E-7829-EA9C-4DC2CA4C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 group and ungroup field values to define your own clustering. For example, you might want to know the data combining Mid West and North East regions.</a:t>
            </a:r>
          </a:p>
          <a:p>
            <a:r>
              <a:rPr lang="en-GB" dirty="0"/>
              <a:t>Select the </a:t>
            </a:r>
            <a:r>
              <a:rPr lang="en-GB" dirty="0">
                <a:solidFill>
                  <a:srgbClr val="00B050"/>
                </a:solidFill>
              </a:rPr>
              <a:t>Mid West </a:t>
            </a:r>
            <a:r>
              <a:rPr lang="en-GB" dirty="0"/>
              <a:t>and </a:t>
            </a:r>
            <a:r>
              <a:rPr lang="en-GB" dirty="0">
                <a:solidFill>
                  <a:srgbClr val="00B050"/>
                </a:solidFill>
              </a:rPr>
              <a:t>North East </a:t>
            </a:r>
            <a:r>
              <a:rPr lang="en-GB" dirty="0"/>
              <a:t>items of the Region field in the PivotTable.</a:t>
            </a:r>
          </a:p>
          <a:p>
            <a:r>
              <a:rPr lang="en-GB" dirty="0"/>
              <a:t>Click the </a:t>
            </a:r>
            <a:r>
              <a:rPr lang="en-GB" dirty="0">
                <a:solidFill>
                  <a:srgbClr val="00B050"/>
                </a:solidFill>
              </a:rPr>
              <a:t>ANALYZE</a:t>
            </a:r>
            <a:r>
              <a:rPr lang="en-GB" dirty="0"/>
              <a:t> tab on the Ribbon.</a:t>
            </a:r>
          </a:p>
          <a:p>
            <a:r>
              <a:rPr lang="en-GB" dirty="0"/>
              <a:t>Click Group Selection in the group – Group.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7F888-0844-A830-CB24-D9BCDDFF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02" y="3837182"/>
            <a:ext cx="2953944" cy="1972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C4F60-A99E-326D-F763-E38AB32B7640}"/>
              </a:ext>
            </a:extLst>
          </p:cNvPr>
          <p:cNvSpPr txBox="1"/>
          <p:nvPr/>
        </p:nvSpPr>
        <p:spPr>
          <a:xfrm>
            <a:off x="5947116" y="23018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2. Group.xlsx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E9A6BC-E664-D4A6-31F4-8F6BF9DB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4115-FADE-B0F6-B1D5-5F91CFC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Grouping and Ungrouping Field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12F9-B68E-7829-EA9C-4DC2CA4C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3193"/>
            <a:ext cx="6125308" cy="4753770"/>
          </a:xfrm>
        </p:spPr>
        <p:txBody>
          <a:bodyPr/>
          <a:lstStyle/>
          <a:p>
            <a:r>
              <a:rPr lang="en-GB" dirty="0"/>
              <a:t>The items – Mid West and North East  are grouped under the name Group1. </a:t>
            </a:r>
          </a:p>
          <a:p>
            <a:r>
              <a:rPr lang="en-GB" dirty="0"/>
              <a:t>You can also observe that a new field – Region2 is added in the PivotTable Fields list, which appears in the ROWS area.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7F888-0844-A830-CB24-D9BCDDFF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412" y="4172756"/>
            <a:ext cx="269557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BF701-A6A5-1209-C330-BCF8CF81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20" y="1509713"/>
            <a:ext cx="3257550" cy="4848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37D-42AB-9BF8-79B3-65B2B6E3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9-814D-41ED-98BF-C47DB34922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17529</TotalTime>
  <Words>1516</Words>
  <Application>Microsoft Office PowerPoint</Application>
  <PresentationFormat>Widescreen</PresentationFormat>
  <Paragraphs>187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Work Sans</vt:lpstr>
      <vt:lpstr>Office Theme</vt:lpstr>
      <vt:lpstr>FROM EXCEL TO EXCELLENT</vt:lpstr>
      <vt:lpstr>Pivot Cache</vt:lpstr>
      <vt:lpstr>Forcing Pivot Cache Update</vt:lpstr>
      <vt:lpstr>Pivot Table Tools</vt:lpstr>
      <vt:lpstr>ANALYZE Commands</vt:lpstr>
      <vt:lpstr>Expanding and Collapsing a Field</vt:lpstr>
      <vt:lpstr>Expanding and Collapsing a Field</vt:lpstr>
      <vt:lpstr>Grouping and Ungrouping Field Values</vt:lpstr>
      <vt:lpstr>Grouping and Ungrouping Field Values</vt:lpstr>
      <vt:lpstr>Grouping and Ungrouping Field Values</vt:lpstr>
      <vt:lpstr>Grouping and Ungrouping Field Values</vt:lpstr>
      <vt:lpstr>Grouping by a Date Field </vt:lpstr>
      <vt:lpstr>Grouping by a Date Field </vt:lpstr>
      <vt:lpstr>Exercise 1</vt:lpstr>
      <vt:lpstr>Exercise 2</vt:lpstr>
      <vt:lpstr>Timeline Slicer</vt:lpstr>
      <vt:lpstr>Active Field Settings</vt:lpstr>
      <vt:lpstr>PivotTable Options</vt:lpstr>
      <vt:lpstr>Group Numbers in Pivot Tables </vt:lpstr>
      <vt:lpstr>Group Numbers in Pivot Tables </vt:lpstr>
      <vt:lpstr>Group Numbers in Pivot Tables </vt:lpstr>
      <vt:lpstr>Calculated Fields in Pivot Tables</vt:lpstr>
      <vt:lpstr>Calculated Fields in Pivot Tables</vt:lpstr>
      <vt:lpstr>Calculated Fields in Pivot Tables</vt:lpstr>
      <vt:lpstr>Calculated Fields in Pivot Tables</vt:lpstr>
      <vt:lpstr>Conditional Formatting in Pivot Tables </vt:lpstr>
      <vt:lpstr>Conditional Formatting in Pivot Tables </vt:lpstr>
      <vt:lpstr>Conditional Formatting in Pivot Tables </vt:lpstr>
      <vt:lpstr>Conditional Formatting in Pivot Tables </vt:lpstr>
      <vt:lpstr>Conditional Formatting in Pivot Tables </vt:lpstr>
      <vt:lpstr>Conditional Formatting in Pivot Tables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Boonjing</dc:creator>
  <cp:lastModifiedBy>Veera Boonjing</cp:lastModifiedBy>
  <cp:revision>59</cp:revision>
  <dcterms:created xsi:type="dcterms:W3CDTF">2023-07-01T09:03:13Z</dcterms:created>
  <dcterms:modified xsi:type="dcterms:W3CDTF">2023-08-16T00:50:48Z</dcterms:modified>
</cp:coreProperties>
</file>