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57" r:id="rId3"/>
    <p:sldId id="258" r:id="rId4"/>
    <p:sldId id="260" r:id="rId5"/>
    <p:sldId id="259" r:id="rId6"/>
    <p:sldId id="261" r:id="rId7"/>
    <p:sldId id="262" r:id="rId8"/>
    <p:sldId id="263" r:id="rId9"/>
    <p:sldId id="264" r:id="rId10"/>
    <p:sldId id="265" r:id="rId11"/>
    <p:sldId id="267" r:id="rId12"/>
    <p:sldId id="268" r:id="rId13"/>
    <p:sldId id="266" r:id="rId14"/>
    <p:sldId id="270" r:id="rId15"/>
    <p:sldId id="271" r:id="rId16"/>
    <p:sldId id="272" r:id="rId17"/>
    <p:sldId id="273" r:id="rId18"/>
    <p:sldId id="286" r:id="rId19"/>
    <p:sldId id="275" r:id="rId20"/>
    <p:sldId id="276" r:id="rId21"/>
    <p:sldId id="277" r:id="rId22"/>
    <p:sldId id="278" r:id="rId23"/>
    <p:sldId id="279" r:id="rId24"/>
    <p:sldId id="280" r:id="rId25"/>
    <p:sldId id="282" r:id="rId26"/>
    <p:sldId id="281" r:id="rId27"/>
    <p:sldId id="283" r:id="rId28"/>
    <p:sldId id="284" r:id="rId29"/>
    <p:sldId id="285" r:id="rId30"/>
    <p:sldId id="287" r:id="rId31"/>
    <p:sldId id="292" r:id="rId32"/>
    <p:sldId id="293" r:id="rId33"/>
    <p:sldId id="288" r:id="rId34"/>
    <p:sldId id="294" r:id="rId35"/>
    <p:sldId id="295" r:id="rId36"/>
    <p:sldId id="297" r:id="rId37"/>
    <p:sldId id="298" r:id="rId38"/>
    <p:sldId id="299" r:id="rId39"/>
    <p:sldId id="300" r:id="rId40"/>
    <p:sldId id="30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68DD0-771F-4102-862C-416160E390B0}" type="datetimeFigureOut">
              <a:rPr lang="en-GB" smtClean="0"/>
              <a:t>04/07/2023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59011-F5FF-4B4B-9D56-282FFC41F6F9}" type="slidenum">
              <a:rPr lang="en-GB" smtClean="0"/>
              <a:t>‹#›</a:t>
            </a:fld>
            <a:endParaRPr lang="en-GB"/>
          </a:p>
        </p:txBody>
      </p:sp>
    </p:spTree>
    <p:extLst>
      <p:ext uri="{BB962C8B-B14F-4D97-AF65-F5344CB8AC3E}">
        <p14:creationId xmlns:p14="http://schemas.microsoft.com/office/powerpoint/2010/main" val="2191269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1760-92C1-4CB0-BAFC-0B12250FA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E1380CA-8379-438D-BE1B-E56AAD7DFE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267C0F8-55A4-4103-AACD-372339B53D59}"/>
              </a:ext>
            </a:extLst>
          </p:cNvPr>
          <p:cNvSpPr>
            <a:spLocks noGrp="1"/>
          </p:cNvSpPr>
          <p:nvPr>
            <p:ph type="dt" sz="half" idx="10"/>
          </p:nvPr>
        </p:nvSpPr>
        <p:spPr/>
        <p:txBody>
          <a:bodyPr/>
          <a:lstStyle/>
          <a:p>
            <a:fld id="{AB3F922A-FB29-4502-8B7D-DA804AAD1130}" type="datetime1">
              <a:rPr lang="en-GB" smtClean="0"/>
              <a:t>04/07/2023</a:t>
            </a:fld>
            <a:endParaRPr lang="en-GB"/>
          </a:p>
        </p:txBody>
      </p:sp>
      <p:sp>
        <p:nvSpPr>
          <p:cNvPr id="5" name="Footer Placeholder 4">
            <a:extLst>
              <a:ext uri="{FF2B5EF4-FFF2-40B4-BE49-F238E27FC236}">
                <a16:creationId xmlns:a16="http://schemas.microsoft.com/office/drawing/2014/main" id="{CF1F6551-CF5B-4497-98E6-9C52D2A10A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F50FA5-EC19-4919-B017-E9BC8B588D49}"/>
              </a:ext>
            </a:extLst>
          </p:cNvPr>
          <p:cNvSpPr>
            <a:spLocks noGrp="1"/>
          </p:cNvSpPr>
          <p:nvPr>
            <p:ph type="sldNum" sz="quarter" idx="12"/>
          </p:nvPr>
        </p:nvSpPr>
        <p:spPr/>
        <p:txBody>
          <a:bodyPr/>
          <a:lstStyle/>
          <a:p>
            <a:fld id="{467DFC6E-D2E8-4E65-B4B1-22A6A1B57AF5}" type="slidenum">
              <a:rPr lang="en-GB" smtClean="0"/>
              <a:t>‹#›</a:t>
            </a:fld>
            <a:endParaRPr lang="en-GB"/>
          </a:p>
        </p:txBody>
      </p:sp>
    </p:spTree>
    <p:extLst>
      <p:ext uri="{BB962C8B-B14F-4D97-AF65-F5344CB8AC3E}">
        <p14:creationId xmlns:p14="http://schemas.microsoft.com/office/powerpoint/2010/main" val="314309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EDFB-7FD3-4CB9-80A7-0903696416D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E1ECA5-3D8D-461F-9FA2-D7F144EA255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5AECED-52E8-46DE-BEC6-0ED96C95A7EB}"/>
              </a:ext>
            </a:extLst>
          </p:cNvPr>
          <p:cNvSpPr>
            <a:spLocks noGrp="1"/>
          </p:cNvSpPr>
          <p:nvPr>
            <p:ph type="dt" sz="half" idx="10"/>
          </p:nvPr>
        </p:nvSpPr>
        <p:spPr/>
        <p:txBody>
          <a:bodyPr/>
          <a:lstStyle/>
          <a:p>
            <a:fld id="{9DD0B9F4-17F0-4136-BBF4-065E6B4941B6}" type="datetime1">
              <a:rPr lang="en-GB" smtClean="0"/>
              <a:t>04/07/2023</a:t>
            </a:fld>
            <a:endParaRPr lang="en-GB"/>
          </a:p>
        </p:txBody>
      </p:sp>
      <p:sp>
        <p:nvSpPr>
          <p:cNvPr id="5" name="Footer Placeholder 4">
            <a:extLst>
              <a:ext uri="{FF2B5EF4-FFF2-40B4-BE49-F238E27FC236}">
                <a16:creationId xmlns:a16="http://schemas.microsoft.com/office/drawing/2014/main" id="{4FFCE564-34C2-411F-82AC-EA71D811B0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789036-83BB-4A53-A0A6-1F99D7305F58}"/>
              </a:ext>
            </a:extLst>
          </p:cNvPr>
          <p:cNvSpPr>
            <a:spLocks noGrp="1"/>
          </p:cNvSpPr>
          <p:nvPr>
            <p:ph type="sldNum" sz="quarter" idx="12"/>
          </p:nvPr>
        </p:nvSpPr>
        <p:spPr/>
        <p:txBody>
          <a:bodyPr/>
          <a:lstStyle/>
          <a:p>
            <a:fld id="{467DFC6E-D2E8-4E65-B4B1-22A6A1B57AF5}" type="slidenum">
              <a:rPr lang="en-GB" smtClean="0"/>
              <a:t>‹#›</a:t>
            </a:fld>
            <a:endParaRPr lang="en-GB"/>
          </a:p>
        </p:txBody>
      </p:sp>
    </p:spTree>
    <p:extLst>
      <p:ext uri="{BB962C8B-B14F-4D97-AF65-F5344CB8AC3E}">
        <p14:creationId xmlns:p14="http://schemas.microsoft.com/office/powerpoint/2010/main" val="316995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E4025-E1D8-4E3B-AB21-98CDE24A9F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6A3D9C-35A1-4931-8F80-0ADEB55467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E1EBEA-C9EE-43DB-8773-2BF6F9A56F29}"/>
              </a:ext>
            </a:extLst>
          </p:cNvPr>
          <p:cNvSpPr>
            <a:spLocks noGrp="1"/>
          </p:cNvSpPr>
          <p:nvPr>
            <p:ph type="dt" sz="half" idx="10"/>
          </p:nvPr>
        </p:nvSpPr>
        <p:spPr/>
        <p:txBody>
          <a:bodyPr/>
          <a:lstStyle/>
          <a:p>
            <a:fld id="{76BDB815-00C4-4FFA-9719-4FD5069792AF}" type="datetime1">
              <a:rPr lang="en-GB" smtClean="0"/>
              <a:t>04/07/2023</a:t>
            </a:fld>
            <a:endParaRPr lang="en-GB"/>
          </a:p>
        </p:txBody>
      </p:sp>
      <p:sp>
        <p:nvSpPr>
          <p:cNvPr id="5" name="Footer Placeholder 4">
            <a:extLst>
              <a:ext uri="{FF2B5EF4-FFF2-40B4-BE49-F238E27FC236}">
                <a16:creationId xmlns:a16="http://schemas.microsoft.com/office/drawing/2014/main" id="{0D566E20-CEFA-4674-B097-89CBEE7704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5438AE-5946-4BC1-9B1D-CC64AB10B44A}"/>
              </a:ext>
            </a:extLst>
          </p:cNvPr>
          <p:cNvSpPr>
            <a:spLocks noGrp="1"/>
          </p:cNvSpPr>
          <p:nvPr>
            <p:ph type="sldNum" sz="quarter" idx="12"/>
          </p:nvPr>
        </p:nvSpPr>
        <p:spPr/>
        <p:txBody>
          <a:bodyPr/>
          <a:lstStyle/>
          <a:p>
            <a:fld id="{467DFC6E-D2E8-4E65-B4B1-22A6A1B57AF5}" type="slidenum">
              <a:rPr lang="en-GB" smtClean="0"/>
              <a:t>‹#›</a:t>
            </a:fld>
            <a:endParaRPr lang="en-GB"/>
          </a:p>
        </p:txBody>
      </p:sp>
    </p:spTree>
    <p:extLst>
      <p:ext uri="{BB962C8B-B14F-4D97-AF65-F5344CB8AC3E}">
        <p14:creationId xmlns:p14="http://schemas.microsoft.com/office/powerpoint/2010/main" val="324038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E4A6-E462-4A5E-8E6C-EBB47173A3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B10760-7248-44BD-AAB0-E9844FDBED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6E42DF-3631-4B38-ACE3-7E602077AAA7}"/>
              </a:ext>
            </a:extLst>
          </p:cNvPr>
          <p:cNvSpPr>
            <a:spLocks noGrp="1"/>
          </p:cNvSpPr>
          <p:nvPr>
            <p:ph type="dt" sz="half" idx="10"/>
          </p:nvPr>
        </p:nvSpPr>
        <p:spPr/>
        <p:txBody>
          <a:bodyPr/>
          <a:lstStyle/>
          <a:p>
            <a:fld id="{D7F313A0-E452-43BE-B3B9-F7A7ED257055}" type="datetime1">
              <a:rPr lang="en-GB" smtClean="0"/>
              <a:t>04/07/2023</a:t>
            </a:fld>
            <a:endParaRPr lang="en-GB"/>
          </a:p>
        </p:txBody>
      </p:sp>
      <p:sp>
        <p:nvSpPr>
          <p:cNvPr id="5" name="Footer Placeholder 4">
            <a:extLst>
              <a:ext uri="{FF2B5EF4-FFF2-40B4-BE49-F238E27FC236}">
                <a16:creationId xmlns:a16="http://schemas.microsoft.com/office/drawing/2014/main" id="{8F83E393-FE75-4A72-A1FC-AD6E1FEAEA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915D55-34DD-4592-9BDB-01F173466447}"/>
              </a:ext>
            </a:extLst>
          </p:cNvPr>
          <p:cNvSpPr>
            <a:spLocks noGrp="1"/>
          </p:cNvSpPr>
          <p:nvPr>
            <p:ph type="sldNum" sz="quarter" idx="12"/>
          </p:nvPr>
        </p:nvSpPr>
        <p:spPr/>
        <p:txBody>
          <a:bodyPr/>
          <a:lstStyle/>
          <a:p>
            <a:fld id="{467DFC6E-D2E8-4E65-B4B1-22A6A1B57AF5}" type="slidenum">
              <a:rPr lang="en-GB" smtClean="0"/>
              <a:t>‹#›</a:t>
            </a:fld>
            <a:endParaRPr lang="en-GB"/>
          </a:p>
        </p:txBody>
      </p:sp>
    </p:spTree>
    <p:extLst>
      <p:ext uri="{BB962C8B-B14F-4D97-AF65-F5344CB8AC3E}">
        <p14:creationId xmlns:p14="http://schemas.microsoft.com/office/powerpoint/2010/main" val="384840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D03D-34F0-4313-A8BC-C81D49A18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48F9AE-9D1A-4641-9BB1-2DC9CCAA5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591F93-C79E-4B18-91CE-2CD34529773A}"/>
              </a:ext>
            </a:extLst>
          </p:cNvPr>
          <p:cNvSpPr>
            <a:spLocks noGrp="1"/>
          </p:cNvSpPr>
          <p:nvPr>
            <p:ph type="dt" sz="half" idx="10"/>
          </p:nvPr>
        </p:nvSpPr>
        <p:spPr/>
        <p:txBody>
          <a:bodyPr/>
          <a:lstStyle/>
          <a:p>
            <a:fld id="{08B5DD95-F666-4445-B3A7-6769A6F9FE6C}" type="datetime1">
              <a:rPr lang="en-GB" smtClean="0"/>
              <a:t>04/07/2023</a:t>
            </a:fld>
            <a:endParaRPr lang="en-GB"/>
          </a:p>
        </p:txBody>
      </p:sp>
      <p:sp>
        <p:nvSpPr>
          <p:cNvPr id="5" name="Footer Placeholder 4">
            <a:extLst>
              <a:ext uri="{FF2B5EF4-FFF2-40B4-BE49-F238E27FC236}">
                <a16:creationId xmlns:a16="http://schemas.microsoft.com/office/drawing/2014/main" id="{425FC282-21F8-44D4-B61F-2368EAB96C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972E6A-6677-41FF-9D62-74A9945E4868}"/>
              </a:ext>
            </a:extLst>
          </p:cNvPr>
          <p:cNvSpPr>
            <a:spLocks noGrp="1"/>
          </p:cNvSpPr>
          <p:nvPr>
            <p:ph type="sldNum" sz="quarter" idx="12"/>
          </p:nvPr>
        </p:nvSpPr>
        <p:spPr/>
        <p:txBody>
          <a:bodyPr/>
          <a:lstStyle/>
          <a:p>
            <a:fld id="{467DFC6E-D2E8-4E65-B4B1-22A6A1B57AF5}" type="slidenum">
              <a:rPr lang="en-GB" smtClean="0"/>
              <a:t>‹#›</a:t>
            </a:fld>
            <a:endParaRPr lang="en-GB"/>
          </a:p>
        </p:txBody>
      </p:sp>
    </p:spTree>
    <p:extLst>
      <p:ext uri="{BB962C8B-B14F-4D97-AF65-F5344CB8AC3E}">
        <p14:creationId xmlns:p14="http://schemas.microsoft.com/office/powerpoint/2010/main" val="362001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91FD-6EA7-458D-A7B9-CA503C23D8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CDBE17A-5B86-4E05-ADCE-3C8E6608A8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66E21D-0A1E-4BF4-8B78-E6A9BCC209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868236-79C4-4E5E-AFD8-062E4E437BB3}"/>
              </a:ext>
            </a:extLst>
          </p:cNvPr>
          <p:cNvSpPr>
            <a:spLocks noGrp="1"/>
          </p:cNvSpPr>
          <p:nvPr>
            <p:ph type="dt" sz="half" idx="10"/>
          </p:nvPr>
        </p:nvSpPr>
        <p:spPr/>
        <p:txBody>
          <a:bodyPr/>
          <a:lstStyle/>
          <a:p>
            <a:fld id="{1EC41A45-0C4D-4ED5-B90F-C9EA40869E81}" type="datetime1">
              <a:rPr lang="en-GB" smtClean="0"/>
              <a:t>04/07/2023</a:t>
            </a:fld>
            <a:endParaRPr lang="en-GB"/>
          </a:p>
        </p:txBody>
      </p:sp>
      <p:sp>
        <p:nvSpPr>
          <p:cNvPr id="6" name="Footer Placeholder 5">
            <a:extLst>
              <a:ext uri="{FF2B5EF4-FFF2-40B4-BE49-F238E27FC236}">
                <a16:creationId xmlns:a16="http://schemas.microsoft.com/office/drawing/2014/main" id="{1D6A7676-0144-4F14-BA4F-58F003CF86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10D0A9-BCE5-4270-B91E-2F7EF834BEDA}"/>
              </a:ext>
            </a:extLst>
          </p:cNvPr>
          <p:cNvSpPr>
            <a:spLocks noGrp="1"/>
          </p:cNvSpPr>
          <p:nvPr>
            <p:ph type="sldNum" sz="quarter" idx="12"/>
          </p:nvPr>
        </p:nvSpPr>
        <p:spPr/>
        <p:txBody>
          <a:bodyPr/>
          <a:lstStyle/>
          <a:p>
            <a:fld id="{467DFC6E-D2E8-4E65-B4B1-22A6A1B57AF5}" type="slidenum">
              <a:rPr lang="en-GB" smtClean="0"/>
              <a:t>‹#›</a:t>
            </a:fld>
            <a:endParaRPr lang="en-GB"/>
          </a:p>
        </p:txBody>
      </p:sp>
    </p:spTree>
    <p:extLst>
      <p:ext uri="{BB962C8B-B14F-4D97-AF65-F5344CB8AC3E}">
        <p14:creationId xmlns:p14="http://schemas.microsoft.com/office/powerpoint/2010/main" val="282073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777F-B642-48FC-98A7-1E345D384E1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9CF38F-1E9E-4177-9E6D-AF63D98998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78A044-9BBC-4BEF-8A0D-AB500AE830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D5EE20-D2C1-409A-955E-A1DB85474E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4A7556-1B4C-4E6F-9899-4652D7ECF7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E5B7B45-9ACC-4332-8985-66EB7713644F}"/>
              </a:ext>
            </a:extLst>
          </p:cNvPr>
          <p:cNvSpPr>
            <a:spLocks noGrp="1"/>
          </p:cNvSpPr>
          <p:nvPr>
            <p:ph type="dt" sz="half" idx="10"/>
          </p:nvPr>
        </p:nvSpPr>
        <p:spPr/>
        <p:txBody>
          <a:bodyPr/>
          <a:lstStyle/>
          <a:p>
            <a:fld id="{7FC73094-BDFB-4E24-8CAA-9E75116AEA36}" type="datetime1">
              <a:rPr lang="en-GB" smtClean="0"/>
              <a:t>04/07/2023</a:t>
            </a:fld>
            <a:endParaRPr lang="en-GB"/>
          </a:p>
        </p:txBody>
      </p:sp>
      <p:sp>
        <p:nvSpPr>
          <p:cNvPr id="8" name="Footer Placeholder 7">
            <a:extLst>
              <a:ext uri="{FF2B5EF4-FFF2-40B4-BE49-F238E27FC236}">
                <a16:creationId xmlns:a16="http://schemas.microsoft.com/office/drawing/2014/main" id="{D0777CF5-3E71-442A-9AC0-6EB23191FB8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8544BC7-6B6B-48FB-AB92-7D3CD03A676C}"/>
              </a:ext>
            </a:extLst>
          </p:cNvPr>
          <p:cNvSpPr>
            <a:spLocks noGrp="1"/>
          </p:cNvSpPr>
          <p:nvPr>
            <p:ph type="sldNum" sz="quarter" idx="12"/>
          </p:nvPr>
        </p:nvSpPr>
        <p:spPr/>
        <p:txBody>
          <a:bodyPr/>
          <a:lstStyle/>
          <a:p>
            <a:fld id="{467DFC6E-D2E8-4E65-B4B1-22A6A1B57AF5}" type="slidenum">
              <a:rPr lang="en-GB" smtClean="0"/>
              <a:t>‹#›</a:t>
            </a:fld>
            <a:endParaRPr lang="en-GB"/>
          </a:p>
        </p:txBody>
      </p:sp>
    </p:spTree>
    <p:extLst>
      <p:ext uri="{BB962C8B-B14F-4D97-AF65-F5344CB8AC3E}">
        <p14:creationId xmlns:p14="http://schemas.microsoft.com/office/powerpoint/2010/main" val="318644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B8A6-E91A-4ABF-95A3-B377EC043F7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002BEB2-620F-4C82-BDC2-15BE8A6E22F1}"/>
              </a:ext>
            </a:extLst>
          </p:cNvPr>
          <p:cNvSpPr>
            <a:spLocks noGrp="1"/>
          </p:cNvSpPr>
          <p:nvPr>
            <p:ph type="dt" sz="half" idx="10"/>
          </p:nvPr>
        </p:nvSpPr>
        <p:spPr/>
        <p:txBody>
          <a:bodyPr/>
          <a:lstStyle/>
          <a:p>
            <a:fld id="{6E8A2DE9-DB8E-4D51-9AF3-85D098690C31}" type="datetime1">
              <a:rPr lang="en-GB" smtClean="0"/>
              <a:t>04/07/2023</a:t>
            </a:fld>
            <a:endParaRPr lang="en-GB"/>
          </a:p>
        </p:txBody>
      </p:sp>
      <p:sp>
        <p:nvSpPr>
          <p:cNvPr id="4" name="Footer Placeholder 3">
            <a:extLst>
              <a:ext uri="{FF2B5EF4-FFF2-40B4-BE49-F238E27FC236}">
                <a16:creationId xmlns:a16="http://schemas.microsoft.com/office/drawing/2014/main" id="{498706D0-DC33-424D-8C9B-D05392A373D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B4F3F8D-AD20-4A64-97D2-5D0F0A7A9036}"/>
              </a:ext>
            </a:extLst>
          </p:cNvPr>
          <p:cNvSpPr>
            <a:spLocks noGrp="1"/>
          </p:cNvSpPr>
          <p:nvPr>
            <p:ph type="sldNum" sz="quarter" idx="12"/>
          </p:nvPr>
        </p:nvSpPr>
        <p:spPr/>
        <p:txBody>
          <a:bodyPr/>
          <a:lstStyle/>
          <a:p>
            <a:fld id="{467DFC6E-D2E8-4E65-B4B1-22A6A1B57AF5}" type="slidenum">
              <a:rPr lang="en-GB" smtClean="0"/>
              <a:t>‹#›</a:t>
            </a:fld>
            <a:endParaRPr lang="en-GB"/>
          </a:p>
        </p:txBody>
      </p:sp>
    </p:spTree>
    <p:extLst>
      <p:ext uri="{BB962C8B-B14F-4D97-AF65-F5344CB8AC3E}">
        <p14:creationId xmlns:p14="http://schemas.microsoft.com/office/powerpoint/2010/main" val="131170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8A4A6-1235-4598-948A-133DDFFAE8A6}"/>
              </a:ext>
            </a:extLst>
          </p:cNvPr>
          <p:cNvSpPr>
            <a:spLocks noGrp="1"/>
          </p:cNvSpPr>
          <p:nvPr>
            <p:ph type="dt" sz="half" idx="10"/>
          </p:nvPr>
        </p:nvSpPr>
        <p:spPr/>
        <p:txBody>
          <a:bodyPr/>
          <a:lstStyle/>
          <a:p>
            <a:fld id="{07D96B1F-41F9-40C2-8B50-94FBC0431B49}" type="datetime1">
              <a:rPr lang="en-GB" smtClean="0"/>
              <a:t>04/07/2023</a:t>
            </a:fld>
            <a:endParaRPr lang="en-GB"/>
          </a:p>
        </p:txBody>
      </p:sp>
      <p:sp>
        <p:nvSpPr>
          <p:cNvPr id="3" name="Footer Placeholder 2">
            <a:extLst>
              <a:ext uri="{FF2B5EF4-FFF2-40B4-BE49-F238E27FC236}">
                <a16:creationId xmlns:a16="http://schemas.microsoft.com/office/drawing/2014/main" id="{52F074B3-3865-4F9A-AA3A-EACD747A0CF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2EB56B9-A9DC-448A-9591-7F9DB5507ABA}"/>
              </a:ext>
            </a:extLst>
          </p:cNvPr>
          <p:cNvSpPr>
            <a:spLocks noGrp="1"/>
          </p:cNvSpPr>
          <p:nvPr>
            <p:ph type="sldNum" sz="quarter" idx="12"/>
          </p:nvPr>
        </p:nvSpPr>
        <p:spPr/>
        <p:txBody>
          <a:bodyPr/>
          <a:lstStyle/>
          <a:p>
            <a:fld id="{467DFC6E-D2E8-4E65-B4B1-22A6A1B57AF5}" type="slidenum">
              <a:rPr lang="en-GB" smtClean="0"/>
              <a:t>‹#›</a:t>
            </a:fld>
            <a:endParaRPr lang="en-GB"/>
          </a:p>
        </p:txBody>
      </p:sp>
    </p:spTree>
    <p:extLst>
      <p:ext uri="{BB962C8B-B14F-4D97-AF65-F5344CB8AC3E}">
        <p14:creationId xmlns:p14="http://schemas.microsoft.com/office/powerpoint/2010/main" val="193150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E519-C03C-4B00-9466-E74E18645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5DD0A4D-A368-4EAB-B4A4-F47D023B4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C07EFA7-4981-4C78-BC83-0C69EA869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D04D32-336F-4F55-BEB2-994E8110AD46}"/>
              </a:ext>
            </a:extLst>
          </p:cNvPr>
          <p:cNvSpPr>
            <a:spLocks noGrp="1"/>
          </p:cNvSpPr>
          <p:nvPr>
            <p:ph type="dt" sz="half" idx="10"/>
          </p:nvPr>
        </p:nvSpPr>
        <p:spPr/>
        <p:txBody>
          <a:bodyPr/>
          <a:lstStyle/>
          <a:p>
            <a:fld id="{93208969-058E-42A4-92F7-12863342835B}" type="datetime1">
              <a:rPr lang="en-GB" smtClean="0"/>
              <a:t>04/07/2023</a:t>
            </a:fld>
            <a:endParaRPr lang="en-GB"/>
          </a:p>
        </p:txBody>
      </p:sp>
      <p:sp>
        <p:nvSpPr>
          <p:cNvPr id="6" name="Footer Placeholder 5">
            <a:extLst>
              <a:ext uri="{FF2B5EF4-FFF2-40B4-BE49-F238E27FC236}">
                <a16:creationId xmlns:a16="http://schemas.microsoft.com/office/drawing/2014/main" id="{43D2DEE5-0143-4113-AF70-3F6E34C58F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469FFA-77FE-4FF0-A978-F4A821E79977}"/>
              </a:ext>
            </a:extLst>
          </p:cNvPr>
          <p:cNvSpPr>
            <a:spLocks noGrp="1"/>
          </p:cNvSpPr>
          <p:nvPr>
            <p:ph type="sldNum" sz="quarter" idx="12"/>
          </p:nvPr>
        </p:nvSpPr>
        <p:spPr/>
        <p:txBody>
          <a:bodyPr/>
          <a:lstStyle/>
          <a:p>
            <a:fld id="{467DFC6E-D2E8-4E65-B4B1-22A6A1B57AF5}" type="slidenum">
              <a:rPr lang="en-GB" smtClean="0"/>
              <a:t>‹#›</a:t>
            </a:fld>
            <a:endParaRPr lang="en-GB"/>
          </a:p>
        </p:txBody>
      </p:sp>
    </p:spTree>
    <p:extLst>
      <p:ext uri="{BB962C8B-B14F-4D97-AF65-F5344CB8AC3E}">
        <p14:creationId xmlns:p14="http://schemas.microsoft.com/office/powerpoint/2010/main" val="241055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0428-2D08-4290-B50A-55D46E097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60CE51-8AF2-42F4-B007-82EBB82D7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A90CD77-F53A-4690-A584-F9FBCE3E4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28E0CD-651E-453B-AB8F-4479710C6CA4}"/>
              </a:ext>
            </a:extLst>
          </p:cNvPr>
          <p:cNvSpPr>
            <a:spLocks noGrp="1"/>
          </p:cNvSpPr>
          <p:nvPr>
            <p:ph type="dt" sz="half" idx="10"/>
          </p:nvPr>
        </p:nvSpPr>
        <p:spPr/>
        <p:txBody>
          <a:bodyPr/>
          <a:lstStyle/>
          <a:p>
            <a:fld id="{39992717-4A18-480E-8CCB-605959BB0540}" type="datetime1">
              <a:rPr lang="en-GB" smtClean="0"/>
              <a:t>04/07/2023</a:t>
            </a:fld>
            <a:endParaRPr lang="en-GB"/>
          </a:p>
        </p:txBody>
      </p:sp>
      <p:sp>
        <p:nvSpPr>
          <p:cNvPr id="6" name="Footer Placeholder 5">
            <a:extLst>
              <a:ext uri="{FF2B5EF4-FFF2-40B4-BE49-F238E27FC236}">
                <a16:creationId xmlns:a16="http://schemas.microsoft.com/office/drawing/2014/main" id="{0E9D23C3-C151-4F0F-B2EF-59D32D5BA3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950C03-7F01-4017-A4CF-63040E437E9E}"/>
              </a:ext>
            </a:extLst>
          </p:cNvPr>
          <p:cNvSpPr>
            <a:spLocks noGrp="1"/>
          </p:cNvSpPr>
          <p:nvPr>
            <p:ph type="sldNum" sz="quarter" idx="12"/>
          </p:nvPr>
        </p:nvSpPr>
        <p:spPr/>
        <p:txBody>
          <a:bodyPr/>
          <a:lstStyle/>
          <a:p>
            <a:fld id="{467DFC6E-D2E8-4E65-B4B1-22A6A1B57AF5}" type="slidenum">
              <a:rPr lang="en-GB" smtClean="0"/>
              <a:t>‹#›</a:t>
            </a:fld>
            <a:endParaRPr lang="en-GB"/>
          </a:p>
        </p:txBody>
      </p:sp>
    </p:spTree>
    <p:extLst>
      <p:ext uri="{BB962C8B-B14F-4D97-AF65-F5344CB8AC3E}">
        <p14:creationId xmlns:p14="http://schemas.microsoft.com/office/powerpoint/2010/main" val="223144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6649FE-6E21-4E04-B3E5-D7AD2117F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CC33565-06B5-4D84-B37D-5A5B19EC4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488DE7-A702-4E31-BFAE-BC404A76BE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8F090-3D6D-46C7-99E1-BA6523627631}" type="datetime1">
              <a:rPr lang="en-GB" smtClean="0"/>
              <a:t>04/07/2023</a:t>
            </a:fld>
            <a:endParaRPr lang="en-GB"/>
          </a:p>
        </p:txBody>
      </p:sp>
      <p:sp>
        <p:nvSpPr>
          <p:cNvPr id="5" name="Footer Placeholder 4">
            <a:extLst>
              <a:ext uri="{FF2B5EF4-FFF2-40B4-BE49-F238E27FC236}">
                <a16:creationId xmlns:a16="http://schemas.microsoft.com/office/drawing/2014/main" id="{DC5022A3-68FA-40BD-AC6E-7F6DFF9425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6AFF3A5-D5FA-4BDA-B6F8-68C34B079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DFC6E-D2E8-4E65-B4B1-22A6A1B57AF5}" type="slidenum">
              <a:rPr lang="en-GB" smtClean="0"/>
              <a:t>‹#›</a:t>
            </a:fld>
            <a:endParaRPr lang="en-GB"/>
          </a:p>
        </p:txBody>
      </p:sp>
    </p:spTree>
    <p:extLst>
      <p:ext uri="{BB962C8B-B14F-4D97-AF65-F5344CB8AC3E}">
        <p14:creationId xmlns:p14="http://schemas.microsoft.com/office/powerpoint/2010/main" val="2153248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94C0-2F96-495F-9A1A-89FB60922862}"/>
              </a:ext>
            </a:extLst>
          </p:cNvPr>
          <p:cNvSpPr>
            <a:spLocks noGrp="1"/>
          </p:cNvSpPr>
          <p:nvPr>
            <p:ph type="ctrTitle"/>
          </p:nvPr>
        </p:nvSpPr>
        <p:spPr/>
        <p:txBody>
          <a:bodyPr/>
          <a:lstStyle/>
          <a:p>
            <a:r>
              <a:rPr lang="en-GB" b="1" dirty="0">
                <a:solidFill>
                  <a:srgbClr val="00B050"/>
                </a:solidFill>
              </a:rPr>
              <a:t>FROM EXCEL TO EXCELLENT</a:t>
            </a:r>
            <a:br>
              <a:rPr lang="en-GB" b="1" dirty="0">
                <a:solidFill>
                  <a:srgbClr val="00B050"/>
                </a:solidFill>
              </a:rPr>
            </a:br>
            <a:endParaRPr lang="en-GB" b="1" dirty="0">
              <a:solidFill>
                <a:srgbClr val="00B050"/>
              </a:solidFill>
            </a:endParaRPr>
          </a:p>
        </p:txBody>
      </p:sp>
      <p:sp>
        <p:nvSpPr>
          <p:cNvPr id="3" name="Subtitle 2">
            <a:extLst>
              <a:ext uri="{FF2B5EF4-FFF2-40B4-BE49-F238E27FC236}">
                <a16:creationId xmlns:a16="http://schemas.microsoft.com/office/drawing/2014/main" id="{F420D92E-086D-4FD8-9EE5-3E52178D4949}"/>
              </a:ext>
            </a:extLst>
          </p:cNvPr>
          <p:cNvSpPr>
            <a:spLocks noGrp="1"/>
          </p:cNvSpPr>
          <p:nvPr>
            <p:ph type="subTitle" idx="1"/>
          </p:nvPr>
        </p:nvSpPr>
        <p:spPr/>
        <p:txBody>
          <a:bodyPr>
            <a:normAutofit/>
          </a:bodyPr>
          <a:lstStyle/>
          <a:p>
            <a:r>
              <a:rPr lang="en-GB" sz="4400" b="1" dirty="0">
                <a:solidFill>
                  <a:srgbClr val="00B050"/>
                </a:solidFill>
              </a:rPr>
              <a:t>Excel Basics I</a:t>
            </a:r>
          </a:p>
        </p:txBody>
      </p:sp>
    </p:spTree>
    <p:extLst>
      <p:ext uri="{BB962C8B-B14F-4D97-AF65-F5344CB8AC3E}">
        <p14:creationId xmlns:p14="http://schemas.microsoft.com/office/powerpoint/2010/main" val="127264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Referencing Cells Example</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1086678" y="1496344"/>
            <a:ext cx="10267122" cy="4832092"/>
          </a:xfrm>
          <a:prstGeom prst="rect">
            <a:avLst/>
          </a:prstGeom>
        </p:spPr>
        <p:txBody>
          <a:bodyPr wrap="square">
            <a:spAutoFit/>
          </a:bodyPr>
          <a:lstStyle/>
          <a:p>
            <a:pPr marL="457200" indent="-457200">
              <a:buFont typeface="Arial" panose="020B0604020202020204" pitchFamily="34" charset="0"/>
              <a:buChar char="•"/>
            </a:pPr>
            <a:r>
              <a:rPr lang="en-GB" sz="2800" dirty="0"/>
              <a:t>In the example we want to know how different the intelligence (IQ) is of some people compared to the average people</a:t>
            </a:r>
          </a:p>
          <a:p>
            <a:pPr marL="457200" indent="-457200">
              <a:buFont typeface="Arial" panose="020B0604020202020204" pitchFamily="34" charset="0"/>
              <a:buChar char="•"/>
            </a:pPr>
            <a:r>
              <a:rPr lang="en-GB" sz="2800" dirty="0"/>
              <a:t>In the third column, for the first person, we could enter the formula: =B2-F1</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The result for the first person is correctly shown:</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pic>
        <p:nvPicPr>
          <p:cNvPr id="4" name="Picture 3">
            <a:extLst>
              <a:ext uri="{FF2B5EF4-FFF2-40B4-BE49-F238E27FC236}">
                <a16:creationId xmlns:a16="http://schemas.microsoft.com/office/drawing/2014/main" id="{AD6609F6-7D42-49C5-836D-5570B1E00FCB}"/>
              </a:ext>
            </a:extLst>
          </p:cNvPr>
          <p:cNvPicPr>
            <a:picLocks noChangeAspect="1"/>
          </p:cNvPicPr>
          <p:nvPr/>
        </p:nvPicPr>
        <p:blipFill>
          <a:blip r:embed="rId2"/>
          <a:stretch>
            <a:fillRect/>
          </a:stretch>
        </p:blipFill>
        <p:spPr>
          <a:xfrm>
            <a:off x="4027004" y="2821907"/>
            <a:ext cx="5607326" cy="2147250"/>
          </a:xfrm>
          <a:prstGeom prst="rect">
            <a:avLst/>
          </a:prstGeom>
        </p:spPr>
      </p:pic>
      <p:pic>
        <p:nvPicPr>
          <p:cNvPr id="7" name="Picture 6">
            <a:extLst>
              <a:ext uri="{FF2B5EF4-FFF2-40B4-BE49-F238E27FC236}">
                <a16:creationId xmlns:a16="http://schemas.microsoft.com/office/drawing/2014/main" id="{8052AD81-78A7-48A2-B78F-2E765296F5F7}"/>
              </a:ext>
            </a:extLst>
          </p:cNvPr>
          <p:cNvPicPr>
            <a:picLocks noChangeAspect="1"/>
          </p:cNvPicPr>
          <p:nvPr/>
        </p:nvPicPr>
        <p:blipFill>
          <a:blip r:embed="rId3"/>
          <a:stretch>
            <a:fillRect/>
          </a:stretch>
        </p:blipFill>
        <p:spPr>
          <a:xfrm>
            <a:off x="4027004" y="5367998"/>
            <a:ext cx="3048000" cy="1095375"/>
          </a:xfrm>
          <a:prstGeom prst="rect">
            <a:avLst/>
          </a:prstGeom>
        </p:spPr>
      </p:pic>
      <p:sp>
        <p:nvSpPr>
          <p:cNvPr id="6" name="Slide Number Placeholder 5">
            <a:extLst>
              <a:ext uri="{FF2B5EF4-FFF2-40B4-BE49-F238E27FC236}">
                <a16:creationId xmlns:a16="http://schemas.microsoft.com/office/drawing/2014/main" id="{17A0E8E9-7D18-DA12-803A-C57682629B02}"/>
              </a:ext>
            </a:extLst>
          </p:cNvPr>
          <p:cNvSpPr>
            <a:spLocks noGrp="1"/>
          </p:cNvSpPr>
          <p:nvPr>
            <p:ph type="sldNum" sz="quarter" idx="12"/>
          </p:nvPr>
        </p:nvSpPr>
        <p:spPr/>
        <p:txBody>
          <a:bodyPr/>
          <a:lstStyle/>
          <a:p>
            <a:fld id="{467DFC6E-D2E8-4E65-B4B1-22A6A1B57AF5}" type="slidenum">
              <a:rPr lang="en-GB" smtClean="0"/>
              <a:t>10</a:t>
            </a:fld>
            <a:endParaRPr lang="en-GB"/>
          </a:p>
        </p:txBody>
      </p:sp>
    </p:spTree>
    <p:extLst>
      <p:ext uri="{BB962C8B-B14F-4D97-AF65-F5344CB8AC3E}">
        <p14:creationId xmlns:p14="http://schemas.microsoft.com/office/powerpoint/2010/main" val="94763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Problems with Automatic Change </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1086678" y="1496344"/>
            <a:ext cx="10267122" cy="5262979"/>
          </a:xfrm>
          <a:prstGeom prst="rect">
            <a:avLst/>
          </a:prstGeom>
        </p:spPr>
        <p:txBody>
          <a:bodyPr wrap="square">
            <a:spAutoFit/>
          </a:bodyPr>
          <a:lstStyle/>
          <a:p>
            <a:pPr marL="457200" indent="-457200">
              <a:buFont typeface="Arial" panose="020B0604020202020204" pitchFamily="34" charset="0"/>
              <a:buChar char="•"/>
            </a:pPr>
            <a:r>
              <a:rPr lang="en-GB" sz="2800" dirty="0"/>
              <a:t>But if we copy and paste that formula into the cells underneath it, we get nonsense results!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C3 to C8 are all wrong.</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pic>
        <p:nvPicPr>
          <p:cNvPr id="6" name="Picture 5">
            <a:extLst>
              <a:ext uri="{FF2B5EF4-FFF2-40B4-BE49-F238E27FC236}">
                <a16:creationId xmlns:a16="http://schemas.microsoft.com/office/drawing/2014/main" id="{2831364A-1246-4507-8909-C27217727AA9}"/>
              </a:ext>
            </a:extLst>
          </p:cNvPr>
          <p:cNvPicPr>
            <a:picLocks noChangeAspect="1"/>
          </p:cNvPicPr>
          <p:nvPr/>
        </p:nvPicPr>
        <p:blipFill>
          <a:blip r:embed="rId2"/>
          <a:stretch>
            <a:fillRect/>
          </a:stretch>
        </p:blipFill>
        <p:spPr>
          <a:xfrm>
            <a:off x="4412974" y="2373726"/>
            <a:ext cx="4203437" cy="2635596"/>
          </a:xfrm>
          <a:prstGeom prst="rect">
            <a:avLst/>
          </a:prstGeom>
        </p:spPr>
      </p:pic>
      <p:sp>
        <p:nvSpPr>
          <p:cNvPr id="4" name="Slide Number Placeholder 3">
            <a:extLst>
              <a:ext uri="{FF2B5EF4-FFF2-40B4-BE49-F238E27FC236}">
                <a16:creationId xmlns:a16="http://schemas.microsoft.com/office/drawing/2014/main" id="{98F7AB06-9137-2C7C-BEE6-D4F317FC7DE1}"/>
              </a:ext>
            </a:extLst>
          </p:cNvPr>
          <p:cNvSpPr>
            <a:spLocks noGrp="1"/>
          </p:cNvSpPr>
          <p:nvPr>
            <p:ph type="sldNum" sz="quarter" idx="12"/>
          </p:nvPr>
        </p:nvSpPr>
        <p:spPr/>
        <p:txBody>
          <a:bodyPr/>
          <a:lstStyle/>
          <a:p>
            <a:fld id="{467DFC6E-D2E8-4E65-B4B1-22A6A1B57AF5}" type="slidenum">
              <a:rPr lang="en-GB" smtClean="0"/>
              <a:t>11</a:t>
            </a:fld>
            <a:endParaRPr lang="en-GB"/>
          </a:p>
        </p:txBody>
      </p:sp>
    </p:spTree>
    <p:extLst>
      <p:ext uri="{BB962C8B-B14F-4D97-AF65-F5344CB8AC3E}">
        <p14:creationId xmlns:p14="http://schemas.microsoft.com/office/powerpoint/2010/main" val="3491475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Problems with Automatic Change </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1086678" y="1496344"/>
            <a:ext cx="10267122" cy="5262979"/>
          </a:xfrm>
          <a:prstGeom prst="rect">
            <a:avLst/>
          </a:prstGeom>
        </p:spPr>
        <p:txBody>
          <a:bodyPr wrap="square">
            <a:spAutoFit/>
          </a:bodyPr>
          <a:lstStyle/>
          <a:p>
            <a:pPr marL="457200" indent="-457200">
              <a:buFont typeface="Arial" panose="020B0604020202020204" pitchFamily="34" charset="0"/>
              <a:buChar char="•"/>
            </a:pPr>
            <a:r>
              <a:rPr lang="en-GB" sz="2800" dirty="0"/>
              <a:t>But if we Press Ctrl and ` when you want to see/ hide all the formulas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You can see that the reference to cell F1 was automatically changed by Excel– but in this situation we want it to be fixed…!</a:t>
            </a:r>
          </a:p>
          <a:p>
            <a:pPr marL="457200" indent="-457200">
              <a:buFont typeface="Arial" panose="020B0604020202020204" pitchFamily="34" charset="0"/>
              <a:buChar char="•"/>
            </a:pPr>
            <a:endParaRPr lang="en-GB" sz="2800" dirty="0"/>
          </a:p>
        </p:txBody>
      </p:sp>
      <p:pic>
        <p:nvPicPr>
          <p:cNvPr id="4" name="Picture 3">
            <a:extLst>
              <a:ext uri="{FF2B5EF4-FFF2-40B4-BE49-F238E27FC236}">
                <a16:creationId xmlns:a16="http://schemas.microsoft.com/office/drawing/2014/main" id="{2DBB0FFA-8E79-4267-868E-831A25950045}"/>
              </a:ext>
            </a:extLst>
          </p:cNvPr>
          <p:cNvPicPr>
            <a:picLocks noChangeAspect="1"/>
          </p:cNvPicPr>
          <p:nvPr/>
        </p:nvPicPr>
        <p:blipFill>
          <a:blip r:embed="rId2"/>
          <a:stretch>
            <a:fillRect/>
          </a:stretch>
        </p:blipFill>
        <p:spPr>
          <a:xfrm>
            <a:off x="1696278" y="2567812"/>
            <a:ext cx="7301981" cy="2454761"/>
          </a:xfrm>
          <a:prstGeom prst="rect">
            <a:avLst/>
          </a:prstGeom>
        </p:spPr>
      </p:pic>
      <p:sp>
        <p:nvSpPr>
          <p:cNvPr id="6" name="Slide Number Placeholder 5">
            <a:extLst>
              <a:ext uri="{FF2B5EF4-FFF2-40B4-BE49-F238E27FC236}">
                <a16:creationId xmlns:a16="http://schemas.microsoft.com/office/drawing/2014/main" id="{FF1C56CD-F4B5-D47E-B09A-A4DA18344B58}"/>
              </a:ext>
            </a:extLst>
          </p:cNvPr>
          <p:cNvSpPr>
            <a:spLocks noGrp="1"/>
          </p:cNvSpPr>
          <p:nvPr>
            <p:ph type="sldNum" sz="quarter" idx="12"/>
          </p:nvPr>
        </p:nvSpPr>
        <p:spPr/>
        <p:txBody>
          <a:bodyPr/>
          <a:lstStyle/>
          <a:p>
            <a:fld id="{467DFC6E-D2E8-4E65-B4B1-22A6A1B57AF5}" type="slidenum">
              <a:rPr lang="en-GB" smtClean="0"/>
              <a:t>12</a:t>
            </a:fld>
            <a:endParaRPr lang="en-GB"/>
          </a:p>
        </p:txBody>
      </p:sp>
    </p:spTree>
    <p:extLst>
      <p:ext uri="{BB962C8B-B14F-4D97-AF65-F5344CB8AC3E}">
        <p14:creationId xmlns:p14="http://schemas.microsoft.com/office/powerpoint/2010/main" val="1666795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How to do   Ctrl `</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1086678" y="1496344"/>
            <a:ext cx="10267122" cy="1384995"/>
          </a:xfrm>
          <a:prstGeom prst="rect">
            <a:avLst/>
          </a:prstGeom>
        </p:spPr>
        <p:txBody>
          <a:bodyPr wrap="square">
            <a:spAutoFit/>
          </a:bodyPr>
          <a:lstStyle/>
          <a:p>
            <a:pPr marL="457200" indent="-457200">
              <a:buFont typeface="Arial" panose="020B0604020202020204" pitchFamily="34" charset="0"/>
              <a:buChar char="•"/>
            </a:pPr>
            <a:r>
              <a:rPr lang="en-GB" sz="2800" dirty="0"/>
              <a:t>To show/hide all the formulas in a worksheet:</a:t>
            </a:r>
          </a:p>
          <a:p>
            <a:r>
              <a:rPr lang="en-GB" sz="2800" dirty="0"/>
              <a:t>	– Hold down the Ctrl key</a:t>
            </a:r>
          </a:p>
          <a:p>
            <a:r>
              <a:rPr lang="en-GB" sz="2800" dirty="0"/>
              <a:t>	– While the Ctrl button is being held down, press the ` key</a:t>
            </a:r>
          </a:p>
        </p:txBody>
      </p:sp>
      <p:pic>
        <p:nvPicPr>
          <p:cNvPr id="6" name="Picture 5">
            <a:extLst>
              <a:ext uri="{FF2B5EF4-FFF2-40B4-BE49-F238E27FC236}">
                <a16:creationId xmlns:a16="http://schemas.microsoft.com/office/drawing/2014/main" id="{04BE91FD-AADE-43D6-849F-72532BB877A5}"/>
              </a:ext>
            </a:extLst>
          </p:cNvPr>
          <p:cNvPicPr>
            <a:picLocks noChangeAspect="1"/>
          </p:cNvPicPr>
          <p:nvPr/>
        </p:nvPicPr>
        <p:blipFill>
          <a:blip r:embed="rId2"/>
          <a:stretch>
            <a:fillRect/>
          </a:stretch>
        </p:blipFill>
        <p:spPr>
          <a:xfrm>
            <a:off x="3353215" y="2908180"/>
            <a:ext cx="3246368" cy="3447589"/>
          </a:xfrm>
          <a:prstGeom prst="rect">
            <a:avLst/>
          </a:prstGeom>
        </p:spPr>
      </p:pic>
      <p:sp>
        <p:nvSpPr>
          <p:cNvPr id="4" name="Slide Number Placeholder 3">
            <a:extLst>
              <a:ext uri="{FF2B5EF4-FFF2-40B4-BE49-F238E27FC236}">
                <a16:creationId xmlns:a16="http://schemas.microsoft.com/office/drawing/2014/main" id="{3DF87225-394B-39EC-EC53-DC48EE1237C6}"/>
              </a:ext>
            </a:extLst>
          </p:cNvPr>
          <p:cNvSpPr>
            <a:spLocks noGrp="1"/>
          </p:cNvSpPr>
          <p:nvPr>
            <p:ph type="sldNum" sz="quarter" idx="12"/>
          </p:nvPr>
        </p:nvSpPr>
        <p:spPr/>
        <p:txBody>
          <a:bodyPr/>
          <a:lstStyle/>
          <a:p>
            <a:fld id="{467DFC6E-D2E8-4E65-B4B1-22A6A1B57AF5}" type="slidenum">
              <a:rPr lang="en-GB" smtClean="0"/>
              <a:t>13</a:t>
            </a:fld>
            <a:endParaRPr lang="en-GB"/>
          </a:p>
        </p:txBody>
      </p:sp>
    </p:spTree>
    <p:extLst>
      <p:ext uri="{BB962C8B-B14F-4D97-AF65-F5344CB8AC3E}">
        <p14:creationId xmlns:p14="http://schemas.microsoft.com/office/powerpoint/2010/main" val="2510039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Absolute Referencing of Cells</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1086678" y="1496344"/>
            <a:ext cx="10267122" cy="3970318"/>
          </a:xfrm>
          <a:prstGeom prst="rect">
            <a:avLst/>
          </a:prstGeom>
        </p:spPr>
        <p:txBody>
          <a:bodyPr wrap="square">
            <a:spAutoFit/>
          </a:bodyPr>
          <a:lstStyle/>
          <a:p>
            <a:pPr marL="457200" indent="-457200">
              <a:buFont typeface="Arial" panose="020B0604020202020204" pitchFamily="34" charset="0"/>
              <a:buChar char="•"/>
            </a:pPr>
            <a:r>
              <a:rPr lang="en-GB" sz="2800" dirty="0"/>
              <a:t>Whenever you want the reference to a cell to be fixed, you use ‘$’</a:t>
            </a:r>
          </a:p>
          <a:p>
            <a:pPr marL="457200" indent="-457200">
              <a:buFont typeface="Arial" panose="020B0604020202020204" pitchFamily="34" charset="0"/>
              <a:buChar char="•"/>
            </a:pPr>
            <a:r>
              <a:rPr lang="en-GB" sz="2800" dirty="0"/>
              <a:t>Here is an example:</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Now when the cell is copied and pasted, the reference to cell F1 does not get changed by Excel</a:t>
            </a:r>
          </a:p>
        </p:txBody>
      </p:sp>
      <p:pic>
        <p:nvPicPr>
          <p:cNvPr id="4" name="Picture 3">
            <a:extLst>
              <a:ext uri="{FF2B5EF4-FFF2-40B4-BE49-F238E27FC236}">
                <a16:creationId xmlns:a16="http://schemas.microsoft.com/office/drawing/2014/main" id="{813ACFA6-85A6-4270-920F-E069958B833E}"/>
              </a:ext>
            </a:extLst>
          </p:cNvPr>
          <p:cNvPicPr>
            <a:picLocks noChangeAspect="1"/>
          </p:cNvPicPr>
          <p:nvPr/>
        </p:nvPicPr>
        <p:blipFill>
          <a:blip r:embed="rId2"/>
          <a:stretch>
            <a:fillRect/>
          </a:stretch>
        </p:blipFill>
        <p:spPr>
          <a:xfrm>
            <a:off x="2994990" y="2743184"/>
            <a:ext cx="3969233" cy="1371631"/>
          </a:xfrm>
          <a:prstGeom prst="rect">
            <a:avLst/>
          </a:prstGeom>
        </p:spPr>
      </p:pic>
      <p:sp>
        <p:nvSpPr>
          <p:cNvPr id="6" name="Slide Number Placeholder 5">
            <a:extLst>
              <a:ext uri="{FF2B5EF4-FFF2-40B4-BE49-F238E27FC236}">
                <a16:creationId xmlns:a16="http://schemas.microsoft.com/office/drawing/2014/main" id="{9B564AD3-5482-8655-1696-E0A0DE8B31FB}"/>
              </a:ext>
            </a:extLst>
          </p:cNvPr>
          <p:cNvSpPr>
            <a:spLocks noGrp="1"/>
          </p:cNvSpPr>
          <p:nvPr>
            <p:ph type="sldNum" sz="quarter" idx="12"/>
          </p:nvPr>
        </p:nvSpPr>
        <p:spPr/>
        <p:txBody>
          <a:bodyPr/>
          <a:lstStyle/>
          <a:p>
            <a:fld id="{467DFC6E-D2E8-4E65-B4B1-22A6A1B57AF5}" type="slidenum">
              <a:rPr lang="en-GB" smtClean="0"/>
              <a:t>14</a:t>
            </a:fld>
            <a:endParaRPr lang="en-GB"/>
          </a:p>
        </p:txBody>
      </p:sp>
    </p:spTree>
    <p:extLst>
      <p:ext uri="{BB962C8B-B14F-4D97-AF65-F5344CB8AC3E}">
        <p14:creationId xmlns:p14="http://schemas.microsoft.com/office/powerpoint/2010/main" val="368338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Absolute Referencing of Cells</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838200" y="1496344"/>
            <a:ext cx="5098774" cy="3539430"/>
          </a:xfrm>
          <a:prstGeom prst="rect">
            <a:avLst/>
          </a:prstGeom>
        </p:spPr>
        <p:txBody>
          <a:bodyPr wrap="square">
            <a:spAutoFit/>
          </a:bodyPr>
          <a:lstStyle/>
          <a:p>
            <a:pPr marL="457200" indent="-457200">
              <a:buFont typeface="Arial" panose="020B0604020202020204" pitchFamily="34" charset="0"/>
              <a:buChar char="•"/>
            </a:pPr>
            <a:r>
              <a:rPr lang="en-GB" sz="2800" dirty="0"/>
              <a:t> The formula in row 2 is copied and pasted to row 3 and row 8 in the same column</a:t>
            </a:r>
          </a:p>
          <a:p>
            <a:pPr marL="457200" indent="-457200">
              <a:buFont typeface="Arial" panose="020B0604020202020204" pitchFamily="34" charset="0"/>
              <a:buChar char="•"/>
            </a:pPr>
            <a:r>
              <a:rPr lang="en-GB" sz="2800" dirty="0"/>
              <a:t>You can see the second part of the formula hasn’t been changed</a:t>
            </a:r>
          </a:p>
          <a:p>
            <a:pPr marL="457200" indent="-457200">
              <a:buFont typeface="Arial" panose="020B0604020202020204" pitchFamily="34" charset="0"/>
              <a:buChar char="•"/>
            </a:pPr>
            <a:r>
              <a:rPr lang="en-GB" sz="2800" dirty="0"/>
              <a:t>Referring to cells in this way is called ‘absolute referencing’</a:t>
            </a:r>
          </a:p>
        </p:txBody>
      </p:sp>
      <p:pic>
        <p:nvPicPr>
          <p:cNvPr id="6" name="Picture 5">
            <a:extLst>
              <a:ext uri="{FF2B5EF4-FFF2-40B4-BE49-F238E27FC236}">
                <a16:creationId xmlns:a16="http://schemas.microsoft.com/office/drawing/2014/main" id="{A22CCFE8-BF38-4479-8434-9128AAB4BACE}"/>
              </a:ext>
            </a:extLst>
          </p:cNvPr>
          <p:cNvPicPr>
            <a:picLocks noChangeAspect="1"/>
          </p:cNvPicPr>
          <p:nvPr/>
        </p:nvPicPr>
        <p:blipFill>
          <a:blip r:embed="rId2"/>
          <a:stretch>
            <a:fillRect/>
          </a:stretch>
        </p:blipFill>
        <p:spPr>
          <a:xfrm>
            <a:off x="6185452" y="4111173"/>
            <a:ext cx="2952750" cy="1800225"/>
          </a:xfrm>
          <a:prstGeom prst="rect">
            <a:avLst/>
          </a:prstGeom>
        </p:spPr>
      </p:pic>
      <p:pic>
        <p:nvPicPr>
          <p:cNvPr id="7" name="Picture 6">
            <a:extLst>
              <a:ext uri="{FF2B5EF4-FFF2-40B4-BE49-F238E27FC236}">
                <a16:creationId xmlns:a16="http://schemas.microsoft.com/office/drawing/2014/main" id="{1E765923-873C-4680-B9BE-426855BD3473}"/>
              </a:ext>
            </a:extLst>
          </p:cNvPr>
          <p:cNvPicPr>
            <a:picLocks noChangeAspect="1"/>
          </p:cNvPicPr>
          <p:nvPr/>
        </p:nvPicPr>
        <p:blipFill>
          <a:blip r:embed="rId3"/>
          <a:stretch>
            <a:fillRect/>
          </a:stretch>
        </p:blipFill>
        <p:spPr>
          <a:xfrm>
            <a:off x="6092687" y="1674152"/>
            <a:ext cx="5638800" cy="1847850"/>
          </a:xfrm>
          <a:prstGeom prst="rect">
            <a:avLst/>
          </a:prstGeom>
        </p:spPr>
      </p:pic>
      <p:sp>
        <p:nvSpPr>
          <p:cNvPr id="4" name="Slide Number Placeholder 3">
            <a:extLst>
              <a:ext uri="{FF2B5EF4-FFF2-40B4-BE49-F238E27FC236}">
                <a16:creationId xmlns:a16="http://schemas.microsoft.com/office/drawing/2014/main" id="{78201BFE-BDC6-B921-BEFC-46D5417C19F6}"/>
              </a:ext>
            </a:extLst>
          </p:cNvPr>
          <p:cNvSpPr>
            <a:spLocks noGrp="1"/>
          </p:cNvSpPr>
          <p:nvPr>
            <p:ph type="sldNum" sz="quarter" idx="12"/>
          </p:nvPr>
        </p:nvSpPr>
        <p:spPr/>
        <p:txBody>
          <a:bodyPr/>
          <a:lstStyle/>
          <a:p>
            <a:fld id="{467DFC6E-D2E8-4E65-B4B1-22A6A1B57AF5}" type="slidenum">
              <a:rPr lang="en-GB" smtClean="0"/>
              <a:t>15</a:t>
            </a:fld>
            <a:endParaRPr lang="en-GB"/>
          </a:p>
        </p:txBody>
      </p:sp>
    </p:spTree>
    <p:extLst>
      <p:ext uri="{BB962C8B-B14F-4D97-AF65-F5344CB8AC3E}">
        <p14:creationId xmlns:p14="http://schemas.microsoft.com/office/powerpoint/2010/main" val="252777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Writing References to Cells </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838199" y="1496344"/>
            <a:ext cx="10346635" cy="4832092"/>
          </a:xfrm>
          <a:prstGeom prst="rect">
            <a:avLst/>
          </a:prstGeom>
        </p:spPr>
        <p:txBody>
          <a:bodyPr wrap="square">
            <a:spAutoFit/>
          </a:bodyPr>
          <a:lstStyle/>
          <a:p>
            <a:pPr marL="457200" indent="-457200">
              <a:buFont typeface="Arial" panose="020B0604020202020204" pitchFamily="34" charset="0"/>
              <a:buChar char="•"/>
            </a:pPr>
            <a:r>
              <a:rPr lang="en-GB" sz="2800" dirty="0"/>
              <a:t>When you write an Excel formula which contains a reference to a cell, you should choose the appropriate way to write it. You can choose from:</a:t>
            </a:r>
          </a:p>
          <a:p>
            <a:r>
              <a:rPr lang="en-GB" sz="2800" dirty="0"/>
              <a:t>	– Fixing both column and row	i.e. $D$6</a:t>
            </a:r>
          </a:p>
          <a:p>
            <a:r>
              <a:rPr lang="en-GB" sz="2800" dirty="0"/>
              <a:t>	– Fixing only the column		i.e. </a:t>
            </a:r>
            <a:r>
              <a:rPr lang="en-GB" sz="2800" dirty="0">
                <a:solidFill>
                  <a:srgbClr val="FF0000"/>
                </a:solidFill>
              </a:rPr>
              <a:t>$</a:t>
            </a:r>
            <a:r>
              <a:rPr lang="en-GB" sz="2800" dirty="0"/>
              <a:t>D6</a:t>
            </a:r>
          </a:p>
          <a:p>
            <a:r>
              <a:rPr lang="en-GB" sz="2800" dirty="0"/>
              <a:t>	– Fixing only the row		i.e. D</a:t>
            </a:r>
            <a:r>
              <a:rPr lang="en-GB" sz="2800" dirty="0">
                <a:solidFill>
                  <a:srgbClr val="FF0000"/>
                </a:solidFill>
              </a:rPr>
              <a:t>$</a:t>
            </a:r>
            <a:r>
              <a:rPr lang="en-GB" sz="2800" dirty="0"/>
              <a:t>6 </a:t>
            </a:r>
          </a:p>
          <a:p>
            <a:r>
              <a:rPr lang="en-GB" sz="2800" dirty="0"/>
              <a:t>	– Not fixing anything		i.e. D6</a:t>
            </a:r>
          </a:p>
          <a:p>
            <a:pPr marL="457200" indent="-457200">
              <a:buFont typeface="Arial" panose="020B0604020202020204" pitchFamily="34" charset="0"/>
              <a:buChar char="•"/>
            </a:pPr>
            <a:r>
              <a:rPr lang="en-GB" sz="2800" dirty="0"/>
              <a:t>Hit the </a:t>
            </a:r>
            <a:r>
              <a:rPr lang="en-GB" sz="2800" dirty="0">
                <a:solidFill>
                  <a:srgbClr val="00B050"/>
                </a:solidFill>
              </a:rPr>
              <a:t>F4 key</a:t>
            </a:r>
            <a:r>
              <a:rPr lang="en-GB" sz="2800" dirty="0"/>
              <a:t> while your cursor is on that cell reference to make different forms of absolute reference</a:t>
            </a:r>
          </a:p>
          <a:p>
            <a:pPr marL="457200" indent="-457200">
              <a:buFont typeface="Arial" panose="020B0604020202020204" pitchFamily="34" charset="0"/>
              <a:buChar char="•"/>
            </a:pPr>
            <a:r>
              <a:rPr lang="en-GB" sz="2800" dirty="0"/>
              <a:t>Remember - the differences are important when you copy and paste the cell</a:t>
            </a:r>
          </a:p>
        </p:txBody>
      </p:sp>
      <p:sp>
        <p:nvSpPr>
          <p:cNvPr id="4" name="Slide Number Placeholder 3">
            <a:extLst>
              <a:ext uri="{FF2B5EF4-FFF2-40B4-BE49-F238E27FC236}">
                <a16:creationId xmlns:a16="http://schemas.microsoft.com/office/drawing/2014/main" id="{C67E5114-1E4A-9202-4394-D971EB3F829D}"/>
              </a:ext>
            </a:extLst>
          </p:cNvPr>
          <p:cNvSpPr>
            <a:spLocks noGrp="1"/>
          </p:cNvSpPr>
          <p:nvPr>
            <p:ph type="sldNum" sz="quarter" idx="12"/>
          </p:nvPr>
        </p:nvSpPr>
        <p:spPr/>
        <p:txBody>
          <a:bodyPr/>
          <a:lstStyle/>
          <a:p>
            <a:fld id="{467DFC6E-D2E8-4E65-B4B1-22A6A1B57AF5}" type="slidenum">
              <a:rPr lang="en-GB" smtClean="0"/>
              <a:t>16</a:t>
            </a:fld>
            <a:endParaRPr lang="en-GB"/>
          </a:p>
        </p:txBody>
      </p:sp>
    </p:spTree>
    <p:extLst>
      <p:ext uri="{BB962C8B-B14F-4D97-AF65-F5344CB8AC3E}">
        <p14:creationId xmlns:p14="http://schemas.microsoft.com/office/powerpoint/2010/main" val="389236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Exercise 1</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838200" y="1496344"/>
            <a:ext cx="6225210" cy="1815882"/>
          </a:xfrm>
          <a:prstGeom prst="rect">
            <a:avLst/>
          </a:prstGeom>
        </p:spPr>
        <p:txBody>
          <a:bodyPr wrap="square">
            <a:spAutoFit/>
          </a:bodyPr>
          <a:lstStyle/>
          <a:p>
            <a:pPr marL="457200" indent="-457200">
              <a:buFont typeface="Arial" panose="020B0604020202020204" pitchFamily="34" charset="0"/>
              <a:buChar char="•"/>
            </a:pPr>
            <a:r>
              <a:rPr lang="en-GB" sz="2800" dirty="0"/>
              <a:t>Define formula of cell B3 so that we can copy to get the result as shown:</a:t>
            </a:r>
          </a:p>
          <a:p>
            <a:r>
              <a:rPr lang="en-GB" sz="2800" dirty="0"/>
              <a:t>	 </a:t>
            </a:r>
          </a:p>
          <a:p>
            <a:endParaRPr lang="en-GB" sz="2800" dirty="0"/>
          </a:p>
        </p:txBody>
      </p:sp>
      <p:pic>
        <p:nvPicPr>
          <p:cNvPr id="4" name="Picture 3">
            <a:extLst>
              <a:ext uri="{FF2B5EF4-FFF2-40B4-BE49-F238E27FC236}">
                <a16:creationId xmlns:a16="http://schemas.microsoft.com/office/drawing/2014/main" id="{26830B0F-E523-4212-A995-4E6386D1CB83}"/>
              </a:ext>
            </a:extLst>
          </p:cNvPr>
          <p:cNvPicPr>
            <a:picLocks noChangeAspect="1"/>
          </p:cNvPicPr>
          <p:nvPr/>
        </p:nvPicPr>
        <p:blipFill>
          <a:blip r:embed="rId2"/>
          <a:stretch>
            <a:fillRect/>
          </a:stretch>
        </p:blipFill>
        <p:spPr>
          <a:xfrm>
            <a:off x="7249034" y="4174000"/>
            <a:ext cx="3919142" cy="1868428"/>
          </a:xfrm>
          <a:prstGeom prst="rect">
            <a:avLst/>
          </a:prstGeom>
        </p:spPr>
      </p:pic>
      <p:pic>
        <p:nvPicPr>
          <p:cNvPr id="6" name="Picture 5">
            <a:extLst>
              <a:ext uri="{FF2B5EF4-FFF2-40B4-BE49-F238E27FC236}">
                <a16:creationId xmlns:a16="http://schemas.microsoft.com/office/drawing/2014/main" id="{95DAE71E-92FD-450F-91C7-18F825A114A3}"/>
              </a:ext>
            </a:extLst>
          </p:cNvPr>
          <p:cNvPicPr>
            <a:picLocks noChangeAspect="1"/>
          </p:cNvPicPr>
          <p:nvPr/>
        </p:nvPicPr>
        <p:blipFill>
          <a:blip r:embed="rId3"/>
          <a:stretch>
            <a:fillRect/>
          </a:stretch>
        </p:blipFill>
        <p:spPr>
          <a:xfrm>
            <a:off x="7249034" y="1496344"/>
            <a:ext cx="3919142" cy="1914524"/>
          </a:xfrm>
          <a:prstGeom prst="rect">
            <a:avLst/>
          </a:prstGeom>
        </p:spPr>
      </p:pic>
      <p:sp>
        <p:nvSpPr>
          <p:cNvPr id="7" name="Slide Number Placeholder 6">
            <a:extLst>
              <a:ext uri="{FF2B5EF4-FFF2-40B4-BE49-F238E27FC236}">
                <a16:creationId xmlns:a16="http://schemas.microsoft.com/office/drawing/2014/main" id="{FBDDCB4F-93C2-1FBC-5006-BF6F82F5E905}"/>
              </a:ext>
            </a:extLst>
          </p:cNvPr>
          <p:cNvSpPr>
            <a:spLocks noGrp="1"/>
          </p:cNvSpPr>
          <p:nvPr>
            <p:ph type="sldNum" sz="quarter" idx="12"/>
          </p:nvPr>
        </p:nvSpPr>
        <p:spPr/>
        <p:txBody>
          <a:bodyPr/>
          <a:lstStyle/>
          <a:p>
            <a:fld id="{467DFC6E-D2E8-4E65-B4B1-22A6A1B57AF5}" type="slidenum">
              <a:rPr lang="en-GB" smtClean="0"/>
              <a:t>17</a:t>
            </a:fld>
            <a:endParaRPr lang="en-GB"/>
          </a:p>
        </p:txBody>
      </p:sp>
      <p:sp>
        <p:nvSpPr>
          <p:cNvPr id="9" name="TextBox 8">
            <a:extLst>
              <a:ext uri="{FF2B5EF4-FFF2-40B4-BE49-F238E27FC236}">
                <a16:creationId xmlns:a16="http://schemas.microsoft.com/office/drawing/2014/main" id="{5A3A6411-5381-C956-B529-6F28C7522F99}"/>
              </a:ext>
            </a:extLst>
          </p:cNvPr>
          <p:cNvSpPr txBox="1"/>
          <p:nvPr/>
        </p:nvSpPr>
        <p:spPr>
          <a:xfrm>
            <a:off x="5897217" y="230188"/>
            <a:ext cx="6096000" cy="646331"/>
          </a:xfrm>
          <a:prstGeom prst="rect">
            <a:avLst/>
          </a:prstGeom>
          <a:noFill/>
        </p:spPr>
        <p:txBody>
          <a:bodyPr wrap="square">
            <a:spAutoFit/>
          </a:bodyPr>
          <a:lstStyle/>
          <a:p>
            <a:pPr algn="r"/>
            <a:r>
              <a:rPr lang="en-GB" sz="3600" dirty="0">
                <a:solidFill>
                  <a:srgbClr val="00B050"/>
                </a:solidFill>
              </a:rPr>
              <a:t>3 Exercise1.xlsx</a:t>
            </a:r>
          </a:p>
        </p:txBody>
      </p:sp>
    </p:spTree>
    <p:extLst>
      <p:ext uri="{BB962C8B-B14F-4D97-AF65-F5344CB8AC3E}">
        <p14:creationId xmlns:p14="http://schemas.microsoft.com/office/powerpoint/2010/main" val="396107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Exercise 2</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838199" y="1496344"/>
            <a:ext cx="10810461" cy="3477875"/>
          </a:xfrm>
          <a:prstGeom prst="rect">
            <a:avLst/>
          </a:prstGeom>
        </p:spPr>
        <p:txBody>
          <a:bodyPr wrap="square">
            <a:spAutoFit/>
          </a:bodyPr>
          <a:lstStyle/>
          <a:p>
            <a:pPr marL="457200" indent="-457200">
              <a:buFont typeface="Arial" panose="020B0604020202020204" pitchFamily="34" charset="0"/>
              <a:buChar char="•"/>
            </a:pPr>
            <a:r>
              <a:rPr lang="en-GB" sz="2400" dirty="0">
                <a:solidFill>
                  <a:srgbClr val="002060"/>
                </a:solidFill>
              </a:rPr>
              <a:t>A health care </a:t>
            </a:r>
            <a:r>
              <a:rPr lang="en-GB" sz="2400" dirty="0" err="1">
                <a:solidFill>
                  <a:srgbClr val="002060"/>
                </a:solidFill>
              </a:rPr>
              <a:t>center</a:t>
            </a:r>
            <a:r>
              <a:rPr lang="en-GB" sz="2400" dirty="0">
                <a:solidFill>
                  <a:srgbClr val="002060"/>
                </a:solidFill>
              </a:rPr>
              <a:t> is considering locating their new facility either in Miami, Orlando or Jacksonville in Florida. In making their decision, the following factors are considered: total patient miles per month, facility utilization, average time per emergency trip, expressway accessibility, land and construction costs and employee preferences. The management evaluated each possible location using these criteria. The following table presents weight given to each factor and scores for each location. </a:t>
            </a:r>
          </a:p>
          <a:p>
            <a:pPr marL="457200" indent="-457200">
              <a:buFont typeface="Arial" panose="020B0604020202020204" pitchFamily="34" charset="0"/>
              <a:buChar char="•"/>
            </a:pPr>
            <a:r>
              <a:rPr lang="en-GB" sz="2400" dirty="0">
                <a:solidFill>
                  <a:srgbClr val="002060"/>
                </a:solidFill>
              </a:rPr>
              <a:t>Define formula of cell F3 so that we can copy to entire table </a:t>
            </a:r>
          </a:p>
          <a:p>
            <a:endParaRPr lang="en-GB" sz="2800" dirty="0"/>
          </a:p>
        </p:txBody>
      </p:sp>
      <p:pic>
        <p:nvPicPr>
          <p:cNvPr id="6" name="Picture 5">
            <a:extLst>
              <a:ext uri="{FF2B5EF4-FFF2-40B4-BE49-F238E27FC236}">
                <a16:creationId xmlns:a16="http://schemas.microsoft.com/office/drawing/2014/main" id="{37F4B1F7-9FF9-1572-FEF5-662937298525}"/>
              </a:ext>
            </a:extLst>
          </p:cNvPr>
          <p:cNvPicPr>
            <a:picLocks noChangeAspect="1"/>
          </p:cNvPicPr>
          <p:nvPr/>
        </p:nvPicPr>
        <p:blipFill>
          <a:blip r:embed="rId2"/>
          <a:stretch>
            <a:fillRect/>
          </a:stretch>
        </p:blipFill>
        <p:spPr>
          <a:xfrm>
            <a:off x="2582931" y="4672209"/>
            <a:ext cx="6457950" cy="2028825"/>
          </a:xfrm>
          <a:prstGeom prst="rect">
            <a:avLst/>
          </a:prstGeom>
        </p:spPr>
      </p:pic>
      <p:sp>
        <p:nvSpPr>
          <p:cNvPr id="4" name="Slide Number Placeholder 3">
            <a:extLst>
              <a:ext uri="{FF2B5EF4-FFF2-40B4-BE49-F238E27FC236}">
                <a16:creationId xmlns:a16="http://schemas.microsoft.com/office/drawing/2014/main" id="{1F344CF2-9D2C-FA75-BD69-36C5E0634C73}"/>
              </a:ext>
            </a:extLst>
          </p:cNvPr>
          <p:cNvSpPr>
            <a:spLocks noGrp="1"/>
          </p:cNvSpPr>
          <p:nvPr>
            <p:ph type="sldNum" sz="quarter" idx="12"/>
          </p:nvPr>
        </p:nvSpPr>
        <p:spPr/>
        <p:txBody>
          <a:bodyPr/>
          <a:lstStyle/>
          <a:p>
            <a:fld id="{467DFC6E-D2E8-4E65-B4B1-22A6A1B57AF5}" type="slidenum">
              <a:rPr lang="en-GB" smtClean="0"/>
              <a:t>18</a:t>
            </a:fld>
            <a:endParaRPr lang="en-GB"/>
          </a:p>
        </p:txBody>
      </p:sp>
      <p:sp>
        <p:nvSpPr>
          <p:cNvPr id="7" name="TextBox 6">
            <a:extLst>
              <a:ext uri="{FF2B5EF4-FFF2-40B4-BE49-F238E27FC236}">
                <a16:creationId xmlns:a16="http://schemas.microsoft.com/office/drawing/2014/main" id="{F69462B4-4A2E-6651-3E0F-4CE7DA9B2E85}"/>
              </a:ext>
            </a:extLst>
          </p:cNvPr>
          <p:cNvSpPr txBox="1"/>
          <p:nvPr/>
        </p:nvSpPr>
        <p:spPr>
          <a:xfrm>
            <a:off x="5897217" y="230188"/>
            <a:ext cx="6096000" cy="646331"/>
          </a:xfrm>
          <a:prstGeom prst="rect">
            <a:avLst/>
          </a:prstGeom>
          <a:noFill/>
        </p:spPr>
        <p:txBody>
          <a:bodyPr wrap="square">
            <a:spAutoFit/>
          </a:bodyPr>
          <a:lstStyle/>
          <a:p>
            <a:pPr algn="r"/>
            <a:r>
              <a:rPr lang="en-GB" sz="3600" dirty="0">
                <a:solidFill>
                  <a:srgbClr val="00B050"/>
                </a:solidFill>
              </a:rPr>
              <a:t>3 Exercise2.xlsx</a:t>
            </a:r>
          </a:p>
        </p:txBody>
      </p:sp>
    </p:spTree>
    <p:extLst>
      <p:ext uri="{BB962C8B-B14F-4D97-AF65-F5344CB8AC3E}">
        <p14:creationId xmlns:p14="http://schemas.microsoft.com/office/powerpoint/2010/main" val="416510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Ways to Enter Formula: Method 1</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838199" y="1496344"/>
            <a:ext cx="10346635" cy="2677656"/>
          </a:xfrm>
          <a:prstGeom prst="rect">
            <a:avLst/>
          </a:prstGeom>
        </p:spPr>
        <p:txBody>
          <a:bodyPr wrap="square">
            <a:spAutoFit/>
          </a:bodyPr>
          <a:lstStyle/>
          <a:p>
            <a:r>
              <a:rPr lang="en-GB" sz="2800" dirty="0"/>
              <a:t>Previously we learnt you can copy formulas into lots of cells quickly by copying and pasting of a formula from one cell to the others</a:t>
            </a:r>
          </a:p>
          <a:p>
            <a:pPr marL="914400" lvl="1" indent="-457200">
              <a:buFontTx/>
              <a:buChar char="-"/>
            </a:pPr>
            <a:r>
              <a:rPr lang="en-GB" sz="2800" dirty="0"/>
              <a:t>Writing a formula in one cell</a:t>
            </a:r>
          </a:p>
          <a:p>
            <a:pPr marL="914400" lvl="1" indent="-457200">
              <a:buFontTx/>
              <a:buChar char="-"/>
            </a:pPr>
            <a:r>
              <a:rPr lang="en-GB" sz="2800" dirty="0"/>
              <a:t>Copying the formula from that cell i.e. right click &gt; Copy</a:t>
            </a:r>
          </a:p>
          <a:p>
            <a:pPr marL="914400" lvl="1" indent="-457200">
              <a:buFontTx/>
              <a:buChar char="-"/>
            </a:pPr>
            <a:r>
              <a:rPr lang="en-GB" sz="2800" dirty="0"/>
              <a:t>Selecting all other cells, pasting the formula i.e. right click &gt; Paste</a:t>
            </a:r>
          </a:p>
        </p:txBody>
      </p:sp>
      <p:sp>
        <p:nvSpPr>
          <p:cNvPr id="4" name="Slide Number Placeholder 3">
            <a:extLst>
              <a:ext uri="{FF2B5EF4-FFF2-40B4-BE49-F238E27FC236}">
                <a16:creationId xmlns:a16="http://schemas.microsoft.com/office/drawing/2014/main" id="{D0E644B5-B204-E056-1CCD-22F4908B3243}"/>
              </a:ext>
            </a:extLst>
          </p:cNvPr>
          <p:cNvSpPr>
            <a:spLocks noGrp="1"/>
          </p:cNvSpPr>
          <p:nvPr>
            <p:ph type="sldNum" sz="quarter" idx="12"/>
          </p:nvPr>
        </p:nvSpPr>
        <p:spPr/>
        <p:txBody>
          <a:bodyPr/>
          <a:lstStyle/>
          <a:p>
            <a:fld id="{467DFC6E-D2E8-4E65-B4B1-22A6A1B57AF5}" type="slidenum">
              <a:rPr lang="en-GB" smtClean="0"/>
              <a:t>19</a:t>
            </a:fld>
            <a:endParaRPr lang="en-GB"/>
          </a:p>
        </p:txBody>
      </p:sp>
    </p:spTree>
    <p:extLst>
      <p:ext uri="{BB962C8B-B14F-4D97-AF65-F5344CB8AC3E}">
        <p14:creationId xmlns:p14="http://schemas.microsoft.com/office/powerpoint/2010/main" val="79571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BF30-DC95-466E-B5C4-4A2630648FCB}"/>
              </a:ext>
            </a:extLst>
          </p:cNvPr>
          <p:cNvSpPr>
            <a:spLocks noGrp="1"/>
          </p:cNvSpPr>
          <p:nvPr>
            <p:ph type="title"/>
          </p:nvPr>
        </p:nvSpPr>
        <p:spPr/>
        <p:txBody>
          <a:bodyPr/>
          <a:lstStyle/>
          <a:p>
            <a:pPr algn="ctr"/>
            <a:r>
              <a:rPr lang="en-GB" b="1" dirty="0">
                <a:solidFill>
                  <a:srgbClr val="00B050"/>
                </a:solidFill>
              </a:rPr>
              <a:t>Excel Basics</a:t>
            </a:r>
          </a:p>
        </p:txBody>
      </p:sp>
      <p:sp>
        <p:nvSpPr>
          <p:cNvPr id="3" name="Content Placeholder 2">
            <a:extLst>
              <a:ext uri="{FF2B5EF4-FFF2-40B4-BE49-F238E27FC236}">
                <a16:creationId xmlns:a16="http://schemas.microsoft.com/office/drawing/2014/main" id="{D9F7E3DC-E74B-41C4-BCEF-F3FA4D62D6CC}"/>
              </a:ext>
            </a:extLst>
          </p:cNvPr>
          <p:cNvSpPr>
            <a:spLocks noGrp="1"/>
          </p:cNvSpPr>
          <p:nvPr>
            <p:ph idx="1"/>
          </p:nvPr>
        </p:nvSpPr>
        <p:spPr/>
        <p:txBody>
          <a:bodyPr/>
          <a:lstStyle/>
          <a:p>
            <a:r>
              <a:rPr lang="en-GB" dirty="0"/>
              <a:t>Excel is all about numbers and formulas, and displaying the numbers and the results of the formulas in charts</a:t>
            </a:r>
          </a:p>
          <a:p>
            <a:r>
              <a:rPr lang="en-GB" dirty="0"/>
              <a:t>All numbers and formulas go into cells in a worksheet</a:t>
            </a:r>
          </a:p>
        </p:txBody>
      </p:sp>
      <p:sp>
        <p:nvSpPr>
          <p:cNvPr id="5" name="Slide Number Placeholder 4">
            <a:extLst>
              <a:ext uri="{FF2B5EF4-FFF2-40B4-BE49-F238E27FC236}">
                <a16:creationId xmlns:a16="http://schemas.microsoft.com/office/drawing/2014/main" id="{FD090474-D75A-1DB8-3356-2980FDCE037E}"/>
              </a:ext>
            </a:extLst>
          </p:cNvPr>
          <p:cNvSpPr>
            <a:spLocks noGrp="1"/>
          </p:cNvSpPr>
          <p:nvPr>
            <p:ph type="sldNum" sz="quarter" idx="12"/>
          </p:nvPr>
        </p:nvSpPr>
        <p:spPr/>
        <p:txBody>
          <a:bodyPr/>
          <a:lstStyle/>
          <a:p>
            <a:fld id="{467DFC6E-D2E8-4E65-B4B1-22A6A1B57AF5}" type="slidenum">
              <a:rPr lang="en-GB" smtClean="0"/>
              <a:t>2</a:t>
            </a:fld>
            <a:endParaRPr lang="en-GB"/>
          </a:p>
        </p:txBody>
      </p:sp>
      <p:pic>
        <p:nvPicPr>
          <p:cNvPr id="7" name="Picture 6">
            <a:extLst>
              <a:ext uri="{FF2B5EF4-FFF2-40B4-BE49-F238E27FC236}">
                <a16:creationId xmlns:a16="http://schemas.microsoft.com/office/drawing/2014/main" id="{B594B128-8DDC-F03B-49F1-0C02BDDA8F7E}"/>
              </a:ext>
            </a:extLst>
          </p:cNvPr>
          <p:cNvPicPr>
            <a:picLocks noChangeAspect="1"/>
          </p:cNvPicPr>
          <p:nvPr/>
        </p:nvPicPr>
        <p:blipFill>
          <a:blip r:embed="rId2"/>
          <a:stretch>
            <a:fillRect/>
          </a:stretch>
        </p:blipFill>
        <p:spPr>
          <a:xfrm>
            <a:off x="2115792" y="3221314"/>
            <a:ext cx="6975199" cy="3487600"/>
          </a:xfrm>
          <a:prstGeom prst="rect">
            <a:avLst/>
          </a:prstGeom>
        </p:spPr>
      </p:pic>
    </p:spTree>
    <p:extLst>
      <p:ext uri="{BB962C8B-B14F-4D97-AF65-F5344CB8AC3E}">
        <p14:creationId xmlns:p14="http://schemas.microsoft.com/office/powerpoint/2010/main" val="1545200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Ways to Enter Formula: Method 2</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838199" y="1496344"/>
            <a:ext cx="10346635" cy="2677656"/>
          </a:xfrm>
          <a:prstGeom prst="rect">
            <a:avLst/>
          </a:prstGeom>
        </p:spPr>
        <p:txBody>
          <a:bodyPr wrap="square">
            <a:spAutoFit/>
          </a:bodyPr>
          <a:lstStyle/>
          <a:p>
            <a:pPr marL="514350" indent="-514350">
              <a:buAutoNum type="arabicPeriod"/>
            </a:pPr>
            <a:r>
              <a:rPr lang="en-GB" sz="2800" dirty="0"/>
              <a:t>Select the cell you want to copy</a:t>
            </a:r>
          </a:p>
          <a:p>
            <a:pPr marL="514350" indent="-514350">
              <a:buAutoNum type="arabicPeriod"/>
            </a:pPr>
            <a:r>
              <a:rPr lang="en-GB" sz="2800" dirty="0"/>
              <a:t>Click on the small square in the bottom right corner of the cell without letting go of the mouse button</a:t>
            </a:r>
          </a:p>
          <a:p>
            <a:pPr marL="514350" indent="-514350">
              <a:buAutoNum type="arabicPeriod"/>
            </a:pPr>
            <a:r>
              <a:rPr lang="en-GB" sz="2800" dirty="0"/>
              <a:t>Drag downwards to select all the cells you want to copy the formula to</a:t>
            </a:r>
          </a:p>
          <a:p>
            <a:pPr marL="514350" indent="-514350">
              <a:buAutoNum type="arabicPeriod"/>
            </a:pPr>
            <a:r>
              <a:rPr lang="en-GB" sz="2800" dirty="0"/>
              <a:t>Let go of the mouse button  </a:t>
            </a:r>
          </a:p>
        </p:txBody>
      </p:sp>
      <p:sp>
        <p:nvSpPr>
          <p:cNvPr id="4" name="Slide Number Placeholder 3">
            <a:extLst>
              <a:ext uri="{FF2B5EF4-FFF2-40B4-BE49-F238E27FC236}">
                <a16:creationId xmlns:a16="http://schemas.microsoft.com/office/drawing/2014/main" id="{636D2BAC-F8BB-EDEE-33E8-56A6FF9F1C52}"/>
              </a:ext>
            </a:extLst>
          </p:cNvPr>
          <p:cNvSpPr>
            <a:spLocks noGrp="1"/>
          </p:cNvSpPr>
          <p:nvPr>
            <p:ph type="sldNum" sz="quarter" idx="12"/>
          </p:nvPr>
        </p:nvSpPr>
        <p:spPr/>
        <p:txBody>
          <a:bodyPr/>
          <a:lstStyle/>
          <a:p>
            <a:fld id="{467DFC6E-D2E8-4E65-B4B1-22A6A1B57AF5}" type="slidenum">
              <a:rPr lang="en-GB" smtClean="0"/>
              <a:t>20</a:t>
            </a:fld>
            <a:endParaRPr lang="en-GB"/>
          </a:p>
        </p:txBody>
      </p:sp>
    </p:spTree>
    <p:extLst>
      <p:ext uri="{BB962C8B-B14F-4D97-AF65-F5344CB8AC3E}">
        <p14:creationId xmlns:p14="http://schemas.microsoft.com/office/powerpoint/2010/main" val="398137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Ways to Enter Formula: Method 3</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838199" y="1496344"/>
            <a:ext cx="10346635" cy="2677656"/>
          </a:xfrm>
          <a:prstGeom prst="rect">
            <a:avLst/>
          </a:prstGeom>
        </p:spPr>
        <p:txBody>
          <a:bodyPr wrap="square">
            <a:spAutoFit/>
          </a:bodyPr>
          <a:lstStyle/>
          <a:p>
            <a:pPr marL="514350" indent="-514350">
              <a:buAutoNum type="arabicPeriod"/>
            </a:pPr>
            <a:r>
              <a:rPr lang="en-GB" sz="2800" dirty="0"/>
              <a:t>Select the cell you want to copy</a:t>
            </a:r>
          </a:p>
          <a:p>
            <a:pPr marL="514350" indent="-514350">
              <a:buAutoNum type="arabicPeriod"/>
            </a:pPr>
            <a:r>
              <a:rPr lang="en-GB" sz="2800" dirty="0"/>
              <a:t>Double-click on the small square in the bottom right corner of the cell  </a:t>
            </a:r>
          </a:p>
          <a:p>
            <a:endParaRPr lang="en-GB" sz="2800" dirty="0"/>
          </a:p>
          <a:p>
            <a:r>
              <a:rPr lang="en-GB" sz="2800" dirty="0"/>
              <a:t>This method copies the formula to the cells underneath which have a cell to the left which is not empty</a:t>
            </a:r>
          </a:p>
        </p:txBody>
      </p:sp>
      <p:sp>
        <p:nvSpPr>
          <p:cNvPr id="4" name="Slide Number Placeholder 3">
            <a:extLst>
              <a:ext uri="{FF2B5EF4-FFF2-40B4-BE49-F238E27FC236}">
                <a16:creationId xmlns:a16="http://schemas.microsoft.com/office/drawing/2014/main" id="{7FBBE725-B068-3B1E-FF46-A54094D92659}"/>
              </a:ext>
            </a:extLst>
          </p:cNvPr>
          <p:cNvSpPr>
            <a:spLocks noGrp="1"/>
          </p:cNvSpPr>
          <p:nvPr>
            <p:ph type="sldNum" sz="quarter" idx="12"/>
          </p:nvPr>
        </p:nvSpPr>
        <p:spPr/>
        <p:txBody>
          <a:bodyPr/>
          <a:lstStyle/>
          <a:p>
            <a:fld id="{467DFC6E-D2E8-4E65-B4B1-22A6A1B57AF5}" type="slidenum">
              <a:rPr lang="en-GB" smtClean="0"/>
              <a:t>21</a:t>
            </a:fld>
            <a:endParaRPr lang="en-GB"/>
          </a:p>
        </p:txBody>
      </p:sp>
    </p:spTree>
    <p:extLst>
      <p:ext uri="{BB962C8B-B14F-4D97-AF65-F5344CB8AC3E}">
        <p14:creationId xmlns:p14="http://schemas.microsoft.com/office/powerpoint/2010/main" val="777101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Labelling Cells</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838199" y="1496344"/>
            <a:ext cx="10346635" cy="3970318"/>
          </a:xfrm>
          <a:prstGeom prst="rect">
            <a:avLst/>
          </a:prstGeom>
        </p:spPr>
        <p:txBody>
          <a:bodyPr wrap="square">
            <a:spAutoFit/>
          </a:bodyPr>
          <a:lstStyle/>
          <a:p>
            <a:pPr marL="457200" indent="-457200">
              <a:buFont typeface="Arial" panose="020B0604020202020204" pitchFamily="34" charset="0"/>
              <a:buChar char="•"/>
            </a:pPr>
            <a:r>
              <a:rPr lang="en-GB" sz="2800" dirty="0"/>
              <a:t>We can make any cell easier to reference by using a label</a:t>
            </a:r>
          </a:p>
          <a:p>
            <a:pPr marL="457200" indent="-457200">
              <a:buFont typeface="Arial" panose="020B0604020202020204" pitchFamily="34" charset="0"/>
              <a:buChar char="•"/>
            </a:pPr>
            <a:r>
              <a:rPr lang="en-GB" sz="2800" dirty="0"/>
              <a:t>To do that, you click on the cell and then enter a label for the cell in the name box</a:t>
            </a:r>
          </a:p>
          <a:p>
            <a:pPr marL="514350" indent="-514350">
              <a:buAutoNum type="arabicPeriod"/>
            </a:pPr>
            <a:endParaRPr lang="en-GB" sz="2800" dirty="0"/>
          </a:p>
          <a:p>
            <a:endParaRPr lang="en-GB" sz="2800" dirty="0"/>
          </a:p>
          <a:p>
            <a:endParaRPr lang="en-GB" sz="2800" dirty="0"/>
          </a:p>
          <a:p>
            <a:endParaRPr lang="en-GB" sz="2800" dirty="0"/>
          </a:p>
          <a:p>
            <a:r>
              <a:rPr lang="en-GB" sz="2800" dirty="0"/>
              <a:t>From now onwards that cell can be referred to by using the label “</a:t>
            </a:r>
            <a:r>
              <a:rPr lang="en-GB" sz="2800" dirty="0" err="1"/>
              <a:t>averageIQ</a:t>
            </a:r>
            <a:r>
              <a:rPr lang="en-GB" sz="2800" dirty="0"/>
              <a:t>”, without the need to type the absolute location i.e. $F$1</a:t>
            </a:r>
          </a:p>
        </p:txBody>
      </p:sp>
      <p:pic>
        <p:nvPicPr>
          <p:cNvPr id="4" name="Picture 3">
            <a:extLst>
              <a:ext uri="{FF2B5EF4-FFF2-40B4-BE49-F238E27FC236}">
                <a16:creationId xmlns:a16="http://schemas.microsoft.com/office/drawing/2014/main" id="{3983B9C7-AB4B-432B-9FFB-3855983D3A1E}"/>
              </a:ext>
            </a:extLst>
          </p:cNvPr>
          <p:cNvPicPr>
            <a:picLocks noChangeAspect="1"/>
          </p:cNvPicPr>
          <p:nvPr/>
        </p:nvPicPr>
        <p:blipFill>
          <a:blip r:embed="rId2"/>
          <a:stretch>
            <a:fillRect/>
          </a:stretch>
        </p:blipFill>
        <p:spPr>
          <a:xfrm>
            <a:off x="4132178" y="2821907"/>
            <a:ext cx="3927643" cy="1329735"/>
          </a:xfrm>
          <a:prstGeom prst="rect">
            <a:avLst/>
          </a:prstGeom>
        </p:spPr>
      </p:pic>
      <p:sp>
        <p:nvSpPr>
          <p:cNvPr id="6" name="Slide Number Placeholder 5">
            <a:extLst>
              <a:ext uri="{FF2B5EF4-FFF2-40B4-BE49-F238E27FC236}">
                <a16:creationId xmlns:a16="http://schemas.microsoft.com/office/drawing/2014/main" id="{73E5E62D-54EA-36DD-BE16-F5CCC1A90931}"/>
              </a:ext>
            </a:extLst>
          </p:cNvPr>
          <p:cNvSpPr>
            <a:spLocks noGrp="1"/>
          </p:cNvSpPr>
          <p:nvPr>
            <p:ph type="sldNum" sz="quarter" idx="12"/>
          </p:nvPr>
        </p:nvSpPr>
        <p:spPr/>
        <p:txBody>
          <a:bodyPr/>
          <a:lstStyle/>
          <a:p>
            <a:fld id="{467DFC6E-D2E8-4E65-B4B1-22A6A1B57AF5}" type="slidenum">
              <a:rPr lang="en-GB" smtClean="0"/>
              <a:t>22</a:t>
            </a:fld>
            <a:endParaRPr lang="en-GB"/>
          </a:p>
        </p:txBody>
      </p:sp>
      <p:sp>
        <p:nvSpPr>
          <p:cNvPr id="8" name="TextBox 7">
            <a:extLst>
              <a:ext uri="{FF2B5EF4-FFF2-40B4-BE49-F238E27FC236}">
                <a16:creationId xmlns:a16="http://schemas.microsoft.com/office/drawing/2014/main" id="{E5DA5658-7390-9783-6E6F-23328942EB1B}"/>
              </a:ext>
            </a:extLst>
          </p:cNvPr>
          <p:cNvSpPr txBox="1"/>
          <p:nvPr/>
        </p:nvSpPr>
        <p:spPr>
          <a:xfrm>
            <a:off x="5817705" y="136525"/>
            <a:ext cx="6096000" cy="646331"/>
          </a:xfrm>
          <a:prstGeom prst="rect">
            <a:avLst/>
          </a:prstGeom>
          <a:noFill/>
        </p:spPr>
        <p:txBody>
          <a:bodyPr wrap="square">
            <a:spAutoFit/>
          </a:bodyPr>
          <a:lstStyle/>
          <a:p>
            <a:pPr algn="r"/>
            <a:r>
              <a:rPr lang="en-GB" sz="3600" dirty="0">
                <a:solidFill>
                  <a:srgbClr val="00B050"/>
                </a:solidFill>
              </a:rPr>
              <a:t>5 IQLebel.xlsx</a:t>
            </a:r>
          </a:p>
        </p:txBody>
      </p:sp>
    </p:spTree>
    <p:extLst>
      <p:ext uri="{BB962C8B-B14F-4D97-AF65-F5344CB8AC3E}">
        <p14:creationId xmlns:p14="http://schemas.microsoft.com/office/powerpoint/2010/main" val="3030310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Using a Cell Label</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838199" y="1496344"/>
            <a:ext cx="10346635" cy="4832092"/>
          </a:xfrm>
          <a:prstGeom prst="rect">
            <a:avLst/>
          </a:prstGeom>
        </p:spPr>
        <p:txBody>
          <a:bodyPr wrap="square">
            <a:spAutoFit/>
          </a:bodyPr>
          <a:lstStyle/>
          <a:p>
            <a:pPr marL="457200" indent="-457200">
              <a:buFont typeface="Arial" panose="020B0604020202020204" pitchFamily="34" charset="0"/>
              <a:buChar char="•"/>
            </a:pPr>
            <a:r>
              <a:rPr lang="en-GB" sz="2800" dirty="0"/>
              <a:t>For example, now you can enter this to C2:</a:t>
            </a:r>
          </a:p>
          <a:p>
            <a:pPr lvl="3"/>
            <a:r>
              <a:rPr lang="en-GB" sz="2800" dirty="0"/>
              <a:t>=B2-averageIQ</a:t>
            </a:r>
          </a:p>
          <a:p>
            <a:pPr marL="457200" indent="-457200">
              <a:buFont typeface="Arial" panose="020B0604020202020204" pitchFamily="34" charset="0"/>
              <a:buChar char="•"/>
            </a:pPr>
            <a:r>
              <a:rPr lang="en-GB" sz="2800" dirty="0"/>
              <a:t>Then copy and paste like before:</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The formulas are now much easier to read</a:t>
            </a:r>
          </a:p>
        </p:txBody>
      </p:sp>
      <p:pic>
        <p:nvPicPr>
          <p:cNvPr id="8" name="Picture 7">
            <a:extLst>
              <a:ext uri="{FF2B5EF4-FFF2-40B4-BE49-F238E27FC236}">
                <a16:creationId xmlns:a16="http://schemas.microsoft.com/office/drawing/2014/main" id="{1125DCBD-F829-4BE8-817D-FDE65ABB3CA7}"/>
              </a:ext>
            </a:extLst>
          </p:cNvPr>
          <p:cNvPicPr>
            <a:picLocks noChangeAspect="1"/>
          </p:cNvPicPr>
          <p:nvPr/>
        </p:nvPicPr>
        <p:blipFill>
          <a:blip r:embed="rId2"/>
          <a:stretch>
            <a:fillRect/>
          </a:stretch>
        </p:blipFill>
        <p:spPr>
          <a:xfrm>
            <a:off x="1362165" y="3047974"/>
            <a:ext cx="7000371" cy="2313682"/>
          </a:xfrm>
          <a:prstGeom prst="rect">
            <a:avLst/>
          </a:prstGeom>
        </p:spPr>
      </p:pic>
      <p:sp>
        <p:nvSpPr>
          <p:cNvPr id="4" name="Slide Number Placeholder 3">
            <a:extLst>
              <a:ext uri="{FF2B5EF4-FFF2-40B4-BE49-F238E27FC236}">
                <a16:creationId xmlns:a16="http://schemas.microsoft.com/office/drawing/2014/main" id="{748C79A6-B01C-BE07-3A56-9DBF7CDBEC2D}"/>
              </a:ext>
            </a:extLst>
          </p:cNvPr>
          <p:cNvSpPr>
            <a:spLocks noGrp="1"/>
          </p:cNvSpPr>
          <p:nvPr>
            <p:ph type="sldNum" sz="quarter" idx="12"/>
          </p:nvPr>
        </p:nvSpPr>
        <p:spPr/>
        <p:txBody>
          <a:bodyPr/>
          <a:lstStyle/>
          <a:p>
            <a:fld id="{467DFC6E-D2E8-4E65-B4B1-22A6A1B57AF5}" type="slidenum">
              <a:rPr lang="en-GB" smtClean="0"/>
              <a:t>23</a:t>
            </a:fld>
            <a:endParaRPr lang="en-GB"/>
          </a:p>
        </p:txBody>
      </p:sp>
    </p:spTree>
    <p:extLst>
      <p:ext uri="{BB962C8B-B14F-4D97-AF65-F5344CB8AC3E}">
        <p14:creationId xmlns:p14="http://schemas.microsoft.com/office/powerpoint/2010/main" val="1359265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Making an Appropriate Chart</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838199" y="1496344"/>
            <a:ext cx="10346635" cy="2246769"/>
          </a:xfrm>
          <a:prstGeom prst="rect">
            <a:avLst/>
          </a:prstGeom>
        </p:spPr>
        <p:txBody>
          <a:bodyPr wrap="square">
            <a:spAutoFit/>
          </a:bodyPr>
          <a:lstStyle/>
          <a:p>
            <a:pPr marL="457200" indent="-457200">
              <a:buFont typeface="Arial" panose="020B0604020202020204" pitchFamily="34" charset="0"/>
              <a:buChar char="•"/>
            </a:pPr>
            <a:r>
              <a:rPr lang="en-GB" sz="2800" dirty="0"/>
              <a:t>Let’s assume you have finished preparing the data</a:t>
            </a:r>
          </a:p>
          <a:p>
            <a:pPr marL="457200" indent="-457200">
              <a:buFont typeface="Arial" panose="020B0604020202020204" pitchFamily="34" charset="0"/>
              <a:buChar char="•"/>
            </a:pPr>
            <a:r>
              <a:rPr lang="en-GB" sz="2800" dirty="0"/>
              <a:t>Usually you want to display it in a chart</a:t>
            </a:r>
          </a:p>
          <a:p>
            <a:pPr marL="457200" indent="-457200">
              <a:buFont typeface="Arial" panose="020B0604020202020204" pitchFamily="34" charset="0"/>
              <a:buChar char="•"/>
            </a:pPr>
            <a:r>
              <a:rPr lang="en-GB" sz="2800" dirty="0"/>
              <a:t>Excel has lots of different types of charts</a:t>
            </a:r>
          </a:p>
          <a:p>
            <a:pPr marL="457200" indent="-457200">
              <a:buFont typeface="Arial" panose="020B0604020202020204" pitchFamily="34" charset="0"/>
              <a:buChar char="•"/>
            </a:pPr>
            <a:r>
              <a:rPr lang="en-GB" sz="2800" dirty="0"/>
              <a:t>The best chart to use depends on the type of data, how much there is, and what aspect you want to show</a:t>
            </a:r>
          </a:p>
        </p:txBody>
      </p:sp>
      <p:sp>
        <p:nvSpPr>
          <p:cNvPr id="4" name="Slide Number Placeholder 3">
            <a:extLst>
              <a:ext uri="{FF2B5EF4-FFF2-40B4-BE49-F238E27FC236}">
                <a16:creationId xmlns:a16="http://schemas.microsoft.com/office/drawing/2014/main" id="{F1AEDC51-AC7F-B698-D09F-30B13550A932}"/>
              </a:ext>
            </a:extLst>
          </p:cNvPr>
          <p:cNvSpPr>
            <a:spLocks noGrp="1"/>
          </p:cNvSpPr>
          <p:nvPr>
            <p:ph type="sldNum" sz="quarter" idx="12"/>
          </p:nvPr>
        </p:nvSpPr>
        <p:spPr/>
        <p:txBody>
          <a:bodyPr/>
          <a:lstStyle/>
          <a:p>
            <a:fld id="{467DFC6E-D2E8-4E65-B4B1-22A6A1B57AF5}" type="slidenum">
              <a:rPr lang="en-GB" smtClean="0"/>
              <a:t>24</a:t>
            </a:fld>
            <a:endParaRPr lang="en-GB"/>
          </a:p>
        </p:txBody>
      </p:sp>
    </p:spTree>
    <p:extLst>
      <p:ext uri="{BB962C8B-B14F-4D97-AF65-F5344CB8AC3E}">
        <p14:creationId xmlns:p14="http://schemas.microsoft.com/office/powerpoint/2010/main" val="399565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BB7381-01E2-4962-A337-16D708028CEA}"/>
              </a:ext>
            </a:extLst>
          </p:cNvPr>
          <p:cNvPicPr>
            <a:picLocks noChangeAspect="1"/>
          </p:cNvPicPr>
          <p:nvPr/>
        </p:nvPicPr>
        <p:blipFill>
          <a:blip r:embed="rId2"/>
          <a:stretch>
            <a:fillRect/>
          </a:stretch>
        </p:blipFill>
        <p:spPr>
          <a:xfrm>
            <a:off x="1348739" y="0"/>
            <a:ext cx="9494521" cy="6858000"/>
          </a:xfrm>
          <a:prstGeom prst="rect">
            <a:avLst/>
          </a:prstGeom>
        </p:spPr>
      </p:pic>
      <p:pic>
        <p:nvPicPr>
          <p:cNvPr id="3" name="Picture 2">
            <a:extLst>
              <a:ext uri="{FF2B5EF4-FFF2-40B4-BE49-F238E27FC236}">
                <a16:creationId xmlns:a16="http://schemas.microsoft.com/office/drawing/2014/main" id="{FB2F0168-0982-C546-BB1E-BB782E65D2B8}"/>
              </a:ext>
            </a:extLst>
          </p:cNvPr>
          <p:cNvPicPr>
            <a:picLocks noChangeAspect="1"/>
          </p:cNvPicPr>
          <p:nvPr/>
        </p:nvPicPr>
        <p:blipFill>
          <a:blip r:embed="rId3"/>
          <a:stretch>
            <a:fillRect/>
          </a:stretch>
        </p:blipFill>
        <p:spPr>
          <a:xfrm>
            <a:off x="1248798" y="0"/>
            <a:ext cx="9694404" cy="6858000"/>
          </a:xfrm>
          <a:prstGeom prst="rect">
            <a:avLst/>
          </a:prstGeom>
        </p:spPr>
      </p:pic>
      <p:sp>
        <p:nvSpPr>
          <p:cNvPr id="4" name="Slide Number Placeholder 3">
            <a:extLst>
              <a:ext uri="{FF2B5EF4-FFF2-40B4-BE49-F238E27FC236}">
                <a16:creationId xmlns:a16="http://schemas.microsoft.com/office/drawing/2014/main" id="{E7544B2A-F53C-8774-986D-729F17D8FEB8}"/>
              </a:ext>
            </a:extLst>
          </p:cNvPr>
          <p:cNvSpPr>
            <a:spLocks noGrp="1"/>
          </p:cNvSpPr>
          <p:nvPr>
            <p:ph type="sldNum" sz="quarter" idx="12"/>
          </p:nvPr>
        </p:nvSpPr>
        <p:spPr/>
        <p:txBody>
          <a:bodyPr/>
          <a:lstStyle/>
          <a:p>
            <a:fld id="{467DFC6E-D2E8-4E65-B4B1-22A6A1B57AF5}" type="slidenum">
              <a:rPr lang="en-GB" smtClean="0"/>
              <a:t>25</a:t>
            </a:fld>
            <a:endParaRPr lang="en-GB"/>
          </a:p>
        </p:txBody>
      </p:sp>
    </p:spTree>
    <p:extLst>
      <p:ext uri="{BB962C8B-B14F-4D97-AF65-F5344CB8AC3E}">
        <p14:creationId xmlns:p14="http://schemas.microsoft.com/office/powerpoint/2010/main" val="2529398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Example 1   Three Sets of Data Across Time</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pic>
        <p:nvPicPr>
          <p:cNvPr id="4" name="Picture 3">
            <a:extLst>
              <a:ext uri="{FF2B5EF4-FFF2-40B4-BE49-F238E27FC236}">
                <a16:creationId xmlns:a16="http://schemas.microsoft.com/office/drawing/2014/main" id="{C462DAAB-715E-4BEE-977E-BEEAE81523BB}"/>
              </a:ext>
            </a:extLst>
          </p:cNvPr>
          <p:cNvPicPr>
            <a:picLocks noChangeAspect="1"/>
          </p:cNvPicPr>
          <p:nvPr/>
        </p:nvPicPr>
        <p:blipFill>
          <a:blip r:embed="rId2"/>
          <a:stretch>
            <a:fillRect/>
          </a:stretch>
        </p:blipFill>
        <p:spPr>
          <a:xfrm>
            <a:off x="1620140" y="1331629"/>
            <a:ext cx="8425007" cy="5526371"/>
          </a:xfrm>
          <a:prstGeom prst="rect">
            <a:avLst/>
          </a:prstGeom>
        </p:spPr>
      </p:pic>
      <p:sp>
        <p:nvSpPr>
          <p:cNvPr id="5" name="Slide Number Placeholder 4">
            <a:extLst>
              <a:ext uri="{FF2B5EF4-FFF2-40B4-BE49-F238E27FC236}">
                <a16:creationId xmlns:a16="http://schemas.microsoft.com/office/drawing/2014/main" id="{3A217D84-54A7-4213-50DC-D6632676FE07}"/>
              </a:ext>
            </a:extLst>
          </p:cNvPr>
          <p:cNvSpPr>
            <a:spLocks noGrp="1"/>
          </p:cNvSpPr>
          <p:nvPr>
            <p:ph type="sldNum" sz="quarter" idx="12"/>
          </p:nvPr>
        </p:nvSpPr>
        <p:spPr/>
        <p:txBody>
          <a:bodyPr/>
          <a:lstStyle/>
          <a:p>
            <a:fld id="{467DFC6E-D2E8-4E65-B4B1-22A6A1B57AF5}" type="slidenum">
              <a:rPr lang="en-GB" smtClean="0"/>
              <a:t>26</a:t>
            </a:fld>
            <a:endParaRPr lang="en-GB"/>
          </a:p>
        </p:txBody>
      </p:sp>
    </p:spTree>
    <p:extLst>
      <p:ext uri="{BB962C8B-B14F-4D97-AF65-F5344CB8AC3E}">
        <p14:creationId xmlns:p14="http://schemas.microsoft.com/office/powerpoint/2010/main" val="1893841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a:xfrm>
            <a:off x="424070" y="365125"/>
            <a:ext cx="10929730" cy="1325563"/>
          </a:xfrm>
        </p:spPr>
        <p:txBody>
          <a:bodyPr/>
          <a:lstStyle/>
          <a:p>
            <a:pPr algn="ctr"/>
            <a:r>
              <a:rPr lang="en-GB" b="1" dirty="0">
                <a:solidFill>
                  <a:srgbClr val="00B050"/>
                </a:solidFill>
              </a:rPr>
              <a:t>Example 2 Three Sets of Data across Categories</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pic>
        <p:nvPicPr>
          <p:cNvPr id="5" name="Picture 4">
            <a:extLst>
              <a:ext uri="{FF2B5EF4-FFF2-40B4-BE49-F238E27FC236}">
                <a16:creationId xmlns:a16="http://schemas.microsoft.com/office/drawing/2014/main" id="{14A2A606-C217-468C-BD50-9C62195B0991}"/>
              </a:ext>
            </a:extLst>
          </p:cNvPr>
          <p:cNvPicPr>
            <a:picLocks noChangeAspect="1"/>
          </p:cNvPicPr>
          <p:nvPr/>
        </p:nvPicPr>
        <p:blipFill>
          <a:blip r:embed="rId2"/>
          <a:stretch>
            <a:fillRect/>
          </a:stretch>
        </p:blipFill>
        <p:spPr>
          <a:xfrm>
            <a:off x="2189677" y="1417499"/>
            <a:ext cx="7497662" cy="5063182"/>
          </a:xfrm>
          <a:prstGeom prst="rect">
            <a:avLst/>
          </a:prstGeom>
        </p:spPr>
      </p:pic>
      <p:sp>
        <p:nvSpPr>
          <p:cNvPr id="4" name="Slide Number Placeholder 3">
            <a:extLst>
              <a:ext uri="{FF2B5EF4-FFF2-40B4-BE49-F238E27FC236}">
                <a16:creationId xmlns:a16="http://schemas.microsoft.com/office/drawing/2014/main" id="{4D42E01A-DE7B-393A-389D-E04C5F6D6387}"/>
              </a:ext>
            </a:extLst>
          </p:cNvPr>
          <p:cNvSpPr>
            <a:spLocks noGrp="1"/>
          </p:cNvSpPr>
          <p:nvPr>
            <p:ph type="sldNum" sz="quarter" idx="12"/>
          </p:nvPr>
        </p:nvSpPr>
        <p:spPr/>
        <p:txBody>
          <a:bodyPr/>
          <a:lstStyle/>
          <a:p>
            <a:fld id="{467DFC6E-D2E8-4E65-B4B1-22A6A1B57AF5}" type="slidenum">
              <a:rPr lang="en-GB" smtClean="0"/>
              <a:t>27</a:t>
            </a:fld>
            <a:endParaRPr lang="en-GB"/>
          </a:p>
        </p:txBody>
      </p:sp>
    </p:spTree>
    <p:extLst>
      <p:ext uri="{BB962C8B-B14F-4D97-AF65-F5344CB8AC3E}">
        <p14:creationId xmlns:p14="http://schemas.microsoft.com/office/powerpoint/2010/main" val="1626298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a:xfrm>
            <a:off x="424070" y="365125"/>
            <a:ext cx="10929730" cy="1325563"/>
          </a:xfrm>
        </p:spPr>
        <p:txBody>
          <a:bodyPr/>
          <a:lstStyle/>
          <a:p>
            <a:pPr algn="ctr"/>
            <a:r>
              <a:rPr lang="en-GB" b="1" dirty="0">
                <a:solidFill>
                  <a:srgbClr val="00B050"/>
                </a:solidFill>
              </a:rPr>
              <a:t>Example 3   Two Sets of Data Across Categories</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pic>
        <p:nvPicPr>
          <p:cNvPr id="4" name="Picture 3">
            <a:extLst>
              <a:ext uri="{FF2B5EF4-FFF2-40B4-BE49-F238E27FC236}">
                <a16:creationId xmlns:a16="http://schemas.microsoft.com/office/drawing/2014/main" id="{B6B58E27-EC20-474A-B2AF-7A81F8FEA470}"/>
              </a:ext>
            </a:extLst>
          </p:cNvPr>
          <p:cNvPicPr>
            <a:picLocks noChangeAspect="1"/>
          </p:cNvPicPr>
          <p:nvPr/>
        </p:nvPicPr>
        <p:blipFill>
          <a:blip r:embed="rId2"/>
          <a:stretch>
            <a:fillRect/>
          </a:stretch>
        </p:blipFill>
        <p:spPr>
          <a:xfrm>
            <a:off x="2084962" y="1464749"/>
            <a:ext cx="8022076" cy="5028126"/>
          </a:xfrm>
          <a:prstGeom prst="rect">
            <a:avLst/>
          </a:prstGeom>
        </p:spPr>
      </p:pic>
      <p:sp>
        <p:nvSpPr>
          <p:cNvPr id="5" name="Slide Number Placeholder 4">
            <a:extLst>
              <a:ext uri="{FF2B5EF4-FFF2-40B4-BE49-F238E27FC236}">
                <a16:creationId xmlns:a16="http://schemas.microsoft.com/office/drawing/2014/main" id="{DE93389C-C25E-4357-24AB-D1510DCC180D}"/>
              </a:ext>
            </a:extLst>
          </p:cNvPr>
          <p:cNvSpPr>
            <a:spLocks noGrp="1"/>
          </p:cNvSpPr>
          <p:nvPr>
            <p:ph type="sldNum" sz="quarter" idx="12"/>
          </p:nvPr>
        </p:nvSpPr>
        <p:spPr/>
        <p:txBody>
          <a:bodyPr/>
          <a:lstStyle/>
          <a:p>
            <a:fld id="{467DFC6E-D2E8-4E65-B4B1-22A6A1B57AF5}" type="slidenum">
              <a:rPr lang="en-GB" smtClean="0"/>
              <a:t>28</a:t>
            </a:fld>
            <a:endParaRPr lang="en-GB"/>
          </a:p>
        </p:txBody>
      </p:sp>
    </p:spTree>
    <p:extLst>
      <p:ext uri="{BB962C8B-B14F-4D97-AF65-F5344CB8AC3E}">
        <p14:creationId xmlns:p14="http://schemas.microsoft.com/office/powerpoint/2010/main" val="2717773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a:xfrm>
            <a:off x="424070" y="365125"/>
            <a:ext cx="10929730" cy="1325563"/>
          </a:xfrm>
        </p:spPr>
        <p:txBody>
          <a:bodyPr/>
          <a:lstStyle/>
          <a:p>
            <a:pPr algn="ctr"/>
            <a:r>
              <a:rPr lang="en-GB" b="1" dirty="0">
                <a:solidFill>
                  <a:srgbClr val="00B050"/>
                </a:solidFill>
              </a:rPr>
              <a:t>Example 4   Nine Sets of Data Across Categories</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pic>
        <p:nvPicPr>
          <p:cNvPr id="5" name="Picture 4">
            <a:extLst>
              <a:ext uri="{FF2B5EF4-FFF2-40B4-BE49-F238E27FC236}">
                <a16:creationId xmlns:a16="http://schemas.microsoft.com/office/drawing/2014/main" id="{AF04F2DD-91EE-4A7B-BA79-5F3F45A3BFFF}"/>
              </a:ext>
            </a:extLst>
          </p:cNvPr>
          <p:cNvPicPr>
            <a:picLocks noChangeAspect="1"/>
          </p:cNvPicPr>
          <p:nvPr/>
        </p:nvPicPr>
        <p:blipFill>
          <a:blip r:embed="rId2"/>
          <a:stretch>
            <a:fillRect/>
          </a:stretch>
        </p:blipFill>
        <p:spPr>
          <a:xfrm>
            <a:off x="2314729" y="1420882"/>
            <a:ext cx="8064866" cy="5071993"/>
          </a:xfrm>
          <a:prstGeom prst="rect">
            <a:avLst/>
          </a:prstGeom>
        </p:spPr>
      </p:pic>
      <p:sp>
        <p:nvSpPr>
          <p:cNvPr id="4" name="Slide Number Placeholder 3">
            <a:extLst>
              <a:ext uri="{FF2B5EF4-FFF2-40B4-BE49-F238E27FC236}">
                <a16:creationId xmlns:a16="http://schemas.microsoft.com/office/drawing/2014/main" id="{F282F273-E3A3-2F0B-A3C0-8A884C2621D8}"/>
              </a:ext>
            </a:extLst>
          </p:cNvPr>
          <p:cNvSpPr>
            <a:spLocks noGrp="1"/>
          </p:cNvSpPr>
          <p:nvPr>
            <p:ph type="sldNum" sz="quarter" idx="12"/>
          </p:nvPr>
        </p:nvSpPr>
        <p:spPr/>
        <p:txBody>
          <a:bodyPr/>
          <a:lstStyle/>
          <a:p>
            <a:fld id="{467DFC6E-D2E8-4E65-B4B1-22A6A1B57AF5}" type="slidenum">
              <a:rPr lang="en-GB" smtClean="0"/>
              <a:t>29</a:t>
            </a:fld>
            <a:endParaRPr lang="en-GB"/>
          </a:p>
        </p:txBody>
      </p:sp>
    </p:spTree>
    <p:extLst>
      <p:ext uri="{BB962C8B-B14F-4D97-AF65-F5344CB8AC3E}">
        <p14:creationId xmlns:p14="http://schemas.microsoft.com/office/powerpoint/2010/main" val="389830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6ADB-43C0-4CE3-8E5A-06CABFFCF9DE}"/>
              </a:ext>
            </a:extLst>
          </p:cNvPr>
          <p:cNvSpPr>
            <a:spLocks noGrp="1"/>
          </p:cNvSpPr>
          <p:nvPr>
            <p:ph type="title"/>
          </p:nvPr>
        </p:nvSpPr>
        <p:spPr/>
        <p:txBody>
          <a:bodyPr/>
          <a:lstStyle/>
          <a:p>
            <a:pPr algn="ctr"/>
            <a:r>
              <a:rPr lang="en-GB" b="1" dirty="0">
                <a:solidFill>
                  <a:srgbClr val="00B050"/>
                </a:solidFill>
              </a:rPr>
              <a:t>Excel Basics</a:t>
            </a:r>
            <a:endParaRPr lang="en-GB" dirty="0">
              <a:solidFill>
                <a:srgbClr val="00B050"/>
              </a:solidFill>
            </a:endParaRPr>
          </a:p>
        </p:txBody>
      </p:sp>
      <p:sp>
        <p:nvSpPr>
          <p:cNvPr id="3" name="Content Placeholder 2">
            <a:extLst>
              <a:ext uri="{FF2B5EF4-FFF2-40B4-BE49-F238E27FC236}">
                <a16:creationId xmlns:a16="http://schemas.microsoft.com/office/drawing/2014/main" id="{22EB9492-5482-48D1-B8A0-78E3A043DD2D}"/>
              </a:ext>
            </a:extLst>
          </p:cNvPr>
          <p:cNvSpPr>
            <a:spLocks noGrp="1"/>
          </p:cNvSpPr>
          <p:nvPr>
            <p:ph idx="1"/>
          </p:nvPr>
        </p:nvSpPr>
        <p:spPr/>
        <p:txBody>
          <a:bodyPr/>
          <a:lstStyle/>
          <a:p>
            <a:r>
              <a:rPr lang="en-GB" dirty="0"/>
              <a:t>Cells in an Excel worksheet are arranged in rows and columns</a:t>
            </a:r>
          </a:p>
        </p:txBody>
      </p:sp>
      <p:pic>
        <p:nvPicPr>
          <p:cNvPr id="5" name="Picture 4">
            <a:extLst>
              <a:ext uri="{FF2B5EF4-FFF2-40B4-BE49-F238E27FC236}">
                <a16:creationId xmlns:a16="http://schemas.microsoft.com/office/drawing/2014/main" id="{5B337DE9-AA68-4ABC-BA2B-ECD86DF1E212}"/>
              </a:ext>
            </a:extLst>
          </p:cNvPr>
          <p:cNvPicPr>
            <a:picLocks noChangeAspect="1"/>
          </p:cNvPicPr>
          <p:nvPr/>
        </p:nvPicPr>
        <p:blipFill>
          <a:blip r:embed="rId2"/>
          <a:stretch>
            <a:fillRect/>
          </a:stretch>
        </p:blipFill>
        <p:spPr>
          <a:xfrm>
            <a:off x="1895476" y="2420178"/>
            <a:ext cx="7181850" cy="4191000"/>
          </a:xfrm>
          <a:prstGeom prst="rect">
            <a:avLst/>
          </a:prstGeom>
        </p:spPr>
      </p:pic>
      <p:sp>
        <p:nvSpPr>
          <p:cNvPr id="4" name="Slide Number Placeholder 3">
            <a:extLst>
              <a:ext uri="{FF2B5EF4-FFF2-40B4-BE49-F238E27FC236}">
                <a16:creationId xmlns:a16="http://schemas.microsoft.com/office/drawing/2014/main" id="{C8F095BE-C329-AA08-E3DB-1EC667BDD3A8}"/>
              </a:ext>
            </a:extLst>
          </p:cNvPr>
          <p:cNvSpPr>
            <a:spLocks noGrp="1"/>
          </p:cNvSpPr>
          <p:nvPr>
            <p:ph type="sldNum" sz="quarter" idx="12"/>
          </p:nvPr>
        </p:nvSpPr>
        <p:spPr/>
        <p:txBody>
          <a:bodyPr/>
          <a:lstStyle/>
          <a:p>
            <a:fld id="{467DFC6E-D2E8-4E65-B4B1-22A6A1B57AF5}" type="slidenum">
              <a:rPr lang="en-GB" smtClean="0"/>
              <a:t>3</a:t>
            </a:fld>
            <a:endParaRPr lang="en-GB"/>
          </a:p>
        </p:txBody>
      </p:sp>
    </p:spTree>
    <p:extLst>
      <p:ext uri="{BB962C8B-B14F-4D97-AF65-F5344CB8AC3E}">
        <p14:creationId xmlns:p14="http://schemas.microsoft.com/office/powerpoint/2010/main" val="764537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3BFB-450F-F79D-EB70-E60CBD8F265D}"/>
              </a:ext>
            </a:extLst>
          </p:cNvPr>
          <p:cNvSpPr>
            <a:spLocks noGrp="1"/>
          </p:cNvSpPr>
          <p:nvPr>
            <p:ph type="title"/>
          </p:nvPr>
        </p:nvSpPr>
        <p:spPr/>
        <p:txBody>
          <a:bodyPr/>
          <a:lstStyle/>
          <a:p>
            <a:pPr algn="ctr"/>
            <a:r>
              <a:rPr lang="en-GB" b="1" dirty="0">
                <a:solidFill>
                  <a:srgbClr val="00B050"/>
                </a:solidFill>
              </a:rPr>
              <a:t>Creating Charts</a:t>
            </a:r>
          </a:p>
        </p:txBody>
      </p:sp>
      <p:sp>
        <p:nvSpPr>
          <p:cNvPr id="3" name="Content Placeholder 2">
            <a:extLst>
              <a:ext uri="{FF2B5EF4-FFF2-40B4-BE49-F238E27FC236}">
                <a16:creationId xmlns:a16="http://schemas.microsoft.com/office/drawing/2014/main" id="{2B983EE0-4F11-3CEB-8C16-7B4961DE1577}"/>
              </a:ext>
            </a:extLst>
          </p:cNvPr>
          <p:cNvSpPr>
            <a:spLocks noGrp="1"/>
          </p:cNvSpPr>
          <p:nvPr>
            <p:ph idx="1"/>
          </p:nvPr>
        </p:nvSpPr>
        <p:spPr>
          <a:xfrm>
            <a:off x="876925" y="1401555"/>
            <a:ext cx="10515600" cy="4351338"/>
          </a:xfrm>
        </p:spPr>
        <p:txBody>
          <a:bodyPr/>
          <a:lstStyle/>
          <a:p>
            <a:r>
              <a:rPr lang="en-GB" dirty="0"/>
              <a:t>Table of data = Number Sold and Revenue Generated from various Car Models</a:t>
            </a:r>
          </a:p>
          <a:p>
            <a:r>
              <a:rPr lang="en-GB" dirty="0"/>
              <a:t>We want to create the bar chart showing Number Sold for each Car Model</a:t>
            </a:r>
          </a:p>
          <a:p>
            <a:endParaRPr lang="en-GB" dirty="0"/>
          </a:p>
          <a:p>
            <a:endParaRPr lang="en-GB" dirty="0"/>
          </a:p>
        </p:txBody>
      </p:sp>
      <p:pic>
        <p:nvPicPr>
          <p:cNvPr id="7" name="Picture 6">
            <a:extLst>
              <a:ext uri="{FF2B5EF4-FFF2-40B4-BE49-F238E27FC236}">
                <a16:creationId xmlns:a16="http://schemas.microsoft.com/office/drawing/2014/main" id="{24E3822B-6E1F-9A91-657A-68A09032C790}"/>
              </a:ext>
            </a:extLst>
          </p:cNvPr>
          <p:cNvPicPr>
            <a:picLocks noChangeAspect="1"/>
          </p:cNvPicPr>
          <p:nvPr/>
        </p:nvPicPr>
        <p:blipFill>
          <a:blip r:embed="rId2"/>
          <a:stretch>
            <a:fillRect/>
          </a:stretch>
        </p:blipFill>
        <p:spPr>
          <a:xfrm>
            <a:off x="838200" y="3429000"/>
            <a:ext cx="4962525" cy="2238375"/>
          </a:xfrm>
          <a:prstGeom prst="rect">
            <a:avLst/>
          </a:prstGeom>
        </p:spPr>
      </p:pic>
      <p:pic>
        <p:nvPicPr>
          <p:cNvPr id="9" name="Picture 8">
            <a:extLst>
              <a:ext uri="{FF2B5EF4-FFF2-40B4-BE49-F238E27FC236}">
                <a16:creationId xmlns:a16="http://schemas.microsoft.com/office/drawing/2014/main" id="{BB81A121-6245-467E-6939-5BC6F34F31E7}"/>
              </a:ext>
            </a:extLst>
          </p:cNvPr>
          <p:cNvPicPr>
            <a:picLocks noChangeAspect="1"/>
          </p:cNvPicPr>
          <p:nvPr/>
        </p:nvPicPr>
        <p:blipFill>
          <a:blip r:embed="rId3"/>
          <a:stretch>
            <a:fillRect/>
          </a:stretch>
        </p:blipFill>
        <p:spPr>
          <a:xfrm>
            <a:off x="6391277" y="3311180"/>
            <a:ext cx="4686300" cy="2847975"/>
          </a:xfrm>
          <a:prstGeom prst="rect">
            <a:avLst/>
          </a:prstGeom>
        </p:spPr>
      </p:pic>
      <p:sp>
        <p:nvSpPr>
          <p:cNvPr id="4" name="Slide Number Placeholder 3">
            <a:extLst>
              <a:ext uri="{FF2B5EF4-FFF2-40B4-BE49-F238E27FC236}">
                <a16:creationId xmlns:a16="http://schemas.microsoft.com/office/drawing/2014/main" id="{BE0D9DEE-E448-4AE5-AFFF-A042530C25D8}"/>
              </a:ext>
            </a:extLst>
          </p:cNvPr>
          <p:cNvSpPr>
            <a:spLocks noGrp="1"/>
          </p:cNvSpPr>
          <p:nvPr>
            <p:ph type="sldNum" sz="quarter" idx="12"/>
          </p:nvPr>
        </p:nvSpPr>
        <p:spPr/>
        <p:txBody>
          <a:bodyPr/>
          <a:lstStyle/>
          <a:p>
            <a:fld id="{467DFC6E-D2E8-4E65-B4B1-22A6A1B57AF5}" type="slidenum">
              <a:rPr lang="en-GB" smtClean="0"/>
              <a:t>30</a:t>
            </a:fld>
            <a:endParaRPr lang="en-GB"/>
          </a:p>
        </p:txBody>
      </p:sp>
      <p:sp>
        <p:nvSpPr>
          <p:cNvPr id="6" name="TextBox 5">
            <a:extLst>
              <a:ext uri="{FF2B5EF4-FFF2-40B4-BE49-F238E27FC236}">
                <a16:creationId xmlns:a16="http://schemas.microsoft.com/office/drawing/2014/main" id="{50B269D0-9D3E-2674-7070-33F4E6FC6002}"/>
              </a:ext>
            </a:extLst>
          </p:cNvPr>
          <p:cNvSpPr txBox="1"/>
          <p:nvPr/>
        </p:nvSpPr>
        <p:spPr>
          <a:xfrm>
            <a:off x="5800725" y="41959"/>
            <a:ext cx="6096000" cy="646331"/>
          </a:xfrm>
          <a:prstGeom prst="rect">
            <a:avLst/>
          </a:prstGeom>
          <a:noFill/>
        </p:spPr>
        <p:txBody>
          <a:bodyPr wrap="square">
            <a:spAutoFit/>
          </a:bodyPr>
          <a:lstStyle/>
          <a:p>
            <a:pPr algn="r"/>
            <a:r>
              <a:rPr lang="en-GB" sz="3600" dirty="0">
                <a:solidFill>
                  <a:srgbClr val="00B050"/>
                </a:solidFill>
              </a:rPr>
              <a:t>6 </a:t>
            </a:r>
            <a:r>
              <a:rPr lang="en-GB" sz="3600" dirty="0" err="1">
                <a:solidFill>
                  <a:srgbClr val="00B050"/>
                </a:solidFill>
              </a:rPr>
              <a:t>Chartxlsx</a:t>
            </a:r>
            <a:endParaRPr lang="en-GB" sz="3600" dirty="0">
              <a:solidFill>
                <a:srgbClr val="00B050"/>
              </a:solidFill>
            </a:endParaRPr>
          </a:p>
        </p:txBody>
      </p:sp>
    </p:spTree>
    <p:extLst>
      <p:ext uri="{BB962C8B-B14F-4D97-AF65-F5344CB8AC3E}">
        <p14:creationId xmlns:p14="http://schemas.microsoft.com/office/powerpoint/2010/main" val="4075183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3BFB-450F-F79D-EB70-E60CBD8F265D}"/>
              </a:ext>
            </a:extLst>
          </p:cNvPr>
          <p:cNvSpPr>
            <a:spLocks noGrp="1"/>
          </p:cNvSpPr>
          <p:nvPr>
            <p:ph type="title"/>
          </p:nvPr>
        </p:nvSpPr>
        <p:spPr/>
        <p:txBody>
          <a:bodyPr/>
          <a:lstStyle/>
          <a:p>
            <a:pPr algn="ctr"/>
            <a:r>
              <a:rPr lang="en-GB" b="1" dirty="0">
                <a:solidFill>
                  <a:srgbClr val="00B050"/>
                </a:solidFill>
              </a:rPr>
              <a:t>Creating Charts</a:t>
            </a:r>
          </a:p>
        </p:txBody>
      </p:sp>
      <p:sp>
        <p:nvSpPr>
          <p:cNvPr id="3" name="Content Placeholder 2">
            <a:extLst>
              <a:ext uri="{FF2B5EF4-FFF2-40B4-BE49-F238E27FC236}">
                <a16:creationId xmlns:a16="http://schemas.microsoft.com/office/drawing/2014/main" id="{2B983EE0-4F11-3CEB-8C16-7B4961DE1577}"/>
              </a:ext>
            </a:extLst>
          </p:cNvPr>
          <p:cNvSpPr>
            <a:spLocks noGrp="1"/>
          </p:cNvSpPr>
          <p:nvPr>
            <p:ph idx="1"/>
          </p:nvPr>
        </p:nvSpPr>
        <p:spPr>
          <a:xfrm>
            <a:off x="876925" y="1401555"/>
            <a:ext cx="10515600" cy="4351338"/>
          </a:xfrm>
        </p:spPr>
        <p:txBody>
          <a:bodyPr/>
          <a:lstStyle/>
          <a:p>
            <a:r>
              <a:rPr lang="en-GB" dirty="0"/>
              <a:t>Choose Insert &gt; Column or Bar Chart</a:t>
            </a:r>
          </a:p>
          <a:p>
            <a:r>
              <a:rPr lang="en-GB" dirty="0"/>
              <a:t>We get the following area on worksheet, right click on the area. And choose Select Data option, specify Chart data range, and click OK : </a:t>
            </a:r>
          </a:p>
          <a:p>
            <a:endParaRPr lang="en-GB" dirty="0"/>
          </a:p>
          <a:p>
            <a:endParaRPr lang="en-GB" dirty="0"/>
          </a:p>
        </p:txBody>
      </p:sp>
      <p:pic>
        <p:nvPicPr>
          <p:cNvPr id="4" name="Picture 3">
            <a:extLst>
              <a:ext uri="{FF2B5EF4-FFF2-40B4-BE49-F238E27FC236}">
                <a16:creationId xmlns:a16="http://schemas.microsoft.com/office/drawing/2014/main" id="{5074F61B-4FF3-3E06-D3DE-BD5EB18164C9}"/>
              </a:ext>
            </a:extLst>
          </p:cNvPr>
          <p:cNvPicPr>
            <a:picLocks noChangeAspect="1"/>
          </p:cNvPicPr>
          <p:nvPr/>
        </p:nvPicPr>
        <p:blipFill>
          <a:blip r:embed="rId2"/>
          <a:stretch>
            <a:fillRect/>
          </a:stretch>
        </p:blipFill>
        <p:spPr>
          <a:xfrm>
            <a:off x="799475" y="2949230"/>
            <a:ext cx="5181600" cy="3028950"/>
          </a:xfrm>
          <a:prstGeom prst="rect">
            <a:avLst/>
          </a:prstGeom>
        </p:spPr>
      </p:pic>
      <p:pic>
        <p:nvPicPr>
          <p:cNvPr id="6" name="Picture 5">
            <a:extLst>
              <a:ext uri="{FF2B5EF4-FFF2-40B4-BE49-F238E27FC236}">
                <a16:creationId xmlns:a16="http://schemas.microsoft.com/office/drawing/2014/main" id="{61CE27F1-2392-FD7A-7293-73AE0D2DE488}"/>
              </a:ext>
            </a:extLst>
          </p:cNvPr>
          <p:cNvPicPr>
            <a:picLocks noChangeAspect="1"/>
          </p:cNvPicPr>
          <p:nvPr/>
        </p:nvPicPr>
        <p:blipFill>
          <a:blip r:embed="rId3"/>
          <a:stretch>
            <a:fillRect/>
          </a:stretch>
        </p:blipFill>
        <p:spPr>
          <a:xfrm>
            <a:off x="6096000" y="2949230"/>
            <a:ext cx="5657850" cy="3143250"/>
          </a:xfrm>
          <a:prstGeom prst="rect">
            <a:avLst/>
          </a:prstGeom>
        </p:spPr>
      </p:pic>
      <p:sp>
        <p:nvSpPr>
          <p:cNvPr id="5" name="Slide Number Placeholder 4">
            <a:extLst>
              <a:ext uri="{FF2B5EF4-FFF2-40B4-BE49-F238E27FC236}">
                <a16:creationId xmlns:a16="http://schemas.microsoft.com/office/drawing/2014/main" id="{9D42B3FF-F18D-AB40-69BF-51C9F665308F}"/>
              </a:ext>
            </a:extLst>
          </p:cNvPr>
          <p:cNvSpPr>
            <a:spLocks noGrp="1"/>
          </p:cNvSpPr>
          <p:nvPr>
            <p:ph type="sldNum" sz="quarter" idx="12"/>
          </p:nvPr>
        </p:nvSpPr>
        <p:spPr/>
        <p:txBody>
          <a:bodyPr/>
          <a:lstStyle/>
          <a:p>
            <a:fld id="{467DFC6E-D2E8-4E65-B4B1-22A6A1B57AF5}" type="slidenum">
              <a:rPr lang="en-GB" smtClean="0"/>
              <a:t>31</a:t>
            </a:fld>
            <a:endParaRPr lang="en-GB"/>
          </a:p>
        </p:txBody>
      </p:sp>
    </p:spTree>
    <p:extLst>
      <p:ext uri="{BB962C8B-B14F-4D97-AF65-F5344CB8AC3E}">
        <p14:creationId xmlns:p14="http://schemas.microsoft.com/office/powerpoint/2010/main" val="4814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3BFB-450F-F79D-EB70-E60CBD8F265D}"/>
              </a:ext>
            </a:extLst>
          </p:cNvPr>
          <p:cNvSpPr>
            <a:spLocks noGrp="1"/>
          </p:cNvSpPr>
          <p:nvPr>
            <p:ph type="title"/>
          </p:nvPr>
        </p:nvSpPr>
        <p:spPr/>
        <p:txBody>
          <a:bodyPr/>
          <a:lstStyle/>
          <a:p>
            <a:pPr algn="ctr"/>
            <a:r>
              <a:rPr lang="en-GB" b="1" dirty="0">
                <a:solidFill>
                  <a:srgbClr val="00B050"/>
                </a:solidFill>
              </a:rPr>
              <a:t>Creating Charts</a:t>
            </a:r>
          </a:p>
        </p:txBody>
      </p:sp>
      <p:sp>
        <p:nvSpPr>
          <p:cNvPr id="3" name="Content Placeholder 2">
            <a:extLst>
              <a:ext uri="{FF2B5EF4-FFF2-40B4-BE49-F238E27FC236}">
                <a16:creationId xmlns:a16="http://schemas.microsoft.com/office/drawing/2014/main" id="{2B983EE0-4F11-3CEB-8C16-7B4961DE1577}"/>
              </a:ext>
            </a:extLst>
          </p:cNvPr>
          <p:cNvSpPr>
            <a:spLocks noGrp="1"/>
          </p:cNvSpPr>
          <p:nvPr>
            <p:ph idx="1"/>
          </p:nvPr>
        </p:nvSpPr>
        <p:spPr>
          <a:xfrm>
            <a:off x="876925" y="1401555"/>
            <a:ext cx="10515600" cy="4351338"/>
          </a:xfrm>
        </p:spPr>
        <p:txBody>
          <a:bodyPr/>
          <a:lstStyle/>
          <a:p>
            <a:r>
              <a:rPr lang="en-GB" dirty="0"/>
              <a:t>Click on + to choose to specify Chart Elements such as Chart Title, Axis Title, and Data Label.</a:t>
            </a:r>
          </a:p>
          <a:p>
            <a:r>
              <a:rPr lang="en-GB" dirty="0"/>
              <a:t>We can also specify Chart Types and Chart Filters.</a:t>
            </a:r>
          </a:p>
          <a:p>
            <a:endParaRPr lang="en-GB" dirty="0"/>
          </a:p>
        </p:txBody>
      </p:sp>
      <p:pic>
        <p:nvPicPr>
          <p:cNvPr id="7" name="Picture 6">
            <a:extLst>
              <a:ext uri="{FF2B5EF4-FFF2-40B4-BE49-F238E27FC236}">
                <a16:creationId xmlns:a16="http://schemas.microsoft.com/office/drawing/2014/main" id="{F6833243-E5AB-6C50-86B3-3C6B44287B1A}"/>
              </a:ext>
            </a:extLst>
          </p:cNvPr>
          <p:cNvPicPr>
            <a:picLocks noChangeAspect="1"/>
          </p:cNvPicPr>
          <p:nvPr/>
        </p:nvPicPr>
        <p:blipFill>
          <a:blip r:embed="rId2"/>
          <a:stretch>
            <a:fillRect/>
          </a:stretch>
        </p:blipFill>
        <p:spPr>
          <a:xfrm>
            <a:off x="2120969" y="3147598"/>
            <a:ext cx="6810375" cy="3133725"/>
          </a:xfrm>
          <a:prstGeom prst="rect">
            <a:avLst/>
          </a:prstGeom>
        </p:spPr>
      </p:pic>
      <p:sp>
        <p:nvSpPr>
          <p:cNvPr id="4" name="Slide Number Placeholder 3">
            <a:extLst>
              <a:ext uri="{FF2B5EF4-FFF2-40B4-BE49-F238E27FC236}">
                <a16:creationId xmlns:a16="http://schemas.microsoft.com/office/drawing/2014/main" id="{84A8FDDF-FC4F-41CA-7047-557D20B72124}"/>
              </a:ext>
            </a:extLst>
          </p:cNvPr>
          <p:cNvSpPr>
            <a:spLocks noGrp="1"/>
          </p:cNvSpPr>
          <p:nvPr>
            <p:ph type="sldNum" sz="quarter" idx="12"/>
          </p:nvPr>
        </p:nvSpPr>
        <p:spPr/>
        <p:txBody>
          <a:bodyPr/>
          <a:lstStyle/>
          <a:p>
            <a:fld id="{467DFC6E-D2E8-4E65-B4B1-22A6A1B57AF5}" type="slidenum">
              <a:rPr lang="en-GB" smtClean="0"/>
              <a:t>32</a:t>
            </a:fld>
            <a:endParaRPr lang="en-GB"/>
          </a:p>
        </p:txBody>
      </p:sp>
    </p:spTree>
    <p:extLst>
      <p:ext uri="{BB962C8B-B14F-4D97-AF65-F5344CB8AC3E}">
        <p14:creationId xmlns:p14="http://schemas.microsoft.com/office/powerpoint/2010/main" val="4039463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3BFB-450F-F79D-EB70-E60CBD8F265D}"/>
              </a:ext>
            </a:extLst>
          </p:cNvPr>
          <p:cNvSpPr>
            <a:spLocks noGrp="1"/>
          </p:cNvSpPr>
          <p:nvPr>
            <p:ph type="title"/>
          </p:nvPr>
        </p:nvSpPr>
        <p:spPr/>
        <p:txBody>
          <a:bodyPr/>
          <a:lstStyle/>
          <a:p>
            <a:pPr algn="ctr"/>
            <a:r>
              <a:rPr lang="en-GB" b="1" dirty="0">
                <a:solidFill>
                  <a:srgbClr val="00B050"/>
                </a:solidFill>
              </a:rPr>
              <a:t>Creating Charts</a:t>
            </a:r>
          </a:p>
        </p:txBody>
      </p:sp>
      <p:sp>
        <p:nvSpPr>
          <p:cNvPr id="3" name="Content Placeholder 2">
            <a:extLst>
              <a:ext uri="{FF2B5EF4-FFF2-40B4-BE49-F238E27FC236}">
                <a16:creationId xmlns:a16="http://schemas.microsoft.com/office/drawing/2014/main" id="{2B983EE0-4F11-3CEB-8C16-7B4961DE1577}"/>
              </a:ext>
            </a:extLst>
          </p:cNvPr>
          <p:cNvSpPr>
            <a:spLocks noGrp="1"/>
          </p:cNvSpPr>
          <p:nvPr>
            <p:ph idx="1"/>
          </p:nvPr>
        </p:nvSpPr>
        <p:spPr>
          <a:xfrm>
            <a:off x="876925" y="1401555"/>
            <a:ext cx="10515600" cy="4351338"/>
          </a:xfrm>
        </p:spPr>
        <p:txBody>
          <a:bodyPr/>
          <a:lstStyle/>
          <a:p>
            <a:r>
              <a:rPr lang="en-GB" dirty="0"/>
              <a:t>Table of data = Number Sold and Revenue Generated from various Car Models</a:t>
            </a:r>
          </a:p>
          <a:p>
            <a:r>
              <a:rPr lang="en-GB" dirty="0"/>
              <a:t>We want to create the pie chart showing Revenue Generated for each Car Model using Insert Chart &gt; Pie Chart</a:t>
            </a:r>
          </a:p>
          <a:p>
            <a:endParaRPr lang="en-GB" dirty="0"/>
          </a:p>
          <a:p>
            <a:endParaRPr lang="en-GB" dirty="0"/>
          </a:p>
        </p:txBody>
      </p:sp>
      <p:pic>
        <p:nvPicPr>
          <p:cNvPr id="7" name="Picture 6">
            <a:extLst>
              <a:ext uri="{FF2B5EF4-FFF2-40B4-BE49-F238E27FC236}">
                <a16:creationId xmlns:a16="http://schemas.microsoft.com/office/drawing/2014/main" id="{24E3822B-6E1F-9A91-657A-68A09032C790}"/>
              </a:ext>
            </a:extLst>
          </p:cNvPr>
          <p:cNvPicPr>
            <a:picLocks noChangeAspect="1"/>
          </p:cNvPicPr>
          <p:nvPr/>
        </p:nvPicPr>
        <p:blipFill>
          <a:blip r:embed="rId2"/>
          <a:stretch>
            <a:fillRect/>
          </a:stretch>
        </p:blipFill>
        <p:spPr>
          <a:xfrm>
            <a:off x="838200" y="3429000"/>
            <a:ext cx="4962525" cy="2238375"/>
          </a:xfrm>
          <a:prstGeom prst="rect">
            <a:avLst/>
          </a:prstGeom>
        </p:spPr>
      </p:pic>
      <p:pic>
        <p:nvPicPr>
          <p:cNvPr id="5" name="Picture 4">
            <a:extLst>
              <a:ext uri="{FF2B5EF4-FFF2-40B4-BE49-F238E27FC236}">
                <a16:creationId xmlns:a16="http://schemas.microsoft.com/office/drawing/2014/main" id="{2E275E9F-4C8A-F896-7BA3-37FA42CF1D94}"/>
              </a:ext>
            </a:extLst>
          </p:cNvPr>
          <p:cNvPicPr>
            <a:picLocks noChangeAspect="1"/>
          </p:cNvPicPr>
          <p:nvPr/>
        </p:nvPicPr>
        <p:blipFill>
          <a:blip r:embed="rId3"/>
          <a:stretch>
            <a:fillRect/>
          </a:stretch>
        </p:blipFill>
        <p:spPr>
          <a:xfrm>
            <a:off x="6282050" y="3429000"/>
            <a:ext cx="4629150" cy="2828925"/>
          </a:xfrm>
          <a:prstGeom prst="rect">
            <a:avLst/>
          </a:prstGeom>
        </p:spPr>
      </p:pic>
      <p:sp>
        <p:nvSpPr>
          <p:cNvPr id="4" name="Slide Number Placeholder 3">
            <a:extLst>
              <a:ext uri="{FF2B5EF4-FFF2-40B4-BE49-F238E27FC236}">
                <a16:creationId xmlns:a16="http://schemas.microsoft.com/office/drawing/2014/main" id="{10D94D4A-0D65-927B-AE2A-33CB778E60D0}"/>
              </a:ext>
            </a:extLst>
          </p:cNvPr>
          <p:cNvSpPr>
            <a:spLocks noGrp="1"/>
          </p:cNvSpPr>
          <p:nvPr>
            <p:ph type="sldNum" sz="quarter" idx="12"/>
          </p:nvPr>
        </p:nvSpPr>
        <p:spPr/>
        <p:txBody>
          <a:bodyPr/>
          <a:lstStyle/>
          <a:p>
            <a:fld id="{467DFC6E-D2E8-4E65-B4B1-22A6A1B57AF5}" type="slidenum">
              <a:rPr lang="en-GB" smtClean="0"/>
              <a:t>33</a:t>
            </a:fld>
            <a:endParaRPr lang="en-GB"/>
          </a:p>
        </p:txBody>
      </p:sp>
    </p:spTree>
    <p:extLst>
      <p:ext uri="{BB962C8B-B14F-4D97-AF65-F5344CB8AC3E}">
        <p14:creationId xmlns:p14="http://schemas.microsoft.com/office/powerpoint/2010/main" val="279375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3BFB-450F-F79D-EB70-E60CBD8F265D}"/>
              </a:ext>
            </a:extLst>
          </p:cNvPr>
          <p:cNvSpPr>
            <a:spLocks noGrp="1"/>
          </p:cNvSpPr>
          <p:nvPr>
            <p:ph type="title"/>
          </p:nvPr>
        </p:nvSpPr>
        <p:spPr/>
        <p:txBody>
          <a:bodyPr/>
          <a:lstStyle/>
          <a:p>
            <a:pPr algn="ctr"/>
            <a:r>
              <a:rPr lang="en-GB" b="1" dirty="0">
                <a:solidFill>
                  <a:srgbClr val="00B050"/>
                </a:solidFill>
              </a:rPr>
              <a:t>Creating Charts</a:t>
            </a:r>
          </a:p>
        </p:txBody>
      </p:sp>
      <p:sp>
        <p:nvSpPr>
          <p:cNvPr id="3" name="Content Placeholder 2">
            <a:extLst>
              <a:ext uri="{FF2B5EF4-FFF2-40B4-BE49-F238E27FC236}">
                <a16:creationId xmlns:a16="http://schemas.microsoft.com/office/drawing/2014/main" id="{2B983EE0-4F11-3CEB-8C16-7B4961DE1577}"/>
              </a:ext>
            </a:extLst>
          </p:cNvPr>
          <p:cNvSpPr>
            <a:spLocks noGrp="1"/>
          </p:cNvSpPr>
          <p:nvPr>
            <p:ph idx="1"/>
          </p:nvPr>
        </p:nvSpPr>
        <p:spPr>
          <a:xfrm>
            <a:off x="876925" y="1401555"/>
            <a:ext cx="10515600" cy="4351338"/>
          </a:xfrm>
        </p:spPr>
        <p:txBody>
          <a:bodyPr/>
          <a:lstStyle/>
          <a:p>
            <a:r>
              <a:rPr lang="en-GB" dirty="0"/>
              <a:t>Data table shows plant growth based on minerals added or removed from the ground</a:t>
            </a:r>
          </a:p>
          <a:p>
            <a:r>
              <a:rPr lang="en-GB" dirty="0"/>
              <a:t>Insert &gt; Scatter with Smooth Chart </a:t>
            </a:r>
          </a:p>
          <a:p>
            <a:endParaRPr lang="en-GB" dirty="0"/>
          </a:p>
          <a:p>
            <a:endParaRPr lang="en-GB" dirty="0"/>
          </a:p>
        </p:txBody>
      </p:sp>
      <p:pic>
        <p:nvPicPr>
          <p:cNvPr id="6" name="Picture 5">
            <a:extLst>
              <a:ext uri="{FF2B5EF4-FFF2-40B4-BE49-F238E27FC236}">
                <a16:creationId xmlns:a16="http://schemas.microsoft.com/office/drawing/2014/main" id="{306C6CBB-512A-98EF-32F3-475FD228228C}"/>
              </a:ext>
            </a:extLst>
          </p:cNvPr>
          <p:cNvPicPr>
            <a:picLocks noChangeAspect="1"/>
          </p:cNvPicPr>
          <p:nvPr/>
        </p:nvPicPr>
        <p:blipFill>
          <a:blip r:embed="rId2"/>
          <a:stretch>
            <a:fillRect/>
          </a:stretch>
        </p:blipFill>
        <p:spPr>
          <a:xfrm>
            <a:off x="7336114" y="2039696"/>
            <a:ext cx="2105025" cy="4505325"/>
          </a:xfrm>
          <a:prstGeom prst="rect">
            <a:avLst/>
          </a:prstGeom>
        </p:spPr>
      </p:pic>
      <p:sp>
        <p:nvSpPr>
          <p:cNvPr id="4" name="Slide Number Placeholder 3">
            <a:extLst>
              <a:ext uri="{FF2B5EF4-FFF2-40B4-BE49-F238E27FC236}">
                <a16:creationId xmlns:a16="http://schemas.microsoft.com/office/drawing/2014/main" id="{B3A1C310-C135-34C3-612A-E2CE048322E9}"/>
              </a:ext>
            </a:extLst>
          </p:cNvPr>
          <p:cNvSpPr>
            <a:spLocks noGrp="1"/>
          </p:cNvSpPr>
          <p:nvPr>
            <p:ph type="sldNum" sz="quarter" idx="12"/>
          </p:nvPr>
        </p:nvSpPr>
        <p:spPr/>
        <p:txBody>
          <a:bodyPr/>
          <a:lstStyle/>
          <a:p>
            <a:fld id="{467DFC6E-D2E8-4E65-B4B1-22A6A1B57AF5}" type="slidenum">
              <a:rPr lang="en-GB" smtClean="0"/>
              <a:t>34</a:t>
            </a:fld>
            <a:endParaRPr lang="en-GB"/>
          </a:p>
        </p:txBody>
      </p:sp>
      <p:sp>
        <p:nvSpPr>
          <p:cNvPr id="7" name="TextBox 6">
            <a:extLst>
              <a:ext uri="{FF2B5EF4-FFF2-40B4-BE49-F238E27FC236}">
                <a16:creationId xmlns:a16="http://schemas.microsoft.com/office/drawing/2014/main" id="{880A0BFC-C8EC-57AE-0BD1-D2A254BE76FE}"/>
              </a:ext>
            </a:extLst>
          </p:cNvPr>
          <p:cNvSpPr txBox="1"/>
          <p:nvPr/>
        </p:nvSpPr>
        <p:spPr>
          <a:xfrm>
            <a:off x="5963478" y="136525"/>
            <a:ext cx="6096000" cy="584775"/>
          </a:xfrm>
          <a:prstGeom prst="rect">
            <a:avLst/>
          </a:prstGeom>
          <a:noFill/>
        </p:spPr>
        <p:txBody>
          <a:bodyPr wrap="square">
            <a:spAutoFit/>
          </a:bodyPr>
          <a:lstStyle/>
          <a:p>
            <a:pPr algn="r"/>
            <a:r>
              <a:rPr lang="en-GB" sz="3200" dirty="0">
                <a:solidFill>
                  <a:srgbClr val="00B050"/>
                </a:solidFill>
              </a:rPr>
              <a:t>7 ScatterwithSmmothChart.xlsx</a:t>
            </a:r>
          </a:p>
        </p:txBody>
      </p:sp>
    </p:spTree>
    <p:extLst>
      <p:ext uri="{BB962C8B-B14F-4D97-AF65-F5344CB8AC3E}">
        <p14:creationId xmlns:p14="http://schemas.microsoft.com/office/powerpoint/2010/main" val="1270160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3BFB-450F-F79D-EB70-E60CBD8F265D}"/>
              </a:ext>
            </a:extLst>
          </p:cNvPr>
          <p:cNvSpPr>
            <a:spLocks noGrp="1"/>
          </p:cNvSpPr>
          <p:nvPr>
            <p:ph type="title"/>
          </p:nvPr>
        </p:nvSpPr>
        <p:spPr/>
        <p:txBody>
          <a:bodyPr/>
          <a:lstStyle/>
          <a:p>
            <a:pPr algn="ctr"/>
            <a:r>
              <a:rPr lang="en-GB" b="1" dirty="0">
                <a:solidFill>
                  <a:srgbClr val="00B050"/>
                </a:solidFill>
              </a:rPr>
              <a:t>Creating Charts</a:t>
            </a:r>
          </a:p>
        </p:txBody>
      </p:sp>
      <p:sp>
        <p:nvSpPr>
          <p:cNvPr id="3" name="Content Placeholder 2">
            <a:extLst>
              <a:ext uri="{FF2B5EF4-FFF2-40B4-BE49-F238E27FC236}">
                <a16:creationId xmlns:a16="http://schemas.microsoft.com/office/drawing/2014/main" id="{2B983EE0-4F11-3CEB-8C16-7B4961DE1577}"/>
              </a:ext>
            </a:extLst>
          </p:cNvPr>
          <p:cNvSpPr>
            <a:spLocks noGrp="1"/>
          </p:cNvSpPr>
          <p:nvPr>
            <p:ph idx="1"/>
          </p:nvPr>
        </p:nvSpPr>
        <p:spPr>
          <a:xfrm>
            <a:off x="876925" y="1401555"/>
            <a:ext cx="10515600" cy="4351338"/>
          </a:xfrm>
        </p:spPr>
        <p:txBody>
          <a:bodyPr/>
          <a:lstStyle/>
          <a:p>
            <a:r>
              <a:rPr lang="en-GB" dirty="0"/>
              <a:t>Specify Data Source as shown and click OK.</a:t>
            </a:r>
          </a:p>
          <a:p>
            <a:endParaRPr lang="en-GB" dirty="0"/>
          </a:p>
          <a:p>
            <a:endParaRPr lang="en-GB" dirty="0"/>
          </a:p>
        </p:txBody>
      </p:sp>
      <p:pic>
        <p:nvPicPr>
          <p:cNvPr id="5" name="Picture 4">
            <a:extLst>
              <a:ext uri="{FF2B5EF4-FFF2-40B4-BE49-F238E27FC236}">
                <a16:creationId xmlns:a16="http://schemas.microsoft.com/office/drawing/2014/main" id="{5F8649F6-5A55-7A65-C2FA-5A472402E6F3}"/>
              </a:ext>
            </a:extLst>
          </p:cNvPr>
          <p:cNvPicPr>
            <a:picLocks noChangeAspect="1"/>
          </p:cNvPicPr>
          <p:nvPr/>
        </p:nvPicPr>
        <p:blipFill>
          <a:blip r:embed="rId2"/>
          <a:stretch>
            <a:fillRect/>
          </a:stretch>
        </p:blipFill>
        <p:spPr>
          <a:xfrm>
            <a:off x="505450" y="2628693"/>
            <a:ext cx="5629275" cy="3124200"/>
          </a:xfrm>
          <a:prstGeom prst="rect">
            <a:avLst/>
          </a:prstGeom>
        </p:spPr>
      </p:pic>
      <p:pic>
        <p:nvPicPr>
          <p:cNvPr id="8" name="Picture 7">
            <a:extLst>
              <a:ext uri="{FF2B5EF4-FFF2-40B4-BE49-F238E27FC236}">
                <a16:creationId xmlns:a16="http://schemas.microsoft.com/office/drawing/2014/main" id="{0BDF2786-501F-17E2-8591-A28B43C0DE57}"/>
              </a:ext>
            </a:extLst>
          </p:cNvPr>
          <p:cNvPicPr>
            <a:picLocks noChangeAspect="1"/>
          </p:cNvPicPr>
          <p:nvPr/>
        </p:nvPicPr>
        <p:blipFill>
          <a:blip r:embed="rId3"/>
          <a:stretch>
            <a:fillRect/>
          </a:stretch>
        </p:blipFill>
        <p:spPr>
          <a:xfrm>
            <a:off x="6667500" y="2727118"/>
            <a:ext cx="4686300" cy="2886075"/>
          </a:xfrm>
          <a:prstGeom prst="rect">
            <a:avLst/>
          </a:prstGeom>
        </p:spPr>
      </p:pic>
      <p:sp>
        <p:nvSpPr>
          <p:cNvPr id="4" name="Slide Number Placeholder 3">
            <a:extLst>
              <a:ext uri="{FF2B5EF4-FFF2-40B4-BE49-F238E27FC236}">
                <a16:creationId xmlns:a16="http://schemas.microsoft.com/office/drawing/2014/main" id="{A76331DE-D99F-9598-4EA7-4C1F3632AD1C}"/>
              </a:ext>
            </a:extLst>
          </p:cNvPr>
          <p:cNvSpPr>
            <a:spLocks noGrp="1"/>
          </p:cNvSpPr>
          <p:nvPr>
            <p:ph type="sldNum" sz="quarter" idx="12"/>
          </p:nvPr>
        </p:nvSpPr>
        <p:spPr/>
        <p:txBody>
          <a:bodyPr/>
          <a:lstStyle/>
          <a:p>
            <a:fld id="{467DFC6E-D2E8-4E65-B4B1-22A6A1B57AF5}" type="slidenum">
              <a:rPr lang="en-GB" smtClean="0"/>
              <a:t>35</a:t>
            </a:fld>
            <a:endParaRPr lang="en-GB"/>
          </a:p>
        </p:txBody>
      </p:sp>
    </p:spTree>
    <p:extLst>
      <p:ext uri="{BB962C8B-B14F-4D97-AF65-F5344CB8AC3E}">
        <p14:creationId xmlns:p14="http://schemas.microsoft.com/office/powerpoint/2010/main" val="4291926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3BFB-450F-F79D-EB70-E60CBD8F265D}"/>
              </a:ext>
            </a:extLst>
          </p:cNvPr>
          <p:cNvSpPr>
            <a:spLocks noGrp="1"/>
          </p:cNvSpPr>
          <p:nvPr>
            <p:ph type="title"/>
          </p:nvPr>
        </p:nvSpPr>
        <p:spPr/>
        <p:txBody>
          <a:bodyPr/>
          <a:lstStyle/>
          <a:p>
            <a:pPr algn="ctr"/>
            <a:r>
              <a:rPr lang="en-GB" b="1" dirty="0">
                <a:solidFill>
                  <a:srgbClr val="00B050"/>
                </a:solidFill>
              </a:rPr>
              <a:t>Creating Charts</a:t>
            </a:r>
          </a:p>
        </p:txBody>
      </p:sp>
      <p:sp>
        <p:nvSpPr>
          <p:cNvPr id="3" name="Content Placeholder 2">
            <a:extLst>
              <a:ext uri="{FF2B5EF4-FFF2-40B4-BE49-F238E27FC236}">
                <a16:creationId xmlns:a16="http://schemas.microsoft.com/office/drawing/2014/main" id="{2B983EE0-4F11-3CEB-8C16-7B4961DE1577}"/>
              </a:ext>
            </a:extLst>
          </p:cNvPr>
          <p:cNvSpPr>
            <a:spLocks noGrp="1"/>
          </p:cNvSpPr>
          <p:nvPr>
            <p:ph idx="1"/>
          </p:nvPr>
        </p:nvSpPr>
        <p:spPr>
          <a:xfrm>
            <a:off x="876925" y="1401555"/>
            <a:ext cx="10515600" cy="4351338"/>
          </a:xfrm>
        </p:spPr>
        <p:txBody>
          <a:bodyPr/>
          <a:lstStyle/>
          <a:p>
            <a:r>
              <a:rPr lang="en-GB" dirty="0"/>
              <a:t>Switch x and y values for better data analysis by choosing Edit from Select Data Source</a:t>
            </a:r>
          </a:p>
          <a:p>
            <a:pPr marL="0" indent="0">
              <a:buNone/>
            </a:pPr>
            <a:endParaRPr lang="en-GB" dirty="0"/>
          </a:p>
          <a:p>
            <a:endParaRPr lang="en-GB" dirty="0"/>
          </a:p>
        </p:txBody>
      </p:sp>
      <p:pic>
        <p:nvPicPr>
          <p:cNvPr id="6" name="Picture 5">
            <a:extLst>
              <a:ext uri="{FF2B5EF4-FFF2-40B4-BE49-F238E27FC236}">
                <a16:creationId xmlns:a16="http://schemas.microsoft.com/office/drawing/2014/main" id="{600AC31C-B7A7-F462-5CC9-649E1A24CED9}"/>
              </a:ext>
            </a:extLst>
          </p:cNvPr>
          <p:cNvPicPr>
            <a:picLocks noChangeAspect="1"/>
          </p:cNvPicPr>
          <p:nvPr/>
        </p:nvPicPr>
        <p:blipFill>
          <a:blip r:embed="rId2"/>
          <a:stretch>
            <a:fillRect/>
          </a:stretch>
        </p:blipFill>
        <p:spPr>
          <a:xfrm>
            <a:off x="7162142" y="1912144"/>
            <a:ext cx="3048000" cy="1905000"/>
          </a:xfrm>
          <a:prstGeom prst="rect">
            <a:avLst/>
          </a:prstGeom>
        </p:spPr>
      </p:pic>
      <p:pic>
        <p:nvPicPr>
          <p:cNvPr id="8" name="Picture 7">
            <a:extLst>
              <a:ext uri="{FF2B5EF4-FFF2-40B4-BE49-F238E27FC236}">
                <a16:creationId xmlns:a16="http://schemas.microsoft.com/office/drawing/2014/main" id="{B6106EFC-D098-9483-731D-10A68045D48C}"/>
              </a:ext>
            </a:extLst>
          </p:cNvPr>
          <p:cNvPicPr>
            <a:picLocks noChangeAspect="1"/>
          </p:cNvPicPr>
          <p:nvPr/>
        </p:nvPicPr>
        <p:blipFill>
          <a:blip r:embed="rId3"/>
          <a:stretch>
            <a:fillRect/>
          </a:stretch>
        </p:blipFill>
        <p:spPr>
          <a:xfrm>
            <a:off x="6685925" y="3969923"/>
            <a:ext cx="4629150" cy="2819400"/>
          </a:xfrm>
          <a:prstGeom prst="rect">
            <a:avLst/>
          </a:prstGeom>
        </p:spPr>
      </p:pic>
      <p:pic>
        <p:nvPicPr>
          <p:cNvPr id="10" name="Picture 9">
            <a:extLst>
              <a:ext uri="{FF2B5EF4-FFF2-40B4-BE49-F238E27FC236}">
                <a16:creationId xmlns:a16="http://schemas.microsoft.com/office/drawing/2014/main" id="{CEF9140D-A2B3-0B9B-AC3D-E882DCFE5E1C}"/>
              </a:ext>
            </a:extLst>
          </p:cNvPr>
          <p:cNvPicPr>
            <a:picLocks noChangeAspect="1"/>
          </p:cNvPicPr>
          <p:nvPr/>
        </p:nvPicPr>
        <p:blipFill>
          <a:blip r:embed="rId4"/>
          <a:stretch>
            <a:fillRect/>
          </a:stretch>
        </p:blipFill>
        <p:spPr>
          <a:xfrm>
            <a:off x="757648" y="2303048"/>
            <a:ext cx="5543550" cy="3076575"/>
          </a:xfrm>
          <a:prstGeom prst="rect">
            <a:avLst/>
          </a:prstGeom>
        </p:spPr>
      </p:pic>
      <p:sp>
        <p:nvSpPr>
          <p:cNvPr id="4" name="Slide Number Placeholder 3">
            <a:extLst>
              <a:ext uri="{FF2B5EF4-FFF2-40B4-BE49-F238E27FC236}">
                <a16:creationId xmlns:a16="http://schemas.microsoft.com/office/drawing/2014/main" id="{D3ADFDCB-D321-5A59-526F-7B57170BB36C}"/>
              </a:ext>
            </a:extLst>
          </p:cNvPr>
          <p:cNvSpPr>
            <a:spLocks noGrp="1"/>
          </p:cNvSpPr>
          <p:nvPr>
            <p:ph type="sldNum" sz="quarter" idx="12"/>
          </p:nvPr>
        </p:nvSpPr>
        <p:spPr/>
        <p:txBody>
          <a:bodyPr/>
          <a:lstStyle/>
          <a:p>
            <a:fld id="{467DFC6E-D2E8-4E65-B4B1-22A6A1B57AF5}" type="slidenum">
              <a:rPr lang="en-GB" smtClean="0"/>
              <a:t>36</a:t>
            </a:fld>
            <a:endParaRPr lang="en-GB"/>
          </a:p>
        </p:txBody>
      </p:sp>
    </p:spTree>
    <p:extLst>
      <p:ext uri="{BB962C8B-B14F-4D97-AF65-F5344CB8AC3E}">
        <p14:creationId xmlns:p14="http://schemas.microsoft.com/office/powerpoint/2010/main" val="3858074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3BFB-450F-F79D-EB70-E60CBD8F265D}"/>
              </a:ext>
            </a:extLst>
          </p:cNvPr>
          <p:cNvSpPr>
            <a:spLocks noGrp="1"/>
          </p:cNvSpPr>
          <p:nvPr>
            <p:ph type="title"/>
          </p:nvPr>
        </p:nvSpPr>
        <p:spPr/>
        <p:txBody>
          <a:bodyPr/>
          <a:lstStyle/>
          <a:p>
            <a:pPr algn="ctr"/>
            <a:r>
              <a:rPr lang="en-GB" b="1" dirty="0">
                <a:solidFill>
                  <a:srgbClr val="00B050"/>
                </a:solidFill>
              </a:rPr>
              <a:t>Creating Dynamic Charts</a:t>
            </a:r>
          </a:p>
        </p:txBody>
      </p:sp>
      <p:sp>
        <p:nvSpPr>
          <p:cNvPr id="3" name="Content Placeholder 2">
            <a:extLst>
              <a:ext uri="{FF2B5EF4-FFF2-40B4-BE49-F238E27FC236}">
                <a16:creationId xmlns:a16="http://schemas.microsoft.com/office/drawing/2014/main" id="{2B983EE0-4F11-3CEB-8C16-7B4961DE1577}"/>
              </a:ext>
            </a:extLst>
          </p:cNvPr>
          <p:cNvSpPr>
            <a:spLocks noGrp="1"/>
          </p:cNvSpPr>
          <p:nvPr>
            <p:ph idx="1"/>
          </p:nvPr>
        </p:nvSpPr>
        <p:spPr>
          <a:xfrm>
            <a:off x="1155220" y="1648135"/>
            <a:ext cx="5828675" cy="4351338"/>
          </a:xfrm>
        </p:spPr>
        <p:txBody>
          <a:bodyPr/>
          <a:lstStyle/>
          <a:p>
            <a:r>
              <a:rPr lang="en-GB" dirty="0"/>
              <a:t>A dynamic chart is a special chart in Excel which updates itself when the data range of the chart is updated. </a:t>
            </a:r>
          </a:p>
          <a:p>
            <a:r>
              <a:rPr lang="en-GB" dirty="0"/>
              <a:t>Months and Units Sold may be dynamic values in this data.</a:t>
            </a:r>
          </a:p>
          <a:p>
            <a:pPr marL="0" indent="0">
              <a:buNone/>
            </a:pPr>
            <a:endParaRPr lang="en-GB" dirty="0"/>
          </a:p>
          <a:p>
            <a:endParaRPr lang="en-GB" dirty="0"/>
          </a:p>
          <a:p>
            <a:endParaRPr lang="en-GB" dirty="0"/>
          </a:p>
        </p:txBody>
      </p:sp>
      <p:pic>
        <p:nvPicPr>
          <p:cNvPr id="5" name="Picture 4">
            <a:extLst>
              <a:ext uri="{FF2B5EF4-FFF2-40B4-BE49-F238E27FC236}">
                <a16:creationId xmlns:a16="http://schemas.microsoft.com/office/drawing/2014/main" id="{E200B20D-F526-FF0E-3DF0-EEED13D8FE1C}"/>
              </a:ext>
            </a:extLst>
          </p:cNvPr>
          <p:cNvPicPr>
            <a:picLocks noChangeAspect="1"/>
          </p:cNvPicPr>
          <p:nvPr/>
        </p:nvPicPr>
        <p:blipFill>
          <a:blip r:embed="rId2"/>
          <a:stretch>
            <a:fillRect/>
          </a:stretch>
        </p:blipFill>
        <p:spPr>
          <a:xfrm>
            <a:off x="7953375" y="1547329"/>
            <a:ext cx="2152650" cy="4552950"/>
          </a:xfrm>
          <a:prstGeom prst="rect">
            <a:avLst/>
          </a:prstGeom>
        </p:spPr>
      </p:pic>
      <p:sp>
        <p:nvSpPr>
          <p:cNvPr id="4" name="Slide Number Placeholder 3">
            <a:extLst>
              <a:ext uri="{FF2B5EF4-FFF2-40B4-BE49-F238E27FC236}">
                <a16:creationId xmlns:a16="http://schemas.microsoft.com/office/drawing/2014/main" id="{98CEC89E-B87E-7E10-AE14-059F472AA5D2}"/>
              </a:ext>
            </a:extLst>
          </p:cNvPr>
          <p:cNvSpPr>
            <a:spLocks noGrp="1"/>
          </p:cNvSpPr>
          <p:nvPr>
            <p:ph type="sldNum" sz="quarter" idx="12"/>
          </p:nvPr>
        </p:nvSpPr>
        <p:spPr/>
        <p:txBody>
          <a:bodyPr/>
          <a:lstStyle/>
          <a:p>
            <a:fld id="{467DFC6E-D2E8-4E65-B4B1-22A6A1B57AF5}" type="slidenum">
              <a:rPr lang="en-GB" smtClean="0"/>
              <a:t>37</a:t>
            </a:fld>
            <a:endParaRPr lang="en-GB"/>
          </a:p>
        </p:txBody>
      </p:sp>
      <p:sp>
        <p:nvSpPr>
          <p:cNvPr id="7" name="TextBox 6">
            <a:extLst>
              <a:ext uri="{FF2B5EF4-FFF2-40B4-BE49-F238E27FC236}">
                <a16:creationId xmlns:a16="http://schemas.microsoft.com/office/drawing/2014/main" id="{FEF6F9CA-D75A-C6DA-4D35-D349D8A98770}"/>
              </a:ext>
            </a:extLst>
          </p:cNvPr>
          <p:cNvSpPr txBox="1"/>
          <p:nvPr/>
        </p:nvSpPr>
        <p:spPr>
          <a:xfrm>
            <a:off x="5846279" y="136525"/>
            <a:ext cx="6096000" cy="646331"/>
          </a:xfrm>
          <a:prstGeom prst="rect">
            <a:avLst/>
          </a:prstGeom>
          <a:noFill/>
        </p:spPr>
        <p:txBody>
          <a:bodyPr wrap="square">
            <a:spAutoFit/>
          </a:bodyPr>
          <a:lstStyle/>
          <a:p>
            <a:pPr algn="r"/>
            <a:r>
              <a:rPr lang="en-GB" sz="3600" dirty="0">
                <a:solidFill>
                  <a:srgbClr val="00B050"/>
                </a:solidFill>
              </a:rPr>
              <a:t>8 DynamicChart.xlsx</a:t>
            </a:r>
          </a:p>
        </p:txBody>
      </p:sp>
    </p:spTree>
    <p:extLst>
      <p:ext uri="{BB962C8B-B14F-4D97-AF65-F5344CB8AC3E}">
        <p14:creationId xmlns:p14="http://schemas.microsoft.com/office/powerpoint/2010/main" val="3820176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3BFB-450F-F79D-EB70-E60CBD8F265D}"/>
              </a:ext>
            </a:extLst>
          </p:cNvPr>
          <p:cNvSpPr>
            <a:spLocks noGrp="1"/>
          </p:cNvSpPr>
          <p:nvPr>
            <p:ph type="title"/>
          </p:nvPr>
        </p:nvSpPr>
        <p:spPr/>
        <p:txBody>
          <a:bodyPr/>
          <a:lstStyle/>
          <a:p>
            <a:pPr algn="ctr"/>
            <a:r>
              <a:rPr lang="en-GB" b="1" dirty="0">
                <a:solidFill>
                  <a:srgbClr val="00B050"/>
                </a:solidFill>
              </a:rPr>
              <a:t>Creating Dynamic Charts</a:t>
            </a:r>
          </a:p>
        </p:txBody>
      </p:sp>
      <p:sp>
        <p:nvSpPr>
          <p:cNvPr id="3" name="Content Placeholder 2">
            <a:extLst>
              <a:ext uri="{FF2B5EF4-FFF2-40B4-BE49-F238E27FC236}">
                <a16:creationId xmlns:a16="http://schemas.microsoft.com/office/drawing/2014/main" id="{2B983EE0-4F11-3CEB-8C16-7B4961DE1577}"/>
              </a:ext>
            </a:extLst>
          </p:cNvPr>
          <p:cNvSpPr>
            <a:spLocks noGrp="1"/>
          </p:cNvSpPr>
          <p:nvPr>
            <p:ph idx="1"/>
          </p:nvPr>
        </p:nvSpPr>
        <p:spPr>
          <a:xfrm>
            <a:off x="1155220" y="1648135"/>
            <a:ext cx="5828675" cy="4351338"/>
          </a:xfrm>
        </p:spPr>
        <p:txBody>
          <a:bodyPr>
            <a:normAutofit/>
          </a:bodyPr>
          <a:lstStyle/>
          <a:p>
            <a:r>
              <a:rPr lang="en-GB" dirty="0"/>
              <a:t>Highlight B3:C24 and choose Insert &gt; Table</a:t>
            </a:r>
          </a:p>
          <a:p>
            <a:endParaRPr lang="en-GB" dirty="0"/>
          </a:p>
          <a:p>
            <a:endParaRPr lang="en-GB" dirty="0"/>
          </a:p>
          <a:p>
            <a:endParaRPr lang="en-GB" dirty="0"/>
          </a:p>
          <a:p>
            <a:endParaRPr lang="en-GB" dirty="0"/>
          </a:p>
          <a:p>
            <a:r>
              <a:rPr lang="en-GB" dirty="0"/>
              <a:t>Click OK, we get the table as shown.</a:t>
            </a:r>
          </a:p>
          <a:p>
            <a:pPr marL="0" indent="0">
              <a:buNone/>
            </a:pPr>
            <a:endParaRPr lang="en-GB" dirty="0"/>
          </a:p>
          <a:p>
            <a:endParaRPr lang="en-GB" dirty="0"/>
          </a:p>
          <a:p>
            <a:endParaRPr lang="en-GB" dirty="0"/>
          </a:p>
        </p:txBody>
      </p:sp>
      <p:pic>
        <p:nvPicPr>
          <p:cNvPr id="6" name="Picture 5">
            <a:extLst>
              <a:ext uri="{FF2B5EF4-FFF2-40B4-BE49-F238E27FC236}">
                <a16:creationId xmlns:a16="http://schemas.microsoft.com/office/drawing/2014/main" id="{5A6EE208-950F-ABAA-ED8C-6A9D35C014C9}"/>
              </a:ext>
            </a:extLst>
          </p:cNvPr>
          <p:cNvPicPr>
            <a:picLocks noChangeAspect="1"/>
          </p:cNvPicPr>
          <p:nvPr/>
        </p:nvPicPr>
        <p:blipFill>
          <a:blip r:embed="rId2"/>
          <a:stretch>
            <a:fillRect/>
          </a:stretch>
        </p:blipFill>
        <p:spPr>
          <a:xfrm>
            <a:off x="1878807" y="2747962"/>
            <a:ext cx="2190750" cy="1362075"/>
          </a:xfrm>
          <a:prstGeom prst="rect">
            <a:avLst/>
          </a:prstGeom>
        </p:spPr>
      </p:pic>
      <p:pic>
        <p:nvPicPr>
          <p:cNvPr id="8" name="Picture 7">
            <a:extLst>
              <a:ext uri="{FF2B5EF4-FFF2-40B4-BE49-F238E27FC236}">
                <a16:creationId xmlns:a16="http://schemas.microsoft.com/office/drawing/2014/main" id="{EB45312C-FFFA-24D8-00E4-D96D218268A5}"/>
              </a:ext>
            </a:extLst>
          </p:cNvPr>
          <p:cNvPicPr>
            <a:picLocks noChangeAspect="1"/>
          </p:cNvPicPr>
          <p:nvPr/>
        </p:nvPicPr>
        <p:blipFill>
          <a:blip r:embed="rId3"/>
          <a:stretch>
            <a:fillRect/>
          </a:stretch>
        </p:blipFill>
        <p:spPr>
          <a:xfrm>
            <a:off x="7707482" y="1690688"/>
            <a:ext cx="2324100" cy="4524375"/>
          </a:xfrm>
          <a:prstGeom prst="rect">
            <a:avLst/>
          </a:prstGeom>
        </p:spPr>
      </p:pic>
      <p:sp>
        <p:nvSpPr>
          <p:cNvPr id="4" name="Slide Number Placeholder 3">
            <a:extLst>
              <a:ext uri="{FF2B5EF4-FFF2-40B4-BE49-F238E27FC236}">
                <a16:creationId xmlns:a16="http://schemas.microsoft.com/office/drawing/2014/main" id="{4BC86C35-6631-F1F7-DA02-53E62965259F}"/>
              </a:ext>
            </a:extLst>
          </p:cNvPr>
          <p:cNvSpPr>
            <a:spLocks noGrp="1"/>
          </p:cNvSpPr>
          <p:nvPr>
            <p:ph type="sldNum" sz="quarter" idx="12"/>
          </p:nvPr>
        </p:nvSpPr>
        <p:spPr/>
        <p:txBody>
          <a:bodyPr/>
          <a:lstStyle/>
          <a:p>
            <a:fld id="{467DFC6E-D2E8-4E65-B4B1-22A6A1B57AF5}" type="slidenum">
              <a:rPr lang="en-GB" smtClean="0"/>
              <a:t>38</a:t>
            </a:fld>
            <a:endParaRPr lang="en-GB"/>
          </a:p>
        </p:txBody>
      </p:sp>
    </p:spTree>
    <p:extLst>
      <p:ext uri="{BB962C8B-B14F-4D97-AF65-F5344CB8AC3E}">
        <p14:creationId xmlns:p14="http://schemas.microsoft.com/office/powerpoint/2010/main" val="1157708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3BFB-450F-F79D-EB70-E60CBD8F265D}"/>
              </a:ext>
            </a:extLst>
          </p:cNvPr>
          <p:cNvSpPr>
            <a:spLocks noGrp="1"/>
          </p:cNvSpPr>
          <p:nvPr>
            <p:ph type="title"/>
          </p:nvPr>
        </p:nvSpPr>
        <p:spPr/>
        <p:txBody>
          <a:bodyPr/>
          <a:lstStyle/>
          <a:p>
            <a:pPr algn="ctr"/>
            <a:r>
              <a:rPr lang="en-GB" b="1" dirty="0">
                <a:solidFill>
                  <a:srgbClr val="00B050"/>
                </a:solidFill>
              </a:rPr>
              <a:t>Creating Dynamic Charts</a:t>
            </a:r>
          </a:p>
        </p:txBody>
      </p:sp>
      <p:sp>
        <p:nvSpPr>
          <p:cNvPr id="3" name="Content Placeholder 2">
            <a:extLst>
              <a:ext uri="{FF2B5EF4-FFF2-40B4-BE49-F238E27FC236}">
                <a16:creationId xmlns:a16="http://schemas.microsoft.com/office/drawing/2014/main" id="{2B983EE0-4F11-3CEB-8C16-7B4961DE1577}"/>
              </a:ext>
            </a:extLst>
          </p:cNvPr>
          <p:cNvSpPr>
            <a:spLocks noGrp="1"/>
          </p:cNvSpPr>
          <p:nvPr>
            <p:ph idx="1"/>
          </p:nvPr>
        </p:nvSpPr>
        <p:spPr>
          <a:xfrm>
            <a:off x="1155220" y="1648135"/>
            <a:ext cx="10029615" cy="4351338"/>
          </a:xfrm>
        </p:spPr>
        <p:txBody>
          <a:bodyPr>
            <a:normAutofit/>
          </a:bodyPr>
          <a:lstStyle/>
          <a:p>
            <a:r>
              <a:rPr lang="en-GB" dirty="0"/>
              <a:t>Insert &gt; Scatter with Smooth Lines and Markers Chart.</a:t>
            </a:r>
          </a:p>
          <a:p>
            <a:r>
              <a:rPr lang="en-GB" dirty="0"/>
              <a:t>Specify Select Data as the table, and click OK.</a:t>
            </a:r>
          </a:p>
          <a:p>
            <a:r>
              <a:rPr lang="en-GB" dirty="0"/>
              <a:t>If we make a data change, the chart is changed accordingly.</a:t>
            </a:r>
          </a:p>
          <a:p>
            <a:endParaRPr lang="en-GB" dirty="0"/>
          </a:p>
          <a:p>
            <a:endParaRPr lang="en-GB" dirty="0"/>
          </a:p>
        </p:txBody>
      </p:sp>
      <p:pic>
        <p:nvPicPr>
          <p:cNvPr id="5" name="Picture 4">
            <a:extLst>
              <a:ext uri="{FF2B5EF4-FFF2-40B4-BE49-F238E27FC236}">
                <a16:creationId xmlns:a16="http://schemas.microsoft.com/office/drawing/2014/main" id="{D3D990FF-086C-479C-5BE6-4343887D80FE}"/>
              </a:ext>
            </a:extLst>
          </p:cNvPr>
          <p:cNvPicPr>
            <a:picLocks noChangeAspect="1"/>
          </p:cNvPicPr>
          <p:nvPr/>
        </p:nvPicPr>
        <p:blipFill>
          <a:blip r:embed="rId2"/>
          <a:stretch>
            <a:fillRect/>
          </a:stretch>
        </p:blipFill>
        <p:spPr>
          <a:xfrm>
            <a:off x="3795712" y="3429000"/>
            <a:ext cx="4600575" cy="2781300"/>
          </a:xfrm>
          <a:prstGeom prst="rect">
            <a:avLst/>
          </a:prstGeom>
        </p:spPr>
      </p:pic>
      <p:sp>
        <p:nvSpPr>
          <p:cNvPr id="4" name="Slide Number Placeholder 3">
            <a:extLst>
              <a:ext uri="{FF2B5EF4-FFF2-40B4-BE49-F238E27FC236}">
                <a16:creationId xmlns:a16="http://schemas.microsoft.com/office/drawing/2014/main" id="{73C30884-58B0-8706-D165-58BF6B09EBFC}"/>
              </a:ext>
            </a:extLst>
          </p:cNvPr>
          <p:cNvSpPr>
            <a:spLocks noGrp="1"/>
          </p:cNvSpPr>
          <p:nvPr>
            <p:ph type="sldNum" sz="quarter" idx="12"/>
          </p:nvPr>
        </p:nvSpPr>
        <p:spPr/>
        <p:txBody>
          <a:bodyPr/>
          <a:lstStyle/>
          <a:p>
            <a:fld id="{467DFC6E-D2E8-4E65-B4B1-22A6A1B57AF5}" type="slidenum">
              <a:rPr lang="en-GB" smtClean="0"/>
              <a:t>39</a:t>
            </a:fld>
            <a:endParaRPr lang="en-GB"/>
          </a:p>
        </p:txBody>
      </p:sp>
    </p:spTree>
    <p:extLst>
      <p:ext uri="{BB962C8B-B14F-4D97-AF65-F5344CB8AC3E}">
        <p14:creationId xmlns:p14="http://schemas.microsoft.com/office/powerpoint/2010/main" val="333558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6ADB-43C0-4CE3-8E5A-06CABFFCF9DE}"/>
              </a:ext>
            </a:extLst>
          </p:cNvPr>
          <p:cNvSpPr>
            <a:spLocks noGrp="1"/>
          </p:cNvSpPr>
          <p:nvPr>
            <p:ph type="title"/>
          </p:nvPr>
        </p:nvSpPr>
        <p:spPr/>
        <p:txBody>
          <a:bodyPr/>
          <a:lstStyle/>
          <a:p>
            <a:pPr algn="ctr"/>
            <a:r>
              <a:rPr lang="en-GB" b="1" dirty="0">
                <a:solidFill>
                  <a:srgbClr val="00B050"/>
                </a:solidFill>
              </a:rPr>
              <a:t>Getting Cells in a Worksheet Basics</a:t>
            </a:r>
            <a:endParaRPr lang="en-GB" dirty="0">
              <a:solidFill>
                <a:srgbClr val="00B050"/>
              </a:solidFill>
            </a:endParaRPr>
          </a:p>
        </p:txBody>
      </p:sp>
      <p:sp>
        <p:nvSpPr>
          <p:cNvPr id="3" name="Content Placeholder 2">
            <a:extLst>
              <a:ext uri="{FF2B5EF4-FFF2-40B4-BE49-F238E27FC236}">
                <a16:creationId xmlns:a16="http://schemas.microsoft.com/office/drawing/2014/main" id="{22EB9492-5482-48D1-B8A0-78E3A043DD2D}"/>
              </a:ext>
            </a:extLst>
          </p:cNvPr>
          <p:cNvSpPr>
            <a:spLocks noGrp="1"/>
          </p:cNvSpPr>
          <p:nvPr>
            <p:ph idx="1"/>
          </p:nvPr>
        </p:nvSpPr>
        <p:spPr/>
        <p:txBody>
          <a:bodyPr/>
          <a:lstStyle/>
          <a:p>
            <a:r>
              <a:rPr lang="en-GB" dirty="0"/>
              <a:t>So each cell is on a particular row and a particular column</a:t>
            </a:r>
          </a:p>
          <a:p>
            <a:r>
              <a:rPr lang="en-GB" dirty="0"/>
              <a:t>The combination of the column letter and the row number is called cell address, or cell reference</a:t>
            </a:r>
          </a:p>
          <a:p>
            <a:r>
              <a:rPr lang="en-GB" dirty="0"/>
              <a:t>For example,</a:t>
            </a:r>
          </a:p>
        </p:txBody>
      </p:sp>
      <p:pic>
        <p:nvPicPr>
          <p:cNvPr id="4" name="Picture 3">
            <a:extLst>
              <a:ext uri="{FF2B5EF4-FFF2-40B4-BE49-F238E27FC236}">
                <a16:creationId xmlns:a16="http://schemas.microsoft.com/office/drawing/2014/main" id="{9303882F-4C4F-49A2-A2CF-AB6B47D7102D}"/>
              </a:ext>
            </a:extLst>
          </p:cNvPr>
          <p:cNvPicPr>
            <a:picLocks noChangeAspect="1"/>
          </p:cNvPicPr>
          <p:nvPr/>
        </p:nvPicPr>
        <p:blipFill>
          <a:blip r:embed="rId2"/>
          <a:stretch>
            <a:fillRect/>
          </a:stretch>
        </p:blipFill>
        <p:spPr>
          <a:xfrm>
            <a:off x="3166441" y="3676236"/>
            <a:ext cx="5143500" cy="2076450"/>
          </a:xfrm>
          <a:prstGeom prst="rect">
            <a:avLst/>
          </a:prstGeom>
        </p:spPr>
      </p:pic>
      <p:sp>
        <p:nvSpPr>
          <p:cNvPr id="5" name="Slide Number Placeholder 4">
            <a:extLst>
              <a:ext uri="{FF2B5EF4-FFF2-40B4-BE49-F238E27FC236}">
                <a16:creationId xmlns:a16="http://schemas.microsoft.com/office/drawing/2014/main" id="{43D8CFD7-5F5C-D359-9B17-250D2750A77C}"/>
              </a:ext>
            </a:extLst>
          </p:cNvPr>
          <p:cNvSpPr>
            <a:spLocks noGrp="1"/>
          </p:cNvSpPr>
          <p:nvPr>
            <p:ph type="sldNum" sz="quarter" idx="12"/>
          </p:nvPr>
        </p:nvSpPr>
        <p:spPr/>
        <p:txBody>
          <a:bodyPr/>
          <a:lstStyle/>
          <a:p>
            <a:fld id="{467DFC6E-D2E8-4E65-B4B1-22A6A1B57AF5}" type="slidenum">
              <a:rPr lang="en-GB" smtClean="0"/>
              <a:t>4</a:t>
            </a:fld>
            <a:endParaRPr lang="en-GB"/>
          </a:p>
        </p:txBody>
      </p:sp>
    </p:spTree>
    <p:extLst>
      <p:ext uri="{BB962C8B-B14F-4D97-AF65-F5344CB8AC3E}">
        <p14:creationId xmlns:p14="http://schemas.microsoft.com/office/powerpoint/2010/main" val="3558716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3BFB-450F-F79D-EB70-E60CBD8F265D}"/>
              </a:ext>
            </a:extLst>
          </p:cNvPr>
          <p:cNvSpPr>
            <a:spLocks noGrp="1"/>
          </p:cNvSpPr>
          <p:nvPr>
            <p:ph type="title"/>
          </p:nvPr>
        </p:nvSpPr>
        <p:spPr/>
        <p:txBody>
          <a:bodyPr/>
          <a:lstStyle/>
          <a:p>
            <a:pPr algn="ctr"/>
            <a:r>
              <a:rPr lang="en-GB" b="1" dirty="0">
                <a:solidFill>
                  <a:srgbClr val="00B050"/>
                </a:solidFill>
              </a:rPr>
              <a:t>Exercise 3</a:t>
            </a:r>
          </a:p>
        </p:txBody>
      </p:sp>
      <p:sp>
        <p:nvSpPr>
          <p:cNvPr id="3" name="Content Placeholder 2">
            <a:extLst>
              <a:ext uri="{FF2B5EF4-FFF2-40B4-BE49-F238E27FC236}">
                <a16:creationId xmlns:a16="http://schemas.microsoft.com/office/drawing/2014/main" id="{2B983EE0-4F11-3CEB-8C16-7B4961DE1577}"/>
              </a:ext>
            </a:extLst>
          </p:cNvPr>
          <p:cNvSpPr>
            <a:spLocks noGrp="1"/>
          </p:cNvSpPr>
          <p:nvPr>
            <p:ph idx="1"/>
          </p:nvPr>
        </p:nvSpPr>
        <p:spPr>
          <a:xfrm>
            <a:off x="1155220" y="1648135"/>
            <a:ext cx="10029615" cy="4351338"/>
          </a:xfrm>
        </p:spPr>
        <p:txBody>
          <a:bodyPr>
            <a:normAutofit/>
          </a:bodyPr>
          <a:lstStyle/>
          <a:p>
            <a:r>
              <a:rPr lang="en-GB" dirty="0"/>
              <a:t>Below is a table with monthly sales for a product. </a:t>
            </a:r>
          </a:p>
          <a:p>
            <a:endParaRPr lang="en-GB" dirty="0"/>
          </a:p>
          <a:p>
            <a:endParaRPr lang="en-GB" dirty="0"/>
          </a:p>
          <a:p>
            <a:endParaRPr lang="en-GB" dirty="0"/>
          </a:p>
          <a:p>
            <a:endParaRPr lang="en-GB" dirty="0"/>
          </a:p>
          <a:p>
            <a:endParaRPr lang="en-GB" dirty="0"/>
          </a:p>
          <a:p>
            <a:r>
              <a:rPr lang="en-GB" dirty="0"/>
              <a:t>Create a dynamic chart for this data and enter the following new data points:</a:t>
            </a:r>
          </a:p>
          <a:p>
            <a:pPr marL="0" indent="0">
              <a:buNone/>
            </a:pPr>
            <a:endParaRPr lang="en-GB" dirty="0"/>
          </a:p>
          <a:p>
            <a:endParaRPr lang="en-GB" dirty="0"/>
          </a:p>
        </p:txBody>
      </p:sp>
      <p:pic>
        <p:nvPicPr>
          <p:cNvPr id="6" name="Picture 5">
            <a:extLst>
              <a:ext uri="{FF2B5EF4-FFF2-40B4-BE49-F238E27FC236}">
                <a16:creationId xmlns:a16="http://schemas.microsoft.com/office/drawing/2014/main" id="{BF632D39-6508-47B4-1FB0-95474D574A6E}"/>
              </a:ext>
            </a:extLst>
          </p:cNvPr>
          <p:cNvPicPr>
            <a:picLocks noChangeAspect="1"/>
          </p:cNvPicPr>
          <p:nvPr/>
        </p:nvPicPr>
        <p:blipFill>
          <a:blip r:embed="rId2"/>
          <a:stretch>
            <a:fillRect/>
          </a:stretch>
        </p:blipFill>
        <p:spPr>
          <a:xfrm>
            <a:off x="3587659" y="5209865"/>
            <a:ext cx="2582368" cy="792318"/>
          </a:xfrm>
          <a:prstGeom prst="rect">
            <a:avLst/>
          </a:prstGeom>
        </p:spPr>
      </p:pic>
      <p:pic>
        <p:nvPicPr>
          <p:cNvPr id="8" name="Picture 7">
            <a:extLst>
              <a:ext uri="{FF2B5EF4-FFF2-40B4-BE49-F238E27FC236}">
                <a16:creationId xmlns:a16="http://schemas.microsoft.com/office/drawing/2014/main" id="{6A161390-BBF6-A584-F425-ADD5D00D6936}"/>
              </a:ext>
            </a:extLst>
          </p:cNvPr>
          <p:cNvPicPr>
            <a:picLocks noChangeAspect="1"/>
          </p:cNvPicPr>
          <p:nvPr/>
        </p:nvPicPr>
        <p:blipFill>
          <a:blip r:embed="rId3"/>
          <a:stretch>
            <a:fillRect/>
          </a:stretch>
        </p:blipFill>
        <p:spPr>
          <a:xfrm>
            <a:off x="3803375" y="2192526"/>
            <a:ext cx="1845836" cy="2472947"/>
          </a:xfrm>
          <a:prstGeom prst="rect">
            <a:avLst/>
          </a:prstGeom>
        </p:spPr>
      </p:pic>
      <p:sp>
        <p:nvSpPr>
          <p:cNvPr id="4" name="Slide Number Placeholder 3">
            <a:extLst>
              <a:ext uri="{FF2B5EF4-FFF2-40B4-BE49-F238E27FC236}">
                <a16:creationId xmlns:a16="http://schemas.microsoft.com/office/drawing/2014/main" id="{289A13A0-34E0-5E24-C454-EA407D7003FD}"/>
              </a:ext>
            </a:extLst>
          </p:cNvPr>
          <p:cNvSpPr>
            <a:spLocks noGrp="1"/>
          </p:cNvSpPr>
          <p:nvPr>
            <p:ph type="sldNum" sz="quarter" idx="12"/>
          </p:nvPr>
        </p:nvSpPr>
        <p:spPr/>
        <p:txBody>
          <a:bodyPr/>
          <a:lstStyle/>
          <a:p>
            <a:fld id="{467DFC6E-D2E8-4E65-B4B1-22A6A1B57AF5}" type="slidenum">
              <a:rPr lang="en-GB" smtClean="0"/>
              <a:t>40</a:t>
            </a:fld>
            <a:endParaRPr lang="en-GB"/>
          </a:p>
        </p:txBody>
      </p:sp>
      <p:sp>
        <p:nvSpPr>
          <p:cNvPr id="7" name="TextBox 6">
            <a:extLst>
              <a:ext uri="{FF2B5EF4-FFF2-40B4-BE49-F238E27FC236}">
                <a16:creationId xmlns:a16="http://schemas.microsoft.com/office/drawing/2014/main" id="{6F8C65AB-F407-6FB3-63B1-6ACC9D48C4C6}"/>
              </a:ext>
            </a:extLst>
          </p:cNvPr>
          <p:cNvSpPr txBox="1"/>
          <p:nvPr/>
        </p:nvSpPr>
        <p:spPr>
          <a:xfrm>
            <a:off x="5817704" y="210102"/>
            <a:ext cx="6096000" cy="646331"/>
          </a:xfrm>
          <a:prstGeom prst="rect">
            <a:avLst/>
          </a:prstGeom>
          <a:noFill/>
        </p:spPr>
        <p:txBody>
          <a:bodyPr wrap="square">
            <a:spAutoFit/>
          </a:bodyPr>
          <a:lstStyle/>
          <a:p>
            <a:pPr algn="r"/>
            <a:r>
              <a:rPr lang="en-GB" sz="3600" dirty="0">
                <a:solidFill>
                  <a:srgbClr val="00B050"/>
                </a:solidFill>
              </a:rPr>
              <a:t>9 Exercise3.xlsx</a:t>
            </a:r>
          </a:p>
        </p:txBody>
      </p:sp>
    </p:spTree>
    <p:extLst>
      <p:ext uri="{BB962C8B-B14F-4D97-AF65-F5344CB8AC3E}">
        <p14:creationId xmlns:p14="http://schemas.microsoft.com/office/powerpoint/2010/main" val="367599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01B9-4235-46C7-B1E7-8E2FA0972F37}"/>
              </a:ext>
            </a:extLst>
          </p:cNvPr>
          <p:cNvSpPr>
            <a:spLocks noGrp="1"/>
          </p:cNvSpPr>
          <p:nvPr>
            <p:ph type="title"/>
          </p:nvPr>
        </p:nvSpPr>
        <p:spPr/>
        <p:txBody>
          <a:bodyPr/>
          <a:lstStyle/>
          <a:p>
            <a:pPr algn="ctr"/>
            <a:r>
              <a:rPr lang="en-GB" b="1" dirty="0">
                <a:solidFill>
                  <a:srgbClr val="00B050"/>
                </a:solidFill>
              </a:rPr>
              <a:t>Most Common Steps</a:t>
            </a:r>
          </a:p>
        </p:txBody>
      </p:sp>
      <p:pic>
        <p:nvPicPr>
          <p:cNvPr id="4" name="Content Placeholder 3">
            <a:extLst>
              <a:ext uri="{FF2B5EF4-FFF2-40B4-BE49-F238E27FC236}">
                <a16:creationId xmlns:a16="http://schemas.microsoft.com/office/drawing/2014/main" id="{B3EEDA3B-443A-43EB-A498-A3F2B0D96522}"/>
              </a:ext>
            </a:extLst>
          </p:cNvPr>
          <p:cNvPicPr>
            <a:picLocks noGrp="1" noChangeAspect="1"/>
          </p:cNvPicPr>
          <p:nvPr>
            <p:ph idx="1"/>
          </p:nvPr>
        </p:nvPicPr>
        <p:blipFill>
          <a:blip r:embed="rId2"/>
          <a:stretch>
            <a:fillRect/>
          </a:stretch>
        </p:blipFill>
        <p:spPr>
          <a:xfrm>
            <a:off x="1505943" y="1417983"/>
            <a:ext cx="9480109" cy="5335461"/>
          </a:xfrm>
          <a:prstGeom prst="rect">
            <a:avLst/>
          </a:prstGeom>
        </p:spPr>
      </p:pic>
      <p:sp>
        <p:nvSpPr>
          <p:cNvPr id="3" name="Slide Number Placeholder 2">
            <a:extLst>
              <a:ext uri="{FF2B5EF4-FFF2-40B4-BE49-F238E27FC236}">
                <a16:creationId xmlns:a16="http://schemas.microsoft.com/office/drawing/2014/main" id="{573A90E3-45CA-0E96-AED1-0F4A1DC1E6EC}"/>
              </a:ext>
            </a:extLst>
          </p:cNvPr>
          <p:cNvSpPr>
            <a:spLocks noGrp="1"/>
          </p:cNvSpPr>
          <p:nvPr>
            <p:ph type="sldNum" sz="quarter" idx="12"/>
          </p:nvPr>
        </p:nvSpPr>
        <p:spPr/>
        <p:txBody>
          <a:bodyPr/>
          <a:lstStyle/>
          <a:p>
            <a:fld id="{467DFC6E-D2E8-4E65-B4B1-22A6A1B57AF5}" type="slidenum">
              <a:rPr lang="en-GB" smtClean="0"/>
              <a:t>5</a:t>
            </a:fld>
            <a:endParaRPr lang="en-GB"/>
          </a:p>
        </p:txBody>
      </p:sp>
      <p:sp>
        <p:nvSpPr>
          <p:cNvPr id="6" name="TextBox 5">
            <a:extLst>
              <a:ext uri="{FF2B5EF4-FFF2-40B4-BE49-F238E27FC236}">
                <a16:creationId xmlns:a16="http://schemas.microsoft.com/office/drawing/2014/main" id="{9AFA5803-72E4-8044-7CBE-4442E8F97913}"/>
              </a:ext>
            </a:extLst>
          </p:cNvPr>
          <p:cNvSpPr txBox="1"/>
          <p:nvPr/>
        </p:nvSpPr>
        <p:spPr>
          <a:xfrm>
            <a:off x="5910470" y="180459"/>
            <a:ext cx="6096000" cy="646331"/>
          </a:xfrm>
          <a:prstGeom prst="rect">
            <a:avLst/>
          </a:prstGeom>
          <a:noFill/>
        </p:spPr>
        <p:txBody>
          <a:bodyPr wrap="square">
            <a:spAutoFit/>
          </a:bodyPr>
          <a:lstStyle/>
          <a:p>
            <a:pPr algn="r"/>
            <a:r>
              <a:rPr lang="en-GB" sz="3600" dirty="0">
                <a:solidFill>
                  <a:srgbClr val="00B050"/>
                </a:solidFill>
              </a:rPr>
              <a:t>1 XX.xlsx</a:t>
            </a:r>
          </a:p>
        </p:txBody>
      </p:sp>
    </p:spTree>
    <p:extLst>
      <p:ext uri="{BB962C8B-B14F-4D97-AF65-F5344CB8AC3E}">
        <p14:creationId xmlns:p14="http://schemas.microsoft.com/office/powerpoint/2010/main" val="406345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Copying and Pasting Formulas</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r>
              <a:rPr lang="en-GB" dirty="0"/>
              <a:t>In the previous example, you need to type every one of those formulas:</a:t>
            </a:r>
          </a:p>
          <a:p>
            <a:endParaRPr lang="en-GB" dirty="0"/>
          </a:p>
          <a:p>
            <a:endParaRPr lang="en-GB" dirty="0"/>
          </a:p>
          <a:p>
            <a:endParaRPr lang="en-GB" dirty="0"/>
          </a:p>
          <a:p>
            <a:endParaRPr lang="en-GB" dirty="0"/>
          </a:p>
          <a:p>
            <a:endParaRPr lang="en-GB" dirty="0"/>
          </a:p>
          <a:p>
            <a:r>
              <a:rPr lang="en-GB" dirty="0"/>
              <a:t>Instead of typing, Excel allows you to use copy and paste to quickly add similar formulas to your cells</a:t>
            </a:r>
          </a:p>
        </p:txBody>
      </p:sp>
      <p:pic>
        <p:nvPicPr>
          <p:cNvPr id="4" name="Picture 3">
            <a:extLst>
              <a:ext uri="{FF2B5EF4-FFF2-40B4-BE49-F238E27FC236}">
                <a16:creationId xmlns:a16="http://schemas.microsoft.com/office/drawing/2014/main" id="{E5523697-39CF-4D73-8A5C-8BF4437D7B88}"/>
              </a:ext>
            </a:extLst>
          </p:cNvPr>
          <p:cNvPicPr>
            <a:picLocks noChangeAspect="1"/>
          </p:cNvPicPr>
          <p:nvPr/>
        </p:nvPicPr>
        <p:blipFill>
          <a:blip r:embed="rId2"/>
          <a:stretch>
            <a:fillRect/>
          </a:stretch>
        </p:blipFill>
        <p:spPr>
          <a:xfrm>
            <a:off x="1662733" y="2743476"/>
            <a:ext cx="7624075" cy="2515636"/>
          </a:xfrm>
          <a:prstGeom prst="rect">
            <a:avLst/>
          </a:prstGeom>
        </p:spPr>
      </p:pic>
      <p:sp>
        <p:nvSpPr>
          <p:cNvPr id="5" name="Slide Number Placeholder 4">
            <a:extLst>
              <a:ext uri="{FF2B5EF4-FFF2-40B4-BE49-F238E27FC236}">
                <a16:creationId xmlns:a16="http://schemas.microsoft.com/office/drawing/2014/main" id="{2FF9A87B-2F71-3B4F-8A0C-E980B5F6A4CD}"/>
              </a:ext>
            </a:extLst>
          </p:cNvPr>
          <p:cNvSpPr>
            <a:spLocks noGrp="1"/>
          </p:cNvSpPr>
          <p:nvPr>
            <p:ph type="sldNum" sz="quarter" idx="12"/>
          </p:nvPr>
        </p:nvSpPr>
        <p:spPr/>
        <p:txBody>
          <a:bodyPr/>
          <a:lstStyle/>
          <a:p>
            <a:fld id="{467DFC6E-D2E8-4E65-B4B1-22A6A1B57AF5}" type="slidenum">
              <a:rPr lang="en-GB" smtClean="0"/>
              <a:t>6</a:t>
            </a:fld>
            <a:endParaRPr lang="en-GB"/>
          </a:p>
        </p:txBody>
      </p:sp>
    </p:spTree>
    <p:extLst>
      <p:ext uri="{BB962C8B-B14F-4D97-AF65-F5344CB8AC3E}">
        <p14:creationId xmlns:p14="http://schemas.microsoft.com/office/powerpoint/2010/main" val="162015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Copying and Pasting Formulas</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pic>
        <p:nvPicPr>
          <p:cNvPr id="5" name="Picture 4">
            <a:extLst>
              <a:ext uri="{FF2B5EF4-FFF2-40B4-BE49-F238E27FC236}">
                <a16:creationId xmlns:a16="http://schemas.microsoft.com/office/drawing/2014/main" id="{4730DA5B-AFCD-4AF0-9C16-326F279BB03F}"/>
              </a:ext>
            </a:extLst>
          </p:cNvPr>
          <p:cNvPicPr>
            <a:picLocks noChangeAspect="1"/>
          </p:cNvPicPr>
          <p:nvPr/>
        </p:nvPicPr>
        <p:blipFill>
          <a:blip r:embed="rId2"/>
          <a:stretch>
            <a:fillRect/>
          </a:stretch>
        </p:blipFill>
        <p:spPr>
          <a:xfrm>
            <a:off x="2146252" y="1564274"/>
            <a:ext cx="3196673" cy="3729452"/>
          </a:xfrm>
          <a:prstGeom prst="rect">
            <a:avLst/>
          </a:prstGeom>
        </p:spPr>
      </p:pic>
      <p:pic>
        <p:nvPicPr>
          <p:cNvPr id="6" name="Picture 5">
            <a:extLst>
              <a:ext uri="{FF2B5EF4-FFF2-40B4-BE49-F238E27FC236}">
                <a16:creationId xmlns:a16="http://schemas.microsoft.com/office/drawing/2014/main" id="{4DDD8589-0A9B-4868-9476-36289E2B302C}"/>
              </a:ext>
            </a:extLst>
          </p:cNvPr>
          <p:cNvPicPr>
            <a:picLocks noChangeAspect="1"/>
          </p:cNvPicPr>
          <p:nvPr/>
        </p:nvPicPr>
        <p:blipFill>
          <a:blip r:embed="rId3"/>
          <a:stretch>
            <a:fillRect/>
          </a:stretch>
        </p:blipFill>
        <p:spPr>
          <a:xfrm>
            <a:off x="6096000" y="1460707"/>
            <a:ext cx="3670852" cy="5197458"/>
          </a:xfrm>
          <a:prstGeom prst="rect">
            <a:avLst/>
          </a:prstGeom>
        </p:spPr>
      </p:pic>
      <p:sp>
        <p:nvSpPr>
          <p:cNvPr id="4" name="Slide Number Placeholder 3">
            <a:extLst>
              <a:ext uri="{FF2B5EF4-FFF2-40B4-BE49-F238E27FC236}">
                <a16:creationId xmlns:a16="http://schemas.microsoft.com/office/drawing/2014/main" id="{82E18B23-C4E9-8C12-6349-B70635B3A1A4}"/>
              </a:ext>
            </a:extLst>
          </p:cNvPr>
          <p:cNvSpPr>
            <a:spLocks noGrp="1"/>
          </p:cNvSpPr>
          <p:nvPr>
            <p:ph type="sldNum" sz="quarter" idx="12"/>
          </p:nvPr>
        </p:nvSpPr>
        <p:spPr/>
        <p:txBody>
          <a:bodyPr/>
          <a:lstStyle/>
          <a:p>
            <a:fld id="{467DFC6E-D2E8-4E65-B4B1-22A6A1B57AF5}" type="slidenum">
              <a:rPr lang="en-GB" smtClean="0"/>
              <a:t>7</a:t>
            </a:fld>
            <a:endParaRPr lang="en-GB"/>
          </a:p>
        </p:txBody>
      </p:sp>
    </p:spTree>
    <p:extLst>
      <p:ext uri="{BB962C8B-B14F-4D97-AF65-F5344CB8AC3E}">
        <p14:creationId xmlns:p14="http://schemas.microsoft.com/office/powerpoint/2010/main" val="250580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Referencing Cells</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4" name="Rectangle 3">
            <a:extLst>
              <a:ext uri="{FF2B5EF4-FFF2-40B4-BE49-F238E27FC236}">
                <a16:creationId xmlns:a16="http://schemas.microsoft.com/office/drawing/2014/main" id="{42E5B0E4-00EA-4CAF-B4E9-DFCEDE5C64C9}"/>
              </a:ext>
            </a:extLst>
          </p:cNvPr>
          <p:cNvSpPr/>
          <p:nvPr/>
        </p:nvSpPr>
        <p:spPr>
          <a:xfrm>
            <a:off x="569844" y="1415971"/>
            <a:ext cx="6096000" cy="3970318"/>
          </a:xfrm>
          <a:prstGeom prst="rect">
            <a:avLst/>
          </a:prstGeom>
        </p:spPr>
        <p:txBody>
          <a:bodyPr>
            <a:spAutoFit/>
          </a:bodyPr>
          <a:lstStyle/>
          <a:p>
            <a:pPr marL="457200" indent="-457200">
              <a:buFont typeface="Arial" panose="020B0604020202020204" pitchFamily="34" charset="0"/>
              <a:buChar char="•"/>
            </a:pPr>
            <a:r>
              <a:rPr lang="en-GB" sz="2800" b="0" i="0" dirty="0">
                <a:solidFill>
                  <a:srgbClr val="000000"/>
                </a:solidFill>
                <a:effectLst/>
                <a:latin typeface="ff1"/>
              </a:rPr>
              <a:t>The type of cell reference we have seen so far is called ‘relative referencing’ i.e. A8</a:t>
            </a:r>
          </a:p>
          <a:p>
            <a:pPr marL="457200" indent="-457200">
              <a:buFont typeface="Arial" panose="020B0604020202020204" pitchFamily="34" charset="0"/>
              <a:buChar char="•"/>
            </a:pPr>
            <a:r>
              <a:rPr lang="en-GB" sz="2800" b="0" i="0" dirty="0">
                <a:solidFill>
                  <a:srgbClr val="000000"/>
                </a:solidFill>
                <a:effectLst/>
                <a:latin typeface="ff1"/>
              </a:rPr>
              <a:t>When you use relative referencing you get ‘an automatic change when pasting’ behaviour</a:t>
            </a:r>
          </a:p>
          <a:p>
            <a:pPr marL="457200" indent="-457200">
              <a:buFont typeface="Arial" panose="020B0604020202020204" pitchFamily="34" charset="0"/>
              <a:buChar char="•"/>
            </a:pPr>
            <a:r>
              <a:rPr lang="en-GB" sz="2800" b="0" i="0" dirty="0">
                <a:solidFill>
                  <a:srgbClr val="000000"/>
                </a:solidFill>
                <a:effectLst/>
                <a:latin typeface="ff1"/>
              </a:rPr>
              <a:t>However, sometimes you don’t want the formulas to be automatically changed</a:t>
            </a:r>
          </a:p>
        </p:txBody>
      </p:sp>
      <p:pic>
        <p:nvPicPr>
          <p:cNvPr id="7" name="Picture 6">
            <a:extLst>
              <a:ext uri="{FF2B5EF4-FFF2-40B4-BE49-F238E27FC236}">
                <a16:creationId xmlns:a16="http://schemas.microsoft.com/office/drawing/2014/main" id="{BF2A7CFA-14EF-4E6E-B99A-3F8B050DA8B1}"/>
              </a:ext>
            </a:extLst>
          </p:cNvPr>
          <p:cNvPicPr>
            <a:picLocks noChangeAspect="1"/>
          </p:cNvPicPr>
          <p:nvPr/>
        </p:nvPicPr>
        <p:blipFill>
          <a:blip r:embed="rId2"/>
          <a:stretch>
            <a:fillRect/>
          </a:stretch>
        </p:blipFill>
        <p:spPr>
          <a:xfrm>
            <a:off x="6665844" y="1471711"/>
            <a:ext cx="4174434" cy="5076536"/>
          </a:xfrm>
          <a:prstGeom prst="rect">
            <a:avLst/>
          </a:prstGeom>
        </p:spPr>
      </p:pic>
      <p:sp>
        <p:nvSpPr>
          <p:cNvPr id="5" name="Slide Number Placeholder 4">
            <a:extLst>
              <a:ext uri="{FF2B5EF4-FFF2-40B4-BE49-F238E27FC236}">
                <a16:creationId xmlns:a16="http://schemas.microsoft.com/office/drawing/2014/main" id="{214248AB-6CB2-AFA6-7090-A6494D5BCAB8}"/>
              </a:ext>
            </a:extLst>
          </p:cNvPr>
          <p:cNvSpPr>
            <a:spLocks noGrp="1"/>
          </p:cNvSpPr>
          <p:nvPr>
            <p:ph type="sldNum" sz="quarter" idx="12"/>
          </p:nvPr>
        </p:nvSpPr>
        <p:spPr/>
        <p:txBody>
          <a:bodyPr/>
          <a:lstStyle/>
          <a:p>
            <a:fld id="{467DFC6E-D2E8-4E65-B4B1-22A6A1B57AF5}" type="slidenum">
              <a:rPr lang="en-GB" smtClean="0"/>
              <a:t>8</a:t>
            </a:fld>
            <a:endParaRPr lang="en-GB"/>
          </a:p>
        </p:txBody>
      </p:sp>
    </p:spTree>
    <p:extLst>
      <p:ext uri="{BB962C8B-B14F-4D97-AF65-F5344CB8AC3E}">
        <p14:creationId xmlns:p14="http://schemas.microsoft.com/office/powerpoint/2010/main" val="236810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69D-7B5A-4E21-B31C-CD71A8CE398F}"/>
              </a:ext>
            </a:extLst>
          </p:cNvPr>
          <p:cNvSpPr>
            <a:spLocks noGrp="1"/>
          </p:cNvSpPr>
          <p:nvPr>
            <p:ph type="title"/>
          </p:nvPr>
        </p:nvSpPr>
        <p:spPr/>
        <p:txBody>
          <a:bodyPr/>
          <a:lstStyle/>
          <a:p>
            <a:pPr algn="ctr"/>
            <a:r>
              <a:rPr lang="en-GB" b="1" dirty="0">
                <a:solidFill>
                  <a:srgbClr val="00B050"/>
                </a:solidFill>
              </a:rPr>
              <a:t>Referencing Cells Example</a:t>
            </a:r>
          </a:p>
        </p:txBody>
      </p:sp>
      <p:sp>
        <p:nvSpPr>
          <p:cNvPr id="3" name="Content Placeholder 2">
            <a:extLst>
              <a:ext uri="{FF2B5EF4-FFF2-40B4-BE49-F238E27FC236}">
                <a16:creationId xmlns:a16="http://schemas.microsoft.com/office/drawing/2014/main" id="{6B184A12-D5D0-46E9-ABCF-9DEC5F09C4A0}"/>
              </a:ext>
            </a:extLst>
          </p:cNvPr>
          <p:cNvSpPr>
            <a:spLocks noGrp="1"/>
          </p:cNvSpPr>
          <p:nvPr>
            <p:ph idx="1"/>
          </p:nvPr>
        </p:nvSpPr>
        <p:spPr/>
        <p:txBody>
          <a:bodyPr/>
          <a:lstStyle/>
          <a:p>
            <a:pPr marL="0" indent="0">
              <a:buNone/>
            </a:pPr>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sp>
        <p:nvSpPr>
          <p:cNvPr id="5" name="Rectangle 4">
            <a:extLst>
              <a:ext uri="{FF2B5EF4-FFF2-40B4-BE49-F238E27FC236}">
                <a16:creationId xmlns:a16="http://schemas.microsoft.com/office/drawing/2014/main" id="{D1CE04B4-5058-4915-A336-977F58D7823A}"/>
              </a:ext>
            </a:extLst>
          </p:cNvPr>
          <p:cNvSpPr/>
          <p:nvPr/>
        </p:nvSpPr>
        <p:spPr>
          <a:xfrm>
            <a:off x="1086678" y="1496344"/>
            <a:ext cx="10267122" cy="1815882"/>
          </a:xfrm>
          <a:prstGeom prst="rect">
            <a:avLst/>
          </a:prstGeom>
        </p:spPr>
        <p:txBody>
          <a:bodyPr wrap="square">
            <a:spAutoFit/>
          </a:bodyPr>
          <a:lstStyle/>
          <a:p>
            <a:pPr marL="457200" indent="-457200">
              <a:buFont typeface="Arial" panose="020B0604020202020204" pitchFamily="34" charset="0"/>
              <a:buChar char="•"/>
            </a:pPr>
            <a:r>
              <a:rPr lang="en-GB" sz="2800" dirty="0"/>
              <a:t>In our next example, we will look at problems with automatic change of formulas when copying and pasting</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This is our intended result:</a:t>
            </a:r>
          </a:p>
        </p:txBody>
      </p:sp>
      <p:pic>
        <p:nvPicPr>
          <p:cNvPr id="6" name="Picture 5">
            <a:extLst>
              <a:ext uri="{FF2B5EF4-FFF2-40B4-BE49-F238E27FC236}">
                <a16:creationId xmlns:a16="http://schemas.microsoft.com/office/drawing/2014/main" id="{CD5DECDC-38DA-485C-B01E-5C07FDEB9688}"/>
              </a:ext>
            </a:extLst>
          </p:cNvPr>
          <p:cNvPicPr>
            <a:picLocks noChangeAspect="1"/>
          </p:cNvPicPr>
          <p:nvPr/>
        </p:nvPicPr>
        <p:blipFill>
          <a:blip r:embed="rId2"/>
          <a:stretch>
            <a:fillRect/>
          </a:stretch>
        </p:blipFill>
        <p:spPr>
          <a:xfrm>
            <a:off x="1752392" y="3429000"/>
            <a:ext cx="8332512" cy="3064642"/>
          </a:xfrm>
          <a:prstGeom prst="rect">
            <a:avLst/>
          </a:prstGeom>
        </p:spPr>
      </p:pic>
      <p:sp>
        <p:nvSpPr>
          <p:cNvPr id="4" name="Slide Number Placeholder 3">
            <a:extLst>
              <a:ext uri="{FF2B5EF4-FFF2-40B4-BE49-F238E27FC236}">
                <a16:creationId xmlns:a16="http://schemas.microsoft.com/office/drawing/2014/main" id="{E974177B-3571-7F9E-C69A-536F22DA31C4}"/>
              </a:ext>
            </a:extLst>
          </p:cNvPr>
          <p:cNvSpPr>
            <a:spLocks noGrp="1"/>
          </p:cNvSpPr>
          <p:nvPr>
            <p:ph type="sldNum" sz="quarter" idx="12"/>
          </p:nvPr>
        </p:nvSpPr>
        <p:spPr/>
        <p:txBody>
          <a:bodyPr/>
          <a:lstStyle/>
          <a:p>
            <a:fld id="{467DFC6E-D2E8-4E65-B4B1-22A6A1B57AF5}" type="slidenum">
              <a:rPr lang="en-GB" smtClean="0"/>
              <a:t>9</a:t>
            </a:fld>
            <a:endParaRPr lang="en-GB"/>
          </a:p>
        </p:txBody>
      </p:sp>
      <p:sp>
        <p:nvSpPr>
          <p:cNvPr id="8" name="TextBox 7">
            <a:extLst>
              <a:ext uri="{FF2B5EF4-FFF2-40B4-BE49-F238E27FC236}">
                <a16:creationId xmlns:a16="http://schemas.microsoft.com/office/drawing/2014/main" id="{9DBD49EE-8670-13C2-6E66-72C4ECD93987}"/>
              </a:ext>
            </a:extLst>
          </p:cNvPr>
          <p:cNvSpPr txBox="1"/>
          <p:nvPr/>
        </p:nvSpPr>
        <p:spPr>
          <a:xfrm>
            <a:off x="6096000" y="175464"/>
            <a:ext cx="6096000" cy="646331"/>
          </a:xfrm>
          <a:prstGeom prst="rect">
            <a:avLst/>
          </a:prstGeom>
          <a:noFill/>
        </p:spPr>
        <p:txBody>
          <a:bodyPr wrap="square">
            <a:spAutoFit/>
          </a:bodyPr>
          <a:lstStyle/>
          <a:p>
            <a:pPr algn="r"/>
            <a:r>
              <a:rPr lang="en-GB" sz="3600" dirty="0">
                <a:solidFill>
                  <a:srgbClr val="00B050"/>
                </a:solidFill>
              </a:rPr>
              <a:t>2 IQ.xlsx</a:t>
            </a:r>
          </a:p>
        </p:txBody>
      </p:sp>
    </p:spTree>
    <p:extLst>
      <p:ext uri="{BB962C8B-B14F-4D97-AF65-F5344CB8AC3E}">
        <p14:creationId xmlns:p14="http://schemas.microsoft.com/office/powerpoint/2010/main" val="774789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4188</TotalTime>
  <Words>1453</Words>
  <Application>Microsoft Office PowerPoint</Application>
  <PresentationFormat>Widescreen</PresentationFormat>
  <Paragraphs>333</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ff1</vt:lpstr>
      <vt:lpstr>Office Theme</vt:lpstr>
      <vt:lpstr>FROM EXCEL TO EXCELLENT </vt:lpstr>
      <vt:lpstr>Excel Basics</vt:lpstr>
      <vt:lpstr>Excel Basics</vt:lpstr>
      <vt:lpstr>Getting Cells in a Worksheet Basics</vt:lpstr>
      <vt:lpstr>Most Common Steps</vt:lpstr>
      <vt:lpstr>Copying and Pasting Formulas</vt:lpstr>
      <vt:lpstr>Copying and Pasting Formulas</vt:lpstr>
      <vt:lpstr>Referencing Cells</vt:lpstr>
      <vt:lpstr>Referencing Cells Example</vt:lpstr>
      <vt:lpstr>Referencing Cells Example</vt:lpstr>
      <vt:lpstr>Problems with Automatic Change </vt:lpstr>
      <vt:lpstr>Problems with Automatic Change </vt:lpstr>
      <vt:lpstr>How to do   Ctrl `</vt:lpstr>
      <vt:lpstr>Absolute Referencing of Cells</vt:lpstr>
      <vt:lpstr>Absolute Referencing of Cells</vt:lpstr>
      <vt:lpstr>Writing References to Cells </vt:lpstr>
      <vt:lpstr>Exercise 1</vt:lpstr>
      <vt:lpstr>Exercise 2</vt:lpstr>
      <vt:lpstr>Ways to Enter Formula: Method 1</vt:lpstr>
      <vt:lpstr>Ways to Enter Formula: Method 2</vt:lpstr>
      <vt:lpstr>Ways to Enter Formula: Method 3</vt:lpstr>
      <vt:lpstr>Labelling Cells</vt:lpstr>
      <vt:lpstr>Using a Cell Label</vt:lpstr>
      <vt:lpstr>Making an Appropriate Chart</vt:lpstr>
      <vt:lpstr>PowerPoint Presentation</vt:lpstr>
      <vt:lpstr>Example 1   Three Sets of Data Across Time</vt:lpstr>
      <vt:lpstr>Example 2 Three Sets of Data across Categories</vt:lpstr>
      <vt:lpstr>Example 3   Two Sets of Data Across Categories</vt:lpstr>
      <vt:lpstr>Example 4   Nine Sets of Data Across Categories</vt:lpstr>
      <vt:lpstr>Creating Charts</vt:lpstr>
      <vt:lpstr>Creating Charts</vt:lpstr>
      <vt:lpstr>Creating Charts</vt:lpstr>
      <vt:lpstr>Creating Charts</vt:lpstr>
      <vt:lpstr>Creating Charts</vt:lpstr>
      <vt:lpstr>Creating Charts</vt:lpstr>
      <vt:lpstr>Creating Charts</vt:lpstr>
      <vt:lpstr>Creating Dynamic Charts</vt:lpstr>
      <vt:lpstr>Creating Dynamic Charts</vt:lpstr>
      <vt:lpstr>Creating Dynamic Charts</vt:lpstr>
      <vt:lpstr>Exercise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Veera Boonjing</cp:lastModifiedBy>
  <cp:revision>44</cp:revision>
  <dcterms:created xsi:type="dcterms:W3CDTF">2023-06-13T02:56:31Z</dcterms:created>
  <dcterms:modified xsi:type="dcterms:W3CDTF">2023-07-04T11:52:12Z</dcterms:modified>
</cp:coreProperties>
</file>