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68" r:id="rId3"/>
    <p:sldId id="257" r:id="rId4"/>
    <p:sldId id="258" r:id="rId5"/>
    <p:sldId id="260" r:id="rId6"/>
    <p:sldId id="261" r:id="rId7"/>
    <p:sldId id="262" r:id="rId8"/>
    <p:sldId id="263" r:id="rId9"/>
    <p:sldId id="264" r:id="rId10"/>
    <p:sldId id="265" r:id="rId11"/>
    <p:sldId id="266" r:id="rId12"/>
    <p:sldId id="267" r:id="rId13"/>
    <p:sldId id="290" r:id="rId14"/>
    <p:sldId id="270" r:id="rId15"/>
    <p:sldId id="271" r:id="rId16"/>
    <p:sldId id="259"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02" r:id="rId30"/>
    <p:sldId id="284" r:id="rId31"/>
    <p:sldId id="285" r:id="rId32"/>
    <p:sldId id="286" r:id="rId33"/>
    <p:sldId id="287" r:id="rId34"/>
    <p:sldId id="288" r:id="rId35"/>
    <p:sldId id="291" r:id="rId36"/>
    <p:sldId id="292" r:id="rId37"/>
    <p:sldId id="293" r:id="rId38"/>
    <p:sldId id="294" r:id="rId39"/>
    <p:sldId id="295" r:id="rId40"/>
    <p:sldId id="296" r:id="rId41"/>
    <p:sldId id="297" r:id="rId42"/>
    <p:sldId id="298" r:id="rId43"/>
    <p:sldId id="299" r:id="rId44"/>
    <p:sldId id="300" r:id="rId45"/>
    <p:sldId id="301" r:id="rId46"/>
    <p:sldId id="269" r:id="rId47"/>
    <p:sldId id="304" r:id="rId48"/>
    <p:sldId id="305" r:id="rId49"/>
    <p:sldId id="306" r:id="rId50"/>
    <p:sldId id="307" r:id="rId51"/>
    <p:sldId id="308" r:id="rId52"/>
    <p:sldId id="309" r:id="rId53"/>
    <p:sldId id="310" r:id="rId54"/>
    <p:sldId id="311" r:id="rId55"/>
    <p:sldId id="312" r:id="rId56"/>
    <p:sldId id="30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7D9A-4909-42C6-B4AB-535468B47099}" type="datetimeFigureOut">
              <a:rPr lang="en-GB" smtClean="0"/>
              <a:t>12/07/2023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77A5A2-DF86-46F6-8E96-06C9A2C5731F}" type="slidenum">
              <a:rPr lang="en-GB" smtClean="0"/>
              <a:t>‹#›</a:t>
            </a:fld>
            <a:endParaRPr lang="en-GB"/>
          </a:p>
        </p:txBody>
      </p:sp>
    </p:spTree>
    <p:extLst>
      <p:ext uri="{BB962C8B-B14F-4D97-AF65-F5344CB8AC3E}">
        <p14:creationId xmlns:p14="http://schemas.microsoft.com/office/powerpoint/2010/main" val="2563582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C2A2-4812-4089-80EA-F3A5B93C76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1B3F02C-DA84-400F-A26D-9E5DCB6B5D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9AD2BE-1369-4AB4-824A-2DE792B2DC18}"/>
              </a:ext>
            </a:extLst>
          </p:cNvPr>
          <p:cNvSpPr>
            <a:spLocks noGrp="1"/>
          </p:cNvSpPr>
          <p:nvPr>
            <p:ph type="dt" sz="half" idx="10"/>
          </p:nvPr>
        </p:nvSpPr>
        <p:spPr/>
        <p:txBody>
          <a:bodyPr/>
          <a:lstStyle/>
          <a:p>
            <a:fld id="{84DF844A-4144-44C6-8102-B3425291D729}" type="datetime1">
              <a:rPr lang="en-GB" smtClean="0"/>
              <a:t>12/07/2023</a:t>
            </a:fld>
            <a:endParaRPr lang="en-GB"/>
          </a:p>
        </p:txBody>
      </p:sp>
      <p:sp>
        <p:nvSpPr>
          <p:cNvPr id="5" name="Footer Placeholder 4">
            <a:extLst>
              <a:ext uri="{FF2B5EF4-FFF2-40B4-BE49-F238E27FC236}">
                <a16:creationId xmlns:a16="http://schemas.microsoft.com/office/drawing/2014/main" id="{87D44BF1-8C90-457C-97D1-E1E49F27E5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F9BF84-6B10-4BD9-8621-FA7304D0D472}"/>
              </a:ext>
            </a:extLst>
          </p:cNvPr>
          <p:cNvSpPr>
            <a:spLocks noGrp="1"/>
          </p:cNvSpPr>
          <p:nvPr>
            <p:ph type="sldNum" sz="quarter" idx="12"/>
          </p:nvPr>
        </p:nvSpPr>
        <p:spPr/>
        <p:txBody>
          <a:bodyPr/>
          <a:lstStyle/>
          <a:p>
            <a:fld id="{87D51D61-B8DA-4360-9C68-2EB7C963138E}" type="slidenum">
              <a:rPr lang="en-GB" smtClean="0"/>
              <a:t>‹#›</a:t>
            </a:fld>
            <a:endParaRPr lang="en-GB"/>
          </a:p>
        </p:txBody>
      </p:sp>
    </p:spTree>
    <p:extLst>
      <p:ext uri="{BB962C8B-B14F-4D97-AF65-F5344CB8AC3E}">
        <p14:creationId xmlns:p14="http://schemas.microsoft.com/office/powerpoint/2010/main" val="36496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93869-BAF0-43E6-A3F2-54A18ECD482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5BC95D6-D52A-4FA4-AE7A-4F858451E7D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4D0D77-64C9-4831-BA31-44AB2B884804}"/>
              </a:ext>
            </a:extLst>
          </p:cNvPr>
          <p:cNvSpPr>
            <a:spLocks noGrp="1"/>
          </p:cNvSpPr>
          <p:nvPr>
            <p:ph type="dt" sz="half" idx="10"/>
          </p:nvPr>
        </p:nvSpPr>
        <p:spPr/>
        <p:txBody>
          <a:bodyPr/>
          <a:lstStyle/>
          <a:p>
            <a:fld id="{68CB3C3D-96D9-4245-BE7F-0ECE3EB64F71}" type="datetime1">
              <a:rPr lang="en-GB" smtClean="0"/>
              <a:t>12/07/2023</a:t>
            </a:fld>
            <a:endParaRPr lang="en-GB"/>
          </a:p>
        </p:txBody>
      </p:sp>
      <p:sp>
        <p:nvSpPr>
          <p:cNvPr id="5" name="Footer Placeholder 4">
            <a:extLst>
              <a:ext uri="{FF2B5EF4-FFF2-40B4-BE49-F238E27FC236}">
                <a16:creationId xmlns:a16="http://schemas.microsoft.com/office/drawing/2014/main" id="{D9C0A91D-46A2-4C49-803C-C37515ECDD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EB1058-62F7-416A-BD9E-1748F73DA9E8}"/>
              </a:ext>
            </a:extLst>
          </p:cNvPr>
          <p:cNvSpPr>
            <a:spLocks noGrp="1"/>
          </p:cNvSpPr>
          <p:nvPr>
            <p:ph type="sldNum" sz="quarter" idx="12"/>
          </p:nvPr>
        </p:nvSpPr>
        <p:spPr/>
        <p:txBody>
          <a:bodyPr/>
          <a:lstStyle/>
          <a:p>
            <a:fld id="{87D51D61-B8DA-4360-9C68-2EB7C963138E}" type="slidenum">
              <a:rPr lang="en-GB" smtClean="0"/>
              <a:t>‹#›</a:t>
            </a:fld>
            <a:endParaRPr lang="en-GB"/>
          </a:p>
        </p:txBody>
      </p:sp>
    </p:spTree>
    <p:extLst>
      <p:ext uri="{BB962C8B-B14F-4D97-AF65-F5344CB8AC3E}">
        <p14:creationId xmlns:p14="http://schemas.microsoft.com/office/powerpoint/2010/main" val="285379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AEFD4E-B054-4130-AA02-B60813E75C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0FC3AEC-92C6-4885-9FBD-B2880EC4CBA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EF9F42-5DB4-4D0E-B6B5-0ADAA1CD45D9}"/>
              </a:ext>
            </a:extLst>
          </p:cNvPr>
          <p:cNvSpPr>
            <a:spLocks noGrp="1"/>
          </p:cNvSpPr>
          <p:nvPr>
            <p:ph type="dt" sz="half" idx="10"/>
          </p:nvPr>
        </p:nvSpPr>
        <p:spPr/>
        <p:txBody>
          <a:bodyPr/>
          <a:lstStyle/>
          <a:p>
            <a:fld id="{9F17FE99-4CC6-4972-80E1-2425B8794C2A}" type="datetime1">
              <a:rPr lang="en-GB" smtClean="0"/>
              <a:t>12/07/2023</a:t>
            </a:fld>
            <a:endParaRPr lang="en-GB"/>
          </a:p>
        </p:txBody>
      </p:sp>
      <p:sp>
        <p:nvSpPr>
          <p:cNvPr id="5" name="Footer Placeholder 4">
            <a:extLst>
              <a:ext uri="{FF2B5EF4-FFF2-40B4-BE49-F238E27FC236}">
                <a16:creationId xmlns:a16="http://schemas.microsoft.com/office/drawing/2014/main" id="{18B447CA-7584-4C06-8737-7A5186FD38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E70602-3E7F-4AE0-87D1-69DFD5873BDB}"/>
              </a:ext>
            </a:extLst>
          </p:cNvPr>
          <p:cNvSpPr>
            <a:spLocks noGrp="1"/>
          </p:cNvSpPr>
          <p:nvPr>
            <p:ph type="sldNum" sz="quarter" idx="12"/>
          </p:nvPr>
        </p:nvSpPr>
        <p:spPr/>
        <p:txBody>
          <a:bodyPr/>
          <a:lstStyle/>
          <a:p>
            <a:fld id="{87D51D61-B8DA-4360-9C68-2EB7C963138E}" type="slidenum">
              <a:rPr lang="en-GB" smtClean="0"/>
              <a:t>‹#›</a:t>
            </a:fld>
            <a:endParaRPr lang="en-GB"/>
          </a:p>
        </p:txBody>
      </p:sp>
    </p:spTree>
    <p:extLst>
      <p:ext uri="{BB962C8B-B14F-4D97-AF65-F5344CB8AC3E}">
        <p14:creationId xmlns:p14="http://schemas.microsoft.com/office/powerpoint/2010/main" val="565213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213EE-8A38-4D1D-BF45-7A96360CEA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227338-04C9-4362-A889-C5D42B72B9C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4F965C6-609C-4804-8961-69A471CD2756}"/>
              </a:ext>
            </a:extLst>
          </p:cNvPr>
          <p:cNvSpPr>
            <a:spLocks noGrp="1"/>
          </p:cNvSpPr>
          <p:nvPr>
            <p:ph type="dt" sz="half" idx="10"/>
          </p:nvPr>
        </p:nvSpPr>
        <p:spPr/>
        <p:txBody>
          <a:bodyPr/>
          <a:lstStyle/>
          <a:p>
            <a:fld id="{B2644BE6-11A8-493C-A276-5E5ACE41532F}" type="datetime1">
              <a:rPr lang="en-GB" smtClean="0"/>
              <a:t>12/07/2023</a:t>
            </a:fld>
            <a:endParaRPr lang="en-GB"/>
          </a:p>
        </p:txBody>
      </p:sp>
      <p:sp>
        <p:nvSpPr>
          <p:cNvPr id="5" name="Footer Placeholder 4">
            <a:extLst>
              <a:ext uri="{FF2B5EF4-FFF2-40B4-BE49-F238E27FC236}">
                <a16:creationId xmlns:a16="http://schemas.microsoft.com/office/drawing/2014/main" id="{1EBEF80E-1D5C-4430-B688-F8404EF14A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3D5718-0DC4-4C4C-8224-80D5079F8F91}"/>
              </a:ext>
            </a:extLst>
          </p:cNvPr>
          <p:cNvSpPr>
            <a:spLocks noGrp="1"/>
          </p:cNvSpPr>
          <p:nvPr>
            <p:ph type="sldNum" sz="quarter" idx="12"/>
          </p:nvPr>
        </p:nvSpPr>
        <p:spPr/>
        <p:txBody>
          <a:bodyPr/>
          <a:lstStyle/>
          <a:p>
            <a:fld id="{87D51D61-B8DA-4360-9C68-2EB7C963138E}" type="slidenum">
              <a:rPr lang="en-GB" smtClean="0"/>
              <a:t>‹#›</a:t>
            </a:fld>
            <a:endParaRPr lang="en-GB"/>
          </a:p>
        </p:txBody>
      </p:sp>
    </p:spTree>
    <p:extLst>
      <p:ext uri="{BB962C8B-B14F-4D97-AF65-F5344CB8AC3E}">
        <p14:creationId xmlns:p14="http://schemas.microsoft.com/office/powerpoint/2010/main" val="4026249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EE19-6D01-4433-9B51-78F81BEF67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0985DA-F662-43C2-84CD-714F68D1FD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A628CA-6A34-4BFA-B1EF-0917D5535C53}"/>
              </a:ext>
            </a:extLst>
          </p:cNvPr>
          <p:cNvSpPr>
            <a:spLocks noGrp="1"/>
          </p:cNvSpPr>
          <p:nvPr>
            <p:ph type="dt" sz="half" idx="10"/>
          </p:nvPr>
        </p:nvSpPr>
        <p:spPr/>
        <p:txBody>
          <a:bodyPr/>
          <a:lstStyle/>
          <a:p>
            <a:fld id="{73E3820C-6CFE-4C18-88A4-48CA1E4DD2D5}" type="datetime1">
              <a:rPr lang="en-GB" smtClean="0"/>
              <a:t>12/07/2023</a:t>
            </a:fld>
            <a:endParaRPr lang="en-GB"/>
          </a:p>
        </p:txBody>
      </p:sp>
      <p:sp>
        <p:nvSpPr>
          <p:cNvPr id="5" name="Footer Placeholder 4">
            <a:extLst>
              <a:ext uri="{FF2B5EF4-FFF2-40B4-BE49-F238E27FC236}">
                <a16:creationId xmlns:a16="http://schemas.microsoft.com/office/drawing/2014/main" id="{ACAAA00A-034E-4426-8278-786B41E528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CE0587F-F5D6-47BD-A9A1-EE9D1258AD76}"/>
              </a:ext>
            </a:extLst>
          </p:cNvPr>
          <p:cNvSpPr>
            <a:spLocks noGrp="1"/>
          </p:cNvSpPr>
          <p:nvPr>
            <p:ph type="sldNum" sz="quarter" idx="12"/>
          </p:nvPr>
        </p:nvSpPr>
        <p:spPr/>
        <p:txBody>
          <a:bodyPr/>
          <a:lstStyle/>
          <a:p>
            <a:fld id="{87D51D61-B8DA-4360-9C68-2EB7C963138E}" type="slidenum">
              <a:rPr lang="en-GB" smtClean="0"/>
              <a:t>‹#›</a:t>
            </a:fld>
            <a:endParaRPr lang="en-GB"/>
          </a:p>
        </p:txBody>
      </p:sp>
    </p:spTree>
    <p:extLst>
      <p:ext uri="{BB962C8B-B14F-4D97-AF65-F5344CB8AC3E}">
        <p14:creationId xmlns:p14="http://schemas.microsoft.com/office/powerpoint/2010/main" val="20241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42252-8C27-46D9-96B5-77B79784DDB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99753C5-A767-4C17-B9C6-B2AD2D5B090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AD14E3-D8CD-4780-BF94-F7C674F72F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2F4803-5103-4472-A9DB-AD3029E8D527}"/>
              </a:ext>
            </a:extLst>
          </p:cNvPr>
          <p:cNvSpPr>
            <a:spLocks noGrp="1"/>
          </p:cNvSpPr>
          <p:nvPr>
            <p:ph type="dt" sz="half" idx="10"/>
          </p:nvPr>
        </p:nvSpPr>
        <p:spPr/>
        <p:txBody>
          <a:bodyPr/>
          <a:lstStyle/>
          <a:p>
            <a:fld id="{0D44430F-5E58-4409-A532-92FCA4F7D224}" type="datetime1">
              <a:rPr lang="en-GB" smtClean="0"/>
              <a:t>12/07/2023</a:t>
            </a:fld>
            <a:endParaRPr lang="en-GB"/>
          </a:p>
        </p:txBody>
      </p:sp>
      <p:sp>
        <p:nvSpPr>
          <p:cNvPr id="6" name="Footer Placeholder 5">
            <a:extLst>
              <a:ext uri="{FF2B5EF4-FFF2-40B4-BE49-F238E27FC236}">
                <a16:creationId xmlns:a16="http://schemas.microsoft.com/office/drawing/2014/main" id="{FF7FDAE7-CAA0-4357-9393-D79D4E87E3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ADF708-964C-414E-972B-FA4A1D412690}"/>
              </a:ext>
            </a:extLst>
          </p:cNvPr>
          <p:cNvSpPr>
            <a:spLocks noGrp="1"/>
          </p:cNvSpPr>
          <p:nvPr>
            <p:ph type="sldNum" sz="quarter" idx="12"/>
          </p:nvPr>
        </p:nvSpPr>
        <p:spPr/>
        <p:txBody>
          <a:bodyPr/>
          <a:lstStyle/>
          <a:p>
            <a:fld id="{87D51D61-B8DA-4360-9C68-2EB7C963138E}" type="slidenum">
              <a:rPr lang="en-GB" smtClean="0"/>
              <a:t>‹#›</a:t>
            </a:fld>
            <a:endParaRPr lang="en-GB"/>
          </a:p>
        </p:txBody>
      </p:sp>
    </p:spTree>
    <p:extLst>
      <p:ext uri="{BB962C8B-B14F-4D97-AF65-F5344CB8AC3E}">
        <p14:creationId xmlns:p14="http://schemas.microsoft.com/office/powerpoint/2010/main" val="2810420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F77D-CF02-479E-AF09-8FBA2C7DB83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A93EB32-930F-427A-BC7D-3317C62D6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19DC1A-7294-44A0-A834-70B8AABECD1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66F47F4-94A7-4A60-AAAB-658296259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B5EF8F-F209-4D8C-A81B-F44C8B4536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D5D69E0-CA92-4047-96B2-FEE71945B7EF}"/>
              </a:ext>
            </a:extLst>
          </p:cNvPr>
          <p:cNvSpPr>
            <a:spLocks noGrp="1"/>
          </p:cNvSpPr>
          <p:nvPr>
            <p:ph type="dt" sz="half" idx="10"/>
          </p:nvPr>
        </p:nvSpPr>
        <p:spPr/>
        <p:txBody>
          <a:bodyPr/>
          <a:lstStyle/>
          <a:p>
            <a:fld id="{BBFB7798-0EE1-4A81-BEC6-BC1E15B9F703}" type="datetime1">
              <a:rPr lang="en-GB" smtClean="0"/>
              <a:t>12/07/2023</a:t>
            </a:fld>
            <a:endParaRPr lang="en-GB"/>
          </a:p>
        </p:txBody>
      </p:sp>
      <p:sp>
        <p:nvSpPr>
          <p:cNvPr id="8" name="Footer Placeholder 7">
            <a:extLst>
              <a:ext uri="{FF2B5EF4-FFF2-40B4-BE49-F238E27FC236}">
                <a16:creationId xmlns:a16="http://schemas.microsoft.com/office/drawing/2014/main" id="{2751E51B-E068-4B9B-8EC4-920FB8D3E81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FB70328-97B7-418E-868F-1D00940478F9}"/>
              </a:ext>
            </a:extLst>
          </p:cNvPr>
          <p:cNvSpPr>
            <a:spLocks noGrp="1"/>
          </p:cNvSpPr>
          <p:nvPr>
            <p:ph type="sldNum" sz="quarter" idx="12"/>
          </p:nvPr>
        </p:nvSpPr>
        <p:spPr/>
        <p:txBody>
          <a:bodyPr/>
          <a:lstStyle/>
          <a:p>
            <a:fld id="{87D51D61-B8DA-4360-9C68-2EB7C963138E}" type="slidenum">
              <a:rPr lang="en-GB" smtClean="0"/>
              <a:t>‹#›</a:t>
            </a:fld>
            <a:endParaRPr lang="en-GB"/>
          </a:p>
        </p:txBody>
      </p:sp>
    </p:spTree>
    <p:extLst>
      <p:ext uri="{BB962C8B-B14F-4D97-AF65-F5344CB8AC3E}">
        <p14:creationId xmlns:p14="http://schemas.microsoft.com/office/powerpoint/2010/main" val="3024485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76AFA-47CD-411E-9250-7D41FAD9D7F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DDE9D22-C17F-4180-97E8-4A8AC343A6BC}"/>
              </a:ext>
            </a:extLst>
          </p:cNvPr>
          <p:cNvSpPr>
            <a:spLocks noGrp="1"/>
          </p:cNvSpPr>
          <p:nvPr>
            <p:ph type="dt" sz="half" idx="10"/>
          </p:nvPr>
        </p:nvSpPr>
        <p:spPr/>
        <p:txBody>
          <a:bodyPr/>
          <a:lstStyle/>
          <a:p>
            <a:fld id="{8778861C-4B70-4D66-B3D3-9183B23A0F61}" type="datetime1">
              <a:rPr lang="en-GB" smtClean="0"/>
              <a:t>12/07/2023</a:t>
            </a:fld>
            <a:endParaRPr lang="en-GB"/>
          </a:p>
        </p:txBody>
      </p:sp>
      <p:sp>
        <p:nvSpPr>
          <p:cNvPr id="4" name="Footer Placeholder 3">
            <a:extLst>
              <a:ext uri="{FF2B5EF4-FFF2-40B4-BE49-F238E27FC236}">
                <a16:creationId xmlns:a16="http://schemas.microsoft.com/office/drawing/2014/main" id="{8F926923-5A4A-4DBD-8CB5-BC5BD34C8CF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AC797C-6938-4258-8AC6-2982674080BC}"/>
              </a:ext>
            </a:extLst>
          </p:cNvPr>
          <p:cNvSpPr>
            <a:spLocks noGrp="1"/>
          </p:cNvSpPr>
          <p:nvPr>
            <p:ph type="sldNum" sz="quarter" idx="12"/>
          </p:nvPr>
        </p:nvSpPr>
        <p:spPr/>
        <p:txBody>
          <a:bodyPr/>
          <a:lstStyle/>
          <a:p>
            <a:fld id="{87D51D61-B8DA-4360-9C68-2EB7C963138E}" type="slidenum">
              <a:rPr lang="en-GB" smtClean="0"/>
              <a:t>‹#›</a:t>
            </a:fld>
            <a:endParaRPr lang="en-GB"/>
          </a:p>
        </p:txBody>
      </p:sp>
    </p:spTree>
    <p:extLst>
      <p:ext uri="{BB962C8B-B14F-4D97-AF65-F5344CB8AC3E}">
        <p14:creationId xmlns:p14="http://schemas.microsoft.com/office/powerpoint/2010/main" val="418226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786A56-46ED-4847-B581-8A11C7F25140}"/>
              </a:ext>
            </a:extLst>
          </p:cNvPr>
          <p:cNvSpPr>
            <a:spLocks noGrp="1"/>
          </p:cNvSpPr>
          <p:nvPr>
            <p:ph type="dt" sz="half" idx="10"/>
          </p:nvPr>
        </p:nvSpPr>
        <p:spPr/>
        <p:txBody>
          <a:bodyPr/>
          <a:lstStyle/>
          <a:p>
            <a:fld id="{51D379DA-6413-469B-996A-39C1EC2C85E6}" type="datetime1">
              <a:rPr lang="en-GB" smtClean="0"/>
              <a:t>12/07/2023</a:t>
            </a:fld>
            <a:endParaRPr lang="en-GB"/>
          </a:p>
        </p:txBody>
      </p:sp>
      <p:sp>
        <p:nvSpPr>
          <p:cNvPr id="3" name="Footer Placeholder 2">
            <a:extLst>
              <a:ext uri="{FF2B5EF4-FFF2-40B4-BE49-F238E27FC236}">
                <a16:creationId xmlns:a16="http://schemas.microsoft.com/office/drawing/2014/main" id="{FD82C598-5054-4A18-A736-3D2C0775EFB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419B8D-5601-4C95-86BF-A203A3A5D2F5}"/>
              </a:ext>
            </a:extLst>
          </p:cNvPr>
          <p:cNvSpPr>
            <a:spLocks noGrp="1"/>
          </p:cNvSpPr>
          <p:nvPr>
            <p:ph type="sldNum" sz="quarter" idx="12"/>
          </p:nvPr>
        </p:nvSpPr>
        <p:spPr/>
        <p:txBody>
          <a:bodyPr/>
          <a:lstStyle/>
          <a:p>
            <a:fld id="{87D51D61-B8DA-4360-9C68-2EB7C963138E}" type="slidenum">
              <a:rPr lang="en-GB" smtClean="0"/>
              <a:t>‹#›</a:t>
            </a:fld>
            <a:endParaRPr lang="en-GB"/>
          </a:p>
        </p:txBody>
      </p:sp>
    </p:spTree>
    <p:extLst>
      <p:ext uri="{BB962C8B-B14F-4D97-AF65-F5344CB8AC3E}">
        <p14:creationId xmlns:p14="http://schemas.microsoft.com/office/powerpoint/2010/main" val="1926174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B516-FEF2-4A6D-B1F3-E4E235C27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E6FF9C9-ABBF-465E-81DD-D15B4B9620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D9C971-7C0F-4874-A8CE-A8F34546E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A2C27DB-8A5D-4305-B3EF-39BDDECBD844}"/>
              </a:ext>
            </a:extLst>
          </p:cNvPr>
          <p:cNvSpPr>
            <a:spLocks noGrp="1"/>
          </p:cNvSpPr>
          <p:nvPr>
            <p:ph type="dt" sz="half" idx="10"/>
          </p:nvPr>
        </p:nvSpPr>
        <p:spPr/>
        <p:txBody>
          <a:bodyPr/>
          <a:lstStyle/>
          <a:p>
            <a:fld id="{BDE3A97C-DC81-4040-84A5-55FE8606CBE8}" type="datetime1">
              <a:rPr lang="en-GB" smtClean="0"/>
              <a:t>12/07/2023</a:t>
            </a:fld>
            <a:endParaRPr lang="en-GB"/>
          </a:p>
        </p:txBody>
      </p:sp>
      <p:sp>
        <p:nvSpPr>
          <p:cNvPr id="6" name="Footer Placeholder 5">
            <a:extLst>
              <a:ext uri="{FF2B5EF4-FFF2-40B4-BE49-F238E27FC236}">
                <a16:creationId xmlns:a16="http://schemas.microsoft.com/office/drawing/2014/main" id="{74E03495-BB1B-4827-BFC8-BA5EADE399F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E5AABF-1AA9-4406-A150-D3E773A853BF}"/>
              </a:ext>
            </a:extLst>
          </p:cNvPr>
          <p:cNvSpPr>
            <a:spLocks noGrp="1"/>
          </p:cNvSpPr>
          <p:nvPr>
            <p:ph type="sldNum" sz="quarter" idx="12"/>
          </p:nvPr>
        </p:nvSpPr>
        <p:spPr/>
        <p:txBody>
          <a:bodyPr/>
          <a:lstStyle/>
          <a:p>
            <a:fld id="{87D51D61-B8DA-4360-9C68-2EB7C963138E}" type="slidenum">
              <a:rPr lang="en-GB" smtClean="0"/>
              <a:t>‹#›</a:t>
            </a:fld>
            <a:endParaRPr lang="en-GB"/>
          </a:p>
        </p:txBody>
      </p:sp>
    </p:spTree>
    <p:extLst>
      <p:ext uri="{BB962C8B-B14F-4D97-AF65-F5344CB8AC3E}">
        <p14:creationId xmlns:p14="http://schemas.microsoft.com/office/powerpoint/2010/main" val="285842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FA44-7576-4888-B6DB-0BE8225794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B49890-270F-4AD3-8529-30E7BC0915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67BCA5F-26C6-4FFF-A622-0D4C486905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3746C5-6A4D-45C5-B04A-93BDBCA1B117}"/>
              </a:ext>
            </a:extLst>
          </p:cNvPr>
          <p:cNvSpPr>
            <a:spLocks noGrp="1"/>
          </p:cNvSpPr>
          <p:nvPr>
            <p:ph type="dt" sz="half" idx="10"/>
          </p:nvPr>
        </p:nvSpPr>
        <p:spPr/>
        <p:txBody>
          <a:bodyPr/>
          <a:lstStyle/>
          <a:p>
            <a:fld id="{CE89FDBC-3E8B-46D5-AD7B-ADA0A7708060}" type="datetime1">
              <a:rPr lang="en-GB" smtClean="0"/>
              <a:t>12/07/2023</a:t>
            </a:fld>
            <a:endParaRPr lang="en-GB"/>
          </a:p>
        </p:txBody>
      </p:sp>
      <p:sp>
        <p:nvSpPr>
          <p:cNvPr id="6" name="Footer Placeholder 5">
            <a:extLst>
              <a:ext uri="{FF2B5EF4-FFF2-40B4-BE49-F238E27FC236}">
                <a16:creationId xmlns:a16="http://schemas.microsoft.com/office/drawing/2014/main" id="{96ED41AE-8B6C-4C29-9A8B-F2F20FAD69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A62D84-8162-48AC-941A-84ED75556D97}"/>
              </a:ext>
            </a:extLst>
          </p:cNvPr>
          <p:cNvSpPr>
            <a:spLocks noGrp="1"/>
          </p:cNvSpPr>
          <p:nvPr>
            <p:ph type="sldNum" sz="quarter" idx="12"/>
          </p:nvPr>
        </p:nvSpPr>
        <p:spPr/>
        <p:txBody>
          <a:bodyPr/>
          <a:lstStyle/>
          <a:p>
            <a:fld id="{87D51D61-B8DA-4360-9C68-2EB7C963138E}" type="slidenum">
              <a:rPr lang="en-GB" smtClean="0"/>
              <a:t>‹#›</a:t>
            </a:fld>
            <a:endParaRPr lang="en-GB"/>
          </a:p>
        </p:txBody>
      </p:sp>
    </p:spTree>
    <p:extLst>
      <p:ext uri="{BB962C8B-B14F-4D97-AF65-F5344CB8AC3E}">
        <p14:creationId xmlns:p14="http://schemas.microsoft.com/office/powerpoint/2010/main" val="355453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872D0E-C74F-49FD-88CC-49AA5ABC3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FA6268-4AD5-4296-89E5-C2D4594DCB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6CD838-2FDA-4008-B78B-1F54FFA7C9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7814E-A0F3-4AED-BE9F-17D134FAC0EC}" type="datetime1">
              <a:rPr lang="en-GB" smtClean="0"/>
              <a:t>12/07/2023</a:t>
            </a:fld>
            <a:endParaRPr lang="en-GB"/>
          </a:p>
        </p:txBody>
      </p:sp>
      <p:sp>
        <p:nvSpPr>
          <p:cNvPr id="5" name="Footer Placeholder 4">
            <a:extLst>
              <a:ext uri="{FF2B5EF4-FFF2-40B4-BE49-F238E27FC236}">
                <a16:creationId xmlns:a16="http://schemas.microsoft.com/office/drawing/2014/main" id="{5800A64C-07EF-4FC0-BBAF-EFC270841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D7E26D1-21F6-4CD6-920B-966B85B9F1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51D61-B8DA-4360-9C68-2EB7C963138E}" type="slidenum">
              <a:rPr lang="en-GB" smtClean="0"/>
              <a:t>‹#›</a:t>
            </a:fld>
            <a:endParaRPr lang="en-GB"/>
          </a:p>
        </p:txBody>
      </p:sp>
    </p:spTree>
    <p:extLst>
      <p:ext uri="{BB962C8B-B14F-4D97-AF65-F5344CB8AC3E}">
        <p14:creationId xmlns:p14="http://schemas.microsoft.com/office/powerpoint/2010/main" val="7150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4F99-4C7A-4198-94F4-8FF867594D59}"/>
              </a:ext>
            </a:extLst>
          </p:cNvPr>
          <p:cNvSpPr>
            <a:spLocks noGrp="1"/>
          </p:cNvSpPr>
          <p:nvPr>
            <p:ph type="ctrTitle"/>
          </p:nvPr>
        </p:nvSpPr>
        <p:spPr/>
        <p:txBody>
          <a:bodyPr/>
          <a:lstStyle/>
          <a:p>
            <a:r>
              <a:rPr lang="en-GB" b="1" dirty="0">
                <a:solidFill>
                  <a:srgbClr val="00B050"/>
                </a:solidFill>
              </a:rPr>
              <a:t>FROM EXCEL TO EXCELLENT</a:t>
            </a:r>
            <a:endParaRPr lang="en-GB" dirty="0"/>
          </a:p>
        </p:txBody>
      </p:sp>
      <p:sp>
        <p:nvSpPr>
          <p:cNvPr id="3" name="Subtitle 2">
            <a:extLst>
              <a:ext uri="{FF2B5EF4-FFF2-40B4-BE49-F238E27FC236}">
                <a16:creationId xmlns:a16="http://schemas.microsoft.com/office/drawing/2014/main" id="{4960B54E-F649-46BB-9003-009E9FF39F0D}"/>
              </a:ext>
            </a:extLst>
          </p:cNvPr>
          <p:cNvSpPr>
            <a:spLocks noGrp="1"/>
          </p:cNvSpPr>
          <p:nvPr>
            <p:ph type="subTitle" idx="1"/>
          </p:nvPr>
        </p:nvSpPr>
        <p:spPr/>
        <p:txBody>
          <a:bodyPr>
            <a:normAutofit/>
          </a:bodyPr>
          <a:lstStyle/>
          <a:p>
            <a:r>
              <a:rPr lang="en-GB" sz="4400" b="1" dirty="0">
                <a:solidFill>
                  <a:srgbClr val="00B050"/>
                </a:solidFill>
              </a:rPr>
              <a:t>Excel Basics II</a:t>
            </a:r>
          </a:p>
        </p:txBody>
      </p:sp>
    </p:spTree>
    <p:extLst>
      <p:ext uri="{BB962C8B-B14F-4D97-AF65-F5344CB8AC3E}">
        <p14:creationId xmlns:p14="http://schemas.microsoft.com/office/powerpoint/2010/main" val="98368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1B61-4D7A-4994-B7D2-D672E0515EAB}"/>
              </a:ext>
            </a:extLst>
          </p:cNvPr>
          <p:cNvSpPr>
            <a:spLocks noGrp="1"/>
          </p:cNvSpPr>
          <p:nvPr>
            <p:ph type="title"/>
          </p:nvPr>
        </p:nvSpPr>
        <p:spPr/>
        <p:txBody>
          <a:bodyPr/>
          <a:lstStyle/>
          <a:p>
            <a:pPr algn="ctr"/>
            <a:r>
              <a:rPr lang="en-GB" b="1" dirty="0">
                <a:solidFill>
                  <a:srgbClr val="00B050"/>
                </a:solidFill>
              </a:rPr>
              <a:t>Range References –Entire Row</a:t>
            </a:r>
          </a:p>
        </p:txBody>
      </p:sp>
      <p:pic>
        <p:nvPicPr>
          <p:cNvPr id="5" name="Content Placeholder 4">
            <a:extLst>
              <a:ext uri="{FF2B5EF4-FFF2-40B4-BE49-F238E27FC236}">
                <a16:creationId xmlns:a16="http://schemas.microsoft.com/office/drawing/2014/main" id="{8F3E9128-AD8D-4481-8D72-4A591B003593}"/>
              </a:ext>
            </a:extLst>
          </p:cNvPr>
          <p:cNvPicPr>
            <a:picLocks noGrp="1" noChangeAspect="1"/>
          </p:cNvPicPr>
          <p:nvPr>
            <p:ph idx="1"/>
          </p:nvPr>
        </p:nvPicPr>
        <p:blipFill>
          <a:blip r:embed="rId2"/>
          <a:stretch>
            <a:fillRect/>
          </a:stretch>
        </p:blipFill>
        <p:spPr>
          <a:xfrm>
            <a:off x="2476779" y="1524000"/>
            <a:ext cx="7170803" cy="4908291"/>
          </a:xfrm>
          <a:prstGeom prst="rect">
            <a:avLst/>
          </a:prstGeom>
        </p:spPr>
      </p:pic>
      <p:sp>
        <p:nvSpPr>
          <p:cNvPr id="3" name="Slide Number Placeholder 2">
            <a:extLst>
              <a:ext uri="{FF2B5EF4-FFF2-40B4-BE49-F238E27FC236}">
                <a16:creationId xmlns:a16="http://schemas.microsoft.com/office/drawing/2014/main" id="{8277DF3A-9833-2995-87F8-FA0CDA9BA078}"/>
              </a:ext>
            </a:extLst>
          </p:cNvPr>
          <p:cNvSpPr>
            <a:spLocks noGrp="1"/>
          </p:cNvSpPr>
          <p:nvPr>
            <p:ph type="sldNum" sz="quarter" idx="12"/>
          </p:nvPr>
        </p:nvSpPr>
        <p:spPr/>
        <p:txBody>
          <a:bodyPr/>
          <a:lstStyle/>
          <a:p>
            <a:fld id="{87D51D61-B8DA-4360-9C68-2EB7C963138E}" type="slidenum">
              <a:rPr lang="en-GB" smtClean="0"/>
              <a:t>10</a:t>
            </a:fld>
            <a:endParaRPr lang="en-GB"/>
          </a:p>
        </p:txBody>
      </p:sp>
    </p:spTree>
    <p:extLst>
      <p:ext uri="{BB962C8B-B14F-4D97-AF65-F5344CB8AC3E}">
        <p14:creationId xmlns:p14="http://schemas.microsoft.com/office/powerpoint/2010/main" val="1276059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1B61-4D7A-4994-B7D2-D672E0515EAB}"/>
              </a:ext>
            </a:extLst>
          </p:cNvPr>
          <p:cNvSpPr>
            <a:spLocks noGrp="1"/>
          </p:cNvSpPr>
          <p:nvPr>
            <p:ph type="title"/>
          </p:nvPr>
        </p:nvSpPr>
        <p:spPr/>
        <p:txBody>
          <a:bodyPr/>
          <a:lstStyle/>
          <a:p>
            <a:pPr algn="ctr"/>
            <a:r>
              <a:rPr lang="en-GB" b="1" dirty="0">
                <a:solidFill>
                  <a:srgbClr val="00B050"/>
                </a:solidFill>
              </a:rPr>
              <a:t>Range References –Multiple Columns</a:t>
            </a:r>
          </a:p>
        </p:txBody>
      </p:sp>
      <p:pic>
        <p:nvPicPr>
          <p:cNvPr id="6" name="Content Placeholder 5">
            <a:extLst>
              <a:ext uri="{FF2B5EF4-FFF2-40B4-BE49-F238E27FC236}">
                <a16:creationId xmlns:a16="http://schemas.microsoft.com/office/drawing/2014/main" id="{1941A68C-9723-4CFD-A09E-73A2DB179EBA}"/>
              </a:ext>
            </a:extLst>
          </p:cNvPr>
          <p:cNvPicPr>
            <a:picLocks noGrp="1" noChangeAspect="1"/>
          </p:cNvPicPr>
          <p:nvPr>
            <p:ph idx="1"/>
          </p:nvPr>
        </p:nvPicPr>
        <p:blipFill>
          <a:blip r:embed="rId2"/>
          <a:stretch>
            <a:fillRect/>
          </a:stretch>
        </p:blipFill>
        <p:spPr>
          <a:xfrm>
            <a:off x="2287366" y="1470991"/>
            <a:ext cx="7612007" cy="5057112"/>
          </a:xfrm>
          <a:prstGeom prst="rect">
            <a:avLst/>
          </a:prstGeom>
        </p:spPr>
      </p:pic>
      <p:sp>
        <p:nvSpPr>
          <p:cNvPr id="3" name="Slide Number Placeholder 2">
            <a:extLst>
              <a:ext uri="{FF2B5EF4-FFF2-40B4-BE49-F238E27FC236}">
                <a16:creationId xmlns:a16="http://schemas.microsoft.com/office/drawing/2014/main" id="{D6C9FA19-354B-DB31-EA5B-136A4CC2E570}"/>
              </a:ext>
            </a:extLst>
          </p:cNvPr>
          <p:cNvSpPr>
            <a:spLocks noGrp="1"/>
          </p:cNvSpPr>
          <p:nvPr>
            <p:ph type="sldNum" sz="quarter" idx="12"/>
          </p:nvPr>
        </p:nvSpPr>
        <p:spPr/>
        <p:txBody>
          <a:bodyPr/>
          <a:lstStyle/>
          <a:p>
            <a:fld id="{87D51D61-B8DA-4360-9C68-2EB7C963138E}" type="slidenum">
              <a:rPr lang="en-GB" smtClean="0"/>
              <a:t>11</a:t>
            </a:fld>
            <a:endParaRPr lang="en-GB"/>
          </a:p>
        </p:txBody>
      </p:sp>
    </p:spTree>
    <p:extLst>
      <p:ext uri="{BB962C8B-B14F-4D97-AF65-F5344CB8AC3E}">
        <p14:creationId xmlns:p14="http://schemas.microsoft.com/office/powerpoint/2010/main" val="96423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1B61-4D7A-4994-B7D2-D672E0515EAB}"/>
              </a:ext>
            </a:extLst>
          </p:cNvPr>
          <p:cNvSpPr>
            <a:spLocks noGrp="1"/>
          </p:cNvSpPr>
          <p:nvPr>
            <p:ph type="title"/>
          </p:nvPr>
        </p:nvSpPr>
        <p:spPr/>
        <p:txBody>
          <a:bodyPr/>
          <a:lstStyle/>
          <a:p>
            <a:pPr algn="ctr"/>
            <a:r>
              <a:rPr lang="en-GB" b="1" dirty="0">
                <a:solidFill>
                  <a:srgbClr val="00B050"/>
                </a:solidFill>
              </a:rPr>
              <a:t>Range References –Multiple Rows</a:t>
            </a:r>
          </a:p>
        </p:txBody>
      </p:sp>
      <p:pic>
        <p:nvPicPr>
          <p:cNvPr id="5" name="Content Placeholder 4">
            <a:extLst>
              <a:ext uri="{FF2B5EF4-FFF2-40B4-BE49-F238E27FC236}">
                <a16:creationId xmlns:a16="http://schemas.microsoft.com/office/drawing/2014/main" id="{3E3850CB-14DD-498A-AA88-D1D35FC17052}"/>
              </a:ext>
            </a:extLst>
          </p:cNvPr>
          <p:cNvPicPr>
            <a:picLocks noGrp="1" noChangeAspect="1"/>
          </p:cNvPicPr>
          <p:nvPr>
            <p:ph idx="1"/>
          </p:nvPr>
        </p:nvPicPr>
        <p:blipFill>
          <a:blip r:embed="rId2"/>
          <a:stretch>
            <a:fillRect/>
          </a:stretch>
        </p:blipFill>
        <p:spPr>
          <a:xfrm>
            <a:off x="2438571" y="1550503"/>
            <a:ext cx="7341533" cy="4919455"/>
          </a:xfrm>
          <a:prstGeom prst="rect">
            <a:avLst/>
          </a:prstGeom>
        </p:spPr>
      </p:pic>
      <p:sp>
        <p:nvSpPr>
          <p:cNvPr id="3" name="Slide Number Placeholder 2">
            <a:extLst>
              <a:ext uri="{FF2B5EF4-FFF2-40B4-BE49-F238E27FC236}">
                <a16:creationId xmlns:a16="http://schemas.microsoft.com/office/drawing/2014/main" id="{287B9C5C-36F5-4E26-FBE1-F0B548D6C6DE}"/>
              </a:ext>
            </a:extLst>
          </p:cNvPr>
          <p:cNvSpPr>
            <a:spLocks noGrp="1"/>
          </p:cNvSpPr>
          <p:nvPr>
            <p:ph type="sldNum" sz="quarter" idx="12"/>
          </p:nvPr>
        </p:nvSpPr>
        <p:spPr/>
        <p:txBody>
          <a:bodyPr/>
          <a:lstStyle/>
          <a:p>
            <a:fld id="{87D51D61-B8DA-4360-9C68-2EB7C963138E}" type="slidenum">
              <a:rPr lang="en-GB" smtClean="0"/>
              <a:t>12</a:t>
            </a:fld>
            <a:endParaRPr lang="en-GB"/>
          </a:p>
        </p:txBody>
      </p:sp>
    </p:spTree>
    <p:extLst>
      <p:ext uri="{BB962C8B-B14F-4D97-AF65-F5344CB8AC3E}">
        <p14:creationId xmlns:p14="http://schemas.microsoft.com/office/powerpoint/2010/main" val="3742015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A79F8-BDD8-B644-CDE5-FFF6BC5902F9}"/>
              </a:ext>
            </a:extLst>
          </p:cNvPr>
          <p:cNvSpPr txBox="1"/>
          <p:nvPr/>
        </p:nvSpPr>
        <p:spPr>
          <a:xfrm>
            <a:off x="3048000" y="3247647"/>
            <a:ext cx="6096000" cy="769441"/>
          </a:xfrm>
          <a:prstGeom prst="rect">
            <a:avLst/>
          </a:prstGeom>
          <a:noFill/>
        </p:spPr>
        <p:txBody>
          <a:bodyPr wrap="square">
            <a:spAutoFit/>
          </a:bodyPr>
          <a:lstStyle/>
          <a:p>
            <a:pPr algn="ctr"/>
            <a:r>
              <a:rPr lang="en-GB" sz="4400" b="1" dirty="0">
                <a:solidFill>
                  <a:srgbClr val="00B050"/>
                </a:solidFill>
              </a:rPr>
              <a:t>Cell Formula Basics</a:t>
            </a:r>
          </a:p>
        </p:txBody>
      </p:sp>
      <p:sp>
        <p:nvSpPr>
          <p:cNvPr id="2" name="Slide Number Placeholder 1">
            <a:extLst>
              <a:ext uri="{FF2B5EF4-FFF2-40B4-BE49-F238E27FC236}">
                <a16:creationId xmlns:a16="http://schemas.microsoft.com/office/drawing/2014/main" id="{235D0607-131F-8F14-D3CC-C2614DDFBA92}"/>
              </a:ext>
            </a:extLst>
          </p:cNvPr>
          <p:cNvSpPr>
            <a:spLocks noGrp="1"/>
          </p:cNvSpPr>
          <p:nvPr>
            <p:ph type="sldNum" sz="quarter" idx="12"/>
          </p:nvPr>
        </p:nvSpPr>
        <p:spPr/>
        <p:txBody>
          <a:bodyPr/>
          <a:lstStyle/>
          <a:p>
            <a:fld id="{87D51D61-B8DA-4360-9C68-2EB7C963138E}" type="slidenum">
              <a:rPr lang="en-GB" smtClean="0"/>
              <a:t>13</a:t>
            </a:fld>
            <a:endParaRPr lang="en-GB"/>
          </a:p>
        </p:txBody>
      </p:sp>
    </p:spTree>
    <p:extLst>
      <p:ext uri="{BB962C8B-B14F-4D97-AF65-F5344CB8AC3E}">
        <p14:creationId xmlns:p14="http://schemas.microsoft.com/office/powerpoint/2010/main" val="1789127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Cell Formulas</a:t>
            </a:r>
          </a:p>
        </p:txBody>
      </p:sp>
      <p:sp>
        <p:nvSpPr>
          <p:cNvPr id="10" name="Content Placeholder 9">
            <a:extLst>
              <a:ext uri="{FF2B5EF4-FFF2-40B4-BE49-F238E27FC236}">
                <a16:creationId xmlns:a16="http://schemas.microsoft.com/office/drawing/2014/main" id="{4DF7199A-B5C1-4BF7-8748-E1AA7F508BF1}"/>
              </a:ext>
            </a:extLst>
          </p:cNvPr>
          <p:cNvSpPr>
            <a:spLocks noGrp="1"/>
          </p:cNvSpPr>
          <p:nvPr>
            <p:ph idx="1"/>
          </p:nvPr>
        </p:nvSpPr>
        <p:spPr/>
        <p:txBody>
          <a:bodyPr/>
          <a:lstStyle/>
          <a:p>
            <a:r>
              <a:rPr lang="en-GB" dirty="0"/>
              <a:t>Every formula starts with a  =</a:t>
            </a:r>
          </a:p>
          <a:p>
            <a:r>
              <a:rPr lang="en-GB" dirty="0"/>
              <a:t>Here is a simple formula calculating the </a:t>
            </a:r>
            <a:r>
              <a:rPr lang="en-GB" dirty="0">
                <a:solidFill>
                  <a:srgbClr val="00B050"/>
                </a:solidFill>
              </a:rPr>
              <a:t>average</a:t>
            </a:r>
            <a:r>
              <a:rPr lang="en-GB" dirty="0"/>
              <a:t> cost of meals:</a:t>
            </a:r>
          </a:p>
        </p:txBody>
      </p:sp>
      <p:pic>
        <p:nvPicPr>
          <p:cNvPr id="12" name="Picture 11">
            <a:extLst>
              <a:ext uri="{FF2B5EF4-FFF2-40B4-BE49-F238E27FC236}">
                <a16:creationId xmlns:a16="http://schemas.microsoft.com/office/drawing/2014/main" id="{104C1B75-5129-4010-BEEF-8233DC016486}"/>
              </a:ext>
            </a:extLst>
          </p:cNvPr>
          <p:cNvPicPr>
            <a:picLocks noChangeAspect="1"/>
          </p:cNvPicPr>
          <p:nvPr/>
        </p:nvPicPr>
        <p:blipFill>
          <a:blip r:embed="rId2"/>
          <a:stretch>
            <a:fillRect/>
          </a:stretch>
        </p:blipFill>
        <p:spPr>
          <a:xfrm>
            <a:off x="838200" y="2942051"/>
            <a:ext cx="7236363" cy="2863083"/>
          </a:xfrm>
          <a:prstGeom prst="rect">
            <a:avLst/>
          </a:prstGeom>
        </p:spPr>
      </p:pic>
      <p:sp>
        <p:nvSpPr>
          <p:cNvPr id="4" name="TextBox 3">
            <a:extLst>
              <a:ext uri="{FF2B5EF4-FFF2-40B4-BE49-F238E27FC236}">
                <a16:creationId xmlns:a16="http://schemas.microsoft.com/office/drawing/2014/main" id="{5510F3EE-C33A-B8EB-834D-B0FC4F72183D}"/>
              </a:ext>
            </a:extLst>
          </p:cNvPr>
          <p:cNvSpPr txBox="1"/>
          <p:nvPr/>
        </p:nvSpPr>
        <p:spPr>
          <a:xfrm>
            <a:off x="5834946" y="248341"/>
            <a:ext cx="6096000" cy="646331"/>
          </a:xfrm>
          <a:prstGeom prst="rect">
            <a:avLst/>
          </a:prstGeom>
          <a:noFill/>
        </p:spPr>
        <p:txBody>
          <a:bodyPr wrap="square">
            <a:spAutoFit/>
          </a:bodyPr>
          <a:lstStyle/>
          <a:p>
            <a:pPr algn="r"/>
            <a:r>
              <a:rPr lang="en-GB" sz="3600" dirty="0">
                <a:solidFill>
                  <a:srgbClr val="00B050"/>
                </a:solidFill>
              </a:rPr>
              <a:t>2 CostofMeals.xlsx</a:t>
            </a:r>
          </a:p>
        </p:txBody>
      </p:sp>
      <p:sp>
        <p:nvSpPr>
          <p:cNvPr id="3" name="Slide Number Placeholder 2">
            <a:extLst>
              <a:ext uri="{FF2B5EF4-FFF2-40B4-BE49-F238E27FC236}">
                <a16:creationId xmlns:a16="http://schemas.microsoft.com/office/drawing/2014/main" id="{D912F96F-520F-BE08-7906-A28EC839F137}"/>
              </a:ext>
            </a:extLst>
          </p:cNvPr>
          <p:cNvSpPr>
            <a:spLocks noGrp="1"/>
          </p:cNvSpPr>
          <p:nvPr>
            <p:ph type="sldNum" sz="quarter" idx="12"/>
          </p:nvPr>
        </p:nvSpPr>
        <p:spPr/>
        <p:txBody>
          <a:bodyPr/>
          <a:lstStyle/>
          <a:p>
            <a:fld id="{87D51D61-B8DA-4360-9C68-2EB7C963138E}" type="slidenum">
              <a:rPr lang="en-GB" smtClean="0"/>
              <a:t>14</a:t>
            </a:fld>
            <a:endParaRPr lang="en-GB"/>
          </a:p>
        </p:txBody>
      </p:sp>
    </p:spTree>
    <p:extLst>
      <p:ext uri="{BB962C8B-B14F-4D97-AF65-F5344CB8AC3E}">
        <p14:creationId xmlns:p14="http://schemas.microsoft.com/office/powerpoint/2010/main" val="3660005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Arithmetic</a:t>
            </a:r>
          </a:p>
        </p:txBody>
      </p:sp>
      <p:sp>
        <p:nvSpPr>
          <p:cNvPr id="4" name="Content Placeholder 3">
            <a:extLst>
              <a:ext uri="{FF2B5EF4-FFF2-40B4-BE49-F238E27FC236}">
                <a16:creationId xmlns:a16="http://schemas.microsoft.com/office/drawing/2014/main" id="{7BFAFC2E-E64C-4ADF-AC96-F8CF56B75F2A}"/>
              </a:ext>
            </a:extLst>
          </p:cNvPr>
          <p:cNvSpPr>
            <a:spLocks noGrp="1"/>
          </p:cNvSpPr>
          <p:nvPr>
            <p:ph idx="1"/>
          </p:nvPr>
        </p:nvSpPr>
        <p:spPr/>
        <p:txBody>
          <a:bodyPr/>
          <a:lstStyle/>
          <a:p>
            <a:r>
              <a:rPr lang="en-GB" dirty="0"/>
              <a:t>In cell formulas you can do basic calculations like those you learned in school:</a:t>
            </a:r>
          </a:p>
          <a:p>
            <a:pPr marL="0" indent="0">
              <a:buNone/>
            </a:pPr>
            <a:r>
              <a:rPr lang="en-GB" dirty="0"/>
              <a:t>	+ Addition</a:t>
            </a:r>
          </a:p>
          <a:p>
            <a:pPr marL="0" indent="0">
              <a:buNone/>
            </a:pPr>
            <a:r>
              <a:rPr lang="en-GB" dirty="0"/>
              <a:t>	- Subtraction</a:t>
            </a:r>
          </a:p>
          <a:p>
            <a:pPr marL="0" indent="0">
              <a:buNone/>
            </a:pPr>
            <a:r>
              <a:rPr lang="en-GB" dirty="0"/>
              <a:t>	* Multiplication</a:t>
            </a:r>
          </a:p>
          <a:p>
            <a:pPr marL="0" indent="0">
              <a:buNone/>
            </a:pPr>
            <a:r>
              <a:rPr lang="en-GB" dirty="0"/>
              <a:t>	/ Division </a:t>
            </a:r>
          </a:p>
          <a:p>
            <a:pPr marL="0" indent="0">
              <a:buNone/>
            </a:pPr>
            <a:r>
              <a:rPr lang="en-GB" dirty="0"/>
              <a:t>	^ Power</a:t>
            </a:r>
          </a:p>
        </p:txBody>
      </p:sp>
      <p:pic>
        <p:nvPicPr>
          <p:cNvPr id="5" name="Picture 4">
            <a:extLst>
              <a:ext uri="{FF2B5EF4-FFF2-40B4-BE49-F238E27FC236}">
                <a16:creationId xmlns:a16="http://schemas.microsoft.com/office/drawing/2014/main" id="{A3714316-5823-4B1B-B1E6-C8B8788EF728}"/>
              </a:ext>
            </a:extLst>
          </p:cNvPr>
          <p:cNvPicPr>
            <a:picLocks noChangeAspect="1"/>
          </p:cNvPicPr>
          <p:nvPr/>
        </p:nvPicPr>
        <p:blipFill>
          <a:blip r:embed="rId2"/>
          <a:stretch>
            <a:fillRect/>
          </a:stretch>
        </p:blipFill>
        <p:spPr>
          <a:xfrm>
            <a:off x="5324475" y="3100387"/>
            <a:ext cx="3124806" cy="1330936"/>
          </a:xfrm>
          <a:prstGeom prst="rect">
            <a:avLst/>
          </a:prstGeom>
        </p:spPr>
      </p:pic>
      <p:sp>
        <p:nvSpPr>
          <p:cNvPr id="3" name="Slide Number Placeholder 2">
            <a:extLst>
              <a:ext uri="{FF2B5EF4-FFF2-40B4-BE49-F238E27FC236}">
                <a16:creationId xmlns:a16="http://schemas.microsoft.com/office/drawing/2014/main" id="{9B2CD03A-B439-42F5-FB33-B53877FB3258}"/>
              </a:ext>
            </a:extLst>
          </p:cNvPr>
          <p:cNvSpPr>
            <a:spLocks noGrp="1"/>
          </p:cNvSpPr>
          <p:nvPr>
            <p:ph type="sldNum" sz="quarter" idx="12"/>
          </p:nvPr>
        </p:nvSpPr>
        <p:spPr/>
        <p:txBody>
          <a:bodyPr/>
          <a:lstStyle/>
          <a:p>
            <a:fld id="{87D51D61-B8DA-4360-9C68-2EB7C963138E}" type="slidenum">
              <a:rPr lang="en-GB" smtClean="0"/>
              <a:t>15</a:t>
            </a:fld>
            <a:endParaRPr lang="en-GB"/>
          </a:p>
        </p:txBody>
      </p:sp>
    </p:spTree>
    <p:extLst>
      <p:ext uri="{BB962C8B-B14F-4D97-AF65-F5344CB8AC3E}">
        <p14:creationId xmlns:p14="http://schemas.microsoft.com/office/powerpoint/2010/main" val="2224591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Examples Of Arithmetic</a:t>
            </a:r>
          </a:p>
        </p:txBody>
      </p:sp>
      <p:pic>
        <p:nvPicPr>
          <p:cNvPr id="7" name="Content Placeholder 6">
            <a:extLst>
              <a:ext uri="{FF2B5EF4-FFF2-40B4-BE49-F238E27FC236}">
                <a16:creationId xmlns:a16="http://schemas.microsoft.com/office/drawing/2014/main" id="{2F6C684C-BE26-4DB9-B947-7792FC1B3240}"/>
              </a:ext>
            </a:extLst>
          </p:cNvPr>
          <p:cNvPicPr>
            <a:picLocks noGrp="1" noChangeAspect="1"/>
          </p:cNvPicPr>
          <p:nvPr>
            <p:ph idx="1"/>
          </p:nvPr>
        </p:nvPicPr>
        <p:blipFill>
          <a:blip r:embed="rId2"/>
          <a:stretch>
            <a:fillRect/>
          </a:stretch>
        </p:blipFill>
        <p:spPr>
          <a:xfrm>
            <a:off x="1614283" y="1339869"/>
            <a:ext cx="9231908" cy="2622529"/>
          </a:xfrm>
          <a:prstGeom prst="rect">
            <a:avLst/>
          </a:prstGeom>
        </p:spPr>
      </p:pic>
      <p:pic>
        <p:nvPicPr>
          <p:cNvPr id="8" name="Picture 7">
            <a:extLst>
              <a:ext uri="{FF2B5EF4-FFF2-40B4-BE49-F238E27FC236}">
                <a16:creationId xmlns:a16="http://schemas.microsoft.com/office/drawing/2014/main" id="{66B1AB6F-87D0-4429-BD3A-A8CF6E3503A3}"/>
              </a:ext>
            </a:extLst>
          </p:cNvPr>
          <p:cNvPicPr>
            <a:picLocks noChangeAspect="1"/>
          </p:cNvPicPr>
          <p:nvPr/>
        </p:nvPicPr>
        <p:blipFill>
          <a:blip r:embed="rId3"/>
          <a:stretch>
            <a:fillRect/>
          </a:stretch>
        </p:blipFill>
        <p:spPr>
          <a:xfrm>
            <a:off x="3710370" y="4316918"/>
            <a:ext cx="4481717" cy="2402425"/>
          </a:xfrm>
          <a:prstGeom prst="rect">
            <a:avLst/>
          </a:prstGeom>
        </p:spPr>
      </p:pic>
      <p:sp>
        <p:nvSpPr>
          <p:cNvPr id="4" name="TextBox 3">
            <a:extLst>
              <a:ext uri="{FF2B5EF4-FFF2-40B4-BE49-F238E27FC236}">
                <a16:creationId xmlns:a16="http://schemas.microsoft.com/office/drawing/2014/main" id="{3D009877-E2B0-DD2A-A54C-DAD92F1A3913}"/>
              </a:ext>
            </a:extLst>
          </p:cNvPr>
          <p:cNvSpPr txBox="1"/>
          <p:nvPr/>
        </p:nvSpPr>
        <p:spPr>
          <a:xfrm>
            <a:off x="5951228" y="365125"/>
            <a:ext cx="6096000" cy="646331"/>
          </a:xfrm>
          <a:prstGeom prst="rect">
            <a:avLst/>
          </a:prstGeom>
          <a:noFill/>
        </p:spPr>
        <p:txBody>
          <a:bodyPr wrap="square">
            <a:spAutoFit/>
          </a:bodyPr>
          <a:lstStyle/>
          <a:p>
            <a:pPr algn="r"/>
            <a:r>
              <a:rPr lang="en-GB" sz="3600" dirty="0">
                <a:solidFill>
                  <a:srgbClr val="00B050"/>
                </a:solidFill>
              </a:rPr>
              <a:t>3 Arithematic.xlsx</a:t>
            </a:r>
          </a:p>
        </p:txBody>
      </p:sp>
      <p:sp>
        <p:nvSpPr>
          <p:cNvPr id="3" name="Slide Number Placeholder 2">
            <a:extLst>
              <a:ext uri="{FF2B5EF4-FFF2-40B4-BE49-F238E27FC236}">
                <a16:creationId xmlns:a16="http://schemas.microsoft.com/office/drawing/2014/main" id="{5B4090F9-9811-833F-F8CB-66992F712138}"/>
              </a:ext>
            </a:extLst>
          </p:cNvPr>
          <p:cNvSpPr>
            <a:spLocks noGrp="1"/>
          </p:cNvSpPr>
          <p:nvPr>
            <p:ph type="sldNum" sz="quarter" idx="12"/>
          </p:nvPr>
        </p:nvSpPr>
        <p:spPr/>
        <p:txBody>
          <a:bodyPr/>
          <a:lstStyle/>
          <a:p>
            <a:fld id="{87D51D61-B8DA-4360-9C68-2EB7C963138E}" type="slidenum">
              <a:rPr lang="en-GB" smtClean="0"/>
              <a:t>16</a:t>
            </a:fld>
            <a:endParaRPr lang="en-GB"/>
          </a:p>
        </p:txBody>
      </p:sp>
    </p:spTree>
    <p:extLst>
      <p:ext uri="{BB962C8B-B14F-4D97-AF65-F5344CB8AC3E}">
        <p14:creationId xmlns:p14="http://schemas.microsoft.com/office/powerpoint/2010/main" val="2862520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Some Commonly Used Number Functions</a:t>
            </a:r>
          </a:p>
        </p:txBody>
      </p:sp>
      <p:sp>
        <p:nvSpPr>
          <p:cNvPr id="4" name="Content Placeholder 3">
            <a:extLst>
              <a:ext uri="{FF2B5EF4-FFF2-40B4-BE49-F238E27FC236}">
                <a16:creationId xmlns:a16="http://schemas.microsoft.com/office/drawing/2014/main" id="{53870F25-18FB-4B56-9C9F-BE9FF7D0521D}"/>
              </a:ext>
            </a:extLst>
          </p:cNvPr>
          <p:cNvSpPr>
            <a:spLocks noGrp="1"/>
          </p:cNvSpPr>
          <p:nvPr>
            <p:ph idx="1"/>
          </p:nvPr>
        </p:nvSpPr>
        <p:spPr/>
        <p:txBody>
          <a:bodyPr/>
          <a:lstStyle/>
          <a:p>
            <a:r>
              <a:rPr lang="en-GB" dirty="0">
                <a:solidFill>
                  <a:srgbClr val="00B050"/>
                </a:solidFill>
              </a:rPr>
              <a:t>SUM</a:t>
            </a:r>
            <a:r>
              <a:rPr lang="en-GB" dirty="0"/>
              <a:t> for finding the total of a group of numbers</a:t>
            </a:r>
          </a:p>
          <a:p>
            <a:r>
              <a:rPr lang="en-GB" dirty="0">
                <a:solidFill>
                  <a:srgbClr val="00B050"/>
                </a:solidFill>
              </a:rPr>
              <a:t>AVERAGE</a:t>
            </a:r>
            <a:r>
              <a:rPr lang="en-GB" dirty="0"/>
              <a:t> for finding the average of a group of numbers</a:t>
            </a:r>
          </a:p>
          <a:p>
            <a:r>
              <a:rPr lang="en-GB" dirty="0">
                <a:solidFill>
                  <a:srgbClr val="00B050"/>
                </a:solidFill>
              </a:rPr>
              <a:t>STDEV</a:t>
            </a:r>
            <a:r>
              <a:rPr lang="en-GB" dirty="0"/>
              <a:t> for finding the standard deviation of a group of numbers</a:t>
            </a:r>
          </a:p>
          <a:p>
            <a:r>
              <a:rPr lang="en-GB" dirty="0">
                <a:solidFill>
                  <a:srgbClr val="00B050"/>
                </a:solidFill>
              </a:rPr>
              <a:t>MAX</a:t>
            </a:r>
            <a:r>
              <a:rPr lang="en-GB" dirty="0"/>
              <a:t> for finding the maximum in a group of numbers</a:t>
            </a:r>
          </a:p>
          <a:p>
            <a:r>
              <a:rPr lang="en-GB" dirty="0">
                <a:solidFill>
                  <a:srgbClr val="00B050"/>
                </a:solidFill>
              </a:rPr>
              <a:t>MIN</a:t>
            </a:r>
            <a:r>
              <a:rPr lang="en-GB" dirty="0"/>
              <a:t> for finding the minimum in a group of numbers</a:t>
            </a:r>
          </a:p>
          <a:p>
            <a:r>
              <a:rPr lang="en-GB" dirty="0">
                <a:solidFill>
                  <a:srgbClr val="00B050"/>
                </a:solidFill>
              </a:rPr>
              <a:t>RANK</a:t>
            </a:r>
            <a:r>
              <a:rPr lang="en-GB" dirty="0"/>
              <a:t> for ranking a number in a group of numbers</a:t>
            </a:r>
          </a:p>
          <a:p>
            <a:r>
              <a:rPr lang="en-GB" dirty="0">
                <a:solidFill>
                  <a:srgbClr val="00B050"/>
                </a:solidFill>
              </a:rPr>
              <a:t>COUNTIF</a:t>
            </a:r>
            <a:r>
              <a:rPr lang="en-GB" dirty="0"/>
              <a:t> for counting the number of occurrences of a value</a:t>
            </a:r>
          </a:p>
        </p:txBody>
      </p:sp>
      <p:sp>
        <p:nvSpPr>
          <p:cNvPr id="3" name="Slide Number Placeholder 2">
            <a:extLst>
              <a:ext uri="{FF2B5EF4-FFF2-40B4-BE49-F238E27FC236}">
                <a16:creationId xmlns:a16="http://schemas.microsoft.com/office/drawing/2014/main" id="{71177ED3-26D1-B991-D9BE-8A17AFCD0FD4}"/>
              </a:ext>
            </a:extLst>
          </p:cNvPr>
          <p:cNvSpPr>
            <a:spLocks noGrp="1"/>
          </p:cNvSpPr>
          <p:nvPr>
            <p:ph type="sldNum" sz="quarter" idx="12"/>
          </p:nvPr>
        </p:nvSpPr>
        <p:spPr/>
        <p:txBody>
          <a:bodyPr/>
          <a:lstStyle/>
          <a:p>
            <a:fld id="{87D51D61-B8DA-4360-9C68-2EB7C963138E}" type="slidenum">
              <a:rPr lang="en-GB" smtClean="0"/>
              <a:t>17</a:t>
            </a:fld>
            <a:endParaRPr lang="en-GB"/>
          </a:p>
        </p:txBody>
      </p:sp>
    </p:spTree>
    <p:extLst>
      <p:ext uri="{BB962C8B-B14F-4D97-AF65-F5344CB8AC3E}">
        <p14:creationId xmlns:p14="http://schemas.microsoft.com/office/powerpoint/2010/main" val="124604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Some Commonly Used Number Functions</a:t>
            </a:r>
          </a:p>
        </p:txBody>
      </p:sp>
      <p:pic>
        <p:nvPicPr>
          <p:cNvPr id="6" name="Picture 5">
            <a:extLst>
              <a:ext uri="{FF2B5EF4-FFF2-40B4-BE49-F238E27FC236}">
                <a16:creationId xmlns:a16="http://schemas.microsoft.com/office/drawing/2014/main" id="{D66880CA-AB80-47E6-9EFE-BC6B9B193D3F}"/>
              </a:ext>
            </a:extLst>
          </p:cNvPr>
          <p:cNvPicPr>
            <a:picLocks noChangeAspect="1"/>
          </p:cNvPicPr>
          <p:nvPr/>
        </p:nvPicPr>
        <p:blipFill>
          <a:blip r:embed="rId2"/>
          <a:stretch>
            <a:fillRect/>
          </a:stretch>
        </p:blipFill>
        <p:spPr>
          <a:xfrm>
            <a:off x="7578748" y="1443789"/>
            <a:ext cx="2564057" cy="4770005"/>
          </a:xfrm>
          <a:prstGeom prst="rect">
            <a:avLst/>
          </a:prstGeom>
        </p:spPr>
      </p:pic>
      <p:pic>
        <p:nvPicPr>
          <p:cNvPr id="7" name="Picture 6">
            <a:extLst>
              <a:ext uri="{FF2B5EF4-FFF2-40B4-BE49-F238E27FC236}">
                <a16:creationId xmlns:a16="http://schemas.microsoft.com/office/drawing/2014/main" id="{943F9806-3385-4CEA-804A-62F40BD54AD8}"/>
              </a:ext>
            </a:extLst>
          </p:cNvPr>
          <p:cNvPicPr>
            <a:picLocks noChangeAspect="1"/>
          </p:cNvPicPr>
          <p:nvPr/>
        </p:nvPicPr>
        <p:blipFill>
          <a:blip r:embed="rId3"/>
          <a:stretch>
            <a:fillRect/>
          </a:stretch>
        </p:blipFill>
        <p:spPr>
          <a:xfrm>
            <a:off x="1883043" y="1443789"/>
            <a:ext cx="4650862" cy="4750118"/>
          </a:xfrm>
          <a:prstGeom prst="rect">
            <a:avLst/>
          </a:prstGeom>
        </p:spPr>
      </p:pic>
      <p:sp>
        <p:nvSpPr>
          <p:cNvPr id="4" name="TextBox 3">
            <a:extLst>
              <a:ext uri="{FF2B5EF4-FFF2-40B4-BE49-F238E27FC236}">
                <a16:creationId xmlns:a16="http://schemas.microsoft.com/office/drawing/2014/main" id="{B2A8681C-3D50-4423-1C4D-C1F1EBBBB5CB}"/>
              </a:ext>
            </a:extLst>
          </p:cNvPr>
          <p:cNvSpPr txBox="1"/>
          <p:nvPr/>
        </p:nvSpPr>
        <p:spPr>
          <a:xfrm>
            <a:off x="5950226" y="294761"/>
            <a:ext cx="6096000" cy="646331"/>
          </a:xfrm>
          <a:prstGeom prst="rect">
            <a:avLst/>
          </a:prstGeom>
          <a:noFill/>
        </p:spPr>
        <p:txBody>
          <a:bodyPr wrap="square">
            <a:spAutoFit/>
          </a:bodyPr>
          <a:lstStyle/>
          <a:p>
            <a:pPr algn="r"/>
            <a:r>
              <a:rPr lang="en-GB" sz="3600" dirty="0">
                <a:solidFill>
                  <a:srgbClr val="00B050"/>
                </a:solidFill>
              </a:rPr>
              <a:t>4 NumberFunctions.xlsx</a:t>
            </a:r>
          </a:p>
        </p:txBody>
      </p:sp>
      <p:sp>
        <p:nvSpPr>
          <p:cNvPr id="3" name="Slide Number Placeholder 2">
            <a:extLst>
              <a:ext uri="{FF2B5EF4-FFF2-40B4-BE49-F238E27FC236}">
                <a16:creationId xmlns:a16="http://schemas.microsoft.com/office/drawing/2014/main" id="{E3426E4D-D3D5-139F-4C15-F51038E5DDB0}"/>
              </a:ext>
            </a:extLst>
          </p:cNvPr>
          <p:cNvSpPr>
            <a:spLocks noGrp="1"/>
          </p:cNvSpPr>
          <p:nvPr>
            <p:ph type="sldNum" sz="quarter" idx="12"/>
          </p:nvPr>
        </p:nvSpPr>
        <p:spPr/>
        <p:txBody>
          <a:bodyPr/>
          <a:lstStyle/>
          <a:p>
            <a:fld id="{87D51D61-B8DA-4360-9C68-2EB7C963138E}" type="slidenum">
              <a:rPr lang="en-GB" smtClean="0"/>
              <a:t>18</a:t>
            </a:fld>
            <a:endParaRPr lang="en-GB"/>
          </a:p>
        </p:txBody>
      </p:sp>
    </p:spTree>
    <p:extLst>
      <p:ext uri="{BB962C8B-B14F-4D97-AF65-F5344CB8AC3E}">
        <p14:creationId xmlns:p14="http://schemas.microsoft.com/office/powerpoint/2010/main" val="3348784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Exercise 1</a:t>
            </a:r>
          </a:p>
        </p:txBody>
      </p:sp>
      <p:sp>
        <p:nvSpPr>
          <p:cNvPr id="4" name="Content Placeholder 3">
            <a:extLst>
              <a:ext uri="{FF2B5EF4-FFF2-40B4-BE49-F238E27FC236}">
                <a16:creationId xmlns:a16="http://schemas.microsoft.com/office/drawing/2014/main" id="{59A08157-A687-458D-AD0C-64CB34B1233A}"/>
              </a:ext>
            </a:extLst>
          </p:cNvPr>
          <p:cNvSpPr>
            <a:spLocks noGrp="1"/>
          </p:cNvSpPr>
          <p:nvPr>
            <p:ph idx="1"/>
          </p:nvPr>
        </p:nvSpPr>
        <p:spPr>
          <a:xfrm>
            <a:off x="838200" y="1392702"/>
            <a:ext cx="10515600" cy="4784261"/>
          </a:xfrm>
        </p:spPr>
        <p:txBody>
          <a:bodyPr/>
          <a:lstStyle/>
          <a:p>
            <a:r>
              <a:rPr lang="en-GB" dirty="0"/>
              <a:t>Each assignment weights 14% of total grade.</a:t>
            </a:r>
          </a:p>
          <a:p>
            <a:r>
              <a:rPr lang="en-GB" dirty="0"/>
              <a:t>Final examination weights 44% of total grade.</a:t>
            </a:r>
          </a:p>
          <a:p>
            <a:r>
              <a:rPr lang="en-GB" dirty="0"/>
              <a:t>Complete the worksheet with formulas so that we get the following result:</a:t>
            </a:r>
          </a:p>
        </p:txBody>
      </p:sp>
      <p:pic>
        <p:nvPicPr>
          <p:cNvPr id="8" name="Picture 7">
            <a:extLst>
              <a:ext uri="{FF2B5EF4-FFF2-40B4-BE49-F238E27FC236}">
                <a16:creationId xmlns:a16="http://schemas.microsoft.com/office/drawing/2014/main" id="{EB4C6503-52F2-4C65-9518-4D26DB4CCEE5}"/>
              </a:ext>
            </a:extLst>
          </p:cNvPr>
          <p:cNvPicPr>
            <a:picLocks noChangeAspect="1"/>
          </p:cNvPicPr>
          <p:nvPr/>
        </p:nvPicPr>
        <p:blipFill>
          <a:blip r:embed="rId2"/>
          <a:stretch>
            <a:fillRect/>
          </a:stretch>
        </p:blipFill>
        <p:spPr>
          <a:xfrm>
            <a:off x="1019420" y="3429000"/>
            <a:ext cx="8964564" cy="2906599"/>
          </a:xfrm>
          <a:prstGeom prst="rect">
            <a:avLst/>
          </a:prstGeom>
        </p:spPr>
      </p:pic>
      <p:sp>
        <p:nvSpPr>
          <p:cNvPr id="3" name="TextBox 2">
            <a:extLst>
              <a:ext uri="{FF2B5EF4-FFF2-40B4-BE49-F238E27FC236}">
                <a16:creationId xmlns:a16="http://schemas.microsoft.com/office/drawing/2014/main" id="{49B56D5A-B4D6-A5DC-7AC1-AC30B122003A}"/>
              </a:ext>
            </a:extLst>
          </p:cNvPr>
          <p:cNvSpPr txBox="1"/>
          <p:nvPr/>
        </p:nvSpPr>
        <p:spPr>
          <a:xfrm>
            <a:off x="5950226" y="294761"/>
            <a:ext cx="6096000" cy="646331"/>
          </a:xfrm>
          <a:prstGeom prst="rect">
            <a:avLst/>
          </a:prstGeom>
          <a:noFill/>
        </p:spPr>
        <p:txBody>
          <a:bodyPr wrap="square">
            <a:spAutoFit/>
          </a:bodyPr>
          <a:lstStyle/>
          <a:p>
            <a:pPr algn="r"/>
            <a:r>
              <a:rPr lang="en-GB" sz="3600" dirty="0">
                <a:solidFill>
                  <a:srgbClr val="00B050"/>
                </a:solidFill>
              </a:rPr>
              <a:t>5 Exercise1.xlsx</a:t>
            </a:r>
          </a:p>
        </p:txBody>
      </p:sp>
      <p:sp>
        <p:nvSpPr>
          <p:cNvPr id="5" name="Slide Number Placeholder 4">
            <a:extLst>
              <a:ext uri="{FF2B5EF4-FFF2-40B4-BE49-F238E27FC236}">
                <a16:creationId xmlns:a16="http://schemas.microsoft.com/office/drawing/2014/main" id="{A5C5DA82-6963-740E-CC15-0B0DF41BF21F}"/>
              </a:ext>
            </a:extLst>
          </p:cNvPr>
          <p:cNvSpPr>
            <a:spLocks noGrp="1"/>
          </p:cNvSpPr>
          <p:nvPr>
            <p:ph type="sldNum" sz="quarter" idx="12"/>
          </p:nvPr>
        </p:nvSpPr>
        <p:spPr/>
        <p:txBody>
          <a:bodyPr/>
          <a:lstStyle/>
          <a:p>
            <a:fld id="{87D51D61-B8DA-4360-9C68-2EB7C963138E}" type="slidenum">
              <a:rPr lang="en-GB" smtClean="0"/>
              <a:t>19</a:t>
            </a:fld>
            <a:endParaRPr lang="en-GB"/>
          </a:p>
        </p:txBody>
      </p:sp>
    </p:spTree>
    <p:extLst>
      <p:ext uri="{BB962C8B-B14F-4D97-AF65-F5344CB8AC3E}">
        <p14:creationId xmlns:p14="http://schemas.microsoft.com/office/powerpoint/2010/main" val="155366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343EA-2170-897C-9660-8C9BC5E38E25}"/>
              </a:ext>
            </a:extLst>
          </p:cNvPr>
          <p:cNvSpPr txBox="1"/>
          <p:nvPr/>
        </p:nvSpPr>
        <p:spPr>
          <a:xfrm>
            <a:off x="3048000" y="3247647"/>
            <a:ext cx="6096000" cy="769441"/>
          </a:xfrm>
          <a:prstGeom prst="rect">
            <a:avLst/>
          </a:prstGeom>
          <a:noFill/>
        </p:spPr>
        <p:txBody>
          <a:bodyPr wrap="square">
            <a:spAutoFit/>
          </a:bodyPr>
          <a:lstStyle/>
          <a:p>
            <a:pPr algn="ctr"/>
            <a:r>
              <a:rPr lang="en-GB" sz="4400" b="1" dirty="0">
                <a:solidFill>
                  <a:srgbClr val="00B050"/>
                </a:solidFill>
              </a:rPr>
              <a:t>Cell References</a:t>
            </a:r>
          </a:p>
        </p:txBody>
      </p:sp>
      <p:sp>
        <p:nvSpPr>
          <p:cNvPr id="2" name="Slide Number Placeholder 1">
            <a:extLst>
              <a:ext uri="{FF2B5EF4-FFF2-40B4-BE49-F238E27FC236}">
                <a16:creationId xmlns:a16="http://schemas.microsoft.com/office/drawing/2014/main" id="{A4C1418B-2823-C999-17C7-7FF0076A7649}"/>
              </a:ext>
            </a:extLst>
          </p:cNvPr>
          <p:cNvSpPr>
            <a:spLocks noGrp="1"/>
          </p:cNvSpPr>
          <p:nvPr>
            <p:ph type="sldNum" sz="quarter" idx="12"/>
          </p:nvPr>
        </p:nvSpPr>
        <p:spPr/>
        <p:txBody>
          <a:bodyPr/>
          <a:lstStyle/>
          <a:p>
            <a:fld id="{87D51D61-B8DA-4360-9C68-2EB7C963138E}" type="slidenum">
              <a:rPr lang="en-GB" smtClean="0"/>
              <a:t>2</a:t>
            </a:fld>
            <a:endParaRPr lang="en-GB"/>
          </a:p>
        </p:txBody>
      </p:sp>
    </p:spTree>
    <p:extLst>
      <p:ext uri="{BB962C8B-B14F-4D97-AF65-F5344CB8AC3E}">
        <p14:creationId xmlns:p14="http://schemas.microsoft.com/office/powerpoint/2010/main" val="3819381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Comparing Things</a:t>
            </a:r>
          </a:p>
        </p:txBody>
      </p:sp>
      <p:sp>
        <p:nvSpPr>
          <p:cNvPr id="5" name="Content Placeholder 4">
            <a:extLst>
              <a:ext uri="{FF2B5EF4-FFF2-40B4-BE49-F238E27FC236}">
                <a16:creationId xmlns:a16="http://schemas.microsoft.com/office/drawing/2014/main" id="{75FA5424-E1CA-4826-8A07-9325C2618CD8}"/>
              </a:ext>
            </a:extLst>
          </p:cNvPr>
          <p:cNvSpPr>
            <a:spLocks noGrp="1"/>
          </p:cNvSpPr>
          <p:nvPr>
            <p:ph idx="1"/>
          </p:nvPr>
        </p:nvSpPr>
        <p:spPr/>
        <p:txBody>
          <a:bodyPr>
            <a:normAutofit/>
          </a:bodyPr>
          <a:lstStyle/>
          <a:p>
            <a:r>
              <a:rPr lang="en-GB" dirty="0"/>
              <a:t>You can do that using these:</a:t>
            </a:r>
          </a:p>
          <a:p>
            <a:pPr marL="457200" lvl="1" indent="0">
              <a:buNone/>
            </a:pPr>
            <a:r>
              <a:rPr lang="en-GB" dirty="0"/>
              <a:t>= equal to </a:t>
            </a:r>
          </a:p>
          <a:p>
            <a:pPr marL="457200" lvl="1" indent="0">
              <a:buNone/>
            </a:pPr>
            <a:r>
              <a:rPr lang="en-GB" dirty="0"/>
              <a:t>&lt;&gt; not equal to</a:t>
            </a:r>
          </a:p>
          <a:p>
            <a:pPr marL="457200" lvl="1" indent="0">
              <a:buNone/>
            </a:pPr>
            <a:r>
              <a:rPr lang="en-GB" dirty="0"/>
              <a:t>&lt; smaller than </a:t>
            </a:r>
          </a:p>
          <a:p>
            <a:pPr marL="457200" lvl="1" indent="0">
              <a:buNone/>
            </a:pPr>
            <a:r>
              <a:rPr lang="en-GB" dirty="0"/>
              <a:t>&lt;= smaller than or equal to</a:t>
            </a:r>
          </a:p>
          <a:p>
            <a:pPr marL="457200" lvl="1" indent="0">
              <a:buNone/>
            </a:pPr>
            <a:r>
              <a:rPr lang="en-GB" dirty="0"/>
              <a:t>&gt; larger than </a:t>
            </a:r>
          </a:p>
          <a:p>
            <a:pPr marL="457200" lvl="1" indent="0">
              <a:buNone/>
            </a:pPr>
            <a:r>
              <a:rPr lang="en-GB" dirty="0"/>
              <a:t>&gt;=  larger than or equal to</a:t>
            </a:r>
          </a:p>
          <a:p>
            <a:r>
              <a:rPr lang="en-GB" dirty="0"/>
              <a:t>The result of a comparison is TRUE or FALSE</a:t>
            </a:r>
          </a:p>
          <a:p>
            <a:r>
              <a:rPr lang="en-GB" dirty="0"/>
              <a:t>For example, to test if the value in cell A4 is larger than the value in cell B6, we can write =A4 &gt; B6</a:t>
            </a:r>
          </a:p>
        </p:txBody>
      </p:sp>
      <p:sp>
        <p:nvSpPr>
          <p:cNvPr id="3" name="Slide Number Placeholder 2">
            <a:extLst>
              <a:ext uri="{FF2B5EF4-FFF2-40B4-BE49-F238E27FC236}">
                <a16:creationId xmlns:a16="http://schemas.microsoft.com/office/drawing/2014/main" id="{99D0D0E7-5DF0-0176-C41C-FDB03CFC068D}"/>
              </a:ext>
            </a:extLst>
          </p:cNvPr>
          <p:cNvSpPr>
            <a:spLocks noGrp="1"/>
          </p:cNvSpPr>
          <p:nvPr>
            <p:ph type="sldNum" sz="quarter" idx="12"/>
          </p:nvPr>
        </p:nvSpPr>
        <p:spPr/>
        <p:txBody>
          <a:bodyPr/>
          <a:lstStyle/>
          <a:p>
            <a:fld id="{87D51D61-B8DA-4360-9C68-2EB7C963138E}" type="slidenum">
              <a:rPr lang="en-GB" smtClean="0"/>
              <a:t>20</a:t>
            </a:fld>
            <a:endParaRPr lang="en-GB"/>
          </a:p>
        </p:txBody>
      </p:sp>
    </p:spTree>
    <p:extLst>
      <p:ext uri="{BB962C8B-B14F-4D97-AF65-F5344CB8AC3E}">
        <p14:creationId xmlns:p14="http://schemas.microsoft.com/office/powerpoint/2010/main" val="3946205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Examples Of Comparing Things</a:t>
            </a:r>
          </a:p>
        </p:txBody>
      </p:sp>
      <p:pic>
        <p:nvPicPr>
          <p:cNvPr id="9" name="Picture 8">
            <a:extLst>
              <a:ext uri="{FF2B5EF4-FFF2-40B4-BE49-F238E27FC236}">
                <a16:creationId xmlns:a16="http://schemas.microsoft.com/office/drawing/2014/main" id="{7832BADE-EEDA-4BAC-856B-5B97D8D1BC74}"/>
              </a:ext>
            </a:extLst>
          </p:cNvPr>
          <p:cNvPicPr>
            <a:picLocks noChangeAspect="1"/>
          </p:cNvPicPr>
          <p:nvPr/>
        </p:nvPicPr>
        <p:blipFill>
          <a:blip r:embed="rId2"/>
          <a:stretch>
            <a:fillRect/>
          </a:stretch>
        </p:blipFill>
        <p:spPr>
          <a:xfrm>
            <a:off x="2390115" y="1431607"/>
            <a:ext cx="7362055" cy="2338535"/>
          </a:xfrm>
          <a:prstGeom prst="rect">
            <a:avLst/>
          </a:prstGeom>
        </p:spPr>
      </p:pic>
      <p:pic>
        <p:nvPicPr>
          <p:cNvPr id="10" name="Picture 9">
            <a:extLst>
              <a:ext uri="{FF2B5EF4-FFF2-40B4-BE49-F238E27FC236}">
                <a16:creationId xmlns:a16="http://schemas.microsoft.com/office/drawing/2014/main" id="{C6AB4803-4787-4830-9DCE-DE1721AA52C1}"/>
              </a:ext>
            </a:extLst>
          </p:cNvPr>
          <p:cNvPicPr>
            <a:picLocks noChangeAspect="1"/>
          </p:cNvPicPr>
          <p:nvPr/>
        </p:nvPicPr>
        <p:blipFill>
          <a:blip r:embed="rId3"/>
          <a:stretch>
            <a:fillRect/>
          </a:stretch>
        </p:blipFill>
        <p:spPr>
          <a:xfrm>
            <a:off x="2390115" y="4128501"/>
            <a:ext cx="4151362" cy="2488068"/>
          </a:xfrm>
          <a:prstGeom prst="rect">
            <a:avLst/>
          </a:prstGeom>
        </p:spPr>
      </p:pic>
      <p:sp>
        <p:nvSpPr>
          <p:cNvPr id="4" name="TextBox 3">
            <a:extLst>
              <a:ext uri="{FF2B5EF4-FFF2-40B4-BE49-F238E27FC236}">
                <a16:creationId xmlns:a16="http://schemas.microsoft.com/office/drawing/2014/main" id="{EE48901A-7E38-5CDB-535E-FCF4990E010A}"/>
              </a:ext>
            </a:extLst>
          </p:cNvPr>
          <p:cNvSpPr txBox="1"/>
          <p:nvPr/>
        </p:nvSpPr>
        <p:spPr>
          <a:xfrm>
            <a:off x="5817705" y="241431"/>
            <a:ext cx="6096000" cy="646331"/>
          </a:xfrm>
          <a:prstGeom prst="rect">
            <a:avLst/>
          </a:prstGeom>
          <a:noFill/>
        </p:spPr>
        <p:txBody>
          <a:bodyPr wrap="square">
            <a:spAutoFit/>
          </a:bodyPr>
          <a:lstStyle/>
          <a:p>
            <a:pPr algn="r"/>
            <a:r>
              <a:rPr lang="en-GB" sz="3600" dirty="0">
                <a:solidFill>
                  <a:srgbClr val="00B050"/>
                </a:solidFill>
              </a:rPr>
              <a:t>6 Comparing.xlsx</a:t>
            </a:r>
          </a:p>
        </p:txBody>
      </p:sp>
      <p:sp>
        <p:nvSpPr>
          <p:cNvPr id="3" name="Slide Number Placeholder 2">
            <a:extLst>
              <a:ext uri="{FF2B5EF4-FFF2-40B4-BE49-F238E27FC236}">
                <a16:creationId xmlns:a16="http://schemas.microsoft.com/office/drawing/2014/main" id="{9B286E86-1D73-FCED-70EB-2A8D4DD858AE}"/>
              </a:ext>
            </a:extLst>
          </p:cNvPr>
          <p:cNvSpPr>
            <a:spLocks noGrp="1"/>
          </p:cNvSpPr>
          <p:nvPr>
            <p:ph type="sldNum" sz="quarter" idx="12"/>
          </p:nvPr>
        </p:nvSpPr>
        <p:spPr/>
        <p:txBody>
          <a:bodyPr/>
          <a:lstStyle/>
          <a:p>
            <a:fld id="{87D51D61-B8DA-4360-9C68-2EB7C963138E}" type="slidenum">
              <a:rPr lang="en-GB" smtClean="0"/>
              <a:t>21</a:t>
            </a:fld>
            <a:endParaRPr lang="en-GB"/>
          </a:p>
        </p:txBody>
      </p:sp>
    </p:spTree>
    <p:extLst>
      <p:ext uri="{BB962C8B-B14F-4D97-AF65-F5344CB8AC3E}">
        <p14:creationId xmlns:p14="http://schemas.microsoft.com/office/powerpoint/2010/main" val="941612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Comparing Things in COUNTIF </a:t>
            </a:r>
          </a:p>
        </p:txBody>
      </p:sp>
      <p:sp>
        <p:nvSpPr>
          <p:cNvPr id="3" name="Content Placeholder 2">
            <a:extLst>
              <a:ext uri="{FF2B5EF4-FFF2-40B4-BE49-F238E27FC236}">
                <a16:creationId xmlns:a16="http://schemas.microsoft.com/office/drawing/2014/main" id="{9D6883B9-44EE-4972-8ED0-CFC7F61E0CDD}"/>
              </a:ext>
            </a:extLst>
          </p:cNvPr>
          <p:cNvSpPr>
            <a:spLocks noGrp="1"/>
          </p:cNvSpPr>
          <p:nvPr>
            <p:ph idx="1"/>
          </p:nvPr>
        </p:nvSpPr>
        <p:spPr/>
        <p:txBody>
          <a:bodyPr/>
          <a:lstStyle/>
          <a:p>
            <a:r>
              <a:rPr lang="en-GB" dirty="0"/>
              <a:t>We have seen COUNTIF helps us count the number of occurrences of something, </a:t>
            </a:r>
          </a:p>
          <a:p>
            <a:pPr marL="457200" lvl="1" indent="0">
              <a:buNone/>
            </a:pPr>
            <a:r>
              <a:rPr lang="en-GB" dirty="0"/>
              <a:t>e.g. =COUNTIF(I2:I11, "A") counts number of “A” in the range I2:I11</a:t>
            </a:r>
          </a:p>
          <a:p>
            <a:endParaRPr lang="en-GB" dirty="0"/>
          </a:p>
          <a:p>
            <a:r>
              <a:rPr lang="en-GB" dirty="0"/>
              <a:t>Instead of using an exact value we can do something like =COUNTIF(B2:B11, "&lt;40")</a:t>
            </a:r>
          </a:p>
          <a:p>
            <a:r>
              <a:rPr lang="en-GB" dirty="0"/>
              <a:t>This will count all the numbers less than 40 in the range B2:B11</a:t>
            </a:r>
          </a:p>
          <a:p>
            <a:endParaRPr lang="en-GB" dirty="0"/>
          </a:p>
          <a:p>
            <a:r>
              <a:rPr lang="en-GB" dirty="0"/>
              <a:t>This is also applicable in SUMIF() and AVERAGEIF(). </a:t>
            </a:r>
          </a:p>
          <a:p>
            <a:endParaRPr lang="en-GB" dirty="0"/>
          </a:p>
        </p:txBody>
      </p:sp>
      <p:sp>
        <p:nvSpPr>
          <p:cNvPr id="4" name="Slide Number Placeholder 3">
            <a:extLst>
              <a:ext uri="{FF2B5EF4-FFF2-40B4-BE49-F238E27FC236}">
                <a16:creationId xmlns:a16="http://schemas.microsoft.com/office/drawing/2014/main" id="{79D36513-02C5-C142-35E8-F016A8A9422C}"/>
              </a:ext>
            </a:extLst>
          </p:cNvPr>
          <p:cNvSpPr>
            <a:spLocks noGrp="1"/>
          </p:cNvSpPr>
          <p:nvPr>
            <p:ph type="sldNum" sz="quarter" idx="12"/>
          </p:nvPr>
        </p:nvSpPr>
        <p:spPr/>
        <p:txBody>
          <a:bodyPr/>
          <a:lstStyle/>
          <a:p>
            <a:fld id="{87D51D61-B8DA-4360-9C68-2EB7C963138E}" type="slidenum">
              <a:rPr lang="en-GB" smtClean="0"/>
              <a:t>22</a:t>
            </a:fld>
            <a:endParaRPr lang="en-GB"/>
          </a:p>
        </p:txBody>
      </p:sp>
    </p:spTree>
    <p:extLst>
      <p:ext uri="{BB962C8B-B14F-4D97-AF65-F5344CB8AC3E}">
        <p14:creationId xmlns:p14="http://schemas.microsoft.com/office/powerpoint/2010/main" val="1585366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a:solidFill>
                  <a:srgbClr val="00B050"/>
                </a:solidFill>
              </a:rPr>
              <a:t>Example of Using COUNTIF  </a:t>
            </a:r>
            <a:endParaRPr lang="en-GB" b="1" dirty="0">
              <a:solidFill>
                <a:srgbClr val="00B050"/>
              </a:solidFill>
            </a:endParaRPr>
          </a:p>
        </p:txBody>
      </p:sp>
      <p:pic>
        <p:nvPicPr>
          <p:cNvPr id="8" name="Picture 7">
            <a:extLst>
              <a:ext uri="{FF2B5EF4-FFF2-40B4-BE49-F238E27FC236}">
                <a16:creationId xmlns:a16="http://schemas.microsoft.com/office/drawing/2014/main" id="{EFBAE014-FB42-4E81-A3BC-7A036FF325C5}"/>
              </a:ext>
            </a:extLst>
          </p:cNvPr>
          <p:cNvPicPr>
            <a:picLocks noChangeAspect="1"/>
          </p:cNvPicPr>
          <p:nvPr/>
        </p:nvPicPr>
        <p:blipFill>
          <a:blip r:embed="rId2"/>
          <a:stretch>
            <a:fillRect/>
          </a:stretch>
        </p:blipFill>
        <p:spPr>
          <a:xfrm>
            <a:off x="1730326" y="1633537"/>
            <a:ext cx="9353550" cy="3590925"/>
          </a:xfrm>
          <a:prstGeom prst="rect">
            <a:avLst/>
          </a:prstGeom>
        </p:spPr>
      </p:pic>
      <p:sp>
        <p:nvSpPr>
          <p:cNvPr id="4" name="TextBox 3">
            <a:extLst>
              <a:ext uri="{FF2B5EF4-FFF2-40B4-BE49-F238E27FC236}">
                <a16:creationId xmlns:a16="http://schemas.microsoft.com/office/drawing/2014/main" id="{DA8F2405-DF7D-F821-2373-1F4C52423485}"/>
              </a:ext>
            </a:extLst>
          </p:cNvPr>
          <p:cNvSpPr txBox="1"/>
          <p:nvPr/>
        </p:nvSpPr>
        <p:spPr>
          <a:xfrm>
            <a:off x="5923721" y="180459"/>
            <a:ext cx="6096000" cy="646331"/>
          </a:xfrm>
          <a:prstGeom prst="rect">
            <a:avLst/>
          </a:prstGeom>
          <a:noFill/>
        </p:spPr>
        <p:txBody>
          <a:bodyPr wrap="square">
            <a:spAutoFit/>
          </a:bodyPr>
          <a:lstStyle/>
          <a:p>
            <a:pPr algn="r"/>
            <a:r>
              <a:rPr lang="en-GB" sz="3600" dirty="0">
                <a:solidFill>
                  <a:srgbClr val="00B050"/>
                </a:solidFill>
              </a:rPr>
              <a:t>7 CountIf.xlsx</a:t>
            </a:r>
          </a:p>
        </p:txBody>
      </p:sp>
      <p:sp>
        <p:nvSpPr>
          <p:cNvPr id="3" name="Slide Number Placeholder 2">
            <a:extLst>
              <a:ext uri="{FF2B5EF4-FFF2-40B4-BE49-F238E27FC236}">
                <a16:creationId xmlns:a16="http://schemas.microsoft.com/office/drawing/2014/main" id="{6F707DAF-E486-8F19-07D4-21079D7E8C79}"/>
              </a:ext>
            </a:extLst>
          </p:cNvPr>
          <p:cNvSpPr>
            <a:spLocks noGrp="1"/>
          </p:cNvSpPr>
          <p:nvPr>
            <p:ph type="sldNum" sz="quarter" idx="12"/>
          </p:nvPr>
        </p:nvSpPr>
        <p:spPr/>
        <p:txBody>
          <a:bodyPr/>
          <a:lstStyle/>
          <a:p>
            <a:fld id="{87D51D61-B8DA-4360-9C68-2EB7C963138E}" type="slidenum">
              <a:rPr lang="en-GB" smtClean="0"/>
              <a:t>23</a:t>
            </a:fld>
            <a:endParaRPr lang="en-GB"/>
          </a:p>
        </p:txBody>
      </p:sp>
    </p:spTree>
    <p:extLst>
      <p:ext uri="{BB962C8B-B14F-4D97-AF65-F5344CB8AC3E}">
        <p14:creationId xmlns:p14="http://schemas.microsoft.com/office/powerpoint/2010/main" val="3319018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 String Concatenation </a:t>
            </a:r>
          </a:p>
        </p:txBody>
      </p:sp>
      <p:sp>
        <p:nvSpPr>
          <p:cNvPr id="3" name="Content Placeholder 2">
            <a:extLst>
              <a:ext uri="{FF2B5EF4-FFF2-40B4-BE49-F238E27FC236}">
                <a16:creationId xmlns:a16="http://schemas.microsoft.com/office/drawing/2014/main" id="{08BF52ED-CE5D-4199-8097-C89B5D571147}"/>
              </a:ext>
            </a:extLst>
          </p:cNvPr>
          <p:cNvSpPr>
            <a:spLocks noGrp="1"/>
          </p:cNvSpPr>
          <p:nvPr>
            <p:ph idx="1"/>
          </p:nvPr>
        </p:nvSpPr>
        <p:spPr/>
        <p:txBody>
          <a:bodyPr/>
          <a:lstStyle/>
          <a:p>
            <a:r>
              <a:rPr lang="en-GB" dirty="0"/>
              <a:t>In computer language, ‘a string’ means ‘a piece of text’</a:t>
            </a:r>
          </a:p>
          <a:p>
            <a:r>
              <a:rPr lang="en-GB" dirty="0"/>
              <a:t>Concatenate means putting one string at the end of another string</a:t>
            </a:r>
          </a:p>
          <a:p>
            <a:r>
              <a:rPr lang="en-GB" dirty="0"/>
              <a:t>In Excel cell formulas, you can concatenate two strings by using  </a:t>
            </a:r>
            <a:r>
              <a:rPr lang="en-GB" dirty="0">
                <a:solidFill>
                  <a:srgbClr val="00B050"/>
                </a:solidFill>
              </a:rPr>
              <a:t>&amp;</a:t>
            </a:r>
            <a:r>
              <a:rPr lang="en-GB" dirty="0"/>
              <a:t> or the </a:t>
            </a:r>
            <a:r>
              <a:rPr lang="en-GB" dirty="0">
                <a:solidFill>
                  <a:srgbClr val="00B050"/>
                </a:solidFill>
              </a:rPr>
              <a:t>CONCATENATE</a:t>
            </a:r>
            <a:r>
              <a:rPr lang="en-GB" dirty="0"/>
              <a:t> function</a:t>
            </a:r>
          </a:p>
          <a:p>
            <a:r>
              <a:rPr lang="en-GB" dirty="0"/>
              <a:t>For example, this formula: ="Happy" &amp; "Birthday“ </a:t>
            </a:r>
          </a:p>
          <a:p>
            <a:pPr marL="0" indent="0">
              <a:buNone/>
            </a:pPr>
            <a:r>
              <a:rPr lang="en-GB" dirty="0"/>
              <a:t>	and this formula:=CONCATENATE("Happy", "Birthday")</a:t>
            </a:r>
          </a:p>
          <a:p>
            <a:pPr marL="0" indent="0">
              <a:buNone/>
            </a:pPr>
            <a:r>
              <a:rPr lang="en-GB" dirty="0"/>
              <a:t>	both produce the same result:   </a:t>
            </a:r>
            <a:r>
              <a:rPr lang="en-GB" dirty="0" err="1"/>
              <a:t>HappyBirthday</a:t>
            </a:r>
            <a:endParaRPr lang="en-GB" dirty="0"/>
          </a:p>
        </p:txBody>
      </p:sp>
      <p:sp>
        <p:nvSpPr>
          <p:cNvPr id="4" name="Slide Number Placeholder 3">
            <a:extLst>
              <a:ext uri="{FF2B5EF4-FFF2-40B4-BE49-F238E27FC236}">
                <a16:creationId xmlns:a16="http://schemas.microsoft.com/office/drawing/2014/main" id="{C244AF0E-2E22-170E-21F5-0D346D81940A}"/>
              </a:ext>
            </a:extLst>
          </p:cNvPr>
          <p:cNvSpPr>
            <a:spLocks noGrp="1"/>
          </p:cNvSpPr>
          <p:nvPr>
            <p:ph type="sldNum" sz="quarter" idx="12"/>
          </p:nvPr>
        </p:nvSpPr>
        <p:spPr/>
        <p:txBody>
          <a:bodyPr/>
          <a:lstStyle/>
          <a:p>
            <a:fld id="{87D51D61-B8DA-4360-9C68-2EB7C963138E}" type="slidenum">
              <a:rPr lang="en-GB" smtClean="0"/>
              <a:t>24</a:t>
            </a:fld>
            <a:endParaRPr lang="en-GB"/>
          </a:p>
        </p:txBody>
      </p:sp>
    </p:spTree>
    <p:extLst>
      <p:ext uri="{BB962C8B-B14F-4D97-AF65-F5344CB8AC3E}">
        <p14:creationId xmlns:p14="http://schemas.microsoft.com/office/powerpoint/2010/main" val="875176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 Example of String Concatenation </a:t>
            </a:r>
          </a:p>
        </p:txBody>
      </p:sp>
      <p:pic>
        <p:nvPicPr>
          <p:cNvPr id="6" name="Picture 5">
            <a:extLst>
              <a:ext uri="{FF2B5EF4-FFF2-40B4-BE49-F238E27FC236}">
                <a16:creationId xmlns:a16="http://schemas.microsoft.com/office/drawing/2014/main" id="{60BFEBF6-4B2C-41B4-8EC2-3618F539EC5E}"/>
              </a:ext>
            </a:extLst>
          </p:cNvPr>
          <p:cNvPicPr>
            <a:picLocks noChangeAspect="1"/>
          </p:cNvPicPr>
          <p:nvPr/>
        </p:nvPicPr>
        <p:blipFill>
          <a:blip r:embed="rId2"/>
          <a:stretch>
            <a:fillRect/>
          </a:stretch>
        </p:blipFill>
        <p:spPr>
          <a:xfrm>
            <a:off x="1685924" y="1690688"/>
            <a:ext cx="8907047" cy="1922739"/>
          </a:xfrm>
          <a:prstGeom prst="rect">
            <a:avLst/>
          </a:prstGeom>
        </p:spPr>
      </p:pic>
      <p:pic>
        <p:nvPicPr>
          <p:cNvPr id="7" name="Picture 6">
            <a:extLst>
              <a:ext uri="{FF2B5EF4-FFF2-40B4-BE49-F238E27FC236}">
                <a16:creationId xmlns:a16="http://schemas.microsoft.com/office/drawing/2014/main" id="{BBD2E75B-908F-46D9-989A-8C4700495BEE}"/>
              </a:ext>
            </a:extLst>
          </p:cNvPr>
          <p:cNvPicPr>
            <a:picLocks noChangeAspect="1"/>
          </p:cNvPicPr>
          <p:nvPr/>
        </p:nvPicPr>
        <p:blipFill>
          <a:blip r:embed="rId3"/>
          <a:stretch>
            <a:fillRect/>
          </a:stretch>
        </p:blipFill>
        <p:spPr>
          <a:xfrm>
            <a:off x="1685923" y="4050249"/>
            <a:ext cx="8907047" cy="1817431"/>
          </a:xfrm>
          <a:prstGeom prst="rect">
            <a:avLst/>
          </a:prstGeom>
        </p:spPr>
      </p:pic>
      <p:sp>
        <p:nvSpPr>
          <p:cNvPr id="4" name="TextBox 3">
            <a:extLst>
              <a:ext uri="{FF2B5EF4-FFF2-40B4-BE49-F238E27FC236}">
                <a16:creationId xmlns:a16="http://schemas.microsoft.com/office/drawing/2014/main" id="{DAFA073A-D31C-254E-19F7-38A785927688}"/>
              </a:ext>
            </a:extLst>
          </p:cNvPr>
          <p:cNvSpPr txBox="1"/>
          <p:nvPr/>
        </p:nvSpPr>
        <p:spPr>
          <a:xfrm>
            <a:off x="5857461" y="141576"/>
            <a:ext cx="6096000" cy="646331"/>
          </a:xfrm>
          <a:prstGeom prst="rect">
            <a:avLst/>
          </a:prstGeom>
          <a:noFill/>
        </p:spPr>
        <p:txBody>
          <a:bodyPr wrap="square">
            <a:spAutoFit/>
          </a:bodyPr>
          <a:lstStyle/>
          <a:p>
            <a:pPr algn="r"/>
            <a:r>
              <a:rPr lang="en-GB" sz="3600" dirty="0">
                <a:solidFill>
                  <a:srgbClr val="00B050"/>
                </a:solidFill>
              </a:rPr>
              <a:t>8 StringConcat.xlsx</a:t>
            </a:r>
          </a:p>
        </p:txBody>
      </p:sp>
      <p:sp>
        <p:nvSpPr>
          <p:cNvPr id="3" name="Slide Number Placeholder 2">
            <a:extLst>
              <a:ext uri="{FF2B5EF4-FFF2-40B4-BE49-F238E27FC236}">
                <a16:creationId xmlns:a16="http://schemas.microsoft.com/office/drawing/2014/main" id="{1B45E01C-C4B7-D9DE-F329-7F0F28953734}"/>
              </a:ext>
            </a:extLst>
          </p:cNvPr>
          <p:cNvSpPr>
            <a:spLocks noGrp="1"/>
          </p:cNvSpPr>
          <p:nvPr>
            <p:ph type="sldNum" sz="quarter" idx="12"/>
          </p:nvPr>
        </p:nvSpPr>
        <p:spPr/>
        <p:txBody>
          <a:bodyPr/>
          <a:lstStyle/>
          <a:p>
            <a:fld id="{87D51D61-B8DA-4360-9C68-2EB7C963138E}" type="slidenum">
              <a:rPr lang="en-GB" smtClean="0"/>
              <a:t>25</a:t>
            </a:fld>
            <a:endParaRPr lang="en-GB"/>
          </a:p>
        </p:txBody>
      </p:sp>
    </p:spTree>
    <p:extLst>
      <p:ext uri="{BB962C8B-B14F-4D97-AF65-F5344CB8AC3E}">
        <p14:creationId xmlns:p14="http://schemas.microsoft.com/office/powerpoint/2010/main" val="1245391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String Concatenation and the COUNTIF </a:t>
            </a:r>
          </a:p>
        </p:txBody>
      </p:sp>
      <p:sp>
        <p:nvSpPr>
          <p:cNvPr id="3" name="Content Placeholder 2">
            <a:extLst>
              <a:ext uri="{FF2B5EF4-FFF2-40B4-BE49-F238E27FC236}">
                <a16:creationId xmlns:a16="http://schemas.microsoft.com/office/drawing/2014/main" id="{027D0F57-853A-412B-A798-931E738C4D9F}"/>
              </a:ext>
            </a:extLst>
          </p:cNvPr>
          <p:cNvSpPr>
            <a:spLocks noGrp="1"/>
          </p:cNvSpPr>
          <p:nvPr>
            <p:ph idx="1"/>
          </p:nvPr>
        </p:nvSpPr>
        <p:spPr/>
        <p:txBody>
          <a:bodyPr/>
          <a:lstStyle/>
          <a:p>
            <a:r>
              <a:rPr lang="en-GB" dirty="0"/>
              <a:t>If we want to include a value from reference cell in the COUNTIF().</a:t>
            </a:r>
          </a:p>
          <a:p>
            <a:r>
              <a:rPr lang="en-GB" dirty="0"/>
              <a:t>For example: In the range F2:F11, we want to count only values &gt; the value of cell F13.</a:t>
            </a:r>
          </a:p>
          <a:p>
            <a:endParaRPr lang="en-GB" dirty="0"/>
          </a:p>
        </p:txBody>
      </p:sp>
      <p:pic>
        <p:nvPicPr>
          <p:cNvPr id="4" name="Picture 3">
            <a:extLst>
              <a:ext uri="{FF2B5EF4-FFF2-40B4-BE49-F238E27FC236}">
                <a16:creationId xmlns:a16="http://schemas.microsoft.com/office/drawing/2014/main" id="{0461A197-E992-4282-A2A0-8CBBB05405AC}"/>
              </a:ext>
            </a:extLst>
          </p:cNvPr>
          <p:cNvPicPr>
            <a:picLocks noChangeAspect="1"/>
          </p:cNvPicPr>
          <p:nvPr/>
        </p:nvPicPr>
        <p:blipFill>
          <a:blip r:embed="rId2"/>
          <a:stretch>
            <a:fillRect/>
          </a:stretch>
        </p:blipFill>
        <p:spPr>
          <a:xfrm>
            <a:off x="3946721" y="2816225"/>
            <a:ext cx="5349676" cy="3676650"/>
          </a:xfrm>
          <a:prstGeom prst="rect">
            <a:avLst/>
          </a:prstGeom>
        </p:spPr>
      </p:pic>
      <p:sp>
        <p:nvSpPr>
          <p:cNvPr id="6" name="TextBox 5">
            <a:extLst>
              <a:ext uri="{FF2B5EF4-FFF2-40B4-BE49-F238E27FC236}">
                <a16:creationId xmlns:a16="http://schemas.microsoft.com/office/drawing/2014/main" id="{7C26B43E-69AB-7D2B-F0E1-A29EA1DBF6DC}"/>
              </a:ext>
            </a:extLst>
          </p:cNvPr>
          <p:cNvSpPr txBox="1"/>
          <p:nvPr/>
        </p:nvSpPr>
        <p:spPr>
          <a:xfrm>
            <a:off x="6096000" y="230188"/>
            <a:ext cx="6096000" cy="646331"/>
          </a:xfrm>
          <a:prstGeom prst="rect">
            <a:avLst/>
          </a:prstGeom>
          <a:noFill/>
        </p:spPr>
        <p:txBody>
          <a:bodyPr wrap="square">
            <a:spAutoFit/>
          </a:bodyPr>
          <a:lstStyle/>
          <a:p>
            <a:pPr algn="r"/>
            <a:r>
              <a:rPr lang="en-GB" sz="3600" dirty="0">
                <a:solidFill>
                  <a:srgbClr val="00B050"/>
                </a:solidFill>
              </a:rPr>
              <a:t>9 CountIfCellReference.xlsx</a:t>
            </a:r>
          </a:p>
        </p:txBody>
      </p:sp>
      <p:sp>
        <p:nvSpPr>
          <p:cNvPr id="5" name="Slide Number Placeholder 4">
            <a:extLst>
              <a:ext uri="{FF2B5EF4-FFF2-40B4-BE49-F238E27FC236}">
                <a16:creationId xmlns:a16="http://schemas.microsoft.com/office/drawing/2014/main" id="{8DD616C0-102D-22B5-EB80-DB9080939C22}"/>
              </a:ext>
            </a:extLst>
          </p:cNvPr>
          <p:cNvSpPr>
            <a:spLocks noGrp="1"/>
          </p:cNvSpPr>
          <p:nvPr>
            <p:ph type="sldNum" sz="quarter" idx="12"/>
          </p:nvPr>
        </p:nvSpPr>
        <p:spPr/>
        <p:txBody>
          <a:bodyPr/>
          <a:lstStyle/>
          <a:p>
            <a:fld id="{87D51D61-B8DA-4360-9C68-2EB7C963138E}" type="slidenum">
              <a:rPr lang="en-GB" smtClean="0"/>
              <a:t>26</a:t>
            </a:fld>
            <a:endParaRPr lang="en-GB"/>
          </a:p>
        </p:txBody>
      </p:sp>
    </p:spTree>
    <p:extLst>
      <p:ext uri="{BB962C8B-B14F-4D97-AF65-F5344CB8AC3E}">
        <p14:creationId xmlns:p14="http://schemas.microsoft.com/office/powerpoint/2010/main" val="20427053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Some Commonly Used String Functions</a:t>
            </a:r>
          </a:p>
        </p:txBody>
      </p:sp>
      <p:sp>
        <p:nvSpPr>
          <p:cNvPr id="3" name="Content Placeholder 2">
            <a:extLst>
              <a:ext uri="{FF2B5EF4-FFF2-40B4-BE49-F238E27FC236}">
                <a16:creationId xmlns:a16="http://schemas.microsoft.com/office/drawing/2014/main" id="{027D0F57-853A-412B-A798-931E738C4D9F}"/>
              </a:ext>
            </a:extLst>
          </p:cNvPr>
          <p:cNvSpPr>
            <a:spLocks noGrp="1"/>
          </p:cNvSpPr>
          <p:nvPr>
            <p:ph idx="1"/>
          </p:nvPr>
        </p:nvSpPr>
        <p:spPr/>
        <p:txBody>
          <a:bodyPr/>
          <a:lstStyle/>
          <a:p>
            <a:pPr marL="0" indent="0">
              <a:buNone/>
            </a:pPr>
            <a:r>
              <a:rPr lang="en-GB" dirty="0">
                <a:solidFill>
                  <a:srgbClr val="00B050"/>
                </a:solidFill>
              </a:rPr>
              <a:t>LEN</a:t>
            </a:r>
            <a:r>
              <a:rPr lang="en-GB" dirty="0"/>
              <a:t> Count the number of characters in a string</a:t>
            </a:r>
          </a:p>
          <a:p>
            <a:pPr marL="0" indent="0">
              <a:buNone/>
            </a:pPr>
            <a:r>
              <a:rPr lang="en-GB" dirty="0">
                <a:solidFill>
                  <a:srgbClr val="00B050"/>
                </a:solidFill>
              </a:rPr>
              <a:t>UPPER</a:t>
            </a:r>
            <a:r>
              <a:rPr lang="en-GB" dirty="0"/>
              <a:t> Convert all letters into upper case letters i.e. ABC</a:t>
            </a:r>
          </a:p>
          <a:p>
            <a:pPr marL="0" indent="0">
              <a:buNone/>
            </a:pPr>
            <a:r>
              <a:rPr lang="en-GB" dirty="0">
                <a:solidFill>
                  <a:srgbClr val="00B050"/>
                </a:solidFill>
              </a:rPr>
              <a:t>LOWER</a:t>
            </a:r>
            <a:r>
              <a:rPr lang="en-GB" dirty="0"/>
              <a:t> Convert all letters into lower case letters i.e. </a:t>
            </a:r>
            <a:r>
              <a:rPr lang="en-GB" dirty="0" err="1"/>
              <a:t>abc</a:t>
            </a:r>
            <a:endParaRPr lang="en-GB" dirty="0"/>
          </a:p>
          <a:p>
            <a:pPr marL="0" indent="0">
              <a:buNone/>
            </a:pPr>
            <a:r>
              <a:rPr lang="en-GB" dirty="0">
                <a:solidFill>
                  <a:srgbClr val="00B050"/>
                </a:solidFill>
              </a:rPr>
              <a:t>LEFT</a:t>
            </a:r>
            <a:r>
              <a:rPr lang="en-GB" dirty="0"/>
              <a:t> Get the first few characters in a string</a:t>
            </a:r>
          </a:p>
          <a:p>
            <a:pPr marL="0" indent="0">
              <a:buNone/>
            </a:pPr>
            <a:r>
              <a:rPr lang="en-GB" dirty="0">
                <a:solidFill>
                  <a:srgbClr val="00B050"/>
                </a:solidFill>
              </a:rPr>
              <a:t>RIGHT</a:t>
            </a:r>
            <a:r>
              <a:rPr lang="en-GB" dirty="0"/>
              <a:t> Get the last few characters in a string</a:t>
            </a:r>
          </a:p>
          <a:p>
            <a:pPr marL="0" indent="0">
              <a:buNone/>
            </a:pPr>
            <a:r>
              <a:rPr lang="en-GB" dirty="0">
                <a:solidFill>
                  <a:srgbClr val="00B050"/>
                </a:solidFill>
              </a:rPr>
              <a:t>SUBSTITUTE</a:t>
            </a:r>
            <a:r>
              <a:rPr lang="en-GB" dirty="0"/>
              <a:t> </a:t>
            </a:r>
            <a:r>
              <a:rPr lang="en-GB" dirty="0" err="1"/>
              <a:t>Substitute</a:t>
            </a:r>
            <a:r>
              <a:rPr lang="en-GB" dirty="0"/>
              <a:t> (replace) some text in a string</a:t>
            </a:r>
          </a:p>
          <a:p>
            <a:endParaRPr lang="en-GB" dirty="0"/>
          </a:p>
        </p:txBody>
      </p:sp>
      <p:sp>
        <p:nvSpPr>
          <p:cNvPr id="4" name="Slide Number Placeholder 3">
            <a:extLst>
              <a:ext uri="{FF2B5EF4-FFF2-40B4-BE49-F238E27FC236}">
                <a16:creationId xmlns:a16="http://schemas.microsoft.com/office/drawing/2014/main" id="{F1FDBE0B-A020-9182-D3E8-50E3DE27F774}"/>
              </a:ext>
            </a:extLst>
          </p:cNvPr>
          <p:cNvSpPr>
            <a:spLocks noGrp="1"/>
          </p:cNvSpPr>
          <p:nvPr>
            <p:ph type="sldNum" sz="quarter" idx="12"/>
          </p:nvPr>
        </p:nvSpPr>
        <p:spPr/>
        <p:txBody>
          <a:bodyPr/>
          <a:lstStyle/>
          <a:p>
            <a:fld id="{87D51D61-B8DA-4360-9C68-2EB7C963138E}" type="slidenum">
              <a:rPr lang="en-GB" smtClean="0"/>
              <a:t>27</a:t>
            </a:fld>
            <a:endParaRPr lang="en-GB"/>
          </a:p>
        </p:txBody>
      </p:sp>
    </p:spTree>
    <p:extLst>
      <p:ext uri="{BB962C8B-B14F-4D97-AF65-F5344CB8AC3E}">
        <p14:creationId xmlns:p14="http://schemas.microsoft.com/office/powerpoint/2010/main" val="254704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a:xfrm>
            <a:off x="450165" y="365125"/>
            <a:ext cx="11493305" cy="1325563"/>
          </a:xfrm>
        </p:spPr>
        <p:txBody>
          <a:bodyPr/>
          <a:lstStyle/>
          <a:p>
            <a:pPr algn="ctr"/>
            <a:r>
              <a:rPr lang="en-GB" b="1" dirty="0">
                <a:solidFill>
                  <a:srgbClr val="00B050"/>
                </a:solidFill>
              </a:rPr>
              <a:t>Example of Some Commonly Used String Functions</a:t>
            </a:r>
          </a:p>
        </p:txBody>
      </p:sp>
      <p:pic>
        <p:nvPicPr>
          <p:cNvPr id="6" name="Picture 5">
            <a:extLst>
              <a:ext uri="{FF2B5EF4-FFF2-40B4-BE49-F238E27FC236}">
                <a16:creationId xmlns:a16="http://schemas.microsoft.com/office/drawing/2014/main" id="{F417877F-7FF7-44CE-9CEC-A0A42C160B52}"/>
              </a:ext>
            </a:extLst>
          </p:cNvPr>
          <p:cNvPicPr>
            <a:picLocks noChangeAspect="1"/>
          </p:cNvPicPr>
          <p:nvPr/>
        </p:nvPicPr>
        <p:blipFill>
          <a:blip r:embed="rId2"/>
          <a:stretch>
            <a:fillRect/>
          </a:stretch>
        </p:blipFill>
        <p:spPr>
          <a:xfrm>
            <a:off x="2384400" y="4422604"/>
            <a:ext cx="6410325" cy="1895475"/>
          </a:xfrm>
          <a:prstGeom prst="rect">
            <a:avLst/>
          </a:prstGeom>
        </p:spPr>
      </p:pic>
      <p:pic>
        <p:nvPicPr>
          <p:cNvPr id="7" name="Picture 6">
            <a:extLst>
              <a:ext uri="{FF2B5EF4-FFF2-40B4-BE49-F238E27FC236}">
                <a16:creationId xmlns:a16="http://schemas.microsoft.com/office/drawing/2014/main" id="{556D69F2-7576-4893-8473-D7484B89B534}"/>
              </a:ext>
            </a:extLst>
          </p:cNvPr>
          <p:cNvPicPr>
            <a:picLocks noChangeAspect="1"/>
          </p:cNvPicPr>
          <p:nvPr/>
        </p:nvPicPr>
        <p:blipFill>
          <a:blip r:embed="rId3"/>
          <a:stretch>
            <a:fillRect/>
          </a:stretch>
        </p:blipFill>
        <p:spPr>
          <a:xfrm>
            <a:off x="1427725" y="1844112"/>
            <a:ext cx="8858250" cy="1819275"/>
          </a:xfrm>
          <a:prstGeom prst="rect">
            <a:avLst/>
          </a:prstGeom>
        </p:spPr>
      </p:pic>
      <p:sp>
        <p:nvSpPr>
          <p:cNvPr id="4" name="TextBox 3">
            <a:extLst>
              <a:ext uri="{FF2B5EF4-FFF2-40B4-BE49-F238E27FC236}">
                <a16:creationId xmlns:a16="http://schemas.microsoft.com/office/drawing/2014/main" id="{0585862F-95A9-C0B1-14EB-F50D587E0A6E}"/>
              </a:ext>
            </a:extLst>
          </p:cNvPr>
          <p:cNvSpPr txBox="1"/>
          <p:nvPr/>
        </p:nvSpPr>
        <p:spPr>
          <a:xfrm>
            <a:off x="5856850" y="113581"/>
            <a:ext cx="6096000" cy="646331"/>
          </a:xfrm>
          <a:prstGeom prst="rect">
            <a:avLst/>
          </a:prstGeom>
          <a:noFill/>
        </p:spPr>
        <p:txBody>
          <a:bodyPr wrap="square">
            <a:spAutoFit/>
          </a:bodyPr>
          <a:lstStyle/>
          <a:p>
            <a:pPr algn="r"/>
            <a:r>
              <a:rPr lang="en-GB" sz="3600" dirty="0">
                <a:solidFill>
                  <a:srgbClr val="00B050"/>
                </a:solidFill>
              </a:rPr>
              <a:t>10 StringFunctions.xlsx</a:t>
            </a:r>
          </a:p>
        </p:txBody>
      </p:sp>
      <p:sp>
        <p:nvSpPr>
          <p:cNvPr id="3" name="Slide Number Placeholder 2">
            <a:extLst>
              <a:ext uri="{FF2B5EF4-FFF2-40B4-BE49-F238E27FC236}">
                <a16:creationId xmlns:a16="http://schemas.microsoft.com/office/drawing/2014/main" id="{1F609D0B-0A2B-B28D-63F6-5084CD345C27}"/>
              </a:ext>
            </a:extLst>
          </p:cNvPr>
          <p:cNvSpPr>
            <a:spLocks noGrp="1"/>
          </p:cNvSpPr>
          <p:nvPr>
            <p:ph type="sldNum" sz="quarter" idx="12"/>
          </p:nvPr>
        </p:nvSpPr>
        <p:spPr/>
        <p:txBody>
          <a:bodyPr/>
          <a:lstStyle/>
          <a:p>
            <a:fld id="{87D51D61-B8DA-4360-9C68-2EB7C963138E}" type="slidenum">
              <a:rPr lang="en-GB" smtClean="0"/>
              <a:t>28</a:t>
            </a:fld>
            <a:endParaRPr lang="en-GB"/>
          </a:p>
        </p:txBody>
      </p:sp>
    </p:spTree>
    <p:extLst>
      <p:ext uri="{BB962C8B-B14F-4D97-AF65-F5344CB8AC3E}">
        <p14:creationId xmlns:p14="http://schemas.microsoft.com/office/powerpoint/2010/main" val="1400241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A9351-89D5-32EA-EF1E-3626F9C25AFA}"/>
              </a:ext>
            </a:extLst>
          </p:cNvPr>
          <p:cNvSpPr txBox="1"/>
          <p:nvPr/>
        </p:nvSpPr>
        <p:spPr>
          <a:xfrm>
            <a:off x="3048000" y="3247647"/>
            <a:ext cx="6096000" cy="769441"/>
          </a:xfrm>
          <a:prstGeom prst="rect">
            <a:avLst/>
          </a:prstGeom>
          <a:noFill/>
        </p:spPr>
        <p:txBody>
          <a:bodyPr wrap="square">
            <a:spAutoFit/>
          </a:bodyPr>
          <a:lstStyle/>
          <a:p>
            <a:pPr algn="ctr"/>
            <a:r>
              <a:rPr lang="en-GB" sz="4400" b="1" dirty="0">
                <a:solidFill>
                  <a:srgbClr val="00B050"/>
                </a:solidFill>
              </a:rPr>
              <a:t>Precedence</a:t>
            </a:r>
          </a:p>
        </p:txBody>
      </p:sp>
      <p:sp>
        <p:nvSpPr>
          <p:cNvPr id="2" name="Slide Number Placeholder 1">
            <a:extLst>
              <a:ext uri="{FF2B5EF4-FFF2-40B4-BE49-F238E27FC236}">
                <a16:creationId xmlns:a16="http://schemas.microsoft.com/office/drawing/2014/main" id="{9B56B32D-77FC-AE5B-597B-3B7ADF643D25}"/>
              </a:ext>
            </a:extLst>
          </p:cNvPr>
          <p:cNvSpPr>
            <a:spLocks noGrp="1"/>
          </p:cNvSpPr>
          <p:nvPr>
            <p:ph type="sldNum" sz="quarter" idx="12"/>
          </p:nvPr>
        </p:nvSpPr>
        <p:spPr/>
        <p:txBody>
          <a:bodyPr/>
          <a:lstStyle/>
          <a:p>
            <a:fld id="{87D51D61-B8DA-4360-9C68-2EB7C963138E}" type="slidenum">
              <a:rPr lang="en-GB" smtClean="0"/>
              <a:t>29</a:t>
            </a:fld>
            <a:endParaRPr lang="en-GB"/>
          </a:p>
        </p:txBody>
      </p:sp>
    </p:spTree>
    <p:extLst>
      <p:ext uri="{BB962C8B-B14F-4D97-AF65-F5344CB8AC3E}">
        <p14:creationId xmlns:p14="http://schemas.microsoft.com/office/powerpoint/2010/main" val="31238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1B61-4D7A-4994-B7D2-D672E0515EAB}"/>
              </a:ext>
            </a:extLst>
          </p:cNvPr>
          <p:cNvSpPr>
            <a:spLocks noGrp="1"/>
          </p:cNvSpPr>
          <p:nvPr>
            <p:ph type="title"/>
          </p:nvPr>
        </p:nvSpPr>
        <p:spPr/>
        <p:txBody>
          <a:bodyPr/>
          <a:lstStyle/>
          <a:p>
            <a:pPr algn="ctr"/>
            <a:r>
              <a:rPr lang="en-GB" b="1" dirty="0">
                <a:solidFill>
                  <a:srgbClr val="00B050"/>
                </a:solidFill>
              </a:rPr>
              <a:t>Referring to Cells</a:t>
            </a:r>
          </a:p>
        </p:txBody>
      </p:sp>
      <p:sp>
        <p:nvSpPr>
          <p:cNvPr id="3" name="Content Placeholder 2">
            <a:extLst>
              <a:ext uri="{FF2B5EF4-FFF2-40B4-BE49-F238E27FC236}">
                <a16:creationId xmlns:a16="http://schemas.microsoft.com/office/drawing/2014/main" id="{6797EE01-48FB-491D-BADA-4C9F717729CA}"/>
              </a:ext>
            </a:extLst>
          </p:cNvPr>
          <p:cNvSpPr>
            <a:spLocks noGrp="1"/>
          </p:cNvSpPr>
          <p:nvPr>
            <p:ph idx="1"/>
          </p:nvPr>
        </p:nvSpPr>
        <p:spPr/>
        <p:txBody>
          <a:bodyPr/>
          <a:lstStyle/>
          <a:p>
            <a:r>
              <a:rPr lang="en-GB" dirty="0">
                <a:solidFill>
                  <a:srgbClr val="000000"/>
                </a:solidFill>
                <a:latin typeface="ff1"/>
              </a:rPr>
              <a:t>An Excel formula may contain a function such as </a:t>
            </a:r>
            <a:r>
              <a:rPr lang="en-GB" dirty="0">
                <a:solidFill>
                  <a:srgbClr val="000000"/>
                </a:solidFill>
                <a:latin typeface="ff2"/>
              </a:rPr>
              <a:t>SUM()</a:t>
            </a:r>
            <a:r>
              <a:rPr lang="en-GB" dirty="0">
                <a:solidFill>
                  <a:srgbClr val="000000"/>
                </a:solidFill>
                <a:latin typeface="ff1"/>
              </a:rPr>
              <a:t>, </a:t>
            </a:r>
            <a:r>
              <a:rPr lang="en-GB" dirty="0">
                <a:solidFill>
                  <a:srgbClr val="000000"/>
                </a:solidFill>
                <a:latin typeface="ff2"/>
              </a:rPr>
              <a:t>MAX()</a:t>
            </a:r>
            <a:r>
              <a:rPr lang="en-GB" dirty="0">
                <a:solidFill>
                  <a:srgbClr val="000000"/>
                </a:solidFill>
                <a:latin typeface="ff1"/>
              </a:rPr>
              <a:t>, and </a:t>
            </a:r>
            <a:r>
              <a:rPr lang="en-GB" dirty="0">
                <a:solidFill>
                  <a:srgbClr val="000000"/>
                </a:solidFill>
                <a:latin typeface="ff2"/>
              </a:rPr>
              <a:t>AVERAGE()</a:t>
            </a:r>
            <a:endParaRPr lang="en-GB" dirty="0">
              <a:solidFill>
                <a:srgbClr val="000000"/>
              </a:solidFill>
              <a:latin typeface="ff1"/>
            </a:endParaRPr>
          </a:p>
          <a:p>
            <a:r>
              <a:rPr lang="en-GB" dirty="0">
                <a:solidFill>
                  <a:srgbClr val="000000"/>
                </a:solidFill>
                <a:latin typeface="ff1"/>
              </a:rPr>
              <a:t>Such functions typically perform operations on several different cells i.e. </a:t>
            </a:r>
            <a:r>
              <a:rPr lang="en-GB" dirty="0">
                <a:solidFill>
                  <a:srgbClr val="000000"/>
                </a:solidFill>
                <a:latin typeface="ff2"/>
              </a:rPr>
              <a:t>SUM(A2:B4)</a:t>
            </a:r>
            <a:endParaRPr lang="en-GB" dirty="0">
              <a:solidFill>
                <a:srgbClr val="000000"/>
              </a:solidFill>
              <a:latin typeface="ff1"/>
            </a:endParaRPr>
          </a:p>
          <a:p>
            <a:r>
              <a:rPr lang="en-GB" dirty="0">
                <a:solidFill>
                  <a:srgbClr val="000000"/>
                </a:solidFill>
                <a:latin typeface="ff1"/>
              </a:rPr>
              <a:t>In Excel we use the general expression ‘</a:t>
            </a:r>
            <a:r>
              <a:rPr lang="en-GB" dirty="0">
                <a:solidFill>
                  <a:srgbClr val="00B050"/>
                </a:solidFill>
                <a:latin typeface="ff1"/>
              </a:rPr>
              <a:t>a </a:t>
            </a:r>
            <a:r>
              <a:rPr lang="en-GB" dirty="0">
                <a:solidFill>
                  <a:srgbClr val="00B050"/>
                </a:solidFill>
                <a:latin typeface="ff3"/>
              </a:rPr>
              <a:t>range </a:t>
            </a:r>
            <a:r>
              <a:rPr lang="en-GB" dirty="0">
                <a:solidFill>
                  <a:srgbClr val="00B050"/>
                </a:solidFill>
                <a:latin typeface="ff1"/>
              </a:rPr>
              <a:t>of cells</a:t>
            </a:r>
            <a:r>
              <a:rPr lang="en-GB" dirty="0">
                <a:solidFill>
                  <a:srgbClr val="000000"/>
                </a:solidFill>
                <a:latin typeface="ff1"/>
              </a:rPr>
              <a:t>’ when referring to a group of cells</a:t>
            </a:r>
          </a:p>
          <a:p>
            <a:endParaRPr lang="en-GB" dirty="0"/>
          </a:p>
        </p:txBody>
      </p:sp>
      <p:sp>
        <p:nvSpPr>
          <p:cNvPr id="4" name="Slide Number Placeholder 3">
            <a:extLst>
              <a:ext uri="{FF2B5EF4-FFF2-40B4-BE49-F238E27FC236}">
                <a16:creationId xmlns:a16="http://schemas.microsoft.com/office/drawing/2014/main" id="{245D63C4-A02A-AF08-6214-B036887FCCB9}"/>
              </a:ext>
            </a:extLst>
          </p:cNvPr>
          <p:cNvSpPr>
            <a:spLocks noGrp="1"/>
          </p:cNvSpPr>
          <p:nvPr>
            <p:ph type="sldNum" sz="quarter" idx="12"/>
          </p:nvPr>
        </p:nvSpPr>
        <p:spPr/>
        <p:txBody>
          <a:bodyPr/>
          <a:lstStyle/>
          <a:p>
            <a:fld id="{87D51D61-B8DA-4360-9C68-2EB7C963138E}" type="slidenum">
              <a:rPr lang="en-GB" smtClean="0"/>
              <a:t>3</a:t>
            </a:fld>
            <a:endParaRPr lang="en-GB"/>
          </a:p>
        </p:txBody>
      </p:sp>
    </p:spTree>
    <p:extLst>
      <p:ext uri="{BB962C8B-B14F-4D97-AF65-F5344CB8AC3E}">
        <p14:creationId xmlns:p14="http://schemas.microsoft.com/office/powerpoint/2010/main" val="33569904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What Goes First?</a:t>
            </a:r>
          </a:p>
        </p:txBody>
      </p:sp>
      <p:sp>
        <p:nvSpPr>
          <p:cNvPr id="3" name="Content Placeholder 2">
            <a:extLst>
              <a:ext uri="{FF2B5EF4-FFF2-40B4-BE49-F238E27FC236}">
                <a16:creationId xmlns:a16="http://schemas.microsoft.com/office/drawing/2014/main" id="{DBA10BA1-D8A5-414F-9906-D79390525CE4}"/>
              </a:ext>
            </a:extLst>
          </p:cNvPr>
          <p:cNvSpPr>
            <a:spLocks noGrp="1"/>
          </p:cNvSpPr>
          <p:nvPr>
            <p:ph idx="1"/>
          </p:nvPr>
        </p:nvSpPr>
        <p:spPr/>
        <p:txBody>
          <a:bodyPr>
            <a:normAutofit/>
          </a:bodyPr>
          <a:lstStyle/>
          <a:p>
            <a:r>
              <a:rPr lang="en-GB" dirty="0"/>
              <a:t>If you enter the following formula</a:t>
            </a:r>
          </a:p>
          <a:p>
            <a:pPr marL="0" indent="0">
              <a:buNone/>
            </a:pPr>
            <a:r>
              <a:rPr lang="en-GB" dirty="0"/>
              <a:t>	=5+2*3</a:t>
            </a:r>
          </a:p>
          <a:p>
            <a:r>
              <a:rPr lang="en-GB" dirty="0"/>
              <a:t>You may think that the answer is 21</a:t>
            </a:r>
          </a:p>
          <a:p>
            <a:r>
              <a:rPr lang="en-GB" dirty="0"/>
              <a:t>However, Excel actually gives you the answer of 11</a:t>
            </a:r>
          </a:p>
          <a:p>
            <a:r>
              <a:rPr lang="en-GB" dirty="0"/>
              <a:t>That is because Excel thinks that multiplication is more important than addition</a:t>
            </a:r>
          </a:p>
          <a:p>
            <a:r>
              <a:rPr lang="en-GB" dirty="0"/>
              <a:t>Therefore 2*3 is performed first, before the addition</a:t>
            </a:r>
          </a:p>
          <a:p>
            <a:r>
              <a:rPr lang="en-GB" dirty="0"/>
              <a:t>We say multiplication has a higher </a:t>
            </a:r>
            <a:r>
              <a:rPr lang="en-GB" dirty="0">
                <a:solidFill>
                  <a:srgbClr val="00B050"/>
                </a:solidFill>
              </a:rPr>
              <a:t>precedence</a:t>
            </a:r>
            <a:r>
              <a:rPr lang="en-GB" dirty="0"/>
              <a:t> than addition</a:t>
            </a:r>
          </a:p>
          <a:p>
            <a:endParaRPr lang="en-GB" dirty="0"/>
          </a:p>
        </p:txBody>
      </p:sp>
      <p:sp>
        <p:nvSpPr>
          <p:cNvPr id="4" name="Slide Number Placeholder 3">
            <a:extLst>
              <a:ext uri="{FF2B5EF4-FFF2-40B4-BE49-F238E27FC236}">
                <a16:creationId xmlns:a16="http://schemas.microsoft.com/office/drawing/2014/main" id="{90DCC0C5-29BB-CB55-A68D-1500FC589733}"/>
              </a:ext>
            </a:extLst>
          </p:cNvPr>
          <p:cNvSpPr>
            <a:spLocks noGrp="1"/>
          </p:cNvSpPr>
          <p:nvPr>
            <p:ph type="sldNum" sz="quarter" idx="12"/>
          </p:nvPr>
        </p:nvSpPr>
        <p:spPr/>
        <p:txBody>
          <a:bodyPr/>
          <a:lstStyle/>
          <a:p>
            <a:fld id="{87D51D61-B8DA-4360-9C68-2EB7C963138E}" type="slidenum">
              <a:rPr lang="en-GB" smtClean="0"/>
              <a:t>30</a:t>
            </a:fld>
            <a:endParaRPr lang="en-GB"/>
          </a:p>
        </p:txBody>
      </p:sp>
    </p:spTree>
    <p:extLst>
      <p:ext uri="{BB962C8B-B14F-4D97-AF65-F5344CB8AC3E}">
        <p14:creationId xmlns:p14="http://schemas.microsoft.com/office/powerpoint/2010/main" val="656153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Using Brackets</a:t>
            </a:r>
          </a:p>
        </p:txBody>
      </p:sp>
      <p:sp>
        <p:nvSpPr>
          <p:cNvPr id="3" name="Content Placeholder 2">
            <a:extLst>
              <a:ext uri="{FF2B5EF4-FFF2-40B4-BE49-F238E27FC236}">
                <a16:creationId xmlns:a16="http://schemas.microsoft.com/office/drawing/2014/main" id="{DBA10BA1-D8A5-414F-9906-D79390525CE4}"/>
              </a:ext>
            </a:extLst>
          </p:cNvPr>
          <p:cNvSpPr>
            <a:spLocks noGrp="1"/>
          </p:cNvSpPr>
          <p:nvPr>
            <p:ph idx="1"/>
          </p:nvPr>
        </p:nvSpPr>
        <p:spPr/>
        <p:txBody>
          <a:bodyPr>
            <a:normAutofit/>
          </a:bodyPr>
          <a:lstStyle/>
          <a:p>
            <a:r>
              <a:rPr lang="en-GB" dirty="0"/>
              <a:t>Of course, if you use brackets that ensures that part of a formula is evaluated first</a:t>
            </a:r>
          </a:p>
          <a:p>
            <a:r>
              <a:rPr lang="en-GB" dirty="0"/>
              <a:t>Examples: </a:t>
            </a:r>
          </a:p>
          <a:p>
            <a:pPr marL="0" indent="0">
              <a:buNone/>
            </a:pPr>
            <a:r>
              <a:rPr lang="en-GB" dirty="0"/>
              <a:t>	=5+2*3 gives an answer of 11</a:t>
            </a:r>
          </a:p>
          <a:p>
            <a:pPr marL="0" indent="0">
              <a:buNone/>
            </a:pPr>
            <a:r>
              <a:rPr lang="en-GB" dirty="0"/>
              <a:t>	=(5+2)*3 gives an answer of 21</a:t>
            </a:r>
          </a:p>
          <a:p>
            <a:r>
              <a:rPr lang="en-GB" dirty="0"/>
              <a:t>You can always use brackets in your cell formulas, so you don’t have to remember which things are calculated first</a:t>
            </a:r>
          </a:p>
          <a:p>
            <a:endParaRPr lang="en-GB" dirty="0"/>
          </a:p>
        </p:txBody>
      </p:sp>
      <p:sp>
        <p:nvSpPr>
          <p:cNvPr id="4" name="Slide Number Placeholder 3">
            <a:extLst>
              <a:ext uri="{FF2B5EF4-FFF2-40B4-BE49-F238E27FC236}">
                <a16:creationId xmlns:a16="http://schemas.microsoft.com/office/drawing/2014/main" id="{FA18474B-B2D0-1300-0592-F83050D347AE}"/>
              </a:ext>
            </a:extLst>
          </p:cNvPr>
          <p:cNvSpPr>
            <a:spLocks noGrp="1"/>
          </p:cNvSpPr>
          <p:nvPr>
            <p:ph type="sldNum" sz="quarter" idx="12"/>
          </p:nvPr>
        </p:nvSpPr>
        <p:spPr/>
        <p:txBody>
          <a:bodyPr/>
          <a:lstStyle/>
          <a:p>
            <a:fld id="{87D51D61-B8DA-4360-9C68-2EB7C963138E}" type="slidenum">
              <a:rPr lang="en-GB" smtClean="0"/>
              <a:t>31</a:t>
            </a:fld>
            <a:endParaRPr lang="en-GB"/>
          </a:p>
        </p:txBody>
      </p:sp>
    </p:spTree>
    <p:extLst>
      <p:ext uri="{BB962C8B-B14F-4D97-AF65-F5344CB8AC3E}">
        <p14:creationId xmlns:p14="http://schemas.microsoft.com/office/powerpoint/2010/main" val="3901209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Precedence in Cell Formulas</a:t>
            </a:r>
          </a:p>
        </p:txBody>
      </p:sp>
      <p:sp>
        <p:nvSpPr>
          <p:cNvPr id="3" name="Content Placeholder 2">
            <a:extLst>
              <a:ext uri="{FF2B5EF4-FFF2-40B4-BE49-F238E27FC236}">
                <a16:creationId xmlns:a16="http://schemas.microsoft.com/office/drawing/2014/main" id="{DBA10BA1-D8A5-414F-9906-D79390525CE4}"/>
              </a:ext>
            </a:extLst>
          </p:cNvPr>
          <p:cNvSpPr>
            <a:spLocks noGrp="1"/>
          </p:cNvSpPr>
          <p:nvPr>
            <p:ph idx="1"/>
          </p:nvPr>
        </p:nvSpPr>
        <p:spPr/>
        <p:txBody>
          <a:bodyPr>
            <a:normAutofit/>
          </a:bodyPr>
          <a:lstStyle/>
          <a:p>
            <a:r>
              <a:rPr lang="en-GB" dirty="0"/>
              <a:t>The following table shows you the different levels of precedence, most important at the top:</a:t>
            </a:r>
          </a:p>
          <a:p>
            <a:pPr marL="0" indent="0">
              <a:buNone/>
            </a:pPr>
            <a:br>
              <a:rPr lang="en-GB" dirty="0"/>
            </a:br>
            <a:r>
              <a:rPr lang="en-GB" dirty="0"/>
              <a:t> </a:t>
            </a:r>
          </a:p>
          <a:p>
            <a:endParaRPr lang="en-GB" dirty="0"/>
          </a:p>
        </p:txBody>
      </p:sp>
      <p:pic>
        <p:nvPicPr>
          <p:cNvPr id="4" name="Picture 3">
            <a:extLst>
              <a:ext uri="{FF2B5EF4-FFF2-40B4-BE49-F238E27FC236}">
                <a16:creationId xmlns:a16="http://schemas.microsoft.com/office/drawing/2014/main" id="{382E4976-1C50-45A0-BAF8-0426BA906417}"/>
              </a:ext>
            </a:extLst>
          </p:cNvPr>
          <p:cNvPicPr>
            <a:picLocks noChangeAspect="1"/>
          </p:cNvPicPr>
          <p:nvPr/>
        </p:nvPicPr>
        <p:blipFill>
          <a:blip r:embed="rId2"/>
          <a:stretch>
            <a:fillRect/>
          </a:stretch>
        </p:blipFill>
        <p:spPr>
          <a:xfrm>
            <a:off x="2267861" y="2841148"/>
            <a:ext cx="7656278" cy="3193891"/>
          </a:xfrm>
          <a:prstGeom prst="rect">
            <a:avLst/>
          </a:prstGeom>
        </p:spPr>
      </p:pic>
      <p:sp>
        <p:nvSpPr>
          <p:cNvPr id="5" name="Slide Number Placeholder 4">
            <a:extLst>
              <a:ext uri="{FF2B5EF4-FFF2-40B4-BE49-F238E27FC236}">
                <a16:creationId xmlns:a16="http://schemas.microsoft.com/office/drawing/2014/main" id="{C1FA05B3-9940-71F6-177A-944AAB43524C}"/>
              </a:ext>
            </a:extLst>
          </p:cNvPr>
          <p:cNvSpPr>
            <a:spLocks noGrp="1"/>
          </p:cNvSpPr>
          <p:nvPr>
            <p:ph type="sldNum" sz="quarter" idx="12"/>
          </p:nvPr>
        </p:nvSpPr>
        <p:spPr/>
        <p:txBody>
          <a:bodyPr/>
          <a:lstStyle/>
          <a:p>
            <a:fld id="{87D51D61-B8DA-4360-9C68-2EB7C963138E}" type="slidenum">
              <a:rPr lang="en-GB" smtClean="0"/>
              <a:t>32</a:t>
            </a:fld>
            <a:endParaRPr lang="en-GB"/>
          </a:p>
        </p:txBody>
      </p:sp>
    </p:spTree>
    <p:extLst>
      <p:ext uri="{BB962C8B-B14F-4D97-AF65-F5344CB8AC3E}">
        <p14:creationId xmlns:p14="http://schemas.microsoft.com/office/powerpoint/2010/main" val="84420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Precedence Example 1</a:t>
            </a:r>
          </a:p>
        </p:txBody>
      </p:sp>
      <p:sp>
        <p:nvSpPr>
          <p:cNvPr id="3" name="Content Placeholder 2">
            <a:extLst>
              <a:ext uri="{FF2B5EF4-FFF2-40B4-BE49-F238E27FC236}">
                <a16:creationId xmlns:a16="http://schemas.microsoft.com/office/drawing/2014/main" id="{DBA10BA1-D8A5-414F-9906-D79390525CE4}"/>
              </a:ext>
            </a:extLst>
          </p:cNvPr>
          <p:cNvSpPr>
            <a:spLocks noGrp="1"/>
          </p:cNvSpPr>
          <p:nvPr>
            <p:ph idx="1"/>
          </p:nvPr>
        </p:nvSpPr>
        <p:spPr/>
        <p:txBody>
          <a:bodyPr>
            <a:normAutofit/>
          </a:bodyPr>
          <a:lstStyle/>
          <a:p>
            <a:pPr marL="0" indent="0">
              <a:buNone/>
            </a:pPr>
            <a:br>
              <a:rPr lang="en-GB" dirty="0"/>
            </a:br>
            <a:r>
              <a:rPr lang="en-GB" dirty="0"/>
              <a:t> </a:t>
            </a:r>
          </a:p>
          <a:p>
            <a:endParaRPr lang="en-GB" dirty="0"/>
          </a:p>
        </p:txBody>
      </p:sp>
      <p:pic>
        <p:nvPicPr>
          <p:cNvPr id="5" name="Picture 4">
            <a:extLst>
              <a:ext uri="{FF2B5EF4-FFF2-40B4-BE49-F238E27FC236}">
                <a16:creationId xmlns:a16="http://schemas.microsoft.com/office/drawing/2014/main" id="{04ED2233-287E-453B-94E8-42A403C511DA}"/>
              </a:ext>
            </a:extLst>
          </p:cNvPr>
          <p:cNvPicPr>
            <a:picLocks noChangeAspect="1"/>
          </p:cNvPicPr>
          <p:nvPr/>
        </p:nvPicPr>
        <p:blipFill>
          <a:blip r:embed="rId2"/>
          <a:stretch>
            <a:fillRect/>
          </a:stretch>
        </p:blipFill>
        <p:spPr>
          <a:xfrm>
            <a:off x="2151696" y="1431189"/>
            <a:ext cx="8469412" cy="5061686"/>
          </a:xfrm>
          <a:prstGeom prst="rect">
            <a:avLst/>
          </a:prstGeom>
        </p:spPr>
      </p:pic>
      <p:sp>
        <p:nvSpPr>
          <p:cNvPr id="4" name="Slide Number Placeholder 3">
            <a:extLst>
              <a:ext uri="{FF2B5EF4-FFF2-40B4-BE49-F238E27FC236}">
                <a16:creationId xmlns:a16="http://schemas.microsoft.com/office/drawing/2014/main" id="{66CB3483-DD78-52D4-84C9-976324EEDAD0}"/>
              </a:ext>
            </a:extLst>
          </p:cNvPr>
          <p:cNvSpPr>
            <a:spLocks noGrp="1"/>
          </p:cNvSpPr>
          <p:nvPr>
            <p:ph type="sldNum" sz="quarter" idx="12"/>
          </p:nvPr>
        </p:nvSpPr>
        <p:spPr/>
        <p:txBody>
          <a:bodyPr/>
          <a:lstStyle/>
          <a:p>
            <a:fld id="{87D51D61-B8DA-4360-9C68-2EB7C963138E}" type="slidenum">
              <a:rPr lang="en-GB" smtClean="0"/>
              <a:t>33</a:t>
            </a:fld>
            <a:endParaRPr lang="en-GB"/>
          </a:p>
        </p:txBody>
      </p:sp>
    </p:spTree>
    <p:extLst>
      <p:ext uri="{BB962C8B-B14F-4D97-AF65-F5344CB8AC3E}">
        <p14:creationId xmlns:p14="http://schemas.microsoft.com/office/powerpoint/2010/main" val="26273409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A4C2-4FDF-46BA-B6C1-560646DEF638}"/>
              </a:ext>
            </a:extLst>
          </p:cNvPr>
          <p:cNvSpPr>
            <a:spLocks noGrp="1"/>
          </p:cNvSpPr>
          <p:nvPr>
            <p:ph type="title"/>
          </p:nvPr>
        </p:nvSpPr>
        <p:spPr/>
        <p:txBody>
          <a:bodyPr/>
          <a:lstStyle/>
          <a:p>
            <a:pPr algn="ctr"/>
            <a:r>
              <a:rPr lang="en-GB" b="1" dirty="0">
                <a:solidFill>
                  <a:srgbClr val="00B050"/>
                </a:solidFill>
              </a:rPr>
              <a:t>Precedence Example 2</a:t>
            </a:r>
          </a:p>
        </p:txBody>
      </p:sp>
      <p:sp>
        <p:nvSpPr>
          <p:cNvPr id="3" name="Content Placeholder 2">
            <a:extLst>
              <a:ext uri="{FF2B5EF4-FFF2-40B4-BE49-F238E27FC236}">
                <a16:creationId xmlns:a16="http://schemas.microsoft.com/office/drawing/2014/main" id="{DBA10BA1-D8A5-414F-9906-D79390525CE4}"/>
              </a:ext>
            </a:extLst>
          </p:cNvPr>
          <p:cNvSpPr>
            <a:spLocks noGrp="1"/>
          </p:cNvSpPr>
          <p:nvPr>
            <p:ph idx="1"/>
          </p:nvPr>
        </p:nvSpPr>
        <p:spPr/>
        <p:txBody>
          <a:bodyPr>
            <a:normAutofit/>
          </a:bodyPr>
          <a:lstStyle/>
          <a:p>
            <a:pPr marL="0" indent="0">
              <a:buNone/>
            </a:pPr>
            <a:br>
              <a:rPr lang="en-GB" dirty="0"/>
            </a:br>
            <a:r>
              <a:rPr lang="en-GB" dirty="0"/>
              <a:t> </a:t>
            </a:r>
          </a:p>
          <a:p>
            <a:endParaRPr lang="en-GB" dirty="0"/>
          </a:p>
        </p:txBody>
      </p:sp>
      <p:pic>
        <p:nvPicPr>
          <p:cNvPr id="4" name="Picture 3">
            <a:extLst>
              <a:ext uri="{FF2B5EF4-FFF2-40B4-BE49-F238E27FC236}">
                <a16:creationId xmlns:a16="http://schemas.microsoft.com/office/drawing/2014/main" id="{5CC45739-EDC1-49F3-B188-91F6776BE49A}"/>
              </a:ext>
            </a:extLst>
          </p:cNvPr>
          <p:cNvPicPr>
            <a:picLocks noChangeAspect="1"/>
          </p:cNvPicPr>
          <p:nvPr/>
        </p:nvPicPr>
        <p:blipFill>
          <a:blip r:embed="rId2"/>
          <a:stretch>
            <a:fillRect/>
          </a:stretch>
        </p:blipFill>
        <p:spPr>
          <a:xfrm>
            <a:off x="2489981" y="1591703"/>
            <a:ext cx="7659055" cy="4819181"/>
          </a:xfrm>
          <a:prstGeom prst="rect">
            <a:avLst/>
          </a:prstGeom>
        </p:spPr>
      </p:pic>
      <p:sp>
        <p:nvSpPr>
          <p:cNvPr id="5" name="Slide Number Placeholder 4">
            <a:extLst>
              <a:ext uri="{FF2B5EF4-FFF2-40B4-BE49-F238E27FC236}">
                <a16:creationId xmlns:a16="http://schemas.microsoft.com/office/drawing/2014/main" id="{540E5CBF-BA88-7CFD-63AA-E9AD3816DCC7}"/>
              </a:ext>
            </a:extLst>
          </p:cNvPr>
          <p:cNvSpPr>
            <a:spLocks noGrp="1"/>
          </p:cNvSpPr>
          <p:nvPr>
            <p:ph type="sldNum" sz="quarter" idx="12"/>
          </p:nvPr>
        </p:nvSpPr>
        <p:spPr/>
        <p:txBody>
          <a:bodyPr/>
          <a:lstStyle/>
          <a:p>
            <a:fld id="{87D51D61-B8DA-4360-9C68-2EB7C963138E}" type="slidenum">
              <a:rPr lang="en-GB" smtClean="0"/>
              <a:t>34</a:t>
            </a:fld>
            <a:endParaRPr lang="en-GB"/>
          </a:p>
        </p:txBody>
      </p:sp>
    </p:spTree>
    <p:extLst>
      <p:ext uri="{BB962C8B-B14F-4D97-AF65-F5344CB8AC3E}">
        <p14:creationId xmlns:p14="http://schemas.microsoft.com/office/powerpoint/2010/main" val="2954946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9C49933-95F0-40CC-A1FC-B111C9B77900}"/>
              </a:ext>
            </a:extLst>
          </p:cNvPr>
          <p:cNvSpPr>
            <a:spLocks noGrp="1"/>
          </p:cNvSpPr>
          <p:nvPr>
            <p:ph type="subTitle" idx="4294967295"/>
          </p:nvPr>
        </p:nvSpPr>
        <p:spPr>
          <a:xfrm>
            <a:off x="1948070" y="2846665"/>
            <a:ext cx="9144000" cy="1655762"/>
          </a:xfrm>
        </p:spPr>
        <p:txBody>
          <a:bodyPr>
            <a:normAutofit/>
          </a:bodyPr>
          <a:lstStyle/>
          <a:p>
            <a:pPr marL="0" indent="0" algn="ctr">
              <a:buNone/>
            </a:pPr>
            <a:r>
              <a:rPr lang="en-GB" sz="4400" dirty="0">
                <a:solidFill>
                  <a:srgbClr val="00B050"/>
                </a:solidFill>
              </a:rPr>
              <a:t>Making Decisions with Excel Formulas</a:t>
            </a:r>
          </a:p>
        </p:txBody>
      </p:sp>
      <p:sp>
        <p:nvSpPr>
          <p:cNvPr id="2" name="Slide Number Placeholder 1">
            <a:extLst>
              <a:ext uri="{FF2B5EF4-FFF2-40B4-BE49-F238E27FC236}">
                <a16:creationId xmlns:a16="http://schemas.microsoft.com/office/drawing/2014/main" id="{452BF5CE-61B0-C087-F944-553C2F79A8D1}"/>
              </a:ext>
            </a:extLst>
          </p:cNvPr>
          <p:cNvSpPr>
            <a:spLocks noGrp="1"/>
          </p:cNvSpPr>
          <p:nvPr>
            <p:ph type="sldNum" sz="quarter" idx="12"/>
          </p:nvPr>
        </p:nvSpPr>
        <p:spPr/>
        <p:txBody>
          <a:bodyPr/>
          <a:lstStyle/>
          <a:p>
            <a:fld id="{87D51D61-B8DA-4360-9C68-2EB7C963138E}" type="slidenum">
              <a:rPr lang="en-GB" smtClean="0"/>
              <a:t>35</a:t>
            </a:fld>
            <a:endParaRPr lang="en-GB"/>
          </a:p>
        </p:txBody>
      </p:sp>
    </p:spTree>
    <p:extLst>
      <p:ext uri="{BB962C8B-B14F-4D97-AF65-F5344CB8AC3E}">
        <p14:creationId xmlns:p14="http://schemas.microsoft.com/office/powerpoint/2010/main" val="25578118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FF0-F56F-4199-9639-732C978DC444}"/>
              </a:ext>
            </a:extLst>
          </p:cNvPr>
          <p:cNvSpPr>
            <a:spLocks noGrp="1"/>
          </p:cNvSpPr>
          <p:nvPr>
            <p:ph type="title"/>
          </p:nvPr>
        </p:nvSpPr>
        <p:spPr/>
        <p:txBody>
          <a:bodyPr/>
          <a:lstStyle/>
          <a:p>
            <a:pPr algn="ctr"/>
            <a:r>
              <a:rPr lang="en-GB" b="1" dirty="0">
                <a:solidFill>
                  <a:srgbClr val="00B050"/>
                </a:solidFill>
              </a:rPr>
              <a:t>Using the IF Function</a:t>
            </a:r>
          </a:p>
        </p:txBody>
      </p:sp>
      <p:sp>
        <p:nvSpPr>
          <p:cNvPr id="3" name="Content Placeholder 2">
            <a:extLst>
              <a:ext uri="{FF2B5EF4-FFF2-40B4-BE49-F238E27FC236}">
                <a16:creationId xmlns:a16="http://schemas.microsoft.com/office/drawing/2014/main" id="{33E705CF-00E2-4037-A045-F3DE5B95AF10}"/>
              </a:ext>
            </a:extLst>
          </p:cNvPr>
          <p:cNvSpPr>
            <a:spLocks noGrp="1"/>
          </p:cNvSpPr>
          <p:nvPr>
            <p:ph idx="1"/>
          </p:nvPr>
        </p:nvSpPr>
        <p:spPr>
          <a:xfrm>
            <a:off x="838200" y="1392893"/>
            <a:ext cx="10515600" cy="4351338"/>
          </a:xfrm>
        </p:spPr>
        <p:txBody>
          <a:bodyPr>
            <a:normAutofit lnSpcReduction="10000"/>
          </a:bodyPr>
          <a:lstStyle/>
          <a:p>
            <a:r>
              <a:rPr lang="en-GB" dirty="0"/>
              <a:t>The IF cell function is written like this:</a:t>
            </a:r>
          </a:p>
          <a:p>
            <a:pPr marL="0" indent="0">
              <a:buNone/>
            </a:pPr>
            <a:r>
              <a:rPr lang="en-GB" dirty="0">
                <a:solidFill>
                  <a:srgbClr val="00B050"/>
                </a:solidFill>
              </a:rPr>
              <a:t>	IF( condition , true part , false part )</a:t>
            </a:r>
            <a:endParaRPr lang="en-GB" dirty="0"/>
          </a:p>
          <a:p>
            <a:r>
              <a:rPr lang="en-GB" dirty="0"/>
              <a:t>It represents the following English sentence:</a:t>
            </a:r>
          </a:p>
          <a:p>
            <a:pPr marL="0" indent="0">
              <a:buNone/>
            </a:pPr>
            <a:r>
              <a:rPr lang="en-GB" dirty="0">
                <a:solidFill>
                  <a:srgbClr val="00B050"/>
                </a:solidFill>
              </a:rPr>
              <a:t>	If condition is true, do true part;</a:t>
            </a:r>
          </a:p>
          <a:p>
            <a:pPr marL="0" indent="0">
              <a:buNone/>
            </a:pPr>
            <a:r>
              <a:rPr lang="en-GB" dirty="0">
                <a:solidFill>
                  <a:srgbClr val="00B050"/>
                </a:solidFill>
              </a:rPr>
              <a:t>		otherwise do false part</a:t>
            </a:r>
          </a:p>
          <a:p>
            <a:r>
              <a:rPr lang="en-GB" dirty="0"/>
              <a:t>For example, an IF cell function can be used to do this:</a:t>
            </a:r>
          </a:p>
          <a:p>
            <a:pPr marL="0" indent="0">
              <a:buNone/>
            </a:pPr>
            <a:r>
              <a:rPr lang="en-GB" dirty="0"/>
              <a:t>	</a:t>
            </a:r>
            <a:r>
              <a:rPr lang="en-GB" dirty="0">
                <a:solidFill>
                  <a:srgbClr val="00B050"/>
                </a:solidFill>
              </a:rPr>
              <a:t>If you have at least one million in your account,</a:t>
            </a:r>
          </a:p>
          <a:p>
            <a:pPr marL="0" indent="0">
              <a:buNone/>
            </a:pPr>
            <a:r>
              <a:rPr lang="en-GB" dirty="0">
                <a:solidFill>
                  <a:srgbClr val="00B050"/>
                </a:solidFill>
              </a:rPr>
              <a:t>		show “You are rich!”;</a:t>
            </a:r>
          </a:p>
          <a:p>
            <a:pPr marL="0" indent="0">
              <a:buNone/>
            </a:pPr>
            <a:r>
              <a:rPr lang="en-GB" dirty="0">
                <a:solidFill>
                  <a:srgbClr val="00B050"/>
                </a:solidFill>
              </a:rPr>
              <a:t>	otherwise show “You are poor!”</a:t>
            </a:r>
          </a:p>
          <a:p>
            <a:endParaRPr lang="en-GB" dirty="0"/>
          </a:p>
        </p:txBody>
      </p:sp>
      <p:pic>
        <p:nvPicPr>
          <p:cNvPr id="6" name="Picture 5">
            <a:extLst>
              <a:ext uri="{FF2B5EF4-FFF2-40B4-BE49-F238E27FC236}">
                <a16:creationId xmlns:a16="http://schemas.microsoft.com/office/drawing/2014/main" id="{B328778D-DE50-9243-A6E1-738F137BBA1D}"/>
              </a:ext>
            </a:extLst>
          </p:cNvPr>
          <p:cNvPicPr>
            <a:picLocks noChangeAspect="1"/>
          </p:cNvPicPr>
          <p:nvPr/>
        </p:nvPicPr>
        <p:blipFill>
          <a:blip r:embed="rId2"/>
          <a:stretch>
            <a:fillRect/>
          </a:stretch>
        </p:blipFill>
        <p:spPr>
          <a:xfrm>
            <a:off x="2486438" y="5561978"/>
            <a:ext cx="6249817" cy="1210021"/>
          </a:xfrm>
          <a:prstGeom prst="rect">
            <a:avLst/>
          </a:prstGeom>
        </p:spPr>
      </p:pic>
      <p:sp>
        <p:nvSpPr>
          <p:cNvPr id="8" name="TextBox 7">
            <a:extLst>
              <a:ext uri="{FF2B5EF4-FFF2-40B4-BE49-F238E27FC236}">
                <a16:creationId xmlns:a16="http://schemas.microsoft.com/office/drawing/2014/main" id="{C4131449-D7EF-9880-17E4-DA9039CFEE0F}"/>
              </a:ext>
            </a:extLst>
          </p:cNvPr>
          <p:cNvSpPr txBox="1"/>
          <p:nvPr/>
        </p:nvSpPr>
        <p:spPr>
          <a:xfrm>
            <a:off x="5854148" y="365125"/>
            <a:ext cx="6155634" cy="646331"/>
          </a:xfrm>
          <a:prstGeom prst="rect">
            <a:avLst/>
          </a:prstGeom>
          <a:noFill/>
        </p:spPr>
        <p:txBody>
          <a:bodyPr wrap="square">
            <a:spAutoFit/>
          </a:bodyPr>
          <a:lstStyle/>
          <a:p>
            <a:pPr algn="r"/>
            <a:r>
              <a:rPr lang="en-GB" sz="3600" dirty="0">
                <a:solidFill>
                  <a:srgbClr val="00B050"/>
                </a:solidFill>
              </a:rPr>
              <a:t>11 IF.xlsx</a:t>
            </a:r>
          </a:p>
        </p:txBody>
      </p:sp>
      <p:sp>
        <p:nvSpPr>
          <p:cNvPr id="4" name="Slide Number Placeholder 3">
            <a:extLst>
              <a:ext uri="{FF2B5EF4-FFF2-40B4-BE49-F238E27FC236}">
                <a16:creationId xmlns:a16="http://schemas.microsoft.com/office/drawing/2014/main" id="{B89E40F2-C85A-17E4-9C05-30CE78621DE8}"/>
              </a:ext>
            </a:extLst>
          </p:cNvPr>
          <p:cNvSpPr>
            <a:spLocks noGrp="1"/>
          </p:cNvSpPr>
          <p:nvPr>
            <p:ph type="sldNum" sz="quarter" idx="12"/>
          </p:nvPr>
        </p:nvSpPr>
        <p:spPr/>
        <p:txBody>
          <a:bodyPr/>
          <a:lstStyle/>
          <a:p>
            <a:fld id="{87D51D61-B8DA-4360-9C68-2EB7C963138E}" type="slidenum">
              <a:rPr lang="en-GB" smtClean="0"/>
              <a:t>36</a:t>
            </a:fld>
            <a:endParaRPr lang="en-GB"/>
          </a:p>
        </p:txBody>
      </p:sp>
    </p:spTree>
    <p:extLst>
      <p:ext uri="{BB962C8B-B14F-4D97-AF65-F5344CB8AC3E}">
        <p14:creationId xmlns:p14="http://schemas.microsoft.com/office/powerpoint/2010/main" val="1492063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FF0-F56F-4199-9639-732C978DC444}"/>
              </a:ext>
            </a:extLst>
          </p:cNvPr>
          <p:cNvSpPr>
            <a:spLocks noGrp="1"/>
          </p:cNvSpPr>
          <p:nvPr>
            <p:ph type="title"/>
          </p:nvPr>
        </p:nvSpPr>
        <p:spPr/>
        <p:txBody>
          <a:bodyPr/>
          <a:lstStyle/>
          <a:p>
            <a:pPr algn="ctr"/>
            <a:r>
              <a:rPr lang="en-GB" b="1" dirty="0">
                <a:solidFill>
                  <a:srgbClr val="00B050"/>
                </a:solidFill>
              </a:rPr>
              <a:t>The Flow of the IF Example</a:t>
            </a:r>
          </a:p>
        </p:txBody>
      </p:sp>
      <p:pic>
        <p:nvPicPr>
          <p:cNvPr id="7" name="Picture 6">
            <a:extLst>
              <a:ext uri="{FF2B5EF4-FFF2-40B4-BE49-F238E27FC236}">
                <a16:creationId xmlns:a16="http://schemas.microsoft.com/office/drawing/2014/main" id="{FDEAB446-8504-480F-A8F1-2AE2AE53B256}"/>
              </a:ext>
            </a:extLst>
          </p:cNvPr>
          <p:cNvPicPr>
            <a:picLocks noChangeAspect="1"/>
          </p:cNvPicPr>
          <p:nvPr/>
        </p:nvPicPr>
        <p:blipFill>
          <a:blip r:embed="rId2"/>
          <a:stretch>
            <a:fillRect/>
          </a:stretch>
        </p:blipFill>
        <p:spPr>
          <a:xfrm>
            <a:off x="3076867" y="1825625"/>
            <a:ext cx="6587637" cy="4131822"/>
          </a:xfrm>
          <a:prstGeom prst="rect">
            <a:avLst/>
          </a:prstGeom>
        </p:spPr>
      </p:pic>
      <p:sp>
        <p:nvSpPr>
          <p:cNvPr id="3" name="Slide Number Placeholder 2">
            <a:extLst>
              <a:ext uri="{FF2B5EF4-FFF2-40B4-BE49-F238E27FC236}">
                <a16:creationId xmlns:a16="http://schemas.microsoft.com/office/drawing/2014/main" id="{252E69D7-E731-CB4E-2A68-E8FB25A1BE58}"/>
              </a:ext>
            </a:extLst>
          </p:cNvPr>
          <p:cNvSpPr>
            <a:spLocks noGrp="1"/>
          </p:cNvSpPr>
          <p:nvPr>
            <p:ph type="sldNum" sz="quarter" idx="12"/>
          </p:nvPr>
        </p:nvSpPr>
        <p:spPr/>
        <p:txBody>
          <a:bodyPr/>
          <a:lstStyle/>
          <a:p>
            <a:fld id="{87D51D61-B8DA-4360-9C68-2EB7C963138E}" type="slidenum">
              <a:rPr lang="en-GB" smtClean="0"/>
              <a:t>37</a:t>
            </a:fld>
            <a:endParaRPr lang="en-GB"/>
          </a:p>
        </p:txBody>
      </p:sp>
    </p:spTree>
    <p:extLst>
      <p:ext uri="{BB962C8B-B14F-4D97-AF65-F5344CB8AC3E}">
        <p14:creationId xmlns:p14="http://schemas.microsoft.com/office/powerpoint/2010/main" val="554434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FF0-F56F-4199-9639-732C978DC444}"/>
              </a:ext>
            </a:extLst>
          </p:cNvPr>
          <p:cNvSpPr>
            <a:spLocks noGrp="1"/>
          </p:cNvSpPr>
          <p:nvPr>
            <p:ph type="title"/>
          </p:nvPr>
        </p:nvSpPr>
        <p:spPr/>
        <p:txBody>
          <a:bodyPr/>
          <a:lstStyle/>
          <a:p>
            <a:pPr algn="ctr"/>
            <a:r>
              <a:rPr lang="en-GB" b="1" dirty="0">
                <a:solidFill>
                  <a:srgbClr val="00B050"/>
                </a:solidFill>
              </a:rPr>
              <a:t>Omitting the False Part</a:t>
            </a:r>
          </a:p>
        </p:txBody>
      </p:sp>
      <p:pic>
        <p:nvPicPr>
          <p:cNvPr id="6" name="Picture 5">
            <a:extLst>
              <a:ext uri="{FF2B5EF4-FFF2-40B4-BE49-F238E27FC236}">
                <a16:creationId xmlns:a16="http://schemas.microsoft.com/office/drawing/2014/main" id="{C54BD80B-4F0E-2F2E-6132-615479EA6CC6}"/>
              </a:ext>
            </a:extLst>
          </p:cNvPr>
          <p:cNvPicPr>
            <a:picLocks noChangeAspect="1"/>
          </p:cNvPicPr>
          <p:nvPr/>
        </p:nvPicPr>
        <p:blipFill>
          <a:blip r:embed="rId2"/>
          <a:stretch>
            <a:fillRect/>
          </a:stretch>
        </p:blipFill>
        <p:spPr>
          <a:xfrm>
            <a:off x="2232991" y="1546182"/>
            <a:ext cx="5903843" cy="1742395"/>
          </a:xfrm>
          <a:prstGeom prst="rect">
            <a:avLst/>
          </a:prstGeom>
        </p:spPr>
      </p:pic>
      <p:pic>
        <p:nvPicPr>
          <p:cNvPr id="8" name="Picture 7">
            <a:extLst>
              <a:ext uri="{FF2B5EF4-FFF2-40B4-BE49-F238E27FC236}">
                <a16:creationId xmlns:a16="http://schemas.microsoft.com/office/drawing/2014/main" id="{8B6E4083-12AB-1AC5-4B0B-101509F1D217}"/>
              </a:ext>
            </a:extLst>
          </p:cNvPr>
          <p:cNvPicPr>
            <a:picLocks noChangeAspect="1"/>
          </p:cNvPicPr>
          <p:nvPr/>
        </p:nvPicPr>
        <p:blipFill>
          <a:blip r:embed="rId3"/>
          <a:stretch>
            <a:fillRect/>
          </a:stretch>
        </p:blipFill>
        <p:spPr>
          <a:xfrm>
            <a:off x="2232990" y="3969571"/>
            <a:ext cx="5559287" cy="2055370"/>
          </a:xfrm>
          <a:prstGeom prst="rect">
            <a:avLst/>
          </a:prstGeom>
        </p:spPr>
      </p:pic>
      <p:sp>
        <p:nvSpPr>
          <p:cNvPr id="3" name="Slide Number Placeholder 2">
            <a:extLst>
              <a:ext uri="{FF2B5EF4-FFF2-40B4-BE49-F238E27FC236}">
                <a16:creationId xmlns:a16="http://schemas.microsoft.com/office/drawing/2014/main" id="{0D5DE4A9-F354-1067-A627-2600D53BD111}"/>
              </a:ext>
            </a:extLst>
          </p:cNvPr>
          <p:cNvSpPr>
            <a:spLocks noGrp="1"/>
          </p:cNvSpPr>
          <p:nvPr>
            <p:ph type="sldNum" sz="quarter" idx="12"/>
          </p:nvPr>
        </p:nvSpPr>
        <p:spPr/>
        <p:txBody>
          <a:bodyPr/>
          <a:lstStyle/>
          <a:p>
            <a:fld id="{87D51D61-B8DA-4360-9C68-2EB7C963138E}" type="slidenum">
              <a:rPr lang="en-GB" smtClean="0"/>
              <a:t>38</a:t>
            </a:fld>
            <a:endParaRPr lang="en-GB"/>
          </a:p>
        </p:txBody>
      </p:sp>
    </p:spTree>
    <p:extLst>
      <p:ext uri="{BB962C8B-B14F-4D97-AF65-F5344CB8AC3E}">
        <p14:creationId xmlns:p14="http://schemas.microsoft.com/office/powerpoint/2010/main" val="126504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FF0-F56F-4199-9639-732C978DC444}"/>
              </a:ext>
            </a:extLst>
          </p:cNvPr>
          <p:cNvSpPr>
            <a:spLocks noGrp="1"/>
          </p:cNvSpPr>
          <p:nvPr>
            <p:ph type="title"/>
          </p:nvPr>
        </p:nvSpPr>
        <p:spPr/>
        <p:txBody>
          <a:bodyPr/>
          <a:lstStyle/>
          <a:p>
            <a:pPr algn="ctr"/>
            <a:r>
              <a:rPr lang="en-GB" b="1" dirty="0">
                <a:solidFill>
                  <a:srgbClr val="00B050"/>
                </a:solidFill>
              </a:rPr>
              <a:t>Using Formulas Inside IF Functions</a:t>
            </a:r>
          </a:p>
        </p:txBody>
      </p:sp>
      <p:sp>
        <p:nvSpPr>
          <p:cNvPr id="5" name="Content Placeholder 4">
            <a:extLst>
              <a:ext uri="{FF2B5EF4-FFF2-40B4-BE49-F238E27FC236}">
                <a16:creationId xmlns:a16="http://schemas.microsoft.com/office/drawing/2014/main" id="{E75BA318-6B2F-4A8F-AF27-0C1D0E786D1C}"/>
              </a:ext>
            </a:extLst>
          </p:cNvPr>
          <p:cNvSpPr>
            <a:spLocks noGrp="1"/>
          </p:cNvSpPr>
          <p:nvPr>
            <p:ph idx="1"/>
          </p:nvPr>
        </p:nvSpPr>
        <p:spPr/>
        <p:txBody>
          <a:bodyPr>
            <a:normAutofit/>
          </a:bodyPr>
          <a:lstStyle/>
          <a:p>
            <a:r>
              <a:rPr lang="en-GB" dirty="0"/>
              <a:t> In addition to text, you can put formulas inside an IF function</a:t>
            </a:r>
          </a:p>
          <a:p>
            <a:r>
              <a:rPr lang="en-GB" dirty="0"/>
              <a:t>Here is an example:</a:t>
            </a:r>
          </a:p>
          <a:p>
            <a:pPr marL="0" indent="0">
              <a:buNone/>
            </a:pPr>
            <a:r>
              <a:rPr lang="en-GB" dirty="0">
                <a:solidFill>
                  <a:srgbClr val="00B050"/>
                </a:solidFill>
              </a:rPr>
              <a:t>	=IF(AVERAGE(G2:G11)&gt;=40,AVERAGE(G2:G11),"&lt;40")</a:t>
            </a:r>
            <a:endParaRPr lang="en-GB" dirty="0"/>
          </a:p>
        </p:txBody>
      </p:sp>
      <p:pic>
        <p:nvPicPr>
          <p:cNvPr id="6" name="Picture 5">
            <a:extLst>
              <a:ext uri="{FF2B5EF4-FFF2-40B4-BE49-F238E27FC236}">
                <a16:creationId xmlns:a16="http://schemas.microsoft.com/office/drawing/2014/main" id="{CF11E4BA-281C-46F7-8F29-1D5554DAEA78}"/>
              </a:ext>
            </a:extLst>
          </p:cNvPr>
          <p:cNvPicPr>
            <a:picLocks noChangeAspect="1"/>
          </p:cNvPicPr>
          <p:nvPr/>
        </p:nvPicPr>
        <p:blipFill>
          <a:blip r:embed="rId2"/>
          <a:stretch>
            <a:fillRect/>
          </a:stretch>
        </p:blipFill>
        <p:spPr>
          <a:xfrm>
            <a:off x="1578510" y="3412638"/>
            <a:ext cx="4264269" cy="3010072"/>
          </a:xfrm>
          <a:prstGeom prst="rect">
            <a:avLst/>
          </a:prstGeom>
        </p:spPr>
      </p:pic>
      <p:pic>
        <p:nvPicPr>
          <p:cNvPr id="7" name="Picture 6">
            <a:extLst>
              <a:ext uri="{FF2B5EF4-FFF2-40B4-BE49-F238E27FC236}">
                <a16:creationId xmlns:a16="http://schemas.microsoft.com/office/drawing/2014/main" id="{6A28DA5C-FD48-4212-B90D-EC8B0DEAE265}"/>
              </a:ext>
            </a:extLst>
          </p:cNvPr>
          <p:cNvPicPr>
            <a:picLocks noChangeAspect="1"/>
          </p:cNvPicPr>
          <p:nvPr/>
        </p:nvPicPr>
        <p:blipFill>
          <a:blip r:embed="rId3"/>
          <a:stretch>
            <a:fillRect/>
          </a:stretch>
        </p:blipFill>
        <p:spPr>
          <a:xfrm>
            <a:off x="7595453" y="3412638"/>
            <a:ext cx="1450073" cy="2819023"/>
          </a:xfrm>
          <a:prstGeom prst="rect">
            <a:avLst/>
          </a:prstGeom>
        </p:spPr>
      </p:pic>
      <p:sp>
        <p:nvSpPr>
          <p:cNvPr id="4" name="TextBox 3">
            <a:extLst>
              <a:ext uri="{FF2B5EF4-FFF2-40B4-BE49-F238E27FC236}">
                <a16:creationId xmlns:a16="http://schemas.microsoft.com/office/drawing/2014/main" id="{3B4DCA51-94C0-9BAA-C287-13AB22652071}"/>
              </a:ext>
            </a:extLst>
          </p:cNvPr>
          <p:cNvSpPr txBox="1"/>
          <p:nvPr/>
        </p:nvSpPr>
        <p:spPr>
          <a:xfrm>
            <a:off x="5842779" y="130598"/>
            <a:ext cx="6155634" cy="646331"/>
          </a:xfrm>
          <a:prstGeom prst="rect">
            <a:avLst/>
          </a:prstGeom>
          <a:noFill/>
        </p:spPr>
        <p:txBody>
          <a:bodyPr wrap="square">
            <a:spAutoFit/>
          </a:bodyPr>
          <a:lstStyle/>
          <a:p>
            <a:pPr algn="r"/>
            <a:r>
              <a:rPr lang="en-GB" sz="3600" dirty="0">
                <a:solidFill>
                  <a:srgbClr val="00B050"/>
                </a:solidFill>
              </a:rPr>
              <a:t>12 IfwithFormula.xlsx</a:t>
            </a:r>
          </a:p>
        </p:txBody>
      </p:sp>
      <p:sp>
        <p:nvSpPr>
          <p:cNvPr id="3" name="Slide Number Placeholder 2">
            <a:extLst>
              <a:ext uri="{FF2B5EF4-FFF2-40B4-BE49-F238E27FC236}">
                <a16:creationId xmlns:a16="http://schemas.microsoft.com/office/drawing/2014/main" id="{2A606766-89E3-A88B-76CB-FC9995D47D59}"/>
              </a:ext>
            </a:extLst>
          </p:cNvPr>
          <p:cNvSpPr>
            <a:spLocks noGrp="1"/>
          </p:cNvSpPr>
          <p:nvPr>
            <p:ph type="sldNum" sz="quarter" idx="12"/>
          </p:nvPr>
        </p:nvSpPr>
        <p:spPr/>
        <p:txBody>
          <a:bodyPr/>
          <a:lstStyle/>
          <a:p>
            <a:fld id="{87D51D61-B8DA-4360-9C68-2EB7C963138E}" type="slidenum">
              <a:rPr lang="en-GB" smtClean="0"/>
              <a:t>39</a:t>
            </a:fld>
            <a:endParaRPr lang="en-GB"/>
          </a:p>
        </p:txBody>
      </p:sp>
    </p:spTree>
    <p:extLst>
      <p:ext uri="{BB962C8B-B14F-4D97-AF65-F5344CB8AC3E}">
        <p14:creationId xmlns:p14="http://schemas.microsoft.com/office/powerpoint/2010/main" val="4141671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1B61-4D7A-4994-B7D2-D672E0515EAB}"/>
              </a:ext>
            </a:extLst>
          </p:cNvPr>
          <p:cNvSpPr>
            <a:spLocks noGrp="1"/>
          </p:cNvSpPr>
          <p:nvPr>
            <p:ph type="title"/>
          </p:nvPr>
        </p:nvSpPr>
        <p:spPr/>
        <p:txBody>
          <a:bodyPr/>
          <a:lstStyle/>
          <a:p>
            <a:pPr algn="ctr"/>
            <a:r>
              <a:rPr lang="en-GB" b="1" dirty="0">
                <a:solidFill>
                  <a:srgbClr val="00B050"/>
                </a:solidFill>
              </a:rPr>
              <a:t>Range References –One Cell</a:t>
            </a:r>
          </a:p>
        </p:txBody>
      </p:sp>
      <p:sp>
        <p:nvSpPr>
          <p:cNvPr id="5" name="Content Placeholder 4">
            <a:extLst>
              <a:ext uri="{FF2B5EF4-FFF2-40B4-BE49-F238E27FC236}">
                <a16:creationId xmlns:a16="http://schemas.microsoft.com/office/drawing/2014/main" id="{D0334B79-CFAE-4930-810F-5BC6ADAEBFAA}"/>
              </a:ext>
            </a:extLst>
          </p:cNvPr>
          <p:cNvSpPr>
            <a:spLocks noGrp="1"/>
          </p:cNvSpPr>
          <p:nvPr>
            <p:ph idx="1"/>
          </p:nvPr>
        </p:nvSpPr>
        <p:spPr/>
        <p:txBody>
          <a:bodyPr/>
          <a:lstStyle/>
          <a:p>
            <a:pPr marL="0" indent="0">
              <a:buNone/>
            </a:pPr>
            <a:endParaRPr lang="en-GB" dirty="0"/>
          </a:p>
          <a:p>
            <a:endParaRPr lang="en-GB" dirty="0"/>
          </a:p>
        </p:txBody>
      </p:sp>
      <p:pic>
        <p:nvPicPr>
          <p:cNvPr id="6" name="Picture 5">
            <a:extLst>
              <a:ext uri="{FF2B5EF4-FFF2-40B4-BE49-F238E27FC236}">
                <a16:creationId xmlns:a16="http://schemas.microsoft.com/office/drawing/2014/main" id="{05897A23-34FA-449F-BA3E-60DD006700C5}"/>
              </a:ext>
            </a:extLst>
          </p:cNvPr>
          <p:cNvPicPr>
            <a:picLocks noChangeAspect="1"/>
          </p:cNvPicPr>
          <p:nvPr/>
        </p:nvPicPr>
        <p:blipFill>
          <a:blip r:embed="rId2"/>
          <a:stretch>
            <a:fillRect/>
          </a:stretch>
        </p:blipFill>
        <p:spPr>
          <a:xfrm>
            <a:off x="2314356" y="1463613"/>
            <a:ext cx="7563287" cy="5029262"/>
          </a:xfrm>
          <a:prstGeom prst="rect">
            <a:avLst/>
          </a:prstGeom>
        </p:spPr>
      </p:pic>
      <p:sp>
        <p:nvSpPr>
          <p:cNvPr id="4" name="TextBox 3">
            <a:extLst>
              <a:ext uri="{FF2B5EF4-FFF2-40B4-BE49-F238E27FC236}">
                <a16:creationId xmlns:a16="http://schemas.microsoft.com/office/drawing/2014/main" id="{C56A57DD-849D-78BC-1AAF-499AC9DDC754}"/>
              </a:ext>
            </a:extLst>
          </p:cNvPr>
          <p:cNvSpPr txBox="1"/>
          <p:nvPr/>
        </p:nvSpPr>
        <p:spPr>
          <a:xfrm>
            <a:off x="5870713" y="365125"/>
            <a:ext cx="6096000" cy="646331"/>
          </a:xfrm>
          <a:prstGeom prst="rect">
            <a:avLst/>
          </a:prstGeom>
          <a:noFill/>
        </p:spPr>
        <p:txBody>
          <a:bodyPr wrap="square">
            <a:spAutoFit/>
          </a:bodyPr>
          <a:lstStyle/>
          <a:p>
            <a:pPr algn="r"/>
            <a:r>
              <a:rPr lang="en-GB" sz="3600" dirty="0">
                <a:solidFill>
                  <a:srgbClr val="00B050"/>
                </a:solidFill>
              </a:rPr>
              <a:t>1 Ranges.xlsx</a:t>
            </a:r>
          </a:p>
        </p:txBody>
      </p:sp>
      <p:sp>
        <p:nvSpPr>
          <p:cNvPr id="3" name="Slide Number Placeholder 2">
            <a:extLst>
              <a:ext uri="{FF2B5EF4-FFF2-40B4-BE49-F238E27FC236}">
                <a16:creationId xmlns:a16="http://schemas.microsoft.com/office/drawing/2014/main" id="{17BE8786-9F12-2D99-A665-FFB266E3E60B}"/>
              </a:ext>
            </a:extLst>
          </p:cNvPr>
          <p:cNvSpPr>
            <a:spLocks noGrp="1"/>
          </p:cNvSpPr>
          <p:nvPr>
            <p:ph type="sldNum" sz="quarter" idx="12"/>
          </p:nvPr>
        </p:nvSpPr>
        <p:spPr/>
        <p:txBody>
          <a:bodyPr/>
          <a:lstStyle/>
          <a:p>
            <a:fld id="{87D51D61-B8DA-4360-9C68-2EB7C963138E}" type="slidenum">
              <a:rPr lang="en-GB" smtClean="0"/>
              <a:t>4</a:t>
            </a:fld>
            <a:endParaRPr lang="en-GB"/>
          </a:p>
        </p:txBody>
      </p:sp>
    </p:spTree>
    <p:extLst>
      <p:ext uri="{BB962C8B-B14F-4D97-AF65-F5344CB8AC3E}">
        <p14:creationId xmlns:p14="http://schemas.microsoft.com/office/powerpoint/2010/main" val="35398573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FF0-F56F-4199-9639-732C978DC444}"/>
              </a:ext>
            </a:extLst>
          </p:cNvPr>
          <p:cNvSpPr>
            <a:spLocks noGrp="1"/>
          </p:cNvSpPr>
          <p:nvPr>
            <p:ph type="title"/>
          </p:nvPr>
        </p:nvSpPr>
        <p:spPr/>
        <p:txBody>
          <a:bodyPr/>
          <a:lstStyle/>
          <a:p>
            <a:pPr algn="ctr"/>
            <a:r>
              <a:rPr lang="en-GB" b="1" dirty="0">
                <a:solidFill>
                  <a:srgbClr val="00B050"/>
                </a:solidFill>
              </a:rPr>
              <a:t>Using Formulas Inside IF Functions</a:t>
            </a:r>
          </a:p>
        </p:txBody>
      </p:sp>
      <p:sp>
        <p:nvSpPr>
          <p:cNvPr id="5" name="Content Placeholder 4">
            <a:extLst>
              <a:ext uri="{FF2B5EF4-FFF2-40B4-BE49-F238E27FC236}">
                <a16:creationId xmlns:a16="http://schemas.microsoft.com/office/drawing/2014/main" id="{E75BA318-6B2F-4A8F-AF27-0C1D0E786D1C}"/>
              </a:ext>
            </a:extLst>
          </p:cNvPr>
          <p:cNvSpPr>
            <a:spLocks noGrp="1"/>
          </p:cNvSpPr>
          <p:nvPr>
            <p:ph idx="1"/>
          </p:nvPr>
        </p:nvSpPr>
        <p:spPr/>
        <p:txBody>
          <a:bodyPr>
            <a:normAutofit/>
          </a:bodyPr>
          <a:lstStyle/>
          <a:p>
            <a:pPr marL="0" indent="0">
              <a:buNone/>
            </a:pPr>
            <a:r>
              <a:rPr lang="en-GB" dirty="0">
                <a:solidFill>
                  <a:srgbClr val="00B050"/>
                </a:solidFill>
              </a:rPr>
              <a:t>	=IF(AVERAGE(G2:G11)&gt;=</a:t>
            </a:r>
            <a:r>
              <a:rPr lang="en-GB" dirty="0">
                <a:solidFill>
                  <a:srgbClr val="FF0000"/>
                </a:solidFill>
              </a:rPr>
              <a:t>70</a:t>
            </a:r>
            <a:r>
              <a:rPr lang="en-GB" dirty="0">
                <a:solidFill>
                  <a:srgbClr val="00B050"/>
                </a:solidFill>
              </a:rPr>
              <a:t>,AVERAGE(G2:G11),"&lt;</a:t>
            </a:r>
            <a:r>
              <a:rPr lang="en-GB" dirty="0">
                <a:solidFill>
                  <a:srgbClr val="FF0000"/>
                </a:solidFill>
              </a:rPr>
              <a:t>70</a:t>
            </a:r>
            <a:r>
              <a:rPr lang="en-GB" dirty="0">
                <a:solidFill>
                  <a:srgbClr val="00B050"/>
                </a:solidFill>
              </a:rPr>
              <a:t>")</a:t>
            </a:r>
            <a:endParaRPr lang="en-GB" dirty="0"/>
          </a:p>
        </p:txBody>
      </p:sp>
      <p:pic>
        <p:nvPicPr>
          <p:cNvPr id="3" name="Picture 2">
            <a:extLst>
              <a:ext uri="{FF2B5EF4-FFF2-40B4-BE49-F238E27FC236}">
                <a16:creationId xmlns:a16="http://schemas.microsoft.com/office/drawing/2014/main" id="{0C377D68-998D-429D-BD74-68CFAE5939B0}"/>
              </a:ext>
            </a:extLst>
          </p:cNvPr>
          <p:cNvPicPr>
            <a:picLocks noChangeAspect="1"/>
          </p:cNvPicPr>
          <p:nvPr/>
        </p:nvPicPr>
        <p:blipFill>
          <a:blip r:embed="rId2"/>
          <a:stretch>
            <a:fillRect/>
          </a:stretch>
        </p:blipFill>
        <p:spPr>
          <a:xfrm>
            <a:off x="1789747" y="2451295"/>
            <a:ext cx="4584639" cy="3260188"/>
          </a:xfrm>
          <a:prstGeom prst="rect">
            <a:avLst/>
          </a:prstGeom>
        </p:spPr>
      </p:pic>
      <p:pic>
        <p:nvPicPr>
          <p:cNvPr id="4" name="Picture 3">
            <a:extLst>
              <a:ext uri="{FF2B5EF4-FFF2-40B4-BE49-F238E27FC236}">
                <a16:creationId xmlns:a16="http://schemas.microsoft.com/office/drawing/2014/main" id="{D6C501FE-5866-4AD4-A2F0-5F05DF0D9FBD}"/>
              </a:ext>
            </a:extLst>
          </p:cNvPr>
          <p:cNvPicPr>
            <a:picLocks noChangeAspect="1"/>
          </p:cNvPicPr>
          <p:nvPr/>
        </p:nvPicPr>
        <p:blipFill>
          <a:blip r:embed="rId3"/>
          <a:stretch>
            <a:fillRect/>
          </a:stretch>
        </p:blipFill>
        <p:spPr>
          <a:xfrm>
            <a:off x="6753664" y="2349893"/>
            <a:ext cx="1686952" cy="3361590"/>
          </a:xfrm>
          <a:prstGeom prst="rect">
            <a:avLst/>
          </a:prstGeom>
        </p:spPr>
      </p:pic>
      <p:sp>
        <p:nvSpPr>
          <p:cNvPr id="6" name="Slide Number Placeholder 5">
            <a:extLst>
              <a:ext uri="{FF2B5EF4-FFF2-40B4-BE49-F238E27FC236}">
                <a16:creationId xmlns:a16="http://schemas.microsoft.com/office/drawing/2014/main" id="{B4294BFC-4C59-50FB-65BE-2A5F67BD75F4}"/>
              </a:ext>
            </a:extLst>
          </p:cNvPr>
          <p:cNvSpPr>
            <a:spLocks noGrp="1"/>
          </p:cNvSpPr>
          <p:nvPr>
            <p:ph type="sldNum" sz="quarter" idx="12"/>
          </p:nvPr>
        </p:nvSpPr>
        <p:spPr/>
        <p:txBody>
          <a:bodyPr/>
          <a:lstStyle/>
          <a:p>
            <a:fld id="{87D51D61-B8DA-4360-9C68-2EB7C963138E}" type="slidenum">
              <a:rPr lang="en-GB" smtClean="0"/>
              <a:t>40</a:t>
            </a:fld>
            <a:endParaRPr lang="en-GB"/>
          </a:p>
        </p:txBody>
      </p:sp>
    </p:spTree>
    <p:extLst>
      <p:ext uri="{BB962C8B-B14F-4D97-AF65-F5344CB8AC3E}">
        <p14:creationId xmlns:p14="http://schemas.microsoft.com/office/powerpoint/2010/main" val="2900275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FF0-F56F-4199-9639-732C978DC444}"/>
              </a:ext>
            </a:extLst>
          </p:cNvPr>
          <p:cNvSpPr>
            <a:spLocks noGrp="1"/>
          </p:cNvSpPr>
          <p:nvPr>
            <p:ph type="title"/>
          </p:nvPr>
        </p:nvSpPr>
        <p:spPr/>
        <p:txBody>
          <a:bodyPr/>
          <a:lstStyle/>
          <a:p>
            <a:pPr algn="ctr"/>
            <a:r>
              <a:rPr lang="en-GB" b="1" dirty="0">
                <a:solidFill>
                  <a:srgbClr val="00B050"/>
                </a:solidFill>
              </a:rPr>
              <a:t>Nested IF Functions</a:t>
            </a:r>
          </a:p>
        </p:txBody>
      </p:sp>
      <p:sp>
        <p:nvSpPr>
          <p:cNvPr id="5" name="Content Placeholder 4">
            <a:extLst>
              <a:ext uri="{FF2B5EF4-FFF2-40B4-BE49-F238E27FC236}">
                <a16:creationId xmlns:a16="http://schemas.microsoft.com/office/drawing/2014/main" id="{E75BA318-6B2F-4A8F-AF27-0C1D0E786D1C}"/>
              </a:ext>
            </a:extLst>
          </p:cNvPr>
          <p:cNvSpPr>
            <a:spLocks noGrp="1"/>
          </p:cNvSpPr>
          <p:nvPr>
            <p:ph idx="1"/>
          </p:nvPr>
        </p:nvSpPr>
        <p:spPr/>
        <p:txBody>
          <a:bodyPr>
            <a:normAutofit/>
          </a:bodyPr>
          <a:lstStyle/>
          <a:p>
            <a:pPr marL="0" indent="0">
              <a:buNone/>
            </a:pPr>
            <a:r>
              <a:rPr lang="en-GB" dirty="0"/>
              <a:t>You can put any formula inside an IF function</a:t>
            </a:r>
          </a:p>
          <a:p>
            <a:r>
              <a:rPr lang="en-GB" dirty="0"/>
              <a:t>That means you can even put an IF function inside another IF function, like this:</a:t>
            </a:r>
          </a:p>
          <a:p>
            <a:endParaRPr lang="en-GB" dirty="0"/>
          </a:p>
          <a:p>
            <a:pPr marL="457200" lvl="1" indent="0">
              <a:buNone/>
            </a:pPr>
            <a:r>
              <a:rPr lang="en-GB" sz="2800" dirty="0">
                <a:solidFill>
                  <a:srgbClr val="00B050"/>
                </a:solidFill>
              </a:rPr>
              <a:t>IF( condition1 , </a:t>
            </a:r>
            <a:r>
              <a:rPr lang="en-GB" sz="2800" dirty="0">
                <a:solidFill>
                  <a:srgbClr val="0070C0"/>
                </a:solidFill>
              </a:rPr>
              <a:t>result1</a:t>
            </a:r>
            <a:r>
              <a:rPr lang="en-GB" sz="2800" dirty="0">
                <a:solidFill>
                  <a:srgbClr val="00B050"/>
                </a:solidFill>
              </a:rPr>
              <a:t> ,</a:t>
            </a:r>
            <a:r>
              <a:rPr lang="en-GB" sz="2800" dirty="0">
                <a:solidFill>
                  <a:srgbClr val="FF0000"/>
                </a:solidFill>
              </a:rPr>
              <a:t>IF( condition2 , result2 , result3 )</a:t>
            </a:r>
            <a:r>
              <a:rPr lang="en-GB" sz="2800" dirty="0">
                <a:solidFill>
                  <a:srgbClr val="00B050"/>
                </a:solidFill>
              </a:rPr>
              <a:t>)</a:t>
            </a:r>
          </a:p>
          <a:p>
            <a:endParaRPr lang="en-GB" dirty="0"/>
          </a:p>
          <a:p>
            <a:r>
              <a:rPr lang="en-GB" dirty="0"/>
              <a:t>The IF function inside another IF function is called a nested IF</a:t>
            </a:r>
          </a:p>
        </p:txBody>
      </p:sp>
      <p:sp>
        <p:nvSpPr>
          <p:cNvPr id="3" name="Slide Number Placeholder 2">
            <a:extLst>
              <a:ext uri="{FF2B5EF4-FFF2-40B4-BE49-F238E27FC236}">
                <a16:creationId xmlns:a16="http://schemas.microsoft.com/office/drawing/2014/main" id="{9B5B84D1-2594-1948-A4AF-D79A074F10C9}"/>
              </a:ext>
            </a:extLst>
          </p:cNvPr>
          <p:cNvSpPr>
            <a:spLocks noGrp="1"/>
          </p:cNvSpPr>
          <p:nvPr>
            <p:ph type="sldNum" sz="quarter" idx="12"/>
          </p:nvPr>
        </p:nvSpPr>
        <p:spPr/>
        <p:txBody>
          <a:bodyPr/>
          <a:lstStyle/>
          <a:p>
            <a:fld id="{87D51D61-B8DA-4360-9C68-2EB7C963138E}" type="slidenum">
              <a:rPr lang="en-GB" smtClean="0"/>
              <a:t>41</a:t>
            </a:fld>
            <a:endParaRPr lang="en-GB"/>
          </a:p>
        </p:txBody>
      </p:sp>
    </p:spTree>
    <p:extLst>
      <p:ext uri="{BB962C8B-B14F-4D97-AF65-F5344CB8AC3E}">
        <p14:creationId xmlns:p14="http://schemas.microsoft.com/office/powerpoint/2010/main" val="3755634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FF0-F56F-4199-9639-732C978DC444}"/>
              </a:ext>
            </a:extLst>
          </p:cNvPr>
          <p:cNvSpPr>
            <a:spLocks noGrp="1"/>
          </p:cNvSpPr>
          <p:nvPr>
            <p:ph type="title"/>
          </p:nvPr>
        </p:nvSpPr>
        <p:spPr/>
        <p:txBody>
          <a:bodyPr/>
          <a:lstStyle/>
          <a:p>
            <a:pPr algn="ctr"/>
            <a:r>
              <a:rPr lang="en-GB" b="1" dirty="0">
                <a:solidFill>
                  <a:srgbClr val="00B050"/>
                </a:solidFill>
              </a:rPr>
              <a:t>A Nested IF Example</a:t>
            </a:r>
          </a:p>
        </p:txBody>
      </p:sp>
      <p:sp>
        <p:nvSpPr>
          <p:cNvPr id="5" name="Content Placeholder 4">
            <a:extLst>
              <a:ext uri="{FF2B5EF4-FFF2-40B4-BE49-F238E27FC236}">
                <a16:creationId xmlns:a16="http://schemas.microsoft.com/office/drawing/2014/main" id="{E75BA318-6B2F-4A8F-AF27-0C1D0E786D1C}"/>
              </a:ext>
            </a:extLst>
          </p:cNvPr>
          <p:cNvSpPr>
            <a:spLocks noGrp="1"/>
          </p:cNvSpPr>
          <p:nvPr>
            <p:ph idx="1"/>
          </p:nvPr>
        </p:nvSpPr>
        <p:spPr/>
        <p:txBody>
          <a:bodyPr>
            <a:normAutofit/>
          </a:bodyPr>
          <a:lstStyle/>
          <a:p>
            <a:r>
              <a:rPr lang="en-GB" dirty="0"/>
              <a:t>The following formula is put in cell A5</a:t>
            </a:r>
          </a:p>
          <a:p>
            <a:endParaRPr lang="en-GB" dirty="0"/>
          </a:p>
          <a:p>
            <a:endParaRPr lang="en-GB" dirty="0"/>
          </a:p>
          <a:p>
            <a:pPr marL="0" indent="0">
              <a:buNone/>
            </a:pPr>
            <a:endParaRPr lang="en-GB" dirty="0">
              <a:solidFill>
                <a:srgbClr val="0070C0"/>
              </a:solidFill>
            </a:endParaRPr>
          </a:p>
          <a:p>
            <a:pPr marL="0" indent="0">
              <a:buNone/>
            </a:pPr>
            <a:endParaRPr lang="en-GB" dirty="0">
              <a:solidFill>
                <a:srgbClr val="0070C0"/>
              </a:solidFill>
            </a:endParaRPr>
          </a:p>
          <a:p>
            <a:pPr marL="0" indent="0">
              <a:buNone/>
            </a:pPr>
            <a:r>
              <a:rPr lang="en-GB" dirty="0">
                <a:solidFill>
                  <a:srgbClr val="0070C0"/>
                </a:solidFill>
              </a:rPr>
              <a:t>=IF(B3&lt;B1,"You are the fastest in the </a:t>
            </a:r>
            <a:r>
              <a:rPr lang="en-GB" dirty="0" err="1">
                <a:solidFill>
                  <a:srgbClr val="0070C0"/>
                </a:solidFill>
              </a:rPr>
              <a:t>world!",IF</a:t>
            </a:r>
            <a:r>
              <a:rPr lang="en-GB" dirty="0">
                <a:solidFill>
                  <a:srgbClr val="0070C0"/>
                </a:solidFill>
              </a:rPr>
              <a:t>(B3&lt;B2,"You are the fastest in Thailand!", "Train harder to beat the records!"))</a:t>
            </a:r>
          </a:p>
        </p:txBody>
      </p:sp>
      <p:pic>
        <p:nvPicPr>
          <p:cNvPr id="3" name="Picture 2">
            <a:extLst>
              <a:ext uri="{FF2B5EF4-FFF2-40B4-BE49-F238E27FC236}">
                <a16:creationId xmlns:a16="http://schemas.microsoft.com/office/drawing/2014/main" id="{B998DCD7-4983-4537-A2A1-D1683BAE5DD8}"/>
              </a:ext>
            </a:extLst>
          </p:cNvPr>
          <p:cNvPicPr>
            <a:picLocks noChangeAspect="1"/>
          </p:cNvPicPr>
          <p:nvPr/>
        </p:nvPicPr>
        <p:blipFill>
          <a:blip r:embed="rId2"/>
          <a:stretch>
            <a:fillRect/>
          </a:stretch>
        </p:blipFill>
        <p:spPr>
          <a:xfrm>
            <a:off x="3642360" y="2296060"/>
            <a:ext cx="3954194" cy="1998665"/>
          </a:xfrm>
          <a:prstGeom prst="rect">
            <a:avLst/>
          </a:prstGeom>
        </p:spPr>
      </p:pic>
      <p:sp>
        <p:nvSpPr>
          <p:cNvPr id="6" name="TextBox 5">
            <a:extLst>
              <a:ext uri="{FF2B5EF4-FFF2-40B4-BE49-F238E27FC236}">
                <a16:creationId xmlns:a16="http://schemas.microsoft.com/office/drawing/2014/main" id="{24BFD0FC-25DB-1C1F-456A-8E04AA753690}"/>
              </a:ext>
            </a:extLst>
          </p:cNvPr>
          <p:cNvSpPr txBox="1"/>
          <p:nvPr/>
        </p:nvSpPr>
        <p:spPr>
          <a:xfrm>
            <a:off x="5619457" y="274846"/>
            <a:ext cx="6162260" cy="646331"/>
          </a:xfrm>
          <a:prstGeom prst="rect">
            <a:avLst/>
          </a:prstGeom>
          <a:noFill/>
        </p:spPr>
        <p:txBody>
          <a:bodyPr wrap="square">
            <a:spAutoFit/>
          </a:bodyPr>
          <a:lstStyle/>
          <a:p>
            <a:pPr algn="r"/>
            <a:r>
              <a:rPr lang="en-GB" sz="3600" dirty="0">
                <a:solidFill>
                  <a:srgbClr val="00B050"/>
                </a:solidFill>
              </a:rPr>
              <a:t>13 WorldRecord.xlsx</a:t>
            </a:r>
          </a:p>
        </p:txBody>
      </p:sp>
      <p:sp>
        <p:nvSpPr>
          <p:cNvPr id="4" name="Slide Number Placeholder 3">
            <a:extLst>
              <a:ext uri="{FF2B5EF4-FFF2-40B4-BE49-F238E27FC236}">
                <a16:creationId xmlns:a16="http://schemas.microsoft.com/office/drawing/2014/main" id="{5BBFBBD8-20D5-9E9F-66F4-3379B842E7AC}"/>
              </a:ext>
            </a:extLst>
          </p:cNvPr>
          <p:cNvSpPr>
            <a:spLocks noGrp="1"/>
          </p:cNvSpPr>
          <p:nvPr>
            <p:ph type="sldNum" sz="quarter" idx="12"/>
          </p:nvPr>
        </p:nvSpPr>
        <p:spPr/>
        <p:txBody>
          <a:bodyPr/>
          <a:lstStyle/>
          <a:p>
            <a:fld id="{87D51D61-B8DA-4360-9C68-2EB7C963138E}" type="slidenum">
              <a:rPr lang="en-GB" smtClean="0"/>
              <a:t>42</a:t>
            </a:fld>
            <a:endParaRPr lang="en-GB"/>
          </a:p>
        </p:txBody>
      </p:sp>
    </p:spTree>
    <p:extLst>
      <p:ext uri="{BB962C8B-B14F-4D97-AF65-F5344CB8AC3E}">
        <p14:creationId xmlns:p14="http://schemas.microsoft.com/office/powerpoint/2010/main" val="29553612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FF0-F56F-4199-9639-732C978DC444}"/>
              </a:ext>
            </a:extLst>
          </p:cNvPr>
          <p:cNvSpPr>
            <a:spLocks noGrp="1"/>
          </p:cNvSpPr>
          <p:nvPr>
            <p:ph type="title"/>
          </p:nvPr>
        </p:nvSpPr>
        <p:spPr/>
        <p:txBody>
          <a:bodyPr/>
          <a:lstStyle/>
          <a:p>
            <a:pPr algn="ctr"/>
            <a:r>
              <a:rPr lang="en-GB" b="1" dirty="0">
                <a:solidFill>
                  <a:srgbClr val="00B050"/>
                </a:solidFill>
              </a:rPr>
              <a:t>A Nested IF Example</a:t>
            </a:r>
          </a:p>
        </p:txBody>
      </p:sp>
      <p:sp>
        <p:nvSpPr>
          <p:cNvPr id="5" name="Content Placeholder 4">
            <a:extLst>
              <a:ext uri="{FF2B5EF4-FFF2-40B4-BE49-F238E27FC236}">
                <a16:creationId xmlns:a16="http://schemas.microsoft.com/office/drawing/2014/main" id="{E75BA318-6B2F-4A8F-AF27-0C1D0E786D1C}"/>
              </a:ext>
            </a:extLst>
          </p:cNvPr>
          <p:cNvSpPr>
            <a:spLocks noGrp="1"/>
          </p:cNvSpPr>
          <p:nvPr>
            <p:ph idx="1"/>
          </p:nvPr>
        </p:nvSpPr>
        <p:spPr/>
        <p:txBody>
          <a:bodyPr>
            <a:normAutofit/>
          </a:bodyPr>
          <a:lstStyle/>
          <a:p>
            <a:pPr marL="0" indent="0">
              <a:buNone/>
            </a:pPr>
            <a:r>
              <a:rPr lang="en-GB" dirty="0">
                <a:solidFill>
                  <a:srgbClr val="0070C0"/>
                </a:solidFill>
              </a:rPr>
              <a:t>=IF(B3&lt;B1,</a:t>
            </a:r>
            <a:r>
              <a:rPr lang="en-GB" dirty="0">
                <a:solidFill>
                  <a:srgbClr val="FF0000"/>
                </a:solidFill>
              </a:rPr>
              <a:t>"You are the fastest in the </a:t>
            </a:r>
            <a:r>
              <a:rPr lang="en-GB" dirty="0" err="1">
                <a:solidFill>
                  <a:srgbClr val="FF0000"/>
                </a:solidFill>
              </a:rPr>
              <a:t>world!"</a:t>
            </a:r>
            <a:r>
              <a:rPr lang="en-GB" dirty="0" err="1">
                <a:solidFill>
                  <a:srgbClr val="0070C0"/>
                </a:solidFill>
              </a:rPr>
              <a:t>,IF</a:t>
            </a:r>
            <a:r>
              <a:rPr lang="en-GB" dirty="0">
                <a:solidFill>
                  <a:srgbClr val="0070C0"/>
                </a:solidFill>
              </a:rPr>
              <a:t>(B3&lt;B2,"You are the fastest in Thailand!", "Train harder to beat the records!"))</a:t>
            </a:r>
          </a:p>
          <a:p>
            <a:pPr marL="0" indent="0">
              <a:buNone/>
            </a:pPr>
            <a:endParaRPr lang="en-GB" dirty="0">
              <a:solidFill>
                <a:srgbClr val="0070C0"/>
              </a:solidFill>
            </a:endParaRPr>
          </a:p>
          <a:p>
            <a:pPr marL="0" indent="0">
              <a:buNone/>
            </a:pPr>
            <a:r>
              <a:rPr lang="en-GB" dirty="0">
                <a:solidFill>
                  <a:srgbClr val="0070C0"/>
                </a:solidFill>
              </a:rPr>
              <a:t>B3&lt;B1 TRUE</a:t>
            </a:r>
          </a:p>
        </p:txBody>
      </p:sp>
      <p:pic>
        <p:nvPicPr>
          <p:cNvPr id="6" name="Picture 5">
            <a:extLst>
              <a:ext uri="{FF2B5EF4-FFF2-40B4-BE49-F238E27FC236}">
                <a16:creationId xmlns:a16="http://schemas.microsoft.com/office/drawing/2014/main" id="{FD229861-CC99-449B-9691-25C7A313E6AB}"/>
              </a:ext>
            </a:extLst>
          </p:cNvPr>
          <p:cNvPicPr>
            <a:picLocks noChangeAspect="1"/>
          </p:cNvPicPr>
          <p:nvPr/>
        </p:nvPicPr>
        <p:blipFill>
          <a:blip r:embed="rId2"/>
          <a:stretch>
            <a:fillRect/>
          </a:stretch>
        </p:blipFill>
        <p:spPr>
          <a:xfrm>
            <a:off x="3352726" y="3311110"/>
            <a:ext cx="4890942" cy="2607234"/>
          </a:xfrm>
          <a:prstGeom prst="rect">
            <a:avLst/>
          </a:prstGeom>
        </p:spPr>
      </p:pic>
      <p:sp>
        <p:nvSpPr>
          <p:cNvPr id="3" name="Slide Number Placeholder 2">
            <a:extLst>
              <a:ext uri="{FF2B5EF4-FFF2-40B4-BE49-F238E27FC236}">
                <a16:creationId xmlns:a16="http://schemas.microsoft.com/office/drawing/2014/main" id="{825F9AE2-4B99-92A7-9E74-3524A4DEFBD8}"/>
              </a:ext>
            </a:extLst>
          </p:cNvPr>
          <p:cNvSpPr>
            <a:spLocks noGrp="1"/>
          </p:cNvSpPr>
          <p:nvPr>
            <p:ph type="sldNum" sz="quarter" idx="12"/>
          </p:nvPr>
        </p:nvSpPr>
        <p:spPr/>
        <p:txBody>
          <a:bodyPr/>
          <a:lstStyle/>
          <a:p>
            <a:fld id="{87D51D61-B8DA-4360-9C68-2EB7C963138E}" type="slidenum">
              <a:rPr lang="en-GB" smtClean="0"/>
              <a:t>43</a:t>
            </a:fld>
            <a:endParaRPr lang="en-GB"/>
          </a:p>
        </p:txBody>
      </p:sp>
    </p:spTree>
    <p:extLst>
      <p:ext uri="{BB962C8B-B14F-4D97-AF65-F5344CB8AC3E}">
        <p14:creationId xmlns:p14="http://schemas.microsoft.com/office/powerpoint/2010/main" val="3877048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FF0-F56F-4199-9639-732C978DC444}"/>
              </a:ext>
            </a:extLst>
          </p:cNvPr>
          <p:cNvSpPr>
            <a:spLocks noGrp="1"/>
          </p:cNvSpPr>
          <p:nvPr>
            <p:ph type="title"/>
          </p:nvPr>
        </p:nvSpPr>
        <p:spPr/>
        <p:txBody>
          <a:bodyPr/>
          <a:lstStyle/>
          <a:p>
            <a:pPr algn="ctr"/>
            <a:r>
              <a:rPr lang="en-GB" b="1" dirty="0">
                <a:solidFill>
                  <a:srgbClr val="00B050"/>
                </a:solidFill>
              </a:rPr>
              <a:t>A Nested IF Example</a:t>
            </a:r>
          </a:p>
        </p:txBody>
      </p:sp>
      <p:sp>
        <p:nvSpPr>
          <p:cNvPr id="5" name="Content Placeholder 4">
            <a:extLst>
              <a:ext uri="{FF2B5EF4-FFF2-40B4-BE49-F238E27FC236}">
                <a16:creationId xmlns:a16="http://schemas.microsoft.com/office/drawing/2014/main" id="{E75BA318-6B2F-4A8F-AF27-0C1D0E786D1C}"/>
              </a:ext>
            </a:extLst>
          </p:cNvPr>
          <p:cNvSpPr>
            <a:spLocks noGrp="1"/>
          </p:cNvSpPr>
          <p:nvPr>
            <p:ph idx="1"/>
          </p:nvPr>
        </p:nvSpPr>
        <p:spPr/>
        <p:txBody>
          <a:bodyPr>
            <a:normAutofit/>
          </a:bodyPr>
          <a:lstStyle/>
          <a:p>
            <a:pPr marL="0" indent="0">
              <a:buNone/>
            </a:pPr>
            <a:r>
              <a:rPr lang="en-GB" dirty="0">
                <a:solidFill>
                  <a:srgbClr val="0070C0"/>
                </a:solidFill>
              </a:rPr>
              <a:t>=IF(B3&lt;B1,"You are the fastest in the </a:t>
            </a:r>
            <a:r>
              <a:rPr lang="en-GB" dirty="0" err="1">
                <a:solidFill>
                  <a:srgbClr val="0070C0"/>
                </a:solidFill>
              </a:rPr>
              <a:t>world!",</a:t>
            </a:r>
            <a:r>
              <a:rPr lang="en-GB" dirty="0" err="1">
                <a:solidFill>
                  <a:srgbClr val="00B050"/>
                </a:solidFill>
              </a:rPr>
              <a:t>IF</a:t>
            </a:r>
            <a:r>
              <a:rPr lang="en-GB" dirty="0">
                <a:solidFill>
                  <a:srgbClr val="00B050"/>
                </a:solidFill>
              </a:rPr>
              <a:t>(B3&lt;B2,</a:t>
            </a:r>
            <a:r>
              <a:rPr lang="en-GB" dirty="0">
                <a:solidFill>
                  <a:srgbClr val="FF0000"/>
                </a:solidFill>
              </a:rPr>
              <a:t>"You are the fastest in Thailand!"</a:t>
            </a:r>
            <a:r>
              <a:rPr lang="en-GB" dirty="0">
                <a:solidFill>
                  <a:srgbClr val="00B050"/>
                </a:solidFill>
              </a:rPr>
              <a:t>, "Train harder to beat the records!")</a:t>
            </a:r>
            <a:r>
              <a:rPr lang="en-GB" dirty="0">
                <a:solidFill>
                  <a:srgbClr val="0070C0"/>
                </a:solidFill>
              </a:rPr>
              <a:t>)</a:t>
            </a:r>
          </a:p>
          <a:p>
            <a:pPr marL="0" indent="0">
              <a:buNone/>
            </a:pPr>
            <a:endParaRPr lang="en-GB" dirty="0">
              <a:solidFill>
                <a:srgbClr val="0070C0"/>
              </a:solidFill>
            </a:endParaRPr>
          </a:p>
          <a:p>
            <a:pPr marL="0" indent="0">
              <a:buNone/>
            </a:pPr>
            <a:r>
              <a:rPr lang="en-GB" dirty="0">
                <a:solidFill>
                  <a:srgbClr val="0070C0"/>
                </a:solidFill>
              </a:rPr>
              <a:t>B3&lt;B1 FALSE and B3&lt;B2 TRUE</a:t>
            </a:r>
          </a:p>
        </p:txBody>
      </p:sp>
      <p:pic>
        <p:nvPicPr>
          <p:cNvPr id="3" name="Picture 2">
            <a:extLst>
              <a:ext uri="{FF2B5EF4-FFF2-40B4-BE49-F238E27FC236}">
                <a16:creationId xmlns:a16="http://schemas.microsoft.com/office/drawing/2014/main" id="{3C1E56A9-5506-4169-857A-34DBE7EEDB8E}"/>
              </a:ext>
            </a:extLst>
          </p:cNvPr>
          <p:cNvPicPr>
            <a:picLocks noChangeAspect="1"/>
          </p:cNvPicPr>
          <p:nvPr/>
        </p:nvPicPr>
        <p:blipFill>
          <a:blip r:embed="rId2"/>
          <a:stretch>
            <a:fillRect/>
          </a:stretch>
        </p:blipFill>
        <p:spPr>
          <a:xfrm>
            <a:off x="5621288" y="3288323"/>
            <a:ext cx="4636875" cy="2344103"/>
          </a:xfrm>
          <a:prstGeom prst="rect">
            <a:avLst/>
          </a:prstGeom>
        </p:spPr>
      </p:pic>
      <p:sp>
        <p:nvSpPr>
          <p:cNvPr id="6" name="TextBox 5">
            <a:extLst>
              <a:ext uri="{FF2B5EF4-FFF2-40B4-BE49-F238E27FC236}">
                <a16:creationId xmlns:a16="http://schemas.microsoft.com/office/drawing/2014/main" id="{ED4B385A-0A12-27A3-6410-53916555A383}"/>
              </a:ext>
            </a:extLst>
          </p:cNvPr>
          <p:cNvSpPr txBox="1"/>
          <p:nvPr/>
        </p:nvSpPr>
        <p:spPr>
          <a:xfrm>
            <a:off x="5621288" y="180459"/>
            <a:ext cx="6162260" cy="646331"/>
          </a:xfrm>
          <a:prstGeom prst="rect">
            <a:avLst/>
          </a:prstGeom>
          <a:noFill/>
        </p:spPr>
        <p:txBody>
          <a:bodyPr wrap="square">
            <a:spAutoFit/>
          </a:bodyPr>
          <a:lstStyle/>
          <a:p>
            <a:pPr algn="r"/>
            <a:r>
              <a:rPr lang="en-GB" sz="3600" dirty="0">
                <a:solidFill>
                  <a:srgbClr val="00B050"/>
                </a:solidFill>
              </a:rPr>
              <a:t>14 Exercise2.xlsx</a:t>
            </a:r>
          </a:p>
        </p:txBody>
      </p:sp>
      <p:sp>
        <p:nvSpPr>
          <p:cNvPr id="4" name="Slide Number Placeholder 3">
            <a:extLst>
              <a:ext uri="{FF2B5EF4-FFF2-40B4-BE49-F238E27FC236}">
                <a16:creationId xmlns:a16="http://schemas.microsoft.com/office/drawing/2014/main" id="{00F5F186-871E-9A2C-D5E2-5FBEC99D3918}"/>
              </a:ext>
            </a:extLst>
          </p:cNvPr>
          <p:cNvSpPr>
            <a:spLocks noGrp="1"/>
          </p:cNvSpPr>
          <p:nvPr>
            <p:ph type="sldNum" sz="quarter" idx="12"/>
          </p:nvPr>
        </p:nvSpPr>
        <p:spPr/>
        <p:txBody>
          <a:bodyPr/>
          <a:lstStyle/>
          <a:p>
            <a:fld id="{87D51D61-B8DA-4360-9C68-2EB7C963138E}" type="slidenum">
              <a:rPr lang="en-GB" smtClean="0"/>
              <a:t>44</a:t>
            </a:fld>
            <a:endParaRPr lang="en-GB"/>
          </a:p>
        </p:txBody>
      </p:sp>
    </p:spTree>
    <p:extLst>
      <p:ext uri="{BB962C8B-B14F-4D97-AF65-F5344CB8AC3E}">
        <p14:creationId xmlns:p14="http://schemas.microsoft.com/office/powerpoint/2010/main" val="3856355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FF0-F56F-4199-9639-732C978DC444}"/>
              </a:ext>
            </a:extLst>
          </p:cNvPr>
          <p:cNvSpPr>
            <a:spLocks noGrp="1"/>
          </p:cNvSpPr>
          <p:nvPr>
            <p:ph type="title"/>
          </p:nvPr>
        </p:nvSpPr>
        <p:spPr/>
        <p:txBody>
          <a:bodyPr/>
          <a:lstStyle/>
          <a:p>
            <a:pPr algn="ctr"/>
            <a:r>
              <a:rPr lang="en-GB" b="1" dirty="0">
                <a:solidFill>
                  <a:srgbClr val="00B050"/>
                </a:solidFill>
              </a:rPr>
              <a:t>A Nested IF Example</a:t>
            </a:r>
          </a:p>
        </p:txBody>
      </p:sp>
      <p:sp>
        <p:nvSpPr>
          <p:cNvPr id="5" name="Content Placeholder 4">
            <a:extLst>
              <a:ext uri="{FF2B5EF4-FFF2-40B4-BE49-F238E27FC236}">
                <a16:creationId xmlns:a16="http://schemas.microsoft.com/office/drawing/2014/main" id="{E75BA318-6B2F-4A8F-AF27-0C1D0E786D1C}"/>
              </a:ext>
            </a:extLst>
          </p:cNvPr>
          <p:cNvSpPr>
            <a:spLocks noGrp="1"/>
          </p:cNvSpPr>
          <p:nvPr>
            <p:ph idx="1"/>
          </p:nvPr>
        </p:nvSpPr>
        <p:spPr/>
        <p:txBody>
          <a:bodyPr>
            <a:normAutofit/>
          </a:bodyPr>
          <a:lstStyle/>
          <a:p>
            <a:pPr marL="0" indent="0">
              <a:buNone/>
            </a:pPr>
            <a:r>
              <a:rPr lang="en-GB" dirty="0">
                <a:solidFill>
                  <a:srgbClr val="0070C0"/>
                </a:solidFill>
              </a:rPr>
              <a:t>=IF(B3&lt;B1,"You are the fastest in the </a:t>
            </a:r>
            <a:r>
              <a:rPr lang="en-GB" dirty="0" err="1">
                <a:solidFill>
                  <a:srgbClr val="0070C0"/>
                </a:solidFill>
              </a:rPr>
              <a:t>world!",IF</a:t>
            </a:r>
            <a:r>
              <a:rPr lang="en-GB" dirty="0">
                <a:solidFill>
                  <a:srgbClr val="0070C0"/>
                </a:solidFill>
              </a:rPr>
              <a:t>(B3&lt;B2,"You are the fastest in Thailand!", </a:t>
            </a:r>
            <a:r>
              <a:rPr lang="en-GB" dirty="0">
                <a:solidFill>
                  <a:srgbClr val="FF0000"/>
                </a:solidFill>
              </a:rPr>
              <a:t>"Train harder to beat the records!"</a:t>
            </a:r>
            <a:r>
              <a:rPr lang="en-GB" dirty="0">
                <a:solidFill>
                  <a:srgbClr val="0070C0"/>
                </a:solidFill>
              </a:rPr>
              <a:t>))</a:t>
            </a:r>
          </a:p>
          <a:p>
            <a:pPr marL="0" indent="0">
              <a:buNone/>
            </a:pPr>
            <a:endParaRPr lang="en-GB" dirty="0">
              <a:solidFill>
                <a:srgbClr val="0070C0"/>
              </a:solidFill>
            </a:endParaRPr>
          </a:p>
          <a:p>
            <a:pPr marL="0" indent="0">
              <a:buNone/>
            </a:pPr>
            <a:r>
              <a:rPr lang="en-GB" dirty="0">
                <a:solidFill>
                  <a:srgbClr val="0070C0"/>
                </a:solidFill>
              </a:rPr>
              <a:t>B3&lt;B1 FALSE and B3&lt;B2 FALSE</a:t>
            </a:r>
          </a:p>
        </p:txBody>
      </p:sp>
      <p:pic>
        <p:nvPicPr>
          <p:cNvPr id="4" name="Picture 3">
            <a:extLst>
              <a:ext uri="{FF2B5EF4-FFF2-40B4-BE49-F238E27FC236}">
                <a16:creationId xmlns:a16="http://schemas.microsoft.com/office/drawing/2014/main" id="{BD461B64-9119-46BC-B64D-996BBFBCE2DF}"/>
              </a:ext>
            </a:extLst>
          </p:cNvPr>
          <p:cNvPicPr>
            <a:picLocks noChangeAspect="1"/>
          </p:cNvPicPr>
          <p:nvPr/>
        </p:nvPicPr>
        <p:blipFill>
          <a:blip r:embed="rId2"/>
          <a:stretch>
            <a:fillRect/>
          </a:stretch>
        </p:blipFill>
        <p:spPr>
          <a:xfrm>
            <a:off x="5776692" y="3273230"/>
            <a:ext cx="4352045" cy="2358742"/>
          </a:xfrm>
          <a:prstGeom prst="rect">
            <a:avLst/>
          </a:prstGeom>
        </p:spPr>
      </p:pic>
      <p:sp>
        <p:nvSpPr>
          <p:cNvPr id="3" name="Slide Number Placeholder 2">
            <a:extLst>
              <a:ext uri="{FF2B5EF4-FFF2-40B4-BE49-F238E27FC236}">
                <a16:creationId xmlns:a16="http://schemas.microsoft.com/office/drawing/2014/main" id="{F667F806-8E71-EAD5-799C-F627791EEB78}"/>
              </a:ext>
            </a:extLst>
          </p:cNvPr>
          <p:cNvSpPr>
            <a:spLocks noGrp="1"/>
          </p:cNvSpPr>
          <p:nvPr>
            <p:ph type="sldNum" sz="quarter" idx="12"/>
          </p:nvPr>
        </p:nvSpPr>
        <p:spPr/>
        <p:txBody>
          <a:bodyPr/>
          <a:lstStyle/>
          <a:p>
            <a:fld id="{87D51D61-B8DA-4360-9C68-2EB7C963138E}" type="slidenum">
              <a:rPr lang="en-GB" smtClean="0"/>
              <a:t>45</a:t>
            </a:fld>
            <a:endParaRPr lang="en-GB"/>
          </a:p>
        </p:txBody>
      </p:sp>
    </p:spTree>
    <p:extLst>
      <p:ext uri="{BB962C8B-B14F-4D97-AF65-F5344CB8AC3E}">
        <p14:creationId xmlns:p14="http://schemas.microsoft.com/office/powerpoint/2010/main" val="2175040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85FF0-F56F-4199-9639-732C978DC444}"/>
              </a:ext>
            </a:extLst>
          </p:cNvPr>
          <p:cNvSpPr>
            <a:spLocks noGrp="1"/>
          </p:cNvSpPr>
          <p:nvPr>
            <p:ph type="title"/>
          </p:nvPr>
        </p:nvSpPr>
        <p:spPr/>
        <p:txBody>
          <a:bodyPr/>
          <a:lstStyle/>
          <a:p>
            <a:pPr algn="ctr"/>
            <a:r>
              <a:rPr lang="en-GB" b="1" dirty="0">
                <a:solidFill>
                  <a:srgbClr val="00B050"/>
                </a:solidFill>
              </a:rPr>
              <a:t>Exercise 2</a:t>
            </a:r>
          </a:p>
        </p:txBody>
      </p:sp>
      <p:sp>
        <p:nvSpPr>
          <p:cNvPr id="5" name="Content Placeholder 4">
            <a:extLst>
              <a:ext uri="{FF2B5EF4-FFF2-40B4-BE49-F238E27FC236}">
                <a16:creationId xmlns:a16="http://schemas.microsoft.com/office/drawing/2014/main" id="{E75BA318-6B2F-4A8F-AF27-0C1D0E786D1C}"/>
              </a:ext>
            </a:extLst>
          </p:cNvPr>
          <p:cNvSpPr>
            <a:spLocks noGrp="1"/>
          </p:cNvSpPr>
          <p:nvPr>
            <p:ph idx="1"/>
          </p:nvPr>
        </p:nvSpPr>
        <p:spPr/>
        <p:txBody>
          <a:bodyPr>
            <a:normAutofit/>
          </a:bodyPr>
          <a:lstStyle/>
          <a:p>
            <a:r>
              <a:rPr lang="en-GB" dirty="0"/>
              <a:t> Fill in H2 with the formula to determine grade and copy to the rest so the result is as shown:</a:t>
            </a:r>
          </a:p>
          <a:p>
            <a:endParaRPr lang="en-GB" dirty="0"/>
          </a:p>
          <a:p>
            <a:pPr marL="0" indent="0">
              <a:buNone/>
            </a:pPr>
            <a:r>
              <a:rPr lang="en-GB" dirty="0">
                <a:solidFill>
                  <a:srgbClr val="0070C0"/>
                </a:solidFill>
              </a:rPr>
              <a:t> </a:t>
            </a:r>
          </a:p>
        </p:txBody>
      </p:sp>
      <p:graphicFrame>
        <p:nvGraphicFramePr>
          <p:cNvPr id="6" name="Table 5">
            <a:extLst>
              <a:ext uri="{FF2B5EF4-FFF2-40B4-BE49-F238E27FC236}">
                <a16:creationId xmlns:a16="http://schemas.microsoft.com/office/drawing/2014/main" id="{FD03E9D8-A66A-4D8E-8245-ABA1D42A1F78}"/>
              </a:ext>
            </a:extLst>
          </p:cNvPr>
          <p:cNvGraphicFramePr>
            <a:graphicFrameLocks noGrp="1"/>
          </p:cNvGraphicFramePr>
          <p:nvPr>
            <p:extLst>
              <p:ext uri="{D42A27DB-BD31-4B8C-83A1-F6EECF244321}">
                <p14:modId xmlns:p14="http://schemas.microsoft.com/office/powerpoint/2010/main" val="3311167852"/>
              </p:ext>
            </p:extLst>
          </p:nvPr>
        </p:nvGraphicFramePr>
        <p:xfrm>
          <a:off x="8540262" y="2826667"/>
          <a:ext cx="2813538" cy="2236761"/>
        </p:xfrm>
        <a:graphic>
          <a:graphicData uri="http://schemas.openxmlformats.org/drawingml/2006/table">
            <a:tbl>
              <a:tblPr>
                <a:tableStyleId>{5C22544A-7EE6-4342-B048-85BDC9FD1C3A}</a:tableStyleId>
              </a:tblPr>
              <a:tblGrid>
                <a:gridCol w="1870782">
                  <a:extLst>
                    <a:ext uri="{9D8B030D-6E8A-4147-A177-3AD203B41FA5}">
                      <a16:colId xmlns:a16="http://schemas.microsoft.com/office/drawing/2014/main" val="3237944917"/>
                    </a:ext>
                  </a:extLst>
                </a:gridCol>
                <a:gridCol w="942756">
                  <a:extLst>
                    <a:ext uri="{9D8B030D-6E8A-4147-A177-3AD203B41FA5}">
                      <a16:colId xmlns:a16="http://schemas.microsoft.com/office/drawing/2014/main" val="555578452"/>
                    </a:ext>
                  </a:extLst>
                </a:gridCol>
              </a:tblGrid>
              <a:tr h="248529">
                <a:tc>
                  <a:txBody>
                    <a:bodyPr/>
                    <a:lstStyle/>
                    <a:p>
                      <a:pPr algn="l" fontAlgn="b"/>
                      <a:r>
                        <a:rPr lang="en-GB" sz="1100" u="none" strike="noStrike" dirty="0">
                          <a:effectLst/>
                        </a:rPr>
                        <a:t>Range</a:t>
                      </a:r>
                      <a:endParaRPr lang="en-GB" sz="1100" b="1" i="0" u="none" strike="noStrike" dirty="0">
                        <a:solidFill>
                          <a:srgbClr val="FFFFFF"/>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Grade</a:t>
                      </a:r>
                      <a:endParaRPr lang="en-GB" sz="1100" b="1"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0585576"/>
                  </a:ext>
                </a:extLst>
              </a:tr>
              <a:tr h="248529">
                <a:tc>
                  <a:txBody>
                    <a:bodyPr/>
                    <a:lstStyle/>
                    <a:p>
                      <a:pPr algn="l" fontAlgn="b"/>
                      <a:r>
                        <a:rPr lang="en-GB" sz="1100" u="none" strike="noStrike" dirty="0">
                          <a:effectLst/>
                        </a:rPr>
                        <a:t>80-100</a:t>
                      </a:r>
                      <a:endParaRPr lang="en-GB"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A</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2884565"/>
                  </a:ext>
                </a:extLst>
              </a:tr>
              <a:tr h="248529">
                <a:tc>
                  <a:txBody>
                    <a:bodyPr/>
                    <a:lstStyle/>
                    <a:p>
                      <a:pPr algn="l" fontAlgn="b"/>
                      <a:r>
                        <a:rPr lang="en-GB" sz="1100" u="none" strike="noStrike" dirty="0">
                          <a:effectLst/>
                        </a:rPr>
                        <a:t>76-79</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B+</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6998777"/>
                  </a:ext>
                </a:extLst>
              </a:tr>
              <a:tr h="248529">
                <a:tc>
                  <a:txBody>
                    <a:bodyPr/>
                    <a:lstStyle/>
                    <a:p>
                      <a:pPr algn="l" fontAlgn="b"/>
                      <a:r>
                        <a:rPr lang="en-GB" sz="1100" u="none" strike="noStrike" dirty="0">
                          <a:effectLst/>
                        </a:rPr>
                        <a:t>70-75</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B</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5072377"/>
                  </a:ext>
                </a:extLst>
              </a:tr>
              <a:tr h="248529">
                <a:tc>
                  <a:txBody>
                    <a:bodyPr/>
                    <a:lstStyle/>
                    <a:p>
                      <a:pPr algn="l" fontAlgn="b"/>
                      <a:r>
                        <a:rPr lang="en-GB" sz="1100" u="none" strike="noStrike">
                          <a:effectLst/>
                        </a:rPr>
                        <a:t>66-69</a:t>
                      </a:r>
                      <a:endParaRPr lang="en-GB"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a:effectLst/>
                        </a:rPr>
                        <a:t>C+</a:t>
                      </a:r>
                      <a:endParaRPr lang="en-GB"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621925"/>
                  </a:ext>
                </a:extLst>
              </a:tr>
              <a:tr h="248529">
                <a:tc>
                  <a:txBody>
                    <a:bodyPr/>
                    <a:lstStyle/>
                    <a:p>
                      <a:pPr algn="l" fontAlgn="b"/>
                      <a:r>
                        <a:rPr lang="en-GB" sz="1100" u="none" strike="noStrike">
                          <a:effectLst/>
                        </a:rPr>
                        <a:t>60-65</a:t>
                      </a:r>
                      <a:endParaRPr lang="en-GB"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C</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7436859"/>
                  </a:ext>
                </a:extLst>
              </a:tr>
              <a:tr h="248529">
                <a:tc>
                  <a:txBody>
                    <a:bodyPr/>
                    <a:lstStyle/>
                    <a:p>
                      <a:pPr algn="l" fontAlgn="b"/>
                      <a:r>
                        <a:rPr lang="en-GB" sz="1100" u="none" strike="noStrike" dirty="0">
                          <a:effectLst/>
                        </a:rPr>
                        <a:t>56-59</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D+</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7324620"/>
                  </a:ext>
                </a:extLst>
              </a:tr>
              <a:tr h="248529">
                <a:tc>
                  <a:txBody>
                    <a:bodyPr/>
                    <a:lstStyle/>
                    <a:p>
                      <a:pPr algn="l" fontAlgn="b"/>
                      <a:r>
                        <a:rPr lang="en-GB" sz="1100" u="none" strike="noStrike">
                          <a:effectLst/>
                        </a:rPr>
                        <a:t>50-55</a:t>
                      </a:r>
                      <a:endParaRPr lang="en-GB"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D</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1507935"/>
                  </a:ext>
                </a:extLst>
              </a:tr>
              <a:tr h="248529">
                <a:tc>
                  <a:txBody>
                    <a:bodyPr/>
                    <a:lstStyle/>
                    <a:p>
                      <a:pPr algn="l" fontAlgn="b"/>
                      <a:r>
                        <a:rPr lang="en-GB" sz="1100" u="none" strike="noStrike" dirty="0">
                          <a:effectLst/>
                        </a:rPr>
                        <a:t>0-49</a:t>
                      </a:r>
                      <a:endParaRPr lang="en-GB"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100" u="none" strike="noStrike" dirty="0">
                          <a:effectLst/>
                        </a:rPr>
                        <a:t>F</a:t>
                      </a:r>
                      <a:endParaRPr lang="en-GB"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854560"/>
                  </a:ext>
                </a:extLst>
              </a:tr>
            </a:tbl>
          </a:graphicData>
        </a:graphic>
      </p:graphicFrame>
      <p:pic>
        <p:nvPicPr>
          <p:cNvPr id="7" name="Picture 6">
            <a:extLst>
              <a:ext uri="{FF2B5EF4-FFF2-40B4-BE49-F238E27FC236}">
                <a16:creationId xmlns:a16="http://schemas.microsoft.com/office/drawing/2014/main" id="{0C5B9166-4F67-4C61-B082-E0307CB971B2}"/>
              </a:ext>
            </a:extLst>
          </p:cNvPr>
          <p:cNvPicPr>
            <a:picLocks noChangeAspect="1"/>
          </p:cNvPicPr>
          <p:nvPr/>
        </p:nvPicPr>
        <p:blipFill>
          <a:blip r:embed="rId2"/>
          <a:stretch>
            <a:fillRect/>
          </a:stretch>
        </p:blipFill>
        <p:spPr>
          <a:xfrm>
            <a:off x="838200" y="2826667"/>
            <a:ext cx="7168076" cy="3350296"/>
          </a:xfrm>
          <a:prstGeom prst="rect">
            <a:avLst/>
          </a:prstGeom>
        </p:spPr>
      </p:pic>
      <p:pic>
        <p:nvPicPr>
          <p:cNvPr id="3" name="Picture 2">
            <a:extLst>
              <a:ext uri="{FF2B5EF4-FFF2-40B4-BE49-F238E27FC236}">
                <a16:creationId xmlns:a16="http://schemas.microsoft.com/office/drawing/2014/main" id="{FDE75A06-4BA4-EEEB-1A7D-CB245E13451D}"/>
              </a:ext>
            </a:extLst>
          </p:cNvPr>
          <p:cNvPicPr>
            <a:picLocks noChangeAspect="1"/>
          </p:cNvPicPr>
          <p:nvPr/>
        </p:nvPicPr>
        <p:blipFill>
          <a:blip r:embed="rId3"/>
          <a:stretch>
            <a:fillRect/>
          </a:stretch>
        </p:blipFill>
        <p:spPr>
          <a:xfrm>
            <a:off x="5839417" y="-77628"/>
            <a:ext cx="6352583" cy="969348"/>
          </a:xfrm>
          <a:prstGeom prst="rect">
            <a:avLst/>
          </a:prstGeom>
        </p:spPr>
      </p:pic>
      <p:sp>
        <p:nvSpPr>
          <p:cNvPr id="4" name="Slide Number Placeholder 3">
            <a:extLst>
              <a:ext uri="{FF2B5EF4-FFF2-40B4-BE49-F238E27FC236}">
                <a16:creationId xmlns:a16="http://schemas.microsoft.com/office/drawing/2014/main" id="{F902CDA6-FDAC-67BE-B4C1-4FC20A6FD7A6}"/>
              </a:ext>
            </a:extLst>
          </p:cNvPr>
          <p:cNvSpPr>
            <a:spLocks noGrp="1"/>
          </p:cNvSpPr>
          <p:nvPr>
            <p:ph type="sldNum" sz="quarter" idx="12"/>
          </p:nvPr>
        </p:nvSpPr>
        <p:spPr/>
        <p:txBody>
          <a:bodyPr/>
          <a:lstStyle/>
          <a:p>
            <a:fld id="{87D51D61-B8DA-4360-9C68-2EB7C963138E}" type="slidenum">
              <a:rPr lang="en-GB" smtClean="0"/>
              <a:t>46</a:t>
            </a:fld>
            <a:endParaRPr lang="en-GB"/>
          </a:p>
        </p:txBody>
      </p:sp>
    </p:spTree>
    <p:extLst>
      <p:ext uri="{BB962C8B-B14F-4D97-AF65-F5344CB8AC3E}">
        <p14:creationId xmlns:p14="http://schemas.microsoft.com/office/powerpoint/2010/main" val="167395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3FF6768-D9B9-416B-81D6-56069DB63C9A}"/>
              </a:ext>
            </a:extLst>
          </p:cNvPr>
          <p:cNvSpPr>
            <a:spLocks noGrp="1"/>
          </p:cNvSpPr>
          <p:nvPr>
            <p:ph type="subTitle" idx="4294967295"/>
          </p:nvPr>
        </p:nvSpPr>
        <p:spPr>
          <a:xfrm>
            <a:off x="1524000" y="2601119"/>
            <a:ext cx="9144000" cy="1655762"/>
          </a:xfrm>
        </p:spPr>
        <p:txBody>
          <a:bodyPr>
            <a:normAutofit/>
          </a:bodyPr>
          <a:lstStyle/>
          <a:p>
            <a:pPr marL="0" indent="0" algn="ctr">
              <a:buNone/>
            </a:pPr>
            <a:r>
              <a:rPr lang="en-GB" sz="4400" dirty="0">
                <a:solidFill>
                  <a:srgbClr val="00B050"/>
                </a:solidFill>
              </a:rPr>
              <a:t>Using Logic in Cell Formulas</a:t>
            </a:r>
          </a:p>
        </p:txBody>
      </p:sp>
      <p:sp>
        <p:nvSpPr>
          <p:cNvPr id="2" name="Slide Number Placeholder 1">
            <a:extLst>
              <a:ext uri="{FF2B5EF4-FFF2-40B4-BE49-F238E27FC236}">
                <a16:creationId xmlns:a16="http://schemas.microsoft.com/office/drawing/2014/main" id="{E6477E3D-894A-3CA5-3F1B-E48FC1F1A018}"/>
              </a:ext>
            </a:extLst>
          </p:cNvPr>
          <p:cNvSpPr>
            <a:spLocks noGrp="1"/>
          </p:cNvSpPr>
          <p:nvPr>
            <p:ph type="sldNum" sz="quarter" idx="12"/>
          </p:nvPr>
        </p:nvSpPr>
        <p:spPr/>
        <p:txBody>
          <a:bodyPr/>
          <a:lstStyle/>
          <a:p>
            <a:fld id="{87D51D61-B8DA-4360-9C68-2EB7C963138E}" type="slidenum">
              <a:rPr lang="en-GB" smtClean="0"/>
              <a:t>47</a:t>
            </a:fld>
            <a:endParaRPr lang="en-GB"/>
          </a:p>
        </p:txBody>
      </p:sp>
    </p:spTree>
    <p:extLst>
      <p:ext uri="{BB962C8B-B14F-4D97-AF65-F5344CB8AC3E}">
        <p14:creationId xmlns:p14="http://schemas.microsoft.com/office/powerpoint/2010/main" val="3872674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7BF-3A4B-4126-9961-1AC272C92772}"/>
              </a:ext>
            </a:extLst>
          </p:cNvPr>
          <p:cNvSpPr>
            <a:spLocks noGrp="1"/>
          </p:cNvSpPr>
          <p:nvPr>
            <p:ph type="title"/>
          </p:nvPr>
        </p:nvSpPr>
        <p:spPr/>
        <p:txBody>
          <a:bodyPr/>
          <a:lstStyle/>
          <a:p>
            <a:pPr algn="ctr"/>
            <a:r>
              <a:rPr lang="en-GB" b="1" dirty="0">
                <a:solidFill>
                  <a:srgbClr val="00B050"/>
                </a:solidFill>
              </a:rPr>
              <a:t>Using Logic</a:t>
            </a:r>
          </a:p>
        </p:txBody>
      </p:sp>
      <p:sp>
        <p:nvSpPr>
          <p:cNvPr id="3" name="Content Placeholder 2">
            <a:extLst>
              <a:ext uri="{FF2B5EF4-FFF2-40B4-BE49-F238E27FC236}">
                <a16:creationId xmlns:a16="http://schemas.microsoft.com/office/drawing/2014/main" id="{FC58FE5F-AB9B-4963-8FEE-6E78F379EE83}"/>
              </a:ext>
            </a:extLst>
          </p:cNvPr>
          <p:cNvSpPr>
            <a:spLocks noGrp="1"/>
          </p:cNvSpPr>
          <p:nvPr>
            <p:ph idx="1"/>
          </p:nvPr>
        </p:nvSpPr>
        <p:spPr/>
        <p:txBody>
          <a:bodyPr>
            <a:normAutofit fontScale="85000" lnSpcReduction="20000"/>
          </a:bodyPr>
          <a:lstStyle/>
          <a:p>
            <a:r>
              <a:rPr lang="en-GB" dirty="0"/>
              <a:t>So far, the conditions we have used have only a single condition i.e. B3&gt;=1000000</a:t>
            </a:r>
          </a:p>
          <a:p>
            <a:r>
              <a:rPr lang="en-GB" dirty="0"/>
              <a:t>We usually need to make a decision based on several criteria (sometimes called conditions) </a:t>
            </a:r>
          </a:p>
          <a:p>
            <a:r>
              <a:rPr lang="en-GB" dirty="0"/>
              <a:t>For example, you may need to check if a cell is within a certain range, e.g. checking if B1 is between 1 to 10 by combining B1&gt;=1 </a:t>
            </a:r>
            <a:r>
              <a:rPr lang="en-GB" dirty="0">
                <a:solidFill>
                  <a:srgbClr val="00B050"/>
                </a:solidFill>
              </a:rPr>
              <a:t>and</a:t>
            </a:r>
            <a:r>
              <a:rPr lang="en-GB" dirty="0"/>
              <a:t> B1&lt;=10</a:t>
            </a:r>
          </a:p>
          <a:p>
            <a:endParaRPr lang="en-GB" dirty="0"/>
          </a:p>
          <a:p>
            <a:pPr marL="457200" lvl="1" indent="0">
              <a:buNone/>
            </a:pPr>
            <a:r>
              <a:rPr lang="en-GB" sz="2800" dirty="0">
                <a:solidFill>
                  <a:srgbClr val="00B050"/>
                </a:solidFill>
              </a:rPr>
              <a:t>=AND(B1&gt;=1, B1&lt;=10)</a:t>
            </a:r>
          </a:p>
          <a:p>
            <a:endParaRPr lang="en-GB" dirty="0"/>
          </a:p>
          <a:p>
            <a:r>
              <a:rPr lang="en-GB" dirty="0"/>
              <a:t>You will need to combine multiple conditions using these logical functions AND, OR, and NOT </a:t>
            </a:r>
          </a:p>
          <a:p>
            <a:pPr marL="0" indent="0">
              <a:buNone/>
            </a:pPr>
            <a:br>
              <a:rPr lang="en-GB" dirty="0"/>
            </a:br>
            <a:endParaRPr lang="en-GB" dirty="0"/>
          </a:p>
          <a:p>
            <a:endParaRPr lang="en-GB" dirty="0"/>
          </a:p>
        </p:txBody>
      </p:sp>
      <p:sp>
        <p:nvSpPr>
          <p:cNvPr id="4" name="Slide Number Placeholder 3">
            <a:extLst>
              <a:ext uri="{FF2B5EF4-FFF2-40B4-BE49-F238E27FC236}">
                <a16:creationId xmlns:a16="http://schemas.microsoft.com/office/drawing/2014/main" id="{D74CB26E-B8F1-C764-2A27-0DE164F1CE2A}"/>
              </a:ext>
            </a:extLst>
          </p:cNvPr>
          <p:cNvSpPr>
            <a:spLocks noGrp="1"/>
          </p:cNvSpPr>
          <p:nvPr>
            <p:ph type="sldNum" sz="quarter" idx="12"/>
          </p:nvPr>
        </p:nvSpPr>
        <p:spPr/>
        <p:txBody>
          <a:bodyPr/>
          <a:lstStyle/>
          <a:p>
            <a:fld id="{87D51D61-B8DA-4360-9C68-2EB7C963138E}" type="slidenum">
              <a:rPr lang="en-GB" smtClean="0"/>
              <a:t>48</a:t>
            </a:fld>
            <a:endParaRPr lang="en-GB"/>
          </a:p>
        </p:txBody>
      </p:sp>
    </p:spTree>
    <p:extLst>
      <p:ext uri="{BB962C8B-B14F-4D97-AF65-F5344CB8AC3E}">
        <p14:creationId xmlns:p14="http://schemas.microsoft.com/office/powerpoint/2010/main" val="1318016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7BF-3A4B-4126-9961-1AC272C92772}"/>
              </a:ext>
            </a:extLst>
          </p:cNvPr>
          <p:cNvSpPr>
            <a:spLocks noGrp="1"/>
          </p:cNvSpPr>
          <p:nvPr>
            <p:ph type="title"/>
          </p:nvPr>
        </p:nvSpPr>
        <p:spPr/>
        <p:txBody>
          <a:bodyPr/>
          <a:lstStyle/>
          <a:p>
            <a:pPr algn="ctr"/>
            <a:r>
              <a:rPr lang="en-GB" b="1" dirty="0">
                <a:solidFill>
                  <a:srgbClr val="00B050"/>
                </a:solidFill>
              </a:rPr>
              <a:t>Summary of Logical Functions Logic</a:t>
            </a:r>
          </a:p>
        </p:txBody>
      </p:sp>
      <p:sp>
        <p:nvSpPr>
          <p:cNvPr id="5" name="Content Placeholder 4">
            <a:extLst>
              <a:ext uri="{FF2B5EF4-FFF2-40B4-BE49-F238E27FC236}">
                <a16:creationId xmlns:a16="http://schemas.microsoft.com/office/drawing/2014/main" id="{C851804C-F423-4A04-9A15-15846E38AEEE}"/>
              </a:ext>
            </a:extLst>
          </p:cNvPr>
          <p:cNvSpPr>
            <a:spLocks noGrp="1"/>
          </p:cNvSpPr>
          <p:nvPr>
            <p:ph idx="1"/>
          </p:nvPr>
        </p:nvSpPr>
        <p:spPr/>
        <p:txBody>
          <a:bodyPr/>
          <a:lstStyle/>
          <a:p>
            <a:r>
              <a:rPr lang="en-GB" dirty="0"/>
              <a:t>Here is a summary of the input and output of the three logical functions:</a:t>
            </a:r>
          </a:p>
        </p:txBody>
      </p:sp>
      <p:pic>
        <p:nvPicPr>
          <p:cNvPr id="6" name="Picture 5">
            <a:extLst>
              <a:ext uri="{FF2B5EF4-FFF2-40B4-BE49-F238E27FC236}">
                <a16:creationId xmlns:a16="http://schemas.microsoft.com/office/drawing/2014/main" id="{40ECE0A2-CB2F-4519-AC8A-EA385DD86DFE}"/>
              </a:ext>
            </a:extLst>
          </p:cNvPr>
          <p:cNvPicPr>
            <a:picLocks noChangeAspect="1"/>
          </p:cNvPicPr>
          <p:nvPr/>
        </p:nvPicPr>
        <p:blipFill>
          <a:blip r:embed="rId2"/>
          <a:stretch>
            <a:fillRect/>
          </a:stretch>
        </p:blipFill>
        <p:spPr>
          <a:xfrm>
            <a:off x="1772750" y="2666142"/>
            <a:ext cx="7863620" cy="3645758"/>
          </a:xfrm>
          <a:prstGeom prst="rect">
            <a:avLst/>
          </a:prstGeom>
        </p:spPr>
      </p:pic>
      <p:sp>
        <p:nvSpPr>
          <p:cNvPr id="3" name="Slide Number Placeholder 2">
            <a:extLst>
              <a:ext uri="{FF2B5EF4-FFF2-40B4-BE49-F238E27FC236}">
                <a16:creationId xmlns:a16="http://schemas.microsoft.com/office/drawing/2014/main" id="{6EC1E2CB-90CC-9F1C-CB82-87885E9F652C}"/>
              </a:ext>
            </a:extLst>
          </p:cNvPr>
          <p:cNvSpPr>
            <a:spLocks noGrp="1"/>
          </p:cNvSpPr>
          <p:nvPr>
            <p:ph type="sldNum" sz="quarter" idx="12"/>
          </p:nvPr>
        </p:nvSpPr>
        <p:spPr/>
        <p:txBody>
          <a:bodyPr/>
          <a:lstStyle/>
          <a:p>
            <a:fld id="{87D51D61-B8DA-4360-9C68-2EB7C963138E}" type="slidenum">
              <a:rPr lang="en-GB" smtClean="0"/>
              <a:t>49</a:t>
            </a:fld>
            <a:endParaRPr lang="en-GB"/>
          </a:p>
        </p:txBody>
      </p:sp>
    </p:spTree>
    <p:extLst>
      <p:ext uri="{BB962C8B-B14F-4D97-AF65-F5344CB8AC3E}">
        <p14:creationId xmlns:p14="http://schemas.microsoft.com/office/powerpoint/2010/main" val="243021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1B61-4D7A-4994-B7D2-D672E0515EAB}"/>
              </a:ext>
            </a:extLst>
          </p:cNvPr>
          <p:cNvSpPr>
            <a:spLocks noGrp="1"/>
          </p:cNvSpPr>
          <p:nvPr>
            <p:ph type="title"/>
          </p:nvPr>
        </p:nvSpPr>
        <p:spPr/>
        <p:txBody>
          <a:bodyPr/>
          <a:lstStyle/>
          <a:p>
            <a:pPr algn="ctr"/>
            <a:r>
              <a:rPr lang="en-GB" b="1" dirty="0">
                <a:solidFill>
                  <a:srgbClr val="00B050"/>
                </a:solidFill>
              </a:rPr>
              <a:t>Range References –Part of a Column</a:t>
            </a:r>
          </a:p>
        </p:txBody>
      </p:sp>
      <p:pic>
        <p:nvPicPr>
          <p:cNvPr id="6" name="Content Placeholder 5">
            <a:extLst>
              <a:ext uri="{FF2B5EF4-FFF2-40B4-BE49-F238E27FC236}">
                <a16:creationId xmlns:a16="http://schemas.microsoft.com/office/drawing/2014/main" id="{30D3B205-89D8-4968-838F-E8B8648C0EDC}"/>
              </a:ext>
            </a:extLst>
          </p:cNvPr>
          <p:cNvPicPr>
            <a:picLocks noGrp="1" noChangeAspect="1"/>
          </p:cNvPicPr>
          <p:nvPr>
            <p:ph idx="1"/>
          </p:nvPr>
        </p:nvPicPr>
        <p:blipFill>
          <a:blip r:embed="rId2"/>
          <a:stretch>
            <a:fillRect/>
          </a:stretch>
        </p:blipFill>
        <p:spPr>
          <a:xfrm>
            <a:off x="2422981" y="1550504"/>
            <a:ext cx="7189733" cy="4797287"/>
          </a:xfrm>
          <a:prstGeom prst="rect">
            <a:avLst/>
          </a:prstGeom>
        </p:spPr>
      </p:pic>
      <p:sp>
        <p:nvSpPr>
          <p:cNvPr id="3" name="Slide Number Placeholder 2">
            <a:extLst>
              <a:ext uri="{FF2B5EF4-FFF2-40B4-BE49-F238E27FC236}">
                <a16:creationId xmlns:a16="http://schemas.microsoft.com/office/drawing/2014/main" id="{BCFF277B-B9B3-9735-7CEB-4980044B8048}"/>
              </a:ext>
            </a:extLst>
          </p:cNvPr>
          <p:cNvSpPr>
            <a:spLocks noGrp="1"/>
          </p:cNvSpPr>
          <p:nvPr>
            <p:ph type="sldNum" sz="quarter" idx="12"/>
          </p:nvPr>
        </p:nvSpPr>
        <p:spPr/>
        <p:txBody>
          <a:bodyPr/>
          <a:lstStyle/>
          <a:p>
            <a:fld id="{87D51D61-B8DA-4360-9C68-2EB7C963138E}" type="slidenum">
              <a:rPr lang="en-GB" smtClean="0"/>
              <a:t>5</a:t>
            </a:fld>
            <a:endParaRPr lang="en-GB"/>
          </a:p>
        </p:txBody>
      </p:sp>
    </p:spTree>
    <p:extLst>
      <p:ext uri="{BB962C8B-B14F-4D97-AF65-F5344CB8AC3E}">
        <p14:creationId xmlns:p14="http://schemas.microsoft.com/office/powerpoint/2010/main" val="12240867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7BF-3A4B-4126-9961-1AC272C92772}"/>
              </a:ext>
            </a:extLst>
          </p:cNvPr>
          <p:cNvSpPr>
            <a:spLocks noGrp="1"/>
          </p:cNvSpPr>
          <p:nvPr>
            <p:ph type="title"/>
          </p:nvPr>
        </p:nvSpPr>
        <p:spPr/>
        <p:txBody>
          <a:bodyPr/>
          <a:lstStyle/>
          <a:p>
            <a:pPr algn="ctr"/>
            <a:r>
              <a:rPr lang="en-GB" b="1" dirty="0">
                <a:solidFill>
                  <a:srgbClr val="00B050"/>
                </a:solidFill>
              </a:rPr>
              <a:t>AND </a:t>
            </a:r>
          </a:p>
        </p:txBody>
      </p:sp>
      <p:sp>
        <p:nvSpPr>
          <p:cNvPr id="5" name="Content Placeholder 4">
            <a:extLst>
              <a:ext uri="{FF2B5EF4-FFF2-40B4-BE49-F238E27FC236}">
                <a16:creationId xmlns:a16="http://schemas.microsoft.com/office/drawing/2014/main" id="{C851804C-F423-4A04-9A15-15846E38AEEE}"/>
              </a:ext>
            </a:extLst>
          </p:cNvPr>
          <p:cNvSpPr>
            <a:spLocks noGrp="1"/>
          </p:cNvSpPr>
          <p:nvPr>
            <p:ph idx="1"/>
          </p:nvPr>
        </p:nvSpPr>
        <p:spPr/>
        <p:txBody>
          <a:bodyPr/>
          <a:lstStyle/>
          <a:p>
            <a:r>
              <a:rPr lang="en-GB" dirty="0"/>
              <a:t>In cell B7 we want to input the following conditions: Age 18-25, height 165-180, weight 50-70, and Savings &gt;= 200000</a:t>
            </a:r>
          </a:p>
          <a:p>
            <a:pPr marL="0" indent="0">
              <a:buNone/>
            </a:pPr>
            <a:r>
              <a:rPr lang="en-GB" dirty="0">
                <a:solidFill>
                  <a:srgbClr val="00B050"/>
                </a:solidFill>
              </a:rPr>
              <a:t>=AND(B2&gt;=18, B2&lt;=25, B3&gt;=165, B3&lt;=180, B4&gt;=50, B4&lt;=70, B5&gt;=200000)</a:t>
            </a:r>
          </a:p>
        </p:txBody>
      </p:sp>
      <p:pic>
        <p:nvPicPr>
          <p:cNvPr id="3" name="Picture 2">
            <a:extLst>
              <a:ext uri="{FF2B5EF4-FFF2-40B4-BE49-F238E27FC236}">
                <a16:creationId xmlns:a16="http://schemas.microsoft.com/office/drawing/2014/main" id="{5F988B26-4DFE-4978-9161-03CA5323D32B}"/>
              </a:ext>
            </a:extLst>
          </p:cNvPr>
          <p:cNvPicPr>
            <a:picLocks noChangeAspect="1"/>
          </p:cNvPicPr>
          <p:nvPr/>
        </p:nvPicPr>
        <p:blipFill>
          <a:blip r:embed="rId2"/>
          <a:stretch>
            <a:fillRect/>
          </a:stretch>
        </p:blipFill>
        <p:spPr>
          <a:xfrm>
            <a:off x="1974679" y="3693080"/>
            <a:ext cx="7306653" cy="2618820"/>
          </a:xfrm>
          <a:prstGeom prst="rect">
            <a:avLst/>
          </a:prstGeom>
        </p:spPr>
      </p:pic>
      <p:sp>
        <p:nvSpPr>
          <p:cNvPr id="6" name="TextBox 5">
            <a:extLst>
              <a:ext uri="{FF2B5EF4-FFF2-40B4-BE49-F238E27FC236}">
                <a16:creationId xmlns:a16="http://schemas.microsoft.com/office/drawing/2014/main" id="{F962C81E-035B-EA2D-2566-C8224E3FD5D4}"/>
              </a:ext>
            </a:extLst>
          </p:cNvPr>
          <p:cNvSpPr txBox="1"/>
          <p:nvPr/>
        </p:nvSpPr>
        <p:spPr>
          <a:xfrm>
            <a:off x="5870713" y="230188"/>
            <a:ext cx="6096000" cy="646331"/>
          </a:xfrm>
          <a:prstGeom prst="rect">
            <a:avLst/>
          </a:prstGeom>
          <a:noFill/>
        </p:spPr>
        <p:txBody>
          <a:bodyPr wrap="square">
            <a:spAutoFit/>
          </a:bodyPr>
          <a:lstStyle/>
          <a:p>
            <a:pPr algn="r"/>
            <a:r>
              <a:rPr lang="en-GB" sz="3600" dirty="0">
                <a:solidFill>
                  <a:srgbClr val="00B050"/>
                </a:solidFill>
              </a:rPr>
              <a:t>15 AND.xlsx</a:t>
            </a:r>
          </a:p>
        </p:txBody>
      </p:sp>
      <p:sp>
        <p:nvSpPr>
          <p:cNvPr id="7" name="Slide Number Placeholder 6">
            <a:extLst>
              <a:ext uri="{FF2B5EF4-FFF2-40B4-BE49-F238E27FC236}">
                <a16:creationId xmlns:a16="http://schemas.microsoft.com/office/drawing/2014/main" id="{6EAF8D95-F405-C016-016B-E96802F3C445}"/>
              </a:ext>
            </a:extLst>
          </p:cNvPr>
          <p:cNvSpPr>
            <a:spLocks noGrp="1"/>
          </p:cNvSpPr>
          <p:nvPr>
            <p:ph type="sldNum" sz="quarter" idx="12"/>
          </p:nvPr>
        </p:nvSpPr>
        <p:spPr/>
        <p:txBody>
          <a:bodyPr/>
          <a:lstStyle/>
          <a:p>
            <a:fld id="{87D51D61-B8DA-4360-9C68-2EB7C963138E}" type="slidenum">
              <a:rPr lang="en-GB" smtClean="0"/>
              <a:t>50</a:t>
            </a:fld>
            <a:endParaRPr lang="en-GB"/>
          </a:p>
        </p:txBody>
      </p:sp>
    </p:spTree>
    <p:extLst>
      <p:ext uri="{BB962C8B-B14F-4D97-AF65-F5344CB8AC3E}">
        <p14:creationId xmlns:p14="http://schemas.microsoft.com/office/powerpoint/2010/main" val="3927152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7BF-3A4B-4126-9961-1AC272C92772}"/>
              </a:ext>
            </a:extLst>
          </p:cNvPr>
          <p:cNvSpPr>
            <a:spLocks noGrp="1"/>
          </p:cNvSpPr>
          <p:nvPr>
            <p:ph type="title"/>
          </p:nvPr>
        </p:nvSpPr>
        <p:spPr/>
        <p:txBody>
          <a:bodyPr/>
          <a:lstStyle/>
          <a:p>
            <a:pPr algn="ctr"/>
            <a:r>
              <a:rPr lang="en-GB" b="1" dirty="0">
                <a:solidFill>
                  <a:srgbClr val="00B050"/>
                </a:solidFill>
              </a:rPr>
              <a:t>AND with Cell Names</a:t>
            </a:r>
          </a:p>
        </p:txBody>
      </p:sp>
      <p:sp>
        <p:nvSpPr>
          <p:cNvPr id="5" name="Content Placeholder 4">
            <a:extLst>
              <a:ext uri="{FF2B5EF4-FFF2-40B4-BE49-F238E27FC236}">
                <a16:creationId xmlns:a16="http://schemas.microsoft.com/office/drawing/2014/main" id="{C851804C-F423-4A04-9A15-15846E38AEEE}"/>
              </a:ext>
            </a:extLst>
          </p:cNvPr>
          <p:cNvSpPr>
            <a:spLocks noGrp="1"/>
          </p:cNvSpPr>
          <p:nvPr>
            <p:ph idx="1"/>
          </p:nvPr>
        </p:nvSpPr>
        <p:spPr/>
        <p:txBody>
          <a:bodyPr/>
          <a:lstStyle/>
          <a:p>
            <a:r>
              <a:rPr lang="en-GB" dirty="0"/>
              <a:t>In cell B7 we want to input the following conditions: Age 18-25, height 165-180, weight 50-70, and Savings &gt;= 200000</a:t>
            </a:r>
          </a:p>
          <a:p>
            <a:pPr marL="0" indent="0">
              <a:buNone/>
            </a:pPr>
            <a:r>
              <a:rPr lang="en-GB" dirty="0">
                <a:solidFill>
                  <a:srgbClr val="00B050"/>
                </a:solidFill>
              </a:rPr>
              <a:t>=AND(age&gt;=18, age&lt;=25, height&gt;=165, height&lt;=180, weight&gt;=50, weight&lt;=70, savings&gt;=200000)</a:t>
            </a:r>
          </a:p>
        </p:txBody>
      </p:sp>
      <p:pic>
        <p:nvPicPr>
          <p:cNvPr id="4" name="Picture 3">
            <a:extLst>
              <a:ext uri="{FF2B5EF4-FFF2-40B4-BE49-F238E27FC236}">
                <a16:creationId xmlns:a16="http://schemas.microsoft.com/office/drawing/2014/main" id="{B7B1F532-0237-4F06-A2F3-F4A7650A6383}"/>
              </a:ext>
            </a:extLst>
          </p:cNvPr>
          <p:cNvPicPr>
            <a:picLocks noChangeAspect="1"/>
          </p:cNvPicPr>
          <p:nvPr/>
        </p:nvPicPr>
        <p:blipFill>
          <a:blip r:embed="rId2"/>
          <a:stretch>
            <a:fillRect/>
          </a:stretch>
        </p:blipFill>
        <p:spPr>
          <a:xfrm>
            <a:off x="2752725" y="3623969"/>
            <a:ext cx="6681014" cy="2868906"/>
          </a:xfrm>
          <a:prstGeom prst="rect">
            <a:avLst/>
          </a:prstGeom>
        </p:spPr>
      </p:pic>
      <p:sp>
        <p:nvSpPr>
          <p:cNvPr id="3" name="Slide Number Placeholder 2">
            <a:extLst>
              <a:ext uri="{FF2B5EF4-FFF2-40B4-BE49-F238E27FC236}">
                <a16:creationId xmlns:a16="http://schemas.microsoft.com/office/drawing/2014/main" id="{C05CA332-75EA-62AF-87EC-40F77CF0BE5D}"/>
              </a:ext>
            </a:extLst>
          </p:cNvPr>
          <p:cNvSpPr>
            <a:spLocks noGrp="1"/>
          </p:cNvSpPr>
          <p:nvPr>
            <p:ph type="sldNum" sz="quarter" idx="12"/>
          </p:nvPr>
        </p:nvSpPr>
        <p:spPr/>
        <p:txBody>
          <a:bodyPr/>
          <a:lstStyle/>
          <a:p>
            <a:fld id="{87D51D61-B8DA-4360-9C68-2EB7C963138E}" type="slidenum">
              <a:rPr lang="en-GB" smtClean="0"/>
              <a:t>51</a:t>
            </a:fld>
            <a:endParaRPr lang="en-GB"/>
          </a:p>
        </p:txBody>
      </p:sp>
    </p:spTree>
    <p:extLst>
      <p:ext uri="{BB962C8B-B14F-4D97-AF65-F5344CB8AC3E}">
        <p14:creationId xmlns:p14="http://schemas.microsoft.com/office/powerpoint/2010/main" val="3638372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7BF-3A4B-4126-9961-1AC272C92772}"/>
              </a:ext>
            </a:extLst>
          </p:cNvPr>
          <p:cNvSpPr>
            <a:spLocks noGrp="1"/>
          </p:cNvSpPr>
          <p:nvPr>
            <p:ph type="title"/>
          </p:nvPr>
        </p:nvSpPr>
        <p:spPr/>
        <p:txBody>
          <a:bodyPr/>
          <a:lstStyle/>
          <a:p>
            <a:pPr algn="ctr"/>
            <a:r>
              <a:rPr lang="en-GB" b="1" dirty="0">
                <a:solidFill>
                  <a:srgbClr val="00B050"/>
                </a:solidFill>
              </a:rPr>
              <a:t> Some Results</a:t>
            </a:r>
          </a:p>
        </p:txBody>
      </p:sp>
      <p:pic>
        <p:nvPicPr>
          <p:cNvPr id="7" name="Picture 6">
            <a:extLst>
              <a:ext uri="{FF2B5EF4-FFF2-40B4-BE49-F238E27FC236}">
                <a16:creationId xmlns:a16="http://schemas.microsoft.com/office/drawing/2014/main" id="{05DC412E-E8BE-4E8C-91FB-2A0A47D6B052}"/>
              </a:ext>
            </a:extLst>
          </p:cNvPr>
          <p:cNvPicPr>
            <a:picLocks noChangeAspect="1"/>
          </p:cNvPicPr>
          <p:nvPr/>
        </p:nvPicPr>
        <p:blipFill>
          <a:blip r:embed="rId2"/>
          <a:stretch>
            <a:fillRect/>
          </a:stretch>
        </p:blipFill>
        <p:spPr>
          <a:xfrm>
            <a:off x="838200" y="1554773"/>
            <a:ext cx="4657725" cy="1638300"/>
          </a:xfrm>
          <a:prstGeom prst="rect">
            <a:avLst/>
          </a:prstGeom>
        </p:spPr>
      </p:pic>
      <p:pic>
        <p:nvPicPr>
          <p:cNvPr id="8" name="Picture 7">
            <a:extLst>
              <a:ext uri="{FF2B5EF4-FFF2-40B4-BE49-F238E27FC236}">
                <a16:creationId xmlns:a16="http://schemas.microsoft.com/office/drawing/2014/main" id="{AA5CE80D-4F35-4C51-8E4E-DA8D21DEA773}"/>
              </a:ext>
            </a:extLst>
          </p:cNvPr>
          <p:cNvPicPr>
            <a:picLocks noChangeAspect="1"/>
          </p:cNvPicPr>
          <p:nvPr/>
        </p:nvPicPr>
        <p:blipFill>
          <a:blip r:embed="rId3"/>
          <a:stretch>
            <a:fillRect/>
          </a:stretch>
        </p:blipFill>
        <p:spPr>
          <a:xfrm>
            <a:off x="838200" y="3819671"/>
            <a:ext cx="4676775" cy="1638300"/>
          </a:xfrm>
          <a:prstGeom prst="rect">
            <a:avLst/>
          </a:prstGeom>
        </p:spPr>
      </p:pic>
      <p:pic>
        <p:nvPicPr>
          <p:cNvPr id="9" name="Picture 8">
            <a:extLst>
              <a:ext uri="{FF2B5EF4-FFF2-40B4-BE49-F238E27FC236}">
                <a16:creationId xmlns:a16="http://schemas.microsoft.com/office/drawing/2014/main" id="{7F8FE426-B548-485C-B2F6-6F8C27E4E77D}"/>
              </a:ext>
            </a:extLst>
          </p:cNvPr>
          <p:cNvPicPr>
            <a:picLocks noChangeAspect="1"/>
          </p:cNvPicPr>
          <p:nvPr/>
        </p:nvPicPr>
        <p:blipFill>
          <a:blip r:embed="rId4"/>
          <a:stretch>
            <a:fillRect/>
          </a:stretch>
        </p:blipFill>
        <p:spPr>
          <a:xfrm>
            <a:off x="6096000" y="1540412"/>
            <a:ext cx="4705350" cy="1638300"/>
          </a:xfrm>
          <a:prstGeom prst="rect">
            <a:avLst/>
          </a:prstGeom>
        </p:spPr>
      </p:pic>
      <p:pic>
        <p:nvPicPr>
          <p:cNvPr id="10" name="Picture 9">
            <a:extLst>
              <a:ext uri="{FF2B5EF4-FFF2-40B4-BE49-F238E27FC236}">
                <a16:creationId xmlns:a16="http://schemas.microsoft.com/office/drawing/2014/main" id="{D7AFF335-06AD-4328-B02B-461ECCE96ABB}"/>
              </a:ext>
            </a:extLst>
          </p:cNvPr>
          <p:cNvPicPr>
            <a:picLocks noChangeAspect="1"/>
          </p:cNvPicPr>
          <p:nvPr/>
        </p:nvPicPr>
        <p:blipFill>
          <a:blip r:embed="rId5"/>
          <a:stretch>
            <a:fillRect/>
          </a:stretch>
        </p:blipFill>
        <p:spPr>
          <a:xfrm>
            <a:off x="6096000" y="3819671"/>
            <a:ext cx="4695825" cy="1647825"/>
          </a:xfrm>
          <a:prstGeom prst="rect">
            <a:avLst/>
          </a:prstGeom>
        </p:spPr>
      </p:pic>
      <p:sp>
        <p:nvSpPr>
          <p:cNvPr id="3" name="Slide Number Placeholder 2">
            <a:extLst>
              <a:ext uri="{FF2B5EF4-FFF2-40B4-BE49-F238E27FC236}">
                <a16:creationId xmlns:a16="http://schemas.microsoft.com/office/drawing/2014/main" id="{DA70BD40-061E-E308-43A9-3A428C55AB5E}"/>
              </a:ext>
            </a:extLst>
          </p:cNvPr>
          <p:cNvSpPr>
            <a:spLocks noGrp="1"/>
          </p:cNvSpPr>
          <p:nvPr>
            <p:ph type="sldNum" sz="quarter" idx="12"/>
          </p:nvPr>
        </p:nvSpPr>
        <p:spPr/>
        <p:txBody>
          <a:bodyPr/>
          <a:lstStyle/>
          <a:p>
            <a:fld id="{87D51D61-B8DA-4360-9C68-2EB7C963138E}" type="slidenum">
              <a:rPr lang="en-GB" smtClean="0"/>
              <a:t>52</a:t>
            </a:fld>
            <a:endParaRPr lang="en-GB"/>
          </a:p>
        </p:txBody>
      </p:sp>
    </p:spTree>
    <p:extLst>
      <p:ext uri="{BB962C8B-B14F-4D97-AF65-F5344CB8AC3E}">
        <p14:creationId xmlns:p14="http://schemas.microsoft.com/office/powerpoint/2010/main" val="158393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7BF-3A4B-4126-9961-1AC272C92772}"/>
              </a:ext>
            </a:extLst>
          </p:cNvPr>
          <p:cNvSpPr>
            <a:spLocks noGrp="1"/>
          </p:cNvSpPr>
          <p:nvPr>
            <p:ph type="title"/>
          </p:nvPr>
        </p:nvSpPr>
        <p:spPr/>
        <p:txBody>
          <a:bodyPr/>
          <a:lstStyle/>
          <a:p>
            <a:pPr algn="ctr"/>
            <a:r>
              <a:rPr lang="en-GB" b="1" dirty="0">
                <a:solidFill>
                  <a:srgbClr val="00B050"/>
                </a:solidFill>
              </a:rPr>
              <a:t> OR with Cell Names</a:t>
            </a:r>
          </a:p>
        </p:txBody>
      </p:sp>
      <p:sp>
        <p:nvSpPr>
          <p:cNvPr id="3" name="Content Placeholder 2">
            <a:extLst>
              <a:ext uri="{FF2B5EF4-FFF2-40B4-BE49-F238E27FC236}">
                <a16:creationId xmlns:a16="http://schemas.microsoft.com/office/drawing/2014/main" id="{5BA4D2F9-CF77-4C05-AF62-C3668FFD6E7E}"/>
              </a:ext>
            </a:extLst>
          </p:cNvPr>
          <p:cNvSpPr>
            <a:spLocks noGrp="1"/>
          </p:cNvSpPr>
          <p:nvPr>
            <p:ph idx="1"/>
          </p:nvPr>
        </p:nvSpPr>
        <p:spPr/>
        <p:txBody>
          <a:bodyPr/>
          <a:lstStyle/>
          <a:p>
            <a:r>
              <a:rPr lang="en-GB" dirty="0"/>
              <a:t>In cell B7 we want to input the following conditions: Cute or Wealthy or Has condominium or Has car</a:t>
            </a:r>
          </a:p>
          <a:p>
            <a:pPr marL="0" indent="0">
              <a:buNone/>
            </a:pPr>
            <a:r>
              <a:rPr lang="en-GB" dirty="0">
                <a:solidFill>
                  <a:srgbClr val="00B050"/>
                </a:solidFill>
              </a:rPr>
              <a:t> =OR(</a:t>
            </a:r>
            <a:r>
              <a:rPr lang="en-GB" dirty="0" err="1">
                <a:solidFill>
                  <a:srgbClr val="00B050"/>
                </a:solidFill>
              </a:rPr>
              <a:t>cute,wealthy,condominium,car</a:t>
            </a:r>
            <a:r>
              <a:rPr lang="en-GB" dirty="0">
                <a:solidFill>
                  <a:srgbClr val="00B050"/>
                </a:solidFill>
              </a:rPr>
              <a:t>)</a:t>
            </a:r>
          </a:p>
        </p:txBody>
      </p:sp>
      <p:pic>
        <p:nvPicPr>
          <p:cNvPr id="4" name="Picture 3">
            <a:extLst>
              <a:ext uri="{FF2B5EF4-FFF2-40B4-BE49-F238E27FC236}">
                <a16:creationId xmlns:a16="http://schemas.microsoft.com/office/drawing/2014/main" id="{9A46C18D-5963-4675-9CA8-A5CB04707676}"/>
              </a:ext>
            </a:extLst>
          </p:cNvPr>
          <p:cNvPicPr>
            <a:picLocks noChangeAspect="1"/>
          </p:cNvPicPr>
          <p:nvPr/>
        </p:nvPicPr>
        <p:blipFill>
          <a:blip r:embed="rId2"/>
          <a:stretch>
            <a:fillRect/>
          </a:stretch>
        </p:blipFill>
        <p:spPr>
          <a:xfrm>
            <a:off x="2364031" y="3258649"/>
            <a:ext cx="6878443" cy="2912740"/>
          </a:xfrm>
          <a:prstGeom prst="rect">
            <a:avLst/>
          </a:prstGeom>
        </p:spPr>
      </p:pic>
      <p:sp>
        <p:nvSpPr>
          <p:cNvPr id="6" name="TextBox 5">
            <a:extLst>
              <a:ext uri="{FF2B5EF4-FFF2-40B4-BE49-F238E27FC236}">
                <a16:creationId xmlns:a16="http://schemas.microsoft.com/office/drawing/2014/main" id="{5C787BDA-BCA2-D9F8-15FA-B922502C861B}"/>
              </a:ext>
            </a:extLst>
          </p:cNvPr>
          <p:cNvSpPr txBox="1"/>
          <p:nvPr/>
        </p:nvSpPr>
        <p:spPr>
          <a:xfrm>
            <a:off x="5803252" y="112991"/>
            <a:ext cx="6096000" cy="646331"/>
          </a:xfrm>
          <a:prstGeom prst="rect">
            <a:avLst/>
          </a:prstGeom>
          <a:noFill/>
        </p:spPr>
        <p:txBody>
          <a:bodyPr wrap="square">
            <a:spAutoFit/>
          </a:bodyPr>
          <a:lstStyle/>
          <a:p>
            <a:pPr algn="r"/>
            <a:r>
              <a:rPr lang="en-GB" sz="3600" dirty="0">
                <a:solidFill>
                  <a:srgbClr val="00B050"/>
                </a:solidFill>
              </a:rPr>
              <a:t>16 OR.xlsx</a:t>
            </a:r>
          </a:p>
        </p:txBody>
      </p:sp>
      <p:sp>
        <p:nvSpPr>
          <p:cNvPr id="7" name="Slide Number Placeholder 6">
            <a:extLst>
              <a:ext uri="{FF2B5EF4-FFF2-40B4-BE49-F238E27FC236}">
                <a16:creationId xmlns:a16="http://schemas.microsoft.com/office/drawing/2014/main" id="{E4A15CE6-15E5-C59E-C559-1A7122889FE5}"/>
              </a:ext>
            </a:extLst>
          </p:cNvPr>
          <p:cNvSpPr>
            <a:spLocks noGrp="1"/>
          </p:cNvSpPr>
          <p:nvPr>
            <p:ph type="sldNum" sz="quarter" idx="12"/>
          </p:nvPr>
        </p:nvSpPr>
        <p:spPr/>
        <p:txBody>
          <a:bodyPr/>
          <a:lstStyle/>
          <a:p>
            <a:fld id="{87D51D61-B8DA-4360-9C68-2EB7C963138E}" type="slidenum">
              <a:rPr lang="en-GB" smtClean="0"/>
              <a:t>53</a:t>
            </a:fld>
            <a:endParaRPr lang="en-GB"/>
          </a:p>
        </p:txBody>
      </p:sp>
    </p:spTree>
    <p:extLst>
      <p:ext uri="{BB962C8B-B14F-4D97-AF65-F5344CB8AC3E}">
        <p14:creationId xmlns:p14="http://schemas.microsoft.com/office/powerpoint/2010/main" val="3097129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7BF-3A4B-4126-9961-1AC272C92772}"/>
              </a:ext>
            </a:extLst>
          </p:cNvPr>
          <p:cNvSpPr>
            <a:spLocks noGrp="1"/>
          </p:cNvSpPr>
          <p:nvPr>
            <p:ph type="title"/>
          </p:nvPr>
        </p:nvSpPr>
        <p:spPr/>
        <p:txBody>
          <a:bodyPr/>
          <a:lstStyle/>
          <a:p>
            <a:pPr algn="ctr"/>
            <a:r>
              <a:rPr lang="en-GB" b="1" dirty="0">
                <a:solidFill>
                  <a:srgbClr val="00B050"/>
                </a:solidFill>
              </a:rPr>
              <a:t>Some Results </a:t>
            </a:r>
          </a:p>
        </p:txBody>
      </p:sp>
      <p:pic>
        <p:nvPicPr>
          <p:cNvPr id="8" name="Picture 7">
            <a:extLst>
              <a:ext uri="{FF2B5EF4-FFF2-40B4-BE49-F238E27FC236}">
                <a16:creationId xmlns:a16="http://schemas.microsoft.com/office/drawing/2014/main" id="{1C221DEE-684E-4885-A93A-8FE3BE3B0DDD}"/>
              </a:ext>
            </a:extLst>
          </p:cNvPr>
          <p:cNvPicPr>
            <a:picLocks noChangeAspect="1"/>
          </p:cNvPicPr>
          <p:nvPr/>
        </p:nvPicPr>
        <p:blipFill>
          <a:blip r:embed="rId2"/>
          <a:stretch>
            <a:fillRect/>
          </a:stretch>
        </p:blipFill>
        <p:spPr>
          <a:xfrm>
            <a:off x="838200" y="1690688"/>
            <a:ext cx="4695825" cy="1657350"/>
          </a:xfrm>
          <a:prstGeom prst="rect">
            <a:avLst/>
          </a:prstGeom>
        </p:spPr>
      </p:pic>
      <p:pic>
        <p:nvPicPr>
          <p:cNvPr id="9" name="Picture 8">
            <a:extLst>
              <a:ext uri="{FF2B5EF4-FFF2-40B4-BE49-F238E27FC236}">
                <a16:creationId xmlns:a16="http://schemas.microsoft.com/office/drawing/2014/main" id="{E3C28C2C-562A-424E-882E-CFB7D9C154B8}"/>
              </a:ext>
            </a:extLst>
          </p:cNvPr>
          <p:cNvPicPr>
            <a:picLocks noChangeAspect="1"/>
          </p:cNvPicPr>
          <p:nvPr/>
        </p:nvPicPr>
        <p:blipFill>
          <a:blip r:embed="rId3"/>
          <a:stretch>
            <a:fillRect/>
          </a:stretch>
        </p:blipFill>
        <p:spPr>
          <a:xfrm>
            <a:off x="838200" y="3941298"/>
            <a:ext cx="4686300" cy="1676400"/>
          </a:xfrm>
          <a:prstGeom prst="rect">
            <a:avLst/>
          </a:prstGeom>
        </p:spPr>
      </p:pic>
      <p:pic>
        <p:nvPicPr>
          <p:cNvPr id="10" name="Picture 9">
            <a:extLst>
              <a:ext uri="{FF2B5EF4-FFF2-40B4-BE49-F238E27FC236}">
                <a16:creationId xmlns:a16="http://schemas.microsoft.com/office/drawing/2014/main" id="{F402E0A4-83DE-4CB2-8971-0E689E2CADB6}"/>
              </a:ext>
            </a:extLst>
          </p:cNvPr>
          <p:cNvPicPr>
            <a:picLocks noChangeAspect="1"/>
          </p:cNvPicPr>
          <p:nvPr/>
        </p:nvPicPr>
        <p:blipFill>
          <a:blip r:embed="rId4"/>
          <a:stretch>
            <a:fillRect/>
          </a:stretch>
        </p:blipFill>
        <p:spPr>
          <a:xfrm>
            <a:off x="6043612" y="1671638"/>
            <a:ext cx="4800600" cy="1676400"/>
          </a:xfrm>
          <a:prstGeom prst="rect">
            <a:avLst/>
          </a:prstGeom>
        </p:spPr>
      </p:pic>
      <p:pic>
        <p:nvPicPr>
          <p:cNvPr id="11" name="Picture 10">
            <a:extLst>
              <a:ext uri="{FF2B5EF4-FFF2-40B4-BE49-F238E27FC236}">
                <a16:creationId xmlns:a16="http://schemas.microsoft.com/office/drawing/2014/main" id="{F3B89D8F-D354-4BFC-BF85-FC52CEB649A6}"/>
              </a:ext>
            </a:extLst>
          </p:cNvPr>
          <p:cNvPicPr>
            <a:picLocks noChangeAspect="1"/>
          </p:cNvPicPr>
          <p:nvPr/>
        </p:nvPicPr>
        <p:blipFill>
          <a:blip r:embed="rId5"/>
          <a:stretch>
            <a:fillRect/>
          </a:stretch>
        </p:blipFill>
        <p:spPr>
          <a:xfrm>
            <a:off x="6043612" y="3962363"/>
            <a:ext cx="4733925" cy="1676400"/>
          </a:xfrm>
          <a:prstGeom prst="rect">
            <a:avLst/>
          </a:prstGeom>
        </p:spPr>
      </p:pic>
      <p:sp>
        <p:nvSpPr>
          <p:cNvPr id="3" name="Slide Number Placeholder 2">
            <a:extLst>
              <a:ext uri="{FF2B5EF4-FFF2-40B4-BE49-F238E27FC236}">
                <a16:creationId xmlns:a16="http://schemas.microsoft.com/office/drawing/2014/main" id="{40CA838C-B17A-0A58-C6B2-FAE34CCE1A7B}"/>
              </a:ext>
            </a:extLst>
          </p:cNvPr>
          <p:cNvSpPr>
            <a:spLocks noGrp="1"/>
          </p:cNvSpPr>
          <p:nvPr>
            <p:ph type="sldNum" sz="quarter" idx="12"/>
          </p:nvPr>
        </p:nvSpPr>
        <p:spPr/>
        <p:txBody>
          <a:bodyPr/>
          <a:lstStyle/>
          <a:p>
            <a:fld id="{87D51D61-B8DA-4360-9C68-2EB7C963138E}" type="slidenum">
              <a:rPr lang="en-GB" smtClean="0"/>
              <a:t>54</a:t>
            </a:fld>
            <a:endParaRPr lang="en-GB"/>
          </a:p>
        </p:txBody>
      </p:sp>
    </p:spTree>
    <p:extLst>
      <p:ext uri="{BB962C8B-B14F-4D97-AF65-F5344CB8AC3E}">
        <p14:creationId xmlns:p14="http://schemas.microsoft.com/office/powerpoint/2010/main" val="3896952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87BF-3A4B-4126-9961-1AC272C92772}"/>
              </a:ext>
            </a:extLst>
          </p:cNvPr>
          <p:cNvSpPr>
            <a:spLocks noGrp="1"/>
          </p:cNvSpPr>
          <p:nvPr>
            <p:ph type="title"/>
          </p:nvPr>
        </p:nvSpPr>
        <p:spPr/>
        <p:txBody>
          <a:bodyPr/>
          <a:lstStyle/>
          <a:p>
            <a:pPr algn="ctr"/>
            <a:r>
              <a:rPr lang="en-GB" b="1" dirty="0">
                <a:solidFill>
                  <a:srgbClr val="00B050"/>
                </a:solidFill>
              </a:rPr>
              <a:t>NOT</a:t>
            </a:r>
          </a:p>
        </p:txBody>
      </p:sp>
      <p:sp>
        <p:nvSpPr>
          <p:cNvPr id="3" name="Rectangle 2">
            <a:extLst>
              <a:ext uri="{FF2B5EF4-FFF2-40B4-BE49-F238E27FC236}">
                <a16:creationId xmlns:a16="http://schemas.microsoft.com/office/drawing/2014/main" id="{42A1F1F1-698B-4415-8630-C82239049E40}"/>
              </a:ext>
            </a:extLst>
          </p:cNvPr>
          <p:cNvSpPr/>
          <p:nvPr/>
        </p:nvSpPr>
        <p:spPr>
          <a:xfrm>
            <a:off x="677320" y="1429078"/>
            <a:ext cx="5418680" cy="954107"/>
          </a:xfrm>
          <a:prstGeom prst="rect">
            <a:avLst/>
          </a:prstGeom>
        </p:spPr>
        <p:txBody>
          <a:bodyPr wrap="square">
            <a:spAutoFit/>
          </a:bodyPr>
          <a:lstStyle/>
          <a:p>
            <a:r>
              <a:rPr lang="en-GB" sz="2800" dirty="0"/>
              <a:t>The result of NOT is the opposite of the input</a:t>
            </a:r>
          </a:p>
        </p:txBody>
      </p:sp>
      <p:pic>
        <p:nvPicPr>
          <p:cNvPr id="5" name="Picture 4">
            <a:extLst>
              <a:ext uri="{FF2B5EF4-FFF2-40B4-BE49-F238E27FC236}">
                <a16:creationId xmlns:a16="http://schemas.microsoft.com/office/drawing/2014/main" id="{DDB6AA77-AA40-4CC9-A066-7611B403614B}"/>
              </a:ext>
            </a:extLst>
          </p:cNvPr>
          <p:cNvPicPr>
            <a:picLocks noChangeAspect="1"/>
          </p:cNvPicPr>
          <p:nvPr/>
        </p:nvPicPr>
        <p:blipFill>
          <a:blip r:embed="rId2"/>
          <a:stretch>
            <a:fillRect/>
          </a:stretch>
        </p:blipFill>
        <p:spPr>
          <a:xfrm>
            <a:off x="838200" y="2904212"/>
            <a:ext cx="3393080" cy="1766261"/>
          </a:xfrm>
          <a:prstGeom prst="rect">
            <a:avLst/>
          </a:prstGeom>
        </p:spPr>
      </p:pic>
      <p:pic>
        <p:nvPicPr>
          <p:cNvPr id="6" name="Picture 5">
            <a:extLst>
              <a:ext uri="{FF2B5EF4-FFF2-40B4-BE49-F238E27FC236}">
                <a16:creationId xmlns:a16="http://schemas.microsoft.com/office/drawing/2014/main" id="{EADEEA53-7CB2-4FF1-8D4B-6D47E67AB43E}"/>
              </a:ext>
            </a:extLst>
          </p:cNvPr>
          <p:cNvPicPr>
            <a:picLocks noChangeAspect="1"/>
          </p:cNvPicPr>
          <p:nvPr/>
        </p:nvPicPr>
        <p:blipFill>
          <a:blip r:embed="rId3"/>
          <a:stretch>
            <a:fillRect/>
          </a:stretch>
        </p:blipFill>
        <p:spPr>
          <a:xfrm>
            <a:off x="7209912" y="1690688"/>
            <a:ext cx="3594076" cy="1902746"/>
          </a:xfrm>
          <a:prstGeom prst="rect">
            <a:avLst/>
          </a:prstGeom>
        </p:spPr>
      </p:pic>
      <p:pic>
        <p:nvPicPr>
          <p:cNvPr id="7" name="Picture 6">
            <a:extLst>
              <a:ext uri="{FF2B5EF4-FFF2-40B4-BE49-F238E27FC236}">
                <a16:creationId xmlns:a16="http://schemas.microsoft.com/office/drawing/2014/main" id="{76519158-F531-41F6-9BCB-6A128CD5C0BC}"/>
              </a:ext>
            </a:extLst>
          </p:cNvPr>
          <p:cNvPicPr>
            <a:picLocks noChangeAspect="1"/>
          </p:cNvPicPr>
          <p:nvPr/>
        </p:nvPicPr>
        <p:blipFill>
          <a:blip r:embed="rId4"/>
          <a:stretch>
            <a:fillRect/>
          </a:stretch>
        </p:blipFill>
        <p:spPr>
          <a:xfrm>
            <a:off x="7209912" y="4113260"/>
            <a:ext cx="3594076" cy="1885681"/>
          </a:xfrm>
          <a:prstGeom prst="rect">
            <a:avLst/>
          </a:prstGeom>
        </p:spPr>
      </p:pic>
      <p:sp>
        <p:nvSpPr>
          <p:cNvPr id="8" name="TextBox 7">
            <a:extLst>
              <a:ext uri="{FF2B5EF4-FFF2-40B4-BE49-F238E27FC236}">
                <a16:creationId xmlns:a16="http://schemas.microsoft.com/office/drawing/2014/main" id="{BF92430D-24CF-A65B-B1BC-B577D4FFF2A8}"/>
              </a:ext>
            </a:extLst>
          </p:cNvPr>
          <p:cNvSpPr txBox="1"/>
          <p:nvPr/>
        </p:nvSpPr>
        <p:spPr>
          <a:xfrm>
            <a:off x="5761382" y="237339"/>
            <a:ext cx="6096000" cy="646331"/>
          </a:xfrm>
          <a:prstGeom prst="rect">
            <a:avLst/>
          </a:prstGeom>
          <a:noFill/>
        </p:spPr>
        <p:txBody>
          <a:bodyPr wrap="square">
            <a:spAutoFit/>
          </a:bodyPr>
          <a:lstStyle/>
          <a:p>
            <a:pPr algn="r"/>
            <a:r>
              <a:rPr lang="en-GB" sz="3600" dirty="0">
                <a:solidFill>
                  <a:srgbClr val="00B050"/>
                </a:solidFill>
              </a:rPr>
              <a:t>17 NOT.xlsx</a:t>
            </a:r>
          </a:p>
        </p:txBody>
      </p:sp>
      <p:sp>
        <p:nvSpPr>
          <p:cNvPr id="9" name="Slide Number Placeholder 8">
            <a:extLst>
              <a:ext uri="{FF2B5EF4-FFF2-40B4-BE49-F238E27FC236}">
                <a16:creationId xmlns:a16="http://schemas.microsoft.com/office/drawing/2014/main" id="{F1C4C51A-5692-0770-E282-33EA6A87AC34}"/>
              </a:ext>
            </a:extLst>
          </p:cNvPr>
          <p:cNvSpPr>
            <a:spLocks noGrp="1"/>
          </p:cNvSpPr>
          <p:nvPr>
            <p:ph type="sldNum" sz="quarter" idx="12"/>
          </p:nvPr>
        </p:nvSpPr>
        <p:spPr/>
        <p:txBody>
          <a:bodyPr/>
          <a:lstStyle/>
          <a:p>
            <a:fld id="{87D51D61-B8DA-4360-9C68-2EB7C963138E}" type="slidenum">
              <a:rPr lang="en-GB" smtClean="0"/>
              <a:t>55</a:t>
            </a:fld>
            <a:endParaRPr lang="en-GB"/>
          </a:p>
        </p:txBody>
      </p:sp>
    </p:spTree>
    <p:extLst>
      <p:ext uri="{BB962C8B-B14F-4D97-AF65-F5344CB8AC3E}">
        <p14:creationId xmlns:p14="http://schemas.microsoft.com/office/powerpoint/2010/main" val="2695265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639C-7B05-A6AA-3895-E1C88813ABEF}"/>
              </a:ext>
            </a:extLst>
          </p:cNvPr>
          <p:cNvSpPr>
            <a:spLocks noGrp="1"/>
          </p:cNvSpPr>
          <p:nvPr>
            <p:ph type="title"/>
          </p:nvPr>
        </p:nvSpPr>
        <p:spPr/>
        <p:txBody>
          <a:bodyPr/>
          <a:lstStyle/>
          <a:p>
            <a:pPr algn="ctr"/>
            <a:r>
              <a:rPr lang="en-GB" b="1" dirty="0">
                <a:solidFill>
                  <a:srgbClr val="00B050"/>
                </a:solidFill>
              </a:rPr>
              <a:t>Exercise 3</a:t>
            </a:r>
            <a:endParaRPr lang="en-GB" dirty="0"/>
          </a:p>
        </p:txBody>
      </p:sp>
      <p:sp>
        <p:nvSpPr>
          <p:cNvPr id="3" name="Content Placeholder 2">
            <a:extLst>
              <a:ext uri="{FF2B5EF4-FFF2-40B4-BE49-F238E27FC236}">
                <a16:creationId xmlns:a16="http://schemas.microsoft.com/office/drawing/2014/main" id="{73D542AC-CA05-0DB8-96CD-B435B8AD15B0}"/>
              </a:ext>
            </a:extLst>
          </p:cNvPr>
          <p:cNvSpPr>
            <a:spLocks noGrp="1"/>
          </p:cNvSpPr>
          <p:nvPr>
            <p:ph idx="1"/>
          </p:nvPr>
        </p:nvSpPr>
        <p:spPr>
          <a:xfrm>
            <a:off x="838200" y="1253331"/>
            <a:ext cx="10515600" cy="4351338"/>
          </a:xfrm>
        </p:spPr>
        <p:txBody>
          <a:bodyPr>
            <a:normAutofit/>
          </a:bodyPr>
          <a:lstStyle/>
          <a:p>
            <a:pPr marL="0" indent="0">
              <a:buNone/>
            </a:pPr>
            <a:r>
              <a:rPr lang="en-GB" sz="2000" dirty="0"/>
              <a:t>A medical centre must pay close attention to several health factors to determine what type of meals patients should receive. The factors to consider include the patient’s age, weight, blood pressure, and cholesterol level. Patients should receive low sodium meals if their blood pressure is high and if they meet at least one of the following conditions: their age is at least 70 or their weight is at least 200. Patients should receive low cholesterol meals if their cholesterol level is high and if they meet one of the following conditions: their age is at least 70; their weight is at least 200; or their blood pressure is high. Patients may also have low sodium and low cholesterol meals if they satisfy the conditions for both the low sodium meal and the low cholesterol meal. If the patient does not satisfy the conditions for either the low sodium meal or the low cholesterol meal, then he or she receives a regular meal.</a:t>
            </a:r>
          </a:p>
          <a:p>
            <a:pPr marL="0" indent="0">
              <a:buNone/>
            </a:pPr>
            <a:r>
              <a:rPr lang="en-GB" sz="2000" dirty="0"/>
              <a:t>Using logical functions , find the type of meals each patient should receive. Results should be one of the following: “Regular Meal,” “Low Sodium Meal,” “Low Cholesterol Meal,” or “Low Sodium/Low Cholesterol Meal.”</a:t>
            </a:r>
          </a:p>
        </p:txBody>
      </p:sp>
      <p:sp>
        <p:nvSpPr>
          <p:cNvPr id="4" name="Slide Number Placeholder 3">
            <a:extLst>
              <a:ext uri="{FF2B5EF4-FFF2-40B4-BE49-F238E27FC236}">
                <a16:creationId xmlns:a16="http://schemas.microsoft.com/office/drawing/2014/main" id="{F9C62674-23B0-DD9C-702A-92A94AA8FDF5}"/>
              </a:ext>
            </a:extLst>
          </p:cNvPr>
          <p:cNvSpPr>
            <a:spLocks noGrp="1"/>
          </p:cNvSpPr>
          <p:nvPr>
            <p:ph type="sldNum" sz="quarter" idx="12"/>
          </p:nvPr>
        </p:nvSpPr>
        <p:spPr/>
        <p:txBody>
          <a:bodyPr/>
          <a:lstStyle/>
          <a:p>
            <a:fld id="{87D51D61-B8DA-4360-9C68-2EB7C963138E}" type="slidenum">
              <a:rPr lang="en-GB" smtClean="0"/>
              <a:t>56</a:t>
            </a:fld>
            <a:endParaRPr lang="en-GB" dirty="0"/>
          </a:p>
        </p:txBody>
      </p:sp>
      <p:sp>
        <p:nvSpPr>
          <p:cNvPr id="11" name="TextBox 10">
            <a:extLst>
              <a:ext uri="{FF2B5EF4-FFF2-40B4-BE49-F238E27FC236}">
                <a16:creationId xmlns:a16="http://schemas.microsoft.com/office/drawing/2014/main" id="{622DD50D-A3D5-816F-0EE0-C8C9373F75EF}"/>
              </a:ext>
            </a:extLst>
          </p:cNvPr>
          <p:cNvSpPr txBox="1"/>
          <p:nvPr/>
        </p:nvSpPr>
        <p:spPr>
          <a:xfrm>
            <a:off x="5658678" y="-4207"/>
            <a:ext cx="6096000" cy="646331"/>
          </a:xfrm>
          <a:prstGeom prst="rect">
            <a:avLst/>
          </a:prstGeom>
          <a:noFill/>
        </p:spPr>
        <p:txBody>
          <a:bodyPr wrap="square">
            <a:spAutoFit/>
          </a:bodyPr>
          <a:lstStyle/>
          <a:p>
            <a:pPr algn="r"/>
            <a:r>
              <a:rPr lang="en-GB" sz="3600" dirty="0">
                <a:solidFill>
                  <a:srgbClr val="00B050"/>
                </a:solidFill>
              </a:rPr>
              <a:t>18 Exercise3.xlsx</a:t>
            </a:r>
          </a:p>
        </p:txBody>
      </p:sp>
      <p:pic>
        <p:nvPicPr>
          <p:cNvPr id="13" name="Picture 12">
            <a:extLst>
              <a:ext uri="{FF2B5EF4-FFF2-40B4-BE49-F238E27FC236}">
                <a16:creationId xmlns:a16="http://schemas.microsoft.com/office/drawing/2014/main" id="{B0EABCC1-0D8C-FCF7-C9EA-EA659C2538BE}"/>
              </a:ext>
            </a:extLst>
          </p:cNvPr>
          <p:cNvPicPr>
            <a:picLocks noChangeAspect="1"/>
          </p:cNvPicPr>
          <p:nvPr/>
        </p:nvPicPr>
        <p:blipFill>
          <a:blip r:embed="rId2"/>
          <a:stretch>
            <a:fillRect/>
          </a:stretch>
        </p:blipFill>
        <p:spPr>
          <a:xfrm>
            <a:off x="3334578" y="4845050"/>
            <a:ext cx="4648200" cy="1876425"/>
          </a:xfrm>
          <a:prstGeom prst="rect">
            <a:avLst/>
          </a:prstGeom>
        </p:spPr>
      </p:pic>
    </p:spTree>
    <p:extLst>
      <p:ext uri="{BB962C8B-B14F-4D97-AF65-F5344CB8AC3E}">
        <p14:creationId xmlns:p14="http://schemas.microsoft.com/office/powerpoint/2010/main" val="242392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1B61-4D7A-4994-B7D2-D672E0515EAB}"/>
              </a:ext>
            </a:extLst>
          </p:cNvPr>
          <p:cNvSpPr>
            <a:spLocks noGrp="1"/>
          </p:cNvSpPr>
          <p:nvPr>
            <p:ph type="title"/>
          </p:nvPr>
        </p:nvSpPr>
        <p:spPr/>
        <p:txBody>
          <a:bodyPr/>
          <a:lstStyle/>
          <a:p>
            <a:pPr algn="ctr"/>
            <a:r>
              <a:rPr lang="en-GB" b="1" dirty="0">
                <a:solidFill>
                  <a:srgbClr val="00B050"/>
                </a:solidFill>
              </a:rPr>
              <a:t>Range References –Part of a Row</a:t>
            </a:r>
          </a:p>
        </p:txBody>
      </p:sp>
      <p:pic>
        <p:nvPicPr>
          <p:cNvPr id="5" name="Content Placeholder 4">
            <a:extLst>
              <a:ext uri="{FF2B5EF4-FFF2-40B4-BE49-F238E27FC236}">
                <a16:creationId xmlns:a16="http://schemas.microsoft.com/office/drawing/2014/main" id="{4D036981-0ABA-407D-9A62-69EE6B95460C}"/>
              </a:ext>
            </a:extLst>
          </p:cNvPr>
          <p:cNvPicPr>
            <a:picLocks noGrp="1" noChangeAspect="1"/>
          </p:cNvPicPr>
          <p:nvPr>
            <p:ph idx="1"/>
          </p:nvPr>
        </p:nvPicPr>
        <p:blipFill>
          <a:blip r:embed="rId2"/>
          <a:stretch>
            <a:fillRect/>
          </a:stretch>
        </p:blipFill>
        <p:spPr>
          <a:xfrm>
            <a:off x="2426998" y="1563757"/>
            <a:ext cx="7339853" cy="4876304"/>
          </a:xfrm>
          <a:prstGeom prst="rect">
            <a:avLst/>
          </a:prstGeom>
        </p:spPr>
      </p:pic>
      <p:sp>
        <p:nvSpPr>
          <p:cNvPr id="3" name="Slide Number Placeholder 2">
            <a:extLst>
              <a:ext uri="{FF2B5EF4-FFF2-40B4-BE49-F238E27FC236}">
                <a16:creationId xmlns:a16="http://schemas.microsoft.com/office/drawing/2014/main" id="{54A8F5C8-14BA-EBEE-3EDA-E9CF75291C37}"/>
              </a:ext>
            </a:extLst>
          </p:cNvPr>
          <p:cNvSpPr>
            <a:spLocks noGrp="1"/>
          </p:cNvSpPr>
          <p:nvPr>
            <p:ph type="sldNum" sz="quarter" idx="12"/>
          </p:nvPr>
        </p:nvSpPr>
        <p:spPr/>
        <p:txBody>
          <a:bodyPr/>
          <a:lstStyle/>
          <a:p>
            <a:fld id="{87D51D61-B8DA-4360-9C68-2EB7C963138E}" type="slidenum">
              <a:rPr lang="en-GB" smtClean="0"/>
              <a:t>6</a:t>
            </a:fld>
            <a:endParaRPr lang="en-GB"/>
          </a:p>
        </p:txBody>
      </p:sp>
    </p:spTree>
    <p:extLst>
      <p:ext uri="{BB962C8B-B14F-4D97-AF65-F5344CB8AC3E}">
        <p14:creationId xmlns:p14="http://schemas.microsoft.com/office/powerpoint/2010/main" val="399449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1B61-4D7A-4994-B7D2-D672E0515EAB}"/>
              </a:ext>
            </a:extLst>
          </p:cNvPr>
          <p:cNvSpPr>
            <a:spLocks noGrp="1"/>
          </p:cNvSpPr>
          <p:nvPr>
            <p:ph type="title"/>
          </p:nvPr>
        </p:nvSpPr>
        <p:spPr/>
        <p:txBody>
          <a:bodyPr/>
          <a:lstStyle/>
          <a:p>
            <a:pPr algn="ctr"/>
            <a:r>
              <a:rPr lang="en-GB" b="1" dirty="0">
                <a:solidFill>
                  <a:srgbClr val="00B050"/>
                </a:solidFill>
              </a:rPr>
              <a:t>Range References –Matrix of Cells</a:t>
            </a:r>
          </a:p>
        </p:txBody>
      </p:sp>
      <p:pic>
        <p:nvPicPr>
          <p:cNvPr id="6" name="Content Placeholder 5">
            <a:extLst>
              <a:ext uri="{FF2B5EF4-FFF2-40B4-BE49-F238E27FC236}">
                <a16:creationId xmlns:a16="http://schemas.microsoft.com/office/drawing/2014/main" id="{6000F13D-A67D-46E2-9B54-10C0E2672E89}"/>
              </a:ext>
            </a:extLst>
          </p:cNvPr>
          <p:cNvPicPr>
            <a:picLocks noGrp="1" noChangeAspect="1"/>
          </p:cNvPicPr>
          <p:nvPr>
            <p:ph idx="1"/>
          </p:nvPr>
        </p:nvPicPr>
        <p:blipFill>
          <a:blip r:embed="rId2"/>
          <a:stretch>
            <a:fillRect/>
          </a:stretch>
        </p:blipFill>
        <p:spPr>
          <a:xfrm>
            <a:off x="2169555" y="1563757"/>
            <a:ext cx="7941854" cy="4930303"/>
          </a:xfrm>
          <a:prstGeom prst="rect">
            <a:avLst/>
          </a:prstGeom>
        </p:spPr>
      </p:pic>
      <p:sp>
        <p:nvSpPr>
          <p:cNvPr id="3" name="Slide Number Placeholder 2">
            <a:extLst>
              <a:ext uri="{FF2B5EF4-FFF2-40B4-BE49-F238E27FC236}">
                <a16:creationId xmlns:a16="http://schemas.microsoft.com/office/drawing/2014/main" id="{7031489A-6125-A1C9-0296-727C2C7BB4A0}"/>
              </a:ext>
            </a:extLst>
          </p:cNvPr>
          <p:cNvSpPr>
            <a:spLocks noGrp="1"/>
          </p:cNvSpPr>
          <p:nvPr>
            <p:ph type="sldNum" sz="quarter" idx="12"/>
          </p:nvPr>
        </p:nvSpPr>
        <p:spPr/>
        <p:txBody>
          <a:bodyPr/>
          <a:lstStyle/>
          <a:p>
            <a:fld id="{87D51D61-B8DA-4360-9C68-2EB7C963138E}" type="slidenum">
              <a:rPr lang="en-GB" smtClean="0"/>
              <a:t>7</a:t>
            </a:fld>
            <a:endParaRPr lang="en-GB"/>
          </a:p>
        </p:txBody>
      </p:sp>
    </p:spTree>
    <p:extLst>
      <p:ext uri="{BB962C8B-B14F-4D97-AF65-F5344CB8AC3E}">
        <p14:creationId xmlns:p14="http://schemas.microsoft.com/office/powerpoint/2010/main" val="67410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1B61-4D7A-4994-B7D2-D672E0515EAB}"/>
              </a:ext>
            </a:extLst>
          </p:cNvPr>
          <p:cNvSpPr>
            <a:spLocks noGrp="1"/>
          </p:cNvSpPr>
          <p:nvPr>
            <p:ph type="title"/>
          </p:nvPr>
        </p:nvSpPr>
        <p:spPr/>
        <p:txBody>
          <a:bodyPr/>
          <a:lstStyle/>
          <a:p>
            <a:pPr algn="ctr"/>
            <a:r>
              <a:rPr lang="en-GB" b="1" dirty="0">
                <a:solidFill>
                  <a:srgbClr val="00B050"/>
                </a:solidFill>
              </a:rPr>
              <a:t>Range References –Set of Unrelated Cells</a:t>
            </a:r>
          </a:p>
        </p:txBody>
      </p:sp>
      <p:pic>
        <p:nvPicPr>
          <p:cNvPr id="5" name="Content Placeholder 4">
            <a:extLst>
              <a:ext uri="{FF2B5EF4-FFF2-40B4-BE49-F238E27FC236}">
                <a16:creationId xmlns:a16="http://schemas.microsoft.com/office/drawing/2014/main" id="{A36E3A84-8A67-4A20-9C24-83B8DBB55E9A}"/>
              </a:ext>
            </a:extLst>
          </p:cNvPr>
          <p:cNvPicPr>
            <a:picLocks noGrp="1" noChangeAspect="1"/>
          </p:cNvPicPr>
          <p:nvPr>
            <p:ph idx="1"/>
          </p:nvPr>
        </p:nvPicPr>
        <p:blipFill>
          <a:blip r:embed="rId2"/>
          <a:stretch>
            <a:fillRect/>
          </a:stretch>
        </p:blipFill>
        <p:spPr>
          <a:xfrm>
            <a:off x="2370458" y="1524000"/>
            <a:ext cx="7277125" cy="4838913"/>
          </a:xfrm>
          <a:prstGeom prst="rect">
            <a:avLst/>
          </a:prstGeom>
        </p:spPr>
      </p:pic>
      <p:sp>
        <p:nvSpPr>
          <p:cNvPr id="3" name="Slide Number Placeholder 2">
            <a:extLst>
              <a:ext uri="{FF2B5EF4-FFF2-40B4-BE49-F238E27FC236}">
                <a16:creationId xmlns:a16="http://schemas.microsoft.com/office/drawing/2014/main" id="{65D8B98F-CEFF-D27A-E229-A515F1A0064A}"/>
              </a:ext>
            </a:extLst>
          </p:cNvPr>
          <p:cNvSpPr>
            <a:spLocks noGrp="1"/>
          </p:cNvSpPr>
          <p:nvPr>
            <p:ph type="sldNum" sz="quarter" idx="12"/>
          </p:nvPr>
        </p:nvSpPr>
        <p:spPr/>
        <p:txBody>
          <a:bodyPr/>
          <a:lstStyle/>
          <a:p>
            <a:fld id="{87D51D61-B8DA-4360-9C68-2EB7C963138E}" type="slidenum">
              <a:rPr lang="en-GB" smtClean="0"/>
              <a:t>8</a:t>
            </a:fld>
            <a:endParaRPr lang="en-GB"/>
          </a:p>
        </p:txBody>
      </p:sp>
    </p:spTree>
    <p:extLst>
      <p:ext uri="{BB962C8B-B14F-4D97-AF65-F5344CB8AC3E}">
        <p14:creationId xmlns:p14="http://schemas.microsoft.com/office/powerpoint/2010/main" val="889516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1B61-4D7A-4994-B7D2-D672E0515EAB}"/>
              </a:ext>
            </a:extLst>
          </p:cNvPr>
          <p:cNvSpPr>
            <a:spLocks noGrp="1"/>
          </p:cNvSpPr>
          <p:nvPr>
            <p:ph type="title"/>
          </p:nvPr>
        </p:nvSpPr>
        <p:spPr/>
        <p:txBody>
          <a:bodyPr/>
          <a:lstStyle/>
          <a:p>
            <a:pPr algn="ctr"/>
            <a:r>
              <a:rPr lang="en-GB" b="1" dirty="0">
                <a:solidFill>
                  <a:srgbClr val="00B050"/>
                </a:solidFill>
              </a:rPr>
              <a:t>Range References –Entire Column</a:t>
            </a:r>
          </a:p>
        </p:txBody>
      </p:sp>
      <p:pic>
        <p:nvPicPr>
          <p:cNvPr id="6" name="Content Placeholder 5">
            <a:extLst>
              <a:ext uri="{FF2B5EF4-FFF2-40B4-BE49-F238E27FC236}">
                <a16:creationId xmlns:a16="http://schemas.microsoft.com/office/drawing/2014/main" id="{C7851D9A-DF08-4702-83B7-A6BD269942EB}"/>
              </a:ext>
            </a:extLst>
          </p:cNvPr>
          <p:cNvPicPr>
            <a:picLocks noGrp="1" noChangeAspect="1"/>
          </p:cNvPicPr>
          <p:nvPr>
            <p:ph idx="1"/>
          </p:nvPr>
        </p:nvPicPr>
        <p:blipFill>
          <a:blip r:embed="rId2"/>
          <a:stretch>
            <a:fillRect/>
          </a:stretch>
        </p:blipFill>
        <p:spPr>
          <a:xfrm>
            <a:off x="2356981" y="1510749"/>
            <a:ext cx="7065315" cy="4706178"/>
          </a:xfrm>
          <a:prstGeom prst="rect">
            <a:avLst/>
          </a:prstGeom>
        </p:spPr>
      </p:pic>
      <p:sp>
        <p:nvSpPr>
          <p:cNvPr id="3" name="Slide Number Placeholder 2">
            <a:extLst>
              <a:ext uri="{FF2B5EF4-FFF2-40B4-BE49-F238E27FC236}">
                <a16:creationId xmlns:a16="http://schemas.microsoft.com/office/drawing/2014/main" id="{BA0F60AC-6F86-04F1-AAC2-6F9DC28AB4D2}"/>
              </a:ext>
            </a:extLst>
          </p:cNvPr>
          <p:cNvSpPr>
            <a:spLocks noGrp="1"/>
          </p:cNvSpPr>
          <p:nvPr>
            <p:ph type="sldNum" sz="quarter" idx="12"/>
          </p:nvPr>
        </p:nvSpPr>
        <p:spPr/>
        <p:txBody>
          <a:bodyPr/>
          <a:lstStyle/>
          <a:p>
            <a:fld id="{87D51D61-B8DA-4360-9C68-2EB7C963138E}" type="slidenum">
              <a:rPr lang="en-GB" smtClean="0"/>
              <a:t>9</a:t>
            </a:fld>
            <a:endParaRPr lang="en-GB"/>
          </a:p>
        </p:txBody>
      </p:sp>
    </p:spTree>
    <p:extLst>
      <p:ext uri="{BB962C8B-B14F-4D97-AF65-F5344CB8AC3E}">
        <p14:creationId xmlns:p14="http://schemas.microsoft.com/office/powerpoint/2010/main" val="1646735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1926</Words>
  <Application>Microsoft Office PowerPoint</Application>
  <PresentationFormat>Widescreen</PresentationFormat>
  <Paragraphs>270</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Calibri Light</vt:lpstr>
      <vt:lpstr>ff1</vt:lpstr>
      <vt:lpstr>ff2</vt:lpstr>
      <vt:lpstr>ff3</vt:lpstr>
      <vt:lpstr>Office Theme</vt:lpstr>
      <vt:lpstr>FROM EXCEL TO EXCELLENT</vt:lpstr>
      <vt:lpstr>PowerPoint Presentation</vt:lpstr>
      <vt:lpstr>Referring to Cells</vt:lpstr>
      <vt:lpstr>Range References –One Cell</vt:lpstr>
      <vt:lpstr>Range References –Part of a Column</vt:lpstr>
      <vt:lpstr>Range References –Part of a Row</vt:lpstr>
      <vt:lpstr>Range References –Matrix of Cells</vt:lpstr>
      <vt:lpstr>Range References –Set of Unrelated Cells</vt:lpstr>
      <vt:lpstr>Range References –Entire Column</vt:lpstr>
      <vt:lpstr>Range References –Entire Row</vt:lpstr>
      <vt:lpstr>Range References –Multiple Columns</vt:lpstr>
      <vt:lpstr>Range References –Multiple Rows</vt:lpstr>
      <vt:lpstr>PowerPoint Presentation</vt:lpstr>
      <vt:lpstr>Cell Formulas</vt:lpstr>
      <vt:lpstr>Arithmetic</vt:lpstr>
      <vt:lpstr>Examples Of Arithmetic</vt:lpstr>
      <vt:lpstr>Some Commonly Used Number Functions</vt:lpstr>
      <vt:lpstr>Some Commonly Used Number Functions</vt:lpstr>
      <vt:lpstr>Exercise 1</vt:lpstr>
      <vt:lpstr>Comparing Things</vt:lpstr>
      <vt:lpstr>Examples Of Comparing Things</vt:lpstr>
      <vt:lpstr>Comparing Things in COUNTIF </vt:lpstr>
      <vt:lpstr>Example of Using COUNTIF  </vt:lpstr>
      <vt:lpstr> String Concatenation </vt:lpstr>
      <vt:lpstr> Example of String Concatenation </vt:lpstr>
      <vt:lpstr>String Concatenation and the COUNTIF </vt:lpstr>
      <vt:lpstr>Some Commonly Used String Functions</vt:lpstr>
      <vt:lpstr>Example of Some Commonly Used String Functions</vt:lpstr>
      <vt:lpstr>PowerPoint Presentation</vt:lpstr>
      <vt:lpstr>What Goes First?</vt:lpstr>
      <vt:lpstr>Using Brackets</vt:lpstr>
      <vt:lpstr>Precedence in Cell Formulas</vt:lpstr>
      <vt:lpstr>Precedence Example 1</vt:lpstr>
      <vt:lpstr>Precedence Example 2</vt:lpstr>
      <vt:lpstr>PowerPoint Presentation</vt:lpstr>
      <vt:lpstr>Using the IF Function</vt:lpstr>
      <vt:lpstr>The Flow of the IF Example</vt:lpstr>
      <vt:lpstr>Omitting the False Part</vt:lpstr>
      <vt:lpstr>Using Formulas Inside IF Functions</vt:lpstr>
      <vt:lpstr>Using Formulas Inside IF Functions</vt:lpstr>
      <vt:lpstr>Nested IF Functions</vt:lpstr>
      <vt:lpstr>A Nested IF Example</vt:lpstr>
      <vt:lpstr>A Nested IF Example</vt:lpstr>
      <vt:lpstr>A Nested IF Example</vt:lpstr>
      <vt:lpstr>A Nested IF Example</vt:lpstr>
      <vt:lpstr>Exercise 2</vt:lpstr>
      <vt:lpstr>PowerPoint Presentation</vt:lpstr>
      <vt:lpstr>Using Logic</vt:lpstr>
      <vt:lpstr>Summary of Logical Functions Logic</vt:lpstr>
      <vt:lpstr>AND </vt:lpstr>
      <vt:lpstr>AND with Cell Names</vt:lpstr>
      <vt:lpstr> Some Results</vt:lpstr>
      <vt:lpstr> OR with Cell Names</vt:lpstr>
      <vt:lpstr>Some Results </vt:lpstr>
      <vt:lpstr>NOT</vt:lpstr>
      <vt:lpstr>Exercise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Veera Boonjing</cp:lastModifiedBy>
  <cp:revision>34</cp:revision>
  <dcterms:created xsi:type="dcterms:W3CDTF">2023-06-14T01:40:03Z</dcterms:created>
  <dcterms:modified xsi:type="dcterms:W3CDTF">2023-07-12T01:02:00Z</dcterms:modified>
</cp:coreProperties>
</file>