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1"/>
  </p:notesMasterIdLst>
  <p:sldIdLst>
    <p:sldId id="256" r:id="rId2"/>
    <p:sldId id="296" r:id="rId3"/>
    <p:sldId id="257" r:id="rId4"/>
    <p:sldId id="258" r:id="rId5"/>
    <p:sldId id="259" r:id="rId6"/>
    <p:sldId id="260" r:id="rId7"/>
    <p:sldId id="261" r:id="rId8"/>
    <p:sldId id="262" r:id="rId9"/>
    <p:sldId id="263" r:id="rId10"/>
    <p:sldId id="322" r:id="rId11"/>
    <p:sldId id="265" r:id="rId12"/>
    <p:sldId id="269" r:id="rId13"/>
    <p:sldId id="270" r:id="rId14"/>
    <p:sldId id="271" r:id="rId15"/>
    <p:sldId id="272" r:id="rId16"/>
    <p:sldId id="273" r:id="rId17"/>
    <p:sldId id="264" r:id="rId18"/>
    <p:sldId id="281" r:id="rId19"/>
    <p:sldId id="283" r:id="rId20"/>
    <p:sldId id="284" r:id="rId21"/>
    <p:sldId id="285" r:id="rId22"/>
    <p:sldId id="287" r:id="rId23"/>
    <p:sldId id="282" r:id="rId24"/>
    <p:sldId id="288" r:id="rId25"/>
    <p:sldId id="290" r:id="rId26"/>
    <p:sldId id="289" r:id="rId27"/>
    <p:sldId id="291" r:id="rId28"/>
    <p:sldId id="292" r:id="rId29"/>
    <p:sldId id="295" r:id="rId30"/>
    <p:sldId id="293" r:id="rId31"/>
    <p:sldId id="297" r:id="rId32"/>
    <p:sldId id="298" r:id="rId33"/>
    <p:sldId id="299" r:id="rId34"/>
    <p:sldId id="300" r:id="rId35"/>
    <p:sldId id="301" r:id="rId36"/>
    <p:sldId id="302" r:id="rId37"/>
    <p:sldId id="303" r:id="rId38"/>
    <p:sldId id="304" r:id="rId39"/>
    <p:sldId id="305" r:id="rId40"/>
    <p:sldId id="306" r:id="rId41"/>
    <p:sldId id="333" r:id="rId42"/>
    <p:sldId id="275" r:id="rId43"/>
    <p:sldId id="308" r:id="rId44"/>
    <p:sldId id="311" r:id="rId45"/>
    <p:sldId id="312" r:id="rId46"/>
    <p:sldId id="313" r:id="rId47"/>
    <p:sldId id="314" r:id="rId48"/>
    <p:sldId id="307" r:id="rId49"/>
    <p:sldId id="316" r:id="rId50"/>
    <p:sldId id="310" r:id="rId51"/>
    <p:sldId id="317" r:id="rId52"/>
    <p:sldId id="309" r:id="rId53"/>
    <p:sldId id="324" r:id="rId54"/>
    <p:sldId id="325" r:id="rId55"/>
    <p:sldId id="327" r:id="rId56"/>
    <p:sldId id="328" r:id="rId57"/>
    <p:sldId id="329" r:id="rId58"/>
    <p:sldId id="330" r:id="rId59"/>
    <p:sldId id="321" r:id="rId60"/>
    <p:sldId id="326" r:id="rId61"/>
    <p:sldId id="320" r:id="rId62"/>
    <p:sldId id="323" r:id="rId63"/>
    <p:sldId id="331" r:id="rId64"/>
    <p:sldId id="332" r:id="rId65"/>
    <p:sldId id="276" r:id="rId66"/>
    <p:sldId id="277" r:id="rId67"/>
    <p:sldId id="278" r:id="rId68"/>
    <p:sldId id="279" r:id="rId69"/>
    <p:sldId id="280"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B57F8-B6A8-40B2-8E20-71869891ED77}" type="datetimeFigureOut">
              <a:rPr lang="en-GB" smtClean="0"/>
              <a:t>19/07/2023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BE965-292C-4EA3-BFC7-9BBCCF5D8179}" type="slidenum">
              <a:rPr lang="en-GB" smtClean="0"/>
              <a:t>‹#›</a:t>
            </a:fld>
            <a:endParaRPr lang="en-GB"/>
          </a:p>
        </p:txBody>
      </p:sp>
    </p:spTree>
    <p:extLst>
      <p:ext uri="{BB962C8B-B14F-4D97-AF65-F5344CB8AC3E}">
        <p14:creationId xmlns:p14="http://schemas.microsoft.com/office/powerpoint/2010/main" val="3203281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0472-878C-43C4-A116-4CD2112731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596F445-F8BC-4386-B1C2-2FEE34185A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FB0106B-B027-4FF5-A48B-534BFCDCAC9A}"/>
              </a:ext>
            </a:extLst>
          </p:cNvPr>
          <p:cNvSpPr>
            <a:spLocks noGrp="1"/>
          </p:cNvSpPr>
          <p:nvPr>
            <p:ph type="dt" sz="half" idx="10"/>
          </p:nvPr>
        </p:nvSpPr>
        <p:spPr/>
        <p:txBody>
          <a:bodyPr/>
          <a:lstStyle/>
          <a:p>
            <a:fld id="{5D249174-0823-4E1E-B567-BA6475C1AFF7}" type="datetime1">
              <a:rPr lang="en-GB" smtClean="0"/>
              <a:t>19/07/2023</a:t>
            </a:fld>
            <a:endParaRPr lang="en-GB"/>
          </a:p>
        </p:txBody>
      </p:sp>
      <p:sp>
        <p:nvSpPr>
          <p:cNvPr id="5" name="Footer Placeholder 4">
            <a:extLst>
              <a:ext uri="{FF2B5EF4-FFF2-40B4-BE49-F238E27FC236}">
                <a16:creationId xmlns:a16="http://schemas.microsoft.com/office/drawing/2014/main" id="{273BC2DB-AABE-49E9-BC8E-375A672E1D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15933A-C8D7-49BB-9632-547359E43990}"/>
              </a:ext>
            </a:extLst>
          </p:cNvPr>
          <p:cNvSpPr>
            <a:spLocks noGrp="1"/>
          </p:cNvSpPr>
          <p:nvPr>
            <p:ph type="sldNum" sz="quarter" idx="12"/>
          </p:nvPr>
        </p:nvSpPr>
        <p:spPr/>
        <p:txBody>
          <a:bodyPr/>
          <a:lstStyle/>
          <a:p>
            <a:fld id="{E72B97AB-C8EF-4BF0-8991-32D59730913E}" type="slidenum">
              <a:rPr lang="en-GB" smtClean="0"/>
              <a:t>‹#›</a:t>
            </a:fld>
            <a:endParaRPr lang="en-GB"/>
          </a:p>
        </p:txBody>
      </p:sp>
    </p:spTree>
    <p:extLst>
      <p:ext uri="{BB962C8B-B14F-4D97-AF65-F5344CB8AC3E}">
        <p14:creationId xmlns:p14="http://schemas.microsoft.com/office/powerpoint/2010/main" val="213092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A351-4DCC-487D-ACA7-668B5E8E252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DFFE5F-14E7-46C4-BB3A-3484A42B705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BBCE3B-CABC-4644-A90F-C2B774CAEFCC}"/>
              </a:ext>
            </a:extLst>
          </p:cNvPr>
          <p:cNvSpPr>
            <a:spLocks noGrp="1"/>
          </p:cNvSpPr>
          <p:nvPr>
            <p:ph type="dt" sz="half" idx="10"/>
          </p:nvPr>
        </p:nvSpPr>
        <p:spPr/>
        <p:txBody>
          <a:bodyPr/>
          <a:lstStyle/>
          <a:p>
            <a:fld id="{C044BF45-DBDB-4536-9C38-69F283AF34EB}" type="datetime1">
              <a:rPr lang="en-GB" smtClean="0"/>
              <a:t>19/07/2023</a:t>
            </a:fld>
            <a:endParaRPr lang="en-GB"/>
          </a:p>
        </p:txBody>
      </p:sp>
      <p:sp>
        <p:nvSpPr>
          <p:cNvPr id="5" name="Footer Placeholder 4">
            <a:extLst>
              <a:ext uri="{FF2B5EF4-FFF2-40B4-BE49-F238E27FC236}">
                <a16:creationId xmlns:a16="http://schemas.microsoft.com/office/drawing/2014/main" id="{D235B3A3-2AC2-4874-94F3-A488CF0738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9EC65F-0897-43FB-9849-0BFB9FE0B26F}"/>
              </a:ext>
            </a:extLst>
          </p:cNvPr>
          <p:cNvSpPr>
            <a:spLocks noGrp="1"/>
          </p:cNvSpPr>
          <p:nvPr>
            <p:ph type="sldNum" sz="quarter" idx="12"/>
          </p:nvPr>
        </p:nvSpPr>
        <p:spPr/>
        <p:txBody>
          <a:bodyPr/>
          <a:lstStyle/>
          <a:p>
            <a:fld id="{E72B97AB-C8EF-4BF0-8991-32D59730913E}" type="slidenum">
              <a:rPr lang="en-GB" smtClean="0"/>
              <a:t>‹#›</a:t>
            </a:fld>
            <a:endParaRPr lang="en-GB"/>
          </a:p>
        </p:txBody>
      </p:sp>
    </p:spTree>
    <p:extLst>
      <p:ext uri="{BB962C8B-B14F-4D97-AF65-F5344CB8AC3E}">
        <p14:creationId xmlns:p14="http://schemas.microsoft.com/office/powerpoint/2010/main" val="8194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9AD9F2-F899-4DA9-BA52-DB6E3E484C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517064-5693-4AFE-A0F1-4FCA26F78D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9917DB-7F29-42A8-95DC-47DBE2228F0C}"/>
              </a:ext>
            </a:extLst>
          </p:cNvPr>
          <p:cNvSpPr>
            <a:spLocks noGrp="1"/>
          </p:cNvSpPr>
          <p:nvPr>
            <p:ph type="dt" sz="half" idx="10"/>
          </p:nvPr>
        </p:nvSpPr>
        <p:spPr/>
        <p:txBody>
          <a:bodyPr/>
          <a:lstStyle/>
          <a:p>
            <a:fld id="{7FF4E70A-154D-4DF5-B0B3-95722663780F}" type="datetime1">
              <a:rPr lang="en-GB" smtClean="0"/>
              <a:t>19/07/2023</a:t>
            </a:fld>
            <a:endParaRPr lang="en-GB"/>
          </a:p>
        </p:txBody>
      </p:sp>
      <p:sp>
        <p:nvSpPr>
          <p:cNvPr id="5" name="Footer Placeholder 4">
            <a:extLst>
              <a:ext uri="{FF2B5EF4-FFF2-40B4-BE49-F238E27FC236}">
                <a16:creationId xmlns:a16="http://schemas.microsoft.com/office/drawing/2014/main" id="{B70A1C5F-ED92-4AAC-9834-06E1F16DC2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B8680E-3496-44A4-A2A8-538B6693E02D}"/>
              </a:ext>
            </a:extLst>
          </p:cNvPr>
          <p:cNvSpPr>
            <a:spLocks noGrp="1"/>
          </p:cNvSpPr>
          <p:nvPr>
            <p:ph type="sldNum" sz="quarter" idx="12"/>
          </p:nvPr>
        </p:nvSpPr>
        <p:spPr/>
        <p:txBody>
          <a:bodyPr/>
          <a:lstStyle/>
          <a:p>
            <a:fld id="{E72B97AB-C8EF-4BF0-8991-32D59730913E}" type="slidenum">
              <a:rPr lang="en-GB" smtClean="0"/>
              <a:t>‹#›</a:t>
            </a:fld>
            <a:endParaRPr lang="en-GB"/>
          </a:p>
        </p:txBody>
      </p:sp>
    </p:spTree>
    <p:extLst>
      <p:ext uri="{BB962C8B-B14F-4D97-AF65-F5344CB8AC3E}">
        <p14:creationId xmlns:p14="http://schemas.microsoft.com/office/powerpoint/2010/main" val="140324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94A3-4489-486A-B90C-8AA361B266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3317DF-907F-436C-921A-6815546BCB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5501C9-755F-46D7-8C76-7BB9E436C7B8}"/>
              </a:ext>
            </a:extLst>
          </p:cNvPr>
          <p:cNvSpPr>
            <a:spLocks noGrp="1"/>
          </p:cNvSpPr>
          <p:nvPr>
            <p:ph type="dt" sz="half" idx="10"/>
          </p:nvPr>
        </p:nvSpPr>
        <p:spPr/>
        <p:txBody>
          <a:bodyPr/>
          <a:lstStyle/>
          <a:p>
            <a:fld id="{FE8C6A7B-86BB-405D-9E0F-C0A7EE6A81C7}" type="datetime1">
              <a:rPr lang="en-GB" smtClean="0"/>
              <a:t>19/07/2023</a:t>
            </a:fld>
            <a:endParaRPr lang="en-GB"/>
          </a:p>
        </p:txBody>
      </p:sp>
      <p:sp>
        <p:nvSpPr>
          <p:cNvPr id="5" name="Footer Placeholder 4">
            <a:extLst>
              <a:ext uri="{FF2B5EF4-FFF2-40B4-BE49-F238E27FC236}">
                <a16:creationId xmlns:a16="http://schemas.microsoft.com/office/drawing/2014/main" id="{DC6B337A-54D9-4E7C-B5FB-ED5BA3A1BE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9123F3-E2B1-4387-A29E-76F12D1A5BCE}"/>
              </a:ext>
            </a:extLst>
          </p:cNvPr>
          <p:cNvSpPr>
            <a:spLocks noGrp="1"/>
          </p:cNvSpPr>
          <p:nvPr>
            <p:ph type="sldNum" sz="quarter" idx="12"/>
          </p:nvPr>
        </p:nvSpPr>
        <p:spPr/>
        <p:txBody>
          <a:bodyPr/>
          <a:lstStyle/>
          <a:p>
            <a:fld id="{E72B97AB-C8EF-4BF0-8991-32D59730913E}" type="slidenum">
              <a:rPr lang="en-GB" smtClean="0"/>
              <a:t>‹#›</a:t>
            </a:fld>
            <a:endParaRPr lang="en-GB"/>
          </a:p>
        </p:txBody>
      </p:sp>
    </p:spTree>
    <p:extLst>
      <p:ext uri="{BB962C8B-B14F-4D97-AF65-F5344CB8AC3E}">
        <p14:creationId xmlns:p14="http://schemas.microsoft.com/office/powerpoint/2010/main" val="265558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F556-74D6-4C08-AE25-D420E602F6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5018F53-FA54-433C-A3D8-15AB35D52D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16F6DE-7FC5-4776-80CA-2F2C652683BA}"/>
              </a:ext>
            </a:extLst>
          </p:cNvPr>
          <p:cNvSpPr>
            <a:spLocks noGrp="1"/>
          </p:cNvSpPr>
          <p:nvPr>
            <p:ph type="dt" sz="half" idx="10"/>
          </p:nvPr>
        </p:nvSpPr>
        <p:spPr/>
        <p:txBody>
          <a:bodyPr/>
          <a:lstStyle/>
          <a:p>
            <a:fld id="{EC722716-1848-402F-A8BB-F3D03D0D30E6}" type="datetime1">
              <a:rPr lang="en-GB" smtClean="0"/>
              <a:t>19/07/2023</a:t>
            </a:fld>
            <a:endParaRPr lang="en-GB"/>
          </a:p>
        </p:txBody>
      </p:sp>
      <p:sp>
        <p:nvSpPr>
          <p:cNvPr id="5" name="Footer Placeholder 4">
            <a:extLst>
              <a:ext uri="{FF2B5EF4-FFF2-40B4-BE49-F238E27FC236}">
                <a16:creationId xmlns:a16="http://schemas.microsoft.com/office/drawing/2014/main" id="{3BCA04A1-0CD7-4136-9BE6-2C564FB003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7A52CC-5352-4322-BE4D-B5CAD2C5CB0A}"/>
              </a:ext>
            </a:extLst>
          </p:cNvPr>
          <p:cNvSpPr>
            <a:spLocks noGrp="1"/>
          </p:cNvSpPr>
          <p:nvPr>
            <p:ph type="sldNum" sz="quarter" idx="12"/>
          </p:nvPr>
        </p:nvSpPr>
        <p:spPr/>
        <p:txBody>
          <a:bodyPr/>
          <a:lstStyle/>
          <a:p>
            <a:fld id="{E72B97AB-C8EF-4BF0-8991-32D59730913E}" type="slidenum">
              <a:rPr lang="en-GB" smtClean="0"/>
              <a:t>‹#›</a:t>
            </a:fld>
            <a:endParaRPr lang="en-GB"/>
          </a:p>
        </p:txBody>
      </p:sp>
    </p:spTree>
    <p:extLst>
      <p:ext uri="{BB962C8B-B14F-4D97-AF65-F5344CB8AC3E}">
        <p14:creationId xmlns:p14="http://schemas.microsoft.com/office/powerpoint/2010/main" val="3030382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F98E-8D3B-4D53-B6A8-665771E5B3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AD9364C-820A-4CA8-A347-7A270C7037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5A43AFF-42CE-48B3-87FA-4CCB5ED4315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E43297-E7A5-4DDC-9B07-26E56CCEB201}"/>
              </a:ext>
            </a:extLst>
          </p:cNvPr>
          <p:cNvSpPr>
            <a:spLocks noGrp="1"/>
          </p:cNvSpPr>
          <p:nvPr>
            <p:ph type="dt" sz="half" idx="10"/>
          </p:nvPr>
        </p:nvSpPr>
        <p:spPr/>
        <p:txBody>
          <a:bodyPr/>
          <a:lstStyle/>
          <a:p>
            <a:fld id="{398B17A7-1097-4AAD-A215-3AA3369D75E2}" type="datetime1">
              <a:rPr lang="en-GB" smtClean="0"/>
              <a:t>19/07/2023</a:t>
            </a:fld>
            <a:endParaRPr lang="en-GB"/>
          </a:p>
        </p:txBody>
      </p:sp>
      <p:sp>
        <p:nvSpPr>
          <p:cNvPr id="6" name="Footer Placeholder 5">
            <a:extLst>
              <a:ext uri="{FF2B5EF4-FFF2-40B4-BE49-F238E27FC236}">
                <a16:creationId xmlns:a16="http://schemas.microsoft.com/office/drawing/2014/main" id="{A67B2F59-6A8F-4CB3-97C9-CCB5CF753F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F1E9D0-A53F-4F61-9656-60CC8421994F}"/>
              </a:ext>
            </a:extLst>
          </p:cNvPr>
          <p:cNvSpPr>
            <a:spLocks noGrp="1"/>
          </p:cNvSpPr>
          <p:nvPr>
            <p:ph type="sldNum" sz="quarter" idx="12"/>
          </p:nvPr>
        </p:nvSpPr>
        <p:spPr/>
        <p:txBody>
          <a:bodyPr/>
          <a:lstStyle/>
          <a:p>
            <a:fld id="{E72B97AB-C8EF-4BF0-8991-32D59730913E}" type="slidenum">
              <a:rPr lang="en-GB" smtClean="0"/>
              <a:t>‹#›</a:t>
            </a:fld>
            <a:endParaRPr lang="en-GB"/>
          </a:p>
        </p:txBody>
      </p:sp>
    </p:spTree>
    <p:extLst>
      <p:ext uri="{BB962C8B-B14F-4D97-AF65-F5344CB8AC3E}">
        <p14:creationId xmlns:p14="http://schemas.microsoft.com/office/powerpoint/2010/main" val="7509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2E05-8C7A-4821-9ECA-5054A26B416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19B3C42-14E4-4890-B31C-EFC319BF1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64E650-271B-40CD-8D8A-4984FCF4E6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35BCCF2-A029-4F90-B017-F027464767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7EAAB5-136C-472D-A237-BBFF33B88A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CC1679-55F2-438F-BA34-2E9A3EF76622}"/>
              </a:ext>
            </a:extLst>
          </p:cNvPr>
          <p:cNvSpPr>
            <a:spLocks noGrp="1"/>
          </p:cNvSpPr>
          <p:nvPr>
            <p:ph type="dt" sz="half" idx="10"/>
          </p:nvPr>
        </p:nvSpPr>
        <p:spPr/>
        <p:txBody>
          <a:bodyPr/>
          <a:lstStyle/>
          <a:p>
            <a:fld id="{1C3576DD-254E-418A-9508-121D798D8CB9}" type="datetime1">
              <a:rPr lang="en-GB" smtClean="0"/>
              <a:t>19/07/2023</a:t>
            </a:fld>
            <a:endParaRPr lang="en-GB"/>
          </a:p>
        </p:txBody>
      </p:sp>
      <p:sp>
        <p:nvSpPr>
          <p:cNvPr id="8" name="Footer Placeholder 7">
            <a:extLst>
              <a:ext uri="{FF2B5EF4-FFF2-40B4-BE49-F238E27FC236}">
                <a16:creationId xmlns:a16="http://schemas.microsoft.com/office/drawing/2014/main" id="{AC5C9960-A38A-47B2-B8B0-21853CED52A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388794C-0975-45EE-B9AA-CD0B568F8D26}"/>
              </a:ext>
            </a:extLst>
          </p:cNvPr>
          <p:cNvSpPr>
            <a:spLocks noGrp="1"/>
          </p:cNvSpPr>
          <p:nvPr>
            <p:ph type="sldNum" sz="quarter" idx="12"/>
          </p:nvPr>
        </p:nvSpPr>
        <p:spPr/>
        <p:txBody>
          <a:bodyPr/>
          <a:lstStyle/>
          <a:p>
            <a:fld id="{E72B97AB-C8EF-4BF0-8991-32D59730913E}" type="slidenum">
              <a:rPr lang="en-GB" smtClean="0"/>
              <a:t>‹#›</a:t>
            </a:fld>
            <a:endParaRPr lang="en-GB"/>
          </a:p>
        </p:txBody>
      </p:sp>
    </p:spTree>
    <p:extLst>
      <p:ext uri="{BB962C8B-B14F-4D97-AF65-F5344CB8AC3E}">
        <p14:creationId xmlns:p14="http://schemas.microsoft.com/office/powerpoint/2010/main" val="387228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4862-6420-4B4D-BF6E-BFFBC6D1EB0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EBCDC5E-20DB-4767-B9E4-8DE7B7613753}"/>
              </a:ext>
            </a:extLst>
          </p:cNvPr>
          <p:cNvSpPr>
            <a:spLocks noGrp="1"/>
          </p:cNvSpPr>
          <p:nvPr>
            <p:ph type="dt" sz="half" idx="10"/>
          </p:nvPr>
        </p:nvSpPr>
        <p:spPr/>
        <p:txBody>
          <a:bodyPr/>
          <a:lstStyle/>
          <a:p>
            <a:fld id="{BC409C72-6E91-4360-997A-43524BD1011C}" type="datetime1">
              <a:rPr lang="en-GB" smtClean="0"/>
              <a:t>19/07/2023</a:t>
            </a:fld>
            <a:endParaRPr lang="en-GB"/>
          </a:p>
        </p:txBody>
      </p:sp>
      <p:sp>
        <p:nvSpPr>
          <p:cNvPr id="4" name="Footer Placeholder 3">
            <a:extLst>
              <a:ext uri="{FF2B5EF4-FFF2-40B4-BE49-F238E27FC236}">
                <a16:creationId xmlns:a16="http://schemas.microsoft.com/office/drawing/2014/main" id="{685EDDB3-14E6-4604-BE20-7B40A84DC0E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CA45884-6C23-4F9F-816E-AFF732390534}"/>
              </a:ext>
            </a:extLst>
          </p:cNvPr>
          <p:cNvSpPr>
            <a:spLocks noGrp="1"/>
          </p:cNvSpPr>
          <p:nvPr>
            <p:ph type="sldNum" sz="quarter" idx="12"/>
          </p:nvPr>
        </p:nvSpPr>
        <p:spPr/>
        <p:txBody>
          <a:bodyPr/>
          <a:lstStyle/>
          <a:p>
            <a:fld id="{E72B97AB-C8EF-4BF0-8991-32D59730913E}" type="slidenum">
              <a:rPr lang="en-GB" smtClean="0"/>
              <a:t>‹#›</a:t>
            </a:fld>
            <a:endParaRPr lang="en-GB"/>
          </a:p>
        </p:txBody>
      </p:sp>
    </p:spTree>
    <p:extLst>
      <p:ext uri="{BB962C8B-B14F-4D97-AF65-F5344CB8AC3E}">
        <p14:creationId xmlns:p14="http://schemas.microsoft.com/office/powerpoint/2010/main" val="2708124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C1977-032D-4A38-B9F1-346BF2D7A9FD}"/>
              </a:ext>
            </a:extLst>
          </p:cNvPr>
          <p:cNvSpPr>
            <a:spLocks noGrp="1"/>
          </p:cNvSpPr>
          <p:nvPr>
            <p:ph type="dt" sz="half" idx="10"/>
          </p:nvPr>
        </p:nvSpPr>
        <p:spPr/>
        <p:txBody>
          <a:bodyPr/>
          <a:lstStyle/>
          <a:p>
            <a:fld id="{47220DF3-A4B6-49B7-9B1D-2271ABDCA8E8}" type="datetime1">
              <a:rPr lang="en-GB" smtClean="0"/>
              <a:t>19/07/2023</a:t>
            </a:fld>
            <a:endParaRPr lang="en-GB"/>
          </a:p>
        </p:txBody>
      </p:sp>
      <p:sp>
        <p:nvSpPr>
          <p:cNvPr id="3" name="Footer Placeholder 2">
            <a:extLst>
              <a:ext uri="{FF2B5EF4-FFF2-40B4-BE49-F238E27FC236}">
                <a16:creationId xmlns:a16="http://schemas.microsoft.com/office/drawing/2014/main" id="{215D0639-B083-49BC-BE78-0C2199E01EF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DDDDF22-F86A-4C5D-8270-026D830B00A0}"/>
              </a:ext>
            </a:extLst>
          </p:cNvPr>
          <p:cNvSpPr>
            <a:spLocks noGrp="1"/>
          </p:cNvSpPr>
          <p:nvPr>
            <p:ph type="sldNum" sz="quarter" idx="12"/>
          </p:nvPr>
        </p:nvSpPr>
        <p:spPr/>
        <p:txBody>
          <a:bodyPr/>
          <a:lstStyle/>
          <a:p>
            <a:fld id="{E72B97AB-C8EF-4BF0-8991-32D59730913E}" type="slidenum">
              <a:rPr lang="en-GB" smtClean="0"/>
              <a:t>‹#›</a:t>
            </a:fld>
            <a:endParaRPr lang="en-GB"/>
          </a:p>
        </p:txBody>
      </p:sp>
    </p:spTree>
    <p:extLst>
      <p:ext uri="{BB962C8B-B14F-4D97-AF65-F5344CB8AC3E}">
        <p14:creationId xmlns:p14="http://schemas.microsoft.com/office/powerpoint/2010/main" val="111121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F847-2E74-4C60-AEE0-18BFD1302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87CAFBD-AAA0-46FE-AE6C-26FD9FABD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7C79A3B-AACE-4E6C-9105-BE19AAF5A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DFE69D-2BB3-4073-B02B-0B2FED335D64}"/>
              </a:ext>
            </a:extLst>
          </p:cNvPr>
          <p:cNvSpPr>
            <a:spLocks noGrp="1"/>
          </p:cNvSpPr>
          <p:nvPr>
            <p:ph type="dt" sz="half" idx="10"/>
          </p:nvPr>
        </p:nvSpPr>
        <p:spPr/>
        <p:txBody>
          <a:bodyPr/>
          <a:lstStyle/>
          <a:p>
            <a:fld id="{02600E2A-C548-49EE-8751-F767F9D1680E}" type="datetime1">
              <a:rPr lang="en-GB" smtClean="0"/>
              <a:t>19/07/2023</a:t>
            </a:fld>
            <a:endParaRPr lang="en-GB"/>
          </a:p>
        </p:txBody>
      </p:sp>
      <p:sp>
        <p:nvSpPr>
          <p:cNvPr id="6" name="Footer Placeholder 5">
            <a:extLst>
              <a:ext uri="{FF2B5EF4-FFF2-40B4-BE49-F238E27FC236}">
                <a16:creationId xmlns:a16="http://schemas.microsoft.com/office/drawing/2014/main" id="{069ED416-299B-4861-9D28-EA10C44D5D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8231D0F-2C11-4712-8E79-4178565DC26F}"/>
              </a:ext>
            </a:extLst>
          </p:cNvPr>
          <p:cNvSpPr>
            <a:spLocks noGrp="1"/>
          </p:cNvSpPr>
          <p:nvPr>
            <p:ph type="sldNum" sz="quarter" idx="12"/>
          </p:nvPr>
        </p:nvSpPr>
        <p:spPr/>
        <p:txBody>
          <a:bodyPr/>
          <a:lstStyle/>
          <a:p>
            <a:fld id="{E72B97AB-C8EF-4BF0-8991-32D59730913E}" type="slidenum">
              <a:rPr lang="en-GB" smtClean="0"/>
              <a:t>‹#›</a:t>
            </a:fld>
            <a:endParaRPr lang="en-GB"/>
          </a:p>
        </p:txBody>
      </p:sp>
    </p:spTree>
    <p:extLst>
      <p:ext uri="{BB962C8B-B14F-4D97-AF65-F5344CB8AC3E}">
        <p14:creationId xmlns:p14="http://schemas.microsoft.com/office/powerpoint/2010/main" val="231945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7D2FB-766A-4AB3-AB79-4CB8B077E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6302274-298B-4BF4-AEEC-F4D825B55E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B62B591-FFD7-4385-BD09-42D06709C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A18B77-D951-481B-8EEB-463F5A65E8B7}"/>
              </a:ext>
            </a:extLst>
          </p:cNvPr>
          <p:cNvSpPr>
            <a:spLocks noGrp="1"/>
          </p:cNvSpPr>
          <p:nvPr>
            <p:ph type="dt" sz="half" idx="10"/>
          </p:nvPr>
        </p:nvSpPr>
        <p:spPr/>
        <p:txBody>
          <a:bodyPr/>
          <a:lstStyle/>
          <a:p>
            <a:fld id="{723E18D8-AE28-44DE-B95E-ADD2A17FCB08}" type="datetime1">
              <a:rPr lang="en-GB" smtClean="0"/>
              <a:t>19/07/2023</a:t>
            </a:fld>
            <a:endParaRPr lang="en-GB"/>
          </a:p>
        </p:txBody>
      </p:sp>
      <p:sp>
        <p:nvSpPr>
          <p:cNvPr id="6" name="Footer Placeholder 5">
            <a:extLst>
              <a:ext uri="{FF2B5EF4-FFF2-40B4-BE49-F238E27FC236}">
                <a16:creationId xmlns:a16="http://schemas.microsoft.com/office/drawing/2014/main" id="{5B391052-8602-4B7F-B229-47D18D2084D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E85EE8-470F-4817-AF60-4BFD5B5CFE4A}"/>
              </a:ext>
            </a:extLst>
          </p:cNvPr>
          <p:cNvSpPr>
            <a:spLocks noGrp="1"/>
          </p:cNvSpPr>
          <p:nvPr>
            <p:ph type="sldNum" sz="quarter" idx="12"/>
          </p:nvPr>
        </p:nvSpPr>
        <p:spPr/>
        <p:txBody>
          <a:bodyPr/>
          <a:lstStyle/>
          <a:p>
            <a:fld id="{E72B97AB-C8EF-4BF0-8991-32D59730913E}" type="slidenum">
              <a:rPr lang="en-GB" smtClean="0"/>
              <a:t>‹#›</a:t>
            </a:fld>
            <a:endParaRPr lang="en-GB"/>
          </a:p>
        </p:txBody>
      </p:sp>
    </p:spTree>
    <p:extLst>
      <p:ext uri="{BB962C8B-B14F-4D97-AF65-F5344CB8AC3E}">
        <p14:creationId xmlns:p14="http://schemas.microsoft.com/office/powerpoint/2010/main" val="323355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7719A2-D9CB-4428-A9E6-EAA1934911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5F182B-49C9-40FE-AC76-58EEF0428E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7158E3-6EED-4B71-960C-4AFA1AB9F5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9A1C5-7F99-4885-A1C4-A617E2945759}" type="datetime1">
              <a:rPr lang="en-GB" smtClean="0"/>
              <a:t>19/07/2023</a:t>
            </a:fld>
            <a:endParaRPr lang="en-GB"/>
          </a:p>
        </p:txBody>
      </p:sp>
      <p:sp>
        <p:nvSpPr>
          <p:cNvPr id="5" name="Footer Placeholder 4">
            <a:extLst>
              <a:ext uri="{FF2B5EF4-FFF2-40B4-BE49-F238E27FC236}">
                <a16:creationId xmlns:a16="http://schemas.microsoft.com/office/drawing/2014/main" id="{833F6D05-E23B-4478-9970-5E92A6609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9E1831C-64BD-4953-BE2A-A1F97BF797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B97AB-C8EF-4BF0-8991-32D59730913E}" type="slidenum">
              <a:rPr lang="en-GB" smtClean="0"/>
              <a:t>‹#›</a:t>
            </a:fld>
            <a:endParaRPr lang="en-GB"/>
          </a:p>
        </p:txBody>
      </p:sp>
    </p:spTree>
    <p:extLst>
      <p:ext uri="{BB962C8B-B14F-4D97-AF65-F5344CB8AC3E}">
        <p14:creationId xmlns:p14="http://schemas.microsoft.com/office/powerpoint/2010/main" val="2711853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E4B4-BF56-4E01-BF8F-6B7A67A612E9}"/>
              </a:ext>
            </a:extLst>
          </p:cNvPr>
          <p:cNvSpPr>
            <a:spLocks noGrp="1"/>
          </p:cNvSpPr>
          <p:nvPr>
            <p:ph type="ctrTitle"/>
          </p:nvPr>
        </p:nvSpPr>
        <p:spPr/>
        <p:txBody>
          <a:bodyPr/>
          <a:lstStyle/>
          <a:p>
            <a:r>
              <a:rPr lang="en-GB" b="1" dirty="0">
                <a:solidFill>
                  <a:srgbClr val="00B050"/>
                </a:solidFill>
              </a:rPr>
              <a:t>FROM EXCEL TO EXCELLENT</a:t>
            </a:r>
            <a:endParaRPr lang="en-GB" dirty="0"/>
          </a:p>
        </p:txBody>
      </p:sp>
      <p:sp>
        <p:nvSpPr>
          <p:cNvPr id="3" name="Subtitle 2">
            <a:extLst>
              <a:ext uri="{FF2B5EF4-FFF2-40B4-BE49-F238E27FC236}">
                <a16:creationId xmlns:a16="http://schemas.microsoft.com/office/drawing/2014/main" id="{4F5A1E08-3533-4040-9ACE-8EED452BD87E}"/>
              </a:ext>
            </a:extLst>
          </p:cNvPr>
          <p:cNvSpPr>
            <a:spLocks noGrp="1"/>
          </p:cNvSpPr>
          <p:nvPr>
            <p:ph type="subTitle" idx="1"/>
          </p:nvPr>
        </p:nvSpPr>
        <p:spPr/>
        <p:txBody>
          <a:bodyPr>
            <a:normAutofit/>
          </a:bodyPr>
          <a:lstStyle/>
          <a:p>
            <a:r>
              <a:rPr lang="en-GB" sz="4400" dirty="0">
                <a:solidFill>
                  <a:srgbClr val="00B050"/>
                </a:solidFill>
              </a:rPr>
              <a:t>Excel Basics III</a:t>
            </a:r>
          </a:p>
        </p:txBody>
      </p:sp>
    </p:spTree>
    <p:extLst>
      <p:ext uri="{BB962C8B-B14F-4D97-AF65-F5344CB8AC3E}">
        <p14:creationId xmlns:p14="http://schemas.microsoft.com/office/powerpoint/2010/main" val="2250172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1ACD-BEF0-3B51-E8A4-7EB210212503}"/>
              </a:ext>
            </a:extLst>
          </p:cNvPr>
          <p:cNvSpPr>
            <a:spLocks noGrp="1"/>
          </p:cNvSpPr>
          <p:nvPr>
            <p:ph type="title"/>
          </p:nvPr>
        </p:nvSpPr>
        <p:spPr/>
        <p:txBody>
          <a:bodyPr/>
          <a:lstStyle/>
          <a:p>
            <a:pPr algn="ctr"/>
            <a:r>
              <a:rPr lang="en-GB" b="1" dirty="0">
                <a:solidFill>
                  <a:srgbClr val="00B050"/>
                </a:solidFill>
              </a:rPr>
              <a:t>Exercise 1</a:t>
            </a:r>
          </a:p>
        </p:txBody>
      </p:sp>
      <p:sp>
        <p:nvSpPr>
          <p:cNvPr id="3" name="Content Placeholder 2">
            <a:extLst>
              <a:ext uri="{FF2B5EF4-FFF2-40B4-BE49-F238E27FC236}">
                <a16:creationId xmlns:a16="http://schemas.microsoft.com/office/drawing/2014/main" id="{E928B4F2-8A5D-8103-9F71-B431191FEA0E}"/>
              </a:ext>
            </a:extLst>
          </p:cNvPr>
          <p:cNvSpPr>
            <a:spLocks noGrp="1"/>
          </p:cNvSpPr>
          <p:nvPr>
            <p:ph idx="1"/>
          </p:nvPr>
        </p:nvSpPr>
        <p:spPr>
          <a:xfrm>
            <a:off x="725658" y="1258887"/>
            <a:ext cx="10515600" cy="4351338"/>
          </a:xfrm>
        </p:spPr>
        <p:txBody>
          <a:bodyPr>
            <a:normAutofit lnSpcReduction="10000"/>
          </a:bodyPr>
          <a:lstStyle/>
          <a:p>
            <a:pPr marL="0" indent="0">
              <a:buNone/>
            </a:pPr>
            <a:r>
              <a:rPr lang="en-GB" dirty="0"/>
              <a:t>A professor saved the results from three different exams he gave in his class, in three worksheets. Create the following in the </a:t>
            </a:r>
            <a:r>
              <a:rPr lang="en-GB" dirty="0">
                <a:solidFill>
                  <a:srgbClr val="00B050"/>
                </a:solidFill>
              </a:rPr>
              <a:t>Summary</a:t>
            </a:r>
            <a:r>
              <a:rPr lang="en-GB" dirty="0"/>
              <a:t> worksheet: </a:t>
            </a:r>
          </a:p>
          <a:p>
            <a:pPr marL="0" indent="0">
              <a:buNone/>
            </a:pPr>
            <a:r>
              <a:rPr lang="en-GB" dirty="0"/>
              <a:t>a. A table that presents for each student the identification number, as well as the grades of the three exams. </a:t>
            </a:r>
          </a:p>
          <a:p>
            <a:pPr marL="0" indent="0">
              <a:buNone/>
            </a:pPr>
            <a:r>
              <a:rPr lang="en-GB" dirty="0"/>
              <a:t>b. A table that presents the average exam grade for each student. </a:t>
            </a:r>
          </a:p>
          <a:p>
            <a:pPr marL="0" indent="0">
              <a:buNone/>
            </a:pPr>
            <a:r>
              <a:rPr lang="en-GB" dirty="0"/>
              <a:t>c. A table that presents the maximum grade received in an exam for each student. </a:t>
            </a:r>
          </a:p>
          <a:p>
            <a:pPr marL="0" indent="0">
              <a:buNone/>
            </a:pPr>
            <a:r>
              <a:rPr lang="en-GB" dirty="0"/>
              <a:t>d. A table that presents the minimum grade received in an exam for each student.</a:t>
            </a:r>
          </a:p>
        </p:txBody>
      </p:sp>
      <p:pic>
        <p:nvPicPr>
          <p:cNvPr id="5" name="Picture 4">
            <a:extLst>
              <a:ext uri="{FF2B5EF4-FFF2-40B4-BE49-F238E27FC236}">
                <a16:creationId xmlns:a16="http://schemas.microsoft.com/office/drawing/2014/main" id="{0E2660B1-91BD-C599-0A45-7A3D0978D070}"/>
              </a:ext>
            </a:extLst>
          </p:cNvPr>
          <p:cNvPicPr>
            <a:picLocks noChangeAspect="1"/>
          </p:cNvPicPr>
          <p:nvPr/>
        </p:nvPicPr>
        <p:blipFill>
          <a:blip r:embed="rId2"/>
          <a:stretch>
            <a:fillRect/>
          </a:stretch>
        </p:blipFill>
        <p:spPr>
          <a:xfrm>
            <a:off x="3020593" y="4879022"/>
            <a:ext cx="6990876" cy="1789063"/>
          </a:xfrm>
          <a:prstGeom prst="rect">
            <a:avLst/>
          </a:prstGeom>
        </p:spPr>
      </p:pic>
      <p:sp>
        <p:nvSpPr>
          <p:cNvPr id="6" name="TextBox 5">
            <a:extLst>
              <a:ext uri="{FF2B5EF4-FFF2-40B4-BE49-F238E27FC236}">
                <a16:creationId xmlns:a16="http://schemas.microsoft.com/office/drawing/2014/main" id="{7467661A-F987-5D3B-D4DD-F4CA31722B8C}"/>
              </a:ext>
            </a:extLst>
          </p:cNvPr>
          <p:cNvSpPr txBox="1"/>
          <p:nvPr/>
        </p:nvSpPr>
        <p:spPr>
          <a:xfrm>
            <a:off x="5983458" y="285508"/>
            <a:ext cx="6098344" cy="646331"/>
          </a:xfrm>
          <a:prstGeom prst="rect">
            <a:avLst/>
          </a:prstGeom>
          <a:noFill/>
        </p:spPr>
        <p:txBody>
          <a:bodyPr wrap="square">
            <a:spAutoFit/>
          </a:bodyPr>
          <a:lstStyle/>
          <a:p>
            <a:pPr algn="r"/>
            <a:r>
              <a:rPr lang="en-GB" sz="3600" dirty="0">
                <a:solidFill>
                  <a:srgbClr val="00B050"/>
                </a:solidFill>
              </a:rPr>
              <a:t>2 Exercise1.xlsx</a:t>
            </a:r>
          </a:p>
        </p:txBody>
      </p:sp>
      <p:sp>
        <p:nvSpPr>
          <p:cNvPr id="4" name="Slide Number Placeholder 3">
            <a:extLst>
              <a:ext uri="{FF2B5EF4-FFF2-40B4-BE49-F238E27FC236}">
                <a16:creationId xmlns:a16="http://schemas.microsoft.com/office/drawing/2014/main" id="{CE91A2DF-841F-3A42-730D-C1DFBD680EAE}"/>
              </a:ext>
            </a:extLst>
          </p:cNvPr>
          <p:cNvSpPr>
            <a:spLocks noGrp="1"/>
          </p:cNvSpPr>
          <p:nvPr>
            <p:ph type="sldNum" sz="quarter" idx="12"/>
          </p:nvPr>
        </p:nvSpPr>
        <p:spPr/>
        <p:txBody>
          <a:bodyPr/>
          <a:lstStyle/>
          <a:p>
            <a:fld id="{E72B97AB-C8EF-4BF0-8991-32D59730913E}" type="slidenum">
              <a:rPr lang="en-GB" smtClean="0"/>
              <a:t>10</a:t>
            </a:fld>
            <a:endParaRPr lang="en-GB"/>
          </a:p>
        </p:txBody>
      </p:sp>
    </p:spTree>
    <p:extLst>
      <p:ext uri="{BB962C8B-B14F-4D97-AF65-F5344CB8AC3E}">
        <p14:creationId xmlns:p14="http://schemas.microsoft.com/office/powerpoint/2010/main" val="3794383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3194B1-917A-C0D1-2728-D45271B1FA45}"/>
              </a:ext>
            </a:extLst>
          </p:cNvPr>
          <p:cNvSpPr txBox="1"/>
          <p:nvPr/>
        </p:nvSpPr>
        <p:spPr>
          <a:xfrm>
            <a:off x="3049172" y="3240817"/>
            <a:ext cx="6098344" cy="769441"/>
          </a:xfrm>
          <a:prstGeom prst="rect">
            <a:avLst/>
          </a:prstGeom>
          <a:noFill/>
        </p:spPr>
        <p:txBody>
          <a:bodyPr wrap="square">
            <a:spAutoFit/>
          </a:bodyPr>
          <a:lstStyle/>
          <a:p>
            <a:pPr algn="ctr"/>
            <a:r>
              <a:rPr lang="en-GB" sz="4400" b="1" dirty="0">
                <a:solidFill>
                  <a:srgbClr val="00B050"/>
                </a:solidFill>
              </a:rPr>
              <a:t>Templates</a:t>
            </a:r>
          </a:p>
        </p:txBody>
      </p:sp>
      <p:sp>
        <p:nvSpPr>
          <p:cNvPr id="2" name="Slide Number Placeholder 1">
            <a:extLst>
              <a:ext uri="{FF2B5EF4-FFF2-40B4-BE49-F238E27FC236}">
                <a16:creationId xmlns:a16="http://schemas.microsoft.com/office/drawing/2014/main" id="{181732BF-946C-FEC8-3C7E-B0088D7D65F1}"/>
              </a:ext>
            </a:extLst>
          </p:cNvPr>
          <p:cNvSpPr>
            <a:spLocks noGrp="1"/>
          </p:cNvSpPr>
          <p:nvPr>
            <p:ph type="sldNum" sz="quarter" idx="12"/>
          </p:nvPr>
        </p:nvSpPr>
        <p:spPr/>
        <p:txBody>
          <a:bodyPr/>
          <a:lstStyle/>
          <a:p>
            <a:fld id="{E72B97AB-C8EF-4BF0-8991-32D59730913E}" type="slidenum">
              <a:rPr lang="en-GB" smtClean="0"/>
              <a:t>11</a:t>
            </a:fld>
            <a:endParaRPr lang="en-GB"/>
          </a:p>
        </p:txBody>
      </p:sp>
    </p:spTree>
    <p:extLst>
      <p:ext uri="{BB962C8B-B14F-4D97-AF65-F5344CB8AC3E}">
        <p14:creationId xmlns:p14="http://schemas.microsoft.com/office/powerpoint/2010/main" val="203648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6524C-29B9-8048-940D-25423B213CC9}"/>
              </a:ext>
            </a:extLst>
          </p:cNvPr>
          <p:cNvSpPr>
            <a:spLocks noGrp="1"/>
          </p:cNvSpPr>
          <p:nvPr>
            <p:ph type="title"/>
          </p:nvPr>
        </p:nvSpPr>
        <p:spPr/>
        <p:txBody>
          <a:bodyPr/>
          <a:lstStyle/>
          <a:p>
            <a:pPr algn="ctr"/>
            <a:r>
              <a:rPr lang="en-GB" b="1" dirty="0">
                <a:solidFill>
                  <a:srgbClr val="00B050"/>
                </a:solidFill>
              </a:rPr>
              <a:t>What is a Template in Excel?</a:t>
            </a:r>
          </a:p>
        </p:txBody>
      </p:sp>
      <p:sp>
        <p:nvSpPr>
          <p:cNvPr id="3" name="Content Placeholder 2">
            <a:extLst>
              <a:ext uri="{FF2B5EF4-FFF2-40B4-BE49-F238E27FC236}">
                <a16:creationId xmlns:a16="http://schemas.microsoft.com/office/drawing/2014/main" id="{699123CE-1794-A9F8-1F9D-1BA2EFB5A78C}"/>
              </a:ext>
            </a:extLst>
          </p:cNvPr>
          <p:cNvSpPr>
            <a:spLocks noGrp="1"/>
          </p:cNvSpPr>
          <p:nvPr>
            <p:ph idx="1"/>
          </p:nvPr>
        </p:nvSpPr>
        <p:spPr/>
        <p:txBody>
          <a:bodyPr/>
          <a:lstStyle/>
          <a:p>
            <a:r>
              <a:rPr lang="en-GB" dirty="0"/>
              <a:t>A pre-built spreadsheet or workbook that's already formatted, organized, and populated with formulas tailored for its purpose.</a:t>
            </a:r>
          </a:p>
          <a:p>
            <a:endParaRPr lang="en-GB" dirty="0"/>
          </a:p>
          <a:p>
            <a:r>
              <a:rPr lang="en-GB" dirty="0"/>
              <a:t>With templates, we don't need to recreate the basic elements every time as they are already integrated into the spreadsheet.</a:t>
            </a:r>
          </a:p>
          <a:p>
            <a:endParaRPr lang="en-GB" dirty="0"/>
          </a:p>
          <a:p>
            <a:r>
              <a:rPr lang="en-GB" dirty="0"/>
              <a:t>An extension of templates: </a:t>
            </a:r>
            <a:r>
              <a:rPr lang="en-GB" dirty="0">
                <a:solidFill>
                  <a:srgbClr val="00B050"/>
                </a:solidFill>
              </a:rPr>
              <a:t>.</a:t>
            </a:r>
            <a:r>
              <a:rPr lang="en-GB" dirty="0" err="1">
                <a:solidFill>
                  <a:srgbClr val="00B050"/>
                </a:solidFill>
              </a:rPr>
              <a:t>xltx</a:t>
            </a:r>
            <a:r>
              <a:rPr lang="en-GB" dirty="0">
                <a:solidFill>
                  <a:srgbClr val="00B050"/>
                </a:solidFill>
              </a:rPr>
              <a:t> </a:t>
            </a:r>
            <a:r>
              <a:rPr lang="en-GB" dirty="0"/>
              <a:t>or </a:t>
            </a:r>
            <a:r>
              <a:rPr lang="en-GB" dirty="0">
                <a:solidFill>
                  <a:srgbClr val="00B050"/>
                </a:solidFill>
              </a:rPr>
              <a:t>.</a:t>
            </a:r>
            <a:r>
              <a:rPr lang="en-GB" dirty="0" err="1">
                <a:solidFill>
                  <a:srgbClr val="00B050"/>
                </a:solidFill>
              </a:rPr>
              <a:t>xltm</a:t>
            </a:r>
            <a:endParaRPr lang="en-GB" dirty="0">
              <a:solidFill>
                <a:srgbClr val="00B050"/>
              </a:solidFill>
            </a:endParaRPr>
          </a:p>
          <a:p>
            <a:endParaRPr lang="en-GB" dirty="0"/>
          </a:p>
        </p:txBody>
      </p:sp>
      <p:sp>
        <p:nvSpPr>
          <p:cNvPr id="4" name="Slide Number Placeholder 3">
            <a:extLst>
              <a:ext uri="{FF2B5EF4-FFF2-40B4-BE49-F238E27FC236}">
                <a16:creationId xmlns:a16="http://schemas.microsoft.com/office/drawing/2014/main" id="{3A16238A-0E90-8692-D459-419F11CCA253}"/>
              </a:ext>
            </a:extLst>
          </p:cNvPr>
          <p:cNvSpPr>
            <a:spLocks noGrp="1"/>
          </p:cNvSpPr>
          <p:nvPr>
            <p:ph type="sldNum" sz="quarter" idx="12"/>
          </p:nvPr>
        </p:nvSpPr>
        <p:spPr/>
        <p:txBody>
          <a:bodyPr/>
          <a:lstStyle/>
          <a:p>
            <a:fld id="{E72B97AB-C8EF-4BF0-8991-32D59730913E}" type="slidenum">
              <a:rPr lang="en-GB" smtClean="0"/>
              <a:t>12</a:t>
            </a:fld>
            <a:endParaRPr lang="en-GB"/>
          </a:p>
        </p:txBody>
      </p:sp>
    </p:spTree>
    <p:extLst>
      <p:ext uri="{BB962C8B-B14F-4D97-AF65-F5344CB8AC3E}">
        <p14:creationId xmlns:p14="http://schemas.microsoft.com/office/powerpoint/2010/main" val="4270457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6524C-29B9-8048-940D-25423B213CC9}"/>
              </a:ext>
            </a:extLst>
          </p:cNvPr>
          <p:cNvSpPr>
            <a:spLocks noGrp="1"/>
          </p:cNvSpPr>
          <p:nvPr>
            <p:ph type="title"/>
          </p:nvPr>
        </p:nvSpPr>
        <p:spPr/>
        <p:txBody>
          <a:bodyPr/>
          <a:lstStyle/>
          <a:p>
            <a:pPr algn="ctr"/>
            <a:r>
              <a:rPr lang="en-GB" b="1" dirty="0">
                <a:solidFill>
                  <a:srgbClr val="00B050"/>
                </a:solidFill>
              </a:rPr>
              <a:t> Create a Workbook from an Existing Template</a:t>
            </a:r>
          </a:p>
        </p:txBody>
      </p:sp>
      <p:sp>
        <p:nvSpPr>
          <p:cNvPr id="3" name="Content Placeholder 2">
            <a:extLst>
              <a:ext uri="{FF2B5EF4-FFF2-40B4-BE49-F238E27FC236}">
                <a16:creationId xmlns:a16="http://schemas.microsoft.com/office/drawing/2014/main" id="{699123CE-1794-A9F8-1F9D-1BA2EFB5A78C}"/>
              </a:ext>
            </a:extLst>
          </p:cNvPr>
          <p:cNvSpPr>
            <a:spLocks noGrp="1"/>
          </p:cNvSpPr>
          <p:nvPr>
            <p:ph idx="1"/>
          </p:nvPr>
        </p:nvSpPr>
        <p:spPr/>
        <p:txBody>
          <a:bodyPr/>
          <a:lstStyle/>
          <a:p>
            <a:r>
              <a:rPr lang="en-GB" dirty="0"/>
              <a:t>Instead of starting with a blank sheet, you can quickly create a new workbook based on an Excel template.</a:t>
            </a:r>
          </a:p>
          <a:p>
            <a:r>
              <a:rPr lang="en-GB" dirty="0"/>
              <a:t>Click </a:t>
            </a:r>
            <a:r>
              <a:rPr lang="en-GB" dirty="0">
                <a:solidFill>
                  <a:srgbClr val="00B050"/>
                </a:solidFill>
              </a:rPr>
              <a:t>File &gt; New</a:t>
            </a:r>
            <a:r>
              <a:rPr lang="en-GB" dirty="0"/>
              <a:t>.</a:t>
            </a:r>
          </a:p>
          <a:p>
            <a:pPr marL="0" indent="0">
              <a:buNone/>
            </a:pPr>
            <a:endParaRPr lang="en-GB" dirty="0"/>
          </a:p>
          <a:p>
            <a:endParaRPr lang="en-GB" dirty="0"/>
          </a:p>
        </p:txBody>
      </p:sp>
      <p:pic>
        <p:nvPicPr>
          <p:cNvPr id="4" name="Picture 3">
            <a:extLst>
              <a:ext uri="{FF2B5EF4-FFF2-40B4-BE49-F238E27FC236}">
                <a16:creationId xmlns:a16="http://schemas.microsoft.com/office/drawing/2014/main" id="{9D998D5F-3C1B-62B7-FF65-ED5A00FE3AFF}"/>
              </a:ext>
            </a:extLst>
          </p:cNvPr>
          <p:cNvPicPr>
            <a:picLocks noChangeAspect="1"/>
          </p:cNvPicPr>
          <p:nvPr/>
        </p:nvPicPr>
        <p:blipFill>
          <a:blip r:embed="rId2"/>
          <a:stretch>
            <a:fillRect/>
          </a:stretch>
        </p:blipFill>
        <p:spPr>
          <a:xfrm>
            <a:off x="5613009" y="2821353"/>
            <a:ext cx="6035040" cy="3216189"/>
          </a:xfrm>
          <a:prstGeom prst="rect">
            <a:avLst/>
          </a:prstGeom>
        </p:spPr>
      </p:pic>
      <p:sp>
        <p:nvSpPr>
          <p:cNvPr id="5" name="Slide Number Placeholder 4">
            <a:extLst>
              <a:ext uri="{FF2B5EF4-FFF2-40B4-BE49-F238E27FC236}">
                <a16:creationId xmlns:a16="http://schemas.microsoft.com/office/drawing/2014/main" id="{ABADD4D4-E910-75E1-FDE0-ADE62CD7FAE2}"/>
              </a:ext>
            </a:extLst>
          </p:cNvPr>
          <p:cNvSpPr>
            <a:spLocks noGrp="1"/>
          </p:cNvSpPr>
          <p:nvPr>
            <p:ph type="sldNum" sz="quarter" idx="12"/>
          </p:nvPr>
        </p:nvSpPr>
        <p:spPr/>
        <p:txBody>
          <a:bodyPr/>
          <a:lstStyle/>
          <a:p>
            <a:fld id="{E72B97AB-C8EF-4BF0-8991-32D59730913E}" type="slidenum">
              <a:rPr lang="en-GB" smtClean="0"/>
              <a:t>13</a:t>
            </a:fld>
            <a:endParaRPr lang="en-GB"/>
          </a:p>
        </p:txBody>
      </p:sp>
    </p:spTree>
    <p:extLst>
      <p:ext uri="{BB962C8B-B14F-4D97-AF65-F5344CB8AC3E}">
        <p14:creationId xmlns:p14="http://schemas.microsoft.com/office/powerpoint/2010/main" val="1778383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6524C-29B9-8048-940D-25423B213CC9}"/>
              </a:ext>
            </a:extLst>
          </p:cNvPr>
          <p:cNvSpPr>
            <a:spLocks noGrp="1"/>
          </p:cNvSpPr>
          <p:nvPr>
            <p:ph type="title"/>
          </p:nvPr>
        </p:nvSpPr>
        <p:spPr/>
        <p:txBody>
          <a:bodyPr/>
          <a:lstStyle/>
          <a:p>
            <a:pPr algn="ctr"/>
            <a:r>
              <a:rPr lang="en-GB" b="1" dirty="0">
                <a:solidFill>
                  <a:srgbClr val="00B050"/>
                </a:solidFill>
              </a:rPr>
              <a:t> Create a Workbook from an Existing Template</a:t>
            </a:r>
          </a:p>
        </p:txBody>
      </p:sp>
      <p:sp>
        <p:nvSpPr>
          <p:cNvPr id="3" name="Content Placeholder 2">
            <a:extLst>
              <a:ext uri="{FF2B5EF4-FFF2-40B4-BE49-F238E27FC236}">
                <a16:creationId xmlns:a16="http://schemas.microsoft.com/office/drawing/2014/main" id="{699123CE-1794-A9F8-1F9D-1BA2EFB5A78C}"/>
              </a:ext>
            </a:extLst>
          </p:cNvPr>
          <p:cNvSpPr>
            <a:spLocks noGrp="1"/>
          </p:cNvSpPr>
          <p:nvPr>
            <p:ph idx="1"/>
          </p:nvPr>
        </p:nvSpPr>
        <p:spPr>
          <a:xfrm>
            <a:off x="838200" y="1253331"/>
            <a:ext cx="10515600" cy="4351338"/>
          </a:xfrm>
        </p:spPr>
        <p:txBody>
          <a:bodyPr/>
          <a:lstStyle/>
          <a:p>
            <a:r>
              <a:rPr lang="en-GB" dirty="0"/>
              <a:t>Use the search box to search for online templates or click a template from one of the Office templates.</a:t>
            </a:r>
          </a:p>
          <a:p>
            <a:r>
              <a:rPr lang="en-GB" dirty="0"/>
              <a:t>Click </a:t>
            </a:r>
            <a:r>
              <a:rPr lang="en-GB" dirty="0">
                <a:solidFill>
                  <a:srgbClr val="00B050"/>
                </a:solidFill>
              </a:rPr>
              <a:t>Create</a:t>
            </a:r>
            <a:r>
              <a:rPr lang="en-GB" dirty="0"/>
              <a:t> to download the template. </a:t>
            </a:r>
          </a:p>
          <a:p>
            <a:pPr marL="0" indent="0">
              <a:buNone/>
            </a:pPr>
            <a:endParaRPr lang="en-GB" dirty="0"/>
          </a:p>
          <a:p>
            <a:endParaRPr lang="en-GB" dirty="0"/>
          </a:p>
        </p:txBody>
      </p:sp>
      <p:pic>
        <p:nvPicPr>
          <p:cNvPr id="6" name="Picture 5">
            <a:extLst>
              <a:ext uri="{FF2B5EF4-FFF2-40B4-BE49-F238E27FC236}">
                <a16:creationId xmlns:a16="http://schemas.microsoft.com/office/drawing/2014/main" id="{C2EE294D-FC32-C1C0-0495-CDEF05A22623}"/>
              </a:ext>
            </a:extLst>
          </p:cNvPr>
          <p:cNvPicPr>
            <a:picLocks noChangeAspect="1"/>
          </p:cNvPicPr>
          <p:nvPr/>
        </p:nvPicPr>
        <p:blipFill>
          <a:blip r:embed="rId2"/>
          <a:stretch>
            <a:fillRect/>
          </a:stretch>
        </p:blipFill>
        <p:spPr>
          <a:xfrm>
            <a:off x="1882213" y="2784286"/>
            <a:ext cx="8427574" cy="3960274"/>
          </a:xfrm>
          <a:prstGeom prst="rect">
            <a:avLst/>
          </a:prstGeom>
        </p:spPr>
      </p:pic>
      <p:sp>
        <p:nvSpPr>
          <p:cNvPr id="4" name="Slide Number Placeholder 3">
            <a:extLst>
              <a:ext uri="{FF2B5EF4-FFF2-40B4-BE49-F238E27FC236}">
                <a16:creationId xmlns:a16="http://schemas.microsoft.com/office/drawing/2014/main" id="{120DA543-D272-8F32-9959-FB0558FFB583}"/>
              </a:ext>
            </a:extLst>
          </p:cNvPr>
          <p:cNvSpPr>
            <a:spLocks noGrp="1"/>
          </p:cNvSpPr>
          <p:nvPr>
            <p:ph type="sldNum" sz="quarter" idx="12"/>
          </p:nvPr>
        </p:nvSpPr>
        <p:spPr/>
        <p:txBody>
          <a:bodyPr/>
          <a:lstStyle/>
          <a:p>
            <a:fld id="{E72B97AB-C8EF-4BF0-8991-32D59730913E}" type="slidenum">
              <a:rPr lang="en-GB" smtClean="0"/>
              <a:t>14</a:t>
            </a:fld>
            <a:endParaRPr lang="en-GB"/>
          </a:p>
        </p:txBody>
      </p:sp>
    </p:spTree>
    <p:extLst>
      <p:ext uri="{BB962C8B-B14F-4D97-AF65-F5344CB8AC3E}">
        <p14:creationId xmlns:p14="http://schemas.microsoft.com/office/powerpoint/2010/main" val="395740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6524C-29B9-8048-940D-25423B213CC9}"/>
              </a:ext>
            </a:extLst>
          </p:cNvPr>
          <p:cNvSpPr>
            <a:spLocks noGrp="1"/>
          </p:cNvSpPr>
          <p:nvPr>
            <p:ph type="title"/>
          </p:nvPr>
        </p:nvSpPr>
        <p:spPr/>
        <p:txBody>
          <a:bodyPr/>
          <a:lstStyle/>
          <a:p>
            <a:pPr algn="ctr"/>
            <a:r>
              <a:rPr lang="en-GB" b="1" dirty="0">
                <a:solidFill>
                  <a:srgbClr val="00B050"/>
                </a:solidFill>
              </a:rPr>
              <a:t> Create a Custom Excel Template</a:t>
            </a:r>
          </a:p>
        </p:txBody>
      </p:sp>
      <p:sp>
        <p:nvSpPr>
          <p:cNvPr id="5" name="Content Placeholder 4">
            <a:extLst>
              <a:ext uri="{FF2B5EF4-FFF2-40B4-BE49-F238E27FC236}">
                <a16:creationId xmlns:a16="http://schemas.microsoft.com/office/drawing/2014/main" id="{1B21A7B1-2B0F-53E4-C627-A853E30277D5}"/>
              </a:ext>
            </a:extLst>
          </p:cNvPr>
          <p:cNvSpPr>
            <a:spLocks noGrp="1"/>
          </p:cNvSpPr>
          <p:nvPr>
            <p:ph idx="1"/>
          </p:nvPr>
        </p:nvSpPr>
        <p:spPr/>
        <p:txBody>
          <a:bodyPr/>
          <a:lstStyle/>
          <a:p>
            <a:r>
              <a:rPr lang="en-GB" dirty="0"/>
              <a:t>In the workbook you want to save as a template, click </a:t>
            </a:r>
            <a:r>
              <a:rPr lang="en-GB" dirty="0">
                <a:solidFill>
                  <a:srgbClr val="00B050"/>
                </a:solidFill>
              </a:rPr>
              <a:t>File &gt; Save As</a:t>
            </a:r>
          </a:p>
          <a:p>
            <a:endParaRPr lang="en-GB" dirty="0"/>
          </a:p>
          <a:p>
            <a:r>
              <a:rPr lang="en-GB" dirty="0"/>
              <a:t>In the Save As dialogue, in the File name box, type a template name.</a:t>
            </a:r>
          </a:p>
          <a:p>
            <a:endParaRPr lang="en-GB" dirty="0"/>
          </a:p>
          <a:p>
            <a:r>
              <a:rPr lang="en-GB" dirty="0"/>
              <a:t>Under Save as type, select Excel Template (*.</a:t>
            </a:r>
            <a:r>
              <a:rPr lang="en-GB" dirty="0" err="1">
                <a:solidFill>
                  <a:srgbClr val="00B050"/>
                </a:solidFill>
              </a:rPr>
              <a:t>xltx</a:t>
            </a:r>
            <a:r>
              <a:rPr lang="en-GB" dirty="0"/>
              <a:t>). </a:t>
            </a:r>
          </a:p>
          <a:p>
            <a:pPr lvl="1"/>
            <a:r>
              <a:rPr lang="en-GB" dirty="0"/>
              <a:t>If your workbook contains a macro, then choose Excel Macro-Enabled Template (*.</a:t>
            </a:r>
            <a:r>
              <a:rPr lang="en-GB" dirty="0" err="1">
                <a:solidFill>
                  <a:srgbClr val="00B050"/>
                </a:solidFill>
              </a:rPr>
              <a:t>xltm</a:t>
            </a:r>
            <a:r>
              <a:rPr lang="en-GB" dirty="0"/>
              <a:t>).</a:t>
            </a:r>
          </a:p>
        </p:txBody>
      </p:sp>
      <p:sp>
        <p:nvSpPr>
          <p:cNvPr id="3" name="Slide Number Placeholder 2">
            <a:extLst>
              <a:ext uri="{FF2B5EF4-FFF2-40B4-BE49-F238E27FC236}">
                <a16:creationId xmlns:a16="http://schemas.microsoft.com/office/drawing/2014/main" id="{49EDA003-BFC6-B81E-A4F6-719D3E62AD52}"/>
              </a:ext>
            </a:extLst>
          </p:cNvPr>
          <p:cNvSpPr>
            <a:spLocks noGrp="1"/>
          </p:cNvSpPr>
          <p:nvPr>
            <p:ph type="sldNum" sz="quarter" idx="12"/>
          </p:nvPr>
        </p:nvSpPr>
        <p:spPr/>
        <p:txBody>
          <a:bodyPr/>
          <a:lstStyle/>
          <a:p>
            <a:fld id="{E72B97AB-C8EF-4BF0-8991-32D59730913E}" type="slidenum">
              <a:rPr lang="en-GB" smtClean="0"/>
              <a:t>15</a:t>
            </a:fld>
            <a:endParaRPr lang="en-GB"/>
          </a:p>
        </p:txBody>
      </p:sp>
    </p:spTree>
    <p:extLst>
      <p:ext uri="{BB962C8B-B14F-4D97-AF65-F5344CB8AC3E}">
        <p14:creationId xmlns:p14="http://schemas.microsoft.com/office/powerpoint/2010/main" val="101129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811119-BA3C-59A8-B8E7-677B78386387}"/>
              </a:ext>
            </a:extLst>
          </p:cNvPr>
          <p:cNvSpPr txBox="1"/>
          <p:nvPr/>
        </p:nvSpPr>
        <p:spPr>
          <a:xfrm>
            <a:off x="3049172" y="3240817"/>
            <a:ext cx="6098344" cy="769441"/>
          </a:xfrm>
          <a:prstGeom prst="rect">
            <a:avLst/>
          </a:prstGeom>
          <a:noFill/>
        </p:spPr>
        <p:txBody>
          <a:bodyPr wrap="square">
            <a:spAutoFit/>
          </a:bodyPr>
          <a:lstStyle/>
          <a:p>
            <a:pPr algn="ctr"/>
            <a:r>
              <a:rPr lang="en-GB" sz="4400" b="1" dirty="0">
                <a:solidFill>
                  <a:srgbClr val="00B050"/>
                </a:solidFill>
              </a:rPr>
              <a:t>Data Validation</a:t>
            </a:r>
          </a:p>
        </p:txBody>
      </p:sp>
      <p:sp>
        <p:nvSpPr>
          <p:cNvPr id="2" name="Slide Number Placeholder 1">
            <a:extLst>
              <a:ext uri="{FF2B5EF4-FFF2-40B4-BE49-F238E27FC236}">
                <a16:creationId xmlns:a16="http://schemas.microsoft.com/office/drawing/2014/main" id="{87467F8D-3078-B30F-EF2C-FBE44974D3FD}"/>
              </a:ext>
            </a:extLst>
          </p:cNvPr>
          <p:cNvSpPr>
            <a:spLocks noGrp="1"/>
          </p:cNvSpPr>
          <p:nvPr>
            <p:ph type="sldNum" sz="quarter" idx="12"/>
          </p:nvPr>
        </p:nvSpPr>
        <p:spPr/>
        <p:txBody>
          <a:bodyPr/>
          <a:lstStyle/>
          <a:p>
            <a:fld id="{E72B97AB-C8EF-4BF0-8991-32D59730913E}" type="slidenum">
              <a:rPr lang="en-GB" smtClean="0"/>
              <a:t>16</a:t>
            </a:fld>
            <a:endParaRPr lang="en-GB"/>
          </a:p>
        </p:txBody>
      </p:sp>
    </p:spTree>
    <p:extLst>
      <p:ext uri="{BB962C8B-B14F-4D97-AF65-F5344CB8AC3E}">
        <p14:creationId xmlns:p14="http://schemas.microsoft.com/office/powerpoint/2010/main" val="4021475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42467-E7EC-95F3-DC7E-C15C43877456}"/>
              </a:ext>
            </a:extLst>
          </p:cNvPr>
          <p:cNvSpPr>
            <a:spLocks noGrp="1"/>
          </p:cNvSpPr>
          <p:nvPr>
            <p:ph type="title"/>
          </p:nvPr>
        </p:nvSpPr>
        <p:spPr/>
        <p:txBody>
          <a:bodyPr/>
          <a:lstStyle/>
          <a:p>
            <a:pPr algn="ctr"/>
            <a:r>
              <a:rPr lang="en-GB" b="1" dirty="0">
                <a:solidFill>
                  <a:srgbClr val="00B050"/>
                </a:solidFill>
              </a:rPr>
              <a:t>Data Validation </a:t>
            </a:r>
          </a:p>
        </p:txBody>
      </p:sp>
      <p:sp>
        <p:nvSpPr>
          <p:cNvPr id="3" name="Content Placeholder 2">
            <a:extLst>
              <a:ext uri="{FF2B5EF4-FFF2-40B4-BE49-F238E27FC236}">
                <a16:creationId xmlns:a16="http://schemas.microsoft.com/office/drawing/2014/main" id="{BCA3E605-31DF-6156-205F-7BDE9BB23ABC}"/>
              </a:ext>
            </a:extLst>
          </p:cNvPr>
          <p:cNvSpPr>
            <a:spLocks noGrp="1"/>
          </p:cNvSpPr>
          <p:nvPr>
            <p:ph idx="1"/>
          </p:nvPr>
        </p:nvSpPr>
        <p:spPr/>
        <p:txBody>
          <a:bodyPr>
            <a:normAutofit fontScale="92500" lnSpcReduction="10000"/>
          </a:bodyPr>
          <a:lstStyle/>
          <a:p>
            <a:pPr marL="0" indent="0">
              <a:buNone/>
            </a:pPr>
            <a:r>
              <a:rPr lang="en-GB" dirty="0"/>
              <a:t>A feature that restricts (validates) user input to a worksheet. Technically, you create a validation rule that controls what kind of data can be entered into a certain cell.</a:t>
            </a:r>
          </a:p>
          <a:p>
            <a:pPr marL="0" indent="0">
              <a:buNone/>
            </a:pPr>
            <a:endParaRPr lang="en-GB" dirty="0"/>
          </a:p>
          <a:p>
            <a:pPr marL="0" indent="0">
              <a:buNone/>
            </a:pPr>
            <a:r>
              <a:rPr lang="en-GB" dirty="0"/>
              <a:t>Some few examples of what Excel's data validation can do:</a:t>
            </a:r>
          </a:p>
          <a:p>
            <a:r>
              <a:rPr lang="en-GB" dirty="0">
                <a:solidFill>
                  <a:srgbClr val="00B050"/>
                </a:solidFill>
              </a:rPr>
              <a:t>Allow only numbers within a specified range.</a:t>
            </a:r>
          </a:p>
          <a:p>
            <a:r>
              <a:rPr lang="en-GB" dirty="0">
                <a:solidFill>
                  <a:srgbClr val="00B050"/>
                </a:solidFill>
              </a:rPr>
              <a:t>Restrict entries to a selection from a drop-down list.</a:t>
            </a:r>
          </a:p>
          <a:p>
            <a:r>
              <a:rPr lang="en-GB" dirty="0"/>
              <a:t>Allow only numeric or text values in a cell.</a:t>
            </a:r>
          </a:p>
          <a:p>
            <a:r>
              <a:rPr lang="en-GB" dirty="0"/>
              <a:t>Allow data entries of a specific length.</a:t>
            </a:r>
          </a:p>
          <a:p>
            <a:r>
              <a:rPr lang="en-GB" dirty="0"/>
              <a:t>Restrict dates and times outside a given range.</a:t>
            </a:r>
          </a:p>
          <a:p>
            <a:pPr marL="0" indent="0">
              <a:buNone/>
            </a:pPr>
            <a:endParaRPr lang="en-GB" dirty="0"/>
          </a:p>
        </p:txBody>
      </p:sp>
      <p:sp>
        <p:nvSpPr>
          <p:cNvPr id="4" name="Slide Number Placeholder 3">
            <a:extLst>
              <a:ext uri="{FF2B5EF4-FFF2-40B4-BE49-F238E27FC236}">
                <a16:creationId xmlns:a16="http://schemas.microsoft.com/office/drawing/2014/main" id="{CF2247B2-6C39-A010-BBA8-CBA599C8AB30}"/>
              </a:ext>
            </a:extLst>
          </p:cNvPr>
          <p:cNvSpPr>
            <a:spLocks noGrp="1"/>
          </p:cNvSpPr>
          <p:nvPr>
            <p:ph type="sldNum" sz="quarter" idx="12"/>
          </p:nvPr>
        </p:nvSpPr>
        <p:spPr/>
        <p:txBody>
          <a:bodyPr/>
          <a:lstStyle/>
          <a:p>
            <a:fld id="{E72B97AB-C8EF-4BF0-8991-32D59730913E}" type="slidenum">
              <a:rPr lang="en-GB" smtClean="0"/>
              <a:t>17</a:t>
            </a:fld>
            <a:endParaRPr lang="en-GB"/>
          </a:p>
        </p:txBody>
      </p:sp>
    </p:spTree>
    <p:extLst>
      <p:ext uri="{BB962C8B-B14F-4D97-AF65-F5344CB8AC3E}">
        <p14:creationId xmlns:p14="http://schemas.microsoft.com/office/powerpoint/2010/main" val="3804664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Create Data Validation</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p:txBody>
          <a:bodyPr/>
          <a:lstStyle/>
          <a:p>
            <a:r>
              <a:rPr lang="en-GB" dirty="0"/>
              <a:t>Select data range.</a:t>
            </a:r>
          </a:p>
          <a:p>
            <a:r>
              <a:rPr lang="en-GB" dirty="0"/>
              <a:t>Choose </a:t>
            </a:r>
            <a:r>
              <a:rPr lang="en-GB" dirty="0">
                <a:solidFill>
                  <a:srgbClr val="00B050"/>
                </a:solidFill>
              </a:rPr>
              <a:t>Data &gt; Data Tools &gt; Data Validation</a:t>
            </a:r>
            <a:r>
              <a:rPr lang="en-GB" dirty="0"/>
              <a:t>.</a:t>
            </a:r>
          </a:p>
        </p:txBody>
      </p:sp>
      <p:pic>
        <p:nvPicPr>
          <p:cNvPr id="5" name="Picture 4">
            <a:extLst>
              <a:ext uri="{FF2B5EF4-FFF2-40B4-BE49-F238E27FC236}">
                <a16:creationId xmlns:a16="http://schemas.microsoft.com/office/drawing/2014/main" id="{1E5B6875-8C86-3314-075A-07C462A6C41D}"/>
              </a:ext>
            </a:extLst>
          </p:cNvPr>
          <p:cNvPicPr>
            <a:picLocks noChangeAspect="1"/>
          </p:cNvPicPr>
          <p:nvPr/>
        </p:nvPicPr>
        <p:blipFill>
          <a:blip r:embed="rId2"/>
          <a:stretch>
            <a:fillRect/>
          </a:stretch>
        </p:blipFill>
        <p:spPr>
          <a:xfrm>
            <a:off x="2414880" y="3014663"/>
            <a:ext cx="6715125" cy="3162300"/>
          </a:xfrm>
          <a:prstGeom prst="rect">
            <a:avLst/>
          </a:prstGeom>
        </p:spPr>
      </p:pic>
      <p:sp>
        <p:nvSpPr>
          <p:cNvPr id="4" name="Slide Number Placeholder 3">
            <a:extLst>
              <a:ext uri="{FF2B5EF4-FFF2-40B4-BE49-F238E27FC236}">
                <a16:creationId xmlns:a16="http://schemas.microsoft.com/office/drawing/2014/main" id="{A4F89DFB-9AE9-86FA-286F-080DE8882F16}"/>
              </a:ext>
            </a:extLst>
          </p:cNvPr>
          <p:cNvSpPr>
            <a:spLocks noGrp="1"/>
          </p:cNvSpPr>
          <p:nvPr>
            <p:ph type="sldNum" sz="quarter" idx="12"/>
          </p:nvPr>
        </p:nvSpPr>
        <p:spPr/>
        <p:txBody>
          <a:bodyPr/>
          <a:lstStyle/>
          <a:p>
            <a:fld id="{E72B97AB-C8EF-4BF0-8991-32D59730913E}" type="slidenum">
              <a:rPr lang="en-GB" smtClean="0"/>
              <a:t>18</a:t>
            </a:fld>
            <a:endParaRPr lang="en-GB"/>
          </a:p>
        </p:txBody>
      </p:sp>
      <p:sp>
        <p:nvSpPr>
          <p:cNvPr id="6" name="TextBox 5">
            <a:extLst>
              <a:ext uri="{FF2B5EF4-FFF2-40B4-BE49-F238E27FC236}">
                <a16:creationId xmlns:a16="http://schemas.microsoft.com/office/drawing/2014/main" id="{8913CD26-73FF-7CF4-6CAE-C0C7FD275919}"/>
              </a:ext>
            </a:extLst>
          </p:cNvPr>
          <p:cNvSpPr txBox="1"/>
          <p:nvPr/>
        </p:nvSpPr>
        <p:spPr>
          <a:xfrm>
            <a:off x="5983458" y="285508"/>
            <a:ext cx="6098344" cy="646331"/>
          </a:xfrm>
          <a:prstGeom prst="rect">
            <a:avLst/>
          </a:prstGeom>
          <a:noFill/>
        </p:spPr>
        <p:txBody>
          <a:bodyPr wrap="square">
            <a:spAutoFit/>
          </a:bodyPr>
          <a:lstStyle/>
          <a:p>
            <a:pPr algn="r"/>
            <a:r>
              <a:rPr lang="en-GB" sz="3600" dirty="0">
                <a:solidFill>
                  <a:srgbClr val="00B050"/>
                </a:solidFill>
              </a:rPr>
              <a:t>3 DataVlidation.xlsx</a:t>
            </a:r>
          </a:p>
        </p:txBody>
      </p:sp>
    </p:spTree>
    <p:extLst>
      <p:ext uri="{BB962C8B-B14F-4D97-AF65-F5344CB8AC3E}">
        <p14:creationId xmlns:p14="http://schemas.microsoft.com/office/powerpoint/2010/main" val="1553868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Create Data Validation</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p:txBody>
          <a:bodyPr/>
          <a:lstStyle/>
          <a:p>
            <a:r>
              <a:rPr lang="en-GB" dirty="0"/>
              <a:t>Each cell in the range must be an </a:t>
            </a:r>
            <a:r>
              <a:rPr lang="en-GB" dirty="0">
                <a:solidFill>
                  <a:srgbClr val="FF0000"/>
                </a:solidFill>
              </a:rPr>
              <a:t>integer</a:t>
            </a:r>
            <a:r>
              <a:rPr lang="en-GB" dirty="0"/>
              <a:t> 1000 to 9999.</a:t>
            </a:r>
          </a:p>
          <a:p>
            <a:pPr marL="0" indent="0">
              <a:buNone/>
            </a:pPr>
            <a:endParaRPr lang="en-GB" dirty="0"/>
          </a:p>
        </p:txBody>
      </p:sp>
      <p:pic>
        <p:nvPicPr>
          <p:cNvPr id="6" name="Picture 5">
            <a:extLst>
              <a:ext uri="{FF2B5EF4-FFF2-40B4-BE49-F238E27FC236}">
                <a16:creationId xmlns:a16="http://schemas.microsoft.com/office/drawing/2014/main" id="{EA6A716B-82A7-6AB7-2E92-8F5C3B5860D3}"/>
              </a:ext>
            </a:extLst>
          </p:cNvPr>
          <p:cNvPicPr>
            <a:picLocks noChangeAspect="1"/>
          </p:cNvPicPr>
          <p:nvPr/>
        </p:nvPicPr>
        <p:blipFill>
          <a:blip r:embed="rId2"/>
          <a:stretch>
            <a:fillRect/>
          </a:stretch>
        </p:blipFill>
        <p:spPr>
          <a:xfrm>
            <a:off x="2746277" y="2473276"/>
            <a:ext cx="6305550" cy="3543300"/>
          </a:xfrm>
          <a:prstGeom prst="rect">
            <a:avLst/>
          </a:prstGeom>
        </p:spPr>
      </p:pic>
      <p:sp>
        <p:nvSpPr>
          <p:cNvPr id="4" name="Slide Number Placeholder 3">
            <a:extLst>
              <a:ext uri="{FF2B5EF4-FFF2-40B4-BE49-F238E27FC236}">
                <a16:creationId xmlns:a16="http://schemas.microsoft.com/office/drawing/2014/main" id="{C6CAE32D-3DF1-2BC0-CAD5-BB3093FB70C0}"/>
              </a:ext>
            </a:extLst>
          </p:cNvPr>
          <p:cNvSpPr>
            <a:spLocks noGrp="1"/>
          </p:cNvSpPr>
          <p:nvPr>
            <p:ph type="sldNum" sz="quarter" idx="12"/>
          </p:nvPr>
        </p:nvSpPr>
        <p:spPr/>
        <p:txBody>
          <a:bodyPr/>
          <a:lstStyle/>
          <a:p>
            <a:fld id="{E72B97AB-C8EF-4BF0-8991-32D59730913E}" type="slidenum">
              <a:rPr lang="en-GB" smtClean="0"/>
              <a:t>19</a:t>
            </a:fld>
            <a:endParaRPr lang="en-GB"/>
          </a:p>
        </p:txBody>
      </p:sp>
    </p:spTree>
    <p:extLst>
      <p:ext uri="{BB962C8B-B14F-4D97-AF65-F5344CB8AC3E}">
        <p14:creationId xmlns:p14="http://schemas.microsoft.com/office/powerpoint/2010/main" val="852078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D9845F-A764-B321-6CA6-4DAA47332DB0}"/>
              </a:ext>
            </a:extLst>
          </p:cNvPr>
          <p:cNvSpPr txBox="1"/>
          <p:nvPr/>
        </p:nvSpPr>
        <p:spPr>
          <a:xfrm>
            <a:off x="3049172" y="3240817"/>
            <a:ext cx="6098344" cy="769441"/>
          </a:xfrm>
          <a:prstGeom prst="rect">
            <a:avLst/>
          </a:prstGeom>
          <a:noFill/>
        </p:spPr>
        <p:txBody>
          <a:bodyPr wrap="square">
            <a:spAutoFit/>
          </a:bodyPr>
          <a:lstStyle/>
          <a:p>
            <a:pPr algn="ctr"/>
            <a:r>
              <a:rPr lang="en-GB" sz="4400" dirty="0">
                <a:solidFill>
                  <a:srgbClr val="00B050"/>
                </a:solidFill>
              </a:rPr>
              <a:t>Worksheets</a:t>
            </a:r>
          </a:p>
        </p:txBody>
      </p:sp>
      <p:sp>
        <p:nvSpPr>
          <p:cNvPr id="2" name="Slide Number Placeholder 1">
            <a:extLst>
              <a:ext uri="{FF2B5EF4-FFF2-40B4-BE49-F238E27FC236}">
                <a16:creationId xmlns:a16="http://schemas.microsoft.com/office/drawing/2014/main" id="{891B0911-D355-37F1-4A94-CBA33CFFC0F3}"/>
              </a:ext>
            </a:extLst>
          </p:cNvPr>
          <p:cNvSpPr>
            <a:spLocks noGrp="1"/>
          </p:cNvSpPr>
          <p:nvPr>
            <p:ph type="sldNum" sz="quarter" idx="12"/>
          </p:nvPr>
        </p:nvSpPr>
        <p:spPr/>
        <p:txBody>
          <a:bodyPr/>
          <a:lstStyle/>
          <a:p>
            <a:fld id="{E72B97AB-C8EF-4BF0-8991-32D59730913E}" type="slidenum">
              <a:rPr lang="en-GB" smtClean="0"/>
              <a:t>2</a:t>
            </a:fld>
            <a:endParaRPr lang="en-GB"/>
          </a:p>
        </p:txBody>
      </p:sp>
    </p:spTree>
    <p:extLst>
      <p:ext uri="{BB962C8B-B14F-4D97-AF65-F5344CB8AC3E}">
        <p14:creationId xmlns:p14="http://schemas.microsoft.com/office/powerpoint/2010/main" val="3896241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Create Data Validation</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p:txBody>
          <a:bodyPr/>
          <a:lstStyle/>
          <a:p>
            <a:r>
              <a:rPr lang="en-GB" dirty="0"/>
              <a:t>Each cell in the range must be an </a:t>
            </a:r>
            <a:r>
              <a:rPr lang="en-GB" dirty="0">
                <a:solidFill>
                  <a:srgbClr val="FF0000"/>
                </a:solidFill>
              </a:rPr>
              <a:t>integer</a:t>
            </a:r>
            <a:r>
              <a:rPr lang="en-GB" dirty="0"/>
              <a:t> 1000 to 9999.</a:t>
            </a:r>
          </a:p>
          <a:p>
            <a:r>
              <a:rPr lang="en-GB" dirty="0"/>
              <a:t>If we try to input an invalid, we will get the following message box.</a:t>
            </a:r>
          </a:p>
          <a:p>
            <a:pPr marL="0" indent="0">
              <a:buNone/>
            </a:pPr>
            <a:endParaRPr lang="en-GB" dirty="0"/>
          </a:p>
        </p:txBody>
      </p:sp>
      <p:pic>
        <p:nvPicPr>
          <p:cNvPr id="5" name="Picture 4">
            <a:extLst>
              <a:ext uri="{FF2B5EF4-FFF2-40B4-BE49-F238E27FC236}">
                <a16:creationId xmlns:a16="http://schemas.microsoft.com/office/drawing/2014/main" id="{840C2E5C-AEE6-FEF6-3C23-14677390EC35}"/>
              </a:ext>
            </a:extLst>
          </p:cNvPr>
          <p:cNvPicPr>
            <a:picLocks noChangeAspect="1"/>
          </p:cNvPicPr>
          <p:nvPr/>
        </p:nvPicPr>
        <p:blipFill>
          <a:blip r:embed="rId2"/>
          <a:stretch>
            <a:fillRect/>
          </a:stretch>
        </p:blipFill>
        <p:spPr>
          <a:xfrm>
            <a:off x="2662091" y="3117753"/>
            <a:ext cx="6276975" cy="2057400"/>
          </a:xfrm>
          <a:prstGeom prst="rect">
            <a:avLst/>
          </a:prstGeom>
        </p:spPr>
      </p:pic>
      <p:sp>
        <p:nvSpPr>
          <p:cNvPr id="4" name="Slide Number Placeholder 3">
            <a:extLst>
              <a:ext uri="{FF2B5EF4-FFF2-40B4-BE49-F238E27FC236}">
                <a16:creationId xmlns:a16="http://schemas.microsoft.com/office/drawing/2014/main" id="{F43E5979-F12C-1200-7654-6F8229C31190}"/>
              </a:ext>
            </a:extLst>
          </p:cNvPr>
          <p:cNvSpPr>
            <a:spLocks noGrp="1"/>
          </p:cNvSpPr>
          <p:nvPr>
            <p:ph type="sldNum" sz="quarter" idx="12"/>
          </p:nvPr>
        </p:nvSpPr>
        <p:spPr/>
        <p:txBody>
          <a:bodyPr/>
          <a:lstStyle/>
          <a:p>
            <a:fld id="{E72B97AB-C8EF-4BF0-8991-32D59730913E}" type="slidenum">
              <a:rPr lang="en-GB" smtClean="0"/>
              <a:t>20</a:t>
            </a:fld>
            <a:endParaRPr lang="en-GB"/>
          </a:p>
        </p:txBody>
      </p:sp>
    </p:spTree>
    <p:extLst>
      <p:ext uri="{BB962C8B-B14F-4D97-AF65-F5344CB8AC3E}">
        <p14:creationId xmlns:p14="http://schemas.microsoft.com/office/powerpoint/2010/main" val="2064652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Create Data Validation</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p:txBody>
          <a:bodyPr/>
          <a:lstStyle/>
          <a:p>
            <a:r>
              <a:rPr lang="en-GB" dirty="0"/>
              <a:t>Each cell in the range must be an </a:t>
            </a:r>
            <a:r>
              <a:rPr lang="en-GB" dirty="0">
                <a:solidFill>
                  <a:srgbClr val="FF0000"/>
                </a:solidFill>
              </a:rPr>
              <a:t>integer</a:t>
            </a:r>
            <a:r>
              <a:rPr lang="en-GB" dirty="0"/>
              <a:t> 1000 to 9999.</a:t>
            </a:r>
          </a:p>
          <a:p>
            <a:r>
              <a:rPr lang="en-GB" dirty="0"/>
              <a:t>If we want to guide users with a valid value, we have to specify Input Message as shown. </a:t>
            </a:r>
          </a:p>
          <a:p>
            <a:pPr marL="0" indent="0">
              <a:buNone/>
            </a:pPr>
            <a:endParaRPr lang="en-GB" dirty="0"/>
          </a:p>
        </p:txBody>
      </p:sp>
      <p:pic>
        <p:nvPicPr>
          <p:cNvPr id="6" name="Picture 5">
            <a:extLst>
              <a:ext uri="{FF2B5EF4-FFF2-40B4-BE49-F238E27FC236}">
                <a16:creationId xmlns:a16="http://schemas.microsoft.com/office/drawing/2014/main" id="{1CACDDAA-4715-2FA3-1A7D-FC95EC81CE64}"/>
              </a:ext>
            </a:extLst>
          </p:cNvPr>
          <p:cNvPicPr>
            <a:picLocks noChangeAspect="1"/>
          </p:cNvPicPr>
          <p:nvPr/>
        </p:nvPicPr>
        <p:blipFill>
          <a:blip r:embed="rId2"/>
          <a:stretch>
            <a:fillRect/>
          </a:stretch>
        </p:blipFill>
        <p:spPr>
          <a:xfrm>
            <a:off x="838200" y="3195930"/>
            <a:ext cx="6353175" cy="3476625"/>
          </a:xfrm>
          <a:prstGeom prst="rect">
            <a:avLst/>
          </a:prstGeom>
        </p:spPr>
      </p:pic>
      <p:pic>
        <p:nvPicPr>
          <p:cNvPr id="8" name="Picture 7">
            <a:extLst>
              <a:ext uri="{FF2B5EF4-FFF2-40B4-BE49-F238E27FC236}">
                <a16:creationId xmlns:a16="http://schemas.microsoft.com/office/drawing/2014/main" id="{300C3550-9C00-7226-08B4-019D47EED6DA}"/>
              </a:ext>
            </a:extLst>
          </p:cNvPr>
          <p:cNvPicPr>
            <a:picLocks noChangeAspect="1"/>
          </p:cNvPicPr>
          <p:nvPr/>
        </p:nvPicPr>
        <p:blipFill>
          <a:blip r:embed="rId3"/>
          <a:stretch>
            <a:fillRect/>
          </a:stretch>
        </p:blipFill>
        <p:spPr>
          <a:xfrm>
            <a:off x="8967347" y="3195930"/>
            <a:ext cx="1628775" cy="1647825"/>
          </a:xfrm>
          <a:prstGeom prst="rect">
            <a:avLst/>
          </a:prstGeom>
        </p:spPr>
      </p:pic>
      <p:sp>
        <p:nvSpPr>
          <p:cNvPr id="10" name="TextBox 9">
            <a:extLst>
              <a:ext uri="{FF2B5EF4-FFF2-40B4-BE49-F238E27FC236}">
                <a16:creationId xmlns:a16="http://schemas.microsoft.com/office/drawing/2014/main" id="{8B5B93C5-96A3-2496-2D4C-D252CF14203D}"/>
              </a:ext>
            </a:extLst>
          </p:cNvPr>
          <p:cNvSpPr txBox="1"/>
          <p:nvPr/>
        </p:nvSpPr>
        <p:spPr>
          <a:xfrm>
            <a:off x="7841565" y="3631962"/>
            <a:ext cx="475591" cy="369332"/>
          </a:xfrm>
          <a:prstGeom prst="rect">
            <a:avLst/>
          </a:prstGeom>
          <a:noFill/>
        </p:spPr>
        <p:txBody>
          <a:bodyPr wrap="square">
            <a:spAutoFit/>
          </a:bodyPr>
          <a:lstStyle/>
          <a:p>
            <a:r>
              <a:rPr lang="en-GB" dirty="0"/>
              <a:t>&gt;&gt;</a:t>
            </a:r>
          </a:p>
        </p:txBody>
      </p:sp>
      <p:sp>
        <p:nvSpPr>
          <p:cNvPr id="4" name="Slide Number Placeholder 3">
            <a:extLst>
              <a:ext uri="{FF2B5EF4-FFF2-40B4-BE49-F238E27FC236}">
                <a16:creationId xmlns:a16="http://schemas.microsoft.com/office/drawing/2014/main" id="{B1A2E528-3F50-AC79-2736-E8567FA02CC0}"/>
              </a:ext>
            </a:extLst>
          </p:cNvPr>
          <p:cNvSpPr>
            <a:spLocks noGrp="1"/>
          </p:cNvSpPr>
          <p:nvPr>
            <p:ph type="sldNum" sz="quarter" idx="12"/>
          </p:nvPr>
        </p:nvSpPr>
        <p:spPr/>
        <p:txBody>
          <a:bodyPr/>
          <a:lstStyle/>
          <a:p>
            <a:fld id="{E72B97AB-C8EF-4BF0-8991-32D59730913E}" type="slidenum">
              <a:rPr lang="en-GB" smtClean="0"/>
              <a:t>21</a:t>
            </a:fld>
            <a:endParaRPr lang="en-GB"/>
          </a:p>
        </p:txBody>
      </p:sp>
    </p:spTree>
    <p:extLst>
      <p:ext uri="{BB962C8B-B14F-4D97-AF65-F5344CB8AC3E}">
        <p14:creationId xmlns:p14="http://schemas.microsoft.com/office/powerpoint/2010/main" val="3530414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Create Data Validation</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p:txBody>
          <a:bodyPr/>
          <a:lstStyle/>
          <a:p>
            <a:r>
              <a:rPr lang="en-GB" dirty="0"/>
              <a:t> We can define an Error message for invalid input.</a:t>
            </a:r>
          </a:p>
          <a:p>
            <a:pPr marL="0" indent="0">
              <a:buNone/>
            </a:pPr>
            <a:r>
              <a:rPr lang="en-GB" dirty="0"/>
              <a:t> </a:t>
            </a:r>
          </a:p>
          <a:p>
            <a:pPr marL="0" indent="0">
              <a:buNone/>
            </a:pPr>
            <a:endParaRPr lang="en-GB" dirty="0"/>
          </a:p>
        </p:txBody>
      </p:sp>
      <p:sp>
        <p:nvSpPr>
          <p:cNvPr id="10" name="TextBox 9">
            <a:extLst>
              <a:ext uri="{FF2B5EF4-FFF2-40B4-BE49-F238E27FC236}">
                <a16:creationId xmlns:a16="http://schemas.microsoft.com/office/drawing/2014/main" id="{8B5B93C5-96A3-2496-2D4C-D252CF14203D}"/>
              </a:ext>
            </a:extLst>
          </p:cNvPr>
          <p:cNvSpPr txBox="1"/>
          <p:nvPr/>
        </p:nvSpPr>
        <p:spPr>
          <a:xfrm>
            <a:off x="7622747" y="3631962"/>
            <a:ext cx="475591" cy="369332"/>
          </a:xfrm>
          <a:prstGeom prst="rect">
            <a:avLst/>
          </a:prstGeom>
          <a:noFill/>
        </p:spPr>
        <p:txBody>
          <a:bodyPr wrap="square">
            <a:spAutoFit/>
          </a:bodyPr>
          <a:lstStyle/>
          <a:p>
            <a:r>
              <a:rPr lang="en-GB" dirty="0"/>
              <a:t>&gt;&gt;</a:t>
            </a:r>
          </a:p>
        </p:txBody>
      </p:sp>
      <p:pic>
        <p:nvPicPr>
          <p:cNvPr id="5" name="Picture 4">
            <a:extLst>
              <a:ext uri="{FF2B5EF4-FFF2-40B4-BE49-F238E27FC236}">
                <a16:creationId xmlns:a16="http://schemas.microsoft.com/office/drawing/2014/main" id="{BE863C66-BF10-4F2B-DCE5-60E66E4503FC}"/>
              </a:ext>
            </a:extLst>
          </p:cNvPr>
          <p:cNvPicPr>
            <a:picLocks noChangeAspect="1"/>
          </p:cNvPicPr>
          <p:nvPr/>
        </p:nvPicPr>
        <p:blipFill>
          <a:blip r:embed="rId2"/>
          <a:stretch>
            <a:fillRect/>
          </a:stretch>
        </p:blipFill>
        <p:spPr>
          <a:xfrm>
            <a:off x="838200" y="2547938"/>
            <a:ext cx="6381750" cy="3629025"/>
          </a:xfrm>
          <a:prstGeom prst="rect">
            <a:avLst/>
          </a:prstGeom>
        </p:spPr>
      </p:pic>
      <p:pic>
        <p:nvPicPr>
          <p:cNvPr id="9" name="Picture 8">
            <a:extLst>
              <a:ext uri="{FF2B5EF4-FFF2-40B4-BE49-F238E27FC236}">
                <a16:creationId xmlns:a16="http://schemas.microsoft.com/office/drawing/2014/main" id="{F5A3A2C5-7FF3-903C-2FE8-9DD53E977BBF}"/>
              </a:ext>
            </a:extLst>
          </p:cNvPr>
          <p:cNvPicPr>
            <a:picLocks noChangeAspect="1"/>
          </p:cNvPicPr>
          <p:nvPr/>
        </p:nvPicPr>
        <p:blipFill>
          <a:blip r:embed="rId3"/>
          <a:stretch>
            <a:fillRect/>
          </a:stretch>
        </p:blipFill>
        <p:spPr>
          <a:xfrm>
            <a:off x="8246049" y="2916322"/>
            <a:ext cx="3874844" cy="1800611"/>
          </a:xfrm>
          <a:prstGeom prst="rect">
            <a:avLst/>
          </a:prstGeom>
        </p:spPr>
      </p:pic>
      <p:sp>
        <p:nvSpPr>
          <p:cNvPr id="4" name="Slide Number Placeholder 3">
            <a:extLst>
              <a:ext uri="{FF2B5EF4-FFF2-40B4-BE49-F238E27FC236}">
                <a16:creationId xmlns:a16="http://schemas.microsoft.com/office/drawing/2014/main" id="{85AA2927-4F91-0A28-263B-DE094BA1683B}"/>
              </a:ext>
            </a:extLst>
          </p:cNvPr>
          <p:cNvSpPr>
            <a:spLocks noGrp="1"/>
          </p:cNvSpPr>
          <p:nvPr>
            <p:ph type="sldNum" sz="quarter" idx="12"/>
          </p:nvPr>
        </p:nvSpPr>
        <p:spPr/>
        <p:txBody>
          <a:bodyPr/>
          <a:lstStyle/>
          <a:p>
            <a:fld id="{E72B97AB-C8EF-4BF0-8991-32D59730913E}" type="slidenum">
              <a:rPr lang="en-GB" smtClean="0"/>
              <a:t>22</a:t>
            </a:fld>
            <a:endParaRPr lang="en-GB"/>
          </a:p>
        </p:txBody>
      </p:sp>
    </p:spTree>
    <p:extLst>
      <p:ext uri="{BB962C8B-B14F-4D97-AF65-F5344CB8AC3E}">
        <p14:creationId xmlns:p14="http://schemas.microsoft.com/office/powerpoint/2010/main" val="3730310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Remove Data Validation</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p:txBody>
          <a:bodyPr/>
          <a:lstStyle/>
          <a:p>
            <a:r>
              <a:rPr lang="en-GB" dirty="0"/>
              <a:t>Select data range.</a:t>
            </a:r>
          </a:p>
          <a:p>
            <a:r>
              <a:rPr lang="en-GB" dirty="0"/>
              <a:t>Choose Data &gt; Data Tools &gt; Data Validation; Click </a:t>
            </a:r>
            <a:r>
              <a:rPr lang="en-GB" dirty="0">
                <a:solidFill>
                  <a:srgbClr val="FF0000"/>
                </a:solidFill>
              </a:rPr>
              <a:t>Clear All </a:t>
            </a:r>
            <a:r>
              <a:rPr lang="en-GB" dirty="0"/>
              <a:t>in Data Validation Dialog Box.</a:t>
            </a:r>
          </a:p>
          <a:p>
            <a:pPr marL="0" indent="0">
              <a:buNone/>
            </a:pPr>
            <a:endParaRPr lang="en-GB" dirty="0"/>
          </a:p>
        </p:txBody>
      </p:sp>
      <p:pic>
        <p:nvPicPr>
          <p:cNvPr id="5" name="Picture 4">
            <a:extLst>
              <a:ext uri="{FF2B5EF4-FFF2-40B4-BE49-F238E27FC236}">
                <a16:creationId xmlns:a16="http://schemas.microsoft.com/office/drawing/2014/main" id="{B3CEA5CA-2476-FD05-D354-CD1346FDC480}"/>
              </a:ext>
            </a:extLst>
          </p:cNvPr>
          <p:cNvPicPr>
            <a:picLocks noChangeAspect="1"/>
          </p:cNvPicPr>
          <p:nvPr/>
        </p:nvPicPr>
        <p:blipFill>
          <a:blip r:embed="rId2"/>
          <a:stretch>
            <a:fillRect/>
          </a:stretch>
        </p:blipFill>
        <p:spPr>
          <a:xfrm>
            <a:off x="2965206" y="3239575"/>
            <a:ext cx="5276850" cy="3409950"/>
          </a:xfrm>
          <a:prstGeom prst="rect">
            <a:avLst/>
          </a:prstGeom>
        </p:spPr>
      </p:pic>
      <p:sp>
        <p:nvSpPr>
          <p:cNvPr id="4" name="Slide Number Placeholder 3">
            <a:extLst>
              <a:ext uri="{FF2B5EF4-FFF2-40B4-BE49-F238E27FC236}">
                <a16:creationId xmlns:a16="http://schemas.microsoft.com/office/drawing/2014/main" id="{693C7D93-F1D7-DCB7-1168-265A3E8089D7}"/>
              </a:ext>
            </a:extLst>
          </p:cNvPr>
          <p:cNvSpPr>
            <a:spLocks noGrp="1"/>
          </p:cNvSpPr>
          <p:nvPr>
            <p:ph type="sldNum" sz="quarter" idx="12"/>
          </p:nvPr>
        </p:nvSpPr>
        <p:spPr/>
        <p:txBody>
          <a:bodyPr/>
          <a:lstStyle/>
          <a:p>
            <a:fld id="{E72B97AB-C8EF-4BF0-8991-32D59730913E}" type="slidenum">
              <a:rPr lang="en-GB" smtClean="0"/>
              <a:t>23</a:t>
            </a:fld>
            <a:endParaRPr lang="en-GB"/>
          </a:p>
        </p:txBody>
      </p:sp>
    </p:spTree>
    <p:extLst>
      <p:ext uri="{BB962C8B-B14F-4D97-AF65-F5344CB8AC3E}">
        <p14:creationId xmlns:p14="http://schemas.microsoft.com/office/powerpoint/2010/main" val="3387880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Drop-down List</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p:txBody>
          <a:bodyPr/>
          <a:lstStyle/>
          <a:p>
            <a:r>
              <a:rPr lang="en-GB" dirty="0"/>
              <a:t>Select data range.</a:t>
            </a:r>
          </a:p>
          <a:p>
            <a:r>
              <a:rPr lang="en-GB" dirty="0"/>
              <a:t>Choose </a:t>
            </a:r>
            <a:r>
              <a:rPr lang="en-GB" dirty="0">
                <a:solidFill>
                  <a:srgbClr val="00B050"/>
                </a:solidFill>
              </a:rPr>
              <a:t>Data &gt; Data Tools &gt; Data Validation </a:t>
            </a:r>
            <a:r>
              <a:rPr lang="en-GB" dirty="0"/>
              <a:t>and define list as shown. </a:t>
            </a:r>
          </a:p>
          <a:p>
            <a:pPr marL="0" indent="0">
              <a:buNone/>
            </a:pPr>
            <a:endParaRPr lang="en-GB" dirty="0"/>
          </a:p>
        </p:txBody>
      </p:sp>
      <p:pic>
        <p:nvPicPr>
          <p:cNvPr id="6" name="Picture 5">
            <a:extLst>
              <a:ext uri="{FF2B5EF4-FFF2-40B4-BE49-F238E27FC236}">
                <a16:creationId xmlns:a16="http://schemas.microsoft.com/office/drawing/2014/main" id="{A5F911F4-7D36-569E-CB38-8C9040FF4308}"/>
              </a:ext>
            </a:extLst>
          </p:cNvPr>
          <p:cNvPicPr>
            <a:picLocks noChangeAspect="1"/>
          </p:cNvPicPr>
          <p:nvPr/>
        </p:nvPicPr>
        <p:blipFill>
          <a:blip r:embed="rId2"/>
          <a:stretch>
            <a:fillRect/>
          </a:stretch>
        </p:blipFill>
        <p:spPr>
          <a:xfrm>
            <a:off x="180976" y="3046414"/>
            <a:ext cx="7448550" cy="3581400"/>
          </a:xfrm>
          <a:prstGeom prst="rect">
            <a:avLst/>
          </a:prstGeom>
        </p:spPr>
      </p:pic>
      <p:pic>
        <p:nvPicPr>
          <p:cNvPr id="8" name="Picture 7">
            <a:extLst>
              <a:ext uri="{FF2B5EF4-FFF2-40B4-BE49-F238E27FC236}">
                <a16:creationId xmlns:a16="http://schemas.microsoft.com/office/drawing/2014/main" id="{1E5AA977-D784-92BB-80CA-43376CC80F2D}"/>
              </a:ext>
            </a:extLst>
          </p:cNvPr>
          <p:cNvPicPr>
            <a:picLocks noChangeAspect="1"/>
          </p:cNvPicPr>
          <p:nvPr/>
        </p:nvPicPr>
        <p:blipFill>
          <a:blip r:embed="rId3"/>
          <a:stretch>
            <a:fillRect/>
          </a:stretch>
        </p:blipFill>
        <p:spPr>
          <a:xfrm>
            <a:off x="8286750" y="3046414"/>
            <a:ext cx="3362325" cy="1695450"/>
          </a:xfrm>
          <a:prstGeom prst="rect">
            <a:avLst/>
          </a:prstGeom>
        </p:spPr>
      </p:pic>
      <p:sp>
        <p:nvSpPr>
          <p:cNvPr id="5" name="TextBox 4">
            <a:extLst>
              <a:ext uri="{FF2B5EF4-FFF2-40B4-BE49-F238E27FC236}">
                <a16:creationId xmlns:a16="http://schemas.microsoft.com/office/drawing/2014/main" id="{752BA458-CCF6-BC8A-C6DF-BAF321A6A1CC}"/>
              </a:ext>
            </a:extLst>
          </p:cNvPr>
          <p:cNvSpPr txBox="1"/>
          <p:nvPr/>
        </p:nvSpPr>
        <p:spPr>
          <a:xfrm>
            <a:off x="5834575" y="390526"/>
            <a:ext cx="6098344" cy="646331"/>
          </a:xfrm>
          <a:prstGeom prst="rect">
            <a:avLst/>
          </a:prstGeom>
          <a:noFill/>
        </p:spPr>
        <p:txBody>
          <a:bodyPr wrap="square">
            <a:spAutoFit/>
          </a:bodyPr>
          <a:lstStyle/>
          <a:p>
            <a:pPr algn="r"/>
            <a:r>
              <a:rPr lang="en-GB" sz="3600" dirty="0">
                <a:solidFill>
                  <a:srgbClr val="00B050"/>
                </a:solidFill>
              </a:rPr>
              <a:t>4 DataValidation.xlsx</a:t>
            </a:r>
          </a:p>
        </p:txBody>
      </p:sp>
      <p:sp>
        <p:nvSpPr>
          <p:cNvPr id="4" name="Slide Number Placeholder 3">
            <a:extLst>
              <a:ext uri="{FF2B5EF4-FFF2-40B4-BE49-F238E27FC236}">
                <a16:creationId xmlns:a16="http://schemas.microsoft.com/office/drawing/2014/main" id="{E9AB9F36-49C0-5DCB-A03A-4ED631AE3836}"/>
              </a:ext>
            </a:extLst>
          </p:cNvPr>
          <p:cNvSpPr>
            <a:spLocks noGrp="1"/>
          </p:cNvSpPr>
          <p:nvPr>
            <p:ph type="sldNum" sz="quarter" idx="12"/>
          </p:nvPr>
        </p:nvSpPr>
        <p:spPr/>
        <p:txBody>
          <a:bodyPr/>
          <a:lstStyle/>
          <a:p>
            <a:fld id="{E72B97AB-C8EF-4BF0-8991-32D59730913E}" type="slidenum">
              <a:rPr lang="en-GB" smtClean="0"/>
              <a:t>24</a:t>
            </a:fld>
            <a:endParaRPr lang="en-GB"/>
          </a:p>
        </p:txBody>
      </p:sp>
    </p:spTree>
    <p:extLst>
      <p:ext uri="{BB962C8B-B14F-4D97-AF65-F5344CB8AC3E}">
        <p14:creationId xmlns:p14="http://schemas.microsoft.com/office/powerpoint/2010/main" val="3606405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Drop-down List</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p:txBody>
          <a:bodyPr/>
          <a:lstStyle/>
          <a:p>
            <a:r>
              <a:rPr lang="en-GB" dirty="0"/>
              <a:t>Select data range.</a:t>
            </a:r>
          </a:p>
          <a:p>
            <a:r>
              <a:rPr lang="en-GB" dirty="0"/>
              <a:t>Choose </a:t>
            </a:r>
            <a:r>
              <a:rPr lang="en-GB" dirty="0">
                <a:solidFill>
                  <a:srgbClr val="00B050"/>
                </a:solidFill>
              </a:rPr>
              <a:t>Data &gt; Data Tools &gt; Data Validation </a:t>
            </a:r>
            <a:r>
              <a:rPr lang="en-GB" dirty="0"/>
              <a:t>and define list as shown. </a:t>
            </a:r>
          </a:p>
          <a:p>
            <a:pPr marL="0" indent="0">
              <a:buNone/>
            </a:pPr>
            <a:endParaRPr lang="en-GB" dirty="0"/>
          </a:p>
        </p:txBody>
      </p:sp>
      <p:pic>
        <p:nvPicPr>
          <p:cNvPr id="8" name="Picture 7">
            <a:extLst>
              <a:ext uri="{FF2B5EF4-FFF2-40B4-BE49-F238E27FC236}">
                <a16:creationId xmlns:a16="http://schemas.microsoft.com/office/drawing/2014/main" id="{1E5AA977-D784-92BB-80CA-43376CC80F2D}"/>
              </a:ext>
            </a:extLst>
          </p:cNvPr>
          <p:cNvPicPr>
            <a:picLocks noChangeAspect="1"/>
          </p:cNvPicPr>
          <p:nvPr/>
        </p:nvPicPr>
        <p:blipFill>
          <a:blip r:embed="rId2"/>
          <a:stretch>
            <a:fillRect/>
          </a:stretch>
        </p:blipFill>
        <p:spPr>
          <a:xfrm>
            <a:off x="8286750" y="3046414"/>
            <a:ext cx="3362325" cy="1695450"/>
          </a:xfrm>
          <a:prstGeom prst="rect">
            <a:avLst/>
          </a:prstGeom>
        </p:spPr>
      </p:pic>
      <p:pic>
        <p:nvPicPr>
          <p:cNvPr id="5" name="Picture 4">
            <a:extLst>
              <a:ext uri="{FF2B5EF4-FFF2-40B4-BE49-F238E27FC236}">
                <a16:creationId xmlns:a16="http://schemas.microsoft.com/office/drawing/2014/main" id="{68F9351B-642C-AEED-3B4A-24F25345EF21}"/>
              </a:ext>
            </a:extLst>
          </p:cNvPr>
          <p:cNvPicPr>
            <a:picLocks noChangeAspect="1"/>
          </p:cNvPicPr>
          <p:nvPr/>
        </p:nvPicPr>
        <p:blipFill>
          <a:blip r:embed="rId3"/>
          <a:stretch>
            <a:fillRect/>
          </a:stretch>
        </p:blipFill>
        <p:spPr>
          <a:xfrm>
            <a:off x="1981201" y="2945570"/>
            <a:ext cx="3848100" cy="3105150"/>
          </a:xfrm>
          <a:prstGeom prst="rect">
            <a:avLst/>
          </a:prstGeom>
        </p:spPr>
      </p:pic>
      <p:sp>
        <p:nvSpPr>
          <p:cNvPr id="4" name="Slide Number Placeholder 3">
            <a:extLst>
              <a:ext uri="{FF2B5EF4-FFF2-40B4-BE49-F238E27FC236}">
                <a16:creationId xmlns:a16="http://schemas.microsoft.com/office/drawing/2014/main" id="{E0EDA245-E20B-9F1D-E490-5E5CCC1EE9BF}"/>
              </a:ext>
            </a:extLst>
          </p:cNvPr>
          <p:cNvSpPr>
            <a:spLocks noGrp="1"/>
          </p:cNvSpPr>
          <p:nvPr>
            <p:ph type="sldNum" sz="quarter" idx="12"/>
          </p:nvPr>
        </p:nvSpPr>
        <p:spPr/>
        <p:txBody>
          <a:bodyPr/>
          <a:lstStyle/>
          <a:p>
            <a:fld id="{E72B97AB-C8EF-4BF0-8991-32D59730913E}" type="slidenum">
              <a:rPr lang="en-GB" smtClean="0"/>
              <a:t>25</a:t>
            </a:fld>
            <a:endParaRPr lang="en-GB"/>
          </a:p>
        </p:txBody>
      </p:sp>
    </p:spTree>
    <p:extLst>
      <p:ext uri="{BB962C8B-B14F-4D97-AF65-F5344CB8AC3E}">
        <p14:creationId xmlns:p14="http://schemas.microsoft.com/office/powerpoint/2010/main" val="919796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Reject Negative Integers</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a:xfrm>
            <a:off x="838200" y="1336431"/>
            <a:ext cx="10515600" cy="4840532"/>
          </a:xfrm>
        </p:spPr>
        <p:txBody>
          <a:bodyPr/>
          <a:lstStyle/>
          <a:p>
            <a:r>
              <a:rPr lang="en-GB" dirty="0"/>
              <a:t>Implement rule: “quantity must be an integer greater than or equal to 0”.  </a:t>
            </a:r>
          </a:p>
          <a:p>
            <a:r>
              <a:rPr lang="en-GB" dirty="0"/>
              <a:t>Select data range.</a:t>
            </a:r>
          </a:p>
          <a:p>
            <a:r>
              <a:rPr lang="en-GB" dirty="0"/>
              <a:t>Choose Data &gt; Data Tools &gt; Data Validation and define the rule as shown. </a:t>
            </a:r>
          </a:p>
          <a:p>
            <a:pPr marL="0" indent="0">
              <a:buNone/>
            </a:pPr>
            <a:endParaRPr lang="en-GB" dirty="0"/>
          </a:p>
        </p:txBody>
      </p:sp>
      <p:pic>
        <p:nvPicPr>
          <p:cNvPr id="5" name="Picture 4">
            <a:extLst>
              <a:ext uri="{FF2B5EF4-FFF2-40B4-BE49-F238E27FC236}">
                <a16:creationId xmlns:a16="http://schemas.microsoft.com/office/drawing/2014/main" id="{EFDA6B1A-1B98-A392-F63C-28892724C83B}"/>
              </a:ext>
            </a:extLst>
          </p:cNvPr>
          <p:cNvPicPr>
            <a:picLocks noChangeAspect="1"/>
          </p:cNvPicPr>
          <p:nvPr/>
        </p:nvPicPr>
        <p:blipFill>
          <a:blip r:embed="rId2"/>
          <a:stretch>
            <a:fillRect/>
          </a:stretch>
        </p:blipFill>
        <p:spPr>
          <a:xfrm>
            <a:off x="2371725" y="3429000"/>
            <a:ext cx="7448550" cy="3248025"/>
          </a:xfrm>
          <a:prstGeom prst="rect">
            <a:avLst/>
          </a:prstGeom>
        </p:spPr>
      </p:pic>
      <p:sp>
        <p:nvSpPr>
          <p:cNvPr id="4" name="Slide Number Placeholder 3">
            <a:extLst>
              <a:ext uri="{FF2B5EF4-FFF2-40B4-BE49-F238E27FC236}">
                <a16:creationId xmlns:a16="http://schemas.microsoft.com/office/drawing/2014/main" id="{235781F1-5E32-5E21-9C3A-40411BCDEC20}"/>
              </a:ext>
            </a:extLst>
          </p:cNvPr>
          <p:cNvSpPr>
            <a:spLocks noGrp="1"/>
          </p:cNvSpPr>
          <p:nvPr>
            <p:ph type="sldNum" sz="quarter" idx="12"/>
          </p:nvPr>
        </p:nvSpPr>
        <p:spPr/>
        <p:txBody>
          <a:bodyPr/>
          <a:lstStyle/>
          <a:p>
            <a:fld id="{E72B97AB-C8EF-4BF0-8991-32D59730913E}" type="slidenum">
              <a:rPr lang="en-GB" smtClean="0"/>
              <a:t>26</a:t>
            </a:fld>
            <a:endParaRPr lang="en-GB"/>
          </a:p>
        </p:txBody>
      </p:sp>
      <p:sp>
        <p:nvSpPr>
          <p:cNvPr id="6" name="TextBox 5">
            <a:extLst>
              <a:ext uri="{FF2B5EF4-FFF2-40B4-BE49-F238E27FC236}">
                <a16:creationId xmlns:a16="http://schemas.microsoft.com/office/drawing/2014/main" id="{CF1A875F-2D4C-1278-E362-0B89563AF072}"/>
              </a:ext>
            </a:extLst>
          </p:cNvPr>
          <p:cNvSpPr txBox="1"/>
          <p:nvPr/>
        </p:nvSpPr>
        <p:spPr>
          <a:xfrm>
            <a:off x="5862710" y="149958"/>
            <a:ext cx="6098344" cy="646331"/>
          </a:xfrm>
          <a:prstGeom prst="rect">
            <a:avLst/>
          </a:prstGeom>
          <a:noFill/>
        </p:spPr>
        <p:txBody>
          <a:bodyPr wrap="square">
            <a:spAutoFit/>
          </a:bodyPr>
          <a:lstStyle/>
          <a:p>
            <a:pPr algn="r"/>
            <a:r>
              <a:rPr lang="en-GB" sz="3600" dirty="0">
                <a:solidFill>
                  <a:srgbClr val="00B050"/>
                </a:solidFill>
              </a:rPr>
              <a:t>5 RejectNegative.xlsx</a:t>
            </a:r>
          </a:p>
        </p:txBody>
      </p:sp>
    </p:spTree>
    <p:extLst>
      <p:ext uri="{BB962C8B-B14F-4D97-AF65-F5344CB8AC3E}">
        <p14:creationId xmlns:p14="http://schemas.microsoft.com/office/powerpoint/2010/main" val="2497243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Exercise 2</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a:xfrm>
            <a:off x="838200" y="1463040"/>
            <a:ext cx="10515600" cy="5148775"/>
          </a:xfrm>
        </p:spPr>
        <p:txBody>
          <a:bodyPr>
            <a:normAutofit fontScale="85000" lnSpcReduction="20000"/>
          </a:bodyPr>
          <a:lstStyle/>
          <a:p>
            <a:pPr marL="0" indent="0">
              <a:buNone/>
            </a:pPr>
            <a:r>
              <a:rPr lang="en-GB" b="0" i="0" dirty="0">
                <a:solidFill>
                  <a:srgbClr val="333333"/>
                </a:solidFill>
                <a:effectLst/>
                <a:latin typeface="arial" panose="020B0604020202020204" pitchFamily="34" charset="0"/>
              </a:rPr>
              <a:t>There is a list of employees. Each column in the following Excel table has a rule for entering values.</a:t>
            </a:r>
          </a:p>
          <a:p>
            <a:pPr marL="0" indent="0">
              <a:buNone/>
            </a:pPr>
            <a:endParaRPr lang="en-GB" b="0" i="0" dirty="0">
              <a:solidFill>
                <a:srgbClr val="333333"/>
              </a:solidFill>
              <a:effectLst/>
              <a:latin typeface="arial" panose="020B0604020202020204" pitchFamily="34" charset="0"/>
            </a:endParaRPr>
          </a:p>
          <a:p>
            <a:pPr marL="0" indent="0">
              <a:buNone/>
            </a:pPr>
            <a:endParaRPr lang="en-GB" b="0" i="0" dirty="0">
              <a:solidFill>
                <a:srgbClr val="333333"/>
              </a:solidFill>
              <a:effectLst/>
              <a:latin typeface="arial" panose="020B0604020202020204" pitchFamily="34" charset="0"/>
            </a:endParaRPr>
          </a:p>
          <a:p>
            <a:pPr marL="0" indent="0">
              <a:buNone/>
            </a:pPr>
            <a:endParaRPr lang="en-GB" b="0" i="0" dirty="0">
              <a:solidFill>
                <a:srgbClr val="333333"/>
              </a:solidFill>
              <a:effectLst/>
              <a:latin typeface="arial" panose="020B0604020202020204" pitchFamily="34" charset="0"/>
            </a:endParaRPr>
          </a:p>
          <a:p>
            <a:pPr marL="0" indent="0">
              <a:buNone/>
            </a:pPr>
            <a:endParaRPr lang="en-GB" dirty="0"/>
          </a:p>
          <a:p>
            <a:pPr marL="0" indent="0">
              <a:buNone/>
            </a:pPr>
            <a:endParaRPr lang="en-GB" dirty="0"/>
          </a:p>
          <a:p>
            <a:pPr marL="0" indent="0">
              <a:buNone/>
            </a:pPr>
            <a:r>
              <a:rPr lang="en-GB" dirty="0"/>
              <a:t>Rules</a:t>
            </a:r>
          </a:p>
          <a:p>
            <a:r>
              <a:rPr lang="en-GB" dirty="0"/>
              <a:t>Employee number is exactly 5 characters long.</a:t>
            </a:r>
          </a:p>
          <a:p>
            <a:r>
              <a:rPr lang="en-GB" dirty="0"/>
              <a:t>Salary can be set in the range 12000.00-20000.00.</a:t>
            </a:r>
          </a:p>
          <a:p>
            <a:r>
              <a:rPr lang="en-GB" dirty="0"/>
              <a:t>Bonus cannot be greater than 10 % of the salary.</a:t>
            </a:r>
          </a:p>
          <a:p>
            <a:r>
              <a:rPr lang="en-GB" dirty="0"/>
              <a:t>Date of entry can be set only as today.</a:t>
            </a:r>
          </a:p>
          <a:p>
            <a:r>
              <a:rPr lang="en-GB" dirty="0"/>
              <a:t>Department must be one of the values from the list of Departments (IT, Logistics, or Marketing).</a:t>
            </a:r>
          </a:p>
          <a:p>
            <a:pPr marL="0" indent="0">
              <a:buNone/>
            </a:pPr>
            <a:endParaRPr lang="en-GB" dirty="0"/>
          </a:p>
        </p:txBody>
      </p:sp>
      <p:pic>
        <p:nvPicPr>
          <p:cNvPr id="6" name="Picture 5">
            <a:extLst>
              <a:ext uri="{FF2B5EF4-FFF2-40B4-BE49-F238E27FC236}">
                <a16:creationId xmlns:a16="http://schemas.microsoft.com/office/drawing/2014/main" id="{81DD6CB5-906B-918E-D0B9-594C3FE01707}"/>
              </a:ext>
            </a:extLst>
          </p:cNvPr>
          <p:cNvPicPr>
            <a:picLocks noChangeAspect="1"/>
          </p:cNvPicPr>
          <p:nvPr/>
        </p:nvPicPr>
        <p:blipFill>
          <a:blip r:embed="rId2"/>
          <a:stretch>
            <a:fillRect/>
          </a:stretch>
        </p:blipFill>
        <p:spPr>
          <a:xfrm>
            <a:off x="2486464" y="2246727"/>
            <a:ext cx="5334000" cy="1790700"/>
          </a:xfrm>
          <a:prstGeom prst="rect">
            <a:avLst/>
          </a:prstGeom>
        </p:spPr>
      </p:pic>
      <p:sp>
        <p:nvSpPr>
          <p:cNvPr id="5" name="TextBox 4">
            <a:extLst>
              <a:ext uri="{FF2B5EF4-FFF2-40B4-BE49-F238E27FC236}">
                <a16:creationId xmlns:a16="http://schemas.microsoft.com/office/drawing/2014/main" id="{F9E30BA3-9143-3CC3-2E55-ADEAB3EA89CF}"/>
              </a:ext>
            </a:extLst>
          </p:cNvPr>
          <p:cNvSpPr txBox="1"/>
          <p:nvPr/>
        </p:nvSpPr>
        <p:spPr>
          <a:xfrm>
            <a:off x="5890846" y="246185"/>
            <a:ext cx="6098344" cy="646331"/>
          </a:xfrm>
          <a:prstGeom prst="rect">
            <a:avLst/>
          </a:prstGeom>
          <a:noFill/>
        </p:spPr>
        <p:txBody>
          <a:bodyPr wrap="square">
            <a:spAutoFit/>
          </a:bodyPr>
          <a:lstStyle/>
          <a:p>
            <a:pPr algn="r"/>
            <a:r>
              <a:rPr lang="en-GB" sz="3600" dirty="0">
                <a:solidFill>
                  <a:srgbClr val="00B050"/>
                </a:solidFill>
              </a:rPr>
              <a:t>6 Exercise2.xlsx</a:t>
            </a:r>
          </a:p>
        </p:txBody>
      </p:sp>
      <p:sp>
        <p:nvSpPr>
          <p:cNvPr id="4" name="Slide Number Placeholder 3">
            <a:extLst>
              <a:ext uri="{FF2B5EF4-FFF2-40B4-BE49-F238E27FC236}">
                <a16:creationId xmlns:a16="http://schemas.microsoft.com/office/drawing/2014/main" id="{F559BE2F-0C9A-DC5D-D2C9-3826F00B4520}"/>
              </a:ext>
            </a:extLst>
          </p:cNvPr>
          <p:cNvSpPr>
            <a:spLocks noGrp="1"/>
          </p:cNvSpPr>
          <p:nvPr>
            <p:ph type="sldNum" sz="quarter" idx="12"/>
          </p:nvPr>
        </p:nvSpPr>
        <p:spPr/>
        <p:txBody>
          <a:bodyPr/>
          <a:lstStyle/>
          <a:p>
            <a:fld id="{E72B97AB-C8EF-4BF0-8991-32D59730913E}" type="slidenum">
              <a:rPr lang="en-GB" smtClean="0"/>
              <a:t>27</a:t>
            </a:fld>
            <a:endParaRPr lang="en-GB"/>
          </a:p>
        </p:txBody>
      </p:sp>
    </p:spTree>
    <p:extLst>
      <p:ext uri="{BB962C8B-B14F-4D97-AF65-F5344CB8AC3E}">
        <p14:creationId xmlns:p14="http://schemas.microsoft.com/office/powerpoint/2010/main" val="103413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Date Range</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p:txBody>
          <a:bodyPr>
            <a:normAutofit/>
          </a:bodyPr>
          <a:lstStyle/>
          <a:p>
            <a:pPr marL="0" indent="0">
              <a:buNone/>
            </a:pPr>
            <a:r>
              <a:rPr lang="en-GB" b="0" i="0" dirty="0">
                <a:solidFill>
                  <a:srgbClr val="333333"/>
                </a:solidFill>
                <a:effectLst/>
                <a:latin typeface="arial" panose="020B0604020202020204" pitchFamily="34" charset="0"/>
              </a:rPr>
              <a:t> </a:t>
            </a:r>
            <a:endParaRPr lang="en-GB" dirty="0"/>
          </a:p>
          <a:p>
            <a:pPr marL="0" indent="0">
              <a:buNone/>
            </a:pPr>
            <a:endParaRPr lang="en-GB" dirty="0"/>
          </a:p>
        </p:txBody>
      </p:sp>
      <p:pic>
        <p:nvPicPr>
          <p:cNvPr id="5" name="Picture 4">
            <a:extLst>
              <a:ext uri="{FF2B5EF4-FFF2-40B4-BE49-F238E27FC236}">
                <a16:creationId xmlns:a16="http://schemas.microsoft.com/office/drawing/2014/main" id="{1E529BEC-1AD8-E5A1-3771-7BE9534FD4D1}"/>
              </a:ext>
            </a:extLst>
          </p:cNvPr>
          <p:cNvPicPr>
            <a:picLocks noChangeAspect="1"/>
          </p:cNvPicPr>
          <p:nvPr/>
        </p:nvPicPr>
        <p:blipFill>
          <a:blip r:embed="rId2"/>
          <a:stretch>
            <a:fillRect/>
          </a:stretch>
        </p:blipFill>
        <p:spPr>
          <a:xfrm>
            <a:off x="6096000" y="1676400"/>
            <a:ext cx="5781675" cy="3505200"/>
          </a:xfrm>
          <a:prstGeom prst="rect">
            <a:avLst/>
          </a:prstGeom>
        </p:spPr>
      </p:pic>
      <p:sp>
        <p:nvSpPr>
          <p:cNvPr id="8" name="TextBox 7">
            <a:extLst>
              <a:ext uri="{FF2B5EF4-FFF2-40B4-BE49-F238E27FC236}">
                <a16:creationId xmlns:a16="http://schemas.microsoft.com/office/drawing/2014/main" id="{9685437F-F4A6-52A1-1AF0-42974064F680}"/>
              </a:ext>
            </a:extLst>
          </p:cNvPr>
          <p:cNvSpPr txBox="1"/>
          <p:nvPr/>
        </p:nvSpPr>
        <p:spPr>
          <a:xfrm>
            <a:off x="314325" y="1502459"/>
            <a:ext cx="5425293" cy="4401205"/>
          </a:xfrm>
          <a:prstGeom prst="rect">
            <a:avLst/>
          </a:prstGeom>
          <a:noFill/>
        </p:spPr>
        <p:txBody>
          <a:bodyPr wrap="square">
            <a:spAutoFit/>
          </a:bodyPr>
          <a:lstStyle/>
          <a:p>
            <a:pPr marL="457200" indent="-457200">
              <a:buFont typeface="Arial" panose="020B0604020202020204" pitchFamily="34" charset="0"/>
              <a:buChar char="•"/>
            </a:pPr>
            <a:r>
              <a:rPr lang="en-GB" sz="2800" dirty="0"/>
              <a:t>Select data range.</a:t>
            </a:r>
          </a:p>
          <a:p>
            <a:pPr marL="457200" indent="-457200">
              <a:buFont typeface="Arial" panose="020B0604020202020204" pitchFamily="34" charset="0"/>
              <a:buChar char="•"/>
            </a:pPr>
            <a:r>
              <a:rPr lang="en-GB" sz="2800" dirty="0"/>
              <a:t>Choose Data &gt; Data Tools &gt; Data Validation and define the date allowed between 01/01/1900 to today.</a:t>
            </a:r>
          </a:p>
          <a:p>
            <a:pPr marL="457200" indent="-457200">
              <a:buFont typeface="Arial" panose="020B0604020202020204" pitchFamily="34" charset="0"/>
              <a:buChar char="•"/>
            </a:pPr>
            <a:r>
              <a:rPr lang="en-GB" sz="2800" dirty="0"/>
              <a:t>The Excel TODAY function returns the current date, updated continuously when a worksheet is changed or opened. </a:t>
            </a:r>
          </a:p>
        </p:txBody>
      </p:sp>
      <p:sp>
        <p:nvSpPr>
          <p:cNvPr id="6" name="TextBox 5">
            <a:extLst>
              <a:ext uri="{FF2B5EF4-FFF2-40B4-BE49-F238E27FC236}">
                <a16:creationId xmlns:a16="http://schemas.microsoft.com/office/drawing/2014/main" id="{0DCD7C00-5243-8BF6-ACA3-64EF52A876FB}"/>
              </a:ext>
            </a:extLst>
          </p:cNvPr>
          <p:cNvSpPr txBox="1"/>
          <p:nvPr/>
        </p:nvSpPr>
        <p:spPr>
          <a:xfrm>
            <a:off x="5937665" y="311705"/>
            <a:ext cx="6098344" cy="646331"/>
          </a:xfrm>
          <a:prstGeom prst="rect">
            <a:avLst/>
          </a:prstGeom>
          <a:noFill/>
        </p:spPr>
        <p:txBody>
          <a:bodyPr wrap="square">
            <a:spAutoFit/>
          </a:bodyPr>
          <a:lstStyle/>
          <a:p>
            <a:pPr algn="r"/>
            <a:r>
              <a:rPr lang="en-GB" sz="3600" dirty="0">
                <a:solidFill>
                  <a:srgbClr val="00B050"/>
                </a:solidFill>
              </a:rPr>
              <a:t>7 DateRange.xlsx</a:t>
            </a:r>
          </a:p>
        </p:txBody>
      </p:sp>
      <p:sp>
        <p:nvSpPr>
          <p:cNvPr id="4" name="Slide Number Placeholder 3">
            <a:extLst>
              <a:ext uri="{FF2B5EF4-FFF2-40B4-BE49-F238E27FC236}">
                <a16:creationId xmlns:a16="http://schemas.microsoft.com/office/drawing/2014/main" id="{16A1695B-75A8-BA09-BD16-9A368C795AF1}"/>
              </a:ext>
            </a:extLst>
          </p:cNvPr>
          <p:cNvSpPr>
            <a:spLocks noGrp="1"/>
          </p:cNvSpPr>
          <p:nvPr>
            <p:ph type="sldNum" sz="quarter" idx="12"/>
          </p:nvPr>
        </p:nvSpPr>
        <p:spPr/>
        <p:txBody>
          <a:bodyPr/>
          <a:lstStyle/>
          <a:p>
            <a:fld id="{E72B97AB-C8EF-4BF0-8991-32D59730913E}" type="slidenum">
              <a:rPr lang="en-GB" smtClean="0"/>
              <a:t>28</a:t>
            </a:fld>
            <a:endParaRPr lang="en-GB"/>
          </a:p>
        </p:txBody>
      </p:sp>
    </p:spTree>
    <p:extLst>
      <p:ext uri="{BB962C8B-B14F-4D97-AF65-F5344CB8AC3E}">
        <p14:creationId xmlns:p14="http://schemas.microsoft.com/office/powerpoint/2010/main" val="1183084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Time Range</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a:xfrm>
            <a:off x="838200" y="1463040"/>
            <a:ext cx="10515600" cy="5148775"/>
          </a:xfrm>
        </p:spPr>
        <p:txBody>
          <a:bodyPr>
            <a:normAutofit/>
          </a:bodyPr>
          <a:lstStyle/>
          <a:p>
            <a:pPr marL="0" indent="0">
              <a:buNone/>
            </a:pPr>
            <a:r>
              <a:rPr lang="en-GB" b="0" i="0" dirty="0">
                <a:solidFill>
                  <a:srgbClr val="333333"/>
                </a:solidFill>
                <a:effectLst/>
                <a:latin typeface="arial" panose="020B0604020202020204" pitchFamily="34" charset="0"/>
              </a:rPr>
              <a:t> </a:t>
            </a:r>
            <a:endParaRPr lang="en-GB" dirty="0"/>
          </a:p>
          <a:p>
            <a:pPr marL="0" indent="0">
              <a:buNone/>
            </a:pPr>
            <a:endParaRPr lang="en-GB" dirty="0"/>
          </a:p>
        </p:txBody>
      </p:sp>
      <p:sp>
        <p:nvSpPr>
          <p:cNvPr id="6" name="TextBox 5">
            <a:extLst>
              <a:ext uri="{FF2B5EF4-FFF2-40B4-BE49-F238E27FC236}">
                <a16:creationId xmlns:a16="http://schemas.microsoft.com/office/drawing/2014/main" id="{AF384850-A346-495A-E00C-EF0CDA0F1016}"/>
              </a:ext>
            </a:extLst>
          </p:cNvPr>
          <p:cNvSpPr txBox="1"/>
          <p:nvPr/>
        </p:nvSpPr>
        <p:spPr>
          <a:xfrm>
            <a:off x="314324" y="1502459"/>
            <a:ext cx="6283423" cy="5139869"/>
          </a:xfrm>
          <a:prstGeom prst="rect">
            <a:avLst/>
          </a:prstGeom>
          <a:noFill/>
        </p:spPr>
        <p:txBody>
          <a:bodyPr wrap="square">
            <a:spAutoFit/>
          </a:bodyPr>
          <a:lstStyle/>
          <a:p>
            <a:pPr marL="457200" indent="-457200">
              <a:buFont typeface="Arial" panose="020B0604020202020204" pitchFamily="34" charset="0"/>
              <a:buChar char="•"/>
            </a:pPr>
            <a:r>
              <a:rPr lang="en-GB" sz="2800" dirty="0"/>
              <a:t>Select data range.</a:t>
            </a:r>
          </a:p>
          <a:p>
            <a:pPr marL="457200" indent="-457200">
              <a:buFont typeface="Arial" panose="020B0604020202020204" pitchFamily="34" charset="0"/>
              <a:buChar char="•"/>
            </a:pPr>
            <a:r>
              <a:rPr lang="en-GB" sz="2800" dirty="0"/>
              <a:t>Choose Data &gt; Data Tools &gt; Data Validation and define the time  allowed to be less than the current.</a:t>
            </a:r>
          </a:p>
          <a:p>
            <a:pPr marL="457200" indent="-457200">
              <a:buFont typeface="Arial" panose="020B0604020202020204" pitchFamily="34" charset="0"/>
              <a:buChar char="•"/>
            </a:pPr>
            <a:r>
              <a:rPr lang="en-GB" sz="2800" dirty="0"/>
              <a:t>=TIME(HOUR(NOW()),MINUTE(NOW()),SECOND(NOW()))</a:t>
            </a:r>
          </a:p>
          <a:p>
            <a:pPr marL="457200" indent="-457200">
              <a:buFont typeface="Arial" panose="020B0604020202020204" pitchFamily="34" charset="0"/>
              <a:buChar char="•"/>
            </a:pPr>
            <a:r>
              <a:rPr lang="en-GB" sz="1600" dirty="0"/>
              <a:t>The TIME function returns the time as a decimal given the hour, minute and second.</a:t>
            </a:r>
          </a:p>
          <a:p>
            <a:pPr marL="457200" indent="-457200">
              <a:buFont typeface="Arial" panose="020B0604020202020204" pitchFamily="34" charset="0"/>
              <a:buChar char="•"/>
            </a:pPr>
            <a:r>
              <a:rPr lang="en-GB" sz="1600" dirty="0"/>
              <a:t>The HOUR function returns the hour as an integer given a date serial number.</a:t>
            </a:r>
          </a:p>
          <a:p>
            <a:pPr marL="457200" indent="-457200">
              <a:buFont typeface="Arial" panose="020B0604020202020204" pitchFamily="34" charset="0"/>
              <a:buChar char="•"/>
            </a:pPr>
            <a:r>
              <a:rPr lang="en-GB" sz="1600" dirty="0"/>
              <a:t>The MINUTE function returns the minute as an integer given a date serial number.</a:t>
            </a:r>
          </a:p>
          <a:p>
            <a:pPr marL="457200" indent="-457200">
              <a:buFont typeface="Arial" panose="020B0604020202020204" pitchFamily="34" charset="0"/>
              <a:buChar char="•"/>
            </a:pPr>
            <a:r>
              <a:rPr lang="en-GB" sz="1600" dirty="0"/>
              <a:t>The SECOND function returns the number of seconds given a date serial number.</a:t>
            </a:r>
          </a:p>
          <a:p>
            <a:pPr marL="457200" indent="-457200">
              <a:buFont typeface="Arial" panose="020B0604020202020204" pitchFamily="34" charset="0"/>
              <a:buChar char="•"/>
            </a:pPr>
            <a:r>
              <a:rPr lang="en-GB" sz="1600" dirty="0"/>
              <a:t>The NOW function returns the serial number of the current system date and time.</a:t>
            </a:r>
          </a:p>
        </p:txBody>
      </p:sp>
      <p:pic>
        <p:nvPicPr>
          <p:cNvPr id="5" name="Picture 4">
            <a:extLst>
              <a:ext uri="{FF2B5EF4-FFF2-40B4-BE49-F238E27FC236}">
                <a16:creationId xmlns:a16="http://schemas.microsoft.com/office/drawing/2014/main" id="{2C08B151-DBB9-2B1D-3F6E-94760102CA52}"/>
              </a:ext>
            </a:extLst>
          </p:cNvPr>
          <p:cNvPicPr>
            <a:picLocks noChangeAspect="1"/>
          </p:cNvPicPr>
          <p:nvPr/>
        </p:nvPicPr>
        <p:blipFill>
          <a:blip r:embed="rId2"/>
          <a:stretch>
            <a:fillRect/>
          </a:stretch>
        </p:blipFill>
        <p:spPr>
          <a:xfrm>
            <a:off x="6581248" y="1502459"/>
            <a:ext cx="5610752" cy="3043408"/>
          </a:xfrm>
          <a:prstGeom prst="rect">
            <a:avLst/>
          </a:prstGeom>
        </p:spPr>
      </p:pic>
      <p:sp>
        <p:nvSpPr>
          <p:cNvPr id="7" name="TextBox 6">
            <a:extLst>
              <a:ext uri="{FF2B5EF4-FFF2-40B4-BE49-F238E27FC236}">
                <a16:creationId xmlns:a16="http://schemas.microsoft.com/office/drawing/2014/main" id="{F3173442-C4BE-229E-91CE-355EFF96F665}"/>
              </a:ext>
            </a:extLst>
          </p:cNvPr>
          <p:cNvSpPr txBox="1"/>
          <p:nvPr/>
        </p:nvSpPr>
        <p:spPr>
          <a:xfrm>
            <a:off x="5674556" y="379794"/>
            <a:ext cx="6098344" cy="646331"/>
          </a:xfrm>
          <a:prstGeom prst="rect">
            <a:avLst/>
          </a:prstGeom>
          <a:noFill/>
        </p:spPr>
        <p:txBody>
          <a:bodyPr wrap="square">
            <a:spAutoFit/>
          </a:bodyPr>
          <a:lstStyle/>
          <a:p>
            <a:pPr algn="r"/>
            <a:r>
              <a:rPr lang="en-GB" sz="3600" dirty="0">
                <a:solidFill>
                  <a:srgbClr val="00B050"/>
                </a:solidFill>
              </a:rPr>
              <a:t>8 TimeRange.xlsx</a:t>
            </a:r>
          </a:p>
        </p:txBody>
      </p:sp>
      <p:sp>
        <p:nvSpPr>
          <p:cNvPr id="4" name="Slide Number Placeholder 3">
            <a:extLst>
              <a:ext uri="{FF2B5EF4-FFF2-40B4-BE49-F238E27FC236}">
                <a16:creationId xmlns:a16="http://schemas.microsoft.com/office/drawing/2014/main" id="{AC6ABFB5-3F25-7863-9EA8-CC55CD70BD5E}"/>
              </a:ext>
            </a:extLst>
          </p:cNvPr>
          <p:cNvSpPr>
            <a:spLocks noGrp="1"/>
          </p:cNvSpPr>
          <p:nvPr>
            <p:ph type="sldNum" sz="quarter" idx="12"/>
          </p:nvPr>
        </p:nvSpPr>
        <p:spPr/>
        <p:txBody>
          <a:bodyPr/>
          <a:lstStyle/>
          <a:p>
            <a:fld id="{E72B97AB-C8EF-4BF0-8991-32D59730913E}" type="slidenum">
              <a:rPr lang="en-GB" smtClean="0"/>
              <a:t>29</a:t>
            </a:fld>
            <a:endParaRPr lang="en-GB"/>
          </a:p>
        </p:txBody>
      </p:sp>
    </p:spTree>
    <p:extLst>
      <p:ext uri="{BB962C8B-B14F-4D97-AF65-F5344CB8AC3E}">
        <p14:creationId xmlns:p14="http://schemas.microsoft.com/office/powerpoint/2010/main" val="115125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B83E-EDC4-48C8-BA69-19C00C5B6B76}"/>
              </a:ext>
            </a:extLst>
          </p:cNvPr>
          <p:cNvSpPr>
            <a:spLocks noGrp="1"/>
          </p:cNvSpPr>
          <p:nvPr>
            <p:ph type="title"/>
          </p:nvPr>
        </p:nvSpPr>
        <p:spPr/>
        <p:txBody>
          <a:bodyPr/>
          <a:lstStyle/>
          <a:p>
            <a:pPr algn="ctr"/>
            <a:r>
              <a:rPr lang="en-GB" b="1" dirty="0">
                <a:solidFill>
                  <a:srgbClr val="00B050"/>
                </a:solidFill>
              </a:rPr>
              <a:t>Workbook Structure</a:t>
            </a:r>
          </a:p>
        </p:txBody>
      </p:sp>
      <p:sp>
        <p:nvSpPr>
          <p:cNvPr id="3" name="Content Placeholder 2">
            <a:extLst>
              <a:ext uri="{FF2B5EF4-FFF2-40B4-BE49-F238E27FC236}">
                <a16:creationId xmlns:a16="http://schemas.microsoft.com/office/drawing/2014/main" id="{DEF36D67-23D8-45AF-8D2B-1E6B87B592FB}"/>
              </a:ext>
            </a:extLst>
          </p:cNvPr>
          <p:cNvSpPr>
            <a:spLocks noGrp="1"/>
          </p:cNvSpPr>
          <p:nvPr>
            <p:ph idx="1"/>
          </p:nvPr>
        </p:nvSpPr>
        <p:spPr/>
        <p:txBody>
          <a:bodyPr>
            <a:normAutofit lnSpcReduction="10000"/>
          </a:bodyPr>
          <a:lstStyle/>
          <a:p>
            <a:r>
              <a:rPr lang="en-GB" dirty="0"/>
              <a:t>The basic ‘structure’ of an Excel file is:</a:t>
            </a:r>
          </a:p>
          <a:p>
            <a:endParaRPr lang="en-GB" dirty="0"/>
          </a:p>
          <a:p>
            <a:endParaRPr lang="en-GB" dirty="0"/>
          </a:p>
          <a:p>
            <a:endParaRPr lang="en-GB" dirty="0"/>
          </a:p>
          <a:p>
            <a:pPr marL="0" indent="0">
              <a:buNone/>
            </a:pPr>
            <a:endParaRPr lang="en-GB" dirty="0"/>
          </a:p>
          <a:p>
            <a:endParaRPr lang="en-GB" dirty="0"/>
          </a:p>
          <a:p>
            <a:r>
              <a:rPr lang="en-GB" dirty="0"/>
              <a:t>You can have as many worksheets as you like</a:t>
            </a:r>
          </a:p>
          <a:p>
            <a:r>
              <a:rPr lang="en-GB" dirty="0"/>
              <a:t>You need at least one worksheet in your Excel file, you can never have zero</a:t>
            </a:r>
          </a:p>
        </p:txBody>
      </p:sp>
      <p:pic>
        <p:nvPicPr>
          <p:cNvPr id="4" name="Picture 3">
            <a:extLst>
              <a:ext uri="{FF2B5EF4-FFF2-40B4-BE49-F238E27FC236}">
                <a16:creationId xmlns:a16="http://schemas.microsoft.com/office/drawing/2014/main" id="{48C1E3F0-3207-4345-BBA5-D82132C067FD}"/>
              </a:ext>
            </a:extLst>
          </p:cNvPr>
          <p:cNvPicPr>
            <a:picLocks noChangeAspect="1"/>
          </p:cNvPicPr>
          <p:nvPr/>
        </p:nvPicPr>
        <p:blipFill>
          <a:blip r:embed="rId2"/>
          <a:stretch>
            <a:fillRect/>
          </a:stretch>
        </p:blipFill>
        <p:spPr>
          <a:xfrm>
            <a:off x="1102042" y="2245114"/>
            <a:ext cx="7413018" cy="2340953"/>
          </a:xfrm>
          <a:prstGeom prst="rect">
            <a:avLst/>
          </a:prstGeom>
        </p:spPr>
      </p:pic>
      <p:sp>
        <p:nvSpPr>
          <p:cNvPr id="5" name="Slide Number Placeholder 4">
            <a:extLst>
              <a:ext uri="{FF2B5EF4-FFF2-40B4-BE49-F238E27FC236}">
                <a16:creationId xmlns:a16="http://schemas.microsoft.com/office/drawing/2014/main" id="{D4D8B357-251B-8A66-0B49-B4CE94B12384}"/>
              </a:ext>
            </a:extLst>
          </p:cNvPr>
          <p:cNvSpPr>
            <a:spLocks noGrp="1"/>
          </p:cNvSpPr>
          <p:nvPr>
            <p:ph type="sldNum" sz="quarter" idx="12"/>
          </p:nvPr>
        </p:nvSpPr>
        <p:spPr/>
        <p:txBody>
          <a:bodyPr/>
          <a:lstStyle/>
          <a:p>
            <a:fld id="{E72B97AB-C8EF-4BF0-8991-32D59730913E}" type="slidenum">
              <a:rPr lang="en-GB" smtClean="0"/>
              <a:t>3</a:t>
            </a:fld>
            <a:endParaRPr lang="en-GB"/>
          </a:p>
        </p:txBody>
      </p:sp>
    </p:spTree>
    <p:extLst>
      <p:ext uri="{BB962C8B-B14F-4D97-AF65-F5344CB8AC3E}">
        <p14:creationId xmlns:p14="http://schemas.microsoft.com/office/powerpoint/2010/main" val="1166907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Custom Date</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a:xfrm>
            <a:off x="838200" y="1463040"/>
            <a:ext cx="10515600" cy="5148775"/>
          </a:xfrm>
        </p:spPr>
        <p:txBody>
          <a:bodyPr>
            <a:normAutofit/>
          </a:bodyPr>
          <a:lstStyle/>
          <a:p>
            <a:pPr marL="0" indent="0">
              <a:buNone/>
            </a:pPr>
            <a:r>
              <a:rPr lang="en-GB" b="0" i="0" dirty="0">
                <a:solidFill>
                  <a:srgbClr val="333333"/>
                </a:solidFill>
                <a:effectLst/>
                <a:latin typeface="arial" panose="020B0604020202020204" pitchFamily="34" charset="0"/>
              </a:rPr>
              <a:t> </a:t>
            </a:r>
            <a:endParaRPr lang="en-GB" dirty="0"/>
          </a:p>
          <a:p>
            <a:pPr marL="0" indent="0">
              <a:buNone/>
            </a:pPr>
            <a:endParaRPr lang="en-GB" dirty="0"/>
          </a:p>
        </p:txBody>
      </p:sp>
      <p:sp>
        <p:nvSpPr>
          <p:cNvPr id="6" name="TextBox 5">
            <a:extLst>
              <a:ext uri="{FF2B5EF4-FFF2-40B4-BE49-F238E27FC236}">
                <a16:creationId xmlns:a16="http://schemas.microsoft.com/office/drawing/2014/main" id="{AF384850-A346-495A-E00C-EF0CDA0F1016}"/>
              </a:ext>
            </a:extLst>
          </p:cNvPr>
          <p:cNvSpPr txBox="1"/>
          <p:nvPr/>
        </p:nvSpPr>
        <p:spPr>
          <a:xfrm>
            <a:off x="314325" y="1502459"/>
            <a:ext cx="5425293" cy="5262979"/>
          </a:xfrm>
          <a:prstGeom prst="rect">
            <a:avLst/>
          </a:prstGeom>
          <a:noFill/>
        </p:spPr>
        <p:txBody>
          <a:bodyPr wrap="square">
            <a:spAutoFit/>
          </a:bodyPr>
          <a:lstStyle/>
          <a:p>
            <a:pPr marL="457200" indent="-457200">
              <a:buFont typeface="Arial" panose="020B0604020202020204" pitchFamily="34" charset="0"/>
              <a:buChar char="•"/>
            </a:pPr>
            <a:r>
              <a:rPr lang="en-GB" sz="2800" dirty="0"/>
              <a:t>Select data range.</a:t>
            </a:r>
          </a:p>
          <a:p>
            <a:pPr marL="457200" indent="-457200">
              <a:buFont typeface="Arial" panose="020B0604020202020204" pitchFamily="34" charset="0"/>
              <a:buChar char="•"/>
            </a:pPr>
            <a:r>
              <a:rPr lang="en-GB" sz="2800" dirty="0"/>
              <a:t>Choose Data &gt; Data Tools &gt; Data Validation and define the restrict the data entered to dates that only fall on weekdays (</a:t>
            </a:r>
            <a:r>
              <a:rPr lang="en-GB" sz="2800" dirty="0" err="1"/>
              <a:t>ie</a:t>
            </a:r>
            <a:r>
              <a:rPr lang="en-GB" sz="2800" dirty="0"/>
              <a:t> not Saturdays or Sundays).</a:t>
            </a:r>
          </a:p>
          <a:p>
            <a:pPr marL="457200" indent="-457200">
              <a:buFont typeface="Arial" panose="020B0604020202020204" pitchFamily="34" charset="0"/>
              <a:buChar char="•"/>
            </a:pPr>
            <a:r>
              <a:rPr lang="en-GB" sz="2800" dirty="0"/>
              <a:t>=AND(WEEKDAY(B2)&lt;&gt;1,WEEKDAY(B2)&lt;&gt;7)</a:t>
            </a:r>
          </a:p>
          <a:p>
            <a:pPr marL="457200" indent="-457200">
              <a:buFont typeface="Arial" panose="020B0604020202020204" pitchFamily="34" charset="0"/>
              <a:buChar char="•"/>
            </a:pPr>
            <a:r>
              <a:rPr lang="en-GB" sz="2800" dirty="0"/>
              <a:t>The WEEKDAY function returns the day of the week for a given date.</a:t>
            </a:r>
          </a:p>
          <a:p>
            <a:endParaRPr lang="en-GB" sz="2800" dirty="0"/>
          </a:p>
        </p:txBody>
      </p:sp>
      <p:pic>
        <p:nvPicPr>
          <p:cNvPr id="7" name="Picture 6">
            <a:extLst>
              <a:ext uri="{FF2B5EF4-FFF2-40B4-BE49-F238E27FC236}">
                <a16:creationId xmlns:a16="http://schemas.microsoft.com/office/drawing/2014/main" id="{86D03728-D633-203B-D602-A9938E812DD6}"/>
              </a:ext>
            </a:extLst>
          </p:cNvPr>
          <p:cNvPicPr>
            <a:picLocks noChangeAspect="1"/>
          </p:cNvPicPr>
          <p:nvPr/>
        </p:nvPicPr>
        <p:blipFill>
          <a:blip r:embed="rId2"/>
          <a:stretch>
            <a:fillRect/>
          </a:stretch>
        </p:blipFill>
        <p:spPr>
          <a:xfrm>
            <a:off x="5739618" y="1502459"/>
            <a:ext cx="6315075" cy="3438525"/>
          </a:xfrm>
          <a:prstGeom prst="rect">
            <a:avLst/>
          </a:prstGeom>
        </p:spPr>
      </p:pic>
      <p:sp>
        <p:nvSpPr>
          <p:cNvPr id="5" name="TextBox 4">
            <a:extLst>
              <a:ext uri="{FF2B5EF4-FFF2-40B4-BE49-F238E27FC236}">
                <a16:creationId xmlns:a16="http://schemas.microsoft.com/office/drawing/2014/main" id="{4E71932D-B3EA-8BF8-D714-F6DF7230063F}"/>
              </a:ext>
            </a:extLst>
          </p:cNvPr>
          <p:cNvSpPr txBox="1"/>
          <p:nvPr/>
        </p:nvSpPr>
        <p:spPr>
          <a:xfrm>
            <a:off x="5847983" y="379794"/>
            <a:ext cx="6098344" cy="646331"/>
          </a:xfrm>
          <a:prstGeom prst="rect">
            <a:avLst/>
          </a:prstGeom>
          <a:noFill/>
        </p:spPr>
        <p:txBody>
          <a:bodyPr wrap="square">
            <a:spAutoFit/>
          </a:bodyPr>
          <a:lstStyle/>
          <a:p>
            <a:pPr algn="r"/>
            <a:r>
              <a:rPr lang="en-GB" sz="3600" dirty="0">
                <a:solidFill>
                  <a:srgbClr val="00B050"/>
                </a:solidFill>
              </a:rPr>
              <a:t>9 CustomDate.xlsx</a:t>
            </a:r>
          </a:p>
        </p:txBody>
      </p:sp>
      <p:sp>
        <p:nvSpPr>
          <p:cNvPr id="4" name="Slide Number Placeholder 3">
            <a:extLst>
              <a:ext uri="{FF2B5EF4-FFF2-40B4-BE49-F238E27FC236}">
                <a16:creationId xmlns:a16="http://schemas.microsoft.com/office/drawing/2014/main" id="{7E234591-0500-42E8-48B6-20DA09BC5F3C}"/>
              </a:ext>
            </a:extLst>
          </p:cNvPr>
          <p:cNvSpPr>
            <a:spLocks noGrp="1"/>
          </p:cNvSpPr>
          <p:nvPr>
            <p:ph type="sldNum" sz="quarter" idx="12"/>
          </p:nvPr>
        </p:nvSpPr>
        <p:spPr/>
        <p:txBody>
          <a:bodyPr/>
          <a:lstStyle/>
          <a:p>
            <a:fld id="{E72B97AB-C8EF-4BF0-8991-32D59730913E}" type="slidenum">
              <a:rPr lang="en-GB" smtClean="0"/>
              <a:t>30</a:t>
            </a:fld>
            <a:endParaRPr lang="en-GB"/>
          </a:p>
        </p:txBody>
      </p:sp>
    </p:spTree>
    <p:extLst>
      <p:ext uri="{BB962C8B-B14F-4D97-AF65-F5344CB8AC3E}">
        <p14:creationId xmlns:p14="http://schemas.microsoft.com/office/powerpoint/2010/main" val="1853605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Allow Numbers Only</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a:xfrm>
            <a:off x="838200" y="1463040"/>
            <a:ext cx="10515600" cy="5148775"/>
          </a:xfrm>
        </p:spPr>
        <p:txBody>
          <a:bodyPr>
            <a:normAutofit/>
          </a:bodyPr>
          <a:lstStyle/>
          <a:p>
            <a:pPr marL="0" indent="0">
              <a:buNone/>
            </a:pPr>
            <a:r>
              <a:rPr lang="en-GB" b="0" i="0" dirty="0">
                <a:solidFill>
                  <a:srgbClr val="333333"/>
                </a:solidFill>
                <a:effectLst/>
                <a:latin typeface="arial" panose="020B0604020202020204" pitchFamily="34" charset="0"/>
              </a:rPr>
              <a:t> </a:t>
            </a:r>
            <a:endParaRPr lang="en-GB" dirty="0"/>
          </a:p>
          <a:p>
            <a:pPr marL="0" indent="0">
              <a:buNone/>
            </a:pPr>
            <a:endParaRPr lang="en-GB" dirty="0"/>
          </a:p>
        </p:txBody>
      </p:sp>
      <p:sp>
        <p:nvSpPr>
          <p:cNvPr id="6" name="TextBox 5">
            <a:extLst>
              <a:ext uri="{FF2B5EF4-FFF2-40B4-BE49-F238E27FC236}">
                <a16:creationId xmlns:a16="http://schemas.microsoft.com/office/drawing/2014/main" id="{AF384850-A346-495A-E00C-EF0CDA0F1016}"/>
              </a:ext>
            </a:extLst>
          </p:cNvPr>
          <p:cNvSpPr txBox="1"/>
          <p:nvPr/>
        </p:nvSpPr>
        <p:spPr>
          <a:xfrm>
            <a:off x="314325" y="1502459"/>
            <a:ext cx="5425293" cy="2677656"/>
          </a:xfrm>
          <a:prstGeom prst="rect">
            <a:avLst/>
          </a:prstGeom>
          <a:noFill/>
        </p:spPr>
        <p:txBody>
          <a:bodyPr wrap="square">
            <a:spAutoFit/>
          </a:bodyPr>
          <a:lstStyle/>
          <a:p>
            <a:pPr marL="457200" indent="-457200">
              <a:buFont typeface="Arial" panose="020B0604020202020204" pitchFamily="34" charset="0"/>
              <a:buChar char="•"/>
            </a:pPr>
            <a:r>
              <a:rPr lang="en-GB" sz="2800" dirty="0"/>
              <a:t>Select data range.</a:t>
            </a:r>
          </a:p>
          <a:p>
            <a:pPr marL="457200" indent="-457200">
              <a:buFont typeface="Arial" panose="020B0604020202020204" pitchFamily="34" charset="0"/>
              <a:buChar char="•"/>
            </a:pPr>
            <a:r>
              <a:rPr lang="en-GB" sz="2800" dirty="0"/>
              <a:t>Choose Data &gt; Data Tools &gt; Data Validation and define to allow numbers only</a:t>
            </a:r>
          </a:p>
          <a:p>
            <a:endParaRPr lang="en-GB" sz="2800" dirty="0"/>
          </a:p>
          <a:p>
            <a:endParaRPr lang="en-GB" sz="2800" dirty="0"/>
          </a:p>
        </p:txBody>
      </p:sp>
      <p:pic>
        <p:nvPicPr>
          <p:cNvPr id="5" name="Picture 4">
            <a:extLst>
              <a:ext uri="{FF2B5EF4-FFF2-40B4-BE49-F238E27FC236}">
                <a16:creationId xmlns:a16="http://schemas.microsoft.com/office/drawing/2014/main" id="{E49F5B18-E885-7D36-E466-44EEF919FDB6}"/>
              </a:ext>
            </a:extLst>
          </p:cNvPr>
          <p:cNvPicPr>
            <a:picLocks noChangeAspect="1"/>
          </p:cNvPicPr>
          <p:nvPr/>
        </p:nvPicPr>
        <p:blipFill>
          <a:blip r:embed="rId2"/>
          <a:stretch>
            <a:fillRect/>
          </a:stretch>
        </p:blipFill>
        <p:spPr>
          <a:xfrm>
            <a:off x="5739618" y="1502459"/>
            <a:ext cx="6315075" cy="3362325"/>
          </a:xfrm>
          <a:prstGeom prst="rect">
            <a:avLst/>
          </a:prstGeom>
        </p:spPr>
      </p:pic>
      <p:sp>
        <p:nvSpPr>
          <p:cNvPr id="7" name="TextBox 6">
            <a:extLst>
              <a:ext uri="{FF2B5EF4-FFF2-40B4-BE49-F238E27FC236}">
                <a16:creationId xmlns:a16="http://schemas.microsoft.com/office/drawing/2014/main" id="{E65CE99C-F162-7EAF-2930-903C3A3F47F3}"/>
              </a:ext>
            </a:extLst>
          </p:cNvPr>
          <p:cNvSpPr txBox="1"/>
          <p:nvPr/>
        </p:nvSpPr>
        <p:spPr>
          <a:xfrm>
            <a:off x="5847983" y="246185"/>
            <a:ext cx="6098344" cy="646331"/>
          </a:xfrm>
          <a:prstGeom prst="rect">
            <a:avLst/>
          </a:prstGeom>
          <a:noFill/>
        </p:spPr>
        <p:txBody>
          <a:bodyPr wrap="square">
            <a:spAutoFit/>
          </a:bodyPr>
          <a:lstStyle/>
          <a:p>
            <a:pPr algn="r"/>
            <a:r>
              <a:rPr lang="en-GB" sz="3600" dirty="0">
                <a:solidFill>
                  <a:srgbClr val="00B050"/>
                </a:solidFill>
              </a:rPr>
              <a:t>10 NumberOnly.xlsx</a:t>
            </a:r>
          </a:p>
        </p:txBody>
      </p:sp>
      <p:sp>
        <p:nvSpPr>
          <p:cNvPr id="4" name="Slide Number Placeholder 3">
            <a:extLst>
              <a:ext uri="{FF2B5EF4-FFF2-40B4-BE49-F238E27FC236}">
                <a16:creationId xmlns:a16="http://schemas.microsoft.com/office/drawing/2014/main" id="{5B0B6827-CB33-0C1A-EB76-792AD33BB670}"/>
              </a:ext>
            </a:extLst>
          </p:cNvPr>
          <p:cNvSpPr>
            <a:spLocks noGrp="1"/>
          </p:cNvSpPr>
          <p:nvPr>
            <p:ph type="sldNum" sz="quarter" idx="12"/>
          </p:nvPr>
        </p:nvSpPr>
        <p:spPr/>
        <p:txBody>
          <a:bodyPr/>
          <a:lstStyle/>
          <a:p>
            <a:fld id="{E72B97AB-C8EF-4BF0-8991-32D59730913E}" type="slidenum">
              <a:rPr lang="en-GB" smtClean="0"/>
              <a:t>31</a:t>
            </a:fld>
            <a:endParaRPr lang="en-GB"/>
          </a:p>
        </p:txBody>
      </p:sp>
    </p:spTree>
    <p:extLst>
      <p:ext uri="{BB962C8B-B14F-4D97-AF65-F5344CB8AC3E}">
        <p14:creationId xmlns:p14="http://schemas.microsoft.com/office/powerpoint/2010/main" val="2265583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Allow Texts Only</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a:xfrm>
            <a:off x="838200" y="1463040"/>
            <a:ext cx="10515600" cy="5148775"/>
          </a:xfrm>
        </p:spPr>
        <p:txBody>
          <a:bodyPr>
            <a:normAutofit/>
          </a:bodyPr>
          <a:lstStyle/>
          <a:p>
            <a:pPr marL="0" indent="0">
              <a:buNone/>
            </a:pPr>
            <a:r>
              <a:rPr lang="en-GB" b="0" i="0" dirty="0">
                <a:solidFill>
                  <a:srgbClr val="333333"/>
                </a:solidFill>
                <a:effectLst/>
                <a:latin typeface="arial" panose="020B0604020202020204" pitchFamily="34" charset="0"/>
              </a:rPr>
              <a:t> </a:t>
            </a:r>
            <a:endParaRPr lang="en-GB" dirty="0"/>
          </a:p>
          <a:p>
            <a:pPr marL="0" indent="0">
              <a:buNone/>
            </a:pPr>
            <a:endParaRPr lang="en-GB" dirty="0"/>
          </a:p>
        </p:txBody>
      </p:sp>
      <p:sp>
        <p:nvSpPr>
          <p:cNvPr id="6" name="TextBox 5">
            <a:extLst>
              <a:ext uri="{FF2B5EF4-FFF2-40B4-BE49-F238E27FC236}">
                <a16:creationId xmlns:a16="http://schemas.microsoft.com/office/drawing/2014/main" id="{AF384850-A346-495A-E00C-EF0CDA0F1016}"/>
              </a:ext>
            </a:extLst>
          </p:cNvPr>
          <p:cNvSpPr txBox="1"/>
          <p:nvPr/>
        </p:nvSpPr>
        <p:spPr>
          <a:xfrm>
            <a:off x="131445" y="1502459"/>
            <a:ext cx="11671349" cy="1815882"/>
          </a:xfrm>
          <a:prstGeom prst="rect">
            <a:avLst/>
          </a:prstGeom>
          <a:noFill/>
        </p:spPr>
        <p:txBody>
          <a:bodyPr wrap="square">
            <a:spAutoFit/>
          </a:bodyPr>
          <a:lstStyle/>
          <a:p>
            <a:pPr marL="457200" indent="-457200">
              <a:buFont typeface="Arial" panose="020B0604020202020204" pitchFamily="34" charset="0"/>
              <a:buChar char="•"/>
            </a:pPr>
            <a:r>
              <a:rPr lang="en-GB" sz="2800" dirty="0"/>
              <a:t>Select data range.</a:t>
            </a:r>
          </a:p>
          <a:p>
            <a:pPr marL="457200" indent="-457200">
              <a:buFont typeface="Arial" panose="020B0604020202020204" pitchFamily="34" charset="0"/>
              <a:buChar char="•"/>
            </a:pPr>
            <a:r>
              <a:rPr lang="en-GB" sz="2800" dirty="0"/>
              <a:t>Choose Data &gt; Data Tools &gt; Data Validation and define to allow texts only</a:t>
            </a:r>
          </a:p>
          <a:p>
            <a:endParaRPr lang="en-GB" sz="2800" dirty="0"/>
          </a:p>
          <a:p>
            <a:endParaRPr lang="en-GB" sz="2800" dirty="0"/>
          </a:p>
        </p:txBody>
      </p:sp>
      <p:pic>
        <p:nvPicPr>
          <p:cNvPr id="7" name="Picture 6">
            <a:extLst>
              <a:ext uri="{FF2B5EF4-FFF2-40B4-BE49-F238E27FC236}">
                <a16:creationId xmlns:a16="http://schemas.microsoft.com/office/drawing/2014/main" id="{DA58EE1A-125E-8452-8374-263D1F805CF2}"/>
              </a:ext>
            </a:extLst>
          </p:cNvPr>
          <p:cNvPicPr>
            <a:picLocks noChangeAspect="1"/>
          </p:cNvPicPr>
          <p:nvPr/>
        </p:nvPicPr>
        <p:blipFill>
          <a:blip r:embed="rId2"/>
          <a:stretch>
            <a:fillRect/>
          </a:stretch>
        </p:blipFill>
        <p:spPr>
          <a:xfrm>
            <a:off x="3003745" y="2734709"/>
            <a:ext cx="6707505" cy="3363094"/>
          </a:xfrm>
          <a:prstGeom prst="rect">
            <a:avLst/>
          </a:prstGeom>
        </p:spPr>
      </p:pic>
      <p:sp>
        <p:nvSpPr>
          <p:cNvPr id="5" name="TextBox 4">
            <a:extLst>
              <a:ext uri="{FF2B5EF4-FFF2-40B4-BE49-F238E27FC236}">
                <a16:creationId xmlns:a16="http://schemas.microsoft.com/office/drawing/2014/main" id="{5A91B958-7384-431B-38AC-87E48E2612D9}"/>
              </a:ext>
            </a:extLst>
          </p:cNvPr>
          <p:cNvSpPr txBox="1"/>
          <p:nvPr/>
        </p:nvSpPr>
        <p:spPr>
          <a:xfrm>
            <a:off x="5704450" y="340375"/>
            <a:ext cx="6098344" cy="646331"/>
          </a:xfrm>
          <a:prstGeom prst="rect">
            <a:avLst/>
          </a:prstGeom>
          <a:noFill/>
        </p:spPr>
        <p:txBody>
          <a:bodyPr wrap="square">
            <a:spAutoFit/>
          </a:bodyPr>
          <a:lstStyle/>
          <a:p>
            <a:pPr algn="r"/>
            <a:r>
              <a:rPr lang="en-GB" sz="3600" dirty="0">
                <a:solidFill>
                  <a:srgbClr val="00B050"/>
                </a:solidFill>
              </a:rPr>
              <a:t>11 TextOnly.xlsx</a:t>
            </a:r>
          </a:p>
        </p:txBody>
      </p:sp>
      <p:sp>
        <p:nvSpPr>
          <p:cNvPr id="4" name="Slide Number Placeholder 3">
            <a:extLst>
              <a:ext uri="{FF2B5EF4-FFF2-40B4-BE49-F238E27FC236}">
                <a16:creationId xmlns:a16="http://schemas.microsoft.com/office/drawing/2014/main" id="{CFE4982F-D5D0-64F4-0106-C120DCC122E7}"/>
              </a:ext>
            </a:extLst>
          </p:cNvPr>
          <p:cNvSpPr>
            <a:spLocks noGrp="1"/>
          </p:cNvSpPr>
          <p:nvPr>
            <p:ph type="sldNum" sz="quarter" idx="12"/>
          </p:nvPr>
        </p:nvSpPr>
        <p:spPr/>
        <p:txBody>
          <a:bodyPr/>
          <a:lstStyle/>
          <a:p>
            <a:fld id="{E72B97AB-C8EF-4BF0-8991-32D59730913E}" type="slidenum">
              <a:rPr lang="en-GB" smtClean="0"/>
              <a:t>32</a:t>
            </a:fld>
            <a:endParaRPr lang="en-GB"/>
          </a:p>
        </p:txBody>
      </p:sp>
    </p:spTree>
    <p:extLst>
      <p:ext uri="{BB962C8B-B14F-4D97-AF65-F5344CB8AC3E}">
        <p14:creationId xmlns:p14="http://schemas.microsoft.com/office/powerpoint/2010/main" val="3751955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Allow Text Beginning with Specific Character(s)</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a:xfrm>
            <a:off x="838200" y="1463040"/>
            <a:ext cx="10515600" cy="5148775"/>
          </a:xfrm>
        </p:spPr>
        <p:txBody>
          <a:bodyPr>
            <a:normAutofit/>
          </a:bodyPr>
          <a:lstStyle/>
          <a:p>
            <a:pPr marL="0" indent="0">
              <a:buNone/>
            </a:pPr>
            <a:r>
              <a:rPr lang="en-GB" b="0" i="0" dirty="0">
                <a:solidFill>
                  <a:srgbClr val="333333"/>
                </a:solidFill>
                <a:effectLst/>
                <a:latin typeface="arial" panose="020B0604020202020204" pitchFamily="34" charset="0"/>
              </a:rPr>
              <a:t> </a:t>
            </a:r>
            <a:endParaRPr lang="en-GB" dirty="0"/>
          </a:p>
          <a:p>
            <a:pPr marL="0" indent="0">
              <a:buNone/>
            </a:pPr>
            <a:endParaRPr lang="en-GB" dirty="0"/>
          </a:p>
        </p:txBody>
      </p:sp>
      <p:sp>
        <p:nvSpPr>
          <p:cNvPr id="6" name="TextBox 5">
            <a:extLst>
              <a:ext uri="{FF2B5EF4-FFF2-40B4-BE49-F238E27FC236}">
                <a16:creationId xmlns:a16="http://schemas.microsoft.com/office/drawing/2014/main" id="{AF384850-A346-495A-E00C-EF0CDA0F1016}"/>
              </a:ext>
            </a:extLst>
          </p:cNvPr>
          <p:cNvSpPr txBox="1"/>
          <p:nvPr/>
        </p:nvSpPr>
        <p:spPr>
          <a:xfrm>
            <a:off x="131443" y="1228397"/>
            <a:ext cx="11671349" cy="4401205"/>
          </a:xfrm>
          <a:prstGeom prst="rect">
            <a:avLst/>
          </a:prstGeom>
          <a:noFill/>
        </p:spPr>
        <p:txBody>
          <a:bodyPr wrap="square">
            <a:spAutoFit/>
          </a:bodyPr>
          <a:lstStyle/>
          <a:p>
            <a:pPr marL="457200" indent="-457200">
              <a:buFont typeface="Arial" panose="020B0604020202020204" pitchFamily="34" charset="0"/>
              <a:buChar char="•"/>
            </a:pPr>
            <a:r>
              <a:rPr lang="en-GB" sz="2800" dirty="0"/>
              <a:t>Select data range.</a:t>
            </a:r>
          </a:p>
          <a:p>
            <a:pPr marL="457200" indent="-457200" algn="l">
              <a:buFont typeface="Arial" panose="020B0604020202020204" pitchFamily="34" charset="0"/>
              <a:buChar char="•"/>
            </a:pPr>
            <a:r>
              <a:rPr lang="en-GB" sz="2800" dirty="0"/>
              <a:t>Choose Data &gt; Data Tools &gt; Data Validation and define to text format with the function </a:t>
            </a:r>
            <a:r>
              <a:rPr lang="en-GB" sz="2800" b="1" i="0" dirty="0">
                <a:solidFill>
                  <a:srgbClr val="454545"/>
                </a:solidFill>
                <a:effectLst/>
                <a:latin typeface="Courier new" panose="02070309020205020404" pitchFamily="49" charset="0"/>
              </a:rPr>
              <a:t>COUNTIF(</a:t>
            </a:r>
            <a:r>
              <a:rPr lang="en-GB" sz="2800" b="1" i="1" dirty="0" err="1">
                <a:solidFill>
                  <a:srgbClr val="0060AA"/>
                </a:solidFill>
                <a:effectLst/>
                <a:latin typeface="Courier new" panose="02070309020205020404" pitchFamily="49" charset="0"/>
              </a:rPr>
              <a:t>cell</a:t>
            </a:r>
            <a:r>
              <a:rPr lang="en-GB" sz="2800" b="1" i="0" dirty="0" err="1">
                <a:solidFill>
                  <a:srgbClr val="454545"/>
                </a:solidFill>
                <a:effectLst/>
                <a:latin typeface="Courier new" panose="02070309020205020404" pitchFamily="49" charset="0"/>
              </a:rPr>
              <a:t>,"</a:t>
            </a:r>
            <a:r>
              <a:rPr lang="en-GB" sz="2800" b="1" i="1" dirty="0" err="1">
                <a:solidFill>
                  <a:srgbClr val="0060AA"/>
                </a:solidFill>
                <a:effectLst/>
                <a:latin typeface="Courier new" panose="02070309020205020404" pitchFamily="49" charset="0"/>
              </a:rPr>
              <a:t>text</a:t>
            </a:r>
            <a:r>
              <a:rPr lang="en-GB" sz="2800" b="1" i="0" dirty="0">
                <a:solidFill>
                  <a:srgbClr val="454545"/>
                </a:solidFill>
                <a:effectLst/>
                <a:latin typeface="Courier new" panose="02070309020205020404" pitchFamily="49" charset="0"/>
              </a:rPr>
              <a:t>*")</a:t>
            </a:r>
          </a:p>
          <a:p>
            <a:pPr marL="457200" indent="-457200" algn="l">
              <a:buFont typeface="Arial" panose="020B0604020202020204" pitchFamily="34" charset="0"/>
              <a:buChar char="•"/>
            </a:pPr>
            <a:r>
              <a:rPr lang="en-GB" sz="2800" b="1" i="0" dirty="0">
                <a:solidFill>
                  <a:srgbClr val="454545"/>
                </a:solidFill>
                <a:effectLst/>
                <a:latin typeface="+mj-lt"/>
                <a:cs typeface="Calibri" panose="020F0502020204030204" pitchFamily="34" charset="0"/>
              </a:rPr>
              <a:t>For example, to ensure that all order id's in column A begin with the “R-“ or “r-“ prefix (case-insensitive), define a custom rule with this data validation formula: =COUNTIF(A2,“r-*")</a:t>
            </a:r>
          </a:p>
          <a:p>
            <a:br>
              <a:rPr lang="en-GB" sz="2800" dirty="0"/>
            </a:br>
            <a:endParaRPr lang="en-GB" sz="2800" dirty="0"/>
          </a:p>
          <a:p>
            <a:endParaRPr lang="en-GB" sz="2800" dirty="0"/>
          </a:p>
          <a:p>
            <a:endParaRPr lang="en-GB" sz="2800" dirty="0"/>
          </a:p>
        </p:txBody>
      </p:sp>
      <p:pic>
        <p:nvPicPr>
          <p:cNvPr id="5" name="Picture 4">
            <a:extLst>
              <a:ext uri="{FF2B5EF4-FFF2-40B4-BE49-F238E27FC236}">
                <a16:creationId xmlns:a16="http://schemas.microsoft.com/office/drawing/2014/main" id="{CDF04C43-46F8-2384-AC35-B050830DDE04}"/>
              </a:ext>
            </a:extLst>
          </p:cNvPr>
          <p:cNvPicPr>
            <a:picLocks noChangeAspect="1"/>
          </p:cNvPicPr>
          <p:nvPr/>
        </p:nvPicPr>
        <p:blipFill>
          <a:blip r:embed="rId2"/>
          <a:stretch>
            <a:fillRect/>
          </a:stretch>
        </p:blipFill>
        <p:spPr>
          <a:xfrm>
            <a:off x="4986702" y="3428999"/>
            <a:ext cx="6591594" cy="3282007"/>
          </a:xfrm>
          <a:prstGeom prst="rect">
            <a:avLst/>
          </a:prstGeom>
        </p:spPr>
      </p:pic>
      <p:sp>
        <p:nvSpPr>
          <p:cNvPr id="7" name="TextBox 6">
            <a:extLst>
              <a:ext uri="{FF2B5EF4-FFF2-40B4-BE49-F238E27FC236}">
                <a16:creationId xmlns:a16="http://schemas.microsoft.com/office/drawing/2014/main" id="{104DF8B3-4D6F-0F80-7319-245DF4B45A6E}"/>
              </a:ext>
            </a:extLst>
          </p:cNvPr>
          <p:cNvSpPr txBox="1"/>
          <p:nvPr/>
        </p:nvSpPr>
        <p:spPr>
          <a:xfrm>
            <a:off x="5967117" y="110729"/>
            <a:ext cx="6098344" cy="646331"/>
          </a:xfrm>
          <a:prstGeom prst="rect">
            <a:avLst/>
          </a:prstGeom>
          <a:noFill/>
        </p:spPr>
        <p:txBody>
          <a:bodyPr wrap="square">
            <a:spAutoFit/>
          </a:bodyPr>
          <a:lstStyle/>
          <a:p>
            <a:pPr algn="r"/>
            <a:r>
              <a:rPr lang="en-GB" sz="3600" b="1" dirty="0">
                <a:solidFill>
                  <a:srgbClr val="00B050"/>
                </a:solidFill>
              </a:rPr>
              <a:t>12 FormattedText.xlsx</a:t>
            </a:r>
          </a:p>
        </p:txBody>
      </p:sp>
      <p:sp>
        <p:nvSpPr>
          <p:cNvPr id="4" name="Slide Number Placeholder 3">
            <a:extLst>
              <a:ext uri="{FF2B5EF4-FFF2-40B4-BE49-F238E27FC236}">
                <a16:creationId xmlns:a16="http://schemas.microsoft.com/office/drawing/2014/main" id="{AB1D743C-2C83-D048-2E27-EE44EFE09F7C}"/>
              </a:ext>
            </a:extLst>
          </p:cNvPr>
          <p:cNvSpPr>
            <a:spLocks noGrp="1"/>
          </p:cNvSpPr>
          <p:nvPr>
            <p:ph type="sldNum" sz="quarter" idx="12"/>
          </p:nvPr>
        </p:nvSpPr>
        <p:spPr/>
        <p:txBody>
          <a:bodyPr/>
          <a:lstStyle/>
          <a:p>
            <a:fld id="{E72B97AB-C8EF-4BF0-8991-32D59730913E}" type="slidenum">
              <a:rPr lang="en-GB" smtClean="0"/>
              <a:t>33</a:t>
            </a:fld>
            <a:endParaRPr lang="en-GB"/>
          </a:p>
        </p:txBody>
      </p:sp>
    </p:spTree>
    <p:extLst>
      <p:ext uri="{BB962C8B-B14F-4D97-AF65-F5344CB8AC3E}">
        <p14:creationId xmlns:p14="http://schemas.microsoft.com/office/powerpoint/2010/main" val="1125524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Allow Text Beginning with Specific Character(s)</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p:txBody>
          <a:bodyPr>
            <a:normAutofit/>
          </a:bodyPr>
          <a:lstStyle/>
          <a:p>
            <a:pPr marL="0" indent="0">
              <a:buNone/>
            </a:pPr>
            <a:r>
              <a:rPr lang="en-GB" b="0" i="0" dirty="0">
                <a:solidFill>
                  <a:srgbClr val="333333"/>
                </a:solidFill>
                <a:effectLst/>
                <a:latin typeface="arial" panose="020B0604020202020204" pitchFamily="34" charset="0"/>
              </a:rPr>
              <a:t> </a:t>
            </a:r>
            <a:endParaRPr lang="en-GB" dirty="0"/>
          </a:p>
          <a:p>
            <a:pPr marL="0" indent="0">
              <a:buNone/>
            </a:pPr>
            <a:endParaRPr lang="en-GB" dirty="0"/>
          </a:p>
        </p:txBody>
      </p:sp>
      <p:sp>
        <p:nvSpPr>
          <p:cNvPr id="6" name="TextBox 5">
            <a:extLst>
              <a:ext uri="{FF2B5EF4-FFF2-40B4-BE49-F238E27FC236}">
                <a16:creationId xmlns:a16="http://schemas.microsoft.com/office/drawing/2014/main" id="{AF384850-A346-495A-E00C-EF0CDA0F1016}"/>
              </a:ext>
            </a:extLst>
          </p:cNvPr>
          <p:cNvSpPr txBox="1"/>
          <p:nvPr/>
        </p:nvSpPr>
        <p:spPr>
          <a:xfrm>
            <a:off x="260325" y="1414078"/>
            <a:ext cx="11671349" cy="2677656"/>
          </a:xfrm>
          <a:prstGeom prst="rect">
            <a:avLst/>
          </a:prstGeom>
          <a:noFill/>
        </p:spPr>
        <p:txBody>
          <a:bodyPr wrap="square">
            <a:spAutoFit/>
          </a:bodyPr>
          <a:lstStyle/>
          <a:p>
            <a:pPr marL="457200" indent="-457200">
              <a:buFont typeface="Arial" panose="020B0604020202020204" pitchFamily="34" charset="0"/>
              <a:buChar char="•"/>
            </a:pPr>
            <a:r>
              <a:rPr lang="en-GB" sz="2800" dirty="0"/>
              <a:t>Enter “r-1001” to A2</a:t>
            </a:r>
          </a:p>
          <a:p>
            <a:pPr marL="457200" indent="-457200" algn="l">
              <a:buFont typeface="Arial" panose="020B0604020202020204" pitchFamily="34" charset="0"/>
              <a:buChar char="•"/>
            </a:pPr>
            <a:r>
              <a:rPr lang="en-GB" sz="2800" dirty="0"/>
              <a:t>Choose Data &gt; Data Tools &gt; Circle Invalid Data</a:t>
            </a:r>
            <a:endParaRPr lang="en-GB" sz="2800" b="1" i="0" dirty="0">
              <a:solidFill>
                <a:srgbClr val="454545"/>
              </a:solidFill>
              <a:effectLst/>
              <a:latin typeface="+mj-lt"/>
              <a:cs typeface="Calibri" panose="020F0502020204030204" pitchFamily="34" charset="0"/>
            </a:endParaRPr>
          </a:p>
          <a:p>
            <a:br>
              <a:rPr lang="en-GB" sz="2800" dirty="0"/>
            </a:br>
            <a:endParaRPr lang="en-GB" sz="2800" dirty="0"/>
          </a:p>
          <a:p>
            <a:endParaRPr lang="en-GB" sz="2800" dirty="0"/>
          </a:p>
          <a:p>
            <a:endParaRPr lang="en-GB" sz="2800" dirty="0"/>
          </a:p>
        </p:txBody>
      </p:sp>
      <p:pic>
        <p:nvPicPr>
          <p:cNvPr id="7" name="Picture 6">
            <a:extLst>
              <a:ext uri="{FF2B5EF4-FFF2-40B4-BE49-F238E27FC236}">
                <a16:creationId xmlns:a16="http://schemas.microsoft.com/office/drawing/2014/main" id="{FF66AECB-DAA9-8856-F732-E675C03FFFE0}"/>
              </a:ext>
            </a:extLst>
          </p:cNvPr>
          <p:cNvPicPr>
            <a:picLocks noChangeAspect="1"/>
          </p:cNvPicPr>
          <p:nvPr/>
        </p:nvPicPr>
        <p:blipFill>
          <a:blip r:embed="rId2"/>
          <a:stretch>
            <a:fillRect/>
          </a:stretch>
        </p:blipFill>
        <p:spPr>
          <a:xfrm>
            <a:off x="3789483" y="2485620"/>
            <a:ext cx="3634473" cy="2506028"/>
          </a:xfrm>
          <a:prstGeom prst="rect">
            <a:avLst/>
          </a:prstGeom>
        </p:spPr>
      </p:pic>
      <p:sp>
        <p:nvSpPr>
          <p:cNvPr id="5" name="Slide Number Placeholder 4">
            <a:extLst>
              <a:ext uri="{FF2B5EF4-FFF2-40B4-BE49-F238E27FC236}">
                <a16:creationId xmlns:a16="http://schemas.microsoft.com/office/drawing/2014/main" id="{391E4AAD-B2D4-0CA9-910C-153C9E847B52}"/>
              </a:ext>
            </a:extLst>
          </p:cNvPr>
          <p:cNvSpPr>
            <a:spLocks noGrp="1"/>
          </p:cNvSpPr>
          <p:nvPr>
            <p:ph type="sldNum" sz="quarter" idx="12"/>
          </p:nvPr>
        </p:nvSpPr>
        <p:spPr/>
        <p:txBody>
          <a:bodyPr/>
          <a:lstStyle/>
          <a:p>
            <a:fld id="{E72B97AB-C8EF-4BF0-8991-32D59730913E}" type="slidenum">
              <a:rPr lang="en-GB" smtClean="0"/>
              <a:t>34</a:t>
            </a:fld>
            <a:endParaRPr lang="en-GB"/>
          </a:p>
        </p:txBody>
      </p:sp>
      <p:sp>
        <p:nvSpPr>
          <p:cNvPr id="8" name="TextBox 7">
            <a:extLst>
              <a:ext uri="{FF2B5EF4-FFF2-40B4-BE49-F238E27FC236}">
                <a16:creationId xmlns:a16="http://schemas.microsoft.com/office/drawing/2014/main" id="{968843FC-B243-4879-E10B-881D6304EE8C}"/>
              </a:ext>
            </a:extLst>
          </p:cNvPr>
          <p:cNvSpPr txBox="1"/>
          <p:nvPr/>
        </p:nvSpPr>
        <p:spPr>
          <a:xfrm>
            <a:off x="5967117" y="110729"/>
            <a:ext cx="6098344" cy="646331"/>
          </a:xfrm>
          <a:prstGeom prst="rect">
            <a:avLst/>
          </a:prstGeom>
          <a:noFill/>
        </p:spPr>
        <p:txBody>
          <a:bodyPr wrap="square">
            <a:spAutoFit/>
          </a:bodyPr>
          <a:lstStyle/>
          <a:p>
            <a:pPr algn="r"/>
            <a:r>
              <a:rPr lang="en-GB" sz="3600" b="1" dirty="0">
                <a:solidFill>
                  <a:srgbClr val="00B050"/>
                </a:solidFill>
              </a:rPr>
              <a:t>12 FormattedText.xlsx</a:t>
            </a:r>
          </a:p>
        </p:txBody>
      </p:sp>
    </p:spTree>
    <p:extLst>
      <p:ext uri="{BB962C8B-B14F-4D97-AF65-F5344CB8AC3E}">
        <p14:creationId xmlns:p14="http://schemas.microsoft.com/office/powerpoint/2010/main" val="834178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lstStyle/>
          <a:p>
            <a:pPr algn="ctr"/>
            <a:r>
              <a:rPr lang="en-GB" b="1" dirty="0">
                <a:solidFill>
                  <a:srgbClr val="00B050"/>
                </a:solidFill>
              </a:rPr>
              <a:t>Allow formatted Text with the OR logic</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a:xfrm>
            <a:off x="838200" y="1463040"/>
            <a:ext cx="10515600" cy="5148775"/>
          </a:xfrm>
        </p:spPr>
        <p:txBody>
          <a:bodyPr>
            <a:normAutofit/>
          </a:bodyPr>
          <a:lstStyle/>
          <a:p>
            <a:pPr marL="0" indent="0">
              <a:buNone/>
            </a:pPr>
            <a:r>
              <a:rPr lang="en-GB" b="0" i="0" dirty="0">
                <a:solidFill>
                  <a:srgbClr val="333333"/>
                </a:solidFill>
                <a:effectLst/>
                <a:latin typeface="arial" panose="020B0604020202020204" pitchFamily="34" charset="0"/>
              </a:rPr>
              <a:t> </a:t>
            </a:r>
            <a:endParaRPr lang="en-GB" dirty="0"/>
          </a:p>
          <a:p>
            <a:pPr marL="0" indent="0">
              <a:buNone/>
            </a:pPr>
            <a:endParaRPr lang="en-GB" dirty="0"/>
          </a:p>
        </p:txBody>
      </p:sp>
      <p:sp>
        <p:nvSpPr>
          <p:cNvPr id="6" name="TextBox 5">
            <a:extLst>
              <a:ext uri="{FF2B5EF4-FFF2-40B4-BE49-F238E27FC236}">
                <a16:creationId xmlns:a16="http://schemas.microsoft.com/office/drawing/2014/main" id="{AF384850-A346-495A-E00C-EF0CDA0F1016}"/>
              </a:ext>
            </a:extLst>
          </p:cNvPr>
          <p:cNvSpPr txBox="1"/>
          <p:nvPr/>
        </p:nvSpPr>
        <p:spPr>
          <a:xfrm>
            <a:off x="131443" y="1228397"/>
            <a:ext cx="11671349" cy="3108543"/>
          </a:xfrm>
          <a:prstGeom prst="rect">
            <a:avLst/>
          </a:prstGeom>
          <a:noFill/>
        </p:spPr>
        <p:txBody>
          <a:bodyPr wrap="square">
            <a:spAutoFit/>
          </a:bodyPr>
          <a:lstStyle/>
          <a:p>
            <a:pPr marL="457200" indent="-457200">
              <a:buFont typeface="Arial" panose="020B0604020202020204" pitchFamily="34" charset="0"/>
              <a:buChar char="•"/>
            </a:pPr>
            <a:r>
              <a:rPr lang="en-GB" sz="2800" dirty="0"/>
              <a:t>Select data range.</a:t>
            </a:r>
          </a:p>
          <a:p>
            <a:pPr marL="457200" indent="-457200" algn="l">
              <a:buFont typeface="Arial" panose="020B0604020202020204" pitchFamily="34" charset="0"/>
              <a:buChar char="•"/>
            </a:pPr>
            <a:r>
              <a:rPr lang="en-GB" sz="2800" dirty="0"/>
              <a:t>Choose Data &gt; Data Tools &gt; Data Validation and define to text format with =COUNTIF(A2,"r-*")+COUNTIF(A2,"x-*")</a:t>
            </a:r>
          </a:p>
          <a:p>
            <a:br>
              <a:rPr lang="en-GB" sz="2800" dirty="0"/>
            </a:br>
            <a:endParaRPr lang="en-GB" sz="2800" dirty="0"/>
          </a:p>
          <a:p>
            <a:endParaRPr lang="en-GB" sz="2800" dirty="0"/>
          </a:p>
          <a:p>
            <a:endParaRPr lang="en-GB" sz="2800" dirty="0"/>
          </a:p>
        </p:txBody>
      </p:sp>
      <p:pic>
        <p:nvPicPr>
          <p:cNvPr id="5" name="Picture 4">
            <a:extLst>
              <a:ext uri="{FF2B5EF4-FFF2-40B4-BE49-F238E27FC236}">
                <a16:creationId xmlns:a16="http://schemas.microsoft.com/office/drawing/2014/main" id="{03FCA1C3-3AC3-5DCA-4FF6-44277A35EA31}"/>
              </a:ext>
            </a:extLst>
          </p:cNvPr>
          <p:cNvPicPr>
            <a:picLocks noChangeAspect="1"/>
          </p:cNvPicPr>
          <p:nvPr/>
        </p:nvPicPr>
        <p:blipFill>
          <a:blip r:embed="rId2"/>
          <a:stretch>
            <a:fillRect/>
          </a:stretch>
        </p:blipFill>
        <p:spPr>
          <a:xfrm>
            <a:off x="2498261" y="2852320"/>
            <a:ext cx="6238875" cy="3438525"/>
          </a:xfrm>
          <a:prstGeom prst="rect">
            <a:avLst/>
          </a:prstGeom>
        </p:spPr>
      </p:pic>
      <p:sp>
        <p:nvSpPr>
          <p:cNvPr id="4" name="TextBox 3">
            <a:extLst>
              <a:ext uri="{FF2B5EF4-FFF2-40B4-BE49-F238E27FC236}">
                <a16:creationId xmlns:a16="http://schemas.microsoft.com/office/drawing/2014/main" id="{3EAE3423-1EDA-B2E4-92BF-D14420C3337D}"/>
              </a:ext>
            </a:extLst>
          </p:cNvPr>
          <p:cNvSpPr txBox="1"/>
          <p:nvPr/>
        </p:nvSpPr>
        <p:spPr>
          <a:xfrm>
            <a:off x="5967117" y="110729"/>
            <a:ext cx="6098344" cy="646331"/>
          </a:xfrm>
          <a:prstGeom prst="rect">
            <a:avLst/>
          </a:prstGeom>
          <a:noFill/>
        </p:spPr>
        <p:txBody>
          <a:bodyPr wrap="square">
            <a:spAutoFit/>
          </a:bodyPr>
          <a:lstStyle/>
          <a:p>
            <a:pPr algn="r"/>
            <a:r>
              <a:rPr lang="en-GB" sz="3600" b="1" dirty="0">
                <a:solidFill>
                  <a:srgbClr val="00B050"/>
                </a:solidFill>
              </a:rPr>
              <a:t>13 OR.xlsx</a:t>
            </a:r>
          </a:p>
        </p:txBody>
      </p:sp>
      <p:sp>
        <p:nvSpPr>
          <p:cNvPr id="7" name="Slide Number Placeholder 6">
            <a:extLst>
              <a:ext uri="{FF2B5EF4-FFF2-40B4-BE49-F238E27FC236}">
                <a16:creationId xmlns:a16="http://schemas.microsoft.com/office/drawing/2014/main" id="{0F19EF9A-40FC-8BB3-10A1-F368872968A2}"/>
              </a:ext>
            </a:extLst>
          </p:cNvPr>
          <p:cNvSpPr>
            <a:spLocks noGrp="1"/>
          </p:cNvSpPr>
          <p:nvPr>
            <p:ph type="sldNum" sz="quarter" idx="12"/>
          </p:nvPr>
        </p:nvSpPr>
        <p:spPr/>
        <p:txBody>
          <a:bodyPr/>
          <a:lstStyle/>
          <a:p>
            <a:fld id="{E72B97AB-C8EF-4BF0-8991-32D59730913E}" type="slidenum">
              <a:rPr lang="en-GB" smtClean="0"/>
              <a:t>35</a:t>
            </a:fld>
            <a:endParaRPr lang="en-GB"/>
          </a:p>
        </p:txBody>
      </p:sp>
      <p:graphicFrame>
        <p:nvGraphicFramePr>
          <p:cNvPr id="8" name="Object 7">
            <a:extLst>
              <a:ext uri="{FF2B5EF4-FFF2-40B4-BE49-F238E27FC236}">
                <a16:creationId xmlns:a16="http://schemas.microsoft.com/office/drawing/2014/main" id="{72047A85-E718-ADDA-A385-AB6AF1E4A2A2}"/>
              </a:ext>
            </a:extLst>
          </p:cNvPr>
          <p:cNvGraphicFramePr>
            <a:graphicFrameLocks noChangeAspect="1"/>
          </p:cNvGraphicFramePr>
          <p:nvPr>
            <p:extLst>
              <p:ext uri="{D42A27DB-BD31-4B8C-83A1-F6EECF244321}">
                <p14:modId xmlns:p14="http://schemas.microsoft.com/office/powerpoint/2010/main" val="895561033"/>
              </p:ext>
            </p:extLst>
          </p:nvPr>
        </p:nvGraphicFramePr>
        <p:xfrm>
          <a:off x="92075" y="92075"/>
          <a:ext cx="3114675" cy="1152525"/>
        </p:xfrm>
        <a:graphic>
          <a:graphicData uri="http://schemas.openxmlformats.org/presentationml/2006/ole">
            <mc:AlternateContent xmlns:mc="http://schemas.openxmlformats.org/markup-compatibility/2006">
              <mc:Choice xmlns:v="urn:schemas-microsoft-com:vml" Requires="v">
                <p:oleObj name="Worksheet" r:id="rId3" imgW="3114544" imgH="1152652" progId="Excel.Sheet.12">
                  <p:embed/>
                </p:oleObj>
              </mc:Choice>
              <mc:Fallback>
                <p:oleObj name="Worksheet" r:id="rId3" imgW="3114544" imgH="1152652" progId="Excel.Sheet.12">
                  <p:embed/>
                  <p:pic>
                    <p:nvPicPr>
                      <p:cNvPr id="0" name=""/>
                      <p:cNvPicPr/>
                      <p:nvPr/>
                    </p:nvPicPr>
                    <p:blipFill>
                      <a:blip r:embed="rId4"/>
                      <a:stretch>
                        <a:fillRect/>
                      </a:stretch>
                    </p:blipFill>
                    <p:spPr>
                      <a:xfrm>
                        <a:off x="92075" y="92075"/>
                        <a:ext cx="3114675" cy="1152525"/>
                      </a:xfrm>
                      <a:prstGeom prst="rect">
                        <a:avLst/>
                      </a:prstGeom>
                    </p:spPr>
                  </p:pic>
                </p:oleObj>
              </mc:Fallback>
            </mc:AlternateContent>
          </a:graphicData>
        </a:graphic>
      </p:graphicFrame>
    </p:spTree>
    <p:extLst>
      <p:ext uri="{BB962C8B-B14F-4D97-AF65-F5344CB8AC3E}">
        <p14:creationId xmlns:p14="http://schemas.microsoft.com/office/powerpoint/2010/main" val="4138641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normAutofit/>
          </a:bodyPr>
          <a:lstStyle/>
          <a:p>
            <a:pPr algn="ctr"/>
            <a:r>
              <a:rPr lang="en-GB" b="1" dirty="0">
                <a:solidFill>
                  <a:srgbClr val="00B050"/>
                </a:solidFill>
              </a:rPr>
              <a:t>Allow formatted Case-Sensitive Texts</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a:xfrm>
            <a:off x="838200" y="1463040"/>
            <a:ext cx="10515600" cy="5148775"/>
          </a:xfrm>
        </p:spPr>
        <p:txBody>
          <a:bodyPr>
            <a:normAutofit/>
          </a:bodyPr>
          <a:lstStyle/>
          <a:p>
            <a:pPr marL="0" indent="0">
              <a:buNone/>
            </a:pPr>
            <a:r>
              <a:rPr lang="en-GB" b="0" i="0" dirty="0">
                <a:solidFill>
                  <a:srgbClr val="333333"/>
                </a:solidFill>
                <a:effectLst/>
                <a:latin typeface="arial" panose="020B0604020202020204" pitchFamily="34" charset="0"/>
              </a:rPr>
              <a:t> </a:t>
            </a:r>
            <a:endParaRPr lang="en-GB" dirty="0"/>
          </a:p>
          <a:p>
            <a:pPr marL="0" indent="0">
              <a:buNone/>
            </a:pPr>
            <a:endParaRPr lang="en-GB" dirty="0"/>
          </a:p>
        </p:txBody>
      </p:sp>
      <p:sp>
        <p:nvSpPr>
          <p:cNvPr id="6" name="TextBox 5">
            <a:extLst>
              <a:ext uri="{FF2B5EF4-FFF2-40B4-BE49-F238E27FC236}">
                <a16:creationId xmlns:a16="http://schemas.microsoft.com/office/drawing/2014/main" id="{AF384850-A346-495A-E00C-EF0CDA0F1016}"/>
              </a:ext>
            </a:extLst>
          </p:cNvPr>
          <p:cNvSpPr txBox="1"/>
          <p:nvPr/>
        </p:nvSpPr>
        <p:spPr>
          <a:xfrm>
            <a:off x="131443" y="1228397"/>
            <a:ext cx="11671349" cy="3539430"/>
          </a:xfrm>
          <a:prstGeom prst="rect">
            <a:avLst/>
          </a:prstGeom>
          <a:noFill/>
        </p:spPr>
        <p:txBody>
          <a:bodyPr wrap="square">
            <a:spAutoFit/>
          </a:bodyPr>
          <a:lstStyle/>
          <a:p>
            <a:pPr marL="457200" indent="-457200">
              <a:buFont typeface="Arial" panose="020B0604020202020204" pitchFamily="34" charset="0"/>
              <a:buChar char="•"/>
            </a:pPr>
            <a:r>
              <a:rPr lang="en-GB" sz="2800" dirty="0"/>
              <a:t>Select data range.</a:t>
            </a:r>
          </a:p>
          <a:p>
            <a:pPr marL="457200" indent="-457200" algn="l">
              <a:buFont typeface="Arial" panose="020B0604020202020204" pitchFamily="34" charset="0"/>
              <a:buChar char="•"/>
            </a:pPr>
            <a:r>
              <a:rPr lang="en-GB" sz="2800" dirty="0"/>
              <a:t>Choose Data &gt; Data Tools &gt; Data Validation and define to text format with =EXACT(LEFT(A2,2),"R-")</a:t>
            </a:r>
          </a:p>
          <a:p>
            <a:pPr marL="457200" indent="-457200" algn="l">
              <a:buFont typeface="Arial" panose="020B0604020202020204" pitchFamily="34" charset="0"/>
              <a:buChar char="•"/>
            </a:pPr>
            <a:endParaRPr lang="en-GB" sz="2800" dirty="0"/>
          </a:p>
          <a:p>
            <a:br>
              <a:rPr lang="en-GB" sz="2800" dirty="0"/>
            </a:br>
            <a:endParaRPr lang="en-GB" sz="2800" dirty="0"/>
          </a:p>
          <a:p>
            <a:endParaRPr lang="en-GB" sz="2800" dirty="0"/>
          </a:p>
          <a:p>
            <a:endParaRPr lang="en-GB" sz="2800" dirty="0"/>
          </a:p>
        </p:txBody>
      </p:sp>
      <p:pic>
        <p:nvPicPr>
          <p:cNvPr id="7" name="Picture 6">
            <a:extLst>
              <a:ext uri="{FF2B5EF4-FFF2-40B4-BE49-F238E27FC236}">
                <a16:creationId xmlns:a16="http://schemas.microsoft.com/office/drawing/2014/main" id="{B582B70F-C21B-FCE4-8000-CF21780033D6}"/>
              </a:ext>
            </a:extLst>
          </p:cNvPr>
          <p:cNvPicPr>
            <a:picLocks noChangeAspect="1"/>
          </p:cNvPicPr>
          <p:nvPr/>
        </p:nvPicPr>
        <p:blipFill>
          <a:blip r:embed="rId2"/>
          <a:stretch>
            <a:fillRect/>
          </a:stretch>
        </p:blipFill>
        <p:spPr>
          <a:xfrm>
            <a:off x="2587649" y="2877576"/>
            <a:ext cx="6200775" cy="3409950"/>
          </a:xfrm>
          <a:prstGeom prst="rect">
            <a:avLst/>
          </a:prstGeom>
        </p:spPr>
      </p:pic>
      <p:sp>
        <p:nvSpPr>
          <p:cNvPr id="4" name="TextBox 3">
            <a:extLst>
              <a:ext uri="{FF2B5EF4-FFF2-40B4-BE49-F238E27FC236}">
                <a16:creationId xmlns:a16="http://schemas.microsoft.com/office/drawing/2014/main" id="{012CE92B-34DE-F76C-F476-5CD9886BB267}"/>
              </a:ext>
            </a:extLst>
          </p:cNvPr>
          <p:cNvSpPr txBox="1"/>
          <p:nvPr/>
        </p:nvSpPr>
        <p:spPr>
          <a:xfrm>
            <a:off x="5967117" y="110729"/>
            <a:ext cx="6098344" cy="646331"/>
          </a:xfrm>
          <a:prstGeom prst="rect">
            <a:avLst/>
          </a:prstGeom>
          <a:noFill/>
        </p:spPr>
        <p:txBody>
          <a:bodyPr wrap="square">
            <a:spAutoFit/>
          </a:bodyPr>
          <a:lstStyle/>
          <a:p>
            <a:pPr algn="r"/>
            <a:r>
              <a:rPr lang="en-GB" sz="3600" b="1" dirty="0">
                <a:solidFill>
                  <a:srgbClr val="00B050"/>
                </a:solidFill>
              </a:rPr>
              <a:t>14 FormatCaseSensitive.xlsx</a:t>
            </a:r>
          </a:p>
        </p:txBody>
      </p:sp>
      <p:sp>
        <p:nvSpPr>
          <p:cNvPr id="5" name="Slide Number Placeholder 4">
            <a:extLst>
              <a:ext uri="{FF2B5EF4-FFF2-40B4-BE49-F238E27FC236}">
                <a16:creationId xmlns:a16="http://schemas.microsoft.com/office/drawing/2014/main" id="{5D57B842-7FA5-943E-7E32-1065F3706740}"/>
              </a:ext>
            </a:extLst>
          </p:cNvPr>
          <p:cNvSpPr>
            <a:spLocks noGrp="1"/>
          </p:cNvSpPr>
          <p:nvPr>
            <p:ph type="sldNum" sz="quarter" idx="12"/>
          </p:nvPr>
        </p:nvSpPr>
        <p:spPr/>
        <p:txBody>
          <a:bodyPr/>
          <a:lstStyle/>
          <a:p>
            <a:fld id="{E72B97AB-C8EF-4BF0-8991-32D59730913E}" type="slidenum">
              <a:rPr lang="en-GB" smtClean="0"/>
              <a:t>36</a:t>
            </a:fld>
            <a:endParaRPr lang="en-GB"/>
          </a:p>
        </p:txBody>
      </p:sp>
    </p:spTree>
    <p:extLst>
      <p:ext uri="{BB962C8B-B14F-4D97-AF65-F5344CB8AC3E}">
        <p14:creationId xmlns:p14="http://schemas.microsoft.com/office/powerpoint/2010/main" val="301751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normAutofit/>
          </a:bodyPr>
          <a:lstStyle/>
          <a:p>
            <a:pPr algn="ctr"/>
            <a:r>
              <a:rPr lang="en-GB" b="1" dirty="0">
                <a:solidFill>
                  <a:srgbClr val="00B050"/>
                </a:solidFill>
              </a:rPr>
              <a:t>Allow Entries Containing Certain Case-Insensitive Text</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a:xfrm>
            <a:off x="838200" y="1463040"/>
            <a:ext cx="10515600" cy="5148775"/>
          </a:xfrm>
        </p:spPr>
        <p:txBody>
          <a:bodyPr>
            <a:normAutofit/>
          </a:bodyPr>
          <a:lstStyle/>
          <a:p>
            <a:pPr marL="0" indent="0">
              <a:buNone/>
            </a:pPr>
            <a:r>
              <a:rPr lang="en-GB" b="0" i="0" dirty="0">
                <a:solidFill>
                  <a:srgbClr val="333333"/>
                </a:solidFill>
                <a:effectLst/>
                <a:latin typeface="arial" panose="020B0604020202020204" pitchFamily="34" charset="0"/>
              </a:rPr>
              <a:t> </a:t>
            </a:r>
            <a:endParaRPr lang="en-GB" dirty="0"/>
          </a:p>
          <a:p>
            <a:pPr marL="0" indent="0">
              <a:buNone/>
            </a:pPr>
            <a:endParaRPr lang="en-GB" dirty="0"/>
          </a:p>
        </p:txBody>
      </p:sp>
      <p:sp>
        <p:nvSpPr>
          <p:cNvPr id="6" name="TextBox 5">
            <a:extLst>
              <a:ext uri="{FF2B5EF4-FFF2-40B4-BE49-F238E27FC236}">
                <a16:creationId xmlns:a16="http://schemas.microsoft.com/office/drawing/2014/main" id="{AF384850-A346-495A-E00C-EF0CDA0F1016}"/>
              </a:ext>
            </a:extLst>
          </p:cNvPr>
          <p:cNvSpPr txBox="1"/>
          <p:nvPr/>
        </p:nvSpPr>
        <p:spPr>
          <a:xfrm>
            <a:off x="131443" y="1228397"/>
            <a:ext cx="11671349" cy="5262979"/>
          </a:xfrm>
          <a:prstGeom prst="rect">
            <a:avLst/>
          </a:prstGeom>
          <a:noFill/>
        </p:spPr>
        <p:txBody>
          <a:bodyPr wrap="square">
            <a:spAutoFit/>
          </a:bodyPr>
          <a:lstStyle/>
          <a:p>
            <a:pPr marL="457200" indent="-457200">
              <a:buFont typeface="Arial" panose="020B0604020202020204" pitchFamily="34" charset="0"/>
              <a:buChar char="•"/>
            </a:pPr>
            <a:r>
              <a:rPr lang="en-GB" sz="2800" dirty="0"/>
              <a:t>Select data range.</a:t>
            </a:r>
          </a:p>
          <a:p>
            <a:pPr marL="457200" indent="-457200" algn="l">
              <a:buFont typeface="Arial" panose="020B0604020202020204" pitchFamily="34" charset="0"/>
              <a:buChar char="•"/>
            </a:pPr>
            <a:r>
              <a:rPr lang="en-GB" sz="2800" dirty="0"/>
              <a:t>Choose Data &gt; Data Tools &gt; Data Validation and define to text format with =ISNUMBER(SEARCH("R", A6))</a:t>
            </a:r>
          </a:p>
          <a:p>
            <a:pPr marL="457200" indent="-457200" algn="l">
              <a:buFont typeface="Arial" panose="020B0604020202020204" pitchFamily="34" charset="0"/>
              <a:buChar char="•"/>
            </a:pPr>
            <a:r>
              <a:rPr lang="en-GB" sz="2800" dirty="0"/>
              <a:t>The SEARCH function in Excel is used to return the position of a specific character or substring within a text string.</a:t>
            </a:r>
          </a:p>
          <a:p>
            <a:pPr marL="457200" indent="-457200" algn="l">
              <a:buFont typeface="Arial" panose="020B0604020202020204" pitchFamily="34" charset="0"/>
              <a:buChar char="•"/>
            </a:pPr>
            <a:endParaRPr lang="en-GB" sz="2800" dirty="0"/>
          </a:p>
          <a:p>
            <a:pPr marL="457200" indent="-457200" algn="l">
              <a:buFont typeface="Arial" panose="020B0604020202020204" pitchFamily="34" charset="0"/>
              <a:buChar char="•"/>
            </a:pPr>
            <a:endParaRPr lang="en-GB" sz="2800" dirty="0"/>
          </a:p>
          <a:p>
            <a:pPr marL="457200" indent="-457200" algn="l">
              <a:buFont typeface="Arial" panose="020B0604020202020204" pitchFamily="34" charset="0"/>
              <a:buChar char="•"/>
            </a:pPr>
            <a:endParaRPr lang="en-GB" sz="2800" dirty="0"/>
          </a:p>
          <a:p>
            <a:br>
              <a:rPr lang="en-GB" sz="2800" dirty="0"/>
            </a:br>
            <a:endParaRPr lang="en-GB" sz="2800" dirty="0"/>
          </a:p>
          <a:p>
            <a:endParaRPr lang="en-GB" sz="2800" dirty="0"/>
          </a:p>
          <a:p>
            <a:endParaRPr lang="en-GB" sz="2800" dirty="0"/>
          </a:p>
        </p:txBody>
      </p:sp>
      <p:pic>
        <p:nvPicPr>
          <p:cNvPr id="5" name="Picture 4">
            <a:extLst>
              <a:ext uri="{FF2B5EF4-FFF2-40B4-BE49-F238E27FC236}">
                <a16:creationId xmlns:a16="http://schemas.microsoft.com/office/drawing/2014/main" id="{D18CC528-DBDD-B82C-7F51-F2B71709BA41}"/>
              </a:ext>
            </a:extLst>
          </p:cNvPr>
          <p:cNvPicPr>
            <a:picLocks noChangeAspect="1"/>
          </p:cNvPicPr>
          <p:nvPr/>
        </p:nvPicPr>
        <p:blipFill>
          <a:blip r:embed="rId2"/>
          <a:stretch>
            <a:fillRect/>
          </a:stretch>
        </p:blipFill>
        <p:spPr>
          <a:xfrm>
            <a:off x="2711838" y="3429000"/>
            <a:ext cx="6210300" cy="3409950"/>
          </a:xfrm>
          <a:prstGeom prst="rect">
            <a:avLst/>
          </a:prstGeom>
        </p:spPr>
      </p:pic>
      <p:sp>
        <p:nvSpPr>
          <p:cNvPr id="4" name="TextBox 3">
            <a:extLst>
              <a:ext uri="{FF2B5EF4-FFF2-40B4-BE49-F238E27FC236}">
                <a16:creationId xmlns:a16="http://schemas.microsoft.com/office/drawing/2014/main" id="{018F6B7E-FE8D-2787-EEA2-FE71514D5150}"/>
              </a:ext>
            </a:extLst>
          </p:cNvPr>
          <p:cNvSpPr txBox="1"/>
          <p:nvPr/>
        </p:nvSpPr>
        <p:spPr>
          <a:xfrm>
            <a:off x="5967117" y="0"/>
            <a:ext cx="6098344" cy="646331"/>
          </a:xfrm>
          <a:prstGeom prst="rect">
            <a:avLst/>
          </a:prstGeom>
          <a:noFill/>
        </p:spPr>
        <p:txBody>
          <a:bodyPr wrap="square">
            <a:spAutoFit/>
          </a:bodyPr>
          <a:lstStyle/>
          <a:p>
            <a:pPr algn="r"/>
            <a:r>
              <a:rPr lang="en-GB" sz="3600" b="1" dirty="0">
                <a:solidFill>
                  <a:srgbClr val="00B050"/>
                </a:solidFill>
              </a:rPr>
              <a:t>15 ContainCaseInSensitive.xlsx</a:t>
            </a:r>
          </a:p>
        </p:txBody>
      </p:sp>
      <p:sp>
        <p:nvSpPr>
          <p:cNvPr id="7" name="Slide Number Placeholder 6">
            <a:extLst>
              <a:ext uri="{FF2B5EF4-FFF2-40B4-BE49-F238E27FC236}">
                <a16:creationId xmlns:a16="http://schemas.microsoft.com/office/drawing/2014/main" id="{9769FF86-AB41-7406-81A1-BF22D19DF234}"/>
              </a:ext>
            </a:extLst>
          </p:cNvPr>
          <p:cNvSpPr>
            <a:spLocks noGrp="1"/>
          </p:cNvSpPr>
          <p:nvPr>
            <p:ph type="sldNum" sz="quarter" idx="12"/>
          </p:nvPr>
        </p:nvSpPr>
        <p:spPr/>
        <p:txBody>
          <a:bodyPr/>
          <a:lstStyle/>
          <a:p>
            <a:fld id="{E72B97AB-C8EF-4BF0-8991-32D59730913E}" type="slidenum">
              <a:rPr lang="en-GB" smtClean="0"/>
              <a:t>37</a:t>
            </a:fld>
            <a:endParaRPr lang="en-GB"/>
          </a:p>
        </p:txBody>
      </p:sp>
    </p:spTree>
    <p:extLst>
      <p:ext uri="{BB962C8B-B14F-4D97-AF65-F5344CB8AC3E}">
        <p14:creationId xmlns:p14="http://schemas.microsoft.com/office/powerpoint/2010/main" val="4233418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normAutofit/>
          </a:bodyPr>
          <a:lstStyle/>
          <a:p>
            <a:pPr algn="ctr"/>
            <a:r>
              <a:rPr lang="en-GB" b="1" dirty="0">
                <a:solidFill>
                  <a:srgbClr val="00B050"/>
                </a:solidFill>
              </a:rPr>
              <a:t>Allow Entries Containing Certain Case-sensitive Text</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a:xfrm>
            <a:off x="838200" y="1463040"/>
            <a:ext cx="10515600" cy="5148775"/>
          </a:xfrm>
        </p:spPr>
        <p:txBody>
          <a:bodyPr>
            <a:normAutofit/>
          </a:bodyPr>
          <a:lstStyle/>
          <a:p>
            <a:pPr marL="0" indent="0">
              <a:buNone/>
            </a:pPr>
            <a:r>
              <a:rPr lang="en-GB" b="0" i="0" dirty="0">
                <a:solidFill>
                  <a:srgbClr val="333333"/>
                </a:solidFill>
                <a:effectLst/>
                <a:latin typeface="arial" panose="020B0604020202020204" pitchFamily="34" charset="0"/>
              </a:rPr>
              <a:t> </a:t>
            </a:r>
            <a:endParaRPr lang="en-GB" dirty="0"/>
          </a:p>
          <a:p>
            <a:pPr marL="0" indent="0">
              <a:buNone/>
            </a:pPr>
            <a:endParaRPr lang="en-GB" dirty="0"/>
          </a:p>
        </p:txBody>
      </p:sp>
      <p:sp>
        <p:nvSpPr>
          <p:cNvPr id="6" name="TextBox 5">
            <a:extLst>
              <a:ext uri="{FF2B5EF4-FFF2-40B4-BE49-F238E27FC236}">
                <a16:creationId xmlns:a16="http://schemas.microsoft.com/office/drawing/2014/main" id="{AF384850-A346-495A-E00C-EF0CDA0F1016}"/>
              </a:ext>
            </a:extLst>
          </p:cNvPr>
          <p:cNvSpPr txBox="1"/>
          <p:nvPr/>
        </p:nvSpPr>
        <p:spPr>
          <a:xfrm>
            <a:off x="131443" y="1228397"/>
            <a:ext cx="11671349" cy="3970318"/>
          </a:xfrm>
          <a:prstGeom prst="rect">
            <a:avLst/>
          </a:prstGeom>
          <a:noFill/>
        </p:spPr>
        <p:txBody>
          <a:bodyPr wrap="square">
            <a:spAutoFit/>
          </a:bodyPr>
          <a:lstStyle/>
          <a:p>
            <a:pPr marL="457200" indent="-457200">
              <a:buFont typeface="Arial" panose="020B0604020202020204" pitchFamily="34" charset="0"/>
              <a:buChar char="•"/>
            </a:pPr>
            <a:r>
              <a:rPr lang="en-GB" sz="2800" dirty="0"/>
              <a:t>Select data range.</a:t>
            </a:r>
          </a:p>
          <a:p>
            <a:pPr marL="457200" indent="-457200" algn="l">
              <a:buFont typeface="Arial" panose="020B0604020202020204" pitchFamily="34" charset="0"/>
              <a:buChar char="•"/>
            </a:pPr>
            <a:r>
              <a:rPr lang="en-GB" sz="2800" dirty="0"/>
              <a:t>Choose Data &gt; Data Tools &gt; Data Validation and define to text format with =ISNUMBER(FIND("R", A2))</a:t>
            </a:r>
          </a:p>
          <a:p>
            <a:pPr marL="457200" indent="-457200" algn="l">
              <a:buFont typeface="Arial" panose="020B0604020202020204" pitchFamily="34" charset="0"/>
              <a:buChar char="•"/>
            </a:pPr>
            <a:r>
              <a:rPr lang="en-GB" sz="2800" dirty="0"/>
              <a:t>The FIND function in Excel is used to return the position of a specific character or substring within a text string.</a:t>
            </a:r>
          </a:p>
          <a:p>
            <a:br>
              <a:rPr lang="en-GB" sz="2800" dirty="0"/>
            </a:br>
            <a:endParaRPr lang="en-GB" sz="2800" dirty="0"/>
          </a:p>
          <a:p>
            <a:endParaRPr lang="en-GB" sz="2800" dirty="0"/>
          </a:p>
          <a:p>
            <a:endParaRPr lang="en-GB" sz="2800" dirty="0"/>
          </a:p>
        </p:txBody>
      </p:sp>
      <p:pic>
        <p:nvPicPr>
          <p:cNvPr id="5" name="Picture 4">
            <a:extLst>
              <a:ext uri="{FF2B5EF4-FFF2-40B4-BE49-F238E27FC236}">
                <a16:creationId xmlns:a16="http://schemas.microsoft.com/office/drawing/2014/main" id="{DC9B019C-2202-D829-3A20-A2625F6D65CC}"/>
              </a:ext>
            </a:extLst>
          </p:cNvPr>
          <p:cNvPicPr>
            <a:picLocks noChangeAspect="1"/>
          </p:cNvPicPr>
          <p:nvPr/>
        </p:nvPicPr>
        <p:blipFill>
          <a:blip r:embed="rId2"/>
          <a:stretch>
            <a:fillRect/>
          </a:stretch>
        </p:blipFill>
        <p:spPr>
          <a:xfrm>
            <a:off x="2683263" y="3429000"/>
            <a:ext cx="6229350" cy="3371850"/>
          </a:xfrm>
          <a:prstGeom prst="rect">
            <a:avLst/>
          </a:prstGeom>
        </p:spPr>
      </p:pic>
      <p:sp>
        <p:nvSpPr>
          <p:cNvPr id="4" name="TextBox 3">
            <a:extLst>
              <a:ext uri="{FF2B5EF4-FFF2-40B4-BE49-F238E27FC236}">
                <a16:creationId xmlns:a16="http://schemas.microsoft.com/office/drawing/2014/main" id="{E94C860F-F843-7CFE-90B0-1CA0CE592B96}"/>
              </a:ext>
            </a:extLst>
          </p:cNvPr>
          <p:cNvSpPr txBox="1"/>
          <p:nvPr/>
        </p:nvSpPr>
        <p:spPr>
          <a:xfrm>
            <a:off x="5967117" y="0"/>
            <a:ext cx="6098344" cy="646331"/>
          </a:xfrm>
          <a:prstGeom prst="rect">
            <a:avLst/>
          </a:prstGeom>
          <a:noFill/>
        </p:spPr>
        <p:txBody>
          <a:bodyPr wrap="square">
            <a:spAutoFit/>
          </a:bodyPr>
          <a:lstStyle/>
          <a:p>
            <a:pPr algn="r"/>
            <a:r>
              <a:rPr lang="en-GB" sz="3600" b="1" dirty="0">
                <a:solidFill>
                  <a:srgbClr val="00B050"/>
                </a:solidFill>
              </a:rPr>
              <a:t>16 ContainCaseSensitive.xlsx</a:t>
            </a:r>
          </a:p>
        </p:txBody>
      </p:sp>
      <p:sp>
        <p:nvSpPr>
          <p:cNvPr id="7" name="Slide Number Placeholder 6">
            <a:extLst>
              <a:ext uri="{FF2B5EF4-FFF2-40B4-BE49-F238E27FC236}">
                <a16:creationId xmlns:a16="http://schemas.microsoft.com/office/drawing/2014/main" id="{4DF91FA1-088E-5835-747D-D0E97804C26F}"/>
              </a:ext>
            </a:extLst>
          </p:cNvPr>
          <p:cNvSpPr>
            <a:spLocks noGrp="1"/>
          </p:cNvSpPr>
          <p:nvPr>
            <p:ph type="sldNum" sz="quarter" idx="12"/>
          </p:nvPr>
        </p:nvSpPr>
        <p:spPr/>
        <p:txBody>
          <a:bodyPr/>
          <a:lstStyle/>
          <a:p>
            <a:fld id="{E72B97AB-C8EF-4BF0-8991-32D59730913E}" type="slidenum">
              <a:rPr lang="en-GB" smtClean="0"/>
              <a:t>38</a:t>
            </a:fld>
            <a:endParaRPr lang="en-GB"/>
          </a:p>
        </p:txBody>
      </p:sp>
    </p:spTree>
    <p:extLst>
      <p:ext uri="{BB962C8B-B14F-4D97-AF65-F5344CB8AC3E}">
        <p14:creationId xmlns:p14="http://schemas.microsoft.com/office/powerpoint/2010/main" val="1310839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normAutofit/>
          </a:bodyPr>
          <a:lstStyle/>
          <a:p>
            <a:pPr algn="ctr"/>
            <a:r>
              <a:rPr lang="en-GB" b="1" dirty="0">
                <a:solidFill>
                  <a:srgbClr val="00B050"/>
                </a:solidFill>
              </a:rPr>
              <a:t>Allow only Unique Entries</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a:xfrm>
            <a:off x="838200" y="1463040"/>
            <a:ext cx="10515600" cy="5148775"/>
          </a:xfrm>
        </p:spPr>
        <p:txBody>
          <a:bodyPr>
            <a:normAutofit/>
          </a:bodyPr>
          <a:lstStyle/>
          <a:p>
            <a:pPr marL="0" indent="0">
              <a:buNone/>
            </a:pPr>
            <a:r>
              <a:rPr lang="en-GB" b="0" i="0" dirty="0">
                <a:solidFill>
                  <a:srgbClr val="333333"/>
                </a:solidFill>
                <a:effectLst/>
                <a:latin typeface="arial" panose="020B0604020202020204" pitchFamily="34" charset="0"/>
              </a:rPr>
              <a:t> </a:t>
            </a:r>
            <a:endParaRPr lang="en-GB" dirty="0"/>
          </a:p>
          <a:p>
            <a:pPr marL="0" indent="0">
              <a:buNone/>
            </a:pPr>
            <a:endParaRPr lang="en-GB" dirty="0"/>
          </a:p>
        </p:txBody>
      </p:sp>
      <p:sp>
        <p:nvSpPr>
          <p:cNvPr id="6" name="TextBox 5">
            <a:extLst>
              <a:ext uri="{FF2B5EF4-FFF2-40B4-BE49-F238E27FC236}">
                <a16:creationId xmlns:a16="http://schemas.microsoft.com/office/drawing/2014/main" id="{AF384850-A346-495A-E00C-EF0CDA0F1016}"/>
              </a:ext>
            </a:extLst>
          </p:cNvPr>
          <p:cNvSpPr txBox="1"/>
          <p:nvPr/>
        </p:nvSpPr>
        <p:spPr>
          <a:xfrm>
            <a:off x="131443" y="1228397"/>
            <a:ext cx="11671349" cy="3970318"/>
          </a:xfrm>
          <a:prstGeom prst="rect">
            <a:avLst/>
          </a:prstGeom>
          <a:noFill/>
        </p:spPr>
        <p:txBody>
          <a:bodyPr wrap="square">
            <a:spAutoFit/>
          </a:bodyPr>
          <a:lstStyle/>
          <a:p>
            <a:pPr marL="457200" indent="-457200">
              <a:buFont typeface="Arial" panose="020B0604020202020204" pitchFamily="34" charset="0"/>
              <a:buChar char="•"/>
            </a:pPr>
            <a:r>
              <a:rPr lang="en-GB" sz="2800" dirty="0"/>
              <a:t>Select data range.</a:t>
            </a:r>
          </a:p>
          <a:p>
            <a:pPr marL="457200" indent="-457200" algn="l">
              <a:buFont typeface="Arial" panose="020B0604020202020204" pitchFamily="34" charset="0"/>
              <a:buChar char="•"/>
            </a:pPr>
            <a:r>
              <a:rPr lang="en-GB" sz="2800" dirty="0"/>
              <a:t>Choose Data &gt; Data Tools &gt; Data Validation and define to text format with =COUNTIF($A$2:$A$6, A2)&lt;=1</a:t>
            </a:r>
          </a:p>
          <a:p>
            <a:pPr marL="457200" indent="-457200" algn="l">
              <a:buFont typeface="Arial" panose="020B0604020202020204" pitchFamily="34" charset="0"/>
              <a:buChar char="•"/>
            </a:pPr>
            <a:endParaRPr lang="en-GB" sz="2800" dirty="0"/>
          </a:p>
          <a:p>
            <a:pPr marL="457200" indent="-457200" algn="l">
              <a:buFont typeface="Arial" panose="020B0604020202020204" pitchFamily="34" charset="0"/>
              <a:buChar char="•"/>
            </a:pPr>
            <a:endParaRPr lang="en-GB" sz="2800" dirty="0"/>
          </a:p>
          <a:p>
            <a:br>
              <a:rPr lang="en-GB" sz="2800" dirty="0"/>
            </a:br>
            <a:endParaRPr lang="en-GB" sz="2800" dirty="0"/>
          </a:p>
          <a:p>
            <a:endParaRPr lang="en-GB" sz="2800" dirty="0"/>
          </a:p>
          <a:p>
            <a:endParaRPr lang="en-GB" sz="2800" dirty="0"/>
          </a:p>
        </p:txBody>
      </p:sp>
      <p:pic>
        <p:nvPicPr>
          <p:cNvPr id="7" name="Picture 6">
            <a:extLst>
              <a:ext uri="{FF2B5EF4-FFF2-40B4-BE49-F238E27FC236}">
                <a16:creationId xmlns:a16="http://schemas.microsoft.com/office/drawing/2014/main" id="{380F4848-DB8C-142F-33D1-B30C21AA76C4}"/>
              </a:ext>
            </a:extLst>
          </p:cNvPr>
          <p:cNvPicPr>
            <a:picLocks noChangeAspect="1"/>
          </p:cNvPicPr>
          <p:nvPr/>
        </p:nvPicPr>
        <p:blipFill>
          <a:blip r:embed="rId2"/>
          <a:stretch>
            <a:fillRect/>
          </a:stretch>
        </p:blipFill>
        <p:spPr>
          <a:xfrm>
            <a:off x="3100241" y="2877795"/>
            <a:ext cx="5400675" cy="3381375"/>
          </a:xfrm>
          <a:prstGeom prst="rect">
            <a:avLst/>
          </a:prstGeom>
        </p:spPr>
      </p:pic>
      <p:sp>
        <p:nvSpPr>
          <p:cNvPr id="4" name="TextBox 3">
            <a:extLst>
              <a:ext uri="{FF2B5EF4-FFF2-40B4-BE49-F238E27FC236}">
                <a16:creationId xmlns:a16="http://schemas.microsoft.com/office/drawing/2014/main" id="{F0612E2C-F120-8138-1D51-CDE570828A15}"/>
              </a:ext>
            </a:extLst>
          </p:cNvPr>
          <p:cNvSpPr txBox="1"/>
          <p:nvPr/>
        </p:nvSpPr>
        <p:spPr>
          <a:xfrm>
            <a:off x="5967117" y="0"/>
            <a:ext cx="6098344" cy="646331"/>
          </a:xfrm>
          <a:prstGeom prst="rect">
            <a:avLst/>
          </a:prstGeom>
          <a:noFill/>
        </p:spPr>
        <p:txBody>
          <a:bodyPr wrap="square">
            <a:spAutoFit/>
          </a:bodyPr>
          <a:lstStyle/>
          <a:p>
            <a:pPr algn="r"/>
            <a:r>
              <a:rPr lang="en-GB" sz="3600" b="1" dirty="0">
                <a:solidFill>
                  <a:srgbClr val="00B050"/>
                </a:solidFill>
              </a:rPr>
              <a:t>17 Unique.xlsx</a:t>
            </a:r>
          </a:p>
        </p:txBody>
      </p:sp>
      <p:sp>
        <p:nvSpPr>
          <p:cNvPr id="5" name="Slide Number Placeholder 4">
            <a:extLst>
              <a:ext uri="{FF2B5EF4-FFF2-40B4-BE49-F238E27FC236}">
                <a16:creationId xmlns:a16="http://schemas.microsoft.com/office/drawing/2014/main" id="{57D44F01-7C35-B7A9-F058-87E8D506995B}"/>
              </a:ext>
            </a:extLst>
          </p:cNvPr>
          <p:cNvSpPr>
            <a:spLocks noGrp="1"/>
          </p:cNvSpPr>
          <p:nvPr>
            <p:ph type="sldNum" sz="quarter" idx="12"/>
          </p:nvPr>
        </p:nvSpPr>
        <p:spPr/>
        <p:txBody>
          <a:bodyPr/>
          <a:lstStyle/>
          <a:p>
            <a:fld id="{E72B97AB-C8EF-4BF0-8991-32D59730913E}" type="slidenum">
              <a:rPr lang="en-GB" smtClean="0"/>
              <a:t>39</a:t>
            </a:fld>
            <a:endParaRPr lang="en-GB"/>
          </a:p>
        </p:txBody>
      </p:sp>
    </p:spTree>
    <p:extLst>
      <p:ext uri="{BB962C8B-B14F-4D97-AF65-F5344CB8AC3E}">
        <p14:creationId xmlns:p14="http://schemas.microsoft.com/office/powerpoint/2010/main" val="423815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B83E-EDC4-48C8-BA69-19C00C5B6B76}"/>
              </a:ext>
            </a:extLst>
          </p:cNvPr>
          <p:cNvSpPr>
            <a:spLocks noGrp="1"/>
          </p:cNvSpPr>
          <p:nvPr>
            <p:ph type="title"/>
          </p:nvPr>
        </p:nvSpPr>
        <p:spPr/>
        <p:txBody>
          <a:bodyPr/>
          <a:lstStyle/>
          <a:p>
            <a:pPr algn="ctr"/>
            <a:r>
              <a:rPr lang="en-GB" b="1" dirty="0">
                <a:solidFill>
                  <a:srgbClr val="00B050"/>
                </a:solidFill>
              </a:rPr>
              <a:t>One Worksheet to Start With</a:t>
            </a:r>
          </a:p>
        </p:txBody>
      </p:sp>
      <p:sp>
        <p:nvSpPr>
          <p:cNvPr id="3" name="Content Placeholder 2">
            <a:extLst>
              <a:ext uri="{FF2B5EF4-FFF2-40B4-BE49-F238E27FC236}">
                <a16:creationId xmlns:a16="http://schemas.microsoft.com/office/drawing/2014/main" id="{DEF36D67-23D8-45AF-8D2B-1E6B87B592FB}"/>
              </a:ext>
            </a:extLst>
          </p:cNvPr>
          <p:cNvSpPr>
            <a:spLocks noGrp="1"/>
          </p:cNvSpPr>
          <p:nvPr>
            <p:ph idx="1"/>
          </p:nvPr>
        </p:nvSpPr>
        <p:spPr/>
        <p:txBody>
          <a:bodyPr>
            <a:normAutofit/>
          </a:bodyPr>
          <a:lstStyle/>
          <a:p>
            <a:r>
              <a:rPr lang="en-GB" dirty="0"/>
              <a:t>If you create a new Excel file, you are given one empty worksheet at the start</a:t>
            </a:r>
          </a:p>
          <a:p>
            <a:r>
              <a:rPr lang="en-GB" dirty="0"/>
              <a:t>The default name (</a:t>
            </a:r>
            <a:r>
              <a:rPr lang="en-GB" dirty="0">
                <a:solidFill>
                  <a:srgbClr val="00B050"/>
                </a:solidFill>
              </a:rPr>
              <a:t>Sheet1</a:t>
            </a:r>
            <a:r>
              <a:rPr lang="en-GB" dirty="0"/>
              <a:t>) given to the worksheet isn’t good, it is much better to change the name to something appropriate</a:t>
            </a:r>
          </a:p>
        </p:txBody>
      </p:sp>
      <p:pic>
        <p:nvPicPr>
          <p:cNvPr id="5" name="Picture 4">
            <a:extLst>
              <a:ext uri="{FF2B5EF4-FFF2-40B4-BE49-F238E27FC236}">
                <a16:creationId xmlns:a16="http://schemas.microsoft.com/office/drawing/2014/main" id="{57D08046-A746-48B2-8BE0-8D28A71C2060}"/>
              </a:ext>
            </a:extLst>
          </p:cNvPr>
          <p:cNvPicPr>
            <a:picLocks noChangeAspect="1"/>
          </p:cNvPicPr>
          <p:nvPr/>
        </p:nvPicPr>
        <p:blipFill>
          <a:blip r:embed="rId2"/>
          <a:stretch>
            <a:fillRect/>
          </a:stretch>
        </p:blipFill>
        <p:spPr>
          <a:xfrm>
            <a:off x="3833006" y="3707120"/>
            <a:ext cx="3482194" cy="2785755"/>
          </a:xfrm>
          <a:prstGeom prst="rect">
            <a:avLst/>
          </a:prstGeom>
        </p:spPr>
      </p:pic>
      <p:sp>
        <p:nvSpPr>
          <p:cNvPr id="6" name="TextBox 5">
            <a:extLst>
              <a:ext uri="{FF2B5EF4-FFF2-40B4-BE49-F238E27FC236}">
                <a16:creationId xmlns:a16="http://schemas.microsoft.com/office/drawing/2014/main" id="{AD4ED64D-8103-0AEE-12BA-3126D6E11C44}"/>
              </a:ext>
            </a:extLst>
          </p:cNvPr>
          <p:cNvSpPr txBox="1"/>
          <p:nvPr/>
        </p:nvSpPr>
        <p:spPr>
          <a:xfrm>
            <a:off x="3833005" y="180459"/>
            <a:ext cx="8194871" cy="646331"/>
          </a:xfrm>
          <a:prstGeom prst="rect">
            <a:avLst/>
          </a:prstGeom>
          <a:noFill/>
        </p:spPr>
        <p:txBody>
          <a:bodyPr wrap="square">
            <a:spAutoFit/>
          </a:bodyPr>
          <a:lstStyle/>
          <a:p>
            <a:pPr algn="r"/>
            <a:r>
              <a:rPr lang="en-GB" sz="3600" dirty="0">
                <a:solidFill>
                  <a:srgbClr val="00B050"/>
                </a:solidFill>
              </a:rPr>
              <a:t>1 Worksheet.xlsx</a:t>
            </a:r>
          </a:p>
        </p:txBody>
      </p:sp>
      <p:sp>
        <p:nvSpPr>
          <p:cNvPr id="4" name="Slide Number Placeholder 3">
            <a:extLst>
              <a:ext uri="{FF2B5EF4-FFF2-40B4-BE49-F238E27FC236}">
                <a16:creationId xmlns:a16="http://schemas.microsoft.com/office/drawing/2014/main" id="{6095258C-1304-CD00-AED3-BBC021B273BD}"/>
              </a:ext>
            </a:extLst>
          </p:cNvPr>
          <p:cNvSpPr>
            <a:spLocks noGrp="1"/>
          </p:cNvSpPr>
          <p:nvPr>
            <p:ph type="sldNum" sz="quarter" idx="12"/>
          </p:nvPr>
        </p:nvSpPr>
        <p:spPr/>
        <p:txBody>
          <a:bodyPr/>
          <a:lstStyle/>
          <a:p>
            <a:fld id="{E72B97AB-C8EF-4BF0-8991-32D59730913E}" type="slidenum">
              <a:rPr lang="en-GB" smtClean="0"/>
              <a:t>4</a:t>
            </a:fld>
            <a:endParaRPr lang="en-GB"/>
          </a:p>
        </p:txBody>
      </p:sp>
    </p:spTree>
    <p:extLst>
      <p:ext uri="{BB962C8B-B14F-4D97-AF65-F5344CB8AC3E}">
        <p14:creationId xmlns:p14="http://schemas.microsoft.com/office/powerpoint/2010/main" val="1215223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6D9-D5FF-A55F-C2FA-E147DE50F123}"/>
              </a:ext>
            </a:extLst>
          </p:cNvPr>
          <p:cNvSpPr>
            <a:spLocks noGrp="1"/>
          </p:cNvSpPr>
          <p:nvPr>
            <p:ph type="title"/>
          </p:nvPr>
        </p:nvSpPr>
        <p:spPr/>
        <p:txBody>
          <a:bodyPr>
            <a:normAutofit/>
          </a:bodyPr>
          <a:lstStyle/>
          <a:p>
            <a:pPr algn="ctr"/>
            <a:r>
              <a:rPr lang="en-GB" b="1" dirty="0">
                <a:solidFill>
                  <a:srgbClr val="00B050"/>
                </a:solidFill>
              </a:rPr>
              <a:t>Allow Dates between Two Dates</a:t>
            </a:r>
          </a:p>
        </p:txBody>
      </p:sp>
      <p:sp>
        <p:nvSpPr>
          <p:cNvPr id="3" name="Content Placeholder 2">
            <a:extLst>
              <a:ext uri="{FF2B5EF4-FFF2-40B4-BE49-F238E27FC236}">
                <a16:creationId xmlns:a16="http://schemas.microsoft.com/office/drawing/2014/main" id="{4C3AC8AC-93E6-9913-2A91-9C976CBB907D}"/>
              </a:ext>
            </a:extLst>
          </p:cNvPr>
          <p:cNvSpPr>
            <a:spLocks noGrp="1"/>
          </p:cNvSpPr>
          <p:nvPr>
            <p:ph idx="1"/>
          </p:nvPr>
        </p:nvSpPr>
        <p:spPr>
          <a:xfrm>
            <a:off x="838200" y="1463040"/>
            <a:ext cx="10515600" cy="5148775"/>
          </a:xfrm>
        </p:spPr>
        <p:txBody>
          <a:bodyPr>
            <a:normAutofit/>
          </a:bodyPr>
          <a:lstStyle/>
          <a:p>
            <a:pPr marL="0" indent="0">
              <a:buNone/>
            </a:pPr>
            <a:r>
              <a:rPr lang="en-GB" b="0" i="0" dirty="0">
                <a:solidFill>
                  <a:srgbClr val="333333"/>
                </a:solidFill>
                <a:effectLst/>
                <a:latin typeface="arial" panose="020B0604020202020204" pitchFamily="34" charset="0"/>
              </a:rPr>
              <a:t> </a:t>
            </a:r>
            <a:endParaRPr lang="en-GB" dirty="0"/>
          </a:p>
          <a:p>
            <a:pPr marL="0" indent="0">
              <a:buNone/>
            </a:pPr>
            <a:endParaRPr lang="en-GB" dirty="0"/>
          </a:p>
        </p:txBody>
      </p:sp>
      <p:sp>
        <p:nvSpPr>
          <p:cNvPr id="6" name="TextBox 5">
            <a:extLst>
              <a:ext uri="{FF2B5EF4-FFF2-40B4-BE49-F238E27FC236}">
                <a16:creationId xmlns:a16="http://schemas.microsoft.com/office/drawing/2014/main" id="{AF384850-A346-495A-E00C-EF0CDA0F1016}"/>
              </a:ext>
            </a:extLst>
          </p:cNvPr>
          <p:cNvSpPr txBox="1"/>
          <p:nvPr/>
        </p:nvSpPr>
        <p:spPr>
          <a:xfrm>
            <a:off x="131443" y="1228397"/>
            <a:ext cx="11671349" cy="3539430"/>
          </a:xfrm>
          <a:prstGeom prst="rect">
            <a:avLst/>
          </a:prstGeom>
          <a:noFill/>
        </p:spPr>
        <p:txBody>
          <a:bodyPr wrap="square">
            <a:spAutoFit/>
          </a:bodyPr>
          <a:lstStyle/>
          <a:p>
            <a:pPr marL="457200" indent="-457200">
              <a:buFont typeface="Arial" panose="020B0604020202020204" pitchFamily="34" charset="0"/>
              <a:buChar char="•"/>
            </a:pPr>
            <a:r>
              <a:rPr lang="en-GB" sz="2800" dirty="0"/>
              <a:t>Select data range.</a:t>
            </a:r>
          </a:p>
          <a:p>
            <a:pPr marL="457200" indent="-457200" algn="l">
              <a:buFont typeface="Arial" panose="020B0604020202020204" pitchFamily="34" charset="0"/>
              <a:buChar char="•"/>
            </a:pPr>
            <a:r>
              <a:rPr lang="en-GB" sz="2800" dirty="0"/>
              <a:t>Choose Data &gt; Data Tools &gt; Data Validation and define to text format with =AND(C2&gt;=DATE(2023,7,1),C2&lt;=DATE(2023,7,31))</a:t>
            </a:r>
          </a:p>
          <a:p>
            <a:pPr marL="457200" indent="-457200" algn="l">
              <a:buFont typeface="Arial" panose="020B0604020202020204" pitchFamily="34" charset="0"/>
              <a:buChar char="•"/>
            </a:pPr>
            <a:endParaRPr lang="en-GB" sz="2800" dirty="0"/>
          </a:p>
          <a:p>
            <a:br>
              <a:rPr lang="en-GB" sz="2800" dirty="0"/>
            </a:br>
            <a:endParaRPr lang="en-GB" sz="2800" dirty="0"/>
          </a:p>
          <a:p>
            <a:endParaRPr lang="en-GB" sz="2800" dirty="0"/>
          </a:p>
          <a:p>
            <a:endParaRPr lang="en-GB" sz="2800" dirty="0"/>
          </a:p>
        </p:txBody>
      </p:sp>
      <p:pic>
        <p:nvPicPr>
          <p:cNvPr id="5" name="Picture 4">
            <a:extLst>
              <a:ext uri="{FF2B5EF4-FFF2-40B4-BE49-F238E27FC236}">
                <a16:creationId xmlns:a16="http://schemas.microsoft.com/office/drawing/2014/main" id="{3157E6EE-8304-A22E-06B3-550CB17C7EA8}"/>
              </a:ext>
            </a:extLst>
          </p:cNvPr>
          <p:cNvPicPr>
            <a:picLocks noChangeAspect="1"/>
          </p:cNvPicPr>
          <p:nvPr/>
        </p:nvPicPr>
        <p:blipFill>
          <a:blip r:embed="rId2"/>
          <a:stretch>
            <a:fillRect/>
          </a:stretch>
        </p:blipFill>
        <p:spPr>
          <a:xfrm>
            <a:off x="2924175" y="2821745"/>
            <a:ext cx="6343650" cy="3352800"/>
          </a:xfrm>
          <a:prstGeom prst="rect">
            <a:avLst/>
          </a:prstGeom>
        </p:spPr>
      </p:pic>
      <p:sp>
        <p:nvSpPr>
          <p:cNvPr id="4" name="TextBox 3">
            <a:extLst>
              <a:ext uri="{FF2B5EF4-FFF2-40B4-BE49-F238E27FC236}">
                <a16:creationId xmlns:a16="http://schemas.microsoft.com/office/drawing/2014/main" id="{52A17F78-C7B7-148A-0F43-D291B0FD0F17}"/>
              </a:ext>
            </a:extLst>
          </p:cNvPr>
          <p:cNvSpPr txBox="1"/>
          <p:nvPr/>
        </p:nvSpPr>
        <p:spPr>
          <a:xfrm>
            <a:off x="5967117" y="0"/>
            <a:ext cx="6098344" cy="646331"/>
          </a:xfrm>
          <a:prstGeom prst="rect">
            <a:avLst/>
          </a:prstGeom>
          <a:noFill/>
        </p:spPr>
        <p:txBody>
          <a:bodyPr wrap="square">
            <a:spAutoFit/>
          </a:bodyPr>
          <a:lstStyle/>
          <a:p>
            <a:pPr algn="r"/>
            <a:r>
              <a:rPr lang="en-GB" sz="3600" b="1" dirty="0">
                <a:solidFill>
                  <a:srgbClr val="00B050"/>
                </a:solidFill>
              </a:rPr>
              <a:t>18 TwoDates.xlsx</a:t>
            </a:r>
          </a:p>
        </p:txBody>
      </p:sp>
      <p:sp>
        <p:nvSpPr>
          <p:cNvPr id="7" name="Slide Number Placeholder 6">
            <a:extLst>
              <a:ext uri="{FF2B5EF4-FFF2-40B4-BE49-F238E27FC236}">
                <a16:creationId xmlns:a16="http://schemas.microsoft.com/office/drawing/2014/main" id="{6D4B1377-1F0B-285E-8187-F1B97B9BC1AD}"/>
              </a:ext>
            </a:extLst>
          </p:cNvPr>
          <p:cNvSpPr>
            <a:spLocks noGrp="1"/>
          </p:cNvSpPr>
          <p:nvPr>
            <p:ph type="sldNum" sz="quarter" idx="12"/>
          </p:nvPr>
        </p:nvSpPr>
        <p:spPr/>
        <p:txBody>
          <a:bodyPr/>
          <a:lstStyle/>
          <a:p>
            <a:fld id="{E72B97AB-C8EF-4BF0-8991-32D59730913E}" type="slidenum">
              <a:rPr lang="en-GB" smtClean="0"/>
              <a:t>40</a:t>
            </a:fld>
            <a:endParaRPr lang="en-GB"/>
          </a:p>
        </p:txBody>
      </p:sp>
    </p:spTree>
    <p:extLst>
      <p:ext uri="{BB962C8B-B14F-4D97-AF65-F5344CB8AC3E}">
        <p14:creationId xmlns:p14="http://schemas.microsoft.com/office/powerpoint/2010/main" val="2299358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A2D7-D8C8-8D0F-D629-14BC9FF2616B}"/>
              </a:ext>
            </a:extLst>
          </p:cNvPr>
          <p:cNvSpPr>
            <a:spLocks noGrp="1"/>
          </p:cNvSpPr>
          <p:nvPr>
            <p:ph type="title"/>
          </p:nvPr>
        </p:nvSpPr>
        <p:spPr/>
        <p:txBody>
          <a:bodyPr/>
          <a:lstStyle/>
          <a:p>
            <a:pPr algn="ctr"/>
            <a:r>
              <a:rPr lang="en-GB" b="1" dirty="0">
                <a:solidFill>
                  <a:srgbClr val="00B050"/>
                </a:solidFill>
              </a:rPr>
              <a:t>Exercise</a:t>
            </a:r>
          </a:p>
        </p:txBody>
      </p:sp>
      <p:sp>
        <p:nvSpPr>
          <p:cNvPr id="3" name="Content Placeholder 2">
            <a:extLst>
              <a:ext uri="{FF2B5EF4-FFF2-40B4-BE49-F238E27FC236}">
                <a16:creationId xmlns:a16="http://schemas.microsoft.com/office/drawing/2014/main" id="{BF4B8953-CC6C-31D2-7F1B-A6121CA7B505}"/>
              </a:ext>
            </a:extLst>
          </p:cNvPr>
          <p:cNvSpPr>
            <a:spLocks noGrp="1"/>
          </p:cNvSpPr>
          <p:nvPr>
            <p:ph idx="1"/>
          </p:nvPr>
        </p:nvSpPr>
        <p:spPr/>
        <p:txBody>
          <a:bodyPr>
            <a:normAutofit fontScale="92500" lnSpcReduction="10000"/>
          </a:bodyPr>
          <a:lstStyle/>
          <a:p>
            <a:pPr marL="0" indent="0">
              <a:buNone/>
            </a:pPr>
            <a:r>
              <a:rPr lang="en-GB" dirty="0"/>
              <a:t>A retail store keeps the information about the products carried in the inventory in an excel spreadsheet. This information is presented in the table below. Use Data Validations tools to insure that: </a:t>
            </a:r>
          </a:p>
          <a:p>
            <a:pPr marL="0" indent="0">
              <a:buNone/>
            </a:pPr>
            <a:r>
              <a:rPr lang="en-GB" dirty="0"/>
              <a:t>a. The identification number for each item is a number that has exactly five digits. </a:t>
            </a:r>
          </a:p>
          <a:p>
            <a:pPr marL="0" indent="0">
              <a:buNone/>
            </a:pPr>
            <a:r>
              <a:rPr lang="en-GB" dirty="0"/>
              <a:t>b. Inventory level for each item cannot be negative. </a:t>
            </a:r>
          </a:p>
          <a:p>
            <a:pPr marL="0" indent="0">
              <a:buNone/>
            </a:pPr>
            <a:r>
              <a:rPr lang="en-GB" dirty="0"/>
              <a:t>c. The unit price for each item is at least $150. </a:t>
            </a:r>
          </a:p>
          <a:p>
            <a:pPr marL="0" indent="0">
              <a:buNone/>
            </a:pPr>
            <a:r>
              <a:rPr lang="en-GB" dirty="0"/>
              <a:t>d. A product condition should be either fair, or good, or very good. </a:t>
            </a:r>
          </a:p>
          <a:p>
            <a:pPr marL="0" indent="0">
              <a:buNone/>
            </a:pPr>
            <a:r>
              <a:rPr lang="en-GB" dirty="0"/>
              <a:t>e. The purchase date for the items in the inventory should not be less that </a:t>
            </a:r>
          </a:p>
          <a:p>
            <a:pPr marL="0" indent="0">
              <a:buNone/>
            </a:pPr>
            <a:r>
              <a:rPr lang="en-GB" dirty="0"/>
              <a:t>1/1/2023. </a:t>
            </a:r>
          </a:p>
        </p:txBody>
      </p:sp>
      <p:sp>
        <p:nvSpPr>
          <p:cNvPr id="4" name="TextBox 3">
            <a:extLst>
              <a:ext uri="{FF2B5EF4-FFF2-40B4-BE49-F238E27FC236}">
                <a16:creationId xmlns:a16="http://schemas.microsoft.com/office/drawing/2014/main" id="{7CFFEB02-3DED-720D-7748-DF5DF6667FEF}"/>
              </a:ext>
            </a:extLst>
          </p:cNvPr>
          <p:cNvSpPr txBox="1"/>
          <p:nvPr/>
        </p:nvSpPr>
        <p:spPr>
          <a:xfrm>
            <a:off x="5967117" y="0"/>
            <a:ext cx="6098344" cy="646331"/>
          </a:xfrm>
          <a:prstGeom prst="rect">
            <a:avLst/>
          </a:prstGeom>
          <a:noFill/>
        </p:spPr>
        <p:txBody>
          <a:bodyPr wrap="square">
            <a:spAutoFit/>
          </a:bodyPr>
          <a:lstStyle/>
          <a:p>
            <a:pPr algn="r"/>
            <a:r>
              <a:rPr lang="en-GB" sz="3600" b="1" dirty="0">
                <a:solidFill>
                  <a:srgbClr val="00B050"/>
                </a:solidFill>
              </a:rPr>
              <a:t>19 Exercise3.xlsx</a:t>
            </a:r>
          </a:p>
        </p:txBody>
      </p:sp>
      <p:sp>
        <p:nvSpPr>
          <p:cNvPr id="5" name="Slide Number Placeholder 4">
            <a:extLst>
              <a:ext uri="{FF2B5EF4-FFF2-40B4-BE49-F238E27FC236}">
                <a16:creationId xmlns:a16="http://schemas.microsoft.com/office/drawing/2014/main" id="{36A511C7-A7D8-C498-DEA1-7D23CB818037}"/>
              </a:ext>
            </a:extLst>
          </p:cNvPr>
          <p:cNvSpPr>
            <a:spLocks noGrp="1"/>
          </p:cNvSpPr>
          <p:nvPr>
            <p:ph type="sldNum" sz="quarter" idx="12"/>
          </p:nvPr>
        </p:nvSpPr>
        <p:spPr/>
        <p:txBody>
          <a:bodyPr/>
          <a:lstStyle/>
          <a:p>
            <a:fld id="{E72B97AB-C8EF-4BF0-8991-32D59730913E}" type="slidenum">
              <a:rPr lang="en-GB" smtClean="0"/>
              <a:t>41</a:t>
            </a:fld>
            <a:endParaRPr lang="en-GB"/>
          </a:p>
        </p:txBody>
      </p:sp>
    </p:spTree>
    <p:extLst>
      <p:ext uri="{BB962C8B-B14F-4D97-AF65-F5344CB8AC3E}">
        <p14:creationId xmlns:p14="http://schemas.microsoft.com/office/powerpoint/2010/main" val="274217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C2322F-B366-644B-2EAA-4F039345EAF6}"/>
              </a:ext>
            </a:extLst>
          </p:cNvPr>
          <p:cNvSpPr txBox="1"/>
          <p:nvPr/>
        </p:nvSpPr>
        <p:spPr>
          <a:xfrm>
            <a:off x="3049172" y="3240817"/>
            <a:ext cx="6098344" cy="1446550"/>
          </a:xfrm>
          <a:prstGeom prst="rect">
            <a:avLst/>
          </a:prstGeom>
          <a:noFill/>
        </p:spPr>
        <p:txBody>
          <a:bodyPr wrap="square">
            <a:spAutoFit/>
          </a:bodyPr>
          <a:lstStyle/>
          <a:p>
            <a:pPr algn="ctr"/>
            <a:r>
              <a:rPr lang="en-GB" sz="4400" b="1" dirty="0">
                <a:solidFill>
                  <a:srgbClr val="00B050"/>
                </a:solidFill>
              </a:rPr>
              <a:t>Remove Duplicates</a:t>
            </a:r>
          </a:p>
          <a:p>
            <a:pPr algn="ctr"/>
            <a:endParaRPr lang="en-GB" sz="4400" b="1" dirty="0">
              <a:solidFill>
                <a:srgbClr val="00B050"/>
              </a:solidFill>
            </a:endParaRPr>
          </a:p>
        </p:txBody>
      </p:sp>
      <p:sp>
        <p:nvSpPr>
          <p:cNvPr id="2" name="Slide Number Placeholder 1">
            <a:extLst>
              <a:ext uri="{FF2B5EF4-FFF2-40B4-BE49-F238E27FC236}">
                <a16:creationId xmlns:a16="http://schemas.microsoft.com/office/drawing/2014/main" id="{46B0B2F8-2DA0-5E5B-8556-0FB5359A7E49}"/>
              </a:ext>
            </a:extLst>
          </p:cNvPr>
          <p:cNvSpPr>
            <a:spLocks noGrp="1"/>
          </p:cNvSpPr>
          <p:nvPr>
            <p:ph type="sldNum" sz="quarter" idx="12"/>
          </p:nvPr>
        </p:nvSpPr>
        <p:spPr/>
        <p:txBody>
          <a:bodyPr/>
          <a:lstStyle/>
          <a:p>
            <a:fld id="{E72B97AB-C8EF-4BF0-8991-32D59730913E}" type="slidenum">
              <a:rPr lang="en-GB" smtClean="0"/>
              <a:t>42</a:t>
            </a:fld>
            <a:endParaRPr lang="en-GB"/>
          </a:p>
        </p:txBody>
      </p:sp>
    </p:spTree>
    <p:extLst>
      <p:ext uri="{BB962C8B-B14F-4D97-AF65-F5344CB8AC3E}">
        <p14:creationId xmlns:p14="http://schemas.microsoft.com/office/powerpoint/2010/main" val="4135110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F0AA-C8E4-F874-49C1-62D1F08AAEE3}"/>
              </a:ext>
            </a:extLst>
          </p:cNvPr>
          <p:cNvSpPr>
            <a:spLocks noGrp="1"/>
          </p:cNvSpPr>
          <p:nvPr>
            <p:ph type="title"/>
          </p:nvPr>
        </p:nvSpPr>
        <p:spPr/>
        <p:txBody>
          <a:bodyPr/>
          <a:lstStyle/>
          <a:p>
            <a:pPr algn="ctr"/>
            <a:r>
              <a:rPr lang="en-GB" b="1" dirty="0">
                <a:solidFill>
                  <a:srgbClr val="00B050"/>
                </a:solidFill>
              </a:rPr>
              <a:t>Remove Duplicates</a:t>
            </a:r>
          </a:p>
        </p:txBody>
      </p:sp>
      <p:sp>
        <p:nvSpPr>
          <p:cNvPr id="3" name="Content Placeholder 2">
            <a:extLst>
              <a:ext uri="{FF2B5EF4-FFF2-40B4-BE49-F238E27FC236}">
                <a16:creationId xmlns:a16="http://schemas.microsoft.com/office/drawing/2014/main" id="{E8499B32-FED3-8AC9-DCF3-9EE599431925}"/>
              </a:ext>
            </a:extLst>
          </p:cNvPr>
          <p:cNvSpPr>
            <a:spLocks noGrp="1"/>
          </p:cNvSpPr>
          <p:nvPr>
            <p:ph idx="1"/>
          </p:nvPr>
        </p:nvSpPr>
        <p:spPr>
          <a:xfrm>
            <a:off x="838200" y="1277938"/>
            <a:ext cx="10515600" cy="4351338"/>
          </a:xfrm>
        </p:spPr>
        <p:txBody>
          <a:bodyPr/>
          <a:lstStyle/>
          <a:p>
            <a:r>
              <a:rPr lang="en-GB" dirty="0"/>
              <a:t>A Excel tool that allows the user remove duplicates from a column or a set of columns.</a:t>
            </a:r>
          </a:p>
          <a:p>
            <a:r>
              <a:rPr lang="en-GB" dirty="0"/>
              <a:t>Select data range.</a:t>
            </a:r>
          </a:p>
          <a:p>
            <a:r>
              <a:rPr lang="en-GB" dirty="0"/>
              <a:t>Choose Data &gt; Data Tools &gt; Remove Duplicates</a:t>
            </a:r>
          </a:p>
          <a:p>
            <a:endParaRPr lang="en-GB" dirty="0"/>
          </a:p>
          <a:p>
            <a:endParaRPr lang="en-GB" dirty="0"/>
          </a:p>
        </p:txBody>
      </p:sp>
      <p:pic>
        <p:nvPicPr>
          <p:cNvPr id="5" name="Picture 4">
            <a:extLst>
              <a:ext uri="{FF2B5EF4-FFF2-40B4-BE49-F238E27FC236}">
                <a16:creationId xmlns:a16="http://schemas.microsoft.com/office/drawing/2014/main" id="{5136870B-BCAD-37F1-7BCB-CEC1E795AB2C}"/>
              </a:ext>
            </a:extLst>
          </p:cNvPr>
          <p:cNvPicPr>
            <a:picLocks noChangeAspect="1"/>
          </p:cNvPicPr>
          <p:nvPr/>
        </p:nvPicPr>
        <p:blipFill>
          <a:blip r:embed="rId2"/>
          <a:stretch>
            <a:fillRect/>
          </a:stretch>
        </p:blipFill>
        <p:spPr>
          <a:xfrm>
            <a:off x="409575" y="3189849"/>
            <a:ext cx="5686425" cy="3009900"/>
          </a:xfrm>
          <a:prstGeom prst="rect">
            <a:avLst/>
          </a:prstGeom>
        </p:spPr>
      </p:pic>
      <p:pic>
        <p:nvPicPr>
          <p:cNvPr id="7" name="Picture 6">
            <a:extLst>
              <a:ext uri="{FF2B5EF4-FFF2-40B4-BE49-F238E27FC236}">
                <a16:creationId xmlns:a16="http://schemas.microsoft.com/office/drawing/2014/main" id="{25777526-422A-8CB5-A2CA-1367A857173F}"/>
              </a:ext>
            </a:extLst>
          </p:cNvPr>
          <p:cNvPicPr>
            <a:picLocks noChangeAspect="1"/>
          </p:cNvPicPr>
          <p:nvPr/>
        </p:nvPicPr>
        <p:blipFill>
          <a:blip r:embed="rId3"/>
          <a:stretch>
            <a:fillRect/>
          </a:stretch>
        </p:blipFill>
        <p:spPr>
          <a:xfrm>
            <a:off x="4217377" y="4746624"/>
            <a:ext cx="7705725" cy="1666875"/>
          </a:xfrm>
          <a:prstGeom prst="rect">
            <a:avLst/>
          </a:prstGeom>
        </p:spPr>
      </p:pic>
      <p:sp>
        <p:nvSpPr>
          <p:cNvPr id="4" name="TextBox 3">
            <a:extLst>
              <a:ext uri="{FF2B5EF4-FFF2-40B4-BE49-F238E27FC236}">
                <a16:creationId xmlns:a16="http://schemas.microsoft.com/office/drawing/2014/main" id="{1D62D8D6-2B4A-5484-FE0E-DA1E42475532}"/>
              </a:ext>
            </a:extLst>
          </p:cNvPr>
          <p:cNvSpPr txBox="1"/>
          <p:nvPr/>
        </p:nvSpPr>
        <p:spPr>
          <a:xfrm>
            <a:off x="5967117" y="0"/>
            <a:ext cx="6098344" cy="646331"/>
          </a:xfrm>
          <a:prstGeom prst="rect">
            <a:avLst/>
          </a:prstGeom>
          <a:noFill/>
        </p:spPr>
        <p:txBody>
          <a:bodyPr wrap="square">
            <a:spAutoFit/>
          </a:bodyPr>
          <a:lstStyle/>
          <a:p>
            <a:pPr algn="r"/>
            <a:r>
              <a:rPr lang="en-GB" sz="3600" b="1" dirty="0">
                <a:solidFill>
                  <a:srgbClr val="00B050"/>
                </a:solidFill>
              </a:rPr>
              <a:t>20 RemoveDuplicates1.xlsx</a:t>
            </a:r>
          </a:p>
        </p:txBody>
      </p:sp>
      <p:sp>
        <p:nvSpPr>
          <p:cNvPr id="6" name="Slide Number Placeholder 5">
            <a:extLst>
              <a:ext uri="{FF2B5EF4-FFF2-40B4-BE49-F238E27FC236}">
                <a16:creationId xmlns:a16="http://schemas.microsoft.com/office/drawing/2014/main" id="{9D1DD1A2-2556-C8A5-703C-8633C0BCC6D9}"/>
              </a:ext>
            </a:extLst>
          </p:cNvPr>
          <p:cNvSpPr>
            <a:spLocks noGrp="1"/>
          </p:cNvSpPr>
          <p:nvPr>
            <p:ph type="sldNum" sz="quarter" idx="12"/>
          </p:nvPr>
        </p:nvSpPr>
        <p:spPr/>
        <p:txBody>
          <a:bodyPr/>
          <a:lstStyle/>
          <a:p>
            <a:fld id="{E72B97AB-C8EF-4BF0-8991-32D59730913E}" type="slidenum">
              <a:rPr lang="en-GB" smtClean="0"/>
              <a:t>43</a:t>
            </a:fld>
            <a:endParaRPr lang="en-GB"/>
          </a:p>
        </p:txBody>
      </p:sp>
    </p:spTree>
    <p:extLst>
      <p:ext uri="{BB962C8B-B14F-4D97-AF65-F5344CB8AC3E}">
        <p14:creationId xmlns:p14="http://schemas.microsoft.com/office/powerpoint/2010/main" val="1948802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F0AA-C8E4-F874-49C1-62D1F08AAEE3}"/>
              </a:ext>
            </a:extLst>
          </p:cNvPr>
          <p:cNvSpPr>
            <a:spLocks noGrp="1"/>
          </p:cNvSpPr>
          <p:nvPr>
            <p:ph type="title"/>
          </p:nvPr>
        </p:nvSpPr>
        <p:spPr/>
        <p:txBody>
          <a:bodyPr/>
          <a:lstStyle/>
          <a:p>
            <a:pPr algn="ctr"/>
            <a:r>
              <a:rPr lang="en-GB" b="1" dirty="0">
                <a:solidFill>
                  <a:srgbClr val="00B050"/>
                </a:solidFill>
              </a:rPr>
              <a:t>Remove Duplicates</a:t>
            </a:r>
          </a:p>
        </p:txBody>
      </p:sp>
      <p:sp>
        <p:nvSpPr>
          <p:cNvPr id="3" name="Content Placeholder 2">
            <a:extLst>
              <a:ext uri="{FF2B5EF4-FFF2-40B4-BE49-F238E27FC236}">
                <a16:creationId xmlns:a16="http://schemas.microsoft.com/office/drawing/2014/main" id="{E8499B32-FED3-8AC9-DCF3-9EE599431925}"/>
              </a:ext>
            </a:extLst>
          </p:cNvPr>
          <p:cNvSpPr>
            <a:spLocks noGrp="1"/>
          </p:cNvSpPr>
          <p:nvPr>
            <p:ph idx="1"/>
          </p:nvPr>
        </p:nvSpPr>
        <p:spPr>
          <a:xfrm>
            <a:off x="838200" y="1277938"/>
            <a:ext cx="10515600" cy="4351338"/>
          </a:xfrm>
        </p:spPr>
        <p:txBody>
          <a:bodyPr/>
          <a:lstStyle/>
          <a:p>
            <a:r>
              <a:rPr lang="en-GB" dirty="0"/>
              <a:t>Select data range.</a:t>
            </a:r>
          </a:p>
          <a:p>
            <a:r>
              <a:rPr lang="en-GB" dirty="0"/>
              <a:t>Choose Data &gt; Data Tools &gt; Remove Duplicates</a:t>
            </a:r>
          </a:p>
          <a:p>
            <a:endParaRPr lang="en-GB" dirty="0"/>
          </a:p>
          <a:p>
            <a:endParaRPr lang="en-GB" dirty="0"/>
          </a:p>
        </p:txBody>
      </p:sp>
      <p:pic>
        <p:nvPicPr>
          <p:cNvPr id="6" name="Picture 5">
            <a:extLst>
              <a:ext uri="{FF2B5EF4-FFF2-40B4-BE49-F238E27FC236}">
                <a16:creationId xmlns:a16="http://schemas.microsoft.com/office/drawing/2014/main" id="{99C13E1E-4993-8661-87D2-B37A8399815E}"/>
              </a:ext>
            </a:extLst>
          </p:cNvPr>
          <p:cNvPicPr>
            <a:picLocks noChangeAspect="1"/>
          </p:cNvPicPr>
          <p:nvPr/>
        </p:nvPicPr>
        <p:blipFill>
          <a:blip r:embed="rId2"/>
          <a:stretch>
            <a:fillRect/>
          </a:stretch>
        </p:blipFill>
        <p:spPr>
          <a:xfrm>
            <a:off x="991112" y="2269332"/>
            <a:ext cx="5876925" cy="2781300"/>
          </a:xfrm>
          <a:prstGeom prst="rect">
            <a:avLst/>
          </a:prstGeom>
        </p:spPr>
      </p:pic>
      <p:pic>
        <p:nvPicPr>
          <p:cNvPr id="8" name="Picture 7">
            <a:extLst>
              <a:ext uri="{FF2B5EF4-FFF2-40B4-BE49-F238E27FC236}">
                <a16:creationId xmlns:a16="http://schemas.microsoft.com/office/drawing/2014/main" id="{9554D34E-2741-4131-AC24-76FD2FB28BB8}"/>
              </a:ext>
            </a:extLst>
          </p:cNvPr>
          <p:cNvPicPr>
            <a:picLocks noChangeAspect="1"/>
          </p:cNvPicPr>
          <p:nvPr/>
        </p:nvPicPr>
        <p:blipFill>
          <a:blip r:embed="rId3"/>
          <a:stretch>
            <a:fillRect/>
          </a:stretch>
        </p:blipFill>
        <p:spPr>
          <a:xfrm>
            <a:off x="4866762" y="4032251"/>
            <a:ext cx="6791325" cy="2743200"/>
          </a:xfrm>
          <a:prstGeom prst="rect">
            <a:avLst/>
          </a:prstGeom>
        </p:spPr>
      </p:pic>
      <p:sp>
        <p:nvSpPr>
          <p:cNvPr id="4" name="TextBox 3">
            <a:extLst>
              <a:ext uri="{FF2B5EF4-FFF2-40B4-BE49-F238E27FC236}">
                <a16:creationId xmlns:a16="http://schemas.microsoft.com/office/drawing/2014/main" id="{174362D1-F3F6-CB4D-28E1-7DA38EC1DA9D}"/>
              </a:ext>
            </a:extLst>
          </p:cNvPr>
          <p:cNvSpPr txBox="1"/>
          <p:nvPr/>
        </p:nvSpPr>
        <p:spPr>
          <a:xfrm>
            <a:off x="5967117" y="0"/>
            <a:ext cx="6098344" cy="646331"/>
          </a:xfrm>
          <a:prstGeom prst="rect">
            <a:avLst/>
          </a:prstGeom>
          <a:noFill/>
        </p:spPr>
        <p:txBody>
          <a:bodyPr wrap="square">
            <a:spAutoFit/>
          </a:bodyPr>
          <a:lstStyle/>
          <a:p>
            <a:pPr algn="r"/>
            <a:r>
              <a:rPr lang="en-GB" sz="3600" b="1" dirty="0">
                <a:solidFill>
                  <a:srgbClr val="00B050"/>
                </a:solidFill>
              </a:rPr>
              <a:t>21 RemoveDuplicates.xlsx</a:t>
            </a:r>
          </a:p>
        </p:txBody>
      </p:sp>
      <p:sp>
        <p:nvSpPr>
          <p:cNvPr id="5" name="Slide Number Placeholder 4">
            <a:extLst>
              <a:ext uri="{FF2B5EF4-FFF2-40B4-BE49-F238E27FC236}">
                <a16:creationId xmlns:a16="http://schemas.microsoft.com/office/drawing/2014/main" id="{AFD0C55A-F69E-E932-3D39-48DE9A9B7DE0}"/>
              </a:ext>
            </a:extLst>
          </p:cNvPr>
          <p:cNvSpPr>
            <a:spLocks noGrp="1"/>
          </p:cNvSpPr>
          <p:nvPr>
            <p:ph type="sldNum" sz="quarter" idx="12"/>
          </p:nvPr>
        </p:nvSpPr>
        <p:spPr/>
        <p:txBody>
          <a:bodyPr/>
          <a:lstStyle/>
          <a:p>
            <a:fld id="{E72B97AB-C8EF-4BF0-8991-32D59730913E}" type="slidenum">
              <a:rPr lang="en-GB" smtClean="0"/>
              <a:t>44</a:t>
            </a:fld>
            <a:endParaRPr lang="en-GB"/>
          </a:p>
        </p:txBody>
      </p:sp>
    </p:spTree>
    <p:extLst>
      <p:ext uri="{BB962C8B-B14F-4D97-AF65-F5344CB8AC3E}">
        <p14:creationId xmlns:p14="http://schemas.microsoft.com/office/powerpoint/2010/main" val="1257331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F0AA-C8E4-F874-49C1-62D1F08AAEE3}"/>
              </a:ext>
            </a:extLst>
          </p:cNvPr>
          <p:cNvSpPr>
            <a:spLocks noGrp="1"/>
          </p:cNvSpPr>
          <p:nvPr>
            <p:ph type="title"/>
          </p:nvPr>
        </p:nvSpPr>
        <p:spPr/>
        <p:txBody>
          <a:bodyPr/>
          <a:lstStyle/>
          <a:p>
            <a:pPr algn="ctr"/>
            <a:r>
              <a:rPr lang="en-GB" b="1" dirty="0">
                <a:solidFill>
                  <a:srgbClr val="00B050"/>
                </a:solidFill>
              </a:rPr>
              <a:t>Remove Duplicates</a:t>
            </a:r>
          </a:p>
        </p:txBody>
      </p:sp>
      <p:sp>
        <p:nvSpPr>
          <p:cNvPr id="3" name="Content Placeholder 2">
            <a:extLst>
              <a:ext uri="{FF2B5EF4-FFF2-40B4-BE49-F238E27FC236}">
                <a16:creationId xmlns:a16="http://schemas.microsoft.com/office/drawing/2014/main" id="{E8499B32-FED3-8AC9-DCF3-9EE599431925}"/>
              </a:ext>
            </a:extLst>
          </p:cNvPr>
          <p:cNvSpPr>
            <a:spLocks noGrp="1"/>
          </p:cNvSpPr>
          <p:nvPr>
            <p:ph idx="1"/>
          </p:nvPr>
        </p:nvSpPr>
        <p:spPr>
          <a:xfrm>
            <a:off x="838200" y="1277938"/>
            <a:ext cx="10515600" cy="4351338"/>
          </a:xfrm>
        </p:spPr>
        <p:txBody>
          <a:bodyPr/>
          <a:lstStyle/>
          <a:p>
            <a:r>
              <a:rPr lang="en-GB" dirty="0"/>
              <a:t>Select data range.</a:t>
            </a:r>
          </a:p>
          <a:p>
            <a:r>
              <a:rPr lang="en-GB" dirty="0"/>
              <a:t>Choose Data &gt; Data Tools &gt; Remove Duplicates</a:t>
            </a:r>
          </a:p>
          <a:p>
            <a:endParaRPr lang="en-GB" dirty="0"/>
          </a:p>
          <a:p>
            <a:endParaRPr lang="en-GB" dirty="0"/>
          </a:p>
        </p:txBody>
      </p:sp>
      <p:pic>
        <p:nvPicPr>
          <p:cNvPr id="5" name="Picture 4">
            <a:extLst>
              <a:ext uri="{FF2B5EF4-FFF2-40B4-BE49-F238E27FC236}">
                <a16:creationId xmlns:a16="http://schemas.microsoft.com/office/drawing/2014/main" id="{06F95550-CB5C-469C-DC4D-DB9E82552F99}"/>
              </a:ext>
            </a:extLst>
          </p:cNvPr>
          <p:cNvPicPr>
            <a:picLocks noChangeAspect="1"/>
          </p:cNvPicPr>
          <p:nvPr/>
        </p:nvPicPr>
        <p:blipFill>
          <a:blip r:embed="rId2"/>
          <a:stretch>
            <a:fillRect/>
          </a:stretch>
        </p:blipFill>
        <p:spPr>
          <a:xfrm>
            <a:off x="838200" y="2259807"/>
            <a:ext cx="5886450" cy="2800350"/>
          </a:xfrm>
          <a:prstGeom prst="rect">
            <a:avLst/>
          </a:prstGeom>
        </p:spPr>
      </p:pic>
      <p:pic>
        <p:nvPicPr>
          <p:cNvPr id="10" name="Picture 9">
            <a:extLst>
              <a:ext uri="{FF2B5EF4-FFF2-40B4-BE49-F238E27FC236}">
                <a16:creationId xmlns:a16="http://schemas.microsoft.com/office/drawing/2014/main" id="{48E59B53-FC29-8AFE-F4A4-A39C8917CF50}"/>
              </a:ext>
            </a:extLst>
          </p:cNvPr>
          <p:cNvPicPr>
            <a:picLocks noChangeAspect="1"/>
          </p:cNvPicPr>
          <p:nvPr/>
        </p:nvPicPr>
        <p:blipFill>
          <a:blip r:embed="rId3"/>
          <a:stretch>
            <a:fillRect/>
          </a:stretch>
        </p:blipFill>
        <p:spPr>
          <a:xfrm>
            <a:off x="5049202" y="3977879"/>
            <a:ext cx="6848475" cy="2733675"/>
          </a:xfrm>
          <a:prstGeom prst="rect">
            <a:avLst/>
          </a:prstGeom>
        </p:spPr>
      </p:pic>
      <p:sp>
        <p:nvSpPr>
          <p:cNvPr id="6" name="TextBox 5">
            <a:extLst>
              <a:ext uri="{FF2B5EF4-FFF2-40B4-BE49-F238E27FC236}">
                <a16:creationId xmlns:a16="http://schemas.microsoft.com/office/drawing/2014/main" id="{A276537B-8DA4-7B41-A313-9296098D8E19}"/>
              </a:ext>
            </a:extLst>
          </p:cNvPr>
          <p:cNvSpPr txBox="1"/>
          <p:nvPr/>
        </p:nvSpPr>
        <p:spPr>
          <a:xfrm>
            <a:off x="5799333" y="146446"/>
            <a:ext cx="6098344" cy="646331"/>
          </a:xfrm>
          <a:prstGeom prst="rect">
            <a:avLst/>
          </a:prstGeom>
          <a:noFill/>
        </p:spPr>
        <p:txBody>
          <a:bodyPr wrap="square">
            <a:spAutoFit/>
          </a:bodyPr>
          <a:lstStyle/>
          <a:p>
            <a:pPr algn="r"/>
            <a:r>
              <a:rPr lang="en-GB" sz="3600" b="1" dirty="0">
                <a:solidFill>
                  <a:srgbClr val="00B050"/>
                </a:solidFill>
              </a:rPr>
              <a:t>22 RemoveDuplicates3.xlsx</a:t>
            </a:r>
          </a:p>
        </p:txBody>
      </p:sp>
      <p:sp>
        <p:nvSpPr>
          <p:cNvPr id="7" name="Slide Number Placeholder 6">
            <a:extLst>
              <a:ext uri="{FF2B5EF4-FFF2-40B4-BE49-F238E27FC236}">
                <a16:creationId xmlns:a16="http://schemas.microsoft.com/office/drawing/2014/main" id="{9D5B7474-E43B-5927-2A9C-69F66E3EB896}"/>
              </a:ext>
            </a:extLst>
          </p:cNvPr>
          <p:cNvSpPr>
            <a:spLocks noGrp="1"/>
          </p:cNvSpPr>
          <p:nvPr>
            <p:ph type="sldNum" sz="quarter" idx="12"/>
          </p:nvPr>
        </p:nvSpPr>
        <p:spPr/>
        <p:txBody>
          <a:bodyPr/>
          <a:lstStyle/>
          <a:p>
            <a:fld id="{E72B97AB-C8EF-4BF0-8991-32D59730913E}" type="slidenum">
              <a:rPr lang="en-GB" smtClean="0"/>
              <a:t>45</a:t>
            </a:fld>
            <a:endParaRPr lang="en-GB"/>
          </a:p>
        </p:txBody>
      </p:sp>
    </p:spTree>
    <p:extLst>
      <p:ext uri="{BB962C8B-B14F-4D97-AF65-F5344CB8AC3E}">
        <p14:creationId xmlns:p14="http://schemas.microsoft.com/office/powerpoint/2010/main" val="1160289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F0AA-C8E4-F874-49C1-62D1F08AAEE3}"/>
              </a:ext>
            </a:extLst>
          </p:cNvPr>
          <p:cNvSpPr>
            <a:spLocks noGrp="1"/>
          </p:cNvSpPr>
          <p:nvPr>
            <p:ph type="title"/>
          </p:nvPr>
        </p:nvSpPr>
        <p:spPr/>
        <p:txBody>
          <a:bodyPr/>
          <a:lstStyle/>
          <a:p>
            <a:pPr algn="ctr"/>
            <a:r>
              <a:rPr lang="en-GB" b="1" dirty="0">
                <a:solidFill>
                  <a:srgbClr val="00B050"/>
                </a:solidFill>
              </a:rPr>
              <a:t>Exercise 4</a:t>
            </a:r>
          </a:p>
        </p:txBody>
      </p:sp>
      <p:sp>
        <p:nvSpPr>
          <p:cNvPr id="3" name="Content Placeholder 2">
            <a:extLst>
              <a:ext uri="{FF2B5EF4-FFF2-40B4-BE49-F238E27FC236}">
                <a16:creationId xmlns:a16="http://schemas.microsoft.com/office/drawing/2014/main" id="{E8499B32-FED3-8AC9-DCF3-9EE599431925}"/>
              </a:ext>
            </a:extLst>
          </p:cNvPr>
          <p:cNvSpPr>
            <a:spLocks noGrp="1"/>
          </p:cNvSpPr>
          <p:nvPr>
            <p:ph idx="1"/>
          </p:nvPr>
        </p:nvSpPr>
        <p:spPr>
          <a:xfrm>
            <a:off x="838200" y="1470078"/>
            <a:ext cx="10515600" cy="4351338"/>
          </a:xfrm>
        </p:spPr>
        <p:txBody>
          <a:bodyPr/>
          <a:lstStyle/>
          <a:p>
            <a:r>
              <a:rPr lang="en-GB" dirty="0"/>
              <a:t>Remove entire row based on the name duplicates!</a:t>
            </a:r>
          </a:p>
          <a:p>
            <a:endParaRPr lang="en-GB" dirty="0"/>
          </a:p>
        </p:txBody>
      </p:sp>
      <p:graphicFrame>
        <p:nvGraphicFramePr>
          <p:cNvPr id="6" name="Table 5">
            <a:extLst>
              <a:ext uri="{FF2B5EF4-FFF2-40B4-BE49-F238E27FC236}">
                <a16:creationId xmlns:a16="http://schemas.microsoft.com/office/drawing/2014/main" id="{4271CCAA-6227-4F60-2837-F330133AAC87}"/>
              </a:ext>
            </a:extLst>
          </p:cNvPr>
          <p:cNvGraphicFramePr>
            <a:graphicFrameLocks noGrp="1"/>
          </p:cNvGraphicFramePr>
          <p:nvPr>
            <p:extLst>
              <p:ext uri="{D42A27DB-BD31-4B8C-83A1-F6EECF244321}">
                <p14:modId xmlns:p14="http://schemas.microsoft.com/office/powerpoint/2010/main" val="500344366"/>
              </p:ext>
            </p:extLst>
          </p:nvPr>
        </p:nvGraphicFramePr>
        <p:xfrm>
          <a:off x="1842868" y="2082018"/>
          <a:ext cx="3024554" cy="3305904"/>
        </p:xfrm>
        <a:graphic>
          <a:graphicData uri="http://schemas.openxmlformats.org/drawingml/2006/table">
            <a:tbl>
              <a:tblPr>
                <a:tableStyleId>{5C22544A-7EE6-4342-B048-85BDC9FD1C3A}</a:tableStyleId>
              </a:tblPr>
              <a:tblGrid>
                <a:gridCol w="1189989">
                  <a:extLst>
                    <a:ext uri="{9D8B030D-6E8A-4147-A177-3AD203B41FA5}">
                      <a16:colId xmlns:a16="http://schemas.microsoft.com/office/drawing/2014/main" val="1331587919"/>
                    </a:ext>
                  </a:extLst>
                </a:gridCol>
                <a:gridCol w="1834565">
                  <a:extLst>
                    <a:ext uri="{9D8B030D-6E8A-4147-A177-3AD203B41FA5}">
                      <a16:colId xmlns:a16="http://schemas.microsoft.com/office/drawing/2014/main" val="334411991"/>
                    </a:ext>
                  </a:extLst>
                </a:gridCol>
              </a:tblGrid>
              <a:tr h="236136">
                <a:tc>
                  <a:txBody>
                    <a:bodyPr/>
                    <a:lstStyle/>
                    <a:p>
                      <a:pPr algn="l" fontAlgn="b"/>
                      <a:r>
                        <a:rPr lang="en-GB" sz="1100" u="none" strike="noStrike">
                          <a:effectLst/>
                        </a:rPr>
                        <a:t>Name</a:t>
                      </a:r>
                      <a:endParaRPr lang="en-GB"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State</a:t>
                      </a:r>
                      <a:endParaRPr lang="en-GB"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6423964"/>
                  </a:ext>
                </a:extLst>
              </a:tr>
              <a:tr h="236136">
                <a:tc>
                  <a:txBody>
                    <a:bodyPr/>
                    <a:lstStyle/>
                    <a:p>
                      <a:pPr algn="l" fontAlgn="b"/>
                      <a:r>
                        <a:rPr lang="en-GB" sz="1100" u="none" strike="noStrike">
                          <a:effectLst/>
                        </a:rPr>
                        <a:t>Harry</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Arizona</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3292077"/>
                  </a:ext>
                </a:extLst>
              </a:tr>
              <a:tr h="236136">
                <a:tc>
                  <a:txBody>
                    <a:bodyPr/>
                    <a:lstStyle/>
                    <a:p>
                      <a:pPr algn="l" fontAlgn="b"/>
                      <a:r>
                        <a:rPr lang="en-GB" sz="1100" u="none" strike="noStrike">
                          <a:effectLst/>
                        </a:rPr>
                        <a:t>William</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Texas</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6610322"/>
                  </a:ext>
                </a:extLst>
              </a:tr>
              <a:tr h="236136">
                <a:tc>
                  <a:txBody>
                    <a:bodyPr/>
                    <a:lstStyle/>
                    <a:p>
                      <a:pPr algn="l" fontAlgn="b"/>
                      <a:r>
                        <a:rPr lang="en-GB" sz="1100" u="none" strike="noStrike">
                          <a:effectLst/>
                        </a:rPr>
                        <a:t>Sean</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New York</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1744485"/>
                  </a:ext>
                </a:extLst>
              </a:tr>
              <a:tr h="236136">
                <a:tc>
                  <a:txBody>
                    <a:bodyPr/>
                    <a:lstStyle/>
                    <a:p>
                      <a:pPr algn="l" fontAlgn="b"/>
                      <a:r>
                        <a:rPr lang="en-GB" sz="1100" u="none" strike="noStrike">
                          <a:effectLst/>
                        </a:rPr>
                        <a:t>Sarah</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Washington</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3906824"/>
                  </a:ext>
                </a:extLst>
              </a:tr>
              <a:tr h="236136">
                <a:tc>
                  <a:txBody>
                    <a:bodyPr/>
                    <a:lstStyle/>
                    <a:p>
                      <a:pPr algn="l" fontAlgn="b"/>
                      <a:r>
                        <a:rPr lang="en-GB" sz="1100" u="none" strike="noStrike">
                          <a:effectLst/>
                        </a:rPr>
                        <a:t>Tom</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Georgia</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0341026"/>
                  </a:ext>
                </a:extLst>
              </a:tr>
              <a:tr h="236136">
                <a:tc>
                  <a:txBody>
                    <a:bodyPr/>
                    <a:lstStyle/>
                    <a:p>
                      <a:pPr algn="l" fontAlgn="b"/>
                      <a:r>
                        <a:rPr lang="en-GB" sz="1100" u="none" strike="noStrike">
                          <a:effectLst/>
                        </a:rPr>
                        <a:t>Thomas</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California</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7724822"/>
                  </a:ext>
                </a:extLst>
              </a:tr>
              <a:tr h="236136">
                <a:tc>
                  <a:txBody>
                    <a:bodyPr/>
                    <a:lstStyle/>
                    <a:p>
                      <a:pPr algn="l" fontAlgn="b"/>
                      <a:r>
                        <a:rPr lang="en-GB" sz="1100" u="none" strike="noStrike">
                          <a:effectLst/>
                        </a:rPr>
                        <a:t>Tim</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North Carolina</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114730"/>
                  </a:ext>
                </a:extLst>
              </a:tr>
              <a:tr h="236136">
                <a:tc>
                  <a:txBody>
                    <a:bodyPr/>
                    <a:lstStyle/>
                    <a:p>
                      <a:pPr algn="l" fontAlgn="b"/>
                      <a:r>
                        <a:rPr lang="en-GB" sz="1100" u="none" strike="noStrike">
                          <a:effectLst/>
                        </a:rPr>
                        <a:t>Sammy</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Oregon</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737651"/>
                  </a:ext>
                </a:extLst>
              </a:tr>
              <a:tr h="236136">
                <a:tc>
                  <a:txBody>
                    <a:bodyPr/>
                    <a:lstStyle/>
                    <a:p>
                      <a:pPr algn="l" fontAlgn="b"/>
                      <a:r>
                        <a:rPr lang="en-GB" sz="1100" u="none" strike="noStrike">
                          <a:effectLst/>
                        </a:rPr>
                        <a:t>Harry</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New York</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1028974"/>
                  </a:ext>
                </a:extLst>
              </a:tr>
              <a:tr h="236136">
                <a:tc>
                  <a:txBody>
                    <a:bodyPr/>
                    <a:lstStyle/>
                    <a:p>
                      <a:pPr algn="l" fontAlgn="b"/>
                      <a:r>
                        <a:rPr lang="en-GB" sz="1100" u="none" strike="noStrike">
                          <a:effectLst/>
                        </a:rPr>
                        <a:t>Tina</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Washington</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7267803"/>
                  </a:ext>
                </a:extLst>
              </a:tr>
              <a:tr h="236136">
                <a:tc>
                  <a:txBody>
                    <a:bodyPr/>
                    <a:lstStyle/>
                    <a:p>
                      <a:pPr algn="l" fontAlgn="b"/>
                      <a:r>
                        <a:rPr lang="en-GB" sz="1100" u="none" strike="noStrike">
                          <a:effectLst/>
                        </a:rPr>
                        <a:t>Sean</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Delaware</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0458245"/>
                  </a:ext>
                </a:extLst>
              </a:tr>
              <a:tr h="236136">
                <a:tc>
                  <a:txBody>
                    <a:bodyPr/>
                    <a:lstStyle/>
                    <a:p>
                      <a:pPr algn="l" fontAlgn="b"/>
                      <a:r>
                        <a:rPr lang="en-GB" sz="1100" u="none" strike="noStrike">
                          <a:effectLst/>
                        </a:rPr>
                        <a:t>Jack</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Arkansas</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1054969"/>
                  </a:ext>
                </a:extLst>
              </a:tr>
              <a:tr h="236136">
                <a:tc>
                  <a:txBody>
                    <a:bodyPr/>
                    <a:lstStyle/>
                    <a:p>
                      <a:pPr algn="l" fontAlgn="b"/>
                      <a:r>
                        <a:rPr lang="en-GB" sz="1100" u="none" strike="noStrike">
                          <a:effectLst/>
                        </a:rPr>
                        <a:t>Jack</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Florida</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5218995"/>
                  </a:ext>
                </a:extLst>
              </a:tr>
            </a:tbl>
          </a:graphicData>
        </a:graphic>
      </p:graphicFrame>
      <p:sp>
        <p:nvSpPr>
          <p:cNvPr id="8" name="TextBox 7">
            <a:extLst>
              <a:ext uri="{FF2B5EF4-FFF2-40B4-BE49-F238E27FC236}">
                <a16:creationId xmlns:a16="http://schemas.microsoft.com/office/drawing/2014/main" id="{18FD525A-29A5-283F-78FA-C4850AB756E1}"/>
              </a:ext>
            </a:extLst>
          </p:cNvPr>
          <p:cNvSpPr txBox="1"/>
          <p:nvPr/>
        </p:nvSpPr>
        <p:spPr>
          <a:xfrm>
            <a:off x="5947117" y="180459"/>
            <a:ext cx="6098344" cy="646331"/>
          </a:xfrm>
          <a:prstGeom prst="rect">
            <a:avLst/>
          </a:prstGeom>
          <a:noFill/>
        </p:spPr>
        <p:txBody>
          <a:bodyPr wrap="square">
            <a:spAutoFit/>
          </a:bodyPr>
          <a:lstStyle/>
          <a:p>
            <a:pPr algn="r"/>
            <a:r>
              <a:rPr lang="en-GB" sz="3600" dirty="0">
                <a:solidFill>
                  <a:srgbClr val="00B050"/>
                </a:solidFill>
              </a:rPr>
              <a:t>23 Exercise4.xlsx</a:t>
            </a:r>
          </a:p>
        </p:txBody>
      </p:sp>
      <p:sp>
        <p:nvSpPr>
          <p:cNvPr id="9" name="Slide Number Placeholder 8">
            <a:extLst>
              <a:ext uri="{FF2B5EF4-FFF2-40B4-BE49-F238E27FC236}">
                <a16:creationId xmlns:a16="http://schemas.microsoft.com/office/drawing/2014/main" id="{61A2F245-DCE7-B3A8-EFD3-B6CA96EB68CD}"/>
              </a:ext>
            </a:extLst>
          </p:cNvPr>
          <p:cNvSpPr>
            <a:spLocks noGrp="1"/>
          </p:cNvSpPr>
          <p:nvPr>
            <p:ph type="sldNum" sz="quarter" idx="12"/>
          </p:nvPr>
        </p:nvSpPr>
        <p:spPr/>
        <p:txBody>
          <a:bodyPr/>
          <a:lstStyle/>
          <a:p>
            <a:fld id="{E72B97AB-C8EF-4BF0-8991-32D59730913E}" type="slidenum">
              <a:rPr lang="en-GB" smtClean="0"/>
              <a:t>46</a:t>
            </a:fld>
            <a:endParaRPr lang="en-GB"/>
          </a:p>
        </p:txBody>
      </p:sp>
    </p:spTree>
    <p:extLst>
      <p:ext uri="{BB962C8B-B14F-4D97-AF65-F5344CB8AC3E}">
        <p14:creationId xmlns:p14="http://schemas.microsoft.com/office/powerpoint/2010/main" val="364640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F0AA-C8E4-F874-49C1-62D1F08AAEE3}"/>
              </a:ext>
            </a:extLst>
          </p:cNvPr>
          <p:cNvSpPr>
            <a:spLocks noGrp="1"/>
          </p:cNvSpPr>
          <p:nvPr>
            <p:ph type="title"/>
          </p:nvPr>
        </p:nvSpPr>
        <p:spPr/>
        <p:txBody>
          <a:bodyPr/>
          <a:lstStyle/>
          <a:p>
            <a:pPr algn="ctr"/>
            <a:r>
              <a:rPr lang="en-GB" b="1" dirty="0">
                <a:solidFill>
                  <a:srgbClr val="00B050"/>
                </a:solidFill>
              </a:rPr>
              <a:t>Exercise 5</a:t>
            </a:r>
          </a:p>
        </p:txBody>
      </p:sp>
      <p:sp>
        <p:nvSpPr>
          <p:cNvPr id="3" name="Content Placeholder 2">
            <a:extLst>
              <a:ext uri="{FF2B5EF4-FFF2-40B4-BE49-F238E27FC236}">
                <a16:creationId xmlns:a16="http://schemas.microsoft.com/office/drawing/2014/main" id="{E8499B32-FED3-8AC9-DCF3-9EE599431925}"/>
              </a:ext>
            </a:extLst>
          </p:cNvPr>
          <p:cNvSpPr>
            <a:spLocks noGrp="1"/>
          </p:cNvSpPr>
          <p:nvPr>
            <p:ph idx="1"/>
          </p:nvPr>
        </p:nvSpPr>
        <p:spPr>
          <a:xfrm>
            <a:off x="838200" y="1277938"/>
            <a:ext cx="10515600" cy="4351338"/>
          </a:xfrm>
        </p:spPr>
        <p:txBody>
          <a:bodyPr/>
          <a:lstStyle/>
          <a:p>
            <a:r>
              <a:rPr lang="en-GB" dirty="0"/>
              <a:t>Remove duplicates only for rows where the name and the car model are the same.</a:t>
            </a:r>
          </a:p>
          <a:p>
            <a:endParaRPr lang="en-GB" dirty="0"/>
          </a:p>
        </p:txBody>
      </p:sp>
      <p:sp>
        <p:nvSpPr>
          <p:cNvPr id="4" name="TextBox 3">
            <a:extLst>
              <a:ext uri="{FF2B5EF4-FFF2-40B4-BE49-F238E27FC236}">
                <a16:creationId xmlns:a16="http://schemas.microsoft.com/office/drawing/2014/main" id="{8E16EE10-1297-7380-D2CB-3662FAA4DC7F}"/>
              </a:ext>
            </a:extLst>
          </p:cNvPr>
          <p:cNvSpPr txBox="1"/>
          <p:nvPr/>
        </p:nvSpPr>
        <p:spPr>
          <a:xfrm>
            <a:off x="5947117" y="180459"/>
            <a:ext cx="6098344" cy="646331"/>
          </a:xfrm>
          <a:prstGeom prst="rect">
            <a:avLst/>
          </a:prstGeom>
          <a:noFill/>
        </p:spPr>
        <p:txBody>
          <a:bodyPr wrap="square">
            <a:spAutoFit/>
          </a:bodyPr>
          <a:lstStyle/>
          <a:p>
            <a:pPr algn="r"/>
            <a:r>
              <a:rPr lang="en-GB" sz="3600" dirty="0">
                <a:solidFill>
                  <a:srgbClr val="00B050"/>
                </a:solidFill>
              </a:rPr>
              <a:t>24 Exercise5.xlsx</a:t>
            </a:r>
          </a:p>
        </p:txBody>
      </p:sp>
      <p:graphicFrame>
        <p:nvGraphicFramePr>
          <p:cNvPr id="5" name="Table 4">
            <a:extLst>
              <a:ext uri="{FF2B5EF4-FFF2-40B4-BE49-F238E27FC236}">
                <a16:creationId xmlns:a16="http://schemas.microsoft.com/office/drawing/2014/main" id="{6D1AB8DC-B935-692A-7AB8-5C290F04C79E}"/>
              </a:ext>
            </a:extLst>
          </p:cNvPr>
          <p:cNvGraphicFramePr>
            <a:graphicFrameLocks noGrp="1"/>
          </p:cNvGraphicFramePr>
          <p:nvPr>
            <p:extLst>
              <p:ext uri="{D42A27DB-BD31-4B8C-83A1-F6EECF244321}">
                <p14:modId xmlns:p14="http://schemas.microsoft.com/office/powerpoint/2010/main" val="1826811155"/>
              </p:ext>
            </p:extLst>
          </p:nvPr>
        </p:nvGraphicFramePr>
        <p:xfrm>
          <a:off x="4304713" y="2088514"/>
          <a:ext cx="2926080" cy="4351040"/>
        </p:xfrm>
        <a:graphic>
          <a:graphicData uri="http://schemas.openxmlformats.org/drawingml/2006/table">
            <a:tbl>
              <a:tblPr>
                <a:tableStyleId>{5C22544A-7EE6-4342-B048-85BDC9FD1C3A}</a:tableStyleId>
              </a:tblPr>
              <a:tblGrid>
                <a:gridCol w="975360">
                  <a:extLst>
                    <a:ext uri="{9D8B030D-6E8A-4147-A177-3AD203B41FA5}">
                      <a16:colId xmlns:a16="http://schemas.microsoft.com/office/drawing/2014/main" val="1994256264"/>
                    </a:ext>
                  </a:extLst>
                </a:gridCol>
                <a:gridCol w="975360">
                  <a:extLst>
                    <a:ext uri="{9D8B030D-6E8A-4147-A177-3AD203B41FA5}">
                      <a16:colId xmlns:a16="http://schemas.microsoft.com/office/drawing/2014/main" val="2822928939"/>
                    </a:ext>
                  </a:extLst>
                </a:gridCol>
                <a:gridCol w="975360">
                  <a:extLst>
                    <a:ext uri="{9D8B030D-6E8A-4147-A177-3AD203B41FA5}">
                      <a16:colId xmlns:a16="http://schemas.microsoft.com/office/drawing/2014/main" val="3847390437"/>
                    </a:ext>
                  </a:extLst>
                </a:gridCol>
              </a:tblGrid>
              <a:tr h="264823">
                <a:tc>
                  <a:txBody>
                    <a:bodyPr/>
                    <a:lstStyle/>
                    <a:p>
                      <a:pPr algn="l" fontAlgn="b"/>
                      <a:r>
                        <a:rPr lang="en-GB" sz="1100" u="none" strike="noStrike">
                          <a:effectLst/>
                        </a:rPr>
                        <a:t>Name</a:t>
                      </a:r>
                      <a:endParaRPr lang="en-GB"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State</a:t>
                      </a:r>
                      <a:endParaRPr lang="en-GB"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Car Model</a:t>
                      </a:r>
                      <a:endParaRPr lang="en-GB"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3511714"/>
                  </a:ext>
                </a:extLst>
              </a:tr>
              <a:tr h="264823">
                <a:tc>
                  <a:txBody>
                    <a:bodyPr/>
                    <a:lstStyle/>
                    <a:p>
                      <a:pPr algn="l" fontAlgn="b"/>
                      <a:r>
                        <a:rPr lang="en-GB" sz="1100" u="none" strike="noStrike">
                          <a:effectLst/>
                        </a:rPr>
                        <a:t>Harry</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Arizona</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Toyota</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8760821"/>
                  </a:ext>
                </a:extLst>
              </a:tr>
              <a:tr h="264823">
                <a:tc>
                  <a:txBody>
                    <a:bodyPr/>
                    <a:lstStyle/>
                    <a:p>
                      <a:pPr algn="l" fontAlgn="b"/>
                      <a:r>
                        <a:rPr lang="en-GB" sz="1100" u="none" strike="noStrike">
                          <a:effectLst/>
                        </a:rPr>
                        <a:t>William</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Texas</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Dodge</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1794986"/>
                  </a:ext>
                </a:extLst>
              </a:tr>
              <a:tr h="264823">
                <a:tc>
                  <a:txBody>
                    <a:bodyPr/>
                    <a:lstStyle/>
                    <a:p>
                      <a:pPr algn="l" fontAlgn="b"/>
                      <a:r>
                        <a:rPr lang="en-GB" sz="1100" u="none" strike="noStrike">
                          <a:effectLst/>
                        </a:rPr>
                        <a:t>Sean</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New York</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Honda</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98031065"/>
                  </a:ext>
                </a:extLst>
              </a:tr>
              <a:tr h="479329">
                <a:tc>
                  <a:txBody>
                    <a:bodyPr/>
                    <a:lstStyle/>
                    <a:p>
                      <a:pPr algn="l" fontAlgn="b"/>
                      <a:r>
                        <a:rPr lang="en-GB" sz="1100" u="none" strike="noStrike">
                          <a:effectLst/>
                        </a:rPr>
                        <a:t>Sarah</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Washington</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BMW</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0548770"/>
                  </a:ext>
                </a:extLst>
              </a:tr>
              <a:tr h="264823">
                <a:tc>
                  <a:txBody>
                    <a:bodyPr/>
                    <a:lstStyle/>
                    <a:p>
                      <a:pPr algn="l" fontAlgn="b"/>
                      <a:r>
                        <a:rPr lang="en-GB" sz="1100" u="none" strike="noStrike">
                          <a:effectLst/>
                        </a:rPr>
                        <a:t>Tom</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Georgia</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Ford</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3391155"/>
                  </a:ext>
                </a:extLst>
              </a:tr>
              <a:tr h="264823">
                <a:tc>
                  <a:txBody>
                    <a:bodyPr/>
                    <a:lstStyle/>
                    <a:p>
                      <a:pPr algn="l" fontAlgn="b"/>
                      <a:r>
                        <a:rPr lang="en-GB" sz="1100" u="none" strike="noStrike">
                          <a:effectLst/>
                        </a:rPr>
                        <a:t>Thomas</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California</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Lexus</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0339743"/>
                  </a:ext>
                </a:extLst>
              </a:tr>
              <a:tr h="479329">
                <a:tc>
                  <a:txBody>
                    <a:bodyPr/>
                    <a:lstStyle/>
                    <a:p>
                      <a:pPr algn="l" fontAlgn="b"/>
                      <a:r>
                        <a:rPr lang="en-GB" sz="1100" u="none" strike="noStrike">
                          <a:effectLst/>
                        </a:rPr>
                        <a:t>Tim</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North Carolina</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Seat</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1480830"/>
                  </a:ext>
                </a:extLst>
              </a:tr>
              <a:tr h="264823">
                <a:tc>
                  <a:txBody>
                    <a:bodyPr/>
                    <a:lstStyle/>
                    <a:p>
                      <a:pPr algn="l" fontAlgn="b"/>
                      <a:r>
                        <a:rPr lang="en-GB" sz="1100" u="none" strike="noStrike">
                          <a:effectLst/>
                        </a:rPr>
                        <a:t>Sammy</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Oregon</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VW</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0839488"/>
                  </a:ext>
                </a:extLst>
              </a:tr>
              <a:tr h="264823">
                <a:tc>
                  <a:txBody>
                    <a:bodyPr/>
                    <a:lstStyle/>
                    <a:p>
                      <a:pPr algn="l" fontAlgn="b"/>
                      <a:r>
                        <a:rPr lang="en-GB" sz="1100" u="none" strike="noStrike">
                          <a:effectLst/>
                        </a:rPr>
                        <a:t>Harry</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New York</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Toyota</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1339618"/>
                  </a:ext>
                </a:extLst>
              </a:tr>
              <a:tr h="479329">
                <a:tc>
                  <a:txBody>
                    <a:bodyPr/>
                    <a:lstStyle/>
                    <a:p>
                      <a:pPr algn="l" fontAlgn="b"/>
                      <a:r>
                        <a:rPr lang="en-GB" sz="1100" u="none" strike="noStrike">
                          <a:effectLst/>
                        </a:rPr>
                        <a:t>Tina</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Washington</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Audi</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83661359"/>
                  </a:ext>
                </a:extLst>
              </a:tr>
              <a:tr h="264823">
                <a:tc>
                  <a:txBody>
                    <a:bodyPr/>
                    <a:lstStyle/>
                    <a:p>
                      <a:pPr algn="l" fontAlgn="b"/>
                      <a:r>
                        <a:rPr lang="en-GB" sz="1100" u="none" strike="noStrike">
                          <a:effectLst/>
                        </a:rPr>
                        <a:t>Sean</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Delaware</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Mercedes</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8673335"/>
                  </a:ext>
                </a:extLst>
              </a:tr>
              <a:tr h="264823">
                <a:tc>
                  <a:txBody>
                    <a:bodyPr/>
                    <a:lstStyle/>
                    <a:p>
                      <a:pPr algn="l" fontAlgn="b"/>
                      <a:r>
                        <a:rPr lang="en-GB" sz="1100" u="none" strike="noStrike">
                          <a:effectLst/>
                        </a:rPr>
                        <a:t>Jack</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Arkansas</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Mini</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3949170"/>
                  </a:ext>
                </a:extLst>
              </a:tr>
              <a:tr h="264823">
                <a:tc>
                  <a:txBody>
                    <a:bodyPr/>
                    <a:lstStyle/>
                    <a:p>
                      <a:pPr algn="l" fontAlgn="b"/>
                      <a:r>
                        <a:rPr lang="en-GB" sz="1100" u="none" strike="noStrike">
                          <a:effectLst/>
                        </a:rPr>
                        <a:t>Jack</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Florida</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Porsche</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4936175"/>
                  </a:ext>
                </a:extLst>
              </a:tr>
            </a:tbl>
          </a:graphicData>
        </a:graphic>
      </p:graphicFrame>
      <p:sp>
        <p:nvSpPr>
          <p:cNvPr id="6" name="Slide Number Placeholder 5">
            <a:extLst>
              <a:ext uri="{FF2B5EF4-FFF2-40B4-BE49-F238E27FC236}">
                <a16:creationId xmlns:a16="http://schemas.microsoft.com/office/drawing/2014/main" id="{1BA9C673-C2B8-F0F4-BB6D-9283C79150BF}"/>
              </a:ext>
            </a:extLst>
          </p:cNvPr>
          <p:cNvSpPr>
            <a:spLocks noGrp="1"/>
          </p:cNvSpPr>
          <p:nvPr>
            <p:ph type="sldNum" sz="quarter" idx="12"/>
          </p:nvPr>
        </p:nvSpPr>
        <p:spPr/>
        <p:txBody>
          <a:bodyPr/>
          <a:lstStyle/>
          <a:p>
            <a:fld id="{E72B97AB-C8EF-4BF0-8991-32D59730913E}" type="slidenum">
              <a:rPr lang="en-GB" smtClean="0"/>
              <a:t>47</a:t>
            </a:fld>
            <a:endParaRPr lang="en-GB"/>
          </a:p>
        </p:txBody>
      </p:sp>
    </p:spTree>
    <p:extLst>
      <p:ext uri="{BB962C8B-B14F-4D97-AF65-F5344CB8AC3E}">
        <p14:creationId xmlns:p14="http://schemas.microsoft.com/office/powerpoint/2010/main" val="177753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C2322F-B366-644B-2EAA-4F039345EAF6}"/>
              </a:ext>
            </a:extLst>
          </p:cNvPr>
          <p:cNvSpPr txBox="1"/>
          <p:nvPr/>
        </p:nvSpPr>
        <p:spPr>
          <a:xfrm>
            <a:off x="3049172" y="3240817"/>
            <a:ext cx="6098344" cy="1446550"/>
          </a:xfrm>
          <a:prstGeom prst="rect">
            <a:avLst/>
          </a:prstGeom>
          <a:noFill/>
        </p:spPr>
        <p:txBody>
          <a:bodyPr wrap="square">
            <a:spAutoFit/>
          </a:bodyPr>
          <a:lstStyle/>
          <a:p>
            <a:pPr algn="ctr"/>
            <a:r>
              <a:rPr lang="en-GB" sz="4400" b="1" dirty="0">
                <a:solidFill>
                  <a:srgbClr val="00B050"/>
                </a:solidFill>
              </a:rPr>
              <a:t>Flash Fill</a:t>
            </a:r>
          </a:p>
          <a:p>
            <a:pPr algn="ctr"/>
            <a:endParaRPr lang="en-GB" sz="4400" b="1" dirty="0">
              <a:solidFill>
                <a:srgbClr val="00B050"/>
              </a:solidFill>
            </a:endParaRPr>
          </a:p>
        </p:txBody>
      </p:sp>
      <p:sp>
        <p:nvSpPr>
          <p:cNvPr id="2" name="Slide Number Placeholder 1">
            <a:extLst>
              <a:ext uri="{FF2B5EF4-FFF2-40B4-BE49-F238E27FC236}">
                <a16:creationId xmlns:a16="http://schemas.microsoft.com/office/drawing/2014/main" id="{E1328C64-6E6B-BACF-D444-D8FD2246B5F3}"/>
              </a:ext>
            </a:extLst>
          </p:cNvPr>
          <p:cNvSpPr>
            <a:spLocks noGrp="1"/>
          </p:cNvSpPr>
          <p:nvPr>
            <p:ph type="sldNum" sz="quarter" idx="12"/>
          </p:nvPr>
        </p:nvSpPr>
        <p:spPr/>
        <p:txBody>
          <a:bodyPr/>
          <a:lstStyle/>
          <a:p>
            <a:fld id="{E72B97AB-C8EF-4BF0-8991-32D59730913E}" type="slidenum">
              <a:rPr lang="en-GB" smtClean="0"/>
              <a:t>48</a:t>
            </a:fld>
            <a:endParaRPr lang="en-GB"/>
          </a:p>
        </p:txBody>
      </p:sp>
    </p:spTree>
    <p:extLst>
      <p:ext uri="{BB962C8B-B14F-4D97-AF65-F5344CB8AC3E}">
        <p14:creationId xmlns:p14="http://schemas.microsoft.com/office/powerpoint/2010/main" val="4140690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3D7E-12DB-E8F5-58FA-9529AA29C40C}"/>
              </a:ext>
            </a:extLst>
          </p:cNvPr>
          <p:cNvSpPr>
            <a:spLocks noGrp="1"/>
          </p:cNvSpPr>
          <p:nvPr>
            <p:ph type="title"/>
          </p:nvPr>
        </p:nvSpPr>
        <p:spPr/>
        <p:txBody>
          <a:bodyPr/>
          <a:lstStyle/>
          <a:p>
            <a:pPr algn="ctr"/>
            <a:r>
              <a:rPr lang="en-GB" b="1" dirty="0">
                <a:solidFill>
                  <a:srgbClr val="00B050"/>
                </a:solidFill>
                <a:latin typeface="+mn-lt"/>
              </a:rPr>
              <a:t>Flash Fill</a:t>
            </a:r>
          </a:p>
        </p:txBody>
      </p:sp>
      <p:sp>
        <p:nvSpPr>
          <p:cNvPr id="3" name="Content Placeholder 2">
            <a:extLst>
              <a:ext uri="{FF2B5EF4-FFF2-40B4-BE49-F238E27FC236}">
                <a16:creationId xmlns:a16="http://schemas.microsoft.com/office/drawing/2014/main" id="{9A5FD83E-268A-8470-CACA-7FD115420D22}"/>
              </a:ext>
            </a:extLst>
          </p:cNvPr>
          <p:cNvSpPr>
            <a:spLocks noGrp="1"/>
          </p:cNvSpPr>
          <p:nvPr>
            <p:ph idx="1"/>
          </p:nvPr>
        </p:nvSpPr>
        <p:spPr>
          <a:xfrm>
            <a:off x="670850" y="1445797"/>
            <a:ext cx="10515600" cy="4351338"/>
          </a:xfrm>
        </p:spPr>
        <p:txBody>
          <a:bodyPr/>
          <a:lstStyle/>
          <a:p>
            <a:r>
              <a:rPr lang="en-GB" dirty="0"/>
              <a:t>It is used to extract data from a cell based on a pattern.</a:t>
            </a:r>
          </a:p>
          <a:p>
            <a:r>
              <a:rPr lang="en-GB" dirty="0"/>
              <a:t>Point to B3 and Choose Data &gt; Flash Fill or Press Ctrl-e.</a:t>
            </a:r>
          </a:p>
          <a:p>
            <a:r>
              <a:rPr lang="en-GB" dirty="0"/>
              <a:t>Point to C3 and Choose Data &gt; Flash Fill or Press Ctrl-e.</a:t>
            </a:r>
          </a:p>
          <a:p>
            <a:endParaRPr lang="en-GB" dirty="0"/>
          </a:p>
          <a:p>
            <a:endParaRPr lang="en-GB" dirty="0"/>
          </a:p>
          <a:p>
            <a:endParaRPr lang="en-GB" dirty="0"/>
          </a:p>
        </p:txBody>
      </p:sp>
      <p:pic>
        <p:nvPicPr>
          <p:cNvPr id="5" name="Picture 4">
            <a:extLst>
              <a:ext uri="{FF2B5EF4-FFF2-40B4-BE49-F238E27FC236}">
                <a16:creationId xmlns:a16="http://schemas.microsoft.com/office/drawing/2014/main" id="{4475D369-846B-53C8-174E-18F8CEE34F54}"/>
              </a:ext>
            </a:extLst>
          </p:cNvPr>
          <p:cNvPicPr>
            <a:picLocks noChangeAspect="1"/>
          </p:cNvPicPr>
          <p:nvPr/>
        </p:nvPicPr>
        <p:blipFill>
          <a:blip r:embed="rId2"/>
          <a:stretch>
            <a:fillRect/>
          </a:stretch>
        </p:blipFill>
        <p:spPr>
          <a:xfrm>
            <a:off x="671805" y="3096577"/>
            <a:ext cx="2886075" cy="3590925"/>
          </a:xfrm>
          <a:prstGeom prst="rect">
            <a:avLst/>
          </a:prstGeom>
        </p:spPr>
      </p:pic>
      <p:pic>
        <p:nvPicPr>
          <p:cNvPr id="7" name="Picture 6">
            <a:extLst>
              <a:ext uri="{FF2B5EF4-FFF2-40B4-BE49-F238E27FC236}">
                <a16:creationId xmlns:a16="http://schemas.microsoft.com/office/drawing/2014/main" id="{F118A8AA-A3F3-E7F4-2685-C32C1D51739E}"/>
              </a:ext>
            </a:extLst>
          </p:cNvPr>
          <p:cNvPicPr>
            <a:picLocks noChangeAspect="1"/>
          </p:cNvPicPr>
          <p:nvPr/>
        </p:nvPicPr>
        <p:blipFill>
          <a:blip r:embed="rId3"/>
          <a:stretch>
            <a:fillRect/>
          </a:stretch>
        </p:blipFill>
        <p:spPr>
          <a:xfrm>
            <a:off x="4495138" y="3087052"/>
            <a:ext cx="2867025" cy="3581400"/>
          </a:xfrm>
          <a:prstGeom prst="rect">
            <a:avLst/>
          </a:prstGeom>
        </p:spPr>
      </p:pic>
      <p:pic>
        <p:nvPicPr>
          <p:cNvPr id="9" name="Picture 8">
            <a:extLst>
              <a:ext uri="{FF2B5EF4-FFF2-40B4-BE49-F238E27FC236}">
                <a16:creationId xmlns:a16="http://schemas.microsoft.com/office/drawing/2014/main" id="{54D8797E-8AB2-3C69-F562-F42C0DFC08E9}"/>
              </a:ext>
            </a:extLst>
          </p:cNvPr>
          <p:cNvPicPr>
            <a:picLocks noChangeAspect="1"/>
          </p:cNvPicPr>
          <p:nvPr/>
        </p:nvPicPr>
        <p:blipFill>
          <a:blip r:embed="rId4"/>
          <a:stretch>
            <a:fillRect/>
          </a:stretch>
        </p:blipFill>
        <p:spPr>
          <a:xfrm>
            <a:off x="8212308" y="3096577"/>
            <a:ext cx="2857500" cy="3571875"/>
          </a:xfrm>
          <a:prstGeom prst="rect">
            <a:avLst/>
          </a:prstGeom>
        </p:spPr>
      </p:pic>
      <p:sp>
        <p:nvSpPr>
          <p:cNvPr id="4" name="TextBox 3">
            <a:extLst>
              <a:ext uri="{FF2B5EF4-FFF2-40B4-BE49-F238E27FC236}">
                <a16:creationId xmlns:a16="http://schemas.microsoft.com/office/drawing/2014/main" id="{FBB48435-442D-A689-7C52-56ADED708B31}"/>
              </a:ext>
            </a:extLst>
          </p:cNvPr>
          <p:cNvSpPr txBox="1"/>
          <p:nvPr/>
        </p:nvSpPr>
        <p:spPr>
          <a:xfrm>
            <a:off x="5947117" y="180459"/>
            <a:ext cx="6098344" cy="646331"/>
          </a:xfrm>
          <a:prstGeom prst="rect">
            <a:avLst/>
          </a:prstGeom>
          <a:noFill/>
        </p:spPr>
        <p:txBody>
          <a:bodyPr wrap="square">
            <a:spAutoFit/>
          </a:bodyPr>
          <a:lstStyle/>
          <a:p>
            <a:pPr algn="r"/>
            <a:r>
              <a:rPr lang="en-GB" sz="3600" dirty="0">
                <a:solidFill>
                  <a:srgbClr val="00B050"/>
                </a:solidFill>
              </a:rPr>
              <a:t>25 FlashFill1.xlsx</a:t>
            </a:r>
          </a:p>
        </p:txBody>
      </p:sp>
      <p:sp>
        <p:nvSpPr>
          <p:cNvPr id="6" name="Slide Number Placeholder 5">
            <a:extLst>
              <a:ext uri="{FF2B5EF4-FFF2-40B4-BE49-F238E27FC236}">
                <a16:creationId xmlns:a16="http://schemas.microsoft.com/office/drawing/2014/main" id="{58D0583B-FFBD-C07F-7A6A-609CA4199CFF}"/>
              </a:ext>
            </a:extLst>
          </p:cNvPr>
          <p:cNvSpPr>
            <a:spLocks noGrp="1"/>
          </p:cNvSpPr>
          <p:nvPr>
            <p:ph type="sldNum" sz="quarter" idx="12"/>
          </p:nvPr>
        </p:nvSpPr>
        <p:spPr/>
        <p:txBody>
          <a:bodyPr/>
          <a:lstStyle/>
          <a:p>
            <a:fld id="{E72B97AB-C8EF-4BF0-8991-32D59730913E}" type="slidenum">
              <a:rPr lang="en-GB" smtClean="0"/>
              <a:t>49</a:t>
            </a:fld>
            <a:endParaRPr lang="en-GB"/>
          </a:p>
        </p:txBody>
      </p:sp>
    </p:spTree>
    <p:extLst>
      <p:ext uri="{BB962C8B-B14F-4D97-AF65-F5344CB8AC3E}">
        <p14:creationId xmlns:p14="http://schemas.microsoft.com/office/powerpoint/2010/main" val="227806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B83E-EDC4-48C8-BA69-19C00C5B6B76}"/>
              </a:ext>
            </a:extLst>
          </p:cNvPr>
          <p:cNvSpPr>
            <a:spLocks noGrp="1"/>
          </p:cNvSpPr>
          <p:nvPr>
            <p:ph type="title"/>
          </p:nvPr>
        </p:nvSpPr>
        <p:spPr/>
        <p:txBody>
          <a:bodyPr/>
          <a:lstStyle/>
          <a:p>
            <a:pPr algn="ctr"/>
            <a:r>
              <a:rPr lang="en-GB" b="1" dirty="0">
                <a:solidFill>
                  <a:srgbClr val="00B050"/>
                </a:solidFill>
              </a:rPr>
              <a:t>Renaming Worksheets</a:t>
            </a:r>
          </a:p>
        </p:txBody>
      </p:sp>
      <p:sp>
        <p:nvSpPr>
          <p:cNvPr id="3" name="Content Placeholder 2">
            <a:extLst>
              <a:ext uri="{FF2B5EF4-FFF2-40B4-BE49-F238E27FC236}">
                <a16:creationId xmlns:a16="http://schemas.microsoft.com/office/drawing/2014/main" id="{DEF36D67-23D8-45AF-8D2B-1E6B87B592FB}"/>
              </a:ext>
            </a:extLst>
          </p:cNvPr>
          <p:cNvSpPr>
            <a:spLocks noGrp="1"/>
          </p:cNvSpPr>
          <p:nvPr>
            <p:ph idx="1"/>
          </p:nvPr>
        </p:nvSpPr>
        <p:spPr>
          <a:xfrm>
            <a:off x="838200" y="1294228"/>
            <a:ext cx="10515600" cy="4882735"/>
          </a:xfrm>
        </p:spPr>
        <p:txBody>
          <a:bodyPr>
            <a:normAutofit/>
          </a:bodyPr>
          <a:lstStyle/>
          <a:p>
            <a:r>
              <a:rPr lang="en-GB" dirty="0"/>
              <a:t>To change a worksheet name, the fast way is to </a:t>
            </a:r>
            <a:r>
              <a:rPr lang="en-GB" dirty="0">
                <a:solidFill>
                  <a:srgbClr val="00B050"/>
                </a:solidFill>
              </a:rPr>
              <a:t>double click</a:t>
            </a:r>
            <a:r>
              <a:rPr lang="en-GB" dirty="0"/>
              <a:t> on the worksheet name at the bottom, then change the text</a:t>
            </a:r>
          </a:p>
          <a:p>
            <a:endParaRPr lang="en-GB" dirty="0"/>
          </a:p>
          <a:p>
            <a:endParaRPr lang="en-GB" dirty="0"/>
          </a:p>
          <a:p>
            <a:r>
              <a:rPr lang="en-GB" dirty="0"/>
              <a:t>The slow way is to right </a:t>
            </a:r>
            <a:r>
              <a:rPr lang="en-GB" dirty="0">
                <a:solidFill>
                  <a:srgbClr val="00B050"/>
                </a:solidFill>
              </a:rPr>
              <a:t>click</a:t>
            </a:r>
            <a:r>
              <a:rPr lang="en-GB" dirty="0"/>
              <a:t>, select ‘</a:t>
            </a:r>
            <a:r>
              <a:rPr lang="en-GB" dirty="0">
                <a:solidFill>
                  <a:srgbClr val="00B050"/>
                </a:solidFill>
              </a:rPr>
              <a:t>Rename</a:t>
            </a:r>
            <a:r>
              <a:rPr lang="en-GB" dirty="0"/>
              <a:t>’, then change the text</a:t>
            </a:r>
          </a:p>
          <a:p>
            <a:pPr marL="0" indent="0">
              <a:buNone/>
            </a:pPr>
            <a:endParaRPr lang="en-GB" dirty="0"/>
          </a:p>
        </p:txBody>
      </p:sp>
      <p:pic>
        <p:nvPicPr>
          <p:cNvPr id="4" name="Picture 3">
            <a:extLst>
              <a:ext uri="{FF2B5EF4-FFF2-40B4-BE49-F238E27FC236}">
                <a16:creationId xmlns:a16="http://schemas.microsoft.com/office/drawing/2014/main" id="{29148973-113D-4B57-9FCC-BE6CC07043F8}"/>
              </a:ext>
            </a:extLst>
          </p:cNvPr>
          <p:cNvPicPr>
            <a:picLocks noChangeAspect="1"/>
          </p:cNvPicPr>
          <p:nvPr/>
        </p:nvPicPr>
        <p:blipFill>
          <a:blip r:embed="rId2"/>
          <a:stretch>
            <a:fillRect/>
          </a:stretch>
        </p:blipFill>
        <p:spPr>
          <a:xfrm>
            <a:off x="4218328" y="2221706"/>
            <a:ext cx="3305175" cy="1085850"/>
          </a:xfrm>
          <a:prstGeom prst="rect">
            <a:avLst/>
          </a:prstGeom>
        </p:spPr>
      </p:pic>
      <p:pic>
        <p:nvPicPr>
          <p:cNvPr id="6" name="Picture 5">
            <a:extLst>
              <a:ext uri="{FF2B5EF4-FFF2-40B4-BE49-F238E27FC236}">
                <a16:creationId xmlns:a16="http://schemas.microsoft.com/office/drawing/2014/main" id="{EFBD8A96-0CC1-4843-AF18-AB727F0B3E7A}"/>
              </a:ext>
            </a:extLst>
          </p:cNvPr>
          <p:cNvPicPr>
            <a:picLocks noChangeAspect="1"/>
          </p:cNvPicPr>
          <p:nvPr/>
        </p:nvPicPr>
        <p:blipFill>
          <a:blip r:embed="rId3"/>
          <a:stretch>
            <a:fillRect/>
          </a:stretch>
        </p:blipFill>
        <p:spPr>
          <a:xfrm>
            <a:off x="4218328" y="3838574"/>
            <a:ext cx="3438525" cy="3019425"/>
          </a:xfrm>
          <a:prstGeom prst="rect">
            <a:avLst/>
          </a:prstGeom>
        </p:spPr>
      </p:pic>
      <p:sp>
        <p:nvSpPr>
          <p:cNvPr id="5" name="Slide Number Placeholder 4">
            <a:extLst>
              <a:ext uri="{FF2B5EF4-FFF2-40B4-BE49-F238E27FC236}">
                <a16:creationId xmlns:a16="http://schemas.microsoft.com/office/drawing/2014/main" id="{92C189FC-B82F-B28F-5FCE-67ADFCED8CF4}"/>
              </a:ext>
            </a:extLst>
          </p:cNvPr>
          <p:cNvSpPr>
            <a:spLocks noGrp="1"/>
          </p:cNvSpPr>
          <p:nvPr>
            <p:ph type="sldNum" sz="quarter" idx="12"/>
          </p:nvPr>
        </p:nvSpPr>
        <p:spPr/>
        <p:txBody>
          <a:bodyPr/>
          <a:lstStyle/>
          <a:p>
            <a:fld id="{E72B97AB-C8EF-4BF0-8991-32D59730913E}" type="slidenum">
              <a:rPr lang="en-GB" smtClean="0"/>
              <a:t>5</a:t>
            </a:fld>
            <a:endParaRPr lang="en-GB"/>
          </a:p>
        </p:txBody>
      </p:sp>
    </p:spTree>
    <p:extLst>
      <p:ext uri="{BB962C8B-B14F-4D97-AF65-F5344CB8AC3E}">
        <p14:creationId xmlns:p14="http://schemas.microsoft.com/office/powerpoint/2010/main" val="4072495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3D7E-12DB-E8F5-58FA-9529AA29C40C}"/>
              </a:ext>
            </a:extLst>
          </p:cNvPr>
          <p:cNvSpPr>
            <a:spLocks noGrp="1"/>
          </p:cNvSpPr>
          <p:nvPr>
            <p:ph type="title"/>
          </p:nvPr>
        </p:nvSpPr>
        <p:spPr/>
        <p:txBody>
          <a:bodyPr/>
          <a:lstStyle/>
          <a:p>
            <a:pPr algn="ctr"/>
            <a:r>
              <a:rPr lang="en-GB" b="1" dirty="0">
                <a:solidFill>
                  <a:srgbClr val="00B050"/>
                </a:solidFill>
                <a:latin typeface="+mn-lt"/>
              </a:rPr>
              <a:t>Flash Fill</a:t>
            </a:r>
          </a:p>
        </p:txBody>
      </p:sp>
      <p:sp>
        <p:nvSpPr>
          <p:cNvPr id="3" name="Content Placeholder 2">
            <a:extLst>
              <a:ext uri="{FF2B5EF4-FFF2-40B4-BE49-F238E27FC236}">
                <a16:creationId xmlns:a16="http://schemas.microsoft.com/office/drawing/2014/main" id="{9A5FD83E-268A-8470-CACA-7FD115420D22}"/>
              </a:ext>
            </a:extLst>
          </p:cNvPr>
          <p:cNvSpPr>
            <a:spLocks noGrp="1"/>
          </p:cNvSpPr>
          <p:nvPr>
            <p:ph idx="1"/>
          </p:nvPr>
        </p:nvSpPr>
        <p:spPr>
          <a:xfrm>
            <a:off x="670850" y="1445797"/>
            <a:ext cx="10515600" cy="4351338"/>
          </a:xfrm>
        </p:spPr>
        <p:txBody>
          <a:bodyPr/>
          <a:lstStyle/>
          <a:p>
            <a:r>
              <a:rPr lang="en-GB" dirty="0"/>
              <a:t>It is used to join data from multiple cells based on a pattern</a:t>
            </a:r>
          </a:p>
          <a:p>
            <a:r>
              <a:rPr lang="en-GB" dirty="0"/>
              <a:t>Point to C3 and Choose Data &gt; Flash Fill or Press Ctrl-e.</a:t>
            </a:r>
          </a:p>
          <a:p>
            <a:endParaRPr lang="en-GB" dirty="0"/>
          </a:p>
          <a:p>
            <a:endParaRPr lang="en-GB" dirty="0"/>
          </a:p>
          <a:p>
            <a:endParaRPr lang="en-GB" dirty="0"/>
          </a:p>
        </p:txBody>
      </p:sp>
      <p:pic>
        <p:nvPicPr>
          <p:cNvPr id="6" name="Picture 5">
            <a:extLst>
              <a:ext uri="{FF2B5EF4-FFF2-40B4-BE49-F238E27FC236}">
                <a16:creationId xmlns:a16="http://schemas.microsoft.com/office/drawing/2014/main" id="{AE4A771C-26D7-109A-9407-59AFEEF4EE2C}"/>
              </a:ext>
            </a:extLst>
          </p:cNvPr>
          <p:cNvPicPr>
            <a:picLocks noChangeAspect="1"/>
          </p:cNvPicPr>
          <p:nvPr/>
        </p:nvPicPr>
        <p:blipFill>
          <a:blip r:embed="rId2"/>
          <a:stretch>
            <a:fillRect/>
          </a:stretch>
        </p:blipFill>
        <p:spPr>
          <a:xfrm>
            <a:off x="1399445" y="2799934"/>
            <a:ext cx="2952750" cy="3648075"/>
          </a:xfrm>
          <a:prstGeom prst="rect">
            <a:avLst/>
          </a:prstGeom>
        </p:spPr>
      </p:pic>
      <p:pic>
        <p:nvPicPr>
          <p:cNvPr id="10" name="Picture 9">
            <a:extLst>
              <a:ext uri="{FF2B5EF4-FFF2-40B4-BE49-F238E27FC236}">
                <a16:creationId xmlns:a16="http://schemas.microsoft.com/office/drawing/2014/main" id="{3193C30E-EAB5-C1A4-7139-41473B141D4F}"/>
              </a:ext>
            </a:extLst>
          </p:cNvPr>
          <p:cNvPicPr>
            <a:picLocks noChangeAspect="1"/>
          </p:cNvPicPr>
          <p:nvPr/>
        </p:nvPicPr>
        <p:blipFill>
          <a:blip r:embed="rId3"/>
          <a:stretch>
            <a:fillRect/>
          </a:stretch>
        </p:blipFill>
        <p:spPr>
          <a:xfrm>
            <a:off x="5928650" y="2828510"/>
            <a:ext cx="2943225" cy="3590925"/>
          </a:xfrm>
          <a:prstGeom prst="rect">
            <a:avLst/>
          </a:prstGeom>
        </p:spPr>
      </p:pic>
      <p:sp>
        <p:nvSpPr>
          <p:cNvPr id="4" name="TextBox 3">
            <a:extLst>
              <a:ext uri="{FF2B5EF4-FFF2-40B4-BE49-F238E27FC236}">
                <a16:creationId xmlns:a16="http://schemas.microsoft.com/office/drawing/2014/main" id="{BEA2471A-83A3-28A2-2410-E1F80B75FB2B}"/>
              </a:ext>
            </a:extLst>
          </p:cNvPr>
          <p:cNvSpPr txBox="1"/>
          <p:nvPr/>
        </p:nvSpPr>
        <p:spPr>
          <a:xfrm>
            <a:off x="5947117" y="180459"/>
            <a:ext cx="6098344" cy="646331"/>
          </a:xfrm>
          <a:prstGeom prst="rect">
            <a:avLst/>
          </a:prstGeom>
          <a:noFill/>
        </p:spPr>
        <p:txBody>
          <a:bodyPr wrap="square">
            <a:spAutoFit/>
          </a:bodyPr>
          <a:lstStyle/>
          <a:p>
            <a:pPr algn="r"/>
            <a:r>
              <a:rPr lang="en-GB" sz="3600" dirty="0">
                <a:solidFill>
                  <a:srgbClr val="00B050"/>
                </a:solidFill>
              </a:rPr>
              <a:t>26 FlashFill2.xlsx</a:t>
            </a:r>
          </a:p>
        </p:txBody>
      </p:sp>
      <p:sp>
        <p:nvSpPr>
          <p:cNvPr id="5" name="Slide Number Placeholder 4">
            <a:extLst>
              <a:ext uri="{FF2B5EF4-FFF2-40B4-BE49-F238E27FC236}">
                <a16:creationId xmlns:a16="http://schemas.microsoft.com/office/drawing/2014/main" id="{CE7A5915-C514-AC75-792A-33B431BF641B}"/>
              </a:ext>
            </a:extLst>
          </p:cNvPr>
          <p:cNvSpPr>
            <a:spLocks noGrp="1"/>
          </p:cNvSpPr>
          <p:nvPr>
            <p:ph type="sldNum" sz="quarter" idx="12"/>
          </p:nvPr>
        </p:nvSpPr>
        <p:spPr/>
        <p:txBody>
          <a:bodyPr/>
          <a:lstStyle/>
          <a:p>
            <a:fld id="{E72B97AB-C8EF-4BF0-8991-32D59730913E}" type="slidenum">
              <a:rPr lang="en-GB" smtClean="0"/>
              <a:t>50</a:t>
            </a:fld>
            <a:endParaRPr lang="en-GB"/>
          </a:p>
        </p:txBody>
      </p:sp>
    </p:spTree>
    <p:extLst>
      <p:ext uri="{BB962C8B-B14F-4D97-AF65-F5344CB8AC3E}">
        <p14:creationId xmlns:p14="http://schemas.microsoft.com/office/powerpoint/2010/main" val="34137716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3D7E-12DB-E8F5-58FA-9529AA29C40C}"/>
              </a:ext>
            </a:extLst>
          </p:cNvPr>
          <p:cNvSpPr>
            <a:spLocks noGrp="1"/>
          </p:cNvSpPr>
          <p:nvPr>
            <p:ph type="title"/>
          </p:nvPr>
        </p:nvSpPr>
        <p:spPr/>
        <p:txBody>
          <a:bodyPr/>
          <a:lstStyle/>
          <a:p>
            <a:pPr algn="ctr"/>
            <a:r>
              <a:rPr lang="en-GB" b="1" dirty="0">
                <a:solidFill>
                  <a:srgbClr val="00B050"/>
                </a:solidFill>
                <a:latin typeface="+mn-lt"/>
              </a:rPr>
              <a:t>Exercise 6</a:t>
            </a:r>
          </a:p>
        </p:txBody>
      </p:sp>
      <p:sp>
        <p:nvSpPr>
          <p:cNvPr id="3" name="Content Placeholder 2">
            <a:extLst>
              <a:ext uri="{FF2B5EF4-FFF2-40B4-BE49-F238E27FC236}">
                <a16:creationId xmlns:a16="http://schemas.microsoft.com/office/drawing/2014/main" id="{9A5FD83E-268A-8470-CACA-7FD115420D22}"/>
              </a:ext>
            </a:extLst>
          </p:cNvPr>
          <p:cNvSpPr>
            <a:spLocks noGrp="1"/>
          </p:cNvSpPr>
          <p:nvPr>
            <p:ph idx="1"/>
          </p:nvPr>
        </p:nvSpPr>
        <p:spPr>
          <a:xfrm>
            <a:off x="670850" y="1445797"/>
            <a:ext cx="10515600" cy="4351338"/>
          </a:xfrm>
        </p:spPr>
        <p:txBody>
          <a:bodyPr/>
          <a:lstStyle/>
          <a:p>
            <a:r>
              <a:rPr lang="en-GB" dirty="0"/>
              <a:t>Create an email for each student from the student name as shown:</a:t>
            </a:r>
          </a:p>
          <a:p>
            <a:pPr marL="0" indent="0">
              <a:buNone/>
            </a:pPr>
            <a:r>
              <a:rPr lang="en-GB" dirty="0"/>
              <a:t> </a:t>
            </a:r>
          </a:p>
          <a:p>
            <a:pPr marL="0" indent="0">
              <a:buNone/>
            </a:pPr>
            <a:r>
              <a:rPr lang="en-GB" dirty="0"/>
              <a:t>	</a:t>
            </a:r>
            <a:r>
              <a:rPr lang="en-GB" dirty="0" err="1"/>
              <a:t>Fortatto</a:t>
            </a:r>
            <a:r>
              <a:rPr lang="en-GB" dirty="0"/>
              <a:t>, Melissa =&gt; Melissa.Fo@kmitl.ac.th</a:t>
            </a:r>
          </a:p>
          <a:p>
            <a:endParaRPr lang="en-GB" dirty="0"/>
          </a:p>
          <a:p>
            <a:endParaRPr lang="en-GB" dirty="0"/>
          </a:p>
          <a:p>
            <a:endParaRPr lang="en-GB" dirty="0"/>
          </a:p>
        </p:txBody>
      </p:sp>
      <p:sp>
        <p:nvSpPr>
          <p:cNvPr id="9" name="TextBox 8">
            <a:extLst>
              <a:ext uri="{FF2B5EF4-FFF2-40B4-BE49-F238E27FC236}">
                <a16:creationId xmlns:a16="http://schemas.microsoft.com/office/drawing/2014/main" id="{C6D7D288-8919-D0C2-4EEC-768DB0C59BA9}"/>
              </a:ext>
            </a:extLst>
          </p:cNvPr>
          <p:cNvSpPr txBox="1"/>
          <p:nvPr/>
        </p:nvSpPr>
        <p:spPr>
          <a:xfrm>
            <a:off x="5928650" y="41959"/>
            <a:ext cx="6098344"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00B050"/>
                </a:solidFill>
                <a:effectLst/>
                <a:uLnTx/>
                <a:uFillTx/>
                <a:latin typeface="Calibri" panose="020F0502020204030204"/>
                <a:ea typeface="+mn-ea"/>
                <a:cs typeface="+mn-cs"/>
              </a:rPr>
              <a:t>27 Exercise6.xlsx</a:t>
            </a:r>
          </a:p>
        </p:txBody>
      </p:sp>
      <p:sp>
        <p:nvSpPr>
          <p:cNvPr id="10" name="Slide Number Placeholder 9">
            <a:extLst>
              <a:ext uri="{FF2B5EF4-FFF2-40B4-BE49-F238E27FC236}">
                <a16:creationId xmlns:a16="http://schemas.microsoft.com/office/drawing/2014/main" id="{6D4B26EE-F393-0AC6-FDDC-B54D073E0685}"/>
              </a:ext>
            </a:extLst>
          </p:cNvPr>
          <p:cNvSpPr>
            <a:spLocks noGrp="1"/>
          </p:cNvSpPr>
          <p:nvPr>
            <p:ph type="sldNum" sz="quarter" idx="12"/>
          </p:nvPr>
        </p:nvSpPr>
        <p:spPr/>
        <p:txBody>
          <a:bodyPr/>
          <a:lstStyle/>
          <a:p>
            <a:fld id="{E72B97AB-C8EF-4BF0-8991-32D59730913E}" type="slidenum">
              <a:rPr lang="en-GB" smtClean="0"/>
              <a:t>51</a:t>
            </a:fld>
            <a:endParaRPr lang="en-GB"/>
          </a:p>
        </p:txBody>
      </p:sp>
    </p:spTree>
    <p:extLst>
      <p:ext uri="{BB962C8B-B14F-4D97-AF65-F5344CB8AC3E}">
        <p14:creationId xmlns:p14="http://schemas.microsoft.com/office/powerpoint/2010/main" val="4881823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C2322F-B366-644B-2EAA-4F039345EAF6}"/>
              </a:ext>
            </a:extLst>
          </p:cNvPr>
          <p:cNvSpPr txBox="1"/>
          <p:nvPr/>
        </p:nvSpPr>
        <p:spPr>
          <a:xfrm>
            <a:off x="3049172" y="3240817"/>
            <a:ext cx="6098344" cy="769441"/>
          </a:xfrm>
          <a:prstGeom prst="rect">
            <a:avLst/>
          </a:prstGeom>
          <a:noFill/>
        </p:spPr>
        <p:txBody>
          <a:bodyPr wrap="square">
            <a:spAutoFit/>
          </a:bodyPr>
          <a:lstStyle/>
          <a:p>
            <a:pPr algn="ctr"/>
            <a:r>
              <a:rPr lang="en-GB" sz="4400" b="1" dirty="0">
                <a:solidFill>
                  <a:srgbClr val="00B050"/>
                </a:solidFill>
              </a:rPr>
              <a:t>Consolidate</a:t>
            </a:r>
          </a:p>
        </p:txBody>
      </p:sp>
      <p:sp>
        <p:nvSpPr>
          <p:cNvPr id="2" name="Slide Number Placeholder 1">
            <a:extLst>
              <a:ext uri="{FF2B5EF4-FFF2-40B4-BE49-F238E27FC236}">
                <a16:creationId xmlns:a16="http://schemas.microsoft.com/office/drawing/2014/main" id="{395531C7-B888-DE08-12CA-032FEA0EAB5F}"/>
              </a:ext>
            </a:extLst>
          </p:cNvPr>
          <p:cNvSpPr>
            <a:spLocks noGrp="1"/>
          </p:cNvSpPr>
          <p:nvPr>
            <p:ph type="sldNum" sz="quarter" idx="12"/>
          </p:nvPr>
        </p:nvSpPr>
        <p:spPr/>
        <p:txBody>
          <a:bodyPr/>
          <a:lstStyle/>
          <a:p>
            <a:fld id="{E72B97AB-C8EF-4BF0-8991-32D59730913E}" type="slidenum">
              <a:rPr lang="en-GB" smtClean="0"/>
              <a:t>52</a:t>
            </a:fld>
            <a:endParaRPr lang="en-GB"/>
          </a:p>
        </p:txBody>
      </p:sp>
    </p:spTree>
    <p:extLst>
      <p:ext uri="{BB962C8B-B14F-4D97-AF65-F5344CB8AC3E}">
        <p14:creationId xmlns:p14="http://schemas.microsoft.com/office/powerpoint/2010/main" val="399775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774C-5AC5-0BDB-42E6-C54D66654309}"/>
              </a:ext>
            </a:extLst>
          </p:cNvPr>
          <p:cNvSpPr>
            <a:spLocks noGrp="1"/>
          </p:cNvSpPr>
          <p:nvPr>
            <p:ph type="title"/>
          </p:nvPr>
        </p:nvSpPr>
        <p:spPr/>
        <p:txBody>
          <a:bodyPr/>
          <a:lstStyle/>
          <a:p>
            <a:pPr algn="ctr"/>
            <a:r>
              <a:rPr lang="en-GB" b="1" dirty="0">
                <a:solidFill>
                  <a:srgbClr val="00B050"/>
                </a:solidFill>
              </a:rPr>
              <a:t>Data Consolidation </a:t>
            </a:r>
          </a:p>
        </p:txBody>
      </p:sp>
      <p:sp>
        <p:nvSpPr>
          <p:cNvPr id="3" name="Content Placeholder 2">
            <a:extLst>
              <a:ext uri="{FF2B5EF4-FFF2-40B4-BE49-F238E27FC236}">
                <a16:creationId xmlns:a16="http://schemas.microsoft.com/office/drawing/2014/main" id="{80AF52E7-748F-067C-2D47-B5AE8BFE4D86}"/>
              </a:ext>
            </a:extLst>
          </p:cNvPr>
          <p:cNvSpPr>
            <a:spLocks noGrp="1"/>
          </p:cNvSpPr>
          <p:nvPr>
            <p:ph idx="1"/>
          </p:nvPr>
        </p:nvSpPr>
        <p:spPr/>
        <p:txBody>
          <a:bodyPr/>
          <a:lstStyle/>
          <a:p>
            <a:pPr marL="0" indent="0">
              <a:buNone/>
            </a:pPr>
            <a:r>
              <a:rPr lang="en-GB" dirty="0"/>
              <a:t>Data consolidation in Excel is the process of bringing similar data from multiple sources to one place, which can provide a unified view for better analytics.</a:t>
            </a:r>
          </a:p>
        </p:txBody>
      </p:sp>
      <p:pic>
        <p:nvPicPr>
          <p:cNvPr id="5" name="Picture 4">
            <a:extLst>
              <a:ext uri="{FF2B5EF4-FFF2-40B4-BE49-F238E27FC236}">
                <a16:creationId xmlns:a16="http://schemas.microsoft.com/office/drawing/2014/main" id="{CC949BA4-7662-1B22-7A6D-97873EF1B346}"/>
              </a:ext>
            </a:extLst>
          </p:cNvPr>
          <p:cNvPicPr>
            <a:picLocks noChangeAspect="1"/>
          </p:cNvPicPr>
          <p:nvPr/>
        </p:nvPicPr>
        <p:blipFill>
          <a:blip r:embed="rId2"/>
          <a:stretch>
            <a:fillRect/>
          </a:stretch>
        </p:blipFill>
        <p:spPr>
          <a:xfrm>
            <a:off x="2867758" y="3300413"/>
            <a:ext cx="2095500" cy="2876550"/>
          </a:xfrm>
          <a:prstGeom prst="rect">
            <a:avLst/>
          </a:prstGeom>
        </p:spPr>
      </p:pic>
      <p:pic>
        <p:nvPicPr>
          <p:cNvPr id="7" name="Picture 6">
            <a:extLst>
              <a:ext uri="{FF2B5EF4-FFF2-40B4-BE49-F238E27FC236}">
                <a16:creationId xmlns:a16="http://schemas.microsoft.com/office/drawing/2014/main" id="{3E2716AB-B7ED-5380-7802-33B1E4692CFD}"/>
              </a:ext>
            </a:extLst>
          </p:cNvPr>
          <p:cNvPicPr>
            <a:picLocks noChangeAspect="1"/>
          </p:cNvPicPr>
          <p:nvPr/>
        </p:nvPicPr>
        <p:blipFill>
          <a:blip r:embed="rId3"/>
          <a:stretch>
            <a:fillRect/>
          </a:stretch>
        </p:blipFill>
        <p:spPr>
          <a:xfrm>
            <a:off x="6739303" y="3676430"/>
            <a:ext cx="1419225" cy="1362075"/>
          </a:xfrm>
          <a:prstGeom prst="rect">
            <a:avLst/>
          </a:prstGeom>
        </p:spPr>
      </p:pic>
      <p:sp>
        <p:nvSpPr>
          <p:cNvPr id="9" name="TextBox 8">
            <a:extLst>
              <a:ext uri="{FF2B5EF4-FFF2-40B4-BE49-F238E27FC236}">
                <a16:creationId xmlns:a16="http://schemas.microsoft.com/office/drawing/2014/main" id="{A35E8715-BA40-D30B-EF60-F1A52312676F}"/>
              </a:ext>
            </a:extLst>
          </p:cNvPr>
          <p:cNvSpPr txBox="1"/>
          <p:nvPr/>
        </p:nvSpPr>
        <p:spPr>
          <a:xfrm>
            <a:off x="5401555" y="4172801"/>
            <a:ext cx="999245" cy="369332"/>
          </a:xfrm>
          <a:prstGeom prst="rect">
            <a:avLst/>
          </a:prstGeom>
          <a:noFill/>
        </p:spPr>
        <p:txBody>
          <a:bodyPr wrap="square">
            <a:spAutoFit/>
          </a:bodyPr>
          <a:lstStyle/>
          <a:p>
            <a:r>
              <a:rPr lang="en-GB" dirty="0"/>
              <a:t>&gt;&gt;&gt;&gt;&gt;&gt;&gt;</a:t>
            </a:r>
          </a:p>
        </p:txBody>
      </p:sp>
      <p:sp>
        <p:nvSpPr>
          <p:cNvPr id="4" name="Slide Number Placeholder 3">
            <a:extLst>
              <a:ext uri="{FF2B5EF4-FFF2-40B4-BE49-F238E27FC236}">
                <a16:creationId xmlns:a16="http://schemas.microsoft.com/office/drawing/2014/main" id="{190C34C2-8E7B-3FF4-DF8F-72AF53766E4E}"/>
              </a:ext>
            </a:extLst>
          </p:cNvPr>
          <p:cNvSpPr>
            <a:spLocks noGrp="1"/>
          </p:cNvSpPr>
          <p:nvPr>
            <p:ph type="sldNum" sz="quarter" idx="12"/>
          </p:nvPr>
        </p:nvSpPr>
        <p:spPr/>
        <p:txBody>
          <a:bodyPr/>
          <a:lstStyle/>
          <a:p>
            <a:fld id="{E72B97AB-C8EF-4BF0-8991-32D59730913E}" type="slidenum">
              <a:rPr lang="en-GB" smtClean="0"/>
              <a:t>53</a:t>
            </a:fld>
            <a:endParaRPr lang="en-GB"/>
          </a:p>
        </p:txBody>
      </p:sp>
    </p:spTree>
    <p:extLst>
      <p:ext uri="{BB962C8B-B14F-4D97-AF65-F5344CB8AC3E}">
        <p14:creationId xmlns:p14="http://schemas.microsoft.com/office/powerpoint/2010/main" val="38661092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7F54-E5BB-25CE-8066-FAE210D15052}"/>
              </a:ext>
            </a:extLst>
          </p:cNvPr>
          <p:cNvSpPr>
            <a:spLocks noGrp="1"/>
          </p:cNvSpPr>
          <p:nvPr>
            <p:ph type="title"/>
          </p:nvPr>
        </p:nvSpPr>
        <p:spPr/>
        <p:txBody>
          <a:bodyPr/>
          <a:lstStyle/>
          <a:p>
            <a:pPr algn="ctr"/>
            <a:r>
              <a:rPr lang="en-GB" b="1" dirty="0">
                <a:solidFill>
                  <a:srgbClr val="00B050"/>
                </a:solidFill>
              </a:rPr>
              <a:t>Consolidate Data from Multiple Rows</a:t>
            </a:r>
          </a:p>
        </p:txBody>
      </p:sp>
      <p:sp>
        <p:nvSpPr>
          <p:cNvPr id="3" name="Content Placeholder 2">
            <a:extLst>
              <a:ext uri="{FF2B5EF4-FFF2-40B4-BE49-F238E27FC236}">
                <a16:creationId xmlns:a16="http://schemas.microsoft.com/office/drawing/2014/main" id="{D8F338B6-BBF9-6859-7F79-B904D1CFCCFD}"/>
              </a:ext>
            </a:extLst>
          </p:cNvPr>
          <p:cNvSpPr>
            <a:spLocks noGrp="1"/>
          </p:cNvSpPr>
          <p:nvPr>
            <p:ph idx="1"/>
          </p:nvPr>
        </p:nvSpPr>
        <p:spPr>
          <a:xfrm>
            <a:off x="267286" y="1280160"/>
            <a:ext cx="11451102" cy="4896803"/>
          </a:xfrm>
        </p:spPr>
        <p:txBody>
          <a:bodyPr/>
          <a:lstStyle/>
          <a:p>
            <a:r>
              <a:rPr lang="en-GB" dirty="0"/>
              <a:t>Point to </a:t>
            </a:r>
            <a:r>
              <a:rPr lang="en-GB" dirty="0">
                <a:solidFill>
                  <a:srgbClr val="00B050"/>
                </a:solidFill>
              </a:rPr>
              <a:t>G2</a:t>
            </a:r>
            <a:r>
              <a:rPr lang="en-GB" dirty="0"/>
              <a:t> and Choose Data &gt; Consolidate</a:t>
            </a:r>
          </a:p>
          <a:p>
            <a:r>
              <a:rPr lang="en-GB" dirty="0"/>
              <a:t>Specify reference Sheet1!$B$2:$C$13 (including header) and add to the list</a:t>
            </a:r>
          </a:p>
          <a:p>
            <a:r>
              <a:rPr lang="en-GB" dirty="0"/>
              <a:t>Choose Top row and Left column</a:t>
            </a:r>
          </a:p>
        </p:txBody>
      </p:sp>
      <p:pic>
        <p:nvPicPr>
          <p:cNvPr id="5" name="Picture 4">
            <a:extLst>
              <a:ext uri="{FF2B5EF4-FFF2-40B4-BE49-F238E27FC236}">
                <a16:creationId xmlns:a16="http://schemas.microsoft.com/office/drawing/2014/main" id="{5C014CB2-247A-81EC-9F04-B9496058F00D}"/>
              </a:ext>
            </a:extLst>
          </p:cNvPr>
          <p:cNvPicPr>
            <a:picLocks noChangeAspect="1"/>
          </p:cNvPicPr>
          <p:nvPr/>
        </p:nvPicPr>
        <p:blipFill>
          <a:blip r:embed="rId2"/>
          <a:stretch>
            <a:fillRect/>
          </a:stretch>
        </p:blipFill>
        <p:spPr>
          <a:xfrm>
            <a:off x="838200" y="2809875"/>
            <a:ext cx="7629525" cy="4048125"/>
          </a:xfrm>
          <a:prstGeom prst="rect">
            <a:avLst/>
          </a:prstGeom>
        </p:spPr>
      </p:pic>
      <p:pic>
        <p:nvPicPr>
          <p:cNvPr id="6" name="Picture 5">
            <a:extLst>
              <a:ext uri="{FF2B5EF4-FFF2-40B4-BE49-F238E27FC236}">
                <a16:creationId xmlns:a16="http://schemas.microsoft.com/office/drawing/2014/main" id="{09A1D5FE-05E6-E781-8CF0-169DBF100A26}"/>
              </a:ext>
            </a:extLst>
          </p:cNvPr>
          <p:cNvPicPr>
            <a:picLocks noChangeAspect="1"/>
          </p:cNvPicPr>
          <p:nvPr/>
        </p:nvPicPr>
        <p:blipFill>
          <a:blip r:embed="rId3"/>
          <a:stretch>
            <a:fillRect/>
          </a:stretch>
        </p:blipFill>
        <p:spPr>
          <a:xfrm>
            <a:off x="10199955" y="3728561"/>
            <a:ext cx="1419225" cy="1362075"/>
          </a:xfrm>
          <a:prstGeom prst="rect">
            <a:avLst/>
          </a:prstGeom>
        </p:spPr>
      </p:pic>
      <p:sp>
        <p:nvSpPr>
          <p:cNvPr id="7" name="TextBox 6">
            <a:extLst>
              <a:ext uri="{FF2B5EF4-FFF2-40B4-BE49-F238E27FC236}">
                <a16:creationId xmlns:a16="http://schemas.microsoft.com/office/drawing/2014/main" id="{FFE46435-03A6-1873-49A2-3106F0457938}"/>
              </a:ext>
            </a:extLst>
          </p:cNvPr>
          <p:cNvSpPr txBox="1"/>
          <p:nvPr/>
        </p:nvSpPr>
        <p:spPr>
          <a:xfrm>
            <a:off x="8834217" y="4224932"/>
            <a:ext cx="999245" cy="369332"/>
          </a:xfrm>
          <a:prstGeom prst="rect">
            <a:avLst/>
          </a:prstGeom>
          <a:noFill/>
        </p:spPr>
        <p:txBody>
          <a:bodyPr wrap="square">
            <a:spAutoFit/>
          </a:bodyPr>
          <a:lstStyle/>
          <a:p>
            <a:r>
              <a:rPr lang="en-GB" dirty="0"/>
              <a:t>&gt;&gt;&gt;&gt;&gt;&gt;&gt;</a:t>
            </a:r>
          </a:p>
        </p:txBody>
      </p:sp>
      <p:sp>
        <p:nvSpPr>
          <p:cNvPr id="4" name="TextBox 3">
            <a:extLst>
              <a:ext uri="{FF2B5EF4-FFF2-40B4-BE49-F238E27FC236}">
                <a16:creationId xmlns:a16="http://schemas.microsoft.com/office/drawing/2014/main" id="{F7BC93F5-C748-FB9A-5812-33417992798B}"/>
              </a:ext>
            </a:extLst>
          </p:cNvPr>
          <p:cNvSpPr txBox="1"/>
          <p:nvPr/>
        </p:nvSpPr>
        <p:spPr>
          <a:xfrm>
            <a:off x="5928650" y="41959"/>
            <a:ext cx="6098344"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00B050"/>
                </a:solidFill>
                <a:effectLst/>
                <a:uLnTx/>
                <a:uFillTx/>
                <a:latin typeface="Calibri" panose="020F0502020204030204"/>
                <a:ea typeface="+mn-ea"/>
                <a:cs typeface="+mn-cs"/>
              </a:rPr>
              <a:t>28 Consolidate1.xlsx</a:t>
            </a:r>
          </a:p>
        </p:txBody>
      </p:sp>
      <p:sp>
        <p:nvSpPr>
          <p:cNvPr id="8" name="Slide Number Placeholder 7">
            <a:extLst>
              <a:ext uri="{FF2B5EF4-FFF2-40B4-BE49-F238E27FC236}">
                <a16:creationId xmlns:a16="http://schemas.microsoft.com/office/drawing/2014/main" id="{CE8CF4CB-602B-8A6A-F019-768B056971F8}"/>
              </a:ext>
            </a:extLst>
          </p:cNvPr>
          <p:cNvSpPr>
            <a:spLocks noGrp="1"/>
          </p:cNvSpPr>
          <p:nvPr>
            <p:ph type="sldNum" sz="quarter" idx="12"/>
          </p:nvPr>
        </p:nvSpPr>
        <p:spPr/>
        <p:txBody>
          <a:bodyPr/>
          <a:lstStyle/>
          <a:p>
            <a:fld id="{E72B97AB-C8EF-4BF0-8991-32D59730913E}" type="slidenum">
              <a:rPr lang="en-GB" smtClean="0"/>
              <a:t>54</a:t>
            </a:fld>
            <a:endParaRPr lang="en-GB"/>
          </a:p>
        </p:txBody>
      </p:sp>
    </p:spTree>
    <p:extLst>
      <p:ext uri="{BB962C8B-B14F-4D97-AF65-F5344CB8AC3E}">
        <p14:creationId xmlns:p14="http://schemas.microsoft.com/office/powerpoint/2010/main" val="36561213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7F54-E5BB-25CE-8066-FAE210D15052}"/>
              </a:ext>
            </a:extLst>
          </p:cNvPr>
          <p:cNvSpPr>
            <a:spLocks noGrp="1"/>
          </p:cNvSpPr>
          <p:nvPr>
            <p:ph type="title"/>
          </p:nvPr>
        </p:nvSpPr>
        <p:spPr/>
        <p:txBody>
          <a:bodyPr/>
          <a:lstStyle/>
          <a:p>
            <a:pPr algn="ctr"/>
            <a:r>
              <a:rPr lang="en-GB" b="1" dirty="0">
                <a:solidFill>
                  <a:srgbClr val="00B050"/>
                </a:solidFill>
              </a:rPr>
              <a:t>Consolidate Data from Multiple Rows</a:t>
            </a:r>
          </a:p>
        </p:txBody>
      </p:sp>
      <p:sp>
        <p:nvSpPr>
          <p:cNvPr id="3" name="Content Placeholder 2">
            <a:extLst>
              <a:ext uri="{FF2B5EF4-FFF2-40B4-BE49-F238E27FC236}">
                <a16:creationId xmlns:a16="http://schemas.microsoft.com/office/drawing/2014/main" id="{D8F338B6-BBF9-6859-7F79-B904D1CFCCFD}"/>
              </a:ext>
            </a:extLst>
          </p:cNvPr>
          <p:cNvSpPr>
            <a:spLocks noGrp="1"/>
          </p:cNvSpPr>
          <p:nvPr>
            <p:ph idx="1"/>
          </p:nvPr>
        </p:nvSpPr>
        <p:spPr>
          <a:xfrm>
            <a:off x="267286" y="1280160"/>
            <a:ext cx="11451102" cy="4896803"/>
          </a:xfrm>
        </p:spPr>
        <p:txBody>
          <a:bodyPr/>
          <a:lstStyle/>
          <a:p>
            <a:r>
              <a:rPr lang="en-GB" dirty="0"/>
              <a:t>Point to </a:t>
            </a:r>
            <a:r>
              <a:rPr lang="en-GB" dirty="0">
                <a:solidFill>
                  <a:srgbClr val="00B050"/>
                </a:solidFill>
              </a:rPr>
              <a:t>G3</a:t>
            </a:r>
            <a:r>
              <a:rPr lang="en-GB" dirty="0"/>
              <a:t> and Choose Data &gt; Consolidate</a:t>
            </a:r>
          </a:p>
          <a:p>
            <a:r>
              <a:rPr lang="en-GB" dirty="0"/>
              <a:t>Specify reference Sheet1!</a:t>
            </a:r>
            <a:r>
              <a:rPr lang="en-GB" dirty="0">
                <a:solidFill>
                  <a:srgbClr val="00B050"/>
                </a:solidFill>
              </a:rPr>
              <a:t>$B$3</a:t>
            </a:r>
            <a:r>
              <a:rPr lang="en-GB" dirty="0"/>
              <a:t>:$C$13 (excluding header) and add to the list</a:t>
            </a:r>
          </a:p>
          <a:p>
            <a:r>
              <a:rPr lang="en-GB" dirty="0"/>
              <a:t>Choose </a:t>
            </a:r>
            <a:r>
              <a:rPr lang="en-GB" dirty="0">
                <a:solidFill>
                  <a:srgbClr val="00B050"/>
                </a:solidFill>
              </a:rPr>
              <a:t>Left column</a:t>
            </a:r>
          </a:p>
        </p:txBody>
      </p:sp>
      <p:sp>
        <p:nvSpPr>
          <p:cNvPr id="7" name="TextBox 6">
            <a:extLst>
              <a:ext uri="{FF2B5EF4-FFF2-40B4-BE49-F238E27FC236}">
                <a16:creationId xmlns:a16="http://schemas.microsoft.com/office/drawing/2014/main" id="{FFE46435-03A6-1873-49A2-3106F0457938}"/>
              </a:ext>
            </a:extLst>
          </p:cNvPr>
          <p:cNvSpPr txBox="1"/>
          <p:nvPr/>
        </p:nvSpPr>
        <p:spPr>
          <a:xfrm>
            <a:off x="8834217" y="4224932"/>
            <a:ext cx="999245" cy="369332"/>
          </a:xfrm>
          <a:prstGeom prst="rect">
            <a:avLst/>
          </a:prstGeom>
          <a:noFill/>
        </p:spPr>
        <p:txBody>
          <a:bodyPr wrap="square">
            <a:spAutoFit/>
          </a:bodyPr>
          <a:lstStyle/>
          <a:p>
            <a:r>
              <a:rPr lang="en-GB" dirty="0"/>
              <a:t>&gt;&gt;&gt;&gt;&gt;&gt;&gt;</a:t>
            </a:r>
          </a:p>
        </p:txBody>
      </p:sp>
      <p:pic>
        <p:nvPicPr>
          <p:cNvPr id="10" name="Picture 9">
            <a:extLst>
              <a:ext uri="{FF2B5EF4-FFF2-40B4-BE49-F238E27FC236}">
                <a16:creationId xmlns:a16="http://schemas.microsoft.com/office/drawing/2014/main" id="{FAE4EE79-8427-8EDA-F327-F1D6D38387D3}"/>
              </a:ext>
            </a:extLst>
          </p:cNvPr>
          <p:cNvPicPr>
            <a:picLocks noChangeAspect="1"/>
          </p:cNvPicPr>
          <p:nvPr/>
        </p:nvPicPr>
        <p:blipFill>
          <a:blip r:embed="rId2"/>
          <a:stretch>
            <a:fillRect/>
          </a:stretch>
        </p:blipFill>
        <p:spPr>
          <a:xfrm>
            <a:off x="9970038" y="3428523"/>
            <a:ext cx="1781175" cy="1962150"/>
          </a:xfrm>
          <a:prstGeom prst="rect">
            <a:avLst/>
          </a:prstGeom>
        </p:spPr>
      </p:pic>
      <p:pic>
        <p:nvPicPr>
          <p:cNvPr id="12" name="Picture 11">
            <a:extLst>
              <a:ext uri="{FF2B5EF4-FFF2-40B4-BE49-F238E27FC236}">
                <a16:creationId xmlns:a16="http://schemas.microsoft.com/office/drawing/2014/main" id="{78F6F971-B05A-AAA3-0476-517A7BD45861}"/>
              </a:ext>
            </a:extLst>
          </p:cNvPr>
          <p:cNvPicPr>
            <a:picLocks noChangeAspect="1"/>
          </p:cNvPicPr>
          <p:nvPr/>
        </p:nvPicPr>
        <p:blipFill>
          <a:blip r:embed="rId3"/>
          <a:stretch>
            <a:fillRect/>
          </a:stretch>
        </p:blipFill>
        <p:spPr>
          <a:xfrm>
            <a:off x="440787" y="2762250"/>
            <a:ext cx="7600950" cy="4095750"/>
          </a:xfrm>
          <a:prstGeom prst="rect">
            <a:avLst/>
          </a:prstGeom>
        </p:spPr>
      </p:pic>
      <p:sp>
        <p:nvSpPr>
          <p:cNvPr id="4" name="TextBox 3">
            <a:extLst>
              <a:ext uri="{FF2B5EF4-FFF2-40B4-BE49-F238E27FC236}">
                <a16:creationId xmlns:a16="http://schemas.microsoft.com/office/drawing/2014/main" id="{5D66F9EC-1F6C-8327-BB1E-1B5C8A240AF9}"/>
              </a:ext>
            </a:extLst>
          </p:cNvPr>
          <p:cNvSpPr txBox="1"/>
          <p:nvPr/>
        </p:nvSpPr>
        <p:spPr>
          <a:xfrm>
            <a:off x="5928650" y="41959"/>
            <a:ext cx="6098344"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00B050"/>
                </a:solidFill>
                <a:effectLst/>
                <a:uLnTx/>
                <a:uFillTx/>
                <a:latin typeface="Calibri" panose="020F0502020204030204"/>
                <a:ea typeface="+mn-ea"/>
                <a:cs typeface="+mn-cs"/>
              </a:rPr>
              <a:t>29 Consolidate2.xlsx</a:t>
            </a:r>
          </a:p>
        </p:txBody>
      </p:sp>
      <p:sp>
        <p:nvSpPr>
          <p:cNvPr id="5" name="Slide Number Placeholder 4">
            <a:extLst>
              <a:ext uri="{FF2B5EF4-FFF2-40B4-BE49-F238E27FC236}">
                <a16:creationId xmlns:a16="http://schemas.microsoft.com/office/drawing/2014/main" id="{906E6050-EAC9-49CD-2F37-12150F132FCE}"/>
              </a:ext>
            </a:extLst>
          </p:cNvPr>
          <p:cNvSpPr>
            <a:spLocks noGrp="1"/>
          </p:cNvSpPr>
          <p:nvPr>
            <p:ph type="sldNum" sz="quarter" idx="12"/>
          </p:nvPr>
        </p:nvSpPr>
        <p:spPr/>
        <p:txBody>
          <a:bodyPr/>
          <a:lstStyle/>
          <a:p>
            <a:fld id="{E72B97AB-C8EF-4BF0-8991-32D59730913E}" type="slidenum">
              <a:rPr lang="en-GB" smtClean="0"/>
              <a:t>55</a:t>
            </a:fld>
            <a:endParaRPr lang="en-GB"/>
          </a:p>
        </p:txBody>
      </p:sp>
    </p:spTree>
    <p:extLst>
      <p:ext uri="{BB962C8B-B14F-4D97-AF65-F5344CB8AC3E}">
        <p14:creationId xmlns:p14="http://schemas.microsoft.com/office/powerpoint/2010/main" val="12263823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7F54-E5BB-25CE-8066-FAE210D15052}"/>
              </a:ext>
            </a:extLst>
          </p:cNvPr>
          <p:cNvSpPr>
            <a:spLocks noGrp="1"/>
          </p:cNvSpPr>
          <p:nvPr>
            <p:ph type="title"/>
          </p:nvPr>
        </p:nvSpPr>
        <p:spPr>
          <a:xfrm>
            <a:off x="806987" y="18255"/>
            <a:ext cx="10515600" cy="1325563"/>
          </a:xfrm>
        </p:spPr>
        <p:txBody>
          <a:bodyPr/>
          <a:lstStyle/>
          <a:p>
            <a:pPr algn="ctr"/>
            <a:r>
              <a:rPr lang="en-GB" b="1" dirty="0">
                <a:solidFill>
                  <a:srgbClr val="00B050"/>
                </a:solidFill>
              </a:rPr>
              <a:t>Consolidate Data from Multiple Ranges</a:t>
            </a:r>
          </a:p>
        </p:txBody>
      </p:sp>
      <p:sp>
        <p:nvSpPr>
          <p:cNvPr id="3" name="Content Placeholder 2">
            <a:extLst>
              <a:ext uri="{FF2B5EF4-FFF2-40B4-BE49-F238E27FC236}">
                <a16:creationId xmlns:a16="http://schemas.microsoft.com/office/drawing/2014/main" id="{D8F338B6-BBF9-6859-7F79-B904D1CFCCFD}"/>
              </a:ext>
            </a:extLst>
          </p:cNvPr>
          <p:cNvSpPr>
            <a:spLocks noGrp="1"/>
          </p:cNvSpPr>
          <p:nvPr>
            <p:ph idx="1"/>
          </p:nvPr>
        </p:nvSpPr>
        <p:spPr>
          <a:xfrm>
            <a:off x="88363" y="980598"/>
            <a:ext cx="11451102" cy="4896803"/>
          </a:xfrm>
        </p:spPr>
        <p:txBody>
          <a:bodyPr>
            <a:normAutofit/>
          </a:bodyPr>
          <a:lstStyle/>
          <a:p>
            <a:r>
              <a:rPr lang="en-GB" sz="2400" dirty="0"/>
              <a:t>Point to </a:t>
            </a:r>
            <a:r>
              <a:rPr lang="en-GB" sz="2400" dirty="0">
                <a:solidFill>
                  <a:srgbClr val="00B050"/>
                </a:solidFill>
              </a:rPr>
              <a:t>G12</a:t>
            </a:r>
            <a:r>
              <a:rPr lang="en-GB" sz="2400" dirty="0"/>
              <a:t> and Choose Data &gt; Consolidate</a:t>
            </a:r>
          </a:p>
          <a:p>
            <a:r>
              <a:rPr lang="en-GB" sz="2400" dirty="0"/>
              <a:t>Specify reference Sheet1!$B$2:$C$13 and </a:t>
            </a:r>
            <a:r>
              <a:rPr lang="pt-BR" sz="2400" dirty="0"/>
              <a:t>Sheet1!$H$2:$I$10</a:t>
            </a:r>
            <a:r>
              <a:rPr lang="en-GB" sz="2400" dirty="0"/>
              <a:t> (including header) and add to the list</a:t>
            </a:r>
          </a:p>
          <a:p>
            <a:r>
              <a:rPr lang="en-GB" sz="2400" dirty="0"/>
              <a:t>Choose Top row and Left column   </a:t>
            </a:r>
            <a:endParaRPr lang="en-GB" sz="2400" dirty="0">
              <a:solidFill>
                <a:srgbClr val="00B050"/>
              </a:solidFill>
            </a:endParaRPr>
          </a:p>
        </p:txBody>
      </p:sp>
      <p:sp>
        <p:nvSpPr>
          <p:cNvPr id="7" name="TextBox 6">
            <a:extLst>
              <a:ext uri="{FF2B5EF4-FFF2-40B4-BE49-F238E27FC236}">
                <a16:creationId xmlns:a16="http://schemas.microsoft.com/office/drawing/2014/main" id="{FFE46435-03A6-1873-49A2-3106F0457938}"/>
              </a:ext>
            </a:extLst>
          </p:cNvPr>
          <p:cNvSpPr txBox="1"/>
          <p:nvPr/>
        </p:nvSpPr>
        <p:spPr>
          <a:xfrm>
            <a:off x="9968427" y="4281203"/>
            <a:ext cx="554207" cy="369332"/>
          </a:xfrm>
          <a:prstGeom prst="rect">
            <a:avLst/>
          </a:prstGeom>
          <a:noFill/>
        </p:spPr>
        <p:txBody>
          <a:bodyPr wrap="square">
            <a:spAutoFit/>
          </a:bodyPr>
          <a:lstStyle/>
          <a:p>
            <a:r>
              <a:rPr lang="en-GB" dirty="0"/>
              <a:t>&gt;&gt;&gt;</a:t>
            </a:r>
          </a:p>
        </p:txBody>
      </p:sp>
      <p:pic>
        <p:nvPicPr>
          <p:cNvPr id="5" name="Picture 4">
            <a:extLst>
              <a:ext uri="{FF2B5EF4-FFF2-40B4-BE49-F238E27FC236}">
                <a16:creationId xmlns:a16="http://schemas.microsoft.com/office/drawing/2014/main" id="{A16F7A53-23FF-59B4-7E1A-3C664F2658E5}"/>
              </a:ext>
            </a:extLst>
          </p:cNvPr>
          <p:cNvPicPr>
            <a:picLocks noChangeAspect="1"/>
          </p:cNvPicPr>
          <p:nvPr/>
        </p:nvPicPr>
        <p:blipFill>
          <a:blip r:embed="rId2"/>
          <a:stretch>
            <a:fillRect/>
          </a:stretch>
        </p:blipFill>
        <p:spPr>
          <a:xfrm>
            <a:off x="88363" y="2800350"/>
            <a:ext cx="9848850" cy="4057650"/>
          </a:xfrm>
          <a:prstGeom prst="rect">
            <a:avLst/>
          </a:prstGeom>
        </p:spPr>
      </p:pic>
      <p:pic>
        <p:nvPicPr>
          <p:cNvPr id="11" name="Picture 10">
            <a:extLst>
              <a:ext uri="{FF2B5EF4-FFF2-40B4-BE49-F238E27FC236}">
                <a16:creationId xmlns:a16="http://schemas.microsoft.com/office/drawing/2014/main" id="{AC4613C9-1E2E-FCFF-B9FB-45C300AAEB5E}"/>
              </a:ext>
            </a:extLst>
          </p:cNvPr>
          <p:cNvPicPr>
            <a:picLocks noChangeAspect="1"/>
          </p:cNvPicPr>
          <p:nvPr/>
        </p:nvPicPr>
        <p:blipFill>
          <a:blip r:embed="rId3"/>
          <a:stretch>
            <a:fillRect/>
          </a:stretch>
        </p:blipFill>
        <p:spPr>
          <a:xfrm>
            <a:off x="10541537" y="3706836"/>
            <a:ext cx="1562100" cy="1485900"/>
          </a:xfrm>
          <a:prstGeom prst="rect">
            <a:avLst/>
          </a:prstGeom>
        </p:spPr>
      </p:pic>
      <p:sp>
        <p:nvSpPr>
          <p:cNvPr id="4" name="TextBox 3">
            <a:extLst>
              <a:ext uri="{FF2B5EF4-FFF2-40B4-BE49-F238E27FC236}">
                <a16:creationId xmlns:a16="http://schemas.microsoft.com/office/drawing/2014/main" id="{9BE3B680-03F2-6862-D1B9-66504B4037AE}"/>
              </a:ext>
            </a:extLst>
          </p:cNvPr>
          <p:cNvSpPr txBox="1"/>
          <p:nvPr/>
        </p:nvSpPr>
        <p:spPr>
          <a:xfrm>
            <a:off x="4459458" y="41959"/>
            <a:ext cx="7567536"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00B050"/>
                </a:solidFill>
                <a:effectLst/>
                <a:uLnTx/>
                <a:uFillTx/>
                <a:latin typeface="Calibri" panose="020F0502020204030204"/>
                <a:ea typeface="+mn-ea"/>
                <a:cs typeface="+mn-cs"/>
              </a:rPr>
              <a:t>30 ConsolidateMultipleRange.xlsx</a:t>
            </a:r>
          </a:p>
        </p:txBody>
      </p:sp>
      <p:sp>
        <p:nvSpPr>
          <p:cNvPr id="6" name="Slide Number Placeholder 5">
            <a:extLst>
              <a:ext uri="{FF2B5EF4-FFF2-40B4-BE49-F238E27FC236}">
                <a16:creationId xmlns:a16="http://schemas.microsoft.com/office/drawing/2014/main" id="{C0682012-B771-24C5-00EF-E4F0DA319563}"/>
              </a:ext>
            </a:extLst>
          </p:cNvPr>
          <p:cNvSpPr>
            <a:spLocks noGrp="1"/>
          </p:cNvSpPr>
          <p:nvPr>
            <p:ph type="sldNum" sz="quarter" idx="12"/>
          </p:nvPr>
        </p:nvSpPr>
        <p:spPr/>
        <p:txBody>
          <a:bodyPr/>
          <a:lstStyle/>
          <a:p>
            <a:fld id="{E72B97AB-C8EF-4BF0-8991-32D59730913E}" type="slidenum">
              <a:rPr lang="en-GB" smtClean="0"/>
              <a:t>56</a:t>
            </a:fld>
            <a:endParaRPr lang="en-GB"/>
          </a:p>
        </p:txBody>
      </p:sp>
    </p:spTree>
    <p:extLst>
      <p:ext uri="{BB962C8B-B14F-4D97-AF65-F5344CB8AC3E}">
        <p14:creationId xmlns:p14="http://schemas.microsoft.com/office/powerpoint/2010/main" val="29420147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7F54-E5BB-25CE-8066-FAE210D15052}"/>
              </a:ext>
            </a:extLst>
          </p:cNvPr>
          <p:cNvSpPr>
            <a:spLocks noGrp="1"/>
          </p:cNvSpPr>
          <p:nvPr>
            <p:ph type="title"/>
          </p:nvPr>
        </p:nvSpPr>
        <p:spPr>
          <a:xfrm>
            <a:off x="806987" y="18255"/>
            <a:ext cx="10515600" cy="1325563"/>
          </a:xfrm>
        </p:spPr>
        <p:txBody>
          <a:bodyPr/>
          <a:lstStyle/>
          <a:p>
            <a:pPr algn="ctr"/>
            <a:r>
              <a:rPr lang="en-GB" b="1" dirty="0">
                <a:solidFill>
                  <a:srgbClr val="00B050"/>
                </a:solidFill>
              </a:rPr>
              <a:t>Consolidate Data from Multiple Worksheets</a:t>
            </a:r>
          </a:p>
        </p:txBody>
      </p:sp>
      <p:sp>
        <p:nvSpPr>
          <p:cNvPr id="3" name="Content Placeholder 2">
            <a:extLst>
              <a:ext uri="{FF2B5EF4-FFF2-40B4-BE49-F238E27FC236}">
                <a16:creationId xmlns:a16="http://schemas.microsoft.com/office/drawing/2014/main" id="{D8F338B6-BBF9-6859-7F79-B904D1CFCCFD}"/>
              </a:ext>
            </a:extLst>
          </p:cNvPr>
          <p:cNvSpPr>
            <a:spLocks noGrp="1"/>
          </p:cNvSpPr>
          <p:nvPr>
            <p:ph idx="1"/>
          </p:nvPr>
        </p:nvSpPr>
        <p:spPr>
          <a:xfrm>
            <a:off x="88363" y="980598"/>
            <a:ext cx="11451102" cy="4896803"/>
          </a:xfrm>
        </p:spPr>
        <p:txBody>
          <a:bodyPr>
            <a:normAutofit/>
          </a:bodyPr>
          <a:lstStyle/>
          <a:p>
            <a:r>
              <a:rPr lang="en-GB" dirty="0"/>
              <a:t>Point to </a:t>
            </a:r>
            <a:r>
              <a:rPr lang="en-GB" dirty="0">
                <a:solidFill>
                  <a:srgbClr val="00B050"/>
                </a:solidFill>
              </a:rPr>
              <a:t>A1</a:t>
            </a:r>
            <a:r>
              <a:rPr lang="en-GB" dirty="0"/>
              <a:t> and Choose Data &gt; Consolidate</a:t>
            </a:r>
          </a:p>
          <a:p>
            <a:r>
              <a:rPr lang="en-GB" dirty="0"/>
              <a:t>Specify reference </a:t>
            </a:r>
            <a:r>
              <a:rPr lang="en-GB" dirty="0">
                <a:solidFill>
                  <a:srgbClr val="00B050"/>
                </a:solidFill>
              </a:rPr>
              <a:t>Region1!$B$2:$C$13 </a:t>
            </a:r>
            <a:r>
              <a:rPr lang="en-GB" dirty="0"/>
              <a:t>and </a:t>
            </a:r>
            <a:r>
              <a:rPr lang="pt-BR" dirty="0">
                <a:solidFill>
                  <a:srgbClr val="00B050"/>
                </a:solidFill>
              </a:rPr>
              <a:t>Region2!$B$2:$C$10</a:t>
            </a:r>
            <a:r>
              <a:rPr lang="pt-BR" dirty="0"/>
              <a:t> </a:t>
            </a:r>
            <a:r>
              <a:rPr lang="en-GB" dirty="0"/>
              <a:t>(including header) and add to the list</a:t>
            </a:r>
          </a:p>
          <a:p>
            <a:r>
              <a:rPr lang="en-GB" dirty="0"/>
              <a:t>Choose Top row and Left column   </a:t>
            </a:r>
            <a:endParaRPr lang="en-GB" dirty="0">
              <a:solidFill>
                <a:srgbClr val="00B050"/>
              </a:solidFill>
            </a:endParaRPr>
          </a:p>
        </p:txBody>
      </p:sp>
      <p:sp>
        <p:nvSpPr>
          <p:cNvPr id="7" name="TextBox 6">
            <a:extLst>
              <a:ext uri="{FF2B5EF4-FFF2-40B4-BE49-F238E27FC236}">
                <a16:creationId xmlns:a16="http://schemas.microsoft.com/office/drawing/2014/main" id="{FFE46435-03A6-1873-49A2-3106F0457938}"/>
              </a:ext>
            </a:extLst>
          </p:cNvPr>
          <p:cNvSpPr txBox="1"/>
          <p:nvPr/>
        </p:nvSpPr>
        <p:spPr>
          <a:xfrm>
            <a:off x="7315201" y="4220308"/>
            <a:ext cx="661182" cy="369332"/>
          </a:xfrm>
          <a:prstGeom prst="rect">
            <a:avLst/>
          </a:prstGeom>
          <a:noFill/>
        </p:spPr>
        <p:txBody>
          <a:bodyPr wrap="square">
            <a:spAutoFit/>
          </a:bodyPr>
          <a:lstStyle/>
          <a:p>
            <a:r>
              <a:rPr lang="en-GB" dirty="0"/>
              <a:t>&gt;&gt;&gt;</a:t>
            </a:r>
          </a:p>
        </p:txBody>
      </p:sp>
      <p:pic>
        <p:nvPicPr>
          <p:cNvPr id="6" name="Picture 5">
            <a:extLst>
              <a:ext uri="{FF2B5EF4-FFF2-40B4-BE49-F238E27FC236}">
                <a16:creationId xmlns:a16="http://schemas.microsoft.com/office/drawing/2014/main" id="{D50C4827-CB72-3A12-CC5F-5199478D63F1}"/>
              </a:ext>
            </a:extLst>
          </p:cNvPr>
          <p:cNvPicPr>
            <a:picLocks noChangeAspect="1"/>
          </p:cNvPicPr>
          <p:nvPr/>
        </p:nvPicPr>
        <p:blipFill>
          <a:blip r:embed="rId2"/>
          <a:stretch>
            <a:fillRect/>
          </a:stretch>
        </p:blipFill>
        <p:spPr>
          <a:xfrm>
            <a:off x="996829" y="2951421"/>
            <a:ext cx="5724525" cy="3257550"/>
          </a:xfrm>
          <a:prstGeom prst="rect">
            <a:avLst/>
          </a:prstGeom>
        </p:spPr>
      </p:pic>
      <p:pic>
        <p:nvPicPr>
          <p:cNvPr id="9" name="Picture 8">
            <a:extLst>
              <a:ext uri="{FF2B5EF4-FFF2-40B4-BE49-F238E27FC236}">
                <a16:creationId xmlns:a16="http://schemas.microsoft.com/office/drawing/2014/main" id="{DB0EF0BD-DF07-5963-73A4-91AE88FB686E}"/>
              </a:ext>
            </a:extLst>
          </p:cNvPr>
          <p:cNvPicPr>
            <a:picLocks noChangeAspect="1"/>
          </p:cNvPicPr>
          <p:nvPr/>
        </p:nvPicPr>
        <p:blipFill>
          <a:blip r:embed="rId3"/>
          <a:stretch>
            <a:fillRect/>
          </a:stretch>
        </p:blipFill>
        <p:spPr>
          <a:xfrm>
            <a:off x="8686873" y="3566774"/>
            <a:ext cx="1514475" cy="1676400"/>
          </a:xfrm>
          <a:prstGeom prst="rect">
            <a:avLst/>
          </a:prstGeom>
        </p:spPr>
      </p:pic>
      <p:sp>
        <p:nvSpPr>
          <p:cNvPr id="4" name="TextBox 3">
            <a:extLst>
              <a:ext uri="{FF2B5EF4-FFF2-40B4-BE49-F238E27FC236}">
                <a16:creationId xmlns:a16="http://schemas.microsoft.com/office/drawing/2014/main" id="{2EEAD91D-7FB3-DA3C-9003-A6977636C434}"/>
              </a:ext>
            </a:extLst>
          </p:cNvPr>
          <p:cNvSpPr txBox="1"/>
          <p:nvPr/>
        </p:nvSpPr>
        <p:spPr>
          <a:xfrm>
            <a:off x="4459458" y="41959"/>
            <a:ext cx="7567536"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00B050"/>
                </a:solidFill>
                <a:effectLst/>
                <a:uLnTx/>
                <a:uFillTx/>
                <a:latin typeface="Calibri" panose="020F0502020204030204"/>
                <a:ea typeface="+mn-ea"/>
                <a:cs typeface="+mn-cs"/>
              </a:rPr>
              <a:t>31 ConsolidateMultipleWorksheet.xlsx</a:t>
            </a:r>
          </a:p>
        </p:txBody>
      </p:sp>
      <p:sp>
        <p:nvSpPr>
          <p:cNvPr id="5" name="Slide Number Placeholder 4">
            <a:extLst>
              <a:ext uri="{FF2B5EF4-FFF2-40B4-BE49-F238E27FC236}">
                <a16:creationId xmlns:a16="http://schemas.microsoft.com/office/drawing/2014/main" id="{05EA2072-06B5-258C-EB81-179D10643B51}"/>
              </a:ext>
            </a:extLst>
          </p:cNvPr>
          <p:cNvSpPr>
            <a:spLocks noGrp="1"/>
          </p:cNvSpPr>
          <p:nvPr>
            <p:ph type="sldNum" sz="quarter" idx="12"/>
          </p:nvPr>
        </p:nvSpPr>
        <p:spPr/>
        <p:txBody>
          <a:bodyPr/>
          <a:lstStyle/>
          <a:p>
            <a:fld id="{E72B97AB-C8EF-4BF0-8991-32D59730913E}" type="slidenum">
              <a:rPr lang="en-GB" smtClean="0"/>
              <a:t>57</a:t>
            </a:fld>
            <a:endParaRPr lang="en-GB"/>
          </a:p>
        </p:txBody>
      </p:sp>
    </p:spTree>
    <p:extLst>
      <p:ext uri="{BB962C8B-B14F-4D97-AF65-F5344CB8AC3E}">
        <p14:creationId xmlns:p14="http://schemas.microsoft.com/office/powerpoint/2010/main" val="41006288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7F54-E5BB-25CE-8066-FAE210D15052}"/>
              </a:ext>
            </a:extLst>
          </p:cNvPr>
          <p:cNvSpPr>
            <a:spLocks noGrp="1"/>
          </p:cNvSpPr>
          <p:nvPr>
            <p:ph type="title"/>
          </p:nvPr>
        </p:nvSpPr>
        <p:spPr>
          <a:xfrm>
            <a:off x="806987" y="18255"/>
            <a:ext cx="10515600" cy="1325563"/>
          </a:xfrm>
        </p:spPr>
        <p:txBody>
          <a:bodyPr/>
          <a:lstStyle/>
          <a:p>
            <a:pPr algn="ctr"/>
            <a:r>
              <a:rPr lang="en-GB" b="1" dirty="0">
                <a:solidFill>
                  <a:srgbClr val="00B050"/>
                </a:solidFill>
              </a:rPr>
              <a:t>Consolidate Data from Multiple Workbooks</a:t>
            </a:r>
          </a:p>
        </p:txBody>
      </p:sp>
      <p:sp>
        <p:nvSpPr>
          <p:cNvPr id="3" name="Content Placeholder 2">
            <a:extLst>
              <a:ext uri="{FF2B5EF4-FFF2-40B4-BE49-F238E27FC236}">
                <a16:creationId xmlns:a16="http://schemas.microsoft.com/office/drawing/2014/main" id="{D8F338B6-BBF9-6859-7F79-B904D1CFCCFD}"/>
              </a:ext>
            </a:extLst>
          </p:cNvPr>
          <p:cNvSpPr>
            <a:spLocks noGrp="1"/>
          </p:cNvSpPr>
          <p:nvPr>
            <p:ph idx="1"/>
          </p:nvPr>
        </p:nvSpPr>
        <p:spPr>
          <a:xfrm>
            <a:off x="88363" y="980598"/>
            <a:ext cx="11451102" cy="4896803"/>
          </a:xfrm>
        </p:spPr>
        <p:txBody>
          <a:bodyPr>
            <a:normAutofit/>
          </a:bodyPr>
          <a:lstStyle/>
          <a:p>
            <a:r>
              <a:rPr lang="en-GB" dirty="0"/>
              <a:t>Point to </a:t>
            </a:r>
            <a:r>
              <a:rPr lang="en-GB" dirty="0">
                <a:solidFill>
                  <a:srgbClr val="00B050"/>
                </a:solidFill>
              </a:rPr>
              <a:t>A1</a:t>
            </a:r>
            <a:r>
              <a:rPr lang="en-GB" dirty="0"/>
              <a:t> the workbook </a:t>
            </a:r>
            <a:r>
              <a:rPr lang="en-GB" dirty="0" err="1">
                <a:solidFill>
                  <a:srgbClr val="00B050"/>
                </a:solidFill>
              </a:rPr>
              <a:t>AllRegion</a:t>
            </a:r>
            <a:r>
              <a:rPr lang="en-GB" dirty="0"/>
              <a:t> of and Choose Data &gt; Consolidate</a:t>
            </a:r>
          </a:p>
          <a:p>
            <a:r>
              <a:rPr lang="en-GB" dirty="0"/>
              <a:t>Specify reference </a:t>
            </a:r>
            <a:r>
              <a:rPr lang="en-GB" dirty="0">
                <a:solidFill>
                  <a:srgbClr val="00B050"/>
                </a:solidFill>
              </a:rPr>
              <a:t>[Region1.xlsx]Sheet1!$B$2:$C$13 </a:t>
            </a:r>
            <a:r>
              <a:rPr lang="en-GB" dirty="0"/>
              <a:t>and </a:t>
            </a:r>
            <a:r>
              <a:rPr lang="pt-BR" dirty="0">
                <a:solidFill>
                  <a:srgbClr val="00B050"/>
                </a:solidFill>
              </a:rPr>
              <a:t>[Region2.xlsx]Sheet1!$B$2:$C$10 </a:t>
            </a:r>
            <a:r>
              <a:rPr lang="en-GB" dirty="0"/>
              <a:t>(including header) and add to the list</a:t>
            </a:r>
          </a:p>
          <a:p>
            <a:r>
              <a:rPr lang="en-GB" dirty="0"/>
              <a:t>Choose Top row and Left column   </a:t>
            </a:r>
            <a:endParaRPr lang="en-GB" dirty="0">
              <a:solidFill>
                <a:srgbClr val="00B050"/>
              </a:solidFill>
            </a:endParaRPr>
          </a:p>
        </p:txBody>
      </p:sp>
      <p:sp>
        <p:nvSpPr>
          <p:cNvPr id="7" name="TextBox 6">
            <a:extLst>
              <a:ext uri="{FF2B5EF4-FFF2-40B4-BE49-F238E27FC236}">
                <a16:creationId xmlns:a16="http://schemas.microsoft.com/office/drawing/2014/main" id="{FFE46435-03A6-1873-49A2-3106F0457938}"/>
              </a:ext>
            </a:extLst>
          </p:cNvPr>
          <p:cNvSpPr txBox="1"/>
          <p:nvPr/>
        </p:nvSpPr>
        <p:spPr>
          <a:xfrm>
            <a:off x="7315201" y="4220308"/>
            <a:ext cx="661182" cy="369332"/>
          </a:xfrm>
          <a:prstGeom prst="rect">
            <a:avLst/>
          </a:prstGeom>
          <a:noFill/>
        </p:spPr>
        <p:txBody>
          <a:bodyPr wrap="square">
            <a:spAutoFit/>
          </a:bodyPr>
          <a:lstStyle/>
          <a:p>
            <a:r>
              <a:rPr lang="en-GB" dirty="0"/>
              <a:t>&gt;&gt;&gt;</a:t>
            </a:r>
          </a:p>
        </p:txBody>
      </p:sp>
      <p:pic>
        <p:nvPicPr>
          <p:cNvPr id="5" name="Picture 4">
            <a:extLst>
              <a:ext uri="{FF2B5EF4-FFF2-40B4-BE49-F238E27FC236}">
                <a16:creationId xmlns:a16="http://schemas.microsoft.com/office/drawing/2014/main" id="{48673005-E8EA-A65C-6723-2CD8AE1F5791}"/>
              </a:ext>
            </a:extLst>
          </p:cNvPr>
          <p:cNvPicPr>
            <a:picLocks noChangeAspect="1"/>
          </p:cNvPicPr>
          <p:nvPr/>
        </p:nvPicPr>
        <p:blipFill>
          <a:blip r:embed="rId2"/>
          <a:stretch>
            <a:fillRect/>
          </a:stretch>
        </p:blipFill>
        <p:spPr>
          <a:xfrm>
            <a:off x="8233924" y="3428999"/>
            <a:ext cx="1524000" cy="1724025"/>
          </a:xfrm>
          <a:prstGeom prst="rect">
            <a:avLst/>
          </a:prstGeom>
        </p:spPr>
      </p:pic>
      <p:pic>
        <p:nvPicPr>
          <p:cNvPr id="10" name="Picture 9">
            <a:extLst>
              <a:ext uri="{FF2B5EF4-FFF2-40B4-BE49-F238E27FC236}">
                <a16:creationId xmlns:a16="http://schemas.microsoft.com/office/drawing/2014/main" id="{DB7481E6-1FC9-18E2-1248-9AF1FBC52466}"/>
              </a:ext>
            </a:extLst>
          </p:cNvPr>
          <p:cNvPicPr>
            <a:picLocks noChangeAspect="1"/>
          </p:cNvPicPr>
          <p:nvPr/>
        </p:nvPicPr>
        <p:blipFill>
          <a:blip r:embed="rId3"/>
          <a:stretch>
            <a:fillRect/>
          </a:stretch>
        </p:blipFill>
        <p:spPr>
          <a:xfrm>
            <a:off x="1357387" y="2965627"/>
            <a:ext cx="5724525" cy="3248025"/>
          </a:xfrm>
          <a:prstGeom prst="rect">
            <a:avLst/>
          </a:prstGeom>
        </p:spPr>
      </p:pic>
      <p:sp>
        <p:nvSpPr>
          <p:cNvPr id="4" name="TextBox 3">
            <a:extLst>
              <a:ext uri="{FF2B5EF4-FFF2-40B4-BE49-F238E27FC236}">
                <a16:creationId xmlns:a16="http://schemas.microsoft.com/office/drawing/2014/main" id="{837CA7DC-DB06-6AB7-C49B-3955059BDC03}"/>
              </a:ext>
            </a:extLst>
          </p:cNvPr>
          <p:cNvSpPr txBox="1"/>
          <p:nvPr/>
        </p:nvSpPr>
        <p:spPr>
          <a:xfrm>
            <a:off x="1069145" y="41959"/>
            <a:ext cx="10957849"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00B050"/>
                </a:solidFill>
                <a:effectLst/>
                <a:uLnTx/>
                <a:uFillTx/>
                <a:latin typeface="Calibri" panose="020F0502020204030204"/>
                <a:ea typeface="+mn-ea"/>
                <a:cs typeface="+mn-cs"/>
              </a:rPr>
              <a:t>32 AllRegion.xlsx; 32 Region1.xlsx; 32 Region2.xlsx  </a:t>
            </a:r>
          </a:p>
        </p:txBody>
      </p:sp>
      <p:sp>
        <p:nvSpPr>
          <p:cNvPr id="6" name="Slide Number Placeholder 5">
            <a:extLst>
              <a:ext uri="{FF2B5EF4-FFF2-40B4-BE49-F238E27FC236}">
                <a16:creationId xmlns:a16="http://schemas.microsoft.com/office/drawing/2014/main" id="{BFD08D89-3603-2AB7-C1E4-FB93662E8F53}"/>
              </a:ext>
            </a:extLst>
          </p:cNvPr>
          <p:cNvSpPr>
            <a:spLocks noGrp="1"/>
          </p:cNvSpPr>
          <p:nvPr>
            <p:ph type="sldNum" sz="quarter" idx="12"/>
          </p:nvPr>
        </p:nvSpPr>
        <p:spPr/>
        <p:txBody>
          <a:bodyPr/>
          <a:lstStyle/>
          <a:p>
            <a:fld id="{E72B97AB-C8EF-4BF0-8991-32D59730913E}" type="slidenum">
              <a:rPr lang="en-GB" smtClean="0"/>
              <a:t>58</a:t>
            </a:fld>
            <a:endParaRPr lang="en-GB"/>
          </a:p>
        </p:txBody>
      </p:sp>
    </p:spTree>
    <p:extLst>
      <p:ext uri="{BB962C8B-B14F-4D97-AF65-F5344CB8AC3E}">
        <p14:creationId xmlns:p14="http://schemas.microsoft.com/office/powerpoint/2010/main" val="6652544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061E-6DB2-AF89-A199-A81024638E20}"/>
              </a:ext>
            </a:extLst>
          </p:cNvPr>
          <p:cNvSpPr>
            <a:spLocks noGrp="1"/>
          </p:cNvSpPr>
          <p:nvPr>
            <p:ph type="title"/>
          </p:nvPr>
        </p:nvSpPr>
        <p:spPr/>
        <p:txBody>
          <a:bodyPr/>
          <a:lstStyle/>
          <a:p>
            <a:pPr algn="ctr"/>
            <a:r>
              <a:rPr lang="en-GB" b="1" dirty="0">
                <a:solidFill>
                  <a:srgbClr val="00B050"/>
                </a:solidFill>
              </a:rPr>
              <a:t>Exercise 6</a:t>
            </a:r>
          </a:p>
        </p:txBody>
      </p:sp>
      <p:sp>
        <p:nvSpPr>
          <p:cNvPr id="3" name="Content Placeholder 2">
            <a:extLst>
              <a:ext uri="{FF2B5EF4-FFF2-40B4-BE49-F238E27FC236}">
                <a16:creationId xmlns:a16="http://schemas.microsoft.com/office/drawing/2014/main" id="{82EFFF3A-94C7-209E-4168-D2203D7C1265}"/>
              </a:ext>
            </a:extLst>
          </p:cNvPr>
          <p:cNvSpPr>
            <a:spLocks noGrp="1"/>
          </p:cNvSpPr>
          <p:nvPr>
            <p:ph idx="1"/>
          </p:nvPr>
        </p:nvSpPr>
        <p:spPr/>
        <p:txBody>
          <a:bodyPr/>
          <a:lstStyle/>
          <a:p>
            <a:pPr marL="0" indent="0">
              <a:buNone/>
            </a:pPr>
            <a:r>
              <a:rPr lang="en-GB" dirty="0"/>
              <a:t>The data given below presents the sales transactions for different products in two different regions. Perform the following data consolidations: </a:t>
            </a:r>
          </a:p>
          <a:p>
            <a:pPr marL="0" indent="0">
              <a:buNone/>
            </a:pPr>
            <a:r>
              <a:rPr lang="en-GB" dirty="0"/>
              <a:t>a. Identify the Max sales (over both regions) for each product in each month. </a:t>
            </a:r>
          </a:p>
          <a:p>
            <a:pPr marL="0" indent="0">
              <a:buNone/>
            </a:pPr>
            <a:r>
              <a:rPr lang="en-GB" dirty="0"/>
              <a:t>b. Count the number of sales made (over both regions) for each product during the three months period. </a:t>
            </a:r>
          </a:p>
          <a:p>
            <a:endParaRPr lang="en-GB" dirty="0"/>
          </a:p>
        </p:txBody>
      </p:sp>
      <p:sp>
        <p:nvSpPr>
          <p:cNvPr id="4" name="TextBox 3">
            <a:extLst>
              <a:ext uri="{FF2B5EF4-FFF2-40B4-BE49-F238E27FC236}">
                <a16:creationId xmlns:a16="http://schemas.microsoft.com/office/drawing/2014/main" id="{1A947A9E-39E8-643A-A622-1A37708C827D}"/>
              </a:ext>
            </a:extLst>
          </p:cNvPr>
          <p:cNvSpPr txBox="1"/>
          <p:nvPr/>
        </p:nvSpPr>
        <p:spPr>
          <a:xfrm>
            <a:off x="4459458" y="41959"/>
            <a:ext cx="7567536"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00B050"/>
                </a:solidFill>
                <a:effectLst/>
                <a:uLnTx/>
                <a:uFillTx/>
                <a:latin typeface="Calibri" panose="020F0502020204030204"/>
                <a:ea typeface="+mn-ea"/>
                <a:cs typeface="+mn-cs"/>
              </a:rPr>
              <a:t>33 Exercise6.xlsx</a:t>
            </a:r>
          </a:p>
        </p:txBody>
      </p:sp>
      <p:sp>
        <p:nvSpPr>
          <p:cNvPr id="5" name="Slide Number Placeholder 4">
            <a:extLst>
              <a:ext uri="{FF2B5EF4-FFF2-40B4-BE49-F238E27FC236}">
                <a16:creationId xmlns:a16="http://schemas.microsoft.com/office/drawing/2014/main" id="{226553B2-1300-58DE-CA69-5FD53DA7686B}"/>
              </a:ext>
            </a:extLst>
          </p:cNvPr>
          <p:cNvSpPr>
            <a:spLocks noGrp="1"/>
          </p:cNvSpPr>
          <p:nvPr>
            <p:ph type="sldNum" sz="quarter" idx="12"/>
          </p:nvPr>
        </p:nvSpPr>
        <p:spPr/>
        <p:txBody>
          <a:bodyPr/>
          <a:lstStyle/>
          <a:p>
            <a:fld id="{E72B97AB-C8EF-4BF0-8991-32D59730913E}" type="slidenum">
              <a:rPr lang="en-GB" smtClean="0"/>
              <a:t>59</a:t>
            </a:fld>
            <a:endParaRPr lang="en-GB"/>
          </a:p>
        </p:txBody>
      </p:sp>
    </p:spTree>
    <p:extLst>
      <p:ext uri="{BB962C8B-B14F-4D97-AF65-F5344CB8AC3E}">
        <p14:creationId xmlns:p14="http://schemas.microsoft.com/office/powerpoint/2010/main" val="148319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B83E-EDC4-48C8-BA69-19C00C5B6B76}"/>
              </a:ext>
            </a:extLst>
          </p:cNvPr>
          <p:cNvSpPr>
            <a:spLocks noGrp="1"/>
          </p:cNvSpPr>
          <p:nvPr>
            <p:ph type="title"/>
          </p:nvPr>
        </p:nvSpPr>
        <p:spPr/>
        <p:txBody>
          <a:bodyPr/>
          <a:lstStyle/>
          <a:p>
            <a:pPr algn="ctr"/>
            <a:r>
              <a:rPr lang="en-GB" b="1" dirty="0">
                <a:solidFill>
                  <a:srgbClr val="00B050"/>
                </a:solidFill>
              </a:rPr>
              <a:t>Creating a New Worksheet </a:t>
            </a:r>
          </a:p>
        </p:txBody>
      </p:sp>
      <p:pic>
        <p:nvPicPr>
          <p:cNvPr id="8" name="Picture 7">
            <a:extLst>
              <a:ext uri="{FF2B5EF4-FFF2-40B4-BE49-F238E27FC236}">
                <a16:creationId xmlns:a16="http://schemas.microsoft.com/office/drawing/2014/main" id="{7DC85503-8C16-44FD-978B-37EA7CF60454}"/>
              </a:ext>
            </a:extLst>
          </p:cNvPr>
          <p:cNvPicPr>
            <a:picLocks noChangeAspect="1"/>
          </p:cNvPicPr>
          <p:nvPr/>
        </p:nvPicPr>
        <p:blipFill>
          <a:blip r:embed="rId2"/>
          <a:stretch>
            <a:fillRect/>
          </a:stretch>
        </p:blipFill>
        <p:spPr>
          <a:xfrm>
            <a:off x="1853051" y="1690688"/>
            <a:ext cx="8725853" cy="4784013"/>
          </a:xfrm>
          <a:prstGeom prst="rect">
            <a:avLst/>
          </a:prstGeom>
        </p:spPr>
      </p:pic>
      <p:sp>
        <p:nvSpPr>
          <p:cNvPr id="3" name="Slide Number Placeholder 2">
            <a:extLst>
              <a:ext uri="{FF2B5EF4-FFF2-40B4-BE49-F238E27FC236}">
                <a16:creationId xmlns:a16="http://schemas.microsoft.com/office/drawing/2014/main" id="{A5770408-5019-1641-E38D-3186BA61A11D}"/>
              </a:ext>
            </a:extLst>
          </p:cNvPr>
          <p:cNvSpPr>
            <a:spLocks noGrp="1"/>
          </p:cNvSpPr>
          <p:nvPr>
            <p:ph type="sldNum" sz="quarter" idx="12"/>
          </p:nvPr>
        </p:nvSpPr>
        <p:spPr/>
        <p:txBody>
          <a:bodyPr/>
          <a:lstStyle/>
          <a:p>
            <a:fld id="{E72B97AB-C8EF-4BF0-8991-32D59730913E}" type="slidenum">
              <a:rPr lang="en-GB" smtClean="0"/>
              <a:t>6</a:t>
            </a:fld>
            <a:endParaRPr lang="en-GB"/>
          </a:p>
        </p:txBody>
      </p:sp>
    </p:spTree>
    <p:extLst>
      <p:ext uri="{BB962C8B-B14F-4D97-AF65-F5344CB8AC3E}">
        <p14:creationId xmlns:p14="http://schemas.microsoft.com/office/powerpoint/2010/main" val="18537834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1ACD-BEF0-3B51-E8A4-7EB210212503}"/>
              </a:ext>
            </a:extLst>
          </p:cNvPr>
          <p:cNvSpPr>
            <a:spLocks noGrp="1"/>
          </p:cNvSpPr>
          <p:nvPr>
            <p:ph type="title"/>
          </p:nvPr>
        </p:nvSpPr>
        <p:spPr/>
        <p:txBody>
          <a:bodyPr/>
          <a:lstStyle/>
          <a:p>
            <a:pPr algn="ctr"/>
            <a:r>
              <a:rPr lang="en-GB" b="1" dirty="0">
                <a:solidFill>
                  <a:srgbClr val="00B050"/>
                </a:solidFill>
              </a:rPr>
              <a:t>Exercise 7</a:t>
            </a:r>
          </a:p>
        </p:txBody>
      </p:sp>
      <p:sp>
        <p:nvSpPr>
          <p:cNvPr id="3" name="Content Placeholder 2">
            <a:extLst>
              <a:ext uri="{FF2B5EF4-FFF2-40B4-BE49-F238E27FC236}">
                <a16:creationId xmlns:a16="http://schemas.microsoft.com/office/drawing/2014/main" id="{E928B4F2-8A5D-8103-9F71-B431191FEA0E}"/>
              </a:ext>
            </a:extLst>
          </p:cNvPr>
          <p:cNvSpPr>
            <a:spLocks noGrp="1"/>
          </p:cNvSpPr>
          <p:nvPr>
            <p:ph idx="1"/>
          </p:nvPr>
        </p:nvSpPr>
        <p:spPr>
          <a:xfrm>
            <a:off x="725658" y="1258887"/>
            <a:ext cx="10515600" cy="4351338"/>
          </a:xfrm>
        </p:spPr>
        <p:txBody>
          <a:bodyPr>
            <a:normAutofit lnSpcReduction="10000"/>
          </a:bodyPr>
          <a:lstStyle/>
          <a:p>
            <a:pPr marL="0" indent="0">
              <a:buNone/>
            </a:pPr>
            <a:r>
              <a:rPr lang="en-GB" dirty="0"/>
              <a:t>A professor saved the results from three different exams he gave in his class, in three worksheets. Use </a:t>
            </a:r>
            <a:r>
              <a:rPr lang="en-GB" dirty="0">
                <a:solidFill>
                  <a:srgbClr val="00B050"/>
                </a:solidFill>
              </a:rPr>
              <a:t>Consolidate tool</a:t>
            </a:r>
            <a:r>
              <a:rPr lang="en-GB" dirty="0"/>
              <a:t> to create the following in the Summary worksheet: </a:t>
            </a:r>
          </a:p>
          <a:p>
            <a:pPr marL="0" indent="0">
              <a:buNone/>
            </a:pPr>
            <a:r>
              <a:rPr lang="en-GB" dirty="0"/>
              <a:t>a. A table that presents for each student the identification number, as well as the grades of the three exams. </a:t>
            </a:r>
          </a:p>
          <a:p>
            <a:pPr marL="0" indent="0">
              <a:buNone/>
            </a:pPr>
            <a:r>
              <a:rPr lang="en-GB" dirty="0"/>
              <a:t>b. A table that presents the average exam grade for each student. </a:t>
            </a:r>
          </a:p>
          <a:p>
            <a:pPr marL="0" indent="0">
              <a:buNone/>
            </a:pPr>
            <a:r>
              <a:rPr lang="en-GB" dirty="0"/>
              <a:t>c. A table that presents the maximum grade received in an exam for each student. </a:t>
            </a:r>
          </a:p>
          <a:p>
            <a:pPr marL="0" indent="0">
              <a:buNone/>
            </a:pPr>
            <a:r>
              <a:rPr lang="en-GB" dirty="0"/>
              <a:t>d. A table that presents the minimum grade received in an exam for each student.</a:t>
            </a:r>
          </a:p>
        </p:txBody>
      </p:sp>
      <p:pic>
        <p:nvPicPr>
          <p:cNvPr id="5" name="Picture 4">
            <a:extLst>
              <a:ext uri="{FF2B5EF4-FFF2-40B4-BE49-F238E27FC236}">
                <a16:creationId xmlns:a16="http://schemas.microsoft.com/office/drawing/2014/main" id="{0E2660B1-91BD-C599-0A45-7A3D0978D070}"/>
              </a:ext>
            </a:extLst>
          </p:cNvPr>
          <p:cNvPicPr>
            <a:picLocks noChangeAspect="1"/>
          </p:cNvPicPr>
          <p:nvPr/>
        </p:nvPicPr>
        <p:blipFill>
          <a:blip r:embed="rId2"/>
          <a:stretch>
            <a:fillRect/>
          </a:stretch>
        </p:blipFill>
        <p:spPr>
          <a:xfrm>
            <a:off x="3020593" y="4879022"/>
            <a:ext cx="6990876" cy="1789063"/>
          </a:xfrm>
          <a:prstGeom prst="rect">
            <a:avLst/>
          </a:prstGeom>
        </p:spPr>
      </p:pic>
      <p:sp>
        <p:nvSpPr>
          <p:cNvPr id="4" name="TextBox 3">
            <a:extLst>
              <a:ext uri="{FF2B5EF4-FFF2-40B4-BE49-F238E27FC236}">
                <a16:creationId xmlns:a16="http://schemas.microsoft.com/office/drawing/2014/main" id="{E2426730-9953-9F07-5FED-030D1251EAD4}"/>
              </a:ext>
            </a:extLst>
          </p:cNvPr>
          <p:cNvSpPr txBox="1"/>
          <p:nvPr/>
        </p:nvSpPr>
        <p:spPr>
          <a:xfrm>
            <a:off x="4459458" y="41959"/>
            <a:ext cx="7567536"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00B050"/>
                </a:solidFill>
                <a:effectLst/>
                <a:uLnTx/>
                <a:uFillTx/>
                <a:latin typeface="Calibri" panose="020F0502020204030204"/>
                <a:ea typeface="+mn-ea"/>
                <a:cs typeface="+mn-cs"/>
              </a:rPr>
              <a:t>34 Exercise7.xlsx</a:t>
            </a:r>
          </a:p>
        </p:txBody>
      </p:sp>
      <p:sp>
        <p:nvSpPr>
          <p:cNvPr id="6" name="Slide Number Placeholder 5">
            <a:extLst>
              <a:ext uri="{FF2B5EF4-FFF2-40B4-BE49-F238E27FC236}">
                <a16:creationId xmlns:a16="http://schemas.microsoft.com/office/drawing/2014/main" id="{AEDC0202-1E29-B610-5143-85C4469BAD86}"/>
              </a:ext>
            </a:extLst>
          </p:cNvPr>
          <p:cNvSpPr>
            <a:spLocks noGrp="1"/>
          </p:cNvSpPr>
          <p:nvPr>
            <p:ph type="sldNum" sz="quarter" idx="12"/>
          </p:nvPr>
        </p:nvSpPr>
        <p:spPr/>
        <p:txBody>
          <a:bodyPr/>
          <a:lstStyle/>
          <a:p>
            <a:fld id="{E72B97AB-C8EF-4BF0-8991-32D59730913E}" type="slidenum">
              <a:rPr lang="en-GB" smtClean="0"/>
              <a:t>60</a:t>
            </a:fld>
            <a:endParaRPr lang="en-GB"/>
          </a:p>
        </p:txBody>
      </p:sp>
    </p:spTree>
    <p:extLst>
      <p:ext uri="{BB962C8B-B14F-4D97-AF65-F5344CB8AC3E}">
        <p14:creationId xmlns:p14="http://schemas.microsoft.com/office/powerpoint/2010/main" val="10955057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C2322F-B366-644B-2EAA-4F039345EAF6}"/>
              </a:ext>
            </a:extLst>
          </p:cNvPr>
          <p:cNvSpPr txBox="1"/>
          <p:nvPr/>
        </p:nvSpPr>
        <p:spPr>
          <a:xfrm>
            <a:off x="3049172" y="3240817"/>
            <a:ext cx="6098344" cy="769441"/>
          </a:xfrm>
          <a:prstGeom prst="rect">
            <a:avLst/>
          </a:prstGeom>
          <a:noFill/>
        </p:spPr>
        <p:txBody>
          <a:bodyPr wrap="square">
            <a:spAutoFit/>
          </a:bodyPr>
          <a:lstStyle/>
          <a:p>
            <a:pPr algn="ctr"/>
            <a:r>
              <a:rPr lang="en-GB" sz="4400" b="1" dirty="0">
                <a:solidFill>
                  <a:srgbClr val="00B050"/>
                </a:solidFill>
              </a:rPr>
              <a:t>Sort and Filter</a:t>
            </a:r>
          </a:p>
        </p:txBody>
      </p:sp>
      <p:sp>
        <p:nvSpPr>
          <p:cNvPr id="2" name="Slide Number Placeholder 1">
            <a:extLst>
              <a:ext uri="{FF2B5EF4-FFF2-40B4-BE49-F238E27FC236}">
                <a16:creationId xmlns:a16="http://schemas.microsoft.com/office/drawing/2014/main" id="{D8B58948-DB4C-AF0E-EBDE-0B837FF9E96C}"/>
              </a:ext>
            </a:extLst>
          </p:cNvPr>
          <p:cNvSpPr>
            <a:spLocks noGrp="1"/>
          </p:cNvSpPr>
          <p:nvPr>
            <p:ph type="sldNum" sz="quarter" idx="12"/>
          </p:nvPr>
        </p:nvSpPr>
        <p:spPr/>
        <p:txBody>
          <a:bodyPr/>
          <a:lstStyle/>
          <a:p>
            <a:fld id="{E72B97AB-C8EF-4BF0-8991-32D59730913E}" type="slidenum">
              <a:rPr lang="en-GB" smtClean="0"/>
              <a:t>61</a:t>
            </a:fld>
            <a:endParaRPr lang="en-GB"/>
          </a:p>
        </p:txBody>
      </p:sp>
    </p:spTree>
    <p:extLst>
      <p:ext uri="{BB962C8B-B14F-4D97-AF65-F5344CB8AC3E}">
        <p14:creationId xmlns:p14="http://schemas.microsoft.com/office/powerpoint/2010/main" val="11261512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93C9-CE9A-D6FC-C4EE-F1B830944572}"/>
              </a:ext>
            </a:extLst>
          </p:cNvPr>
          <p:cNvSpPr>
            <a:spLocks noGrp="1"/>
          </p:cNvSpPr>
          <p:nvPr>
            <p:ph type="title"/>
          </p:nvPr>
        </p:nvSpPr>
        <p:spPr>
          <a:xfrm>
            <a:off x="838200" y="18255"/>
            <a:ext cx="10515600" cy="1325563"/>
          </a:xfrm>
        </p:spPr>
        <p:txBody>
          <a:bodyPr/>
          <a:lstStyle/>
          <a:p>
            <a:pPr algn="ctr"/>
            <a:r>
              <a:rPr lang="en-GB" b="1" dirty="0">
                <a:solidFill>
                  <a:srgbClr val="00B050"/>
                </a:solidFill>
              </a:rPr>
              <a:t>Sort</a:t>
            </a:r>
          </a:p>
        </p:txBody>
      </p:sp>
      <p:sp>
        <p:nvSpPr>
          <p:cNvPr id="3" name="Content Placeholder 2">
            <a:extLst>
              <a:ext uri="{FF2B5EF4-FFF2-40B4-BE49-F238E27FC236}">
                <a16:creationId xmlns:a16="http://schemas.microsoft.com/office/drawing/2014/main" id="{3D0BDD0C-FE78-45E0-9658-1F47CA8F118C}"/>
              </a:ext>
            </a:extLst>
          </p:cNvPr>
          <p:cNvSpPr>
            <a:spLocks noGrp="1"/>
          </p:cNvSpPr>
          <p:nvPr>
            <p:ph idx="1"/>
          </p:nvPr>
        </p:nvSpPr>
        <p:spPr>
          <a:xfrm>
            <a:off x="838200" y="911225"/>
            <a:ext cx="10515600" cy="4351338"/>
          </a:xfrm>
        </p:spPr>
        <p:txBody>
          <a:bodyPr>
            <a:normAutofit/>
          </a:bodyPr>
          <a:lstStyle/>
          <a:p>
            <a:r>
              <a:rPr lang="en-GB" dirty="0"/>
              <a:t>Sorting is the ordering of all entries in a data range by a particular column, where a column is the name of a category. </a:t>
            </a:r>
          </a:p>
          <a:p>
            <a:r>
              <a:rPr lang="en-GB" dirty="0"/>
              <a:t>Highlight data range, including the headers, then choose Data &gt; Sort from the menu.</a:t>
            </a:r>
          </a:p>
          <a:p>
            <a:r>
              <a:rPr lang="en-GB" dirty="0"/>
              <a:t>The data can be sorted in Ascending or Descending order.</a:t>
            </a:r>
          </a:p>
          <a:p>
            <a:endParaRPr lang="en-GB" dirty="0"/>
          </a:p>
        </p:txBody>
      </p:sp>
      <p:pic>
        <p:nvPicPr>
          <p:cNvPr id="5" name="Picture 4">
            <a:extLst>
              <a:ext uri="{FF2B5EF4-FFF2-40B4-BE49-F238E27FC236}">
                <a16:creationId xmlns:a16="http://schemas.microsoft.com/office/drawing/2014/main" id="{BF2F3F52-94F2-C27E-D653-5FAA81AB4B77}"/>
              </a:ext>
            </a:extLst>
          </p:cNvPr>
          <p:cNvPicPr>
            <a:picLocks noChangeAspect="1"/>
          </p:cNvPicPr>
          <p:nvPr/>
        </p:nvPicPr>
        <p:blipFill>
          <a:blip r:embed="rId2"/>
          <a:stretch>
            <a:fillRect/>
          </a:stretch>
        </p:blipFill>
        <p:spPr>
          <a:xfrm>
            <a:off x="2311571" y="3110781"/>
            <a:ext cx="6100910" cy="3600407"/>
          </a:xfrm>
          <a:prstGeom prst="rect">
            <a:avLst/>
          </a:prstGeom>
        </p:spPr>
      </p:pic>
      <p:sp>
        <p:nvSpPr>
          <p:cNvPr id="4" name="TextBox 3">
            <a:extLst>
              <a:ext uri="{FF2B5EF4-FFF2-40B4-BE49-F238E27FC236}">
                <a16:creationId xmlns:a16="http://schemas.microsoft.com/office/drawing/2014/main" id="{38842969-1BE8-03C8-B260-DA3E018F8623}"/>
              </a:ext>
            </a:extLst>
          </p:cNvPr>
          <p:cNvSpPr txBox="1"/>
          <p:nvPr/>
        </p:nvSpPr>
        <p:spPr>
          <a:xfrm>
            <a:off x="4459458" y="41959"/>
            <a:ext cx="7567536"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00B050"/>
                </a:solidFill>
                <a:effectLst/>
                <a:uLnTx/>
                <a:uFillTx/>
                <a:latin typeface="Calibri" panose="020F0502020204030204"/>
                <a:ea typeface="+mn-ea"/>
                <a:cs typeface="+mn-cs"/>
              </a:rPr>
              <a:t>35 Sorting.xlsx</a:t>
            </a:r>
          </a:p>
        </p:txBody>
      </p:sp>
      <p:sp>
        <p:nvSpPr>
          <p:cNvPr id="6" name="Slide Number Placeholder 5">
            <a:extLst>
              <a:ext uri="{FF2B5EF4-FFF2-40B4-BE49-F238E27FC236}">
                <a16:creationId xmlns:a16="http://schemas.microsoft.com/office/drawing/2014/main" id="{27518BAB-22D5-C895-78D7-8527687D68B7}"/>
              </a:ext>
            </a:extLst>
          </p:cNvPr>
          <p:cNvSpPr>
            <a:spLocks noGrp="1"/>
          </p:cNvSpPr>
          <p:nvPr>
            <p:ph type="sldNum" sz="quarter" idx="12"/>
          </p:nvPr>
        </p:nvSpPr>
        <p:spPr/>
        <p:txBody>
          <a:bodyPr/>
          <a:lstStyle/>
          <a:p>
            <a:fld id="{E72B97AB-C8EF-4BF0-8991-32D59730913E}" type="slidenum">
              <a:rPr lang="en-GB" smtClean="0"/>
              <a:t>62</a:t>
            </a:fld>
            <a:endParaRPr lang="en-GB"/>
          </a:p>
        </p:txBody>
      </p:sp>
    </p:spTree>
    <p:extLst>
      <p:ext uri="{BB962C8B-B14F-4D97-AF65-F5344CB8AC3E}">
        <p14:creationId xmlns:p14="http://schemas.microsoft.com/office/powerpoint/2010/main" val="19071219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93C9-CE9A-D6FC-C4EE-F1B830944572}"/>
              </a:ext>
            </a:extLst>
          </p:cNvPr>
          <p:cNvSpPr>
            <a:spLocks noGrp="1"/>
          </p:cNvSpPr>
          <p:nvPr>
            <p:ph type="title"/>
          </p:nvPr>
        </p:nvSpPr>
        <p:spPr>
          <a:xfrm>
            <a:off x="838200" y="494957"/>
            <a:ext cx="10515600" cy="1325563"/>
          </a:xfrm>
        </p:spPr>
        <p:txBody>
          <a:bodyPr>
            <a:normAutofit fontScale="90000"/>
          </a:bodyPr>
          <a:lstStyle/>
          <a:p>
            <a:pPr algn="ctr"/>
            <a:r>
              <a:rPr lang="en-GB" b="1" dirty="0">
                <a:solidFill>
                  <a:srgbClr val="00B050"/>
                </a:solidFill>
              </a:rPr>
              <a:t>Sorted by Attendance in Descending order, with the Student Names also sorted in Ascending order</a:t>
            </a:r>
          </a:p>
        </p:txBody>
      </p:sp>
      <p:sp>
        <p:nvSpPr>
          <p:cNvPr id="3" name="Content Placeholder 2">
            <a:extLst>
              <a:ext uri="{FF2B5EF4-FFF2-40B4-BE49-F238E27FC236}">
                <a16:creationId xmlns:a16="http://schemas.microsoft.com/office/drawing/2014/main" id="{3D0BDD0C-FE78-45E0-9658-1F47CA8F118C}"/>
              </a:ext>
            </a:extLst>
          </p:cNvPr>
          <p:cNvSpPr>
            <a:spLocks noGrp="1"/>
          </p:cNvSpPr>
          <p:nvPr>
            <p:ph idx="1"/>
          </p:nvPr>
        </p:nvSpPr>
        <p:spPr>
          <a:xfrm>
            <a:off x="838200" y="911225"/>
            <a:ext cx="10515600" cy="4351338"/>
          </a:xfrm>
        </p:spPr>
        <p:txBody>
          <a:bodyPr>
            <a:normAutofit/>
          </a:bodyPr>
          <a:lstStyle/>
          <a:p>
            <a:pPr marL="0" indent="0">
              <a:buNone/>
            </a:pPr>
            <a:endParaRPr lang="en-GB" dirty="0"/>
          </a:p>
          <a:p>
            <a:endParaRPr lang="en-GB" dirty="0"/>
          </a:p>
        </p:txBody>
      </p:sp>
      <p:pic>
        <p:nvPicPr>
          <p:cNvPr id="6" name="Picture 5">
            <a:extLst>
              <a:ext uri="{FF2B5EF4-FFF2-40B4-BE49-F238E27FC236}">
                <a16:creationId xmlns:a16="http://schemas.microsoft.com/office/drawing/2014/main" id="{7AC26D4A-B4C3-4D82-EFE9-13570C127FD6}"/>
              </a:ext>
            </a:extLst>
          </p:cNvPr>
          <p:cNvPicPr>
            <a:picLocks noChangeAspect="1"/>
          </p:cNvPicPr>
          <p:nvPr/>
        </p:nvPicPr>
        <p:blipFill>
          <a:blip r:embed="rId2"/>
          <a:stretch>
            <a:fillRect/>
          </a:stretch>
        </p:blipFill>
        <p:spPr>
          <a:xfrm>
            <a:off x="1330935" y="1635121"/>
            <a:ext cx="9163564" cy="5222879"/>
          </a:xfrm>
          <a:prstGeom prst="rect">
            <a:avLst/>
          </a:prstGeom>
        </p:spPr>
      </p:pic>
      <p:sp>
        <p:nvSpPr>
          <p:cNvPr id="4" name="TextBox 3">
            <a:extLst>
              <a:ext uri="{FF2B5EF4-FFF2-40B4-BE49-F238E27FC236}">
                <a16:creationId xmlns:a16="http://schemas.microsoft.com/office/drawing/2014/main" id="{9E7673B2-7160-B165-A537-0CB28E88ABFB}"/>
              </a:ext>
            </a:extLst>
          </p:cNvPr>
          <p:cNvSpPr txBox="1"/>
          <p:nvPr/>
        </p:nvSpPr>
        <p:spPr>
          <a:xfrm>
            <a:off x="4459458" y="41959"/>
            <a:ext cx="7567536"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00B050"/>
                </a:solidFill>
                <a:effectLst/>
                <a:uLnTx/>
                <a:uFillTx/>
                <a:latin typeface="Calibri" panose="020F0502020204030204"/>
                <a:ea typeface="+mn-ea"/>
                <a:cs typeface="+mn-cs"/>
              </a:rPr>
              <a:t>36 multipleSorting.xlsx</a:t>
            </a:r>
          </a:p>
        </p:txBody>
      </p:sp>
      <p:sp>
        <p:nvSpPr>
          <p:cNvPr id="5" name="Slide Number Placeholder 4">
            <a:extLst>
              <a:ext uri="{FF2B5EF4-FFF2-40B4-BE49-F238E27FC236}">
                <a16:creationId xmlns:a16="http://schemas.microsoft.com/office/drawing/2014/main" id="{EA588C35-853C-C6AF-517F-A30105AD6DCC}"/>
              </a:ext>
            </a:extLst>
          </p:cNvPr>
          <p:cNvSpPr>
            <a:spLocks noGrp="1"/>
          </p:cNvSpPr>
          <p:nvPr>
            <p:ph type="sldNum" sz="quarter" idx="12"/>
          </p:nvPr>
        </p:nvSpPr>
        <p:spPr/>
        <p:txBody>
          <a:bodyPr/>
          <a:lstStyle/>
          <a:p>
            <a:fld id="{E72B97AB-C8EF-4BF0-8991-32D59730913E}" type="slidenum">
              <a:rPr lang="en-GB" smtClean="0"/>
              <a:t>63</a:t>
            </a:fld>
            <a:endParaRPr lang="en-GB"/>
          </a:p>
        </p:txBody>
      </p:sp>
    </p:spTree>
    <p:extLst>
      <p:ext uri="{BB962C8B-B14F-4D97-AF65-F5344CB8AC3E}">
        <p14:creationId xmlns:p14="http://schemas.microsoft.com/office/powerpoint/2010/main" val="2950041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93C9-CE9A-D6FC-C4EE-F1B830944572}"/>
              </a:ext>
            </a:extLst>
          </p:cNvPr>
          <p:cNvSpPr>
            <a:spLocks noGrp="1"/>
          </p:cNvSpPr>
          <p:nvPr>
            <p:ph type="title"/>
          </p:nvPr>
        </p:nvSpPr>
        <p:spPr>
          <a:xfrm>
            <a:off x="838200" y="24935"/>
            <a:ext cx="10515600" cy="1325563"/>
          </a:xfrm>
        </p:spPr>
        <p:txBody>
          <a:bodyPr>
            <a:normAutofit/>
          </a:bodyPr>
          <a:lstStyle/>
          <a:p>
            <a:pPr algn="ctr"/>
            <a:r>
              <a:rPr lang="en-GB" b="1" dirty="0">
                <a:solidFill>
                  <a:srgbClr val="00B050"/>
                </a:solidFill>
              </a:rPr>
              <a:t>Filter</a:t>
            </a:r>
          </a:p>
        </p:txBody>
      </p:sp>
      <p:sp>
        <p:nvSpPr>
          <p:cNvPr id="3" name="Content Placeholder 2">
            <a:extLst>
              <a:ext uri="{FF2B5EF4-FFF2-40B4-BE49-F238E27FC236}">
                <a16:creationId xmlns:a16="http://schemas.microsoft.com/office/drawing/2014/main" id="{3D0BDD0C-FE78-45E0-9658-1F47CA8F118C}"/>
              </a:ext>
            </a:extLst>
          </p:cNvPr>
          <p:cNvSpPr>
            <a:spLocks noGrp="1"/>
          </p:cNvSpPr>
          <p:nvPr>
            <p:ph idx="1"/>
          </p:nvPr>
        </p:nvSpPr>
        <p:spPr>
          <a:xfrm>
            <a:off x="838200" y="1055078"/>
            <a:ext cx="10515600" cy="5121886"/>
          </a:xfrm>
        </p:spPr>
        <p:txBody>
          <a:bodyPr>
            <a:normAutofit/>
          </a:bodyPr>
          <a:lstStyle/>
          <a:p>
            <a:r>
              <a:rPr lang="en-GB" dirty="0"/>
              <a:t>Select data range</a:t>
            </a:r>
          </a:p>
          <a:p>
            <a:r>
              <a:rPr lang="en-GB" dirty="0"/>
              <a:t>Choose Data &gt; Filter</a:t>
            </a:r>
          </a:p>
          <a:p>
            <a:r>
              <a:rPr lang="en-GB" dirty="0"/>
              <a:t>Click on an arrow of the column you want to filter data and specify your need</a:t>
            </a:r>
          </a:p>
        </p:txBody>
      </p:sp>
      <p:pic>
        <p:nvPicPr>
          <p:cNvPr id="5" name="Picture 4">
            <a:extLst>
              <a:ext uri="{FF2B5EF4-FFF2-40B4-BE49-F238E27FC236}">
                <a16:creationId xmlns:a16="http://schemas.microsoft.com/office/drawing/2014/main" id="{F3AC3E44-F638-2B7C-4B7B-86F079575C9C}"/>
              </a:ext>
            </a:extLst>
          </p:cNvPr>
          <p:cNvPicPr>
            <a:picLocks noChangeAspect="1"/>
          </p:cNvPicPr>
          <p:nvPr/>
        </p:nvPicPr>
        <p:blipFill>
          <a:blip r:embed="rId2"/>
          <a:stretch>
            <a:fillRect/>
          </a:stretch>
        </p:blipFill>
        <p:spPr>
          <a:xfrm>
            <a:off x="3056353" y="2503170"/>
            <a:ext cx="6838950" cy="4171950"/>
          </a:xfrm>
          <a:prstGeom prst="rect">
            <a:avLst/>
          </a:prstGeom>
        </p:spPr>
      </p:pic>
      <p:sp>
        <p:nvSpPr>
          <p:cNvPr id="4" name="TextBox 3">
            <a:extLst>
              <a:ext uri="{FF2B5EF4-FFF2-40B4-BE49-F238E27FC236}">
                <a16:creationId xmlns:a16="http://schemas.microsoft.com/office/drawing/2014/main" id="{FF24AE70-4CD4-A317-9BEF-0A805A12001F}"/>
              </a:ext>
            </a:extLst>
          </p:cNvPr>
          <p:cNvSpPr txBox="1"/>
          <p:nvPr/>
        </p:nvSpPr>
        <p:spPr>
          <a:xfrm>
            <a:off x="4459458" y="41959"/>
            <a:ext cx="7567536"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noFill/>
                </a:ln>
                <a:solidFill>
                  <a:srgbClr val="00B050"/>
                </a:solidFill>
                <a:effectLst/>
                <a:uLnTx/>
                <a:uFillTx/>
                <a:latin typeface="Calibri" panose="020F0502020204030204"/>
                <a:ea typeface="+mn-ea"/>
                <a:cs typeface="+mn-cs"/>
              </a:rPr>
              <a:t>37 filtering.xlsx</a:t>
            </a:r>
          </a:p>
        </p:txBody>
      </p:sp>
      <p:sp>
        <p:nvSpPr>
          <p:cNvPr id="6" name="Slide Number Placeholder 5">
            <a:extLst>
              <a:ext uri="{FF2B5EF4-FFF2-40B4-BE49-F238E27FC236}">
                <a16:creationId xmlns:a16="http://schemas.microsoft.com/office/drawing/2014/main" id="{A5E2F7C1-EEF8-D516-82F2-18C592FDBF32}"/>
              </a:ext>
            </a:extLst>
          </p:cNvPr>
          <p:cNvSpPr>
            <a:spLocks noGrp="1"/>
          </p:cNvSpPr>
          <p:nvPr>
            <p:ph type="sldNum" sz="quarter" idx="12"/>
          </p:nvPr>
        </p:nvSpPr>
        <p:spPr/>
        <p:txBody>
          <a:bodyPr/>
          <a:lstStyle/>
          <a:p>
            <a:fld id="{E72B97AB-C8EF-4BF0-8991-32D59730913E}" type="slidenum">
              <a:rPr lang="en-GB" smtClean="0"/>
              <a:t>64</a:t>
            </a:fld>
            <a:endParaRPr lang="en-GB"/>
          </a:p>
        </p:txBody>
      </p:sp>
    </p:spTree>
    <p:extLst>
      <p:ext uri="{BB962C8B-B14F-4D97-AF65-F5344CB8AC3E}">
        <p14:creationId xmlns:p14="http://schemas.microsoft.com/office/powerpoint/2010/main" val="5488934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8DCDE8-868F-DE0C-EC0B-C721C9A69FC3}"/>
              </a:ext>
            </a:extLst>
          </p:cNvPr>
          <p:cNvSpPr txBox="1"/>
          <p:nvPr/>
        </p:nvSpPr>
        <p:spPr>
          <a:xfrm>
            <a:off x="3049172" y="3240817"/>
            <a:ext cx="6098344" cy="769441"/>
          </a:xfrm>
          <a:prstGeom prst="rect">
            <a:avLst/>
          </a:prstGeom>
          <a:noFill/>
        </p:spPr>
        <p:txBody>
          <a:bodyPr wrap="square">
            <a:spAutoFit/>
          </a:bodyPr>
          <a:lstStyle/>
          <a:p>
            <a:pPr algn="ctr"/>
            <a:r>
              <a:rPr lang="en-GB" sz="4400" b="1" dirty="0">
                <a:solidFill>
                  <a:srgbClr val="00B050"/>
                </a:solidFill>
              </a:rPr>
              <a:t>Protect</a:t>
            </a:r>
          </a:p>
        </p:txBody>
      </p:sp>
      <p:sp>
        <p:nvSpPr>
          <p:cNvPr id="2" name="Slide Number Placeholder 1">
            <a:extLst>
              <a:ext uri="{FF2B5EF4-FFF2-40B4-BE49-F238E27FC236}">
                <a16:creationId xmlns:a16="http://schemas.microsoft.com/office/drawing/2014/main" id="{27AC9787-73DB-C099-565D-94B930B27DCE}"/>
              </a:ext>
            </a:extLst>
          </p:cNvPr>
          <p:cNvSpPr>
            <a:spLocks noGrp="1"/>
          </p:cNvSpPr>
          <p:nvPr>
            <p:ph type="sldNum" sz="quarter" idx="12"/>
          </p:nvPr>
        </p:nvSpPr>
        <p:spPr/>
        <p:txBody>
          <a:bodyPr/>
          <a:lstStyle/>
          <a:p>
            <a:fld id="{E72B97AB-C8EF-4BF0-8991-32D59730913E}" type="slidenum">
              <a:rPr lang="en-GB" smtClean="0"/>
              <a:t>65</a:t>
            </a:fld>
            <a:endParaRPr lang="en-GB"/>
          </a:p>
        </p:txBody>
      </p:sp>
    </p:spTree>
    <p:extLst>
      <p:ext uri="{BB962C8B-B14F-4D97-AF65-F5344CB8AC3E}">
        <p14:creationId xmlns:p14="http://schemas.microsoft.com/office/powerpoint/2010/main" val="17982184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5AC2-CD03-B264-ABCB-CC1187068CA1}"/>
              </a:ext>
            </a:extLst>
          </p:cNvPr>
          <p:cNvSpPr>
            <a:spLocks noGrp="1"/>
          </p:cNvSpPr>
          <p:nvPr>
            <p:ph type="title"/>
          </p:nvPr>
        </p:nvSpPr>
        <p:spPr/>
        <p:txBody>
          <a:bodyPr/>
          <a:lstStyle/>
          <a:p>
            <a:pPr algn="ctr"/>
            <a:r>
              <a:rPr lang="en-GB" b="1" dirty="0">
                <a:solidFill>
                  <a:srgbClr val="00B050"/>
                </a:solidFill>
              </a:rPr>
              <a:t>Protect</a:t>
            </a:r>
          </a:p>
        </p:txBody>
      </p:sp>
      <p:sp>
        <p:nvSpPr>
          <p:cNvPr id="3" name="Content Placeholder 2">
            <a:extLst>
              <a:ext uri="{FF2B5EF4-FFF2-40B4-BE49-F238E27FC236}">
                <a16:creationId xmlns:a16="http://schemas.microsoft.com/office/drawing/2014/main" id="{4BC31501-91D2-B34D-6503-B584F5F269C8}"/>
              </a:ext>
            </a:extLst>
          </p:cNvPr>
          <p:cNvSpPr>
            <a:spLocks noGrp="1"/>
          </p:cNvSpPr>
          <p:nvPr>
            <p:ph idx="1"/>
          </p:nvPr>
        </p:nvSpPr>
        <p:spPr/>
        <p:txBody>
          <a:bodyPr/>
          <a:lstStyle/>
          <a:p>
            <a:pPr marL="0" indent="0">
              <a:buNone/>
            </a:pPr>
            <a:r>
              <a:rPr lang="en-GB" dirty="0"/>
              <a:t>Encrypt an Excel file with a password so that it requires a password to open it. </a:t>
            </a:r>
          </a:p>
          <a:p>
            <a:pPr marL="0" indent="0">
              <a:buNone/>
            </a:pPr>
            <a:endParaRPr lang="en-GB" dirty="0"/>
          </a:p>
          <a:p>
            <a:pPr marL="0" indent="0">
              <a:buNone/>
            </a:pPr>
            <a:r>
              <a:rPr lang="en-GB" dirty="0"/>
              <a:t>1. Open an Excel file.</a:t>
            </a:r>
          </a:p>
          <a:p>
            <a:endParaRPr lang="en-GB" dirty="0"/>
          </a:p>
          <a:p>
            <a:pPr marL="0" indent="0">
              <a:buNone/>
            </a:pPr>
            <a:r>
              <a:rPr lang="en-GB" dirty="0"/>
              <a:t>2. On the File tab, click Save As.</a:t>
            </a:r>
          </a:p>
          <a:p>
            <a:endParaRPr lang="en-GB" dirty="0"/>
          </a:p>
          <a:p>
            <a:pPr marL="0" indent="0">
              <a:buNone/>
            </a:pPr>
            <a:r>
              <a:rPr lang="en-GB" dirty="0"/>
              <a:t>3. Click Browse.</a:t>
            </a:r>
          </a:p>
        </p:txBody>
      </p:sp>
      <p:pic>
        <p:nvPicPr>
          <p:cNvPr id="4" name="Picture 3">
            <a:extLst>
              <a:ext uri="{FF2B5EF4-FFF2-40B4-BE49-F238E27FC236}">
                <a16:creationId xmlns:a16="http://schemas.microsoft.com/office/drawing/2014/main" id="{398A0FBE-90D3-990E-92FC-BB9A60EF8682}"/>
              </a:ext>
            </a:extLst>
          </p:cNvPr>
          <p:cNvPicPr>
            <a:picLocks noChangeAspect="1"/>
          </p:cNvPicPr>
          <p:nvPr/>
        </p:nvPicPr>
        <p:blipFill>
          <a:blip r:embed="rId2"/>
          <a:stretch>
            <a:fillRect/>
          </a:stretch>
        </p:blipFill>
        <p:spPr>
          <a:xfrm>
            <a:off x="6313170" y="2975243"/>
            <a:ext cx="2857500" cy="2905125"/>
          </a:xfrm>
          <a:prstGeom prst="rect">
            <a:avLst/>
          </a:prstGeom>
        </p:spPr>
      </p:pic>
      <p:sp>
        <p:nvSpPr>
          <p:cNvPr id="5" name="Slide Number Placeholder 4">
            <a:extLst>
              <a:ext uri="{FF2B5EF4-FFF2-40B4-BE49-F238E27FC236}">
                <a16:creationId xmlns:a16="http://schemas.microsoft.com/office/drawing/2014/main" id="{B89FD6FF-E7B1-38D5-4141-79B683D463D9}"/>
              </a:ext>
            </a:extLst>
          </p:cNvPr>
          <p:cNvSpPr>
            <a:spLocks noGrp="1"/>
          </p:cNvSpPr>
          <p:nvPr>
            <p:ph type="sldNum" sz="quarter" idx="12"/>
          </p:nvPr>
        </p:nvSpPr>
        <p:spPr/>
        <p:txBody>
          <a:bodyPr/>
          <a:lstStyle/>
          <a:p>
            <a:fld id="{E72B97AB-C8EF-4BF0-8991-32D59730913E}" type="slidenum">
              <a:rPr lang="en-GB" smtClean="0"/>
              <a:t>66</a:t>
            </a:fld>
            <a:endParaRPr lang="en-GB"/>
          </a:p>
        </p:txBody>
      </p:sp>
    </p:spTree>
    <p:extLst>
      <p:ext uri="{BB962C8B-B14F-4D97-AF65-F5344CB8AC3E}">
        <p14:creationId xmlns:p14="http://schemas.microsoft.com/office/powerpoint/2010/main" val="37309478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5AC2-CD03-B264-ABCB-CC1187068CA1}"/>
              </a:ext>
            </a:extLst>
          </p:cNvPr>
          <p:cNvSpPr>
            <a:spLocks noGrp="1"/>
          </p:cNvSpPr>
          <p:nvPr>
            <p:ph type="title"/>
          </p:nvPr>
        </p:nvSpPr>
        <p:spPr/>
        <p:txBody>
          <a:bodyPr/>
          <a:lstStyle/>
          <a:p>
            <a:pPr algn="ctr"/>
            <a:r>
              <a:rPr lang="en-GB" b="1" dirty="0">
                <a:solidFill>
                  <a:srgbClr val="00B050"/>
                </a:solidFill>
              </a:rPr>
              <a:t>Protect</a:t>
            </a:r>
          </a:p>
        </p:txBody>
      </p:sp>
      <p:sp>
        <p:nvSpPr>
          <p:cNvPr id="3" name="Content Placeholder 2">
            <a:extLst>
              <a:ext uri="{FF2B5EF4-FFF2-40B4-BE49-F238E27FC236}">
                <a16:creationId xmlns:a16="http://schemas.microsoft.com/office/drawing/2014/main" id="{4BC31501-91D2-B34D-6503-B584F5F269C8}"/>
              </a:ext>
            </a:extLst>
          </p:cNvPr>
          <p:cNvSpPr>
            <a:spLocks noGrp="1"/>
          </p:cNvSpPr>
          <p:nvPr>
            <p:ph idx="1"/>
          </p:nvPr>
        </p:nvSpPr>
        <p:spPr/>
        <p:txBody>
          <a:bodyPr/>
          <a:lstStyle/>
          <a:p>
            <a:pPr marL="0" indent="0">
              <a:buNone/>
            </a:pPr>
            <a:r>
              <a:rPr lang="en-GB" dirty="0"/>
              <a:t>4. Click on the Tools button and click General Options.</a:t>
            </a:r>
          </a:p>
          <a:p>
            <a:pPr marL="0" indent="0">
              <a:buNone/>
            </a:pPr>
            <a:r>
              <a:rPr lang="en-GB" dirty="0"/>
              <a:t> </a:t>
            </a:r>
          </a:p>
        </p:txBody>
      </p:sp>
      <p:pic>
        <p:nvPicPr>
          <p:cNvPr id="4" name="Picture 3">
            <a:extLst>
              <a:ext uri="{FF2B5EF4-FFF2-40B4-BE49-F238E27FC236}">
                <a16:creationId xmlns:a16="http://schemas.microsoft.com/office/drawing/2014/main" id="{9BE89A75-991F-845C-B236-490C9CE62158}"/>
              </a:ext>
            </a:extLst>
          </p:cNvPr>
          <p:cNvPicPr>
            <a:picLocks noChangeAspect="1"/>
          </p:cNvPicPr>
          <p:nvPr/>
        </p:nvPicPr>
        <p:blipFill>
          <a:blip r:embed="rId2"/>
          <a:stretch>
            <a:fillRect/>
          </a:stretch>
        </p:blipFill>
        <p:spPr>
          <a:xfrm>
            <a:off x="2895893" y="2377281"/>
            <a:ext cx="5753100" cy="3248025"/>
          </a:xfrm>
          <a:prstGeom prst="rect">
            <a:avLst/>
          </a:prstGeom>
        </p:spPr>
      </p:pic>
      <p:sp>
        <p:nvSpPr>
          <p:cNvPr id="5" name="Slide Number Placeholder 4">
            <a:extLst>
              <a:ext uri="{FF2B5EF4-FFF2-40B4-BE49-F238E27FC236}">
                <a16:creationId xmlns:a16="http://schemas.microsoft.com/office/drawing/2014/main" id="{2837E35E-7EF6-EDC0-9792-1030C8287E1D}"/>
              </a:ext>
            </a:extLst>
          </p:cNvPr>
          <p:cNvSpPr>
            <a:spLocks noGrp="1"/>
          </p:cNvSpPr>
          <p:nvPr>
            <p:ph type="sldNum" sz="quarter" idx="12"/>
          </p:nvPr>
        </p:nvSpPr>
        <p:spPr/>
        <p:txBody>
          <a:bodyPr/>
          <a:lstStyle/>
          <a:p>
            <a:fld id="{E72B97AB-C8EF-4BF0-8991-32D59730913E}" type="slidenum">
              <a:rPr lang="en-GB" smtClean="0"/>
              <a:t>67</a:t>
            </a:fld>
            <a:endParaRPr lang="en-GB"/>
          </a:p>
        </p:txBody>
      </p:sp>
    </p:spTree>
    <p:extLst>
      <p:ext uri="{BB962C8B-B14F-4D97-AF65-F5344CB8AC3E}">
        <p14:creationId xmlns:p14="http://schemas.microsoft.com/office/powerpoint/2010/main" val="1619331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5AC2-CD03-B264-ABCB-CC1187068CA1}"/>
              </a:ext>
            </a:extLst>
          </p:cNvPr>
          <p:cNvSpPr>
            <a:spLocks noGrp="1"/>
          </p:cNvSpPr>
          <p:nvPr>
            <p:ph type="title"/>
          </p:nvPr>
        </p:nvSpPr>
        <p:spPr/>
        <p:txBody>
          <a:bodyPr/>
          <a:lstStyle/>
          <a:p>
            <a:pPr algn="ctr"/>
            <a:r>
              <a:rPr lang="en-GB" b="1" dirty="0">
                <a:solidFill>
                  <a:srgbClr val="00B050"/>
                </a:solidFill>
              </a:rPr>
              <a:t>Protect</a:t>
            </a:r>
          </a:p>
        </p:txBody>
      </p:sp>
      <p:sp>
        <p:nvSpPr>
          <p:cNvPr id="3" name="Content Placeholder 2">
            <a:extLst>
              <a:ext uri="{FF2B5EF4-FFF2-40B4-BE49-F238E27FC236}">
                <a16:creationId xmlns:a16="http://schemas.microsoft.com/office/drawing/2014/main" id="{4BC31501-91D2-B34D-6503-B584F5F269C8}"/>
              </a:ext>
            </a:extLst>
          </p:cNvPr>
          <p:cNvSpPr>
            <a:spLocks noGrp="1"/>
          </p:cNvSpPr>
          <p:nvPr>
            <p:ph idx="1"/>
          </p:nvPr>
        </p:nvSpPr>
        <p:spPr>
          <a:xfrm>
            <a:off x="838200" y="1375459"/>
            <a:ext cx="10515600" cy="4351338"/>
          </a:xfrm>
        </p:spPr>
        <p:txBody>
          <a:bodyPr/>
          <a:lstStyle/>
          <a:p>
            <a:pPr marL="0" indent="0">
              <a:buNone/>
            </a:pPr>
            <a:r>
              <a:rPr lang="en-GB" dirty="0"/>
              <a:t>5. In the Password to open box, enter a password and click OK.</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6. </a:t>
            </a:r>
            <a:r>
              <a:rPr lang="en-GB" dirty="0" err="1"/>
              <a:t>Reenter</a:t>
            </a:r>
            <a:r>
              <a:rPr lang="en-GB" dirty="0"/>
              <a:t> the password and click OK.</a:t>
            </a:r>
          </a:p>
          <a:p>
            <a:pPr marL="0" indent="0">
              <a:buNone/>
            </a:pPr>
            <a:endParaRPr lang="en-GB" dirty="0"/>
          </a:p>
          <a:p>
            <a:pPr marL="0" indent="0">
              <a:buNone/>
            </a:pPr>
            <a:r>
              <a:rPr lang="en-GB" dirty="0"/>
              <a:t> </a:t>
            </a:r>
          </a:p>
        </p:txBody>
      </p:sp>
      <p:pic>
        <p:nvPicPr>
          <p:cNvPr id="5" name="Picture 4">
            <a:extLst>
              <a:ext uri="{FF2B5EF4-FFF2-40B4-BE49-F238E27FC236}">
                <a16:creationId xmlns:a16="http://schemas.microsoft.com/office/drawing/2014/main" id="{F96F2F3B-0FA4-4210-5BAB-A015A0DAE9E6}"/>
              </a:ext>
            </a:extLst>
          </p:cNvPr>
          <p:cNvPicPr>
            <a:picLocks noChangeAspect="1"/>
          </p:cNvPicPr>
          <p:nvPr/>
        </p:nvPicPr>
        <p:blipFill>
          <a:blip r:embed="rId2"/>
          <a:stretch>
            <a:fillRect/>
          </a:stretch>
        </p:blipFill>
        <p:spPr>
          <a:xfrm>
            <a:off x="4348236" y="2013292"/>
            <a:ext cx="2705100" cy="1695450"/>
          </a:xfrm>
          <a:prstGeom prst="rect">
            <a:avLst/>
          </a:prstGeom>
        </p:spPr>
      </p:pic>
      <p:pic>
        <p:nvPicPr>
          <p:cNvPr id="6" name="Picture 5">
            <a:extLst>
              <a:ext uri="{FF2B5EF4-FFF2-40B4-BE49-F238E27FC236}">
                <a16:creationId xmlns:a16="http://schemas.microsoft.com/office/drawing/2014/main" id="{CC8FE8FB-92A4-5653-5D09-F32B5878146D}"/>
              </a:ext>
            </a:extLst>
          </p:cNvPr>
          <p:cNvPicPr>
            <a:picLocks noChangeAspect="1"/>
          </p:cNvPicPr>
          <p:nvPr/>
        </p:nvPicPr>
        <p:blipFill>
          <a:blip r:embed="rId3"/>
          <a:stretch>
            <a:fillRect/>
          </a:stretch>
        </p:blipFill>
        <p:spPr>
          <a:xfrm>
            <a:off x="4348236" y="4481513"/>
            <a:ext cx="2876550" cy="1828800"/>
          </a:xfrm>
          <a:prstGeom prst="rect">
            <a:avLst/>
          </a:prstGeom>
        </p:spPr>
      </p:pic>
      <p:sp>
        <p:nvSpPr>
          <p:cNvPr id="4" name="Slide Number Placeholder 3">
            <a:extLst>
              <a:ext uri="{FF2B5EF4-FFF2-40B4-BE49-F238E27FC236}">
                <a16:creationId xmlns:a16="http://schemas.microsoft.com/office/drawing/2014/main" id="{E1CFA420-642A-B8BC-CD7C-8D7B1B77D812}"/>
              </a:ext>
            </a:extLst>
          </p:cNvPr>
          <p:cNvSpPr>
            <a:spLocks noGrp="1"/>
          </p:cNvSpPr>
          <p:nvPr>
            <p:ph type="sldNum" sz="quarter" idx="12"/>
          </p:nvPr>
        </p:nvSpPr>
        <p:spPr/>
        <p:txBody>
          <a:bodyPr/>
          <a:lstStyle/>
          <a:p>
            <a:fld id="{E72B97AB-C8EF-4BF0-8991-32D59730913E}" type="slidenum">
              <a:rPr lang="en-GB" smtClean="0"/>
              <a:t>68</a:t>
            </a:fld>
            <a:endParaRPr lang="en-GB"/>
          </a:p>
        </p:txBody>
      </p:sp>
    </p:spTree>
    <p:extLst>
      <p:ext uri="{BB962C8B-B14F-4D97-AF65-F5344CB8AC3E}">
        <p14:creationId xmlns:p14="http://schemas.microsoft.com/office/powerpoint/2010/main" val="3690023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5AC2-CD03-B264-ABCB-CC1187068CA1}"/>
              </a:ext>
            </a:extLst>
          </p:cNvPr>
          <p:cNvSpPr>
            <a:spLocks noGrp="1"/>
          </p:cNvSpPr>
          <p:nvPr>
            <p:ph type="title"/>
          </p:nvPr>
        </p:nvSpPr>
        <p:spPr/>
        <p:txBody>
          <a:bodyPr/>
          <a:lstStyle/>
          <a:p>
            <a:pPr algn="ctr"/>
            <a:r>
              <a:rPr lang="en-GB" b="1" dirty="0">
                <a:solidFill>
                  <a:srgbClr val="00B050"/>
                </a:solidFill>
              </a:rPr>
              <a:t>Protect</a:t>
            </a:r>
          </a:p>
        </p:txBody>
      </p:sp>
      <p:sp>
        <p:nvSpPr>
          <p:cNvPr id="3" name="Content Placeholder 2">
            <a:extLst>
              <a:ext uri="{FF2B5EF4-FFF2-40B4-BE49-F238E27FC236}">
                <a16:creationId xmlns:a16="http://schemas.microsoft.com/office/drawing/2014/main" id="{4BC31501-91D2-B34D-6503-B584F5F269C8}"/>
              </a:ext>
            </a:extLst>
          </p:cNvPr>
          <p:cNvSpPr>
            <a:spLocks noGrp="1"/>
          </p:cNvSpPr>
          <p:nvPr>
            <p:ph idx="1"/>
          </p:nvPr>
        </p:nvSpPr>
        <p:spPr>
          <a:xfrm>
            <a:off x="838200" y="1375459"/>
            <a:ext cx="10515600" cy="4351338"/>
          </a:xfrm>
        </p:spPr>
        <p:txBody>
          <a:bodyPr>
            <a:normAutofit/>
          </a:bodyPr>
          <a:lstStyle/>
          <a:p>
            <a:pPr marL="0" indent="0">
              <a:buNone/>
            </a:pPr>
            <a:r>
              <a:rPr lang="en-GB" dirty="0"/>
              <a:t>7. Enter a file name and click Save.</a:t>
            </a:r>
          </a:p>
          <a:p>
            <a:pPr marL="0" indent="0">
              <a:buNone/>
            </a:pPr>
            <a:endParaRPr lang="en-GB" dirty="0"/>
          </a:p>
          <a:p>
            <a:pPr marL="0" indent="0">
              <a:buNone/>
            </a:pPr>
            <a:r>
              <a:rPr lang="en-GB" dirty="0"/>
              <a:t> </a:t>
            </a:r>
          </a:p>
          <a:p>
            <a:pPr marL="0" indent="0">
              <a:buNone/>
            </a:pPr>
            <a:endParaRPr lang="en-GB" dirty="0"/>
          </a:p>
          <a:p>
            <a:pPr marL="0" indent="0">
              <a:buNone/>
            </a:pPr>
            <a:endParaRPr lang="en-GB" dirty="0"/>
          </a:p>
          <a:p>
            <a:pPr marL="0" indent="0">
              <a:buNone/>
            </a:pPr>
            <a:endParaRPr lang="en-GB" dirty="0"/>
          </a:p>
          <a:p>
            <a:pPr marL="0" indent="0">
              <a:buNone/>
            </a:pPr>
            <a:r>
              <a:rPr lang="en-GB" dirty="0"/>
              <a:t> </a:t>
            </a:r>
          </a:p>
        </p:txBody>
      </p:sp>
      <p:pic>
        <p:nvPicPr>
          <p:cNvPr id="4" name="Picture 3">
            <a:extLst>
              <a:ext uri="{FF2B5EF4-FFF2-40B4-BE49-F238E27FC236}">
                <a16:creationId xmlns:a16="http://schemas.microsoft.com/office/drawing/2014/main" id="{42D63F49-86B0-EF8D-9C02-87CF5C68AC10}"/>
              </a:ext>
            </a:extLst>
          </p:cNvPr>
          <p:cNvPicPr>
            <a:picLocks noChangeAspect="1"/>
          </p:cNvPicPr>
          <p:nvPr/>
        </p:nvPicPr>
        <p:blipFill>
          <a:blip r:embed="rId2"/>
          <a:stretch>
            <a:fillRect/>
          </a:stretch>
        </p:blipFill>
        <p:spPr>
          <a:xfrm>
            <a:off x="2428037" y="2067950"/>
            <a:ext cx="6972636" cy="3024554"/>
          </a:xfrm>
          <a:prstGeom prst="rect">
            <a:avLst/>
          </a:prstGeom>
        </p:spPr>
      </p:pic>
      <p:sp>
        <p:nvSpPr>
          <p:cNvPr id="5" name="Slide Number Placeholder 4">
            <a:extLst>
              <a:ext uri="{FF2B5EF4-FFF2-40B4-BE49-F238E27FC236}">
                <a16:creationId xmlns:a16="http://schemas.microsoft.com/office/drawing/2014/main" id="{461539C0-0294-0E88-FF8B-8434AA5D3A2E}"/>
              </a:ext>
            </a:extLst>
          </p:cNvPr>
          <p:cNvSpPr>
            <a:spLocks noGrp="1"/>
          </p:cNvSpPr>
          <p:nvPr>
            <p:ph type="sldNum" sz="quarter" idx="12"/>
          </p:nvPr>
        </p:nvSpPr>
        <p:spPr/>
        <p:txBody>
          <a:bodyPr/>
          <a:lstStyle/>
          <a:p>
            <a:fld id="{E72B97AB-C8EF-4BF0-8991-32D59730913E}" type="slidenum">
              <a:rPr lang="en-GB" smtClean="0"/>
              <a:t>69</a:t>
            </a:fld>
            <a:endParaRPr lang="en-GB"/>
          </a:p>
        </p:txBody>
      </p:sp>
    </p:spTree>
    <p:extLst>
      <p:ext uri="{BB962C8B-B14F-4D97-AF65-F5344CB8AC3E}">
        <p14:creationId xmlns:p14="http://schemas.microsoft.com/office/powerpoint/2010/main" val="82945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B83E-EDC4-48C8-BA69-19C00C5B6B76}"/>
              </a:ext>
            </a:extLst>
          </p:cNvPr>
          <p:cNvSpPr>
            <a:spLocks noGrp="1"/>
          </p:cNvSpPr>
          <p:nvPr>
            <p:ph type="title"/>
          </p:nvPr>
        </p:nvSpPr>
        <p:spPr/>
        <p:txBody>
          <a:bodyPr/>
          <a:lstStyle/>
          <a:p>
            <a:pPr algn="ctr"/>
            <a:r>
              <a:rPr lang="en-GB" b="1" dirty="0">
                <a:solidFill>
                  <a:srgbClr val="00B050"/>
                </a:solidFill>
              </a:rPr>
              <a:t>Deleting Worksheets</a:t>
            </a:r>
          </a:p>
        </p:txBody>
      </p:sp>
      <p:sp>
        <p:nvSpPr>
          <p:cNvPr id="3" name="Content Placeholder 2">
            <a:extLst>
              <a:ext uri="{FF2B5EF4-FFF2-40B4-BE49-F238E27FC236}">
                <a16:creationId xmlns:a16="http://schemas.microsoft.com/office/drawing/2014/main" id="{81C79677-B10C-4502-8785-435B81C6BE33}"/>
              </a:ext>
            </a:extLst>
          </p:cNvPr>
          <p:cNvSpPr>
            <a:spLocks noGrp="1"/>
          </p:cNvSpPr>
          <p:nvPr>
            <p:ph idx="1"/>
          </p:nvPr>
        </p:nvSpPr>
        <p:spPr/>
        <p:txBody>
          <a:bodyPr/>
          <a:lstStyle/>
          <a:p>
            <a:r>
              <a:rPr lang="en-GB" dirty="0"/>
              <a:t>To delete a worksheet, right click on the worksheet name at the bottom, then select ‘delete’</a:t>
            </a:r>
          </a:p>
        </p:txBody>
      </p:sp>
      <p:pic>
        <p:nvPicPr>
          <p:cNvPr id="4" name="Picture 3">
            <a:extLst>
              <a:ext uri="{FF2B5EF4-FFF2-40B4-BE49-F238E27FC236}">
                <a16:creationId xmlns:a16="http://schemas.microsoft.com/office/drawing/2014/main" id="{872FC434-D954-44BF-B9FE-FD35801E4750}"/>
              </a:ext>
            </a:extLst>
          </p:cNvPr>
          <p:cNvPicPr>
            <a:picLocks noChangeAspect="1"/>
          </p:cNvPicPr>
          <p:nvPr/>
        </p:nvPicPr>
        <p:blipFill>
          <a:blip r:embed="rId2"/>
          <a:stretch>
            <a:fillRect/>
          </a:stretch>
        </p:blipFill>
        <p:spPr>
          <a:xfrm>
            <a:off x="3374414" y="2968388"/>
            <a:ext cx="4953660" cy="3524487"/>
          </a:xfrm>
          <a:prstGeom prst="rect">
            <a:avLst/>
          </a:prstGeom>
        </p:spPr>
      </p:pic>
      <p:sp>
        <p:nvSpPr>
          <p:cNvPr id="5" name="Slide Number Placeholder 4">
            <a:extLst>
              <a:ext uri="{FF2B5EF4-FFF2-40B4-BE49-F238E27FC236}">
                <a16:creationId xmlns:a16="http://schemas.microsoft.com/office/drawing/2014/main" id="{2A0E210C-552A-5AB8-FC94-E87D64C4951B}"/>
              </a:ext>
            </a:extLst>
          </p:cNvPr>
          <p:cNvSpPr>
            <a:spLocks noGrp="1"/>
          </p:cNvSpPr>
          <p:nvPr>
            <p:ph type="sldNum" sz="quarter" idx="12"/>
          </p:nvPr>
        </p:nvSpPr>
        <p:spPr/>
        <p:txBody>
          <a:bodyPr/>
          <a:lstStyle/>
          <a:p>
            <a:fld id="{E72B97AB-C8EF-4BF0-8991-32D59730913E}" type="slidenum">
              <a:rPr lang="en-GB" smtClean="0"/>
              <a:t>7</a:t>
            </a:fld>
            <a:endParaRPr lang="en-GB"/>
          </a:p>
        </p:txBody>
      </p:sp>
    </p:spTree>
    <p:extLst>
      <p:ext uri="{BB962C8B-B14F-4D97-AF65-F5344CB8AC3E}">
        <p14:creationId xmlns:p14="http://schemas.microsoft.com/office/powerpoint/2010/main" val="2529534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B83E-EDC4-48C8-BA69-19C00C5B6B76}"/>
              </a:ext>
            </a:extLst>
          </p:cNvPr>
          <p:cNvSpPr>
            <a:spLocks noGrp="1"/>
          </p:cNvSpPr>
          <p:nvPr>
            <p:ph type="title"/>
          </p:nvPr>
        </p:nvSpPr>
        <p:spPr/>
        <p:txBody>
          <a:bodyPr/>
          <a:lstStyle/>
          <a:p>
            <a:pPr algn="ctr"/>
            <a:r>
              <a:rPr lang="en-GB" b="1" dirty="0">
                <a:solidFill>
                  <a:srgbClr val="00B050"/>
                </a:solidFill>
              </a:rPr>
              <a:t>The Active Worksheet</a:t>
            </a:r>
          </a:p>
        </p:txBody>
      </p:sp>
      <p:sp>
        <p:nvSpPr>
          <p:cNvPr id="3" name="Content Placeholder 2">
            <a:extLst>
              <a:ext uri="{FF2B5EF4-FFF2-40B4-BE49-F238E27FC236}">
                <a16:creationId xmlns:a16="http://schemas.microsoft.com/office/drawing/2014/main" id="{81C79677-B10C-4502-8785-435B81C6BE33}"/>
              </a:ext>
            </a:extLst>
          </p:cNvPr>
          <p:cNvSpPr>
            <a:spLocks noGrp="1"/>
          </p:cNvSpPr>
          <p:nvPr>
            <p:ph idx="1"/>
          </p:nvPr>
        </p:nvSpPr>
        <p:spPr/>
        <p:txBody>
          <a:bodyPr/>
          <a:lstStyle/>
          <a:p>
            <a:r>
              <a:rPr lang="en-GB" dirty="0"/>
              <a:t>When you open an Excel file it shows the worksheet that was open when it was saved</a:t>
            </a:r>
          </a:p>
          <a:p>
            <a:r>
              <a:rPr lang="en-GB" dirty="0"/>
              <a:t>So it makes sense to go to the most important/the main worksheet just before you save the file</a:t>
            </a:r>
          </a:p>
          <a:p>
            <a:r>
              <a:rPr lang="en-GB" dirty="0"/>
              <a:t>Then when the file is opened, the main worksheet is shown</a:t>
            </a:r>
          </a:p>
        </p:txBody>
      </p:sp>
      <p:sp>
        <p:nvSpPr>
          <p:cNvPr id="4" name="Slide Number Placeholder 3">
            <a:extLst>
              <a:ext uri="{FF2B5EF4-FFF2-40B4-BE49-F238E27FC236}">
                <a16:creationId xmlns:a16="http://schemas.microsoft.com/office/drawing/2014/main" id="{CDD9970B-5DD7-E13B-808C-DE6178614E02}"/>
              </a:ext>
            </a:extLst>
          </p:cNvPr>
          <p:cNvSpPr>
            <a:spLocks noGrp="1"/>
          </p:cNvSpPr>
          <p:nvPr>
            <p:ph type="sldNum" sz="quarter" idx="12"/>
          </p:nvPr>
        </p:nvSpPr>
        <p:spPr/>
        <p:txBody>
          <a:bodyPr/>
          <a:lstStyle/>
          <a:p>
            <a:fld id="{E72B97AB-C8EF-4BF0-8991-32D59730913E}" type="slidenum">
              <a:rPr lang="en-GB" smtClean="0"/>
              <a:t>8</a:t>
            </a:fld>
            <a:endParaRPr lang="en-GB"/>
          </a:p>
        </p:txBody>
      </p:sp>
    </p:spTree>
    <p:extLst>
      <p:ext uri="{BB962C8B-B14F-4D97-AF65-F5344CB8AC3E}">
        <p14:creationId xmlns:p14="http://schemas.microsoft.com/office/powerpoint/2010/main" val="3344548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B83E-EDC4-48C8-BA69-19C00C5B6B76}"/>
              </a:ext>
            </a:extLst>
          </p:cNvPr>
          <p:cNvSpPr>
            <a:spLocks noGrp="1"/>
          </p:cNvSpPr>
          <p:nvPr>
            <p:ph type="title"/>
          </p:nvPr>
        </p:nvSpPr>
        <p:spPr/>
        <p:txBody>
          <a:bodyPr/>
          <a:lstStyle/>
          <a:p>
            <a:pPr algn="ctr"/>
            <a:r>
              <a:rPr lang="en-GB" b="1" dirty="0">
                <a:solidFill>
                  <a:srgbClr val="00B050"/>
                </a:solidFill>
              </a:rPr>
              <a:t>Referring to Another Worksheet</a:t>
            </a:r>
          </a:p>
        </p:txBody>
      </p:sp>
      <p:sp>
        <p:nvSpPr>
          <p:cNvPr id="3" name="Content Placeholder 2">
            <a:extLst>
              <a:ext uri="{FF2B5EF4-FFF2-40B4-BE49-F238E27FC236}">
                <a16:creationId xmlns:a16="http://schemas.microsoft.com/office/drawing/2014/main" id="{81C79677-B10C-4502-8785-435B81C6BE33}"/>
              </a:ext>
            </a:extLst>
          </p:cNvPr>
          <p:cNvSpPr>
            <a:spLocks noGrp="1"/>
          </p:cNvSpPr>
          <p:nvPr>
            <p:ph idx="1"/>
          </p:nvPr>
        </p:nvSpPr>
        <p:spPr/>
        <p:txBody>
          <a:bodyPr/>
          <a:lstStyle/>
          <a:p>
            <a:r>
              <a:rPr lang="en-GB" dirty="0"/>
              <a:t>A cell formula can refer to a cell in another worksheet like this: </a:t>
            </a:r>
          </a:p>
          <a:p>
            <a:endParaRPr lang="en-GB" dirty="0"/>
          </a:p>
          <a:p>
            <a:endParaRPr lang="en-GB" dirty="0"/>
          </a:p>
          <a:p>
            <a:endParaRPr lang="en-GB" dirty="0"/>
          </a:p>
          <a:p>
            <a:endParaRPr lang="en-GB" dirty="0"/>
          </a:p>
          <a:p>
            <a:endParaRPr lang="en-GB" dirty="0"/>
          </a:p>
          <a:p>
            <a:r>
              <a:rPr lang="en-GB" dirty="0"/>
              <a:t>If the name of the worksheet includes a space, you have to use ‘ ‘, like this:</a:t>
            </a:r>
          </a:p>
          <a:p>
            <a:endParaRPr lang="en-GB" dirty="0"/>
          </a:p>
          <a:p>
            <a:endParaRPr lang="en-GB" dirty="0"/>
          </a:p>
        </p:txBody>
      </p:sp>
      <p:pic>
        <p:nvPicPr>
          <p:cNvPr id="4" name="Picture 3">
            <a:extLst>
              <a:ext uri="{FF2B5EF4-FFF2-40B4-BE49-F238E27FC236}">
                <a16:creationId xmlns:a16="http://schemas.microsoft.com/office/drawing/2014/main" id="{22EE74F2-A39C-4F4F-8DB3-14AC563B63C0}"/>
              </a:ext>
            </a:extLst>
          </p:cNvPr>
          <p:cNvPicPr>
            <a:picLocks noChangeAspect="1"/>
          </p:cNvPicPr>
          <p:nvPr/>
        </p:nvPicPr>
        <p:blipFill>
          <a:blip r:embed="rId2"/>
          <a:stretch>
            <a:fillRect/>
          </a:stretch>
        </p:blipFill>
        <p:spPr>
          <a:xfrm>
            <a:off x="1908956" y="2365204"/>
            <a:ext cx="6038850" cy="2352675"/>
          </a:xfrm>
          <a:prstGeom prst="rect">
            <a:avLst/>
          </a:prstGeom>
        </p:spPr>
      </p:pic>
      <p:pic>
        <p:nvPicPr>
          <p:cNvPr id="5" name="Picture 4">
            <a:extLst>
              <a:ext uri="{FF2B5EF4-FFF2-40B4-BE49-F238E27FC236}">
                <a16:creationId xmlns:a16="http://schemas.microsoft.com/office/drawing/2014/main" id="{DA6B1472-82A7-4EEA-9F84-E54A649F07E1}"/>
              </a:ext>
            </a:extLst>
          </p:cNvPr>
          <p:cNvPicPr>
            <a:picLocks noChangeAspect="1"/>
          </p:cNvPicPr>
          <p:nvPr/>
        </p:nvPicPr>
        <p:blipFill>
          <a:blip r:embed="rId3"/>
          <a:stretch>
            <a:fillRect/>
          </a:stretch>
        </p:blipFill>
        <p:spPr>
          <a:xfrm>
            <a:off x="2023769" y="5768975"/>
            <a:ext cx="3305175" cy="542925"/>
          </a:xfrm>
          <a:prstGeom prst="rect">
            <a:avLst/>
          </a:prstGeom>
        </p:spPr>
      </p:pic>
      <p:sp>
        <p:nvSpPr>
          <p:cNvPr id="6" name="Slide Number Placeholder 5">
            <a:extLst>
              <a:ext uri="{FF2B5EF4-FFF2-40B4-BE49-F238E27FC236}">
                <a16:creationId xmlns:a16="http://schemas.microsoft.com/office/drawing/2014/main" id="{5A6F75A6-14CF-DB8B-820E-81DD5C287FCB}"/>
              </a:ext>
            </a:extLst>
          </p:cNvPr>
          <p:cNvSpPr>
            <a:spLocks noGrp="1"/>
          </p:cNvSpPr>
          <p:nvPr>
            <p:ph type="sldNum" sz="quarter" idx="12"/>
          </p:nvPr>
        </p:nvSpPr>
        <p:spPr/>
        <p:txBody>
          <a:bodyPr/>
          <a:lstStyle/>
          <a:p>
            <a:fld id="{E72B97AB-C8EF-4BF0-8991-32D59730913E}" type="slidenum">
              <a:rPr lang="en-GB" smtClean="0"/>
              <a:t>9</a:t>
            </a:fld>
            <a:endParaRPr lang="en-GB"/>
          </a:p>
        </p:txBody>
      </p:sp>
    </p:spTree>
    <p:extLst>
      <p:ext uri="{BB962C8B-B14F-4D97-AF65-F5344CB8AC3E}">
        <p14:creationId xmlns:p14="http://schemas.microsoft.com/office/powerpoint/2010/main" val="3072027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22582</TotalTime>
  <Words>2830</Words>
  <Application>Microsoft Office PowerPoint</Application>
  <PresentationFormat>Widescreen</PresentationFormat>
  <Paragraphs>484</Paragraphs>
  <Slides>69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6" baseType="lpstr">
      <vt:lpstr>Arial</vt:lpstr>
      <vt:lpstr>Arial</vt:lpstr>
      <vt:lpstr>Calibri</vt:lpstr>
      <vt:lpstr>Calibri Light</vt:lpstr>
      <vt:lpstr>Courier new</vt:lpstr>
      <vt:lpstr>Office Theme</vt:lpstr>
      <vt:lpstr>Microsoft Excel Worksheet</vt:lpstr>
      <vt:lpstr>FROM EXCEL TO EXCELLENT</vt:lpstr>
      <vt:lpstr>PowerPoint Presentation</vt:lpstr>
      <vt:lpstr>Workbook Structure</vt:lpstr>
      <vt:lpstr>One Worksheet to Start With</vt:lpstr>
      <vt:lpstr>Renaming Worksheets</vt:lpstr>
      <vt:lpstr>Creating a New Worksheet </vt:lpstr>
      <vt:lpstr>Deleting Worksheets</vt:lpstr>
      <vt:lpstr>The Active Worksheet</vt:lpstr>
      <vt:lpstr>Referring to Another Worksheet</vt:lpstr>
      <vt:lpstr>Exercise 1</vt:lpstr>
      <vt:lpstr>PowerPoint Presentation</vt:lpstr>
      <vt:lpstr>What is a Template in Excel?</vt:lpstr>
      <vt:lpstr> Create a Workbook from an Existing Template</vt:lpstr>
      <vt:lpstr> Create a Workbook from an Existing Template</vt:lpstr>
      <vt:lpstr> Create a Custom Excel Template</vt:lpstr>
      <vt:lpstr>PowerPoint Presentation</vt:lpstr>
      <vt:lpstr>Data Validation </vt:lpstr>
      <vt:lpstr>Create Data Validation</vt:lpstr>
      <vt:lpstr>Create Data Validation</vt:lpstr>
      <vt:lpstr>Create Data Validation</vt:lpstr>
      <vt:lpstr>Create Data Validation</vt:lpstr>
      <vt:lpstr>Create Data Validation</vt:lpstr>
      <vt:lpstr>Remove Data Validation</vt:lpstr>
      <vt:lpstr>Drop-down List</vt:lpstr>
      <vt:lpstr>Drop-down List</vt:lpstr>
      <vt:lpstr>Reject Negative Integers</vt:lpstr>
      <vt:lpstr>Exercise 2</vt:lpstr>
      <vt:lpstr>Date Range</vt:lpstr>
      <vt:lpstr>Time Range</vt:lpstr>
      <vt:lpstr>Custom Date</vt:lpstr>
      <vt:lpstr>Allow Numbers Only</vt:lpstr>
      <vt:lpstr>Allow Texts Only</vt:lpstr>
      <vt:lpstr>Allow Text Beginning with Specific Character(s)</vt:lpstr>
      <vt:lpstr>Allow Text Beginning with Specific Character(s)</vt:lpstr>
      <vt:lpstr>Allow formatted Text with the OR logic</vt:lpstr>
      <vt:lpstr>Allow formatted Case-Sensitive Texts</vt:lpstr>
      <vt:lpstr>Allow Entries Containing Certain Case-Insensitive Text</vt:lpstr>
      <vt:lpstr>Allow Entries Containing Certain Case-sensitive Text</vt:lpstr>
      <vt:lpstr>Allow only Unique Entries</vt:lpstr>
      <vt:lpstr>Allow Dates between Two Dates</vt:lpstr>
      <vt:lpstr>Exercise</vt:lpstr>
      <vt:lpstr>PowerPoint Presentation</vt:lpstr>
      <vt:lpstr>Remove Duplicates</vt:lpstr>
      <vt:lpstr>Remove Duplicates</vt:lpstr>
      <vt:lpstr>Remove Duplicates</vt:lpstr>
      <vt:lpstr>Exercise 4</vt:lpstr>
      <vt:lpstr>Exercise 5</vt:lpstr>
      <vt:lpstr>PowerPoint Presentation</vt:lpstr>
      <vt:lpstr>Flash Fill</vt:lpstr>
      <vt:lpstr>Flash Fill</vt:lpstr>
      <vt:lpstr>Exercise 6</vt:lpstr>
      <vt:lpstr>PowerPoint Presentation</vt:lpstr>
      <vt:lpstr>Data Consolidation </vt:lpstr>
      <vt:lpstr>Consolidate Data from Multiple Rows</vt:lpstr>
      <vt:lpstr>Consolidate Data from Multiple Rows</vt:lpstr>
      <vt:lpstr>Consolidate Data from Multiple Ranges</vt:lpstr>
      <vt:lpstr>Consolidate Data from Multiple Worksheets</vt:lpstr>
      <vt:lpstr>Consolidate Data from Multiple Workbooks</vt:lpstr>
      <vt:lpstr>Exercise 6</vt:lpstr>
      <vt:lpstr>Exercise 7</vt:lpstr>
      <vt:lpstr>PowerPoint Presentation</vt:lpstr>
      <vt:lpstr>Sort</vt:lpstr>
      <vt:lpstr>Sorted by Attendance in Descending order, with the Student Names also sorted in Ascending order</vt:lpstr>
      <vt:lpstr>Filter</vt:lpstr>
      <vt:lpstr>PowerPoint Presentation</vt:lpstr>
      <vt:lpstr>Protect</vt:lpstr>
      <vt:lpstr>Protect</vt:lpstr>
      <vt:lpstr>Protect</vt:lpstr>
      <vt:lpstr>Protect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Veera Boonjing</cp:lastModifiedBy>
  <cp:revision>94</cp:revision>
  <dcterms:created xsi:type="dcterms:W3CDTF">2023-06-18T03:27:34Z</dcterms:created>
  <dcterms:modified xsi:type="dcterms:W3CDTF">2023-07-19T01:22:30Z</dcterms:modified>
</cp:coreProperties>
</file>