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269" r:id="rId20"/>
    <p:sldId id="302" r:id="rId21"/>
    <p:sldId id="301" r:id="rId22"/>
    <p:sldId id="303" r:id="rId23"/>
    <p:sldId id="305" r:id="rId24"/>
    <p:sldId id="306" r:id="rId25"/>
    <p:sldId id="304" r:id="rId26"/>
    <p:sldId id="308" r:id="rId27"/>
    <p:sldId id="307" r:id="rId28"/>
    <p:sldId id="310" r:id="rId29"/>
    <p:sldId id="309" r:id="rId30"/>
    <p:sldId id="311" r:id="rId31"/>
    <p:sldId id="312" r:id="rId32"/>
    <p:sldId id="313" r:id="rId33"/>
    <p:sldId id="315" r:id="rId34"/>
    <p:sldId id="317" r:id="rId35"/>
    <p:sldId id="320" r:id="rId36"/>
    <p:sldId id="319" r:id="rId37"/>
    <p:sldId id="316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3679E-042E-4A55-A9E9-E9D2F00F237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5652-791C-4C1E-A729-5929A2EF4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6B0C-7054-49F0-9FA6-A6B103FC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71D76-7C83-4D92-9A1B-9E7D407E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2AF8-63D3-4ADF-BC87-24D1C9AB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7DAD-463E-4EB2-B058-89D1FA973E5B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70FE-71FF-469B-A7B2-08B8543E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3085-F983-4D91-99FD-8C9C9AB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CEF-A9CE-4754-9E61-B64DDA5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A1A5-E5A4-42B0-A303-954053C3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566A-80D5-4422-915B-F8D17A7B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4140-8834-42B1-AF4B-846D73FEB934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ABC8-C153-4025-AD36-C4CBEB4B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BE9C-859F-450F-A40F-666B09E7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07436-6DAD-45C1-A923-51C52D85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0785-B650-4BAF-A0A8-4A2982C1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9EA8-0A72-45D9-B2DD-3B7EBECB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CD93-A987-4068-B62A-6BC3449AF4E9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8322-60AF-439A-AAE2-397D0E79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6A4E-8944-4F52-BD64-07FCE5F7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EB23-B14F-4D86-8235-89452574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8E6A-4037-448A-8AAB-CC2C6040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7E59-6A3B-46AA-BE51-FE4AECF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4942-71EE-4944-B2A8-73552D9DA7D2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FF91-E1F1-4E5A-8669-41779927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A577-5E8C-48D4-9F35-251A598C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2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AAF5-3A1B-4354-A24C-AF48ACA1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BDFF-E7E9-4A6B-B32A-BA4839A4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D526-A9B2-487D-9AE9-82B974F3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1B97-978D-4705-8423-64E8C6D2BFF5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A425-7360-43D7-A1B2-C301243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1FFB-71DA-42C4-88B7-461DFA27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9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9D8E-2DDB-4C5F-8109-F10B672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BD83-4DF4-432E-8D04-13928F735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DBC2-E5AC-48A9-9C08-3DC1EA65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E8B36-B43B-4EEB-9F5B-AEC98D4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5BA1-D82D-4F62-9212-6CD8B20EB9DA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EE30-F12C-4AAA-9567-A863D3BC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BF3D-537F-4762-86E7-C25115D1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FE07-28F9-4970-A110-FBDE03CA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2D97-DCC3-4AC0-A6F4-91768E70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5393-0D97-44E5-BAA5-A793C143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EA45A-3679-4229-B075-A195E2B10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C9D-8CF6-4E92-8F01-B0B3F4B8F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CE9E-D736-4B23-A7D9-5724C983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E7D-D400-4C46-A65D-C18B3371D990}" type="datetime1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61950-A6B8-4C95-9EA5-921B9229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173B7-2D71-4A3A-AB8A-E079BFFE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71D4-D84C-4B6D-BE74-9F2C2B8A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4D790-4CE9-487E-9E73-68CF5B35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DD39-DC5A-4DB8-B5CE-3958E4FB1652}" type="datetime1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9EA5F-7987-40ED-B104-33F6751D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B9DA2-175E-41D9-B604-15903D0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87386-5D2D-4E71-8B90-5B2D5F8D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CD2E-8E97-4399-9584-B5C855D136C3}" type="datetime1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F65F9-3C0E-4A57-A40D-5D69A64A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D4E2-1A19-4686-B90C-F0AF8D59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8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8046-28EE-4839-83D5-523FCB4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0E99-6C6E-452A-97CC-82D79C31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28DB8-0005-432A-8BF0-23E8DFD1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ABB4-8C9B-45DA-A80B-E0CDF11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3D3-A9DB-401F-9591-84851D9ABA18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2B862-1F26-4153-8EAC-CA2B0A71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0176-4630-4B7F-9A0C-1112534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8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B6D3-B2F0-4EB6-B3D4-EF24A8BE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5FABB-2AF3-4DC7-A1E0-49BCF0F9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7A994-EC95-47ED-A367-BBF0F551F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4F57-1B56-4A09-9A1D-9EFAC40B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04F4-E255-44F9-90A4-B04E1CF86CDE}" type="datetime1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A95A-9744-4A1E-AF98-599CE88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E61B-67D6-4135-B75F-A289185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40F25-C81C-4B96-8D54-400F6ED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6A28-4FE1-4B44-906C-702BC4C1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8F4F-34E8-47E4-8DEF-BE26F8B27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BF26-33EF-4B3B-BD01-C04044BA5827}" type="datetime1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AC6E-B3DE-4F41-8C9A-EC17FD42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DB5B-04DD-49D2-9B9A-D3F098009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E406-7E45-4563-A255-68618BD30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698-0A6C-4D81-A8F2-5B9A15D89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50"/>
                </a:solidFill>
              </a:rPr>
              <a:t>FROM EXCEL TO EXCELLENT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41BFC-C297-4477-A282-11D057D1F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Lookup Techniques</a:t>
            </a:r>
          </a:p>
        </p:txBody>
      </p:sp>
    </p:spTree>
    <p:extLst>
      <p:ext uri="{BB962C8B-B14F-4D97-AF65-F5344CB8AC3E}">
        <p14:creationId xmlns:p14="http://schemas.microsoft.com/office/powerpoint/2010/main" val="325349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Simple Example Using HLOOKUP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Let’s use the same grade example for HLOOKUP with a different conversion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B8EE8-4433-4572-8B0D-04A7C0B9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0" y="2331793"/>
            <a:ext cx="9442498" cy="373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4A335-38B5-706F-5976-C13A5F665D3F}"/>
              </a:ext>
            </a:extLst>
          </p:cNvPr>
          <p:cNvSpPr txBox="1"/>
          <p:nvPr/>
        </p:nvSpPr>
        <p:spPr>
          <a:xfrm>
            <a:off x="5958779" y="419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2 HLOOKUP.xlsx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9C493-EACF-C921-8328-C3A3051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3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Approximate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Sometimes the key may not exist in the conversion table and you need the closest match</a:t>
            </a:r>
          </a:p>
          <a:p>
            <a:pPr marL="914400" lvl="1" indent="-457200">
              <a:buFontTx/>
              <a:buChar char="-"/>
            </a:pPr>
            <a:r>
              <a:rPr lang="en-GB" sz="2800" dirty="0"/>
              <a:t>The closest match means returning a result with the closest value smaller than or equal to the value being looked up</a:t>
            </a:r>
          </a:p>
          <a:p>
            <a:pPr marL="914400" lvl="1" indent="-457200">
              <a:buFontTx/>
              <a:buChar char="-"/>
            </a:pPr>
            <a:r>
              <a:rPr lang="en-GB" sz="2800" dirty="0"/>
              <a:t>If there isn’t a value smaller than or equal to the value being looked up, then an error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This is called </a:t>
            </a:r>
            <a:r>
              <a:rPr lang="en-GB" sz="2800" dirty="0">
                <a:solidFill>
                  <a:srgbClr val="00B050"/>
                </a:solidFill>
              </a:rPr>
              <a:t>approximate matching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B9355-2EFD-301C-A39D-288F4276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4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Example Using Approximate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Let’s look at an example with approximate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conversion table in the example is used to determine a letter grade based on the score of a course, which is shown below: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For example, if the key value is73, the highest score less than key is 70, so ‘</a:t>
            </a:r>
            <a:r>
              <a:rPr lang="en-GB" sz="2800" dirty="0" err="1"/>
              <a:t>B’is</a:t>
            </a:r>
            <a:r>
              <a:rPr lang="en-GB" sz="2800" dirty="0"/>
              <a:t> returned as the grade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CFE81-93DB-D73C-3BC4-BD4077AE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03" y="3817473"/>
            <a:ext cx="3970775" cy="2246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E05DB-7BD0-8AC8-8C42-5C4BF31786C2}"/>
              </a:ext>
            </a:extLst>
          </p:cNvPr>
          <p:cNvSpPr txBox="1"/>
          <p:nvPr/>
        </p:nvSpPr>
        <p:spPr>
          <a:xfrm>
            <a:off x="4178105" y="4940857"/>
            <a:ext cx="576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73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A4A22-4F5D-9E7C-2536-C18ACA01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79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Approximate Matching in VLOOLUP and HLOOKUP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default, both VLOOKUP and HLOOKUP use approximate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You can optionally turn off approximate matching using an additional fourth parameter, like this: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EE1FC-11DC-73AD-3787-BB0D62F9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3" y="2973851"/>
            <a:ext cx="9895450" cy="2653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8F250-244A-9AB2-6CD2-E34BB086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9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Approximate Matching in VLOOLUP and HLOOKUP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default, both VLOOKUP and HLOOKUP use approximate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You can optionally turn off approximate matching using an additional fourth parameter, like this: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EE1FC-11DC-73AD-3787-BB0D62F9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3" y="2973851"/>
            <a:ext cx="9895450" cy="2653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4664C-346B-2865-F6BB-C3CD856E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Fourth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this fourth parameter is missing, Excel assumes you want approximate matching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However, if this parameter is </a:t>
            </a:r>
            <a:r>
              <a:rPr lang="en-GB" sz="2800" dirty="0">
                <a:solidFill>
                  <a:srgbClr val="00B050"/>
                </a:solidFill>
              </a:rPr>
              <a:t>FALSE</a:t>
            </a:r>
            <a:r>
              <a:rPr lang="en-GB" sz="2800" dirty="0"/>
              <a:t> then an approximate match is not made, and an error message will be produced if you try to look up something which isn’t in the conversion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call it </a:t>
            </a:r>
            <a:r>
              <a:rPr lang="en-GB" sz="2800" dirty="0">
                <a:solidFill>
                  <a:srgbClr val="00B050"/>
                </a:solidFill>
              </a:rPr>
              <a:t>exact matching </a:t>
            </a:r>
            <a:r>
              <a:rPr lang="en-GB" sz="2800" dirty="0"/>
              <a:t>if the fourth parameter is </a:t>
            </a:r>
            <a:r>
              <a:rPr lang="en-GB" sz="2800" dirty="0">
                <a:solidFill>
                  <a:srgbClr val="00B050"/>
                </a:solidFill>
              </a:rPr>
              <a:t>FALSE</a:t>
            </a:r>
            <a:r>
              <a:rPr lang="en-GB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D2459-D835-38D1-667F-8CC125FB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24" y="1583201"/>
            <a:ext cx="9584840" cy="13255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3B18B-E06C-BCB3-555D-9DDD268F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For Approximate Matching, Conversion Table Must Be Sorted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436097" y="2409821"/>
            <a:ext cx="114370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is one very important thing to remember if you want to use approximate matching: The data in the conversion table must be 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That means, if the conversion table uses numbers, those numbers must be in increasing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Similarly, if the conversion table uses words, those words must be in alphabetical order (If you do exact matching, you do not need to sort the conversion table)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735A0-CD03-2F3E-C69C-CC5FED0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5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Grading Example  1/2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Let’s use approximate matching to find the grades of a list of subjects using the conversion table shown in the previous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5692-F10A-65B9-9FFA-C17ECF72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57" y="2757707"/>
            <a:ext cx="8138139" cy="3735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AD269-E620-1317-ABB4-3F2CAD38E9B4}"/>
              </a:ext>
            </a:extLst>
          </p:cNvPr>
          <p:cNvSpPr txBox="1"/>
          <p:nvPr/>
        </p:nvSpPr>
        <p:spPr>
          <a:xfrm>
            <a:off x="6096000" y="584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3 ApproxMatching.xlsx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05284-F2D7-6B5B-8789-28D3EDCA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9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Grading Example  2/2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use formulas which explicitly turn on approximate matching using the fourth parameter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D204F-7D1C-0086-18AA-6E635768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94" y="2644795"/>
            <a:ext cx="7645124" cy="38480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C3011-C048-78F1-1CD6-4FF85345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98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5FF0-F56F-4199-9639-732C978D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BA318-6B2F-4A8F-AF27-0C1D0E78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Fill in H2 with the VLOOKUP formula to determine grade and copy to the rest so the result is as shown: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03E9D8-A66A-4D8E-8245-ABA1D42A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31183"/>
              </p:ext>
            </p:extLst>
          </p:nvPr>
        </p:nvGraphicFramePr>
        <p:xfrm>
          <a:off x="8651657" y="2712652"/>
          <a:ext cx="2813538" cy="2236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782">
                  <a:extLst>
                    <a:ext uri="{9D8B030D-6E8A-4147-A177-3AD203B41FA5}">
                      <a16:colId xmlns:a16="http://schemas.microsoft.com/office/drawing/2014/main" val="3237944917"/>
                    </a:ext>
                  </a:extLst>
                </a:gridCol>
                <a:gridCol w="942756">
                  <a:extLst>
                    <a:ext uri="{9D8B030D-6E8A-4147-A177-3AD203B41FA5}">
                      <a16:colId xmlns:a16="http://schemas.microsoft.com/office/drawing/2014/main" val="555578452"/>
                    </a:ext>
                  </a:extLst>
                </a:gridCol>
              </a:tblGrid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Range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Grade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585576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80-100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884565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76-79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B+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998777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70-75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072377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66-69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C+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21925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60-65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436859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56-59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D+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324620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50-55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507935"/>
                  </a:ext>
                </a:extLst>
              </a:tr>
              <a:tr h="24852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0-49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545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C5B9166-4F67-4C61-B082-E0307CB9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95" y="2712652"/>
            <a:ext cx="7168076" cy="335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7527D-3094-4D6B-53C6-177F9CEC9166}"/>
              </a:ext>
            </a:extLst>
          </p:cNvPr>
          <p:cNvSpPr txBox="1"/>
          <p:nvPr/>
        </p:nvSpPr>
        <p:spPr>
          <a:xfrm>
            <a:off x="6096000" y="251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4 Exercise 1.xlsx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88896-FD56-A12B-EB49-212A7F16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VLOOKUP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4EC0-2E15-40D0-9EA5-95238136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general idea of VLOOKUP is to find something inside an area of data and then return the corresponding ‘answer’</a:t>
            </a:r>
          </a:p>
          <a:p>
            <a:r>
              <a:rPr lang="en-GB" dirty="0"/>
              <a:t>Here is the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EFE27-F483-406A-8481-D7609FD8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01" y="3216592"/>
            <a:ext cx="8526341" cy="3247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4808B-8207-A58B-9F1D-8476E4D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Search Column is not the First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53082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We want to use VLOOKUP to find the performance definition on the left column of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FBE2C-D8A0-8979-00D7-29156DA3F1FE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5 VLOOKUPLeft.xlsx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C2A95-DF1A-6C5D-E217-CF344AA3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31" y="1548434"/>
            <a:ext cx="5031778" cy="4902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B0586-90AD-6360-BF47-5125B2A2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7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2CB-EFDC-425C-6817-0E8B67EC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CHOOSE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02F4-A872-9C32-18B3-79D74ECF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298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=CHOOSE(ARRAY DIMENSIONS(INDEX VALUE(S)), VALUE(1), VALUE(2), VALUE(3),.....)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Array dimensions : define how many columns should the array have.</a:t>
            </a:r>
          </a:p>
          <a:p>
            <a:r>
              <a:rPr lang="en-GB" dirty="0"/>
              <a:t>The next parameter(s) will define what value will go in the subsequent array columns, </a:t>
            </a:r>
            <a:r>
              <a:rPr lang="en-GB" dirty="0" err="1"/>
              <a:t>ie</a:t>
            </a:r>
            <a:r>
              <a:rPr lang="en-GB" dirty="0"/>
              <a:t> VALUE1 will get filled in the first column, and so 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5844-FB20-0B6F-441C-DEC8181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2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DA8-7889-ABBD-27E4-2B74571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VLOOKUP with CHOOSE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E04-1240-1033-A7ED-18D57C7A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87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can define a table for VLOOKUP with CHOOSE function.</a:t>
            </a:r>
          </a:p>
          <a:p>
            <a:r>
              <a:rPr lang="en-GB" dirty="0"/>
              <a:t>Fill B5 with the formula: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=VLOOKUP(B5,CHOOSE(</a:t>
            </a:r>
            <a:r>
              <a:rPr lang="en-GB" dirty="0">
                <a:solidFill>
                  <a:srgbClr val="FF0000"/>
                </a:solidFill>
              </a:rPr>
              <a:t>{1,2}</a:t>
            </a:r>
            <a:r>
              <a:rPr lang="en-GB" dirty="0">
                <a:solidFill>
                  <a:srgbClr val="00B050"/>
                </a:solidFill>
              </a:rPr>
              <a:t>,$B$15:$B$19,$A$15:$A$19),2)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Array is Horizontal.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We can treat the Array {1,2} as the following range: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|1|2|</a:t>
            </a:r>
            <a:r>
              <a:rPr lang="en-GB" dirty="0">
                <a:solidFill>
                  <a:srgbClr val="00B050"/>
                </a:solidFill>
              </a:rPr>
              <a:t> 	==&gt;	B15	A15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B16	A16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B17	A17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B18	A18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	B19	A19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A9FC8-72DF-0FD1-4C20-A60153B3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01" y="1639813"/>
            <a:ext cx="5031778" cy="49027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44AA-89B0-EE48-841E-B7477042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1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DA8-7889-ABBD-27E4-2B74571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HLOOKUP with CHOOSE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E04-1240-1033-A7ED-18D57C7A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870" cy="4351338"/>
          </a:xfrm>
        </p:spPr>
        <p:txBody>
          <a:bodyPr>
            <a:normAutofit/>
          </a:bodyPr>
          <a:lstStyle/>
          <a:p>
            <a:r>
              <a:rPr lang="en-GB" dirty="0"/>
              <a:t>We can define a table for HLOOKUP with CHOOSE function.</a:t>
            </a:r>
          </a:p>
          <a:p>
            <a:r>
              <a:rPr lang="en-GB" dirty="0"/>
              <a:t>Fill B5 with the formula: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==HLOOKUP(B5,CHOOSE({1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>
                <a:solidFill>
                  <a:srgbClr val="00B050"/>
                </a:solidFill>
              </a:rPr>
              <a:t>2},$B$15:$F$15,$B$14:$F$14),2)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The Array {1</a:t>
            </a:r>
            <a:r>
              <a:rPr lang="en-GB" dirty="0">
                <a:solidFill>
                  <a:srgbClr val="FF0000"/>
                </a:solidFill>
              </a:rPr>
              <a:t>,</a:t>
            </a:r>
            <a:r>
              <a:rPr lang="en-GB" dirty="0">
                <a:solidFill>
                  <a:srgbClr val="00B050"/>
                </a:solidFill>
              </a:rPr>
              <a:t>2} is as the following range: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B15 C15 D15 E15 F15 </a:t>
            </a:r>
            <a:r>
              <a:rPr lang="en-GB" sz="2400" dirty="0">
                <a:solidFill>
                  <a:srgbClr val="00B050"/>
                </a:solidFill>
              </a:rPr>
              <a:t>B14 C14 D14 E14 F14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67513-5B3E-AE30-0FF1-4FBB9885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1825625"/>
            <a:ext cx="5609782" cy="293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8CEC6C-6D3D-82A3-E094-4509D86C558A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6 HLOOKUPAbove.xlsx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A2B4C-36A3-0118-0391-7FCFD49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1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DA8-7889-ABBD-27E4-2B745715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HLOOKUP with CHOOSE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CE04-1240-1033-A7ED-18D57C7A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187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can define a table for HLOOKUP with CHOOSE function.</a:t>
            </a:r>
          </a:p>
          <a:p>
            <a:r>
              <a:rPr lang="en-GB" dirty="0"/>
              <a:t>Fill B5 with the formula: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=HLOOKUP(B5,CHOOSE({1</a:t>
            </a:r>
            <a:r>
              <a:rPr lang="en-GB" dirty="0">
                <a:solidFill>
                  <a:srgbClr val="FF0000"/>
                </a:solidFill>
              </a:rPr>
              <a:t>;</a:t>
            </a:r>
            <a:r>
              <a:rPr lang="en-GB" dirty="0">
                <a:solidFill>
                  <a:srgbClr val="00B050"/>
                </a:solidFill>
              </a:rPr>
              <a:t>2},$B$15:$F$15,$B$14:$F$14),2)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We can treat the Array {1</a:t>
            </a:r>
            <a:r>
              <a:rPr lang="en-GB" dirty="0">
                <a:solidFill>
                  <a:srgbClr val="FF0000"/>
                </a:solidFill>
              </a:rPr>
              <a:t>;</a:t>
            </a:r>
            <a:r>
              <a:rPr lang="en-GB" dirty="0">
                <a:solidFill>
                  <a:srgbClr val="00B050"/>
                </a:solidFill>
              </a:rPr>
              <a:t>2} as the following range: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|1|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|2|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B15 C15 D15 E15 F15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B14 C14 D14 E14 F14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67513-5B3E-AE30-0FF1-4FBB9885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1825625"/>
            <a:ext cx="5609782" cy="2931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1D0D-05E4-95A8-AB5D-6A4E87E6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95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4A2C-BD30-4CDB-846C-79D086C0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F551-700D-E5B3-4D7B-BAC9AFFE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Fill in C5 with the VLOOKUP formula and CHOOSE() function to determine grade and copy to the rest so the result is as shown: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78F39-F65D-EB01-2E0D-1B6EE335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93" y="2854393"/>
            <a:ext cx="5375126" cy="320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45EEC-93EA-FCBF-49EE-CAC7C84A37C5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7 Exercise2.xlsx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BE3E-65CB-BB91-06F8-1EAE728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2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4A2C-BD30-4CDB-846C-79D086C0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F551-700D-E5B3-4D7B-BAC9AFFE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following table and complete the following formula so that the result is as shown:</a:t>
            </a:r>
          </a:p>
          <a:p>
            <a:pPr marL="0" indent="0">
              <a:buNone/>
            </a:pPr>
            <a:r>
              <a:rPr lang="en-GB" dirty="0"/>
              <a:t>A9 =HLOOKUP(”India”,A1:F5,***,FALSE) </a:t>
            </a:r>
          </a:p>
          <a:p>
            <a:pPr marL="0" indent="0">
              <a:buNone/>
            </a:pPr>
            <a:r>
              <a:rPr lang="en-GB" dirty="0"/>
              <a:t>A10 =HLOOKUP(”Berlin”,***,FALSE) </a:t>
            </a:r>
          </a:p>
          <a:p>
            <a:pPr marL="0" indent="0">
              <a:buNone/>
            </a:pPr>
            <a:r>
              <a:rPr lang="en-GB" dirty="0"/>
              <a:t>A11 =HLOOKUP(”Wales”,***,2,***) </a:t>
            </a:r>
          </a:p>
          <a:p>
            <a:pPr marL="0" indent="0">
              <a:buNone/>
            </a:pPr>
            <a:r>
              <a:rPr lang="en-GB" dirty="0"/>
              <a:t>A12 =VLOOKUP(***,A1:F5,***,FALSE)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45EEC-93EA-FCBF-49EE-CAC7C84A37C5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8 Exercise3.xlsx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27A51-5990-7827-F4A6-9A1F8DBD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3252788"/>
            <a:ext cx="5276850" cy="29241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1ED7-C9AA-7510-6114-89D48C61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5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99-1187-F825-0F9B-D365041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More on CHOOSE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B10-48D1-882D-4F33-F4930748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Try the following in cell D1, D2, D3, D4, D5, respectively.</a:t>
            </a:r>
          </a:p>
          <a:p>
            <a:r>
              <a:rPr lang="pt-BR" dirty="0">
                <a:solidFill>
                  <a:srgbClr val="00B050"/>
                </a:solidFill>
              </a:rPr>
              <a:t>=CHOOSE(2,A1,A2,A3,A4)</a:t>
            </a:r>
          </a:p>
          <a:p>
            <a:r>
              <a:rPr lang="pt-BR" dirty="0">
                <a:solidFill>
                  <a:srgbClr val="00B050"/>
                </a:solidFill>
              </a:rPr>
              <a:t>=CHOOSE(4,A1,A2,A3,A4)</a:t>
            </a:r>
          </a:p>
          <a:p>
            <a:r>
              <a:rPr lang="en-GB" dirty="0">
                <a:solidFill>
                  <a:srgbClr val="00B050"/>
                </a:solidFill>
              </a:rPr>
              <a:t>=CHOOSE(2,"hello",2,"world")</a:t>
            </a:r>
          </a:p>
          <a:p>
            <a:r>
              <a:rPr lang="en-GB" dirty="0">
                <a:solidFill>
                  <a:srgbClr val="00B050"/>
                </a:solidFill>
              </a:rPr>
              <a:t>=SUM(B1:CHOOSE(2,B2,B3,B$4))</a:t>
            </a:r>
          </a:p>
          <a:p>
            <a:r>
              <a:rPr lang="pt-BR" dirty="0">
                <a:solidFill>
                  <a:srgbClr val="00B050"/>
                </a:solidFill>
              </a:rPr>
              <a:t>=SUM(CHOOSE(2,A1:A4,B1:B4))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AED06-F126-FC5D-3BD3-9568ED36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0" y="2451860"/>
            <a:ext cx="3085102" cy="2267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4627B-3E4C-F285-E5B0-6A821884030F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9 Choose.xlsx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B0D0-86AB-91E2-C108-C6E39AD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0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99-1187-F825-0F9B-D365041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INDEX and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B10-48D1-882D-4F33-F4930748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Horizontal and vertical lookups</a:t>
            </a:r>
          </a:p>
          <a:p>
            <a:r>
              <a:rPr lang="en-GB" dirty="0"/>
              <a:t>2-way lookups</a:t>
            </a:r>
          </a:p>
          <a:p>
            <a:r>
              <a:rPr lang="en-GB" dirty="0"/>
              <a:t>Left lookups</a:t>
            </a:r>
          </a:p>
          <a:p>
            <a:r>
              <a:rPr lang="en-GB" dirty="0"/>
              <a:t>Case-sensitive lookups</a:t>
            </a:r>
          </a:p>
          <a:p>
            <a:r>
              <a:rPr lang="en-GB" dirty="0"/>
              <a:t>Lookups based on multiple criteria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BAA1-9B46-1519-9172-AF6CB71D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97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Get a value in a list or table based on location.</a:t>
            </a:r>
            <a:endParaRPr lang="pt-BR" dirty="0">
              <a:solidFill>
                <a:srgbClr val="7030A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=INDEX(array, row_num, [col_num], [area_num])</a:t>
            </a: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Fill in E1 with =INDEX(</a:t>
            </a:r>
            <a:r>
              <a:rPr lang="en-GB" dirty="0">
                <a:solidFill>
                  <a:srgbClr val="FF0000"/>
                </a:solidFill>
              </a:rPr>
              <a:t>A2:A10</a:t>
            </a:r>
            <a:r>
              <a:rPr lang="en-GB" dirty="0"/>
              <a:t>,3).</a:t>
            </a:r>
          </a:p>
          <a:p>
            <a:pPr marL="0" indent="0">
              <a:buNone/>
            </a:pPr>
            <a:r>
              <a:rPr lang="en-GB" dirty="0"/>
              <a:t>Fill in E2 with =INDEX(A2:C10,3,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Fill in E3 with =INDEX((</a:t>
            </a:r>
            <a:r>
              <a:rPr lang="en-GB" dirty="0">
                <a:solidFill>
                  <a:srgbClr val="FF0000"/>
                </a:solidFill>
              </a:rPr>
              <a:t>A2:C4</a:t>
            </a:r>
            <a:r>
              <a:rPr lang="en-GB" dirty="0"/>
              <a:t>, </a:t>
            </a:r>
            <a:r>
              <a:rPr lang="en-GB" dirty="0">
                <a:solidFill>
                  <a:srgbClr val="92D050"/>
                </a:solidFill>
              </a:rPr>
              <a:t>A5:C10</a:t>
            </a:r>
            <a:r>
              <a:rPr lang="en-GB" dirty="0"/>
              <a:t>),3,1,2)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Want to know the number of Satellites of the Jupiter?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D9C56-43AB-2A88-C07C-59148608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90" y="1825625"/>
            <a:ext cx="3786277" cy="344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/>
              <a:t>10 Index.xlsx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DAD51-DC88-E660-9989-A891FC48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51BC-48AF-43DD-A2DA-B8FCBA32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21" y="1367522"/>
            <a:ext cx="4934957" cy="4876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5308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For example, you can use VLOOKUP to find the performance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FBE2C-D8A0-8979-00D7-29156DA3F1FE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 VLOOKUP.xlsx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76810-9D01-3B00-9AD2-A635136F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8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Get the position of an item in an array</a:t>
            </a:r>
          </a:p>
          <a:p>
            <a:r>
              <a:rPr lang="en-GB" dirty="0">
                <a:solidFill>
                  <a:srgbClr val="00B050"/>
                </a:solidFill>
              </a:rPr>
              <a:t>=MATCH(</a:t>
            </a:r>
            <a:r>
              <a:rPr lang="en-GB" dirty="0" err="1">
                <a:solidFill>
                  <a:srgbClr val="00B050"/>
                </a:solidFill>
              </a:rPr>
              <a:t>lookup_value</a:t>
            </a:r>
            <a:r>
              <a:rPr lang="en-GB" dirty="0">
                <a:solidFill>
                  <a:srgbClr val="00B050"/>
                </a:solidFill>
              </a:rPr>
              <a:t>, </a:t>
            </a:r>
            <a:r>
              <a:rPr lang="en-GB" dirty="0" err="1">
                <a:solidFill>
                  <a:srgbClr val="00B050"/>
                </a:solidFill>
              </a:rPr>
              <a:t>lookup_array</a:t>
            </a:r>
            <a:r>
              <a:rPr lang="en-GB" dirty="0">
                <a:solidFill>
                  <a:srgbClr val="00B050"/>
                </a:solidFill>
              </a:rPr>
              <a:t>, [</a:t>
            </a:r>
            <a:r>
              <a:rPr lang="en-GB" dirty="0" err="1">
                <a:solidFill>
                  <a:srgbClr val="00B050"/>
                </a:solidFill>
              </a:rPr>
              <a:t>match_type</a:t>
            </a:r>
            <a:r>
              <a:rPr lang="en-GB" dirty="0">
                <a:solidFill>
                  <a:srgbClr val="00B050"/>
                </a:solidFill>
              </a:rPr>
              <a:t>])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Want to know the number of Satellites of the Jupiter?</a:t>
            </a:r>
          </a:p>
          <a:p>
            <a:pPr marL="0" indent="0">
              <a:buNone/>
            </a:pPr>
            <a:r>
              <a:rPr lang="en-GB" dirty="0"/>
              <a:t>Fill in E4 with </a:t>
            </a:r>
          </a:p>
          <a:p>
            <a:pPr marL="0" indent="0">
              <a:buNone/>
            </a:pPr>
            <a:r>
              <a:rPr lang="en-GB" dirty="0"/>
              <a:t>=INDEX(A2:C10,</a:t>
            </a:r>
            <a:r>
              <a:rPr lang="en-GB" dirty="0">
                <a:solidFill>
                  <a:srgbClr val="FF0000"/>
                </a:solidFill>
              </a:rPr>
              <a:t>MATCH("Jupiter",A2:A10,0)</a:t>
            </a:r>
            <a:r>
              <a:rPr lang="en-GB" dirty="0"/>
              <a:t>,3)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D9C56-43AB-2A88-C07C-59148608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96" y="3265106"/>
            <a:ext cx="3746419" cy="3412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10 Index.xlsx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62E01-C671-C823-29EB-D321EE50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1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=INDEX(A2:C10,</a:t>
            </a:r>
            <a:r>
              <a:rPr lang="en-GB" dirty="0">
                <a:solidFill>
                  <a:srgbClr val="FF0000"/>
                </a:solidFill>
              </a:rPr>
              <a:t>MATCH("Jupiter",A2:A10,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,3)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3BF3D-0117-D39F-A13C-7111CCB6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54" y="2462213"/>
            <a:ext cx="8081994" cy="4030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FD293-0AF3-3B05-4EE1-F35797E2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3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2-way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Support both horizontal and vertical ranges.</a:t>
            </a:r>
          </a:p>
          <a:p>
            <a:pPr marL="0" indent="0">
              <a:buNone/>
            </a:pPr>
            <a:r>
              <a:rPr lang="en-GB" dirty="0"/>
              <a:t>	=MATCH(“Germany",</a:t>
            </a:r>
            <a:r>
              <a:rPr lang="en-GB" dirty="0">
                <a:solidFill>
                  <a:srgbClr val="00B050"/>
                </a:solidFill>
              </a:rPr>
              <a:t>B1:F1</a:t>
            </a:r>
            <a:r>
              <a:rPr lang="en-GB" dirty="0"/>
              <a:t>,0)</a:t>
            </a:r>
          </a:p>
          <a:p>
            <a:pPr marL="0" indent="0">
              <a:buNone/>
            </a:pPr>
            <a:r>
              <a:rPr lang="en-GB" dirty="0"/>
              <a:t>	=MATCH(“Birth rate",</a:t>
            </a:r>
            <a:r>
              <a:rPr lang="en-GB" dirty="0">
                <a:solidFill>
                  <a:srgbClr val="00B050"/>
                </a:solidFill>
              </a:rPr>
              <a:t>A2:A5</a:t>
            </a:r>
            <a:r>
              <a:rPr lang="en-GB" dirty="0"/>
              <a:t>,0)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Find Birth rate of Germany.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11 TwoWayLookups.xlsx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2E78B-2B5C-F3EE-B1FF-0B94F98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10" y="1405558"/>
            <a:ext cx="7958682" cy="2126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BB0A-5CCF-E87F-D1E5-EC75FF44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6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Left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2" y="14777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Find the performance definition on the left column of the table with INDEX and Match.</a:t>
            </a:r>
          </a:p>
          <a:p>
            <a:pPr marL="0" indent="0">
              <a:buNone/>
            </a:pPr>
            <a:r>
              <a:rPr lang="en-GB" dirty="0"/>
              <a:t>Fill C5 with the following formula and copy to the rest.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=INDEX($A$15:$A$19,MATCH(B5,$B$15:$B$19))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12 LeftLookups.xlsx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8DCFD-B35C-9964-AC01-A945576A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18" y="1939413"/>
            <a:ext cx="3363360" cy="4356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972A-7155-E74A-AE29-DBCF4949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Case-sensitive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 generic case-sensitive formula to match data:</a:t>
            </a:r>
          </a:p>
          <a:p>
            <a:pPr algn="l"/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MATCH(TRUE, EXACT(</a:t>
            </a:r>
            <a:r>
              <a:rPr lang="en-GB" b="1" i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lookup array</a:t>
            </a: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b="1" i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lookup value</a:t>
            </a: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), 0)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Fill E2 with the following and press </a:t>
            </a:r>
            <a:r>
              <a:rPr lang="en-GB" dirty="0" err="1">
                <a:solidFill>
                  <a:srgbClr val="00B050"/>
                </a:solidFill>
                <a:latin typeface="Open Sans" panose="020B0606030504020204" pitchFamily="34" charset="0"/>
              </a:rPr>
              <a:t>Ctrl+Shift+Enter</a:t>
            </a:r>
            <a:r>
              <a:rPr lang="en-GB" dirty="0">
                <a:solidFill>
                  <a:srgbClr val="00B050"/>
                </a:solidFill>
                <a:latin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</a:rPr>
              <a:t>at the formula</a:t>
            </a: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endParaRPr lang="en-GB" b="1" i="0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=MATCH(TRUE,EXACT(E1, A2:A6),0)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13 CaseSensitive.xlsx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A9E4B-7E55-5E68-4789-EE632D9E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99" y="3719574"/>
            <a:ext cx="6066596" cy="27733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F1207-43B0-4B4C-99E7-3D9B326B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25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Partial Match with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MATCH understands the following wildcard characters:</a:t>
            </a:r>
          </a:p>
          <a:p>
            <a:r>
              <a:rPr lang="en-GB" dirty="0">
                <a:solidFill>
                  <a:srgbClr val="00B050"/>
                </a:solidFill>
                <a:latin typeface="Open Sans" panose="020B0606030504020204" pitchFamily="34" charset="0"/>
              </a:rPr>
              <a:t>Question mark (?) - replaces any single character</a:t>
            </a:r>
          </a:p>
          <a:p>
            <a:r>
              <a:rPr lang="en-GB" dirty="0">
                <a:solidFill>
                  <a:srgbClr val="00B050"/>
                </a:solidFill>
                <a:latin typeface="Open Sans" panose="020B0606030504020204" pitchFamily="34" charset="0"/>
              </a:rPr>
              <a:t>Asterisk (*) - replaces any sequence of characters </a:t>
            </a:r>
            <a:endParaRPr lang="en-GB" b="0" i="0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Fill E2 with the following: </a:t>
            </a:r>
            <a:endParaRPr lang="en-GB" b="1" i="0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=MATCH( E1, A2:A6,0)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14 PartialMatch.xlsx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0CDAD-DF1E-D500-2CC7-821DAFBA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69" y="3429000"/>
            <a:ext cx="5641451" cy="264443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1F3747-CC5E-41DD-A3A3-E90E3AE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1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7245-A515-8DA7-F581-1FAE843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Lookups based on Multiple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31DB-9016-6278-7DB0-ECD231F5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354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Fill G5 with the following and press </a:t>
            </a:r>
            <a:r>
              <a:rPr lang="en-GB" dirty="0" err="1">
                <a:solidFill>
                  <a:srgbClr val="00B050"/>
                </a:solidFill>
                <a:latin typeface="Open Sans" panose="020B0606030504020204" pitchFamily="34" charset="0"/>
              </a:rPr>
              <a:t>Ctrl+Shift+Enter</a:t>
            </a:r>
            <a:r>
              <a:rPr lang="en-GB" dirty="0">
                <a:solidFill>
                  <a:srgbClr val="00B050"/>
                </a:solidFill>
                <a:latin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</a:rPr>
              <a:t>at the formula</a:t>
            </a: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: </a:t>
            </a:r>
            <a:endParaRPr lang="en-GB" b="1" i="0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=INDEX(D2:D8,MATCH(1,(G2=A2:A8)*(G3=B2:B8)*(G4=C2:C8),0))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E1BD2-B0AC-3948-71CA-0DA0A5FA9889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15 MultiCriteria.xlsx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00FB8-DFF1-7732-20AC-8B30C99D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44" y="3684104"/>
            <a:ext cx="6293662" cy="27272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F01BD-9594-22EF-071E-33A68E0A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78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42C4-B3E2-3C41-3B4A-80855BF7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Notes on Match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C044-839F-7844-1695-D1507A4F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Match returns the </a:t>
            </a:r>
            <a:r>
              <a:rPr lang="en-GB" dirty="0">
                <a:solidFill>
                  <a:srgbClr val="00B050"/>
                </a:solidFill>
              </a:rPr>
              <a:t>relative position </a:t>
            </a:r>
            <a:r>
              <a:rPr lang="en-GB" dirty="0"/>
              <a:t>of the lookup value in the array.</a:t>
            </a:r>
          </a:p>
          <a:p>
            <a:r>
              <a:rPr lang="en-GB" dirty="0"/>
              <a:t>The Match is </a:t>
            </a:r>
            <a:r>
              <a:rPr lang="en-GB" dirty="0">
                <a:solidFill>
                  <a:srgbClr val="00B050"/>
                </a:solidFill>
              </a:rPr>
              <a:t>case-insensitive</a:t>
            </a:r>
            <a:r>
              <a:rPr lang="en-GB" dirty="0"/>
              <a:t>.</a:t>
            </a:r>
          </a:p>
          <a:p>
            <a:r>
              <a:rPr lang="en-GB" dirty="0"/>
              <a:t>If there are several occurrences of the lookup value, Excel returns </a:t>
            </a:r>
            <a:r>
              <a:rPr lang="en-GB" dirty="0">
                <a:solidFill>
                  <a:srgbClr val="00B050"/>
                </a:solidFill>
              </a:rPr>
              <a:t>the position of the first value</a:t>
            </a:r>
            <a:r>
              <a:rPr lang="en-GB" dirty="0"/>
              <a:t>.</a:t>
            </a:r>
          </a:p>
          <a:p>
            <a:r>
              <a:rPr lang="en-GB" dirty="0"/>
              <a:t>If the lookup value is not found in the lookup array, the </a:t>
            </a:r>
            <a:r>
              <a:rPr lang="en-GB" dirty="0">
                <a:solidFill>
                  <a:srgbClr val="00B050"/>
                </a:solidFill>
              </a:rPr>
              <a:t>#N/A</a:t>
            </a:r>
            <a:r>
              <a:rPr lang="en-GB" dirty="0"/>
              <a:t> is return.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4145-009A-82CE-ACCC-72471CAD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9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684661"/>
            <a:ext cx="11863754" cy="100602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 What Happens If We Turn off Approximate Matching?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Let’s turn off approximate matching, i.e. let’s use exact matching, in the previous example by changing the formulas so they look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B77CE-0A55-4B3A-AC91-C60FF840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2889231"/>
            <a:ext cx="6520962" cy="3284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1962B-91C9-08CE-8BEC-6869EB5D102E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16 ExactMatching.xlsx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A8A6-BDDD-7C12-45C2-71B7E3F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57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#N/A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we use exact matching any subject score which does not exist in the conversion table gives you a result of #N/A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#N/A means ‘not available’, i.e. the key that we look for is not available in the conversion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ECF71-5388-B996-FA7C-DCB22023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3" y="3531970"/>
            <a:ext cx="8638507" cy="31783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25A93-41BC-BD8A-9659-834F455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9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A Simple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You can use VLOOKUP to find the performance definition of “B”  to be shown in A1 as shown: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3572B-77CD-4338-B36C-1DAE2F46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8" y="2321628"/>
            <a:ext cx="9042422" cy="37978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3414-1EDE-955D-6B7A-8E830522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2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Handling the #N/A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You can handle the ‘not available’ error using the ISNA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ISNA function will return TRUE if a lookup function generates the ‘not available’ error; otherwise, it will return 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Typically, you combine the IF function and the ISNA function if you don’t want to show the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Let’s try the following in cell C5 and copy to the rest: </a:t>
            </a:r>
            <a:r>
              <a:rPr lang="en-GB" sz="2800" dirty="0">
                <a:solidFill>
                  <a:srgbClr val="00B050"/>
                </a:solidFill>
              </a:rPr>
              <a:t>=IF(ISNA(VLOOKUP(B5,A15:B19,2,FALSE)), "-",VLOOKUP(B5,$A$15:$B$19,2))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And do the same with</a:t>
            </a:r>
          </a:p>
          <a:p>
            <a:pPr lvl="1"/>
            <a:r>
              <a:rPr lang="en-GB" sz="2800" dirty="0">
                <a:solidFill>
                  <a:srgbClr val="00B050"/>
                </a:solidFill>
              </a:rPr>
              <a:t>= IFNA(VLOOKUP(B5,A15:B19,2,FALSE), "-“)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FE6A2-AE25-8CF9-96CF-E3A6F13C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87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drink prices are stored in two other separate worksheets for each of Starbucks and 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3C671-68E6-D173-47C1-05FF7648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1" y="3016251"/>
            <a:ext cx="4718680" cy="2821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42CC0-EA8F-83A1-EAB8-59EA7A82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13" y="2935287"/>
            <a:ext cx="4777557" cy="3043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4429E-4543-58CD-8054-7D52251FEA92}"/>
              </a:ext>
            </a:extLst>
          </p:cNvPr>
          <p:cNvSpPr txBox="1"/>
          <p:nvPr/>
        </p:nvSpPr>
        <p:spPr>
          <a:xfrm>
            <a:off x="6096000" y="180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00B050"/>
                </a:solidFill>
              </a:rPr>
              <a:t>17 ComparePrice.xlsx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B259-3835-528B-3A37-3F6361B9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5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want to show the price comparison of drinks between Starbucks and Amazon on the worksheet “Coffee Comparison”.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4927E-B143-0D43-FE3A-0AC2A64A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31" y="2644795"/>
            <a:ext cx="6179034" cy="38575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2324A-8635-0CFD-6925-458B81B5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44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590842" y="1690688"/>
            <a:ext cx="114370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prices of the drinks are then searched in the corresponding company’s worksheet using VLOOKUP, like this: =VLOOKUP($A7,starbucks!$A$2:$D$8,2, FALSE) in B7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However, if the drink is not found, </a:t>
            </a:r>
            <a:r>
              <a:rPr lang="en-GB" sz="2800" dirty="0">
                <a:solidFill>
                  <a:srgbClr val="FF0000"/>
                </a:solidFill>
              </a:rPr>
              <a:t>#N/A</a:t>
            </a:r>
            <a:r>
              <a:rPr lang="en-GB" sz="2800" dirty="0"/>
              <a:t> will be generated: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7FB96-B6AB-8029-8099-12A2BFCF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17" y="3506570"/>
            <a:ext cx="5162550" cy="3181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1B8CE-2CDE-3DD3-7C6A-2B1CB82E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37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 Using </a:t>
            </a:r>
            <a:r>
              <a:rPr lang="en-GB" b="1" dirty="0">
                <a:solidFill>
                  <a:srgbClr val="FF0000"/>
                </a:solidFill>
              </a:rPr>
              <a:t>ISNA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431410" y="1488509"/>
            <a:ext cx="115964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avoid showing #N/A, the formula is changed so that a dash (a hyphen) is shown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can use ISNA together with IF, like this:</a:t>
            </a:r>
          </a:p>
          <a:p>
            <a:r>
              <a:rPr lang="en-GB" sz="2800" dirty="0"/>
              <a:t>=IF(</a:t>
            </a:r>
            <a:r>
              <a:rPr lang="en-GB" sz="2800" dirty="0">
                <a:solidFill>
                  <a:srgbClr val="FF0000"/>
                </a:solidFill>
              </a:rPr>
              <a:t>ISNA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), "-", 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02C33-0C7B-3A13-BD82-C02D7D4D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08" y="3648075"/>
            <a:ext cx="5153025" cy="3209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F2C62-3E32-30EB-B9E3-8955F68F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28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 Using </a:t>
            </a:r>
            <a:r>
              <a:rPr lang="en-GB" b="1" dirty="0">
                <a:solidFill>
                  <a:srgbClr val="FF0000"/>
                </a:solidFill>
              </a:rPr>
              <a:t>IFNA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431410" y="1488509"/>
            <a:ext cx="115964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the previous formula, the VLOOKUP function has been entered twice, which is not very 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Excel gives you an alternative to write the formula efficiently using IFNA, as shown below:</a:t>
            </a:r>
          </a:p>
          <a:p>
            <a:r>
              <a:rPr lang="en-GB" sz="2800" dirty="0"/>
              <a:t>=</a:t>
            </a:r>
            <a:r>
              <a:rPr lang="en-GB" sz="2800" dirty="0">
                <a:solidFill>
                  <a:srgbClr val="FF0000"/>
                </a:solidFill>
              </a:rPr>
              <a:t>IFNA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, "-")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6E94F-0480-9FD7-DD84-F1D4D4E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41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7" y="365125"/>
            <a:ext cx="11324493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Example: Handling the #N/A Error Using </a:t>
            </a:r>
            <a:r>
              <a:rPr lang="en-GB" b="1" dirty="0">
                <a:solidFill>
                  <a:srgbClr val="FF0000"/>
                </a:solidFill>
              </a:rPr>
              <a:t>ISERROR and IFERROR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68D0-032B-BD7B-913E-3B01CFC2139C}"/>
              </a:ext>
            </a:extLst>
          </p:cNvPr>
          <p:cNvSpPr txBox="1"/>
          <p:nvPr/>
        </p:nvSpPr>
        <p:spPr>
          <a:xfrm>
            <a:off x="431410" y="1488509"/>
            <a:ext cx="115964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can also use ISERROR and IFERROR to handle the #N/A returned by the lookup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ISERROR and IFERROR work in a similar way to the ones we have learned for #N/A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dirty="0"/>
              <a:t>=IF(</a:t>
            </a:r>
            <a:r>
              <a:rPr lang="en-GB" sz="2800" dirty="0">
                <a:solidFill>
                  <a:srgbClr val="FF0000"/>
                </a:solidFill>
              </a:rPr>
              <a:t>ISERROR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), "-", 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r>
              <a:rPr lang="en-GB" sz="2800" dirty="0"/>
              <a:t>=</a:t>
            </a:r>
            <a:r>
              <a:rPr lang="en-GB" sz="2800" dirty="0">
                <a:solidFill>
                  <a:srgbClr val="FF0000"/>
                </a:solidFill>
              </a:rPr>
              <a:t>IFERROR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00B050"/>
                </a:solidFill>
              </a:rPr>
              <a:t>VLOOKUP($A7,starbucks!$A$2:$D$8,2, FALSE)</a:t>
            </a:r>
            <a:r>
              <a:rPr lang="en-GB" sz="2800" dirty="0"/>
              <a:t>, "-")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difference is that ISERROR and IFERROR can handle all kinds of Excel formula errors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10BE2-98E3-C883-EA44-EC0D9B35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Grade Performance Example  1/3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Let’s say we need to find the grade performance of a list of subject grades,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C12D1-16B6-4453-8D7B-E452B4B0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43" y="2321629"/>
            <a:ext cx="8480474" cy="279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C7A9F3-07B0-4A34-9536-847F320F5CFF}"/>
              </a:ext>
            </a:extLst>
          </p:cNvPr>
          <p:cNvSpPr/>
          <p:nvPr/>
        </p:nvSpPr>
        <p:spPr>
          <a:xfrm>
            <a:off x="838199" y="5428437"/>
            <a:ext cx="101064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One way to do this is to fill in the formula in cell C5 and then copy and paste it to the rest.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BA1BF-E3E4-C586-766D-C2CE62A9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Grade Performance Example  2/3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We first enter the formula using VLOOKUP in the first row of the subject list, like this: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7A9F3-07B0-4A34-9536-847F320F5CFF}"/>
              </a:ext>
            </a:extLst>
          </p:cNvPr>
          <p:cNvSpPr/>
          <p:nvPr/>
        </p:nvSpPr>
        <p:spPr>
          <a:xfrm>
            <a:off x="838199" y="5428437"/>
            <a:ext cx="106269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Note that we need to use absolute reference for the conversion table because we don’t want it to change when the formula is copied and pasted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15E0B-9E83-4F59-BA1A-26F0D8D0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18" y="2321629"/>
            <a:ext cx="7096125" cy="3009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342B4-6303-0500-19F0-0455515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2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Grade Performance Example  3/3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3B9E-CF5A-4E55-BC1F-BD2028635F09}"/>
              </a:ext>
            </a:extLst>
          </p:cNvPr>
          <p:cNvSpPr/>
          <p:nvPr/>
        </p:nvSpPr>
        <p:spPr>
          <a:xfrm>
            <a:off x="787791" y="1367522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Then we copy and paste the formula from the first row to the rest of the column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7A9F3-07B0-4A34-9536-847F320F5CFF}"/>
              </a:ext>
            </a:extLst>
          </p:cNvPr>
          <p:cNvSpPr/>
          <p:nvPr/>
        </p:nvSpPr>
        <p:spPr>
          <a:xfrm>
            <a:off x="838199" y="5428437"/>
            <a:ext cx="10626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 grade performance will be shown correctly for each subject in the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AF50F-C715-40F7-AAD9-6E897113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5" y="2176621"/>
            <a:ext cx="10706935" cy="31128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31A34-4943-EF9E-C6EA-EA56F57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Things to Remember Using VLOOKUP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C29A8-D248-47CD-9C07-B8E3F541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08" y="1423620"/>
            <a:ext cx="9648649" cy="4864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71180-8C32-BB52-D236-A26F366A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E05-B6F4-4421-AA8E-F1170EE8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The HLOOKUP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D165B-C568-47C5-B6A5-1952F78DE4D6}"/>
              </a:ext>
            </a:extLst>
          </p:cNvPr>
          <p:cNvSpPr/>
          <p:nvPr/>
        </p:nvSpPr>
        <p:spPr>
          <a:xfrm>
            <a:off x="838200" y="137768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HLOOKUP is very similar to VLOOKUP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only difference is that HLOOKUP has a conversion table which is organised horizontally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1A1CA-2C49-4AF3-B656-7FD2EEB5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76" y="2842782"/>
            <a:ext cx="8467652" cy="32322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F5A35-E0F8-03C8-A279-308422C7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E406-7E45-4563-A255-68618BD305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8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9319</TotalTime>
  <Words>2414</Words>
  <Application>Microsoft Office PowerPoint</Application>
  <PresentationFormat>Widescreen</PresentationFormat>
  <Paragraphs>317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Open Sans</vt:lpstr>
      <vt:lpstr>Office Theme</vt:lpstr>
      <vt:lpstr>FROM EXCEL TO EXCELLENT</vt:lpstr>
      <vt:lpstr>The VLOOKUP Function</vt:lpstr>
      <vt:lpstr>A Simple Example</vt:lpstr>
      <vt:lpstr>A Simple Example</vt:lpstr>
      <vt:lpstr>The Grade Performance Example  1/3</vt:lpstr>
      <vt:lpstr>The Grade Performance Example  2/3</vt:lpstr>
      <vt:lpstr>The Grade Performance Example  3/3</vt:lpstr>
      <vt:lpstr>Things to Remember Using VLOOKUP</vt:lpstr>
      <vt:lpstr>The HLOOKUP Function</vt:lpstr>
      <vt:lpstr>A Simple Example Using HLOOKUP</vt:lpstr>
      <vt:lpstr>Approximate Matching</vt:lpstr>
      <vt:lpstr>A Example Using Approximate Matching</vt:lpstr>
      <vt:lpstr>Approximate Matching in VLOOLUP and HLOOKUP</vt:lpstr>
      <vt:lpstr>Approximate Matching in VLOOLUP and HLOOKUP</vt:lpstr>
      <vt:lpstr>The Fourth Parameter</vt:lpstr>
      <vt:lpstr>For Approximate Matching, Conversion Table Must Be Sorted </vt:lpstr>
      <vt:lpstr>A Grading Example  1/2</vt:lpstr>
      <vt:lpstr>A Grading Example  2/2</vt:lpstr>
      <vt:lpstr>Exercise 1</vt:lpstr>
      <vt:lpstr>A Search Column is not the First Column</vt:lpstr>
      <vt:lpstr>CHOOSE FUNCTION</vt:lpstr>
      <vt:lpstr>VLOOKUP with CHOOSE FUNCTION</vt:lpstr>
      <vt:lpstr>HLOOKUP with CHOOSE FUNCTION</vt:lpstr>
      <vt:lpstr>HLOOKUP with CHOOSE FUNCTION</vt:lpstr>
      <vt:lpstr>Exercise 2</vt:lpstr>
      <vt:lpstr>Exercise 3</vt:lpstr>
      <vt:lpstr>More on CHOOSE function</vt:lpstr>
      <vt:lpstr>INDEX and MATCH</vt:lpstr>
      <vt:lpstr>Index</vt:lpstr>
      <vt:lpstr>Match</vt:lpstr>
      <vt:lpstr>Match</vt:lpstr>
      <vt:lpstr>2-way Lookups</vt:lpstr>
      <vt:lpstr>Left Lookups</vt:lpstr>
      <vt:lpstr>Case-sensitive Lookups</vt:lpstr>
      <vt:lpstr>Partial Match with Wildcards</vt:lpstr>
      <vt:lpstr>Lookups based on Multiple Criteria</vt:lpstr>
      <vt:lpstr>Notes on Match Function</vt:lpstr>
      <vt:lpstr> What Happens If We Turn off Approximate Matching?</vt:lpstr>
      <vt:lpstr>The #N/A Error</vt:lpstr>
      <vt:lpstr>Handling the #N/A Error</vt:lpstr>
      <vt:lpstr>Example: Handling the #N/A Error</vt:lpstr>
      <vt:lpstr>Example: Handling the #N/A Error</vt:lpstr>
      <vt:lpstr>Example: Handling the #N/A Error</vt:lpstr>
      <vt:lpstr>Example: Handling the #N/A Error Using ISNA</vt:lpstr>
      <vt:lpstr>Example: Handling the #N/A Error Using IFNA</vt:lpstr>
      <vt:lpstr>Example: Handling the #N/A Error Using ISERROR and IFERROR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Veera Boonjing</cp:lastModifiedBy>
  <cp:revision>65</cp:revision>
  <dcterms:created xsi:type="dcterms:W3CDTF">2023-06-19T11:16:08Z</dcterms:created>
  <dcterms:modified xsi:type="dcterms:W3CDTF">2023-07-26T00:54:20Z</dcterms:modified>
</cp:coreProperties>
</file>