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3" r:id="rId18"/>
    <p:sldId id="272" r:id="rId19"/>
    <p:sldId id="275" r:id="rId20"/>
    <p:sldId id="276" r:id="rId21"/>
    <p:sldId id="277" r:id="rId22"/>
    <p:sldId id="278" r:id="rId23"/>
    <p:sldId id="279" r:id="rId24"/>
    <p:sldId id="280" r:id="rId25"/>
    <p:sldId id="281" r:id="rId26"/>
    <p:sldId id="283" r:id="rId27"/>
    <p:sldId id="284" r:id="rId28"/>
    <p:sldId id="285"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7A56F-BFCF-4BCE-8CF5-291797DD973E}" type="datetimeFigureOut">
              <a:rPr lang="en-GB" smtClean="0"/>
              <a:t>09/08/2023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4086-952A-449E-B70C-28A81D68B701}" type="slidenum">
              <a:rPr lang="en-GB" smtClean="0"/>
              <a:t>‹#›</a:t>
            </a:fld>
            <a:endParaRPr lang="en-GB"/>
          </a:p>
        </p:txBody>
      </p:sp>
    </p:spTree>
    <p:extLst>
      <p:ext uri="{BB962C8B-B14F-4D97-AF65-F5344CB8AC3E}">
        <p14:creationId xmlns:p14="http://schemas.microsoft.com/office/powerpoint/2010/main" val="306437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904B-5059-AC91-B9B6-9F57D65E8E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DE4029-7407-9CD7-4D8E-CE704ED09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501127-6078-E63E-00D2-10238B5F5B52}"/>
              </a:ext>
            </a:extLst>
          </p:cNvPr>
          <p:cNvSpPr>
            <a:spLocks noGrp="1"/>
          </p:cNvSpPr>
          <p:nvPr>
            <p:ph type="dt" sz="half" idx="10"/>
          </p:nvPr>
        </p:nvSpPr>
        <p:spPr/>
        <p:txBody>
          <a:bodyPr/>
          <a:lstStyle/>
          <a:p>
            <a:fld id="{8C666734-B0F0-4001-BEA1-30C2DF573FF8}" type="datetime1">
              <a:rPr lang="en-GB" smtClean="0"/>
              <a:t>09/08/2023</a:t>
            </a:fld>
            <a:endParaRPr lang="en-GB"/>
          </a:p>
        </p:txBody>
      </p:sp>
      <p:sp>
        <p:nvSpPr>
          <p:cNvPr id="5" name="Footer Placeholder 4">
            <a:extLst>
              <a:ext uri="{FF2B5EF4-FFF2-40B4-BE49-F238E27FC236}">
                <a16:creationId xmlns:a16="http://schemas.microsoft.com/office/drawing/2014/main" id="{A86AB77E-EB82-BF84-2763-52B6E4CAF9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F9F25C-246B-8FB1-018D-1EE5875EDA5D}"/>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419145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C6C-A29A-257D-6D6B-4967D284F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F3CAD8-9017-32C5-3BDF-22D779D8F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5B48DA-18FE-B19B-0479-FBD965A029CC}"/>
              </a:ext>
            </a:extLst>
          </p:cNvPr>
          <p:cNvSpPr>
            <a:spLocks noGrp="1"/>
          </p:cNvSpPr>
          <p:nvPr>
            <p:ph type="dt" sz="half" idx="10"/>
          </p:nvPr>
        </p:nvSpPr>
        <p:spPr/>
        <p:txBody>
          <a:bodyPr/>
          <a:lstStyle/>
          <a:p>
            <a:fld id="{80BEF43F-2870-4AB1-9F20-65E5417D95CC}" type="datetime1">
              <a:rPr lang="en-GB" smtClean="0"/>
              <a:t>09/08/2023</a:t>
            </a:fld>
            <a:endParaRPr lang="en-GB"/>
          </a:p>
        </p:txBody>
      </p:sp>
      <p:sp>
        <p:nvSpPr>
          <p:cNvPr id="5" name="Footer Placeholder 4">
            <a:extLst>
              <a:ext uri="{FF2B5EF4-FFF2-40B4-BE49-F238E27FC236}">
                <a16:creationId xmlns:a16="http://schemas.microsoft.com/office/drawing/2014/main" id="{EA6A1D31-CCF0-6DC6-E168-29375EE92F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0A9E6D-2D3C-9050-C550-969A82A09E60}"/>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9191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1B34B-0FF1-2321-FD70-DA8C203251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FFB3C-0B59-CE54-B0FA-6C0655EEE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077F7A-688C-5147-7E8D-2C1DD83AFAEF}"/>
              </a:ext>
            </a:extLst>
          </p:cNvPr>
          <p:cNvSpPr>
            <a:spLocks noGrp="1"/>
          </p:cNvSpPr>
          <p:nvPr>
            <p:ph type="dt" sz="half" idx="10"/>
          </p:nvPr>
        </p:nvSpPr>
        <p:spPr/>
        <p:txBody>
          <a:bodyPr/>
          <a:lstStyle/>
          <a:p>
            <a:fld id="{673BCC72-42C7-4279-A9D5-912632DA6696}" type="datetime1">
              <a:rPr lang="en-GB" smtClean="0"/>
              <a:t>09/08/2023</a:t>
            </a:fld>
            <a:endParaRPr lang="en-GB"/>
          </a:p>
        </p:txBody>
      </p:sp>
      <p:sp>
        <p:nvSpPr>
          <p:cNvPr id="5" name="Footer Placeholder 4">
            <a:extLst>
              <a:ext uri="{FF2B5EF4-FFF2-40B4-BE49-F238E27FC236}">
                <a16:creationId xmlns:a16="http://schemas.microsoft.com/office/drawing/2014/main" id="{C7274F9F-58DE-9650-D1A7-D75BEA9FB2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8B294-C26D-91CC-F7F6-A11D6F311308}"/>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2286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2D4-F16B-CA2B-6BC7-1328D9DCED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EE6E32-0EEC-A4EA-CC93-56F1C5270E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758BA2-C73D-45FA-F61B-E9EFFAF25CD4}"/>
              </a:ext>
            </a:extLst>
          </p:cNvPr>
          <p:cNvSpPr>
            <a:spLocks noGrp="1"/>
          </p:cNvSpPr>
          <p:nvPr>
            <p:ph type="dt" sz="half" idx="10"/>
          </p:nvPr>
        </p:nvSpPr>
        <p:spPr/>
        <p:txBody>
          <a:bodyPr/>
          <a:lstStyle/>
          <a:p>
            <a:fld id="{732CD925-7415-4D84-9312-3A86B75E7FDC}" type="datetime1">
              <a:rPr lang="en-GB" smtClean="0"/>
              <a:t>09/08/2023</a:t>
            </a:fld>
            <a:endParaRPr lang="en-GB"/>
          </a:p>
        </p:txBody>
      </p:sp>
      <p:sp>
        <p:nvSpPr>
          <p:cNvPr id="5" name="Footer Placeholder 4">
            <a:extLst>
              <a:ext uri="{FF2B5EF4-FFF2-40B4-BE49-F238E27FC236}">
                <a16:creationId xmlns:a16="http://schemas.microsoft.com/office/drawing/2014/main" id="{964CF405-B0A2-AC6D-572C-9FF1C6764F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24866-9AB1-94A8-342B-78DAD3D57442}"/>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422459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4041-DE6E-BF40-08AC-151B11A90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4B426D-78A7-E747-CEFC-05221EF5A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29576-8D53-1647-11AE-E67045148086}"/>
              </a:ext>
            </a:extLst>
          </p:cNvPr>
          <p:cNvSpPr>
            <a:spLocks noGrp="1"/>
          </p:cNvSpPr>
          <p:nvPr>
            <p:ph type="dt" sz="half" idx="10"/>
          </p:nvPr>
        </p:nvSpPr>
        <p:spPr/>
        <p:txBody>
          <a:bodyPr/>
          <a:lstStyle/>
          <a:p>
            <a:fld id="{F0FAD6E8-DF36-4D51-A043-9BC0D50C28FE}" type="datetime1">
              <a:rPr lang="en-GB" smtClean="0"/>
              <a:t>09/08/2023</a:t>
            </a:fld>
            <a:endParaRPr lang="en-GB"/>
          </a:p>
        </p:txBody>
      </p:sp>
      <p:sp>
        <p:nvSpPr>
          <p:cNvPr id="5" name="Footer Placeholder 4">
            <a:extLst>
              <a:ext uri="{FF2B5EF4-FFF2-40B4-BE49-F238E27FC236}">
                <a16:creationId xmlns:a16="http://schemas.microsoft.com/office/drawing/2014/main" id="{0087C579-789D-F930-4267-D452364DAE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E5F0B3-9B5E-AD5D-FFF2-E260AECDB2E1}"/>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8876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4615-5DCD-4FDC-4FB8-8C53FCED48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E5227D-A68A-6472-BB0D-097C2E5FE2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7FBA7C-655E-2F9C-6C0D-112DB7F3B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B4159C-C5D5-627A-37C0-974E257CAD9B}"/>
              </a:ext>
            </a:extLst>
          </p:cNvPr>
          <p:cNvSpPr>
            <a:spLocks noGrp="1"/>
          </p:cNvSpPr>
          <p:nvPr>
            <p:ph type="dt" sz="half" idx="10"/>
          </p:nvPr>
        </p:nvSpPr>
        <p:spPr/>
        <p:txBody>
          <a:bodyPr/>
          <a:lstStyle/>
          <a:p>
            <a:fld id="{CAB04CD8-EA62-4CB9-BAD7-B97660694F18}" type="datetime1">
              <a:rPr lang="en-GB" smtClean="0"/>
              <a:t>09/08/2023</a:t>
            </a:fld>
            <a:endParaRPr lang="en-GB"/>
          </a:p>
        </p:txBody>
      </p:sp>
      <p:sp>
        <p:nvSpPr>
          <p:cNvPr id="6" name="Footer Placeholder 5">
            <a:extLst>
              <a:ext uri="{FF2B5EF4-FFF2-40B4-BE49-F238E27FC236}">
                <a16:creationId xmlns:a16="http://schemas.microsoft.com/office/drawing/2014/main" id="{BB803BE2-B0CB-3FF0-E314-59A61CBFCC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BF8F3C-348B-B04E-01E6-E10D48458F7E}"/>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114263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7ADB-3AB3-DAB0-E4A3-A3FEE85166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4FEC42-EEF3-D379-3738-15120640C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39E082-1635-AEE3-D3B4-F39571DF7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99AD085-1654-B618-0A22-C4713443DF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9FC56-DBD6-1A69-861D-C84565EF9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4EBAA6-3225-E82A-82C6-B363E2EFF783}"/>
              </a:ext>
            </a:extLst>
          </p:cNvPr>
          <p:cNvSpPr>
            <a:spLocks noGrp="1"/>
          </p:cNvSpPr>
          <p:nvPr>
            <p:ph type="dt" sz="half" idx="10"/>
          </p:nvPr>
        </p:nvSpPr>
        <p:spPr/>
        <p:txBody>
          <a:bodyPr/>
          <a:lstStyle/>
          <a:p>
            <a:fld id="{7733A068-C089-4137-8033-1001E17A3AC8}" type="datetime1">
              <a:rPr lang="en-GB" smtClean="0"/>
              <a:t>09/08/2023</a:t>
            </a:fld>
            <a:endParaRPr lang="en-GB"/>
          </a:p>
        </p:txBody>
      </p:sp>
      <p:sp>
        <p:nvSpPr>
          <p:cNvPr id="8" name="Footer Placeholder 7">
            <a:extLst>
              <a:ext uri="{FF2B5EF4-FFF2-40B4-BE49-F238E27FC236}">
                <a16:creationId xmlns:a16="http://schemas.microsoft.com/office/drawing/2014/main" id="{B008F080-ECB8-B100-04E5-2FF700C52B4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4D2EB-6A10-0453-F393-5C4A458FBCA9}"/>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309639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C4EA-C1C5-FF41-B68C-E772ED298F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5BA6E-4D0B-BEFF-B7EC-1BE8839B6356}"/>
              </a:ext>
            </a:extLst>
          </p:cNvPr>
          <p:cNvSpPr>
            <a:spLocks noGrp="1"/>
          </p:cNvSpPr>
          <p:nvPr>
            <p:ph type="dt" sz="half" idx="10"/>
          </p:nvPr>
        </p:nvSpPr>
        <p:spPr/>
        <p:txBody>
          <a:bodyPr/>
          <a:lstStyle/>
          <a:p>
            <a:fld id="{C3F131AD-00BB-40EF-8E72-37F733407C41}" type="datetime1">
              <a:rPr lang="en-GB" smtClean="0"/>
              <a:t>09/08/2023</a:t>
            </a:fld>
            <a:endParaRPr lang="en-GB"/>
          </a:p>
        </p:txBody>
      </p:sp>
      <p:sp>
        <p:nvSpPr>
          <p:cNvPr id="4" name="Footer Placeholder 3">
            <a:extLst>
              <a:ext uri="{FF2B5EF4-FFF2-40B4-BE49-F238E27FC236}">
                <a16:creationId xmlns:a16="http://schemas.microsoft.com/office/drawing/2014/main" id="{65B29B06-B71F-96EC-6992-2DF29426EF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0CC883-EE67-999E-F368-05D0ABFB9BE2}"/>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149373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BAC4F-8515-9474-AFC2-224A644ADB48}"/>
              </a:ext>
            </a:extLst>
          </p:cNvPr>
          <p:cNvSpPr>
            <a:spLocks noGrp="1"/>
          </p:cNvSpPr>
          <p:nvPr>
            <p:ph type="dt" sz="half" idx="10"/>
          </p:nvPr>
        </p:nvSpPr>
        <p:spPr/>
        <p:txBody>
          <a:bodyPr/>
          <a:lstStyle/>
          <a:p>
            <a:fld id="{6D39B362-C7CD-4482-A7E6-89A3888973BF}" type="datetime1">
              <a:rPr lang="en-GB" smtClean="0"/>
              <a:t>09/08/2023</a:t>
            </a:fld>
            <a:endParaRPr lang="en-GB"/>
          </a:p>
        </p:txBody>
      </p:sp>
      <p:sp>
        <p:nvSpPr>
          <p:cNvPr id="3" name="Footer Placeholder 2">
            <a:extLst>
              <a:ext uri="{FF2B5EF4-FFF2-40B4-BE49-F238E27FC236}">
                <a16:creationId xmlns:a16="http://schemas.microsoft.com/office/drawing/2014/main" id="{D60B4343-3E24-A7FF-90B2-DE82193679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DB5E6F-D8B9-F025-79E8-D6DCFFBDCAC4}"/>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420653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72A7-3E21-DA3D-60CD-C31AD343E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E8CC-A59C-D2DE-D465-1D99680E5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D32576-FDCE-DD76-BF1C-678F9DF44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3A95B-1BA4-E519-D670-520C348133DD}"/>
              </a:ext>
            </a:extLst>
          </p:cNvPr>
          <p:cNvSpPr>
            <a:spLocks noGrp="1"/>
          </p:cNvSpPr>
          <p:nvPr>
            <p:ph type="dt" sz="half" idx="10"/>
          </p:nvPr>
        </p:nvSpPr>
        <p:spPr/>
        <p:txBody>
          <a:bodyPr/>
          <a:lstStyle/>
          <a:p>
            <a:fld id="{B77BC0DA-DC41-46A3-8647-BFBACE2E81D2}" type="datetime1">
              <a:rPr lang="en-GB" smtClean="0"/>
              <a:t>09/08/2023</a:t>
            </a:fld>
            <a:endParaRPr lang="en-GB"/>
          </a:p>
        </p:txBody>
      </p:sp>
      <p:sp>
        <p:nvSpPr>
          <p:cNvPr id="6" name="Footer Placeholder 5">
            <a:extLst>
              <a:ext uri="{FF2B5EF4-FFF2-40B4-BE49-F238E27FC236}">
                <a16:creationId xmlns:a16="http://schemas.microsoft.com/office/drawing/2014/main" id="{CAAF1DE3-AC74-D711-72E6-E9400C9FA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0202C5-71CC-DBA4-41E6-FBD22A9F7F38}"/>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283454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8AF8-5E41-6D3D-6595-5F83B4164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EE8371-2898-1C22-1C90-38E332A8F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73121A-7271-A7BD-116E-E4771BC09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D9BA30-2E2A-C06C-82F4-91E13A8438BF}"/>
              </a:ext>
            </a:extLst>
          </p:cNvPr>
          <p:cNvSpPr>
            <a:spLocks noGrp="1"/>
          </p:cNvSpPr>
          <p:nvPr>
            <p:ph type="dt" sz="half" idx="10"/>
          </p:nvPr>
        </p:nvSpPr>
        <p:spPr/>
        <p:txBody>
          <a:bodyPr/>
          <a:lstStyle/>
          <a:p>
            <a:fld id="{D1D0AC47-0B30-4320-9D8E-5D127AA8CF3E}" type="datetime1">
              <a:rPr lang="en-GB" smtClean="0"/>
              <a:t>09/08/2023</a:t>
            </a:fld>
            <a:endParaRPr lang="en-GB"/>
          </a:p>
        </p:txBody>
      </p:sp>
      <p:sp>
        <p:nvSpPr>
          <p:cNvPr id="6" name="Footer Placeholder 5">
            <a:extLst>
              <a:ext uri="{FF2B5EF4-FFF2-40B4-BE49-F238E27FC236}">
                <a16:creationId xmlns:a16="http://schemas.microsoft.com/office/drawing/2014/main" id="{5C51251B-1BC2-8801-7BDC-64EA1B10CF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2F71F3-5E20-23B9-658D-2F27EF4CC500}"/>
              </a:ext>
            </a:extLst>
          </p:cNvPr>
          <p:cNvSpPr>
            <a:spLocks noGrp="1"/>
          </p:cNvSpPr>
          <p:nvPr>
            <p:ph type="sldNum" sz="quarter" idx="12"/>
          </p:nvPr>
        </p:nvSpPr>
        <p:spPr/>
        <p:txBody>
          <a:bodyPr/>
          <a:lstStyle/>
          <a:p>
            <a:fld id="{55A584B1-82A0-46CF-A6A7-50A4B38DD610}" type="slidenum">
              <a:rPr lang="en-GB" smtClean="0"/>
              <a:t>‹#›</a:t>
            </a:fld>
            <a:endParaRPr lang="en-GB"/>
          </a:p>
        </p:txBody>
      </p:sp>
    </p:spTree>
    <p:extLst>
      <p:ext uri="{BB962C8B-B14F-4D97-AF65-F5344CB8AC3E}">
        <p14:creationId xmlns:p14="http://schemas.microsoft.com/office/powerpoint/2010/main" val="22043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56732F-8E97-076F-8509-C18052983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DEA44B-3B53-0596-35B9-A69AC5F0A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88EE31-0FB8-1080-243B-227A3C856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A0E6F-885B-4FDE-89F2-E61D5D00E44F}" type="datetime1">
              <a:rPr lang="en-GB" smtClean="0"/>
              <a:t>09/08/2023</a:t>
            </a:fld>
            <a:endParaRPr lang="en-GB"/>
          </a:p>
        </p:txBody>
      </p:sp>
      <p:sp>
        <p:nvSpPr>
          <p:cNvPr id="5" name="Footer Placeholder 4">
            <a:extLst>
              <a:ext uri="{FF2B5EF4-FFF2-40B4-BE49-F238E27FC236}">
                <a16:creationId xmlns:a16="http://schemas.microsoft.com/office/drawing/2014/main" id="{62EDC35C-A0EC-D9CD-72C3-AC154D449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7DEF5E-E245-4540-9280-E84DA5C66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584B1-82A0-46CF-A6A7-50A4B38DD610}" type="slidenum">
              <a:rPr lang="en-GB" smtClean="0"/>
              <a:t>‹#›</a:t>
            </a:fld>
            <a:endParaRPr lang="en-GB"/>
          </a:p>
        </p:txBody>
      </p:sp>
    </p:spTree>
    <p:extLst>
      <p:ext uri="{BB962C8B-B14F-4D97-AF65-F5344CB8AC3E}">
        <p14:creationId xmlns:p14="http://schemas.microsoft.com/office/powerpoint/2010/main" val="222491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A889-1C42-8058-1CC2-BE282CC4DEAB}"/>
              </a:ext>
            </a:extLst>
          </p:cNvPr>
          <p:cNvSpPr>
            <a:spLocks noGrp="1"/>
          </p:cNvSpPr>
          <p:nvPr>
            <p:ph type="ctrTitle"/>
          </p:nvPr>
        </p:nvSpPr>
        <p:spPr/>
        <p:txBody>
          <a:bodyPr/>
          <a:lstStyle/>
          <a:p>
            <a:r>
              <a:rPr lang="en-GB" b="1">
                <a:solidFill>
                  <a:srgbClr val="00B050"/>
                </a:solidFill>
              </a:rPr>
              <a:t>FROM EXCEL TO EXCELLENT</a:t>
            </a:r>
            <a:endParaRPr lang="en-GB"/>
          </a:p>
        </p:txBody>
      </p:sp>
      <p:sp>
        <p:nvSpPr>
          <p:cNvPr id="3" name="Subtitle 2">
            <a:extLst>
              <a:ext uri="{FF2B5EF4-FFF2-40B4-BE49-F238E27FC236}">
                <a16:creationId xmlns:a16="http://schemas.microsoft.com/office/drawing/2014/main" id="{751A632E-D15D-0B3F-324F-3EB0815A0E15}"/>
              </a:ext>
            </a:extLst>
          </p:cNvPr>
          <p:cNvSpPr>
            <a:spLocks noGrp="1"/>
          </p:cNvSpPr>
          <p:nvPr>
            <p:ph type="subTitle" idx="1"/>
          </p:nvPr>
        </p:nvSpPr>
        <p:spPr/>
        <p:txBody>
          <a:bodyPr>
            <a:normAutofit/>
          </a:bodyPr>
          <a:lstStyle/>
          <a:p>
            <a:r>
              <a:rPr lang="en-GB" sz="4400" dirty="0">
                <a:solidFill>
                  <a:srgbClr val="00B050"/>
                </a:solidFill>
              </a:rPr>
              <a:t>Conditional Formatting</a:t>
            </a:r>
          </a:p>
        </p:txBody>
      </p:sp>
    </p:spTree>
    <p:extLst>
      <p:ext uri="{BB962C8B-B14F-4D97-AF65-F5344CB8AC3E}">
        <p14:creationId xmlns:p14="http://schemas.microsoft.com/office/powerpoint/2010/main" val="379223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Errors/Blanks</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 </a:t>
            </a:r>
          </a:p>
          <a:p>
            <a:r>
              <a:rPr lang="en-GB" dirty="0"/>
              <a:t>Go to Home –&gt; Conditional Formatting –&gt; New Rule.</a:t>
            </a:r>
          </a:p>
          <a:p>
            <a:endParaRPr lang="en-GB" dirty="0"/>
          </a:p>
          <a:p>
            <a:pPr marL="0" indent="0">
              <a:buNone/>
            </a:pPr>
            <a:endParaRPr lang="en-GB" dirty="0"/>
          </a:p>
        </p:txBody>
      </p:sp>
      <p:pic>
        <p:nvPicPr>
          <p:cNvPr id="7170" name="Picture 2" descr="Conditional Formatting in Excel - New Rule">
            <a:extLst>
              <a:ext uri="{FF2B5EF4-FFF2-40B4-BE49-F238E27FC236}">
                <a16:creationId xmlns:a16="http://schemas.microsoft.com/office/drawing/2014/main" id="{BA4BBF8E-4A2F-F806-2D96-C2E5365AF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289" y="2844800"/>
            <a:ext cx="191452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nditional Formatting in Excel - Use formula">
            <a:extLst>
              <a:ext uri="{FF2B5EF4-FFF2-40B4-BE49-F238E27FC236}">
                <a16:creationId xmlns:a16="http://schemas.microsoft.com/office/drawing/2014/main" id="{78B9F2F1-85F6-61AA-0A9F-4E71449DF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113" y="2921000"/>
            <a:ext cx="36480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0745E88-6F6A-9B1C-7E0D-37C479F08F33}"/>
              </a:ext>
            </a:extLst>
          </p:cNvPr>
          <p:cNvPicPr>
            <a:picLocks noChangeAspect="1"/>
          </p:cNvPicPr>
          <p:nvPr/>
        </p:nvPicPr>
        <p:blipFill>
          <a:blip r:embed="rId4"/>
          <a:stretch>
            <a:fillRect/>
          </a:stretch>
        </p:blipFill>
        <p:spPr>
          <a:xfrm>
            <a:off x="8907266" y="681037"/>
            <a:ext cx="904875" cy="1819275"/>
          </a:xfrm>
          <a:prstGeom prst="rect">
            <a:avLst/>
          </a:prstGeom>
        </p:spPr>
      </p:pic>
      <p:sp>
        <p:nvSpPr>
          <p:cNvPr id="4" name="Slide Number Placeholder 3">
            <a:extLst>
              <a:ext uri="{FF2B5EF4-FFF2-40B4-BE49-F238E27FC236}">
                <a16:creationId xmlns:a16="http://schemas.microsoft.com/office/drawing/2014/main" id="{9C4FA72B-0BFC-6D24-9676-EFF9295E5261}"/>
              </a:ext>
            </a:extLst>
          </p:cNvPr>
          <p:cNvSpPr>
            <a:spLocks noGrp="1"/>
          </p:cNvSpPr>
          <p:nvPr>
            <p:ph type="sldNum" sz="quarter" idx="12"/>
          </p:nvPr>
        </p:nvSpPr>
        <p:spPr/>
        <p:txBody>
          <a:bodyPr/>
          <a:lstStyle/>
          <a:p>
            <a:fld id="{55A584B1-82A0-46CF-A6A7-50A4B38DD610}" type="slidenum">
              <a:rPr lang="en-GB" smtClean="0"/>
              <a:t>10</a:t>
            </a:fld>
            <a:endParaRPr lang="en-GB"/>
          </a:p>
        </p:txBody>
      </p:sp>
      <p:sp>
        <p:nvSpPr>
          <p:cNvPr id="6" name="TextBox 5">
            <a:extLst>
              <a:ext uri="{FF2B5EF4-FFF2-40B4-BE49-F238E27FC236}">
                <a16:creationId xmlns:a16="http://schemas.microsoft.com/office/drawing/2014/main" id="{59E022F1-83BE-D192-0B4F-042B6E1A410D}"/>
              </a:ext>
            </a:extLst>
          </p:cNvPr>
          <p:cNvSpPr txBox="1"/>
          <p:nvPr/>
        </p:nvSpPr>
        <p:spPr>
          <a:xfrm>
            <a:off x="5858094" y="17074"/>
            <a:ext cx="6098344" cy="646331"/>
          </a:xfrm>
          <a:prstGeom prst="rect">
            <a:avLst/>
          </a:prstGeom>
          <a:noFill/>
        </p:spPr>
        <p:txBody>
          <a:bodyPr wrap="square">
            <a:spAutoFit/>
          </a:bodyPr>
          <a:lstStyle/>
          <a:p>
            <a:pPr algn="r"/>
            <a:r>
              <a:rPr lang="en-GB" sz="3600" dirty="0">
                <a:solidFill>
                  <a:srgbClr val="00B050"/>
                </a:solidFill>
              </a:rPr>
              <a:t>4 ShowError.xlsx</a:t>
            </a:r>
          </a:p>
        </p:txBody>
      </p:sp>
    </p:spTree>
    <p:extLst>
      <p:ext uri="{BB962C8B-B14F-4D97-AF65-F5344CB8AC3E}">
        <p14:creationId xmlns:p14="http://schemas.microsoft.com/office/powerpoint/2010/main" val="184279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Errors/Blanks</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Enter the following formula in the field in the ‘Edit the Rule Description’ section:</a:t>
            </a:r>
          </a:p>
          <a:p>
            <a:pPr marL="0" indent="0">
              <a:buNone/>
            </a:pPr>
            <a:r>
              <a:rPr lang="en-GB" dirty="0">
                <a:solidFill>
                  <a:srgbClr val="00B050"/>
                </a:solidFill>
              </a:rPr>
              <a:t>=OR(ISBLANK(A1),ISERROR(A1)) </a:t>
            </a:r>
          </a:p>
          <a:p>
            <a:pPr marL="0" indent="0">
              <a:buNone/>
            </a:pPr>
            <a:endParaRPr lang="en-GB" dirty="0"/>
          </a:p>
        </p:txBody>
      </p:sp>
      <p:pic>
        <p:nvPicPr>
          <p:cNvPr id="8194" name="Picture 2" descr="Conditional Formatting in Excel - Formula">
            <a:extLst>
              <a:ext uri="{FF2B5EF4-FFF2-40B4-BE49-F238E27FC236}">
                <a16:creationId xmlns:a16="http://schemas.microsoft.com/office/drawing/2014/main" id="{43B76553-F15B-EC91-B8B3-BB1695A78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93987"/>
            <a:ext cx="362902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98CED6A-005F-CEE5-1088-52F3ACC6BE07}"/>
              </a:ext>
            </a:extLst>
          </p:cNvPr>
          <p:cNvSpPr>
            <a:spLocks noGrp="1"/>
          </p:cNvSpPr>
          <p:nvPr>
            <p:ph type="sldNum" sz="quarter" idx="12"/>
          </p:nvPr>
        </p:nvSpPr>
        <p:spPr/>
        <p:txBody>
          <a:bodyPr/>
          <a:lstStyle/>
          <a:p>
            <a:fld id="{55A584B1-82A0-46CF-A6A7-50A4B38DD610}" type="slidenum">
              <a:rPr lang="en-GB" smtClean="0"/>
              <a:t>11</a:t>
            </a:fld>
            <a:endParaRPr lang="en-GB"/>
          </a:p>
        </p:txBody>
      </p:sp>
    </p:spTree>
    <p:extLst>
      <p:ext uri="{BB962C8B-B14F-4D97-AF65-F5344CB8AC3E}">
        <p14:creationId xmlns:p14="http://schemas.microsoft.com/office/powerpoint/2010/main" val="398047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Errors/Blanks</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Set the format that you want to apply to the cells that are blank or have errors. To do this, click on the Format button. It will open the ‘Format Cells’ dialogue box, where you can specify the format.</a:t>
            </a:r>
          </a:p>
          <a:p>
            <a:r>
              <a:rPr lang="en-GB" dirty="0"/>
              <a:t>Click OK.</a:t>
            </a:r>
          </a:p>
          <a:p>
            <a:pPr marL="0" indent="0">
              <a:buNone/>
            </a:pPr>
            <a:r>
              <a:rPr lang="en-GB" dirty="0">
                <a:solidFill>
                  <a:srgbClr val="00B050"/>
                </a:solidFill>
              </a:rPr>
              <a:t> </a:t>
            </a:r>
          </a:p>
          <a:p>
            <a:pPr marL="0" indent="0">
              <a:buNone/>
            </a:pPr>
            <a:endParaRPr lang="en-GB" dirty="0"/>
          </a:p>
        </p:txBody>
      </p:sp>
      <p:pic>
        <p:nvPicPr>
          <p:cNvPr id="9218" name="Picture 2" descr="Conditional Formatting in Excel - formula format">
            <a:extLst>
              <a:ext uri="{FF2B5EF4-FFF2-40B4-BE49-F238E27FC236}">
                <a16:creationId xmlns:a16="http://schemas.microsoft.com/office/drawing/2014/main" id="{5E386FD1-63DA-0410-A51F-2A79D68A1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580" y="3065585"/>
            <a:ext cx="36385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F947B53-C84F-C7E9-289E-E815AF4A711B}"/>
              </a:ext>
            </a:extLst>
          </p:cNvPr>
          <p:cNvPicPr>
            <a:picLocks noChangeAspect="1"/>
          </p:cNvPicPr>
          <p:nvPr/>
        </p:nvPicPr>
        <p:blipFill>
          <a:blip r:embed="rId3"/>
          <a:stretch>
            <a:fillRect/>
          </a:stretch>
        </p:blipFill>
        <p:spPr>
          <a:xfrm>
            <a:off x="8215967" y="3427828"/>
            <a:ext cx="883997" cy="1828959"/>
          </a:xfrm>
          <a:prstGeom prst="rect">
            <a:avLst/>
          </a:prstGeom>
        </p:spPr>
      </p:pic>
      <p:sp>
        <p:nvSpPr>
          <p:cNvPr id="5" name="Slide Number Placeholder 4">
            <a:extLst>
              <a:ext uri="{FF2B5EF4-FFF2-40B4-BE49-F238E27FC236}">
                <a16:creationId xmlns:a16="http://schemas.microsoft.com/office/drawing/2014/main" id="{ED42EDA5-32CA-2960-66ED-B05FE4684799}"/>
              </a:ext>
            </a:extLst>
          </p:cNvPr>
          <p:cNvSpPr>
            <a:spLocks noGrp="1"/>
          </p:cNvSpPr>
          <p:nvPr>
            <p:ph type="sldNum" sz="quarter" idx="12"/>
          </p:nvPr>
        </p:nvSpPr>
        <p:spPr/>
        <p:txBody>
          <a:bodyPr/>
          <a:lstStyle/>
          <a:p>
            <a:fld id="{55A584B1-82A0-46CF-A6A7-50A4B38DD610}" type="slidenum">
              <a:rPr lang="en-GB" smtClean="0"/>
              <a:t>12</a:t>
            </a:fld>
            <a:endParaRPr lang="en-GB"/>
          </a:p>
        </p:txBody>
      </p:sp>
    </p:spTree>
    <p:extLst>
      <p:ext uri="{BB962C8B-B14F-4D97-AF65-F5344CB8AC3E}">
        <p14:creationId xmlns:p14="http://schemas.microsoft.com/office/powerpoint/2010/main" val="10517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Creating Heat Maps</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 Select the data range.</a:t>
            </a:r>
          </a:p>
          <a:p>
            <a:r>
              <a:rPr lang="en-GB" dirty="0"/>
              <a:t>Go to Home –&gt; Conditional Formatting –&gt; </a:t>
            </a:r>
            <a:r>
              <a:rPr lang="en-GB" dirty="0" err="1">
                <a:solidFill>
                  <a:srgbClr val="00B050"/>
                </a:solidFill>
              </a:rPr>
              <a:t>Color</a:t>
            </a:r>
            <a:r>
              <a:rPr lang="en-GB" dirty="0">
                <a:solidFill>
                  <a:srgbClr val="00B050"/>
                </a:solidFill>
              </a:rPr>
              <a:t> Scales</a:t>
            </a:r>
            <a:r>
              <a:rPr lang="en-GB" dirty="0"/>
              <a:t>, and choose one of the </a:t>
            </a:r>
            <a:r>
              <a:rPr lang="en-GB" dirty="0" err="1"/>
              <a:t>color</a:t>
            </a:r>
            <a:r>
              <a:rPr lang="en-GB" dirty="0"/>
              <a:t> schemes.</a:t>
            </a:r>
          </a:p>
          <a:p>
            <a:endParaRPr lang="en-GB" dirty="0"/>
          </a:p>
          <a:p>
            <a:r>
              <a:rPr lang="en-GB" dirty="0"/>
              <a:t>Try </a:t>
            </a:r>
            <a:r>
              <a:rPr lang="en-GB" dirty="0">
                <a:solidFill>
                  <a:srgbClr val="00B050"/>
                </a:solidFill>
              </a:rPr>
              <a:t>Data Bars</a:t>
            </a:r>
            <a:r>
              <a:rPr lang="en-GB" dirty="0"/>
              <a:t>.</a:t>
            </a:r>
          </a:p>
          <a:p>
            <a:pPr marL="0" indent="0">
              <a:buNone/>
            </a:pPr>
            <a:endParaRPr lang="en-GB" dirty="0"/>
          </a:p>
        </p:txBody>
      </p:sp>
      <p:pic>
        <p:nvPicPr>
          <p:cNvPr id="1026" name="Picture 2" descr="Conditional Formatting in Excel - heatmap colors">
            <a:extLst>
              <a:ext uri="{FF2B5EF4-FFF2-40B4-BE49-F238E27FC236}">
                <a16:creationId xmlns:a16="http://schemas.microsoft.com/office/drawing/2014/main" id="{7DF81F22-304E-AEEA-DABA-845635DE9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073" y="2863850"/>
            <a:ext cx="3476625" cy="3629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AD117A-AADF-5E16-C5E4-B15286455CAE}"/>
              </a:ext>
            </a:extLst>
          </p:cNvPr>
          <p:cNvPicPr>
            <a:picLocks noChangeAspect="1"/>
          </p:cNvPicPr>
          <p:nvPr/>
        </p:nvPicPr>
        <p:blipFill>
          <a:blip r:embed="rId3"/>
          <a:stretch>
            <a:fillRect/>
          </a:stretch>
        </p:blipFill>
        <p:spPr>
          <a:xfrm>
            <a:off x="9432461" y="3017520"/>
            <a:ext cx="1514475" cy="2286000"/>
          </a:xfrm>
          <a:prstGeom prst="rect">
            <a:avLst/>
          </a:prstGeom>
        </p:spPr>
      </p:pic>
      <p:sp>
        <p:nvSpPr>
          <p:cNvPr id="4" name="Slide Number Placeholder 3">
            <a:extLst>
              <a:ext uri="{FF2B5EF4-FFF2-40B4-BE49-F238E27FC236}">
                <a16:creationId xmlns:a16="http://schemas.microsoft.com/office/drawing/2014/main" id="{73C41720-81E8-0291-6377-A4E21F1983CA}"/>
              </a:ext>
            </a:extLst>
          </p:cNvPr>
          <p:cNvSpPr>
            <a:spLocks noGrp="1"/>
          </p:cNvSpPr>
          <p:nvPr>
            <p:ph type="sldNum" sz="quarter" idx="12"/>
          </p:nvPr>
        </p:nvSpPr>
        <p:spPr/>
        <p:txBody>
          <a:bodyPr/>
          <a:lstStyle/>
          <a:p>
            <a:fld id="{55A584B1-82A0-46CF-A6A7-50A4B38DD610}" type="slidenum">
              <a:rPr lang="en-GB" smtClean="0"/>
              <a:t>13</a:t>
            </a:fld>
            <a:endParaRPr lang="en-GB"/>
          </a:p>
        </p:txBody>
      </p:sp>
      <p:sp>
        <p:nvSpPr>
          <p:cNvPr id="7" name="TextBox 6">
            <a:extLst>
              <a:ext uri="{FF2B5EF4-FFF2-40B4-BE49-F238E27FC236}">
                <a16:creationId xmlns:a16="http://schemas.microsoft.com/office/drawing/2014/main" id="{71BD10FE-BAD5-0B7D-37AD-B09CD83809D9}"/>
              </a:ext>
            </a:extLst>
          </p:cNvPr>
          <p:cNvSpPr txBox="1"/>
          <p:nvPr/>
        </p:nvSpPr>
        <p:spPr>
          <a:xfrm>
            <a:off x="5890846" y="49213"/>
            <a:ext cx="6098344" cy="646331"/>
          </a:xfrm>
          <a:prstGeom prst="rect">
            <a:avLst/>
          </a:prstGeom>
          <a:noFill/>
        </p:spPr>
        <p:txBody>
          <a:bodyPr wrap="square">
            <a:spAutoFit/>
          </a:bodyPr>
          <a:lstStyle/>
          <a:p>
            <a:pPr algn="r"/>
            <a:r>
              <a:rPr lang="en-GB" sz="3600" dirty="0">
                <a:solidFill>
                  <a:srgbClr val="00B050"/>
                </a:solidFill>
              </a:rPr>
              <a:t>5 HeatMaps.xlsx</a:t>
            </a:r>
          </a:p>
        </p:txBody>
      </p:sp>
    </p:spTree>
    <p:extLst>
      <p:ext uri="{BB962C8B-B14F-4D97-AF65-F5344CB8AC3E}">
        <p14:creationId xmlns:p14="http://schemas.microsoft.com/office/powerpoint/2010/main" val="220786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Every Other Row/Column</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a:t>
            </a:r>
          </a:p>
          <a:p>
            <a:r>
              <a:rPr lang="en-GB" dirty="0"/>
              <a:t>Open the Conditional Formatting dialogue box (Home–&gt; Conditional Formatting–&gt; New Rule.</a:t>
            </a:r>
          </a:p>
          <a:p>
            <a:endParaRPr lang="en-GB" dirty="0"/>
          </a:p>
        </p:txBody>
      </p:sp>
      <p:pic>
        <p:nvPicPr>
          <p:cNvPr id="2050" name="Picture 2" descr="Conditional Formatting in Excel - Alternate rows new rule">
            <a:extLst>
              <a:ext uri="{FF2B5EF4-FFF2-40B4-BE49-F238E27FC236}">
                <a16:creationId xmlns:a16="http://schemas.microsoft.com/office/drawing/2014/main" id="{2EC7EC2B-1839-0860-8555-BC9A1125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7" y="3186479"/>
            <a:ext cx="195262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ditional Formatting in Excel - Use formula">
            <a:extLst>
              <a:ext uri="{FF2B5EF4-FFF2-40B4-BE49-F238E27FC236}">
                <a16:creationId xmlns:a16="http://schemas.microsoft.com/office/drawing/2014/main" id="{14A8EE26-F659-FF5B-65F0-ED65FECE8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25" y="3186479"/>
            <a:ext cx="36480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458459D-E72C-1661-BA84-BB2AE358F41E}"/>
              </a:ext>
            </a:extLst>
          </p:cNvPr>
          <p:cNvPicPr>
            <a:picLocks noChangeAspect="1"/>
          </p:cNvPicPr>
          <p:nvPr/>
        </p:nvPicPr>
        <p:blipFill>
          <a:blip r:embed="rId4"/>
          <a:stretch>
            <a:fillRect/>
          </a:stretch>
        </p:blipFill>
        <p:spPr>
          <a:xfrm>
            <a:off x="659605" y="3284953"/>
            <a:ext cx="4143375" cy="2228850"/>
          </a:xfrm>
          <a:prstGeom prst="rect">
            <a:avLst/>
          </a:prstGeom>
        </p:spPr>
      </p:pic>
      <p:sp>
        <p:nvSpPr>
          <p:cNvPr id="4" name="Slide Number Placeholder 3">
            <a:extLst>
              <a:ext uri="{FF2B5EF4-FFF2-40B4-BE49-F238E27FC236}">
                <a16:creationId xmlns:a16="http://schemas.microsoft.com/office/drawing/2014/main" id="{FBDA1105-6AD3-A5B1-5EE6-FB4C1AC84511}"/>
              </a:ext>
            </a:extLst>
          </p:cNvPr>
          <p:cNvSpPr>
            <a:spLocks noGrp="1"/>
          </p:cNvSpPr>
          <p:nvPr>
            <p:ph type="sldNum" sz="quarter" idx="12"/>
          </p:nvPr>
        </p:nvSpPr>
        <p:spPr/>
        <p:txBody>
          <a:bodyPr/>
          <a:lstStyle/>
          <a:p>
            <a:fld id="{55A584B1-82A0-46CF-A6A7-50A4B38DD610}" type="slidenum">
              <a:rPr lang="en-GB" smtClean="0"/>
              <a:t>14</a:t>
            </a:fld>
            <a:endParaRPr lang="en-GB"/>
          </a:p>
        </p:txBody>
      </p:sp>
      <p:sp>
        <p:nvSpPr>
          <p:cNvPr id="7" name="TextBox 6">
            <a:extLst>
              <a:ext uri="{FF2B5EF4-FFF2-40B4-BE49-F238E27FC236}">
                <a16:creationId xmlns:a16="http://schemas.microsoft.com/office/drawing/2014/main" id="{EC5C748C-FE6D-9D38-D788-3A6454C51EC1}"/>
              </a:ext>
            </a:extLst>
          </p:cNvPr>
          <p:cNvSpPr txBox="1"/>
          <p:nvPr/>
        </p:nvSpPr>
        <p:spPr>
          <a:xfrm>
            <a:off x="6093656" y="5080"/>
            <a:ext cx="6098344" cy="646331"/>
          </a:xfrm>
          <a:prstGeom prst="rect">
            <a:avLst/>
          </a:prstGeom>
          <a:noFill/>
        </p:spPr>
        <p:txBody>
          <a:bodyPr wrap="square">
            <a:spAutoFit/>
          </a:bodyPr>
          <a:lstStyle/>
          <a:p>
            <a:pPr algn="r"/>
            <a:r>
              <a:rPr lang="en-GB" sz="3600" dirty="0">
                <a:solidFill>
                  <a:srgbClr val="00B050"/>
                </a:solidFill>
              </a:rPr>
              <a:t>6 HighlightRows.xlsx</a:t>
            </a:r>
          </a:p>
        </p:txBody>
      </p:sp>
    </p:spTree>
    <p:extLst>
      <p:ext uri="{BB962C8B-B14F-4D97-AF65-F5344CB8AC3E}">
        <p14:creationId xmlns:p14="http://schemas.microsoft.com/office/powerpoint/2010/main" val="16213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Every Other Row/Column</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Enter the following formula in the field in the ‘Edit the Rule Description’ section:</a:t>
            </a:r>
          </a:p>
          <a:p>
            <a:pPr marL="0" indent="0">
              <a:buNone/>
            </a:pPr>
            <a:r>
              <a:rPr lang="en-GB" dirty="0">
                <a:solidFill>
                  <a:srgbClr val="00B050"/>
                </a:solidFill>
              </a:rPr>
              <a:t>=ISODD(ROW())</a:t>
            </a:r>
          </a:p>
          <a:p>
            <a:pPr marL="0" indent="0">
              <a:buNone/>
            </a:pPr>
            <a:endParaRPr lang="en-GB" dirty="0"/>
          </a:p>
          <a:p>
            <a:endParaRPr lang="en-GB" dirty="0"/>
          </a:p>
        </p:txBody>
      </p:sp>
      <p:pic>
        <p:nvPicPr>
          <p:cNvPr id="3074" name="Picture 2" descr="Conditional Formatting in Excel - Alternate rows formula">
            <a:extLst>
              <a:ext uri="{FF2B5EF4-FFF2-40B4-BE49-F238E27FC236}">
                <a16:creationId xmlns:a16="http://schemas.microsoft.com/office/drawing/2014/main" id="{F4E70708-396A-C1D2-1555-E8DABE305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361" y="2624138"/>
            <a:ext cx="3629025" cy="35528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01D38A0-7488-AD35-BAC1-64D1EA2567D0}"/>
              </a:ext>
            </a:extLst>
          </p:cNvPr>
          <p:cNvSpPr>
            <a:spLocks noGrp="1"/>
          </p:cNvSpPr>
          <p:nvPr>
            <p:ph type="sldNum" sz="quarter" idx="12"/>
          </p:nvPr>
        </p:nvSpPr>
        <p:spPr/>
        <p:txBody>
          <a:bodyPr/>
          <a:lstStyle/>
          <a:p>
            <a:fld id="{55A584B1-82A0-46CF-A6A7-50A4B38DD610}" type="slidenum">
              <a:rPr lang="en-GB" smtClean="0"/>
              <a:t>15</a:t>
            </a:fld>
            <a:endParaRPr lang="en-GB"/>
          </a:p>
        </p:txBody>
      </p:sp>
    </p:spTree>
    <p:extLst>
      <p:ext uri="{BB962C8B-B14F-4D97-AF65-F5344CB8AC3E}">
        <p14:creationId xmlns:p14="http://schemas.microsoft.com/office/powerpoint/2010/main" val="276420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Every Other Row/Column</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Specify format, and click OK. </a:t>
            </a:r>
          </a:p>
          <a:p>
            <a:pPr marL="0" indent="0">
              <a:buNone/>
            </a:pPr>
            <a:r>
              <a:rPr lang="en-GB" dirty="0">
                <a:solidFill>
                  <a:srgbClr val="00B050"/>
                </a:solidFill>
              </a:rPr>
              <a:t> </a:t>
            </a:r>
          </a:p>
          <a:p>
            <a:pPr marL="0" indent="0">
              <a:buNone/>
            </a:pPr>
            <a:endParaRPr lang="en-GB" dirty="0"/>
          </a:p>
          <a:p>
            <a:endParaRPr lang="en-GB" dirty="0"/>
          </a:p>
        </p:txBody>
      </p:sp>
      <p:pic>
        <p:nvPicPr>
          <p:cNvPr id="4098" name="Picture 2" descr="Conditional Formatting in Excel - Alternate rows format">
            <a:extLst>
              <a:ext uri="{FF2B5EF4-FFF2-40B4-BE49-F238E27FC236}">
                <a16:creationId xmlns:a16="http://schemas.microsoft.com/office/drawing/2014/main" id="{08A60D0D-B4F3-BC91-E4BD-208A83DE8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832" y="2614613"/>
            <a:ext cx="3638550" cy="3562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4501E85-36BB-7193-4210-33C24750AF1B}"/>
              </a:ext>
            </a:extLst>
          </p:cNvPr>
          <p:cNvPicPr>
            <a:picLocks noChangeAspect="1"/>
          </p:cNvPicPr>
          <p:nvPr/>
        </p:nvPicPr>
        <p:blipFill>
          <a:blip r:embed="rId3"/>
          <a:stretch>
            <a:fillRect/>
          </a:stretch>
        </p:blipFill>
        <p:spPr>
          <a:xfrm>
            <a:off x="6123109" y="2614613"/>
            <a:ext cx="4162425" cy="2257425"/>
          </a:xfrm>
          <a:prstGeom prst="rect">
            <a:avLst/>
          </a:prstGeom>
        </p:spPr>
      </p:pic>
      <p:sp>
        <p:nvSpPr>
          <p:cNvPr id="7" name="TextBox 6">
            <a:extLst>
              <a:ext uri="{FF2B5EF4-FFF2-40B4-BE49-F238E27FC236}">
                <a16:creationId xmlns:a16="http://schemas.microsoft.com/office/drawing/2014/main" id="{5974674D-C521-1800-770A-C0E9BF08BE05}"/>
              </a:ext>
            </a:extLst>
          </p:cNvPr>
          <p:cNvSpPr txBox="1"/>
          <p:nvPr/>
        </p:nvSpPr>
        <p:spPr>
          <a:xfrm>
            <a:off x="5275384" y="5150069"/>
            <a:ext cx="6729779" cy="1569660"/>
          </a:xfrm>
          <a:prstGeom prst="rect">
            <a:avLst/>
          </a:prstGeom>
          <a:noFill/>
        </p:spPr>
        <p:txBody>
          <a:bodyPr wrap="square">
            <a:spAutoFit/>
          </a:bodyPr>
          <a:lstStyle/>
          <a:p>
            <a:r>
              <a:rPr lang="en-GB" sz="2400" dirty="0"/>
              <a:t>Try:</a:t>
            </a:r>
          </a:p>
          <a:p>
            <a:r>
              <a:rPr lang="en-GB" sz="2400" dirty="0"/>
              <a:t>Highlight alternate even rows: </a:t>
            </a:r>
            <a:r>
              <a:rPr lang="en-GB" sz="2400" dirty="0">
                <a:solidFill>
                  <a:srgbClr val="00B050"/>
                </a:solidFill>
              </a:rPr>
              <a:t>=ISEVEN(ROW())</a:t>
            </a:r>
          </a:p>
          <a:p>
            <a:r>
              <a:rPr lang="en-GB" sz="2400" dirty="0"/>
              <a:t>Highlight every 3rd row: </a:t>
            </a:r>
            <a:r>
              <a:rPr lang="en-GB" sz="2400" dirty="0">
                <a:solidFill>
                  <a:srgbClr val="00B050"/>
                </a:solidFill>
              </a:rPr>
              <a:t>=MOD(ROW(),3)=0</a:t>
            </a:r>
          </a:p>
          <a:p>
            <a:r>
              <a:rPr lang="en-GB" sz="2400" dirty="0"/>
              <a:t>Can also try </a:t>
            </a:r>
            <a:r>
              <a:rPr lang="en-GB" sz="2400" dirty="0">
                <a:solidFill>
                  <a:srgbClr val="00B050"/>
                </a:solidFill>
              </a:rPr>
              <a:t>Column</a:t>
            </a:r>
          </a:p>
        </p:txBody>
      </p:sp>
      <p:sp>
        <p:nvSpPr>
          <p:cNvPr id="4" name="Slide Number Placeholder 3">
            <a:extLst>
              <a:ext uri="{FF2B5EF4-FFF2-40B4-BE49-F238E27FC236}">
                <a16:creationId xmlns:a16="http://schemas.microsoft.com/office/drawing/2014/main" id="{D7EB7DCA-582F-DB5C-CD66-509F3839D3CF}"/>
              </a:ext>
            </a:extLst>
          </p:cNvPr>
          <p:cNvSpPr>
            <a:spLocks noGrp="1"/>
          </p:cNvSpPr>
          <p:nvPr>
            <p:ph type="sldNum" sz="quarter" idx="12"/>
          </p:nvPr>
        </p:nvSpPr>
        <p:spPr/>
        <p:txBody>
          <a:bodyPr/>
          <a:lstStyle/>
          <a:p>
            <a:fld id="{55A584B1-82A0-46CF-A6A7-50A4B38DD610}" type="slidenum">
              <a:rPr lang="en-GB" smtClean="0"/>
              <a:t>16</a:t>
            </a:fld>
            <a:endParaRPr lang="en-GB"/>
          </a:p>
        </p:txBody>
      </p:sp>
    </p:spTree>
    <p:extLst>
      <p:ext uri="{BB962C8B-B14F-4D97-AF65-F5344CB8AC3E}">
        <p14:creationId xmlns:p14="http://schemas.microsoft.com/office/powerpoint/2010/main" val="986399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Data using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We want to input a string in cell C2, and if it matches with the data in any cell(s) in data range, then that should get highlighted. </a:t>
            </a:r>
          </a:p>
          <a:p>
            <a:pPr marL="0" indent="0">
              <a:buNone/>
            </a:pPr>
            <a:endParaRPr lang="en-GB" dirty="0"/>
          </a:p>
          <a:p>
            <a:pPr marL="0" indent="0">
              <a:buNone/>
            </a:pPr>
            <a:r>
              <a:rPr lang="en-GB" dirty="0">
                <a:solidFill>
                  <a:srgbClr val="00B050"/>
                </a:solidFill>
              </a:rPr>
              <a:t> </a:t>
            </a:r>
          </a:p>
          <a:p>
            <a:pPr marL="0" indent="0">
              <a:buNone/>
            </a:pPr>
            <a:endParaRPr lang="en-GB" dirty="0"/>
          </a:p>
          <a:p>
            <a:endParaRPr lang="en-GB" dirty="0"/>
          </a:p>
        </p:txBody>
      </p:sp>
      <p:pic>
        <p:nvPicPr>
          <p:cNvPr id="5" name="Picture 4">
            <a:extLst>
              <a:ext uri="{FF2B5EF4-FFF2-40B4-BE49-F238E27FC236}">
                <a16:creationId xmlns:a16="http://schemas.microsoft.com/office/drawing/2014/main" id="{8663ED58-6EF6-49FC-3152-7BF0D2A5FEE5}"/>
              </a:ext>
            </a:extLst>
          </p:cNvPr>
          <p:cNvPicPr>
            <a:picLocks noChangeAspect="1"/>
          </p:cNvPicPr>
          <p:nvPr/>
        </p:nvPicPr>
        <p:blipFill>
          <a:blip r:embed="rId2"/>
          <a:stretch>
            <a:fillRect/>
          </a:stretch>
        </p:blipFill>
        <p:spPr>
          <a:xfrm>
            <a:off x="3376026" y="2820719"/>
            <a:ext cx="4905375" cy="2876550"/>
          </a:xfrm>
          <a:prstGeom prst="rect">
            <a:avLst/>
          </a:prstGeom>
        </p:spPr>
      </p:pic>
      <p:sp>
        <p:nvSpPr>
          <p:cNvPr id="4" name="Slide Number Placeholder 3">
            <a:extLst>
              <a:ext uri="{FF2B5EF4-FFF2-40B4-BE49-F238E27FC236}">
                <a16:creationId xmlns:a16="http://schemas.microsoft.com/office/drawing/2014/main" id="{FE2F7DE3-5A48-4F17-0C4C-03A464E02E67}"/>
              </a:ext>
            </a:extLst>
          </p:cNvPr>
          <p:cNvSpPr>
            <a:spLocks noGrp="1"/>
          </p:cNvSpPr>
          <p:nvPr>
            <p:ph type="sldNum" sz="quarter" idx="12"/>
          </p:nvPr>
        </p:nvSpPr>
        <p:spPr/>
        <p:txBody>
          <a:bodyPr/>
          <a:lstStyle/>
          <a:p>
            <a:fld id="{55A584B1-82A0-46CF-A6A7-50A4B38DD610}" type="slidenum">
              <a:rPr lang="en-GB" smtClean="0"/>
              <a:t>17</a:t>
            </a:fld>
            <a:endParaRPr lang="en-GB"/>
          </a:p>
        </p:txBody>
      </p:sp>
      <p:sp>
        <p:nvSpPr>
          <p:cNvPr id="7" name="TextBox 6">
            <a:extLst>
              <a:ext uri="{FF2B5EF4-FFF2-40B4-BE49-F238E27FC236}">
                <a16:creationId xmlns:a16="http://schemas.microsoft.com/office/drawing/2014/main" id="{162C617B-0315-82A1-0CE0-4EDFA6C041DD}"/>
              </a:ext>
            </a:extLst>
          </p:cNvPr>
          <p:cNvSpPr txBox="1"/>
          <p:nvPr/>
        </p:nvSpPr>
        <p:spPr>
          <a:xfrm>
            <a:off x="5828713" y="-47734"/>
            <a:ext cx="6098344" cy="646331"/>
          </a:xfrm>
          <a:prstGeom prst="rect">
            <a:avLst/>
          </a:prstGeom>
          <a:noFill/>
        </p:spPr>
        <p:txBody>
          <a:bodyPr wrap="square">
            <a:spAutoFit/>
          </a:bodyPr>
          <a:lstStyle/>
          <a:p>
            <a:pPr algn="r"/>
            <a:r>
              <a:rPr lang="en-GB" sz="3600" dirty="0">
                <a:solidFill>
                  <a:srgbClr val="00B050"/>
                </a:solidFill>
              </a:rPr>
              <a:t>7 HighlightSearch.xlsx</a:t>
            </a:r>
          </a:p>
        </p:txBody>
      </p:sp>
    </p:spTree>
    <p:extLst>
      <p:ext uri="{BB962C8B-B14F-4D97-AF65-F5344CB8AC3E}">
        <p14:creationId xmlns:p14="http://schemas.microsoft.com/office/powerpoint/2010/main" val="306203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Data using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a:t>
            </a:r>
          </a:p>
          <a:p>
            <a:r>
              <a:rPr lang="en-GB" dirty="0"/>
              <a:t>Home–&gt; Conditional Formatting–&gt; New Rule.</a:t>
            </a:r>
          </a:p>
          <a:p>
            <a:pPr marL="0" indent="0">
              <a:buNone/>
            </a:pPr>
            <a:r>
              <a:rPr lang="en-GB" dirty="0">
                <a:solidFill>
                  <a:srgbClr val="00B050"/>
                </a:solidFill>
              </a:rPr>
              <a:t> </a:t>
            </a:r>
          </a:p>
          <a:p>
            <a:pPr marL="0" indent="0">
              <a:buNone/>
            </a:pPr>
            <a:endParaRPr lang="en-GB" dirty="0"/>
          </a:p>
          <a:p>
            <a:endParaRPr lang="en-GB" dirty="0"/>
          </a:p>
        </p:txBody>
      </p:sp>
      <p:pic>
        <p:nvPicPr>
          <p:cNvPr id="5122" name="Picture 2" descr="Conditional Formatting in Excel - Alternate rows new rule">
            <a:extLst>
              <a:ext uri="{FF2B5EF4-FFF2-40B4-BE49-F238E27FC236}">
                <a16:creationId xmlns:a16="http://schemas.microsoft.com/office/drawing/2014/main" id="{EA6E3B76-CDEF-4CD5-D2DF-545E26022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097" y="2983597"/>
            <a:ext cx="195262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onditional Formatting in Excel - Use formula">
            <a:extLst>
              <a:ext uri="{FF2B5EF4-FFF2-40B4-BE49-F238E27FC236}">
                <a16:creationId xmlns:a16="http://schemas.microsoft.com/office/drawing/2014/main" id="{307467D6-14AB-29DA-CDC2-6CBC200C4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206" y="3059797"/>
            <a:ext cx="364807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A99CAE-6129-A17B-2116-DE83D45819F5}"/>
              </a:ext>
            </a:extLst>
          </p:cNvPr>
          <p:cNvSpPr>
            <a:spLocks noGrp="1"/>
          </p:cNvSpPr>
          <p:nvPr>
            <p:ph type="sldNum" sz="quarter" idx="12"/>
          </p:nvPr>
        </p:nvSpPr>
        <p:spPr/>
        <p:txBody>
          <a:bodyPr/>
          <a:lstStyle/>
          <a:p>
            <a:fld id="{55A584B1-82A0-46CF-A6A7-50A4B38DD610}" type="slidenum">
              <a:rPr lang="en-GB" smtClean="0"/>
              <a:t>18</a:t>
            </a:fld>
            <a:endParaRPr lang="en-GB"/>
          </a:p>
        </p:txBody>
      </p:sp>
    </p:spTree>
    <p:extLst>
      <p:ext uri="{BB962C8B-B14F-4D97-AF65-F5344CB8AC3E}">
        <p14:creationId xmlns:p14="http://schemas.microsoft.com/office/powerpoint/2010/main" val="399468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Data using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Enter the following formula in the field in the ‘Edit the Rule Description’ section:</a:t>
            </a:r>
          </a:p>
          <a:p>
            <a:pPr marL="0" indent="0">
              <a:buNone/>
            </a:pPr>
            <a:r>
              <a:rPr lang="en-GB" dirty="0">
                <a:solidFill>
                  <a:srgbClr val="00B050"/>
                </a:solidFill>
              </a:rPr>
              <a:t>=AND($C$2&lt;&gt;””,$C$2=B5) </a:t>
            </a:r>
          </a:p>
          <a:p>
            <a:pPr marL="0" indent="0">
              <a:buNone/>
            </a:pPr>
            <a:endParaRPr lang="en-GB" dirty="0"/>
          </a:p>
          <a:p>
            <a:endParaRPr lang="en-GB" dirty="0"/>
          </a:p>
        </p:txBody>
      </p:sp>
      <p:pic>
        <p:nvPicPr>
          <p:cNvPr id="6146" name="Picture 2" descr="Conditional Formatting in Excel - search highlight formula">
            <a:extLst>
              <a:ext uri="{FF2B5EF4-FFF2-40B4-BE49-F238E27FC236}">
                <a16:creationId xmlns:a16="http://schemas.microsoft.com/office/drawing/2014/main" id="{3A0AD4AC-C441-2EFA-1005-97DF9A56C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505" y="3171899"/>
            <a:ext cx="3619500" cy="35528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3BC04FC-1B1F-4635-7084-1DA1EFD9E693}"/>
              </a:ext>
            </a:extLst>
          </p:cNvPr>
          <p:cNvSpPr>
            <a:spLocks noGrp="1"/>
          </p:cNvSpPr>
          <p:nvPr>
            <p:ph type="sldNum" sz="quarter" idx="12"/>
          </p:nvPr>
        </p:nvSpPr>
        <p:spPr/>
        <p:txBody>
          <a:bodyPr/>
          <a:lstStyle/>
          <a:p>
            <a:fld id="{55A584B1-82A0-46CF-A6A7-50A4B38DD610}" type="slidenum">
              <a:rPr lang="en-GB" smtClean="0"/>
              <a:t>19</a:t>
            </a:fld>
            <a:endParaRPr lang="en-GB"/>
          </a:p>
        </p:txBody>
      </p:sp>
    </p:spTree>
    <p:extLst>
      <p:ext uri="{BB962C8B-B14F-4D97-AF65-F5344CB8AC3E}">
        <p14:creationId xmlns:p14="http://schemas.microsoft.com/office/powerpoint/2010/main" val="341731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What is Conditional formatting? </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lstStyle/>
          <a:p>
            <a:r>
              <a:rPr lang="en-GB" dirty="0"/>
              <a:t>Conditional formatting allows us to highlight cells that meet a specified condition.</a:t>
            </a:r>
          </a:p>
          <a:p>
            <a:r>
              <a:rPr lang="en-GB" dirty="0"/>
              <a:t>For example, the following highlights cells with duplicated data.</a:t>
            </a:r>
          </a:p>
        </p:txBody>
      </p:sp>
      <p:pic>
        <p:nvPicPr>
          <p:cNvPr id="5" name="Picture 4">
            <a:extLst>
              <a:ext uri="{FF2B5EF4-FFF2-40B4-BE49-F238E27FC236}">
                <a16:creationId xmlns:a16="http://schemas.microsoft.com/office/drawing/2014/main" id="{75E33572-870E-2FEB-ABCC-4C382A066A74}"/>
              </a:ext>
            </a:extLst>
          </p:cNvPr>
          <p:cNvPicPr>
            <a:picLocks noChangeAspect="1"/>
          </p:cNvPicPr>
          <p:nvPr/>
        </p:nvPicPr>
        <p:blipFill>
          <a:blip r:embed="rId2"/>
          <a:stretch>
            <a:fillRect/>
          </a:stretch>
        </p:blipFill>
        <p:spPr>
          <a:xfrm>
            <a:off x="3843118" y="3429000"/>
            <a:ext cx="911762" cy="2309136"/>
          </a:xfrm>
          <a:prstGeom prst="rect">
            <a:avLst/>
          </a:prstGeom>
        </p:spPr>
      </p:pic>
      <p:sp>
        <p:nvSpPr>
          <p:cNvPr id="4" name="Slide Number Placeholder 3">
            <a:extLst>
              <a:ext uri="{FF2B5EF4-FFF2-40B4-BE49-F238E27FC236}">
                <a16:creationId xmlns:a16="http://schemas.microsoft.com/office/drawing/2014/main" id="{48B0181C-89E6-3957-27AB-494E8A3DE6F5}"/>
              </a:ext>
            </a:extLst>
          </p:cNvPr>
          <p:cNvSpPr>
            <a:spLocks noGrp="1"/>
          </p:cNvSpPr>
          <p:nvPr>
            <p:ph type="sldNum" sz="quarter" idx="12"/>
          </p:nvPr>
        </p:nvSpPr>
        <p:spPr/>
        <p:txBody>
          <a:bodyPr/>
          <a:lstStyle/>
          <a:p>
            <a:fld id="{55A584B1-82A0-46CF-A6A7-50A4B38DD610}" type="slidenum">
              <a:rPr lang="en-GB" smtClean="0"/>
              <a:t>2</a:t>
            </a:fld>
            <a:endParaRPr lang="en-GB"/>
          </a:p>
        </p:txBody>
      </p:sp>
      <p:sp>
        <p:nvSpPr>
          <p:cNvPr id="7" name="TextBox 6">
            <a:extLst>
              <a:ext uri="{FF2B5EF4-FFF2-40B4-BE49-F238E27FC236}">
                <a16:creationId xmlns:a16="http://schemas.microsoft.com/office/drawing/2014/main" id="{0158CCE7-3A07-01B2-95B3-5C27F920A2E1}"/>
              </a:ext>
            </a:extLst>
          </p:cNvPr>
          <p:cNvSpPr txBox="1"/>
          <p:nvPr/>
        </p:nvSpPr>
        <p:spPr>
          <a:xfrm>
            <a:off x="5904913" y="0"/>
            <a:ext cx="6098344" cy="646331"/>
          </a:xfrm>
          <a:prstGeom prst="rect">
            <a:avLst/>
          </a:prstGeom>
          <a:noFill/>
        </p:spPr>
        <p:txBody>
          <a:bodyPr wrap="square">
            <a:spAutoFit/>
          </a:bodyPr>
          <a:lstStyle/>
          <a:p>
            <a:pPr algn="r"/>
            <a:r>
              <a:rPr lang="en-GB" sz="3600" dirty="0">
                <a:solidFill>
                  <a:srgbClr val="00B050"/>
                </a:solidFill>
              </a:rPr>
              <a:t>1 Duplicate.xlsx</a:t>
            </a:r>
          </a:p>
        </p:txBody>
      </p:sp>
    </p:spTree>
    <p:extLst>
      <p:ext uri="{BB962C8B-B14F-4D97-AF65-F5344CB8AC3E}">
        <p14:creationId xmlns:p14="http://schemas.microsoft.com/office/powerpoint/2010/main" val="1141942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Data using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Specify format, and click OK.</a:t>
            </a:r>
          </a:p>
          <a:p>
            <a:pPr marL="0" indent="0">
              <a:buNone/>
            </a:pPr>
            <a:r>
              <a:rPr lang="en-GB" dirty="0">
                <a:solidFill>
                  <a:srgbClr val="00B050"/>
                </a:solidFill>
              </a:rPr>
              <a:t> </a:t>
            </a:r>
          </a:p>
          <a:p>
            <a:pPr marL="0" indent="0">
              <a:buNone/>
            </a:pPr>
            <a:endParaRPr lang="en-GB" dirty="0"/>
          </a:p>
          <a:p>
            <a:endParaRPr lang="en-GB" dirty="0"/>
          </a:p>
        </p:txBody>
      </p:sp>
      <p:pic>
        <p:nvPicPr>
          <p:cNvPr id="7170" name="Picture 2" descr="Conditional formatting in Excel - search and highlight format">
            <a:extLst>
              <a:ext uri="{FF2B5EF4-FFF2-40B4-BE49-F238E27FC236}">
                <a16:creationId xmlns:a16="http://schemas.microsoft.com/office/drawing/2014/main" id="{CEE852FC-CBFE-CFFF-3321-70CD2B876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340" y="2605088"/>
            <a:ext cx="362902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B3671E-660D-6EF3-1F75-E942EB907734}"/>
              </a:ext>
            </a:extLst>
          </p:cNvPr>
          <p:cNvPicPr>
            <a:picLocks noChangeAspect="1"/>
          </p:cNvPicPr>
          <p:nvPr/>
        </p:nvPicPr>
        <p:blipFill>
          <a:blip r:embed="rId3"/>
          <a:stretch>
            <a:fillRect/>
          </a:stretch>
        </p:blipFill>
        <p:spPr>
          <a:xfrm>
            <a:off x="5622534" y="2605088"/>
            <a:ext cx="4857750" cy="2867025"/>
          </a:xfrm>
          <a:prstGeom prst="rect">
            <a:avLst/>
          </a:prstGeom>
        </p:spPr>
      </p:pic>
      <p:sp>
        <p:nvSpPr>
          <p:cNvPr id="4" name="Slide Number Placeholder 3">
            <a:extLst>
              <a:ext uri="{FF2B5EF4-FFF2-40B4-BE49-F238E27FC236}">
                <a16:creationId xmlns:a16="http://schemas.microsoft.com/office/drawing/2014/main" id="{4B2C79A7-F724-765C-3DF2-FBC466372DCE}"/>
              </a:ext>
            </a:extLst>
          </p:cNvPr>
          <p:cNvSpPr>
            <a:spLocks noGrp="1"/>
          </p:cNvSpPr>
          <p:nvPr>
            <p:ph type="sldNum" sz="quarter" idx="12"/>
          </p:nvPr>
        </p:nvSpPr>
        <p:spPr/>
        <p:txBody>
          <a:bodyPr/>
          <a:lstStyle/>
          <a:p>
            <a:fld id="{55A584B1-82A0-46CF-A6A7-50A4B38DD610}" type="slidenum">
              <a:rPr lang="en-GB" smtClean="0"/>
              <a:t>20</a:t>
            </a:fld>
            <a:endParaRPr lang="en-GB"/>
          </a:p>
        </p:txBody>
      </p:sp>
    </p:spTree>
    <p:extLst>
      <p:ext uri="{BB962C8B-B14F-4D97-AF65-F5344CB8AC3E}">
        <p14:creationId xmlns:p14="http://schemas.microsoft.com/office/powerpoint/2010/main" val="120547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Rows with Data using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a:t>
            </a:r>
          </a:p>
          <a:p>
            <a:r>
              <a:rPr lang="en-GB" dirty="0"/>
              <a:t>Home–&gt; Conditional Formatting–&gt; New Rule.</a:t>
            </a:r>
          </a:p>
          <a:p>
            <a:pPr marL="0" indent="0">
              <a:buNone/>
            </a:pPr>
            <a:r>
              <a:rPr lang="en-GB" dirty="0">
                <a:solidFill>
                  <a:srgbClr val="00B050"/>
                </a:solidFill>
              </a:rPr>
              <a:t> </a:t>
            </a:r>
          </a:p>
          <a:p>
            <a:pPr marL="0" indent="0">
              <a:buNone/>
            </a:pPr>
            <a:endParaRPr lang="en-GB" dirty="0"/>
          </a:p>
          <a:p>
            <a:endParaRPr lang="en-GB" dirty="0"/>
          </a:p>
        </p:txBody>
      </p:sp>
      <p:pic>
        <p:nvPicPr>
          <p:cNvPr id="5122" name="Picture 2" descr="Conditional Formatting in Excel - Alternate rows new rule">
            <a:extLst>
              <a:ext uri="{FF2B5EF4-FFF2-40B4-BE49-F238E27FC236}">
                <a16:creationId xmlns:a16="http://schemas.microsoft.com/office/drawing/2014/main" id="{EA6E3B76-CDEF-4CD5-D2DF-545E26022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097" y="2983597"/>
            <a:ext cx="195262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onditional Formatting in Excel - Use formula">
            <a:extLst>
              <a:ext uri="{FF2B5EF4-FFF2-40B4-BE49-F238E27FC236}">
                <a16:creationId xmlns:a16="http://schemas.microsoft.com/office/drawing/2014/main" id="{307467D6-14AB-29DA-CDC2-6CBC200C4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206" y="3059797"/>
            <a:ext cx="364807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2E6D7B9-D5F1-958D-078F-B252ADF1F4DE}"/>
              </a:ext>
            </a:extLst>
          </p:cNvPr>
          <p:cNvSpPr>
            <a:spLocks noGrp="1"/>
          </p:cNvSpPr>
          <p:nvPr>
            <p:ph type="sldNum" sz="quarter" idx="12"/>
          </p:nvPr>
        </p:nvSpPr>
        <p:spPr/>
        <p:txBody>
          <a:bodyPr/>
          <a:lstStyle/>
          <a:p>
            <a:fld id="{55A584B1-82A0-46CF-A6A7-50A4B38DD610}" type="slidenum">
              <a:rPr lang="en-GB" smtClean="0"/>
              <a:t>21</a:t>
            </a:fld>
            <a:endParaRPr lang="en-GB"/>
          </a:p>
        </p:txBody>
      </p:sp>
      <p:sp>
        <p:nvSpPr>
          <p:cNvPr id="6" name="TextBox 5">
            <a:extLst>
              <a:ext uri="{FF2B5EF4-FFF2-40B4-BE49-F238E27FC236}">
                <a16:creationId xmlns:a16="http://schemas.microsoft.com/office/drawing/2014/main" id="{0E05A78A-3477-CF27-BFA3-FBFEB2E68A7B}"/>
              </a:ext>
            </a:extLst>
          </p:cNvPr>
          <p:cNvSpPr txBox="1"/>
          <p:nvPr/>
        </p:nvSpPr>
        <p:spPr>
          <a:xfrm>
            <a:off x="5852234" y="-47844"/>
            <a:ext cx="6098344" cy="646331"/>
          </a:xfrm>
          <a:prstGeom prst="rect">
            <a:avLst/>
          </a:prstGeom>
          <a:noFill/>
        </p:spPr>
        <p:txBody>
          <a:bodyPr wrap="square">
            <a:spAutoFit/>
          </a:bodyPr>
          <a:lstStyle/>
          <a:p>
            <a:pPr algn="r"/>
            <a:r>
              <a:rPr lang="en-GB" sz="3600" b="1" dirty="0">
                <a:solidFill>
                  <a:srgbClr val="00B050"/>
                </a:solidFill>
              </a:rPr>
              <a:t>8 HighlightSearchRows.xlsx</a:t>
            </a:r>
          </a:p>
        </p:txBody>
      </p:sp>
    </p:spTree>
    <p:extLst>
      <p:ext uri="{BB962C8B-B14F-4D97-AF65-F5344CB8AC3E}">
        <p14:creationId xmlns:p14="http://schemas.microsoft.com/office/powerpoint/2010/main" val="122742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Rows with Data using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Enter the following formula in the field in the ‘Edit the Rule Description’ section:</a:t>
            </a:r>
          </a:p>
          <a:p>
            <a:pPr marL="0" indent="0">
              <a:buNone/>
            </a:pPr>
            <a:r>
              <a:rPr lang="en-GB" dirty="0">
                <a:solidFill>
                  <a:srgbClr val="00B050"/>
                </a:solidFill>
              </a:rPr>
              <a:t>=AND($C$2&lt;&gt;"",OR($C$2=</a:t>
            </a:r>
            <a:r>
              <a:rPr lang="en-GB" dirty="0">
                <a:solidFill>
                  <a:srgbClr val="FF0000"/>
                </a:solidFill>
              </a:rPr>
              <a:t>$</a:t>
            </a:r>
            <a:r>
              <a:rPr lang="en-GB" dirty="0">
                <a:solidFill>
                  <a:srgbClr val="00B050"/>
                </a:solidFill>
              </a:rPr>
              <a:t>B5:</a:t>
            </a:r>
            <a:r>
              <a:rPr lang="en-GB" dirty="0">
                <a:solidFill>
                  <a:srgbClr val="FF0000"/>
                </a:solidFill>
              </a:rPr>
              <a:t>$</a:t>
            </a:r>
            <a:r>
              <a:rPr lang="en-GB" dirty="0">
                <a:solidFill>
                  <a:srgbClr val="00B050"/>
                </a:solidFill>
              </a:rPr>
              <a:t>G5))</a:t>
            </a:r>
          </a:p>
          <a:p>
            <a:r>
              <a:rPr lang="en-GB" dirty="0"/>
              <a:t>Specify format, and click OK.</a:t>
            </a:r>
          </a:p>
          <a:p>
            <a:pPr marL="0" indent="0">
              <a:buNone/>
            </a:pPr>
            <a:endParaRPr lang="en-GB" dirty="0">
              <a:solidFill>
                <a:srgbClr val="00B050"/>
              </a:solidFill>
            </a:endParaRPr>
          </a:p>
          <a:p>
            <a:pPr marL="0" indent="0">
              <a:buNone/>
            </a:pPr>
            <a:endParaRPr lang="en-GB" dirty="0"/>
          </a:p>
          <a:p>
            <a:endParaRPr lang="en-GB" dirty="0"/>
          </a:p>
        </p:txBody>
      </p:sp>
      <p:pic>
        <p:nvPicPr>
          <p:cNvPr id="5" name="Picture 4">
            <a:extLst>
              <a:ext uri="{FF2B5EF4-FFF2-40B4-BE49-F238E27FC236}">
                <a16:creationId xmlns:a16="http://schemas.microsoft.com/office/drawing/2014/main" id="{49950C64-6FDC-E04C-3B48-5634527093AD}"/>
              </a:ext>
            </a:extLst>
          </p:cNvPr>
          <p:cNvPicPr>
            <a:picLocks noChangeAspect="1"/>
          </p:cNvPicPr>
          <p:nvPr/>
        </p:nvPicPr>
        <p:blipFill>
          <a:blip r:embed="rId2"/>
          <a:stretch>
            <a:fillRect/>
          </a:stretch>
        </p:blipFill>
        <p:spPr>
          <a:xfrm>
            <a:off x="6429375" y="2660992"/>
            <a:ext cx="4924425" cy="2914650"/>
          </a:xfrm>
          <a:prstGeom prst="rect">
            <a:avLst/>
          </a:prstGeom>
        </p:spPr>
      </p:pic>
      <p:sp>
        <p:nvSpPr>
          <p:cNvPr id="4" name="Slide Number Placeholder 3">
            <a:extLst>
              <a:ext uri="{FF2B5EF4-FFF2-40B4-BE49-F238E27FC236}">
                <a16:creationId xmlns:a16="http://schemas.microsoft.com/office/drawing/2014/main" id="{066E3B91-19E6-69DA-1999-34B356C229BC}"/>
              </a:ext>
            </a:extLst>
          </p:cNvPr>
          <p:cNvSpPr>
            <a:spLocks noGrp="1"/>
          </p:cNvSpPr>
          <p:nvPr>
            <p:ph type="sldNum" sz="quarter" idx="12"/>
          </p:nvPr>
        </p:nvSpPr>
        <p:spPr/>
        <p:txBody>
          <a:bodyPr/>
          <a:lstStyle/>
          <a:p>
            <a:fld id="{55A584B1-82A0-46CF-A6A7-50A4B38DD610}" type="slidenum">
              <a:rPr lang="en-GB" smtClean="0"/>
              <a:t>22</a:t>
            </a:fld>
            <a:endParaRPr lang="en-GB"/>
          </a:p>
        </p:txBody>
      </p:sp>
    </p:spTree>
    <p:extLst>
      <p:ext uri="{BB962C8B-B14F-4D97-AF65-F5344CB8AC3E}">
        <p14:creationId xmlns:p14="http://schemas.microsoft.com/office/powerpoint/2010/main" val="2924947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Rows with Data using Conditional Formatting based on Partial Match</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a:t>
            </a:r>
          </a:p>
          <a:p>
            <a:r>
              <a:rPr lang="en-GB" dirty="0"/>
              <a:t>Home–&gt; Conditional Formatting–&gt; New Rule.</a:t>
            </a:r>
          </a:p>
          <a:p>
            <a:pPr marL="0" indent="0">
              <a:buNone/>
            </a:pPr>
            <a:r>
              <a:rPr lang="en-GB" dirty="0">
                <a:solidFill>
                  <a:srgbClr val="00B050"/>
                </a:solidFill>
              </a:rPr>
              <a:t> </a:t>
            </a:r>
          </a:p>
          <a:p>
            <a:pPr marL="0" indent="0">
              <a:buNone/>
            </a:pPr>
            <a:endParaRPr lang="en-GB" dirty="0"/>
          </a:p>
          <a:p>
            <a:endParaRPr lang="en-GB" dirty="0"/>
          </a:p>
        </p:txBody>
      </p:sp>
      <p:pic>
        <p:nvPicPr>
          <p:cNvPr id="5122" name="Picture 2" descr="Conditional Formatting in Excel - Alternate rows new rule">
            <a:extLst>
              <a:ext uri="{FF2B5EF4-FFF2-40B4-BE49-F238E27FC236}">
                <a16:creationId xmlns:a16="http://schemas.microsoft.com/office/drawing/2014/main" id="{EA6E3B76-CDEF-4CD5-D2DF-545E26022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097" y="2983597"/>
            <a:ext cx="195262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onditional Formatting in Excel - Use formula">
            <a:extLst>
              <a:ext uri="{FF2B5EF4-FFF2-40B4-BE49-F238E27FC236}">
                <a16:creationId xmlns:a16="http://schemas.microsoft.com/office/drawing/2014/main" id="{307467D6-14AB-29DA-CDC2-6CBC200C4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206" y="3059797"/>
            <a:ext cx="364807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A736C8C-B698-44E6-48ED-F48475F70D89}"/>
              </a:ext>
            </a:extLst>
          </p:cNvPr>
          <p:cNvSpPr>
            <a:spLocks noGrp="1"/>
          </p:cNvSpPr>
          <p:nvPr>
            <p:ph type="sldNum" sz="quarter" idx="12"/>
          </p:nvPr>
        </p:nvSpPr>
        <p:spPr/>
        <p:txBody>
          <a:bodyPr/>
          <a:lstStyle/>
          <a:p>
            <a:fld id="{55A584B1-82A0-46CF-A6A7-50A4B38DD610}" type="slidenum">
              <a:rPr lang="en-GB" smtClean="0"/>
              <a:t>23</a:t>
            </a:fld>
            <a:endParaRPr lang="en-GB"/>
          </a:p>
        </p:txBody>
      </p:sp>
      <p:sp>
        <p:nvSpPr>
          <p:cNvPr id="6" name="TextBox 5">
            <a:extLst>
              <a:ext uri="{FF2B5EF4-FFF2-40B4-BE49-F238E27FC236}">
                <a16:creationId xmlns:a16="http://schemas.microsoft.com/office/drawing/2014/main" id="{E07853E3-421E-127D-3406-D821F695F696}"/>
              </a:ext>
            </a:extLst>
          </p:cNvPr>
          <p:cNvSpPr txBox="1"/>
          <p:nvPr/>
        </p:nvSpPr>
        <p:spPr>
          <a:xfrm>
            <a:off x="4853355" y="-5178"/>
            <a:ext cx="7202658" cy="646331"/>
          </a:xfrm>
          <a:prstGeom prst="rect">
            <a:avLst/>
          </a:prstGeom>
          <a:noFill/>
        </p:spPr>
        <p:txBody>
          <a:bodyPr wrap="square">
            <a:spAutoFit/>
          </a:bodyPr>
          <a:lstStyle/>
          <a:p>
            <a:r>
              <a:rPr lang="en-GB" sz="3600" b="1" dirty="0">
                <a:solidFill>
                  <a:srgbClr val="00B050"/>
                </a:solidFill>
              </a:rPr>
              <a:t>9 HighlightSearchRowsPartial.xlsx</a:t>
            </a:r>
          </a:p>
        </p:txBody>
      </p:sp>
    </p:spTree>
    <p:extLst>
      <p:ext uri="{BB962C8B-B14F-4D97-AF65-F5344CB8AC3E}">
        <p14:creationId xmlns:p14="http://schemas.microsoft.com/office/powerpoint/2010/main" val="22186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Rows with Data using Conditional Formatting based on Partial Match </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Enter the following formula in the field in the ‘Edit the Rule Description’ section:</a:t>
            </a:r>
          </a:p>
          <a:p>
            <a:pPr marL="0" indent="0">
              <a:buNone/>
            </a:pPr>
            <a:r>
              <a:rPr lang="en-GB" dirty="0">
                <a:solidFill>
                  <a:srgbClr val="00B050"/>
                </a:solidFill>
              </a:rPr>
              <a:t>=AND($C$2&lt;&gt;"",OR(ISNUMBER(SEARCH($C$2,</a:t>
            </a:r>
            <a:r>
              <a:rPr lang="en-GB" dirty="0">
                <a:solidFill>
                  <a:srgbClr val="FF0000"/>
                </a:solidFill>
              </a:rPr>
              <a:t>$</a:t>
            </a:r>
            <a:r>
              <a:rPr lang="en-GB" dirty="0">
                <a:solidFill>
                  <a:srgbClr val="00B050"/>
                </a:solidFill>
              </a:rPr>
              <a:t>B5:</a:t>
            </a:r>
            <a:r>
              <a:rPr lang="en-GB" dirty="0">
                <a:solidFill>
                  <a:srgbClr val="FF0000"/>
                </a:solidFill>
              </a:rPr>
              <a:t>$</a:t>
            </a:r>
            <a:r>
              <a:rPr lang="en-GB" dirty="0">
                <a:solidFill>
                  <a:srgbClr val="00B050"/>
                </a:solidFill>
              </a:rPr>
              <a:t>G5))))</a:t>
            </a:r>
          </a:p>
          <a:p>
            <a:r>
              <a:rPr lang="en-GB" dirty="0"/>
              <a:t>Specify format, and click OK.</a:t>
            </a:r>
          </a:p>
          <a:p>
            <a:pPr marL="0" indent="0">
              <a:buNone/>
            </a:pPr>
            <a:endParaRPr lang="en-GB" dirty="0">
              <a:solidFill>
                <a:srgbClr val="00B050"/>
              </a:solidFill>
            </a:endParaRPr>
          </a:p>
          <a:p>
            <a:pPr marL="0" indent="0">
              <a:buNone/>
            </a:pPr>
            <a:endParaRPr lang="en-GB" dirty="0"/>
          </a:p>
          <a:p>
            <a:endParaRPr lang="en-GB" dirty="0"/>
          </a:p>
        </p:txBody>
      </p:sp>
      <p:pic>
        <p:nvPicPr>
          <p:cNvPr id="6" name="Picture 5">
            <a:extLst>
              <a:ext uri="{FF2B5EF4-FFF2-40B4-BE49-F238E27FC236}">
                <a16:creationId xmlns:a16="http://schemas.microsoft.com/office/drawing/2014/main" id="{3D8DC235-7A5F-7938-646C-4481560E7444}"/>
              </a:ext>
            </a:extLst>
          </p:cNvPr>
          <p:cNvPicPr>
            <a:picLocks noChangeAspect="1"/>
          </p:cNvPicPr>
          <p:nvPr/>
        </p:nvPicPr>
        <p:blipFill>
          <a:blip r:embed="rId2"/>
          <a:stretch>
            <a:fillRect/>
          </a:stretch>
        </p:blipFill>
        <p:spPr>
          <a:xfrm>
            <a:off x="3273888" y="3663950"/>
            <a:ext cx="4772025" cy="2828925"/>
          </a:xfrm>
          <a:prstGeom prst="rect">
            <a:avLst/>
          </a:prstGeom>
        </p:spPr>
      </p:pic>
      <p:sp>
        <p:nvSpPr>
          <p:cNvPr id="4" name="Slide Number Placeholder 3">
            <a:extLst>
              <a:ext uri="{FF2B5EF4-FFF2-40B4-BE49-F238E27FC236}">
                <a16:creationId xmlns:a16="http://schemas.microsoft.com/office/drawing/2014/main" id="{9C7D9298-AFD7-070F-51FA-12AF3944373F}"/>
              </a:ext>
            </a:extLst>
          </p:cNvPr>
          <p:cNvSpPr>
            <a:spLocks noGrp="1"/>
          </p:cNvSpPr>
          <p:nvPr>
            <p:ph type="sldNum" sz="quarter" idx="12"/>
          </p:nvPr>
        </p:nvSpPr>
        <p:spPr/>
        <p:txBody>
          <a:bodyPr/>
          <a:lstStyle/>
          <a:p>
            <a:fld id="{55A584B1-82A0-46CF-A6A7-50A4B38DD610}" type="slidenum">
              <a:rPr lang="en-GB" smtClean="0"/>
              <a:t>24</a:t>
            </a:fld>
            <a:endParaRPr lang="en-GB"/>
          </a:p>
        </p:txBody>
      </p:sp>
    </p:spTree>
    <p:extLst>
      <p:ext uri="{BB962C8B-B14F-4D97-AF65-F5344CB8AC3E}">
        <p14:creationId xmlns:p14="http://schemas.microsoft.com/office/powerpoint/2010/main" val="168978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Search and Highlight Rows with Data using Conditional Formatting based on Partial Match </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fontScale="92500" lnSpcReduction="20000"/>
          </a:bodyPr>
          <a:lstStyle/>
          <a:p>
            <a:pPr marL="0" indent="0">
              <a:buNone/>
            </a:pPr>
            <a:endParaRPr lang="en-GB" dirty="0"/>
          </a:p>
          <a:p>
            <a:pPr marL="0" indent="0">
              <a:buNone/>
            </a:pPr>
            <a:r>
              <a:rPr lang="en-GB" dirty="0">
                <a:solidFill>
                  <a:srgbClr val="00B050"/>
                </a:solidFill>
              </a:rPr>
              <a:t>=AND($C$2&lt;&gt;"",OR(ISNUMBER(SEARCH($C$2,$B5:$G5))))</a:t>
            </a:r>
            <a:r>
              <a:rPr lang="en-GB" dirty="0"/>
              <a:t> </a:t>
            </a:r>
            <a:endParaRPr lang="en-GB" dirty="0">
              <a:solidFill>
                <a:srgbClr val="00B050"/>
              </a:solidFill>
            </a:endParaRPr>
          </a:p>
          <a:p>
            <a:pPr marL="0" indent="0">
              <a:buNone/>
            </a:pPr>
            <a:endParaRPr lang="en-GB" dirty="0"/>
          </a:p>
          <a:p>
            <a:r>
              <a:rPr lang="en-GB" dirty="0"/>
              <a:t>SEARCH function looks for the search string/keyword in all the cells in a row. It returns an error if the search keyword is not found, and returns a number if it finds a match.</a:t>
            </a:r>
          </a:p>
          <a:p>
            <a:r>
              <a:rPr lang="en-GB" dirty="0"/>
              <a:t>ISNUMBER function converts the error into FALSE and the numeric values into TRUE.</a:t>
            </a:r>
          </a:p>
          <a:p>
            <a:r>
              <a:rPr lang="en-GB" dirty="0"/>
              <a:t>AND function checks for an additional condition – that cell C2 should not be empty.</a:t>
            </a:r>
          </a:p>
          <a:p>
            <a:r>
              <a:rPr lang="en-GB" dirty="0"/>
              <a:t>If you want to make the search case sensitive, use the </a:t>
            </a:r>
            <a:r>
              <a:rPr lang="en-GB" dirty="0">
                <a:solidFill>
                  <a:srgbClr val="FF0000"/>
                </a:solidFill>
              </a:rPr>
              <a:t>FIND</a:t>
            </a:r>
            <a:r>
              <a:rPr lang="en-GB" dirty="0"/>
              <a:t> Function instead of </a:t>
            </a:r>
            <a:r>
              <a:rPr lang="en-GB" dirty="0">
                <a:solidFill>
                  <a:srgbClr val="FF0000"/>
                </a:solidFill>
              </a:rPr>
              <a:t>SEARCH</a:t>
            </a:r>
            <a:r>
              <a:rPr lang="en-GB" dirty="0"/>
              <a:t>.</a:t>
            </a:r>
          </a:p>
        </p:txBody>
      </p:sp>
      <p:sp>
        <p:nvSpPr>
          <p:cNvPr id="4" name="Slide Number Placeholder 3">
            <a:extLst>
              <a:ext uri="{FF2B5EF4-FFF2-40B4-BE49-F238E27FC236}">
                <a16:creationId xmlns:a16="http://schemas.microsoft.com/office/drawing/2014/main" id="{378D3DC0-BB92-7B11-81C9-B7C82994FD6A}"/>
              </a:ext>
            </a:extLst>
          </p:cNvPr>
          <p:cNvSpPr>
            <a:spLocks noGrp="1"/>
          </p:cNvSpPr>
          <p:nvPr>
            <p:ph type="sldNum" sz="quarter" idx="12"/>
          </p:nvPr>
        </p:nvSpPr>
        <p:spPr/>
        <p:txBody>
          <a:bodyPr/>
          <a:lstStyle/>
          <a:p>
            <a:fld id="{55A584B1-82A0-46CF-A6A7-50A4B38DD610}" type="slidenum">
              <a:rPr lang="en-GB" smtClean="0"/>
              <a:t>25</a:t>
            </a:fld>
            <a:endParaRPr lang="en-GB"/>
          </a:p>
        </p:txBody>
      </p:sp>
    </p:spTree>
    <p:extLst>
      <p:ext uri="{BB962C8B-B14F-4D97-AF65-F5344CB8AC3E}">
        <p14:creationId xmlns:p14="http://schemas.microsoft.com/office/powerpoint/2010/main" val="390592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11EC-0F31-8124-9BE2-E90CA21048B9}"/>
              </a:ext>
            </a:extLst>
          </p:cNvPr>
          <p:cNvSpPr>
            <a:spLocks noGrp="1"/>
          </p:cNvSpPr>
          <p:nvPr>
            <p:ph type="title"/>
          </p:nvPr>
        </p:nvSpPr>
        <p:spPr/>
        <p:txBody>
          <a:bodyPr/>
          <a:lstStyle/>
          <a:p>
            <a:pPr algn="ctr"/>
            <a:r>
              <a:rPr lang="en-GB" b="1">
                <a:solidFill>
                  <a:srgbClr val="00B050"/>
                </a:solidFill>
              </a:rPr>
              <a:t>Multiple Conditional Formatting Rules</a:t>
            </a:r>
            <a:endParaRPr lang="en-GB" b="1" dirty="0">
              <a:solidFill>
                <a:srgbClr val="00B050"/>
              </a:solidFill>
            </a:endParaRPr>
          </a:p>
        </p:txBody>
      </p:sp>
      <p:sp>
        <p:nvSpPr>
          <p:cNvPr id="3" name="Content Placeholder 2">
            <a:extLst>
              <a:ext uri="{FF2B5EF4-FFF2-40B4-BE49-F238E27FC236}">
                <a16:creationId xmlns:a16="http://schemas.microsoft.com/office/drawing/2014/main" id="{485FFB41-C916-30E8-4607-6D494810C934}"/>
              </a:ext>
            </a:extLst>
          </p:cNvPr>
          <p:cNvSpPr>
            <a:spLocks noGrp="1"/>
          </p:cNvSpPr>
          <p:nvPr>
            <p:ph idx="1"/>
          </p:nvPr>
        </p:nvSpPr>
        <p:spPr>
          <a:xfrm>
            <a:off x="838200" y="1825625"/>
            <a:ext cx="7475806" cy="4351338"/>
          </a:xfrm>
        </p:spPr>
        <p:txBody>
          <a:bodyPr/>
          <a:lstStyle/>
          <a:p>
            <a:r>
              <a:rPr lang="en-GB" dirty="0"/>
              <a:t>When using conditional formats in Excel, you are not limited to only one rule per cell. You can apply as many rules as your business logic requires.</a:t>
            </a:r>
          </a:p>
          <a:p>
            <a:r>
              <a:rPr lang="en-GB" dirty="0"/>
              <a:t>For example, you can create 3 rules to highlight prices higher than $105 in red, higher than $100 in orange, and higher than $99 in yellow. For the rules to work correctly, you need to arrange them in the right order.</a:t>
            </a:r>
          </a:p>
        </p:txBody>
      </p:sp>
      <p:sp>
        <p:nvSpPr>
          <p:cNvPr id="4" name="Slide Number Placeholder 3">
            <a:extLst>
              <a:ext uri="{FF2B5EF4-FFF2-40B4-BE49-F238E27FC236}">
                <a16:creationId xmlns:a16="http://schemas.microsoft.com/office/drawing/2014/main" id="{26426F4B-BDEF-5CAF-18B0-778EBE2DF1F1}"/>
              </a:ext>
            </a:extLst>
          </p:cNvPr>
          <p:cNvSpPr>
            <a:spLocks noGrp="1"/>
          </p:cNvSpPr>
          <p:nvPr>
            <p:ph type="sldNum" sz="quarter" idx="12"/>
          </p:nvPr>
        </p:nvSpPr>
        <p:spPr/>
        <p:txBody>
          <a:bodyPr/>
          <a:lstStyle/>
          <a:p>
            <a:fld id="{55A584B1-82A0-46CF-A6A7-50A4B38DD610}" type="slidenum">
              <a:rPr lang="en-GB" smtClean="0"/>
              <a:t>26</a:t>
            </a:fld>
            <a:endParaRPr lang="en-GB"/>
          </a:p>
        </p:txBody>
      </p:sp>
      <p:pic>
        <p:nvPicPr>
          <p:cNvPr id="6" name="Picture 5">
            <a:extLst>
              <a:ext uri="{FF2B5EF4-FFF2-40B4-BE49-F238E27FC236}">
                <a16:creationId xmlns:a16="http://schemas.microsoft.com/office/drawing/2014/main" id="{C52CE229-6D95-A75B-C05F-24DBC2727B56}"/>
              </a:ext>
            </a:extLst>
          </p:cNvPr>
          <p:cNvPicPr>
            <a:picLocks noChangeAspect="1"/>
          </p:cNvPicPr>
          <p:nvPr/>
        </p:nvPicPr>
        <p:blipFill>
          <a:blip r:embed="rId2"/>
          <a:stretch>
            <a:fillRect/>
          </a:stretch>
        </p:blipFill>
        <p:spPr>
          <a:xfrm>
            <a:off x="8610600" y="1825625"/>
            <a:ext cx="2432538" cy="4351372"/>
          </a:xfrm>
          <a:prstGeom prst="rect">
            <a:avLst/>
          </a:prstGeom>
        </p:spPr>
      </p:pic>
      <p:sp>
        <p:nvSpPr>
          <p:cNvPr id="8" name="TextBox 7">
            <a:extLst>
              <a:ext uri="{FF2B5EF4-FFF2-40B4-BE49-F238E27FC236}">
                <a16:creationId xmlns:a16="http://schemas.microsoft.com/office/drawing/2014/main" id="{D91F89ED-E63B-6860-8912-3B12B29B9B04}"/>
              </a:ext>
            </a:extLst>
          </p:cNvPr>
          <p:cNvSpPr txBox="1"/>
          <p:nvPr/>
        </p:nvSpPr>
        <p:spPr>
          <a:xfrm>
            <a:off x="5933049" y="41959"/>
            <a:ext cx="6098344" cy="646331"/>
          </a:xfrm>
          <a:prstGeom prst="rect">
            <a:avLst/>
          </a:prstGeom>
          <a:noFill/>
        </p:spPr>
        <p:txBody>
          <a:bodyPr wrap="square">
            <a:spAutoFit/>
          </a:bodyPr>
          <a:lstStyle/>
          <a:p>
            <a:pPr algn="r"/>
            <a:r>
              <a:rPr lang="en-GB" sz="3600" b="1" dirty="0">
                <a:solidFill>
                  <a:srgbClr val="00B050"/>
                </a:solidFill>
              </a:rPr>
              <a:t>10 MultipleRules.xlsx</a:t>
            </a:r>
          </a:p>
        </p:txBody>
      </p:sp>
    </p:spTree>
    <p:extLst>
      <p:ext uri="{BB962C8B-B14F-4D97-AF65-F5344CB8AC3E}">
        <p14:creationId xmlns:p14="http://schemas.microsoft.com/office/powerpoint/2010/main" val="126957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11EC-0F31-8124-9BE2-E90CA21048B9}"/>
              </a:ext>
            </a:extLst>
          </p:cNvPr>
          <p:cNvSpPr>
            <a:spLocks noGrp="1"/>
          </p:cNvSpPr>
          <p:nvPr>
            <p:ph type="title"/>
          </p:nvPr>
        </p:nvSpPr>
        <p:spPr/>
        <p:txBody>
          <a:bodyPr/>
          <a:lstStyle/>
          <a:p>
            <a:pPr algn="ctr"/>
            <a:r>
              <a:rPr lang="en-GB" b="1" dirty="0">
                <a:solidFill>
                  <a:srgbClr val="00B050"/>
                </a:solidFill>
              </a:rPr>
              <a:t>Multiple Conditional Formatting Rules</a:t>
            </a:r>
          </a:p>
        </p:txBody>
      </p:sp>
      <p:sp>
        <p:nvSpPr>
          <p:cNvPr id="3" name="Content Placeholder 2">
            <a:extLst>
              <a:ext uri="{FF2B5EF4-FFF2-40B4-BE49-F238E27FC236}">
                <a16:creationId xmlns:a16="http://schemas.microsoft.com/office/drawing/2014/main" id="{485FFB41-C916-30E8-4607-6D494810C934}"/>
              </a:ext>
            </a:extLst>
          </p:cNvPr>
          <p:cNvSpPr>
            <a:spLocks noGrp="1"/>
          </p:cNvSpPr>
          <p:nvPr>
            <p:ph idx="1"/>
          </p:nvPr>
        </p:nvSpPr>
        <p:spPr>
          <a:xfrm>
            <a:off x="838200" y="1825625"/>
            <a:ext cx="10515600" cy="4351338"/>
          </a:xfrm>
        </p:spPr>
        <p:txBody>
          <a:bodyPr>
            <a:normAutofit/>
          </a:bodyPr>
          <a:lstStyle/>
          <a:p>
            <a:pPr marL="0" indent="0">
              <a:buNone/>
            </a:pPr>
            <a:r>
              <a:rPr lang="en-GB" dirty="0"/>
              <a:t>To re-arrange the rules, this is what you need to do:</a:t>
            </a:r>
          </a:p>
          <a:p>
            <a:r>
              <a:rPr lang="en-GB" dirty="0"/>
              <a:t>Select any cell in your dataset covered by the rules.</a:t>
            </a:r>
          </a:p>
          <a:p>
            <a:r>
              <a:rPr lang="en-GB" dirty="0"/>
              <a:t>Open the Rules Manager by clicking Conditional Formatting &gt; Manage Rules…</a:t>
            </a:r>
          </a:p>
          <a:p>
            <a:r>
              <a:rPr lang="en-GB" dirty="0"/>
              <a:t>Click the rule that needs to be applied first, and then use the upward arrow to move it to top. Do the same for the second-in-priority rule.</a:t>
            </a:r>
          </a:p>
          <a:p>
            <a:r>
              <a:rPr lang="en-GB" dirty="0"/>
              <a:t>Select the Stop If True check box next to all but the last rule because you do not want the subsequent rules to be applied when the prior condition is met.</a:t>
            </a:r>
          </a:p>
        </p:txBody>
      </p:sp>
      <p:sp>
        <p:nvSpPr>
          <p:cNvPr id="4" name="Slide Number Placeholder 3">
            <a:extLst>
              <a:ext uri="{FF2B5EF4-FFF2-40B4-BE49-F238E27FC236}">
                <a16:creationId xmlns:a16="http://schemas.microsoft.com/office/drawing/2014/main" id="{26426F4B-BDEF-5CAF-18B0-778EBE2DF1F1}"/>
              </a:ext>
            </a:extLst>
          </p:cNvPr>
          <p:cNvSpPr>
            <a:spLocks noGrp="1"/>
          </p:cNvSpPr>
          <p:nvPr>
            <p:ph type="sldNum" sz="quarter" idx="12"/>
          </p:nvPr>
        </p:nvSpPr>
        <p:spPr/>
        <p:txBody>
          <a:bodyPr/>
          <a:lstStyle/>
          <a:p>
            <a:fld id="{55A584B1-82A0-46CF-A6A7-50A4B38DD610}" type="slidenum">
              <a:rPr lang="en-GB" smtClean="0"/>
              <a:t>27</a:t>
            </a:fld>
            <a:endParaRPr lang="en-GB"/>
          </a:p>
        </p:txBody>
      </p:sp>
    </p:spTree>
    <p:extLst>
      <p:ext uri="{BB962C8B-B14F-4D97-AF65-F5344CB8AC3E}">
        <p14:creationId xmlns:p14="http://schemas.microsoft.com/office/powerpoint/2010/main" val="3963358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11EC-0F31-8124-9BE2-E90CA21048B9}"/>
              </a:ext>
            </a:extLst>
          </p:cNvPr>
          <p:cNvSpPr>
            <a:spLocks noGrp="1"/>
          </p:cNvSpPr>
          <p:nvPr>
            <p:ph type="title"/>
          </p:nvPr>
        </p:nvSpPr>
        <p:spPr/>
        <p:txBody>
          <a:bodyPr/>
          <a:lstStyle/>
          <a:p>
            <a:pPr algn="ctr"/>
            <a:r>
              <a:rPr lang="en-GB" b="1" dirty="0">
                <a:solidFill>
                  <a:srgbClr val="00B050"/>
                </a:solidFill>
              </a:rPr>
              <a:t>Multiple Conditional Formatting Rules</a:t>
            </a:r>
          </a:p>
        </p:txBody>
      </p:sp>
      <p:sp>
        <p:nvSpPr>
          <p:cNvPr id="4" name="Slide Number Placeholder 3">
            <a:extLst>
              <a:ext uri="{FF2B5EF4-FFF2-40B4-BE49-F238E27FC236}">
                <a16:creationId xmlns:a16="http://schemas.microsoft.com/office/drawing/2014/main" id="{26426F4B-BDEF-5CAF-18B0-778EBE2DF1F1}"/>
              </a:ext>
            </a:extLst>
          </p:cNvPr>
          <p:cNvSpPr>
            <a:spLocks noGrp="1"/>
          </p:cNvSpPr>
          <p:nvPr>
            <p:ph type="sldNum" sz="quarter" idx="12"/>
          </p:nvPr>
        </p:nvSpPr>
        <p:spPr/>
        <p:txBody>
          <a:bodyPr/>
          <a:lstStyle/>
          <a:p>
            <a:fld id="{55A584B1-82A0-46CF-A6A7-50A4B38DD610}" type="slidenum">
              <a:rPr lang="en-GB" smtClean="0"/>
              <a:t>28</a:t>
            </a:fld>
            <a:endParaRPr lang="en-GB"/>
          </a:p>
        </p:txBody>
      </p:sp>
      <p:pic>
        <p:nvPicPr>
          <p:cNvPr id="8" name="Picture 7">
            <a:extLst>
              <a:ext uri="{FF2B5EF4-FFF2-40B4-BE49-F238E27FC236}">
                <a16:creationId xmlns:a16="http://schemas.microsoft.com/office/drawing/2014/main" id="{737F5807-CBDE-D144-4BBA-B901A3A47777}"/>
              </a:ext>
            </a:extLst>
          </p:cNvPr>
          <p:cNvPicPr>
            <a:picLocks noChangeAspect="1"/>
          </p:cNvPicPr>
          <p:nvPr/>
        </p:nvPicPr>
        <p:blipFill>
          <a:blip r:embed="rId2"/>
          <a:stretch>
            <a:fillRect/>
          </a:stretch>
        </p:blipFill>
        <p:spPr>
          <a:xfrm>
            <a:off x="1827027" y="1897672"/>
            <a:ext cx="8537945" cy="3405847"/>
          </a:xfrm>
          <a:prstGeom prst="rect">
            <a:avLst/>
          </a:prstGeom>
        </p:spPr>
      </p:pic>
    </p:spTree>
    <p:extLst>
      <p:ext uri="{BB962C8B-B14F-4D97-AF65-F5344CB8AC3E}">
        <p14:creationId xmlns:p14="http://schemas.microsoft.com/office/powerpoint/2010/main" val="823222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7586-6A3D-039C-534E-3E2573109AFA}"/>
              </a:ext>
            </a:extLst>
          </p:cNvPr>
          <p:cNvSpPr>
            <a:spLocks noGrp="1"/>
          </p:cNvSpPr>
          <p:nvPr>
            <p:ph type="title"/>
          </p:nvPr>
        </p:nvSpPr>
        <p:spPr/>
        <p:txBody>
          <a:bodyPr/>
          <a:lstStyle/>
          <a:p>
            <a:pPr algn="ctr"/>
            <a:r>
              <a:rPr lang="en-GB" b="1" dirty="0">
                <a:solidFill>
                  <a:srgbClr val="00B050"/>
                </a:solidFill>
              </a:rPr>
              <a:t>Exercise 1</a:t>
            </a:r>
          </a:p>
        </p:txBody>
      </p:sp>
      <p:sp>
        <p:nvSpPr>
          <p:cNvPr id="3" name="Content Placeholder 2">
            <a:extLst>
              <a:ext uri="{FF2B5EF4-FFF2-40B4-BE49-F238E27FC236}">
                <a16:creationId xmlns:a16="http://schemas.microsoft.com/office/drawing/2014/main" id="{5A1F619F-306C-36EA-5708-8590BC72EB3F}"/>
              </a:ext>
            </a:extLst>
          </p:cNvPr>
          <p:cNvSpPr>
            <a:spLocks noGrp="1"/>
          </p:cNvSpPr>
          <p:nvPr>
            <p:ph idx="1"/>
          </p:nvPr>
        </p:nvSpPr>
        <p:spPr/>
        <p:txBody>
          <a:bodyPr/>
          <a:lstStyle/>
          <a:p>
            <a:pPr marL="0" indent="0">
              <a:buNone/>
            </a:pPr>
            <a:r>
              <a:rPr lang="en-GB" dirty="0"/>
              <a:t>A professor is reviewing her students’ grades for the semester.  Using conditional formatting, help her find the A’s (85 and above)by highlighting them in </a:t>
            </a:r>
            <a:r>
              <a:rPr lang="en-GB" dirty="0">
                <a:solidFill>
                  <a:srgbClr val="FF0000"/>
                </a:solidFill>
              </a:rPr>
              <a:t>red</a:t>
            </a:r>
            <a:r>
              <a:rPr lang="en-GB" dirty="0"/>
              <a:t>, the B’s (75 to 84) by highlighting them in </a:t>
            </a:r>
            <a:r>
              <a:rPr lang="en-GB" dirty="0">
                <a:solidFill>
                  <a:srgbClr val="FFFF00"/>
                </a:solidFill>
              </a:rPr>
              <a:t>yellow</a:t>
            </a:r>
            <a:r>
              <a:rPr lang="en-GB" dirty="0"/>
              <a:t>, and the F’s (less than 75) by highlighting them in </a:t>
            </a:r>
            <a:r>
              <a:rPr lang="en-GB" dirty="0">
                <a:solidFill>
                  <a:srgbClr val="0070C0"/>
                </a:solidFill>
              </a:rPr>
              <a:t>blue</a:t>
            </a:r>
            <a:r>
              <a:rPr lang="en-GB" dirty="0"/>
              <a:t>.</a:t>
            </a:r>
          </a:p>
          <a:p>
            <a:pPr marL="0" indent="0">
              <a:buNone/>
            </a:pPr>
            <a:r>
              <a:rPr lang="en-GB" dirty="0">
                <a:solidFill>
                  <a:srgbClr val="FF0000"/>
                </a:solidFill>
              </a:rPr>
              <a:t>Extra points: </a:t>
            </a:r>
            <a:r>
              <a:rPr lang="en-GB" dirty="0"/>
              <a:t>Highlighting an entire row.</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1C0AD047-AC66-3264-0BE2-358CD24CC218}"/>
              </a:ext>
            </a:extLst>
          </p:cNvPr>
          <p:cNvSpPr>
            <a:spLocks noGrp="1"/>
          </p:cNvSpPr>
          <p:nvPr>
            <p:ph type="sldNum" sz="quarter" idx="12"/>
          </p:nvPr>
        </p:nvSpPr>
        <p:spPr/>
        <p:txBody>
          <a:bodyPr/>
          <a:lstStyle/>
          <a:p>
            <a:fld id="{55A584B1-82A0-46CF-A6A7-50A4B38DD610}" type="slidenum">
              <a:rPr lang="en-GB" smtClean="0"/>
              <a:t>29</a:t>
            </a:fld>
            <a:endParaRPr lang="en-GB"/>
          </a:p>
        </p:txBody>
      </p:sp>
      <p:sp>
        <p:nvSpPr>
          <p:cNvPr id="6" name="TextBox 5">
            <a:extLst>
              <a:ext uri="{FF2B5EF4-FFF2-40B4-BE49-F238E27FC236}">
                <a16:creationId xmlns:a16="http://schemas.microsoft.com/office/drawing/2014/main" id="{F8F91147-8594-A483-0DC3-A4DF1DE45FD8}"/>
              </a:ext>
            </a:extLst>
          </p:cNvPr>
          <p:cNvSpPr txBox="1"/>
          <p:nvPr/>
        </p:nvSpPr>
        <p:spPr>
          <a:xfrm>
            <a:off x="5848643" y="136525"/>
            <a:ext cx="6098344" cy="646331"/>
          </a:xfrm>
          <a:prstGeom prst="rect">
            <a:avLst/>
          </a:prstGeom>
          <a:noFill/>
        </p:spPr>
        <p:txBody>
          <a:bodyPr wrap="square">
            <a:spAutoFit/>
          </a:bodyPr>
          <a:lstStyle/>
          <a:p>
            <a:pPr algn="r"/>
            <a:r>
              <a:rPr lang="en-GB" sz="3600" b="1" dirty="0">
                <a:solidFill>
                  <a:srgbClr val="00B050"/>
                </a:solidFill>
              </a:rPr>
              <a:t>11 Exercise1.xlsx</a:t>
            </a:r>
          </a:p>
        </p:txBody>
      </p:sp>
    </p:spTree>
    <p:extLst>
      <p:ext uri="{BB962C8B-B14F-4D97-AF65-F5344CB8AC3E}">
        <p14:creationId xmlns:p14="http://schemas.microsoft.com/office/powerpoint/2010/main" val="419906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Duplicate Values </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lstStyle/>
          <a:p>
            <a:r>
              <a:rPr lang="en-GB" dirty="0"/>
              <a:t>Select the data range we want to highlight duplicate.</a:t>
            </a:r>
          </a:p>
          <a:p>
            <a:r>
              <a:rPr lang="en-GB" dirty="0"/>
              <a:t>Go to Home –&gt; Conditional Formatting –&gt; Highlighting Cell Rules –&gt; Duplicate Values.</a:t>
            </a:r>
          </a:p>
        </p:txBody>
      </p:sp>
      <p:pic>
        <p:nvPicPr>
          <p:cNvPr id="4" name="Picture 3">
            <a:extLst>
              <a:ext uri="{FF2B5EF4-FFF2-40B4-BE49-F238E27FC236}">
                <a16:creationId xmlns:a16="http://schemas.microsoft.com/office/drawing/2014/main" id="{B4CCA931-2288-11D1-74BD-E0C158C85D1D}"/>
              </a:ext>
            </a:extLst>
          </p:cNvPr>
          <p:cNvPicPr>
            <a:picLocks noChangeAspect="1"/>
          </p:cNvPicPr>
          <p:nvPr/>
        </p:nvPicPr>
        <p:blipFill>
          <a:blip r:embed="rId2"/>
          <a:stretch>
            <a:fillRect/>
          </a:stretch>
        </p:blipFill>
        <p:spPr>
          <a:xfrm>
            <a:off x="3897337" y="2867025"/>
            <a:ext cx="3581400" cy="3990975"/>
          </a:xfrm>
          <a:prstGeom prst="rect">
            <a:avLst/>
          </a:prstGeom>
        </p:spPr>
      </p:pic>
      <p:sp>
        <p:nvSpPr>
          <p:cNvPr id="5" name="Slide Number Placeholder 4">
            <a:extLst>
              <a:ext uri="{FF2B5EF4-FFF2-40B4-BE49-F238E27FC236}">
                <a16:creationId xmlns:a16="http://schemas.microsoft.com/office/drawing/2014/main" id="{C78D27E2-1042-1277-9FB2-4BBF68EBEDE1}"/>
              </a:ext>
            </a:extLst>
          </p:cNvPr>
          <p:cNvSpPr>
            <a:spLocks noGrp="1"/>
          </p:cNvSpPr>
          <p:nvPr>
            <p:ph type="sldNum" sz="quarter" idx="12"/>
          </p:nvPr>
        </p:nvSpPr>
        <p:spPr/>
        <p:txBody>
          <a:bodyPr/>
          <a:lstStyle/>
          <a:p>
            <a:fld id="{55A584B1-82A0-46CF-A6A7-50A4B38DD610}" type="slidenum">
              <a:rPr lang="en-GB" smtClean="0"/>
              <a:t>3</a:t>
            </a:fld>
            <a:endParaRPr lang="en-GB"/>
          </a:p>
        </p:txBody>
      </p:sp>
    </p:spTree>
    <p:extLst>
      <p:ext uri="{BB962C8B-B14F-4D97-AF65-F5344CB8AC3E}">
        <p14:creationId xmlns:p14="http://schemas.microsoft.com/office/powerpoint/2010/main" val="399634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Duplicate Values </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lstStyle/>
          <a:p>
            <a:r>
              <a:rPr lang="en-GB" dirty="0"/>
              <a:t>Click OK.</a:t>
            </a:r>
          </a:p>
          <a:p>
            <a:endParaRPr lang="en-GB" dirty="0"/>
          </a:p>
          <a:p>
            <a:endParaRPr lang="en-GB" dirty="0"/>
          </a:p>
          <a:p>
            <a:r>
              <a:rPr lang="en-GB" dirty="0"/>
              <a:t>We get the following highlighted cells.</a:t>
            </a:r>
          </a:p>
        </p:txBody>
      </p:sp>
      <p:pic>
        <p:nvPicPr>
          <p:cNvPr id="1026" name="Picture 2" descr="Conditional Formatting in Excel - Duplicate Values Dialogue Box OK">
            <a:extLst>
              <a:ext uri="{FF2B5EF4-FFF2-40B4-BE49-F238E27FC236}">
                <a16:creationId xmlns:a16="http://schemas.microsoft.com/office/drawing/2014/main" id="{98766E7D-C577-7A82-75DA-7044BA99E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884461"/>
            <a:ext cx="36004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F06785-C9ED-5442-2FA4-F5AA1C25441E}"/>
              </a:ext>
            </a:extLst>
          </p:cNvPr>
          <p:cNvPicPr>
            <a:picLocks noChangeAspect="1"/>
          </p:cNvPicPr>
          <p:nvPr/>
        </p:nvPicPr>
        <p:blipFill>
          <a:blip r:embed="rId3"/>
          <a:stretch>
            <a:fillRect/>
          </a:stretch>
        </p:blipFill>
        <p:spPr>
          <a:xfrm>
            <a:off x="3839894" y="3867827"/>
            <a:ext cx="911762" cy="2309136"/>
          </a:xfrm>
          <a:prstGeom prst="rect">
            <a:avLst/>
          </a:prstGeom>
        </p:spPr>
      </p:pic>
      <p:sp>
        <p:nvSpPr>
          <p:cNvPr id="4" name="Slide Number Placeholder 3">
            <a:extLst>
              <a:ext uri="{FF2B5EF4-FFF2-40B4-BE49-F238E27FC236}">
                <a16:creationId xmlns:a16="http://schemas.microsoft.com/office/drawing/2014/main" id="{2404D0E7-40A1-FA16-9351-DF179F940B51}"/>
              </a:ext>
            </a:extLst>
          </p:cNvPr>
          <p:cNvSpPr>
            <a:spLocks noGrp="1"/>
          </p:cNvSpPr>
          <p:nvPr>
            <p:ph type="sldNum" sz="quarter" idx="12"/>
          </p:nvPr>
        </p:nvSpPr>
        <p:spPr/>
        <p:txBody>
          <a:bodyPr/>
          <a:lstStyle/>
          <a:p>
            <a:fld id="{55A584B1-82A0-46CF-A6A7-50A4B38DD610}" type="slidenum">
              <a:rPr lang="en-GB" smtClean="0"/>
              <a:t>4</a:t>
            </a:fld>
            <a:endParaRPr lang="en-GB"/>
          </a:p>
        </p:txBody>
      </p:sp>
    </p:spTree>
    <p:extLst>
      <p:ext uri="{BB962C8B-B14F-4D97-AF65-F5344CB8AC3E}">
        <p14:creationId xmlns:p14="http://schemas.microsoft.com/office/powerpoint/2010/main" val="270617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Cells with Value Greater/Less than a Number</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a:t>
            </a:r>
          </a:p>
          <a:p>
            <a:r>
              <a:rPr lang="en-GB" dirty="0"/>
              <a:t>Go to Home –&gt; Conditional Formatting –&gt; Highlighting Cell Rules –&gt; Greater Than.. / Less Than..</a:t>
            </a:r>
          </a:p>
          <a:p>
            <a:endParaRPr lang="en-GB" dirty="0"/>
          </a:p>
          <a:p>
            <a:endParaRPr lang="en-GB" dirty="0"/>
          </a:p>
          <a:p>
            <a:pPr marL="0" indent="0">
              <a:buNone/>
            </a:pPr>
            <a:endParaRPr lang="en-GB" dirty="0"/>
          </a:p>
        </p:txBody>
      </p:sp>
      <p:pic>
        <p:nvPicPr>
          <p:cNvPr id="2050" name="Picture 2" descr="Conditional Formatting in Excel - Greater Than Less Than">
            <a:extLst>
              <a:ext uri="{FF2B5EF4-FFF2-40B4-BE49-F238E27FC236}">
                <a16:creationId xmlns:a16="http://schemas.microsoft.com/office/drawing/2014/main" id="{1C741ADC-E54F-841D-969E-6C10E5ED7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734" y="2819400"/>
            <a:ext cx="363855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FD6E336-2528-0748-26B0-D8B55C197340}"/>
              </a:ext>
            </a:extLst>
          </p:cNvPr>
          <p:cNvSpPr>
            <a:spLocks noGrp="1"/>
          </p:cNvSpPr>
          <p:nvPr>
            <p:ph type="sldNum" sz="quarter" idx="12"/>
          </p:nvPr>
        </p:nvSpPr>
        <p:spPr/>
        <p:txBody>
          <a:bodyPr/>
          <a:lstStyle/>
          <a:p>
            <a:fld id="{55A584B1-82A0-46CF-A6A7-50A4B38DD610}" type="slidenum">
              <a:rPr lang="en-GB" smtClean="0"/>
              <a:t>5</a:t>
            </a:fld>
            <a:endParaRPr lang="en-GB"/>
          </a:p>
        </p:txBody>
      </p:sp>
      <p:sp>
        <p:nvSpPr>
          <p:cNvPr id="6" name="TextBox 5">
            <a:extLst>
              <a:ext uri="{FF2B5EF4-FFF2-40B4-BE49-F238E27FC236}">
                <a16:creationId xmlns:a16="http://schemas.microsoft.com/office/drawing/2014/main" id="{A6033E86-E7CA-E629-A554-9CD5DD9B2D19}"/>
              </a:ext>
            </a:extLst>
          </p:cNvPr>
          <p:cNvSpPr txBox="1"/>
          <p:nvPr/>
        </p:nvSpPr>
        <p:spPr>
          <a:xfrm>
            <a:off x="6096000" y="-47734"/>
            <a:ext cx="6098344" cy="646331"/>
          </a:xfrm>
          <a:prstGeom prst="rect">
            <a:avLst/>
          </a:prstGeom>
          <a:noFill/>
        </p:spPr>
        <p:txBody>
          <a:bodyPr wrap="square">
            <a:spAutoFit/>
          </a:bodyPr>
          <a:lstStyle/>
          <a:p>
            <a:pPr algn="r"/>
            <a:r>
              <a:rPr lang="en-GB" sz="3600" dirty="0">
                <a:solidFill>
                  <a:srgbClr val="00B050"/>
                </a:solidFill>
              </a:rPr>
              <a:t>2 GreaterThan.xlsx</a:t>
            </a:r>
          </a:p>
        </p:txBody>
      </p:sp>
    </p:spTree>
    <p:extLst>
      <p:ext uri="{BB962C8B-B14F-4D97-AF65-F5344CB8AC3E}">
        <p14:creationId xmlns:p14="http://schemas.microsoft.com/office/powerpoint/2010/main" val="325510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Cells with Value Greater/Less than a Number</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Click OK.</a:t>
            </a:r>
          </a:p>
          <a:p>
            <a:endParaRPr lang="en-GB" dirty="0"/>
          </a:p>
          <a:p>
            <a:endParaRPr lang="en-GB" dirty="0"/>
          </a:p>
          <a:p>
            <a:r>
              <a:rPr lang="en-GB" dirty="0"/>
              <a:t>We get the following highlighted cells.</a:t>
            </a:r>
          </a:p>
        </p:txBody>
      </p:sp>
      <p:pic>
        <p:nvPicPr>
          <p:cNvPr id="3074" name="Picture 2" descr="Conditional Formatting in Excel - greater than 5 OK">
            <a:extLst>
              <a:ext uri="{FF2B5EF4-FFF2-40B4-BE49-F238E27FC236}">
                <a16:creationId xmlns:a16="http://schemas.microsoft.com/office/drawing/2014/main" id="{56E60692-7A77-4E82-DD7F-73DCDEEE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871" y="1825625"/>
            <a:ext cx="45720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4EEB5B-8B27-2D30-0BBD-A61E736D72E7}"/>
              </a:ext>
            </a:extLst>
          </p:cNvPr>
          <p:cNvPicPr>
            <a:picLocks noChangeAspect="1"/>
          </p:cNvPicPr>
          <p:nvPr/>
        </p:nvPicPr>
        <p:blipFill>
          <a:blip r:embed="rId3"/>
          <a:stretch>
            <a:fillRect/>
          </a:stretch>
        </p:blipFill>
        <p:spPr>
          <a:xfrm>
            <a:off x="2970628" y="3938588"/>
            <a:ext cx="1504950" cy="2238375"/>
          </a:xfrm>
          <a:prstGeom prst="rect">
            <a:avLst/>
          </a:prstGeom>
        </p:spPr>
      </p:pic>
      <p:sp>
        <p:nvSpPr>
          <p:cNvPr id="4" name="Slide Number Placeholder 3">
            <a:extLst>
              <a:ext uri="{FF2B5EF4-FFF2-40B4-BE49-F238E27FC236}">
                <a16:creationId xmlns:a16="http://schemas.microsoft.com/office/drawing/2014/main" id="{6DE70BC6-AFF6-ABA7-6291-C1E12442DF61}"/>
              </a:ext>
            </a:extLst>
          </p:cNvPr>
          <p:cNvSpPr>
            <a:spLocks noGrp="1"/>
          </p:cNvSpPr>
          <p:nvPr>
            <p:ph type="sldNum" sz="quarter" idx="12"/>
          </p:nvPr>
        </p:nvSpPr>
        <p:spPr/>
        <p:txBody>
          <a:bodyPr/>
          <a:lstStyle/>
          <a:p>
            <a:fld id="{55A584B1-82A0-46CF-A6A7-50A4B38DD610}" type="slidenum">
              <a:rPr lang="en-GB" smtClean="0"/>
              <a:t>6</a:t>
            </a:fld>
            <a:endParaRPr lang="en-GB"/>
          </a:p>
        </p:txBody>
      </p:sp>
    </p:spTree>
    <p:extLst>
      <p:ext uri="{BB962C8B-B14F-4D97-AF65-F5344CB8AC3E}">
        <p14:creationId xmlns:p14="http://schemas.microsoft.com/office/powerpoint/2010/main" val="19730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Remove Conditional Formatting</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a:xfrm>
            <a:off x="838200" y="1825625"/>
            <a:ext cx="5407855" cy="4351338"/>
          </a:xfrm>
        </p:spPr>
        <p:txBody>
          <a:bodyPr>
            <a:normAutofit/>
          </a:bodyPr>
          <a:lstStyle/>
          <a:p>
            <a:r>
              <a:rPr lang="en-GB" dirty="0"/>
              <a:t>Select the data range.</a:t>
            </a:r>
          </a:p>
          <a:p>
            <a:r>
              <a:rPr lang="en-GB" dirty="0"/>
              <a:t>Go to Home –&gt; Conditional Formatting –&gt; Clear Rules –&gt; </a:t>
            </a:r>
            <a:r>
              <a:rPr lang="en-GB" dirty="0">
                <a:solidFill>
                  <a:srgbClr val="00B050"/>
                </a:solidFill>
              </a:rPr>
              <a:t>Clear Rules from Selected Cells</a:t>
            </a:r>
            <a:r>
              <a:rPr lang="en-GB" dirty="0"/>
              <a:t>.</a:t>
            </a:r>
          </a:p>
          <a:p>
            <a:r>
              <a:rPr lang="en-GB" dirty="0"/>
              <a:t>If you want to remove conditional formatting from the entire worksheet, select </a:t>
            </a:r>
            <a:r>
              <a:rPr lang="en-GB" dirty="0">
                <a:solidFill>
                  <a:srgbClr val="00B050"/>
                </a:solidFill>
              </a:rPr>
              <a:t>Clear Rules from Entire Sheet</a:t>
            </a:r>
            <a:r>
              <a:rPr lang="en-GB" dirty="0"/>
              <a:t>.</a:t>
            </a:r>
          </a:p>
        </p:txBody>
      </p:sp>
      <p:pic>
        <p:nvPicPr>
          <p:cNvPr id="4098" name="Picture 2" descr="Conditional Formatting in Excel - Clear Rules">
            <a:extLst>
              <a:ext uri="{FF2B5EF4-FFF2-40B4-BE49-F238E27FC236}">
                <a16:creationId xmlns:a16="http://schemas.microsoft.com/office/drawing/2014/main" id="{48862520-2AB7-A8DE-3F7F-4E7090C50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154" y="1662777"/>
            <a:ext cx="4557932" cy="46556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2A76887-7CEC-5F87-B706-C32740DD88BF}"/>
              </a:ext>
            </a:extLst>
          </p:cNvPr>
          <p:cNvSpPr>
            <a:spLocks noGrp="1"/>
          </p:cNvSpPr>
          <p:nvPr>
            <p:ph type="sldNum" sz="quarter" idx="12"/>
          </p:nvPr>
        </p:nvSpPr>
        <p:spPr/>
        <p:txBody>
          <a:bodyPr/>
          <a:lstStyle/>
          <a:p>
            <a:fld id="{55A584B1-82A0-46CF-A6A7-50A4B38DD610}" type="slidenum">
              <a:rPr lang="en-GB" smtClean="0"/>
              <a:t>7</a:t>
            </a:fld>
            <a:endParaRPr lang="en-GB"/>
          </a:p>
        </p:txBody>
      </p:sp>
    </p:spTree>
    <p:extLst>
      <p:ext uri="{BB962C8B-B14F-4D97-AF65-F5344CB8AC3E}">
        <p14:creationId xmlns:p14="http://schemas.microsoft.com/office/powerpoint/2010/main" val="215825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Top/Bottom 10 (or 10%)</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Select the data range.</a:t>
            </a:r>
          </a:p>
          <a:p>
            <a:r>
              <a:rPr lang="en-GB" dirty="0"/>
              <a:t>Go to Home –&gt; Conditional Formatting –&gt; Top/Bottom Rules –&gt; Top 10 Items (or %) / Bottom 10 Items (or %). </a:t>
            </a:r>
          </a:p>
          <a:p>
            <a:endParaRPr lang="en-GB" dirty="0"/>
          </a:p>
          <a:p>
            <a:endParaRPr lang="en-GB" dirty="0"/>
          </a:p>
          <a:p>
            <a:pPr marL="0" indent="0">
              <a:buNone/>
            </a:pPr>
            <a:endParaRPr lang="en-GB" dirty="0"/>
          </a:p>
        </p:txBody>
      </p:sp>
      <p:pic>
        <p:nvPicPr>
          <p:cNvPr id="5122" name="Picture 2" descr="Conditional Formatting in Excel - Top 10">
            <a:extLst>
              <a:ext uri="{FF2B5EF4-FFF2-40B4-BE49-F238E27FC236}">
                <a16:creationId xmlns:a16="http://schemas.microsoft.com/office/drawing/2014/main" id="{6400F1D8-3513-9C3B-F735-2B31B0C6B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701" y="2838450"/>
            <a:ext cx="3543300"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7173CA1-A984-76B1-1CC1-5E0AD3AA9984}"/>
              </a:ext>
            </a:extLst>
          </p:cNvPr>
          <p:cNvSpPr>
            <a:spLocks noGrp="1"/>
          </p:cNvSpPr>
          <p:nvPr>
            <p:ph type="sldNum" sz="quarter" idx="12"/>
          </p:nvPr>
        </p:nvSpPr>
        <p:spPr/>
        <p:txBody>
          <a:bodyPr/>
          <a:lstStyle/>
          <a:p>
            <a:fld id="{55A584B1-82A0-46CF-A6A7-50A4B38DD610}" type="slidenum">
              <a:rPr lang="en-GB" smtClean="0"/>
              <a:t>8</a:t>
            </a:fld>
            <a:endParaRPr lang="en-GB"/>
          </a:p>
        </p:txBody>
      </p:sp>
      <p:sp>
        <p:nvSpPr>
          <p:cNvPr id="6" name="TextBox 5">
            <a:extLst>
              <a:ext uri="{FF2B5EF4-FFF2-40B4-BE49-F238E27FC236}">
                <a16:creationId xmlns:a16="http://schemas.microsoft.com/office/drawing/2014/main" id="{12DE6645-4FA3-8CC6-72D8-CFB66A4191C4}"/>
              </a:ext>
            </a:extLst>
          </p:cNvPr>
          <p:cNvSpPr txBox="1"/>
          <p:nvPr/>
        </p:nvSpPr>
        <p:spPr>
          <a:xfrm>
            <a:off x="5876779" y="41959"/>
            <a:ext cx="6098344" cy="646331"/>
          </a:xfrm>
          <a:prstGeom prst="rect">
            <a:avLst/>
          </a:prstGeom>
          <a:noFill/>
        </p:spPr>
        <p:txBody>
          <a:bodyPr wrap="square">
            <a:spAutoFit/>
          </a:bodyPr>
          <a:lstStyle/>
          <a:p>
            <a:pPr algn="r"/>
            <a:r>
              <a:rPr lang="en-GB" sz="3600" dirty="0">
                <a:solidFill>
                  <a:srgbClr val="00B050"/>
                </a:solidFill>
              </a:rPr>
              <a:t>3 TopBottom.xlsx</a:t>
            </a:r>
          </a:p>
        </p:txBody>
      </p:sp>
    </p:spTree>
    <p:extLst>
      <p:ext uri="{BB962C8B-B14F-4D97-AF65-F5344CB8AC3E}">
        <p14:creationId xmlns:p14="http://schemas.microsoft.com/office/powerpoint/2010/main" val="273920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84D-C37B-D790-D361-590B7CB4F542}"/>
              </a:ext>
            </a:extLst>
          </p:cNvPr>
          <p:cNvSpPr>
            <a:spLocks noGrp="1"/>
          </p:cNvSpPr>
          <p:nvPr>
            <p:ph type="title"/>
          </p:nvPr>
        </p:nvSpPr>
        <p:spPr/>
        <p:txBody>
          <a:bodyPr/>
          <a:lstStyle/>
          <a:p>
            <a:pPr algn="ctr"/>
            <a:r>
              <a:rPr lang="en-GB" b="1" dirty="0">
                <a:solidFill>
                  <a:srgbClr val="00B050"/>
                </a:solidFill>
              </a:rPr>
              <a:t>Showing Top/Bottom 10 (or 10%)</a:t>
            </a:r>
          </a:p>
        </p:txBody>
      </p:sp>
      <p:sp>
        <p:nvSpPr>
          <p:cNvPr id="3" name="Content Placeholder 2">
            <a:extLst>
              <a:ext uri="{FF2B5EF4-FFF2-40B4-BE49-F238E27FC236}">
                <a16:creationId xmlns:a16="http://schemas.microsoft.com/office/drawing/2014/main" id="{F7392711-40FC-7452-3544-7C2F341E622C}"/>
              </a:ext>
            </a:extLst>
          </p:cNvPr>
          <p:cNvSpPr>
            <a:spLocks noGrp="1"/>
          </p:cNvSpPr>
          <p:nvPr>
            <p:ph idx="1"/>
          </p:nvPr>
        </p:nvSpPr>
        <p:spPr/>
        <p:txBody>
          <a:bodyPr>
            <a:normAutofit/>
          </a:bodyPr>
          <a:lstStyle/>
          <a:p>
            <a:r>
              <a:rPr lang="en-GB" dirty="0"/>
              <a:t>Click OK.</a:t>
            </a:r>
          </a:p>
          <a:p>
            <a:endParaRPr lang="en-GB" dirty="0"/>
          </a:p>
          <a:p>
            <a:endParaRPr lang="en-GB" dirty="0"/>
          </a:p>
          <a:p>
            <a:r>
              <a:rPr lang="en-GB" dirty="0"/>
              <a:t>We get the following highlighted cells.</a:t>
            </a:r>
          </a:p>
          <a:p>
            <a:endParaRPr lang="en-GB" dirty="0"/>
          </a:p>
          <a:p>
            <a:endParaRPr lang="en-GB" dirty="0"/>
          </a:p>
          <a:p>
            <a:endParaRPr lang="en-GB" dirty="0"/>
          </a:p>
          <a:p>
            <a:r>
              <a:rPr lang="en-GB" dirty="0">
                <a:solidFill>
                  <a:srgbClr val="00B050"/>
                </a:solidFill>
              </a:rPr>
              <a:t>Try Top 10%, Bottom 10, and Bottom 10%</a:t>
            </a:r>
          </a:p>
        </p:txBody>
      </p:sp>
      <p:pic>
        <p:nvPicPr>
          <p:cNvPr id="6146" name="Picture 2" descr="Conditional Formatting in Excel - Top 10 OK">
            <a:extLst>
              <a:ext uri="{FF2B5EF4-FFF2-40B4-BE49-F238E27FC236}">
                <a16:creationId xmlns:a16="http://schemas.microsoft.com/office/drawing/2014/main" id="{D83D4FD7-85C5-1559-4536-35F66E81A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150" y="1690688"/>
            <a:ext cx="30194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6F6BE2B-1C8A-2746-630E-C4BB0A67EF3C}"/>
              </a:ext>
            </a:extLst>
          </p:cNvPr>
          <p:cNvPicPr>
            <a:picLocks noChangeAspect="1"/>
          </p:cNvPicPr>
          <p:nvPr/>
        </p:nvPicPr>
        <p:blipFill>
          <a:blip r:embed="rId3"/>
          <a:stretch>
            <a:fillRect/>
          </a:stretch>
        </p:blipFill>
        <p:spPr>
          <a:xfrm>
            <a:off x="6798287" y="2501997"/>
            <a:ext cx="1514475" cy="2247900"/>
          </a:xfrm>
          <a:prstGeom prst="rect">
            <a:avLst/>
          </a:prstGeom>
        </p:spPr>
      </p:pic>
      <p:sp>
        <p:nvSpPr>
          <p:cNvPr id="4" name="Slide Number Placeholder 3">
            <a:extLst>
              <a:ext uri="{FF2B5EF4-FFF2-40B4-BE49-F238E27FC236}">
                <a16:creationId xmlns:a16="http://schemas.microsoft.com/office/drawing/2014/main" id="{E59B6E53-EB2E-730F-F5E3-D61E60BEF90F}"/>
              </a:ext>
            </a:extLst>
          </p:cNvPr>
          <p:cNvSpPr>
            <a:spLocks noGrp="1"/>
          </p:cNvSpPr>
          <p:nvPr>
            <p:ph type="sldNum" sz="quarter" idx="12"/>
          </p:nvPr>
        </p:nvSpPr>
        <p:spPr/>
        <p:txBody>
          <a:bodyPr/>
          <a:lstStyle/>
          <a:p>
            <a:fld id="{55A584B1-82A0-46CF-A6A7-50A4B38DD610}" type="slidenum">
              <a:rPr lang="en-GB" smtClean="0"/>
              <a:t>9</a:t>
            </a:fld>
            <a:endParaRPr lang="en-GB"/>
          </a:p>
        </p:txBody>
      </p:sp>
    </p:spTree>
    <p:extLst>
      <p:ext uri="{BB962C8B-B14F-4D97-AF65-F5344CB8AC3E}">
        <p14:creationId xmlns:p14="http://schemas.microsoft.com/office/powerpoint/2010/main" val="1170651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1197</Words>
  <Application>Microsoft Office PowerPoint</Application>
  <PresentationFormat>Widescreen</PresentationFormat>
  <Paragraphs>159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FROM EXCEL TO EXCELLENT</vt:lpstr>
      <vt:lpstr>What is Conditional formatting? </vt:lpstr>
      <vt:lpstr>Showing Duplicate Values </vt:lpstr>
      <vt:lpstr>Showing Duplicate Values </vt:lpstr>
      <vt:lpstr>Showing Cells with Value Greater/Less than a Number</vt:lpstr>
      <vt:lpstr>Showing Cells with Value Greater/Less than a Number</vt:lpstr>
      <vt:lpstr>Remove Conditional Formatting</vt:lpstr>
      <vt:lpstr>Showing Top/Bottom 10 (or 10%)</vt:lpstr>
      <vt:lpstr>Showing Top/Bottom 10 (or 10%)</vt:lpstr>
      <vt:lpstr>Showing Errors/Blanks</vt:lpstr>
      <vt:lpstr>Showing Errors/Blanks</vt:lpstr>
      <vt:lpstr>Showing Errors/Blanks</vt:lpstr>
      <vt:lpstr>Creating Heat Maps</vt:lpstr>
      <vt:lpstr>Showing Every Other Row/Column</vt:lpstr>
      <vt:lpstr>Showing Every Other Row/Column</vt:lpstr>
      <vt:lpstr>Showing Every Other Row/Column</vt:lpstr>
      <vt:lpstr>Search and Highlight Data using Conditional Formatting</vt:lpstr>
      <vt:lpstr>Search and Highlight Data using Conditional Formatting</vt:lpstr>
      <vt:lpstr>Search and Highlight Data using Conditional Formatting</vt:lpstr>
      <vt:lpstr>Search and Highlight Data using Conditional Formatting</vt:lpstr>
      <vt:lpstr>Search and Highlight Rows with Data using Conditional Formatting</vt:lpstr>
      <vt:lpstr>Search and Highlight Rows with Data using Conditional Formatting</vt:lpstr>
      <vt:lpstr>Search and Highlight Rows with Data using Conditional Formatting based on Partial Match</vt:lpstr>
      <vt:lpstr>Search and Highlight Rows with Data using Conditional Formatting based on Partial Match </vt:lpstr>
      <vt:lpstr>Search and Highlight Rows with Data using Conditional Formatting based on Partial Match </vt:lpstr>
      <vt:lpstr>Multiple Conditional Formatting Rules</vt:lpstr>
      <vt:lpstr>Multiple Conditional Formatting Rules</vt:lpstr>
      <vt:lpstr>Multiple Conditional Formatting Rules</vt:lpstr>
      <vt:lpstr>Exercise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 Boonjing</dc:creator>
  <cp:lastModifiedBy>Veera Boonjing</cp:lastModifiedBy>
  <cp:revision>26</cp:revision>
  <dcterms:created xsi:type="dcterms:W3CDTF">2023-06-30T06:10:35Z</dcterms:created>
  <dcterms:modified xsi:type="dcterms:W3CDTF">2023-08-09T01:12:45Z</dcterms:modified>
</cp:coreProperties>
</file>