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4" r:id="rId14"/>
    <p:sldId id="275" r:id="rId15"/>
    <p:sldId id="269" r:id="rId16"/>
    <p:sldId id="270" r:id="rId17"/>
    <p:sldId id="273" r:id="rId18"/>
    <p:sldId id="276" r:id="rId19"/>
    <p:sldId id="277" r:id="rId20"/>
    <p:sldId id="278" r:id="rId21"/>
    <p:sldId id="279" r:id="rId22"/>
    <p:sldId id="280" r:id="rId23"/>
    <p:sldId id="282" r:id="rId24"/>
    <p:sldId id="283" r:id="rId25"/>
    <p:sldId id="284" r:id="rId26"/>
    <p:sldId id="285" r:id="rId27"/>
    <p:sldId id="286" r:id="rId28"/>
    <p:sldId id="287" r:id="rId29"/>
    <p:sldId id="288" r:id="rId30"/>
    <p:sldId id="289" r:id="rId31"/>
    <p:sldId id="281" r:id="rId32"/>
    <p:sldId id="290" r:id="rId33"/>
    <p:sldId id="291" r:id="rId34"/>
    <p:sldId id="292" r:id="rId35"/>
    <p:sldId id="293" r:id="rId36"/>
    <p:sldId id="272" r:id="rId37"/>
    <p:sldId id="294"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095CBE-BEB9-46C7-ACD2-5B6CD01CCFDA}" type="datetimeFigureOut">
              <a:rPr lang="en-GB" smtClean="0"/>
              <a:t>09/08/2023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24008-60BE-4BB6-A0F4-F98287EC7532}" type="slidenum">
              <a:rPr lang="en-GB" smtClean="0"/>
              <a:t>‹#›</a:t>
            </a:fld>
            <a:endParaRPr lang="en-GB"/>
          </a:p>
        </p:txBody>
      </p:sp>
    </p:spTree>
    <p:extLst>
      <p:ext uri="{BB962C8B-B14F-4D97-AF65-F5344CB8AC3E}">
        <p14:creationId xmlns:p14="http://schemas.microsoft.com/office/powerpoint/2010/main" val="2800875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CF24008-60BE-4BB6-A0F4-F98287EC7532}" type="slidenum">
              <a:rPr lang="en-GB" smtClean="0"/>
              <a:t>13</a:t>
            </a:fld>
            <a:endParaRPr lang="en-GB"/>
          </a:p>
        </p:txBody>
      </p:sp>
    </p:spTree>
    <p:extLst>
      <p:ext uri="{BB962C8B-B14F-4D97-AF65-F5344CB8AC3E}">
        <p14:creationId xmlns:p14="http://schemas.microsoft.com/office/powerpoint/2010/main" val="2476670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CF24008-60BE-4BB6-A0F4-F98287EC7532}" type="slidenum">
              <a:rPr lang="en-GB" smtClean="0"/>
              <a:t>14</a:t>
            </a:fld>
            <a:endParaRPr lang="en-GB"/>
          </a:p>
        </p:txBody>
      </p:sp>
    </p:spTree>
    <p:extLst>
      <p:ext uri="{BB962C8B-B14F-4D97-AF65-F5344CB8AC3E}">
        <p14:creationId xmlns:p14="http://schemas.microsoft.com/office/powerpoint/2010/main" val="983915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C38B9-2108-8FEB-0235-8A8D87D549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7C21BE4-A163-D782-5E95-8113E37277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D54A82F-34C6-91EF-7900-A82B52FA9608}"/>
              </a:ext>
            </a:extLst>
          </p:cNvPr>
          <p:cNvSpPr>
            <a:spLocks noGrp="1"/>
          </p:cNvSpPr>
          <p:nvPr>
            <p:ph type="dt" sz="half" idx="10"/>
          </p:nvPr>
        </p:nvSpPr>
        <p:spPr/>
        <p:txBody>
          <a:bodyPr/>
          <a:lstStyle/>
          <a:p>
            <a:fld id="{D4E47A60-01FD-447C-BC34-DA91FFA25AD3}" type="datetime1">
              <a:rPr lang="en-GB" smtClean="0"/>
              <a:t>09/08/2023</a:t>
            </a:fld>
            <a:endParaRPr lang="en-GB"/>
          </a:p>
        </p:txBody>
      </p:sp>
      <p:sp>
        <p:nvSpPr>
          <p:cNvPr id="5" name="Footer Placeholder 4">
            <a:extLst>
              <a:ext uri="{FF2B5EF4-FFF2-40B4-BE49-F238E27FC236}">
                <a16:creationId xmlns:a16="http://schemas.microsoft.com/office/drawing/2014/main" id="{FDFCED3A-7FB8-9504-E614-C8A13C3A09A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BA4D105-752F-E502-EC77-409AB3749521}"/>
              </a:ext>
            </a:extLst>
          </p:cNvPr>
          <p:cNvSpPr>
            <a:spLocks noGrp="1"/>
          </p:cNvSpPr>
          <p:nvPr>
            <p:ph type="sldNum" sz="quarter" idx="12"/>
          </p:nvPr>
        </p:nvSpPr>
        <p:spPr/>
        <p:txBody>
          <a:bodyPr/>
          <a:lstStyle/>
          <a:p>
            <a:fld id="{46CF0DE9-814D-41ED-98BF-C47DB3492238}" type="slidenum">
              <a:rPr lang="en-GB" smtClean="0"/>
              <a:t>‹#›</a:t>
            </a:fld>
            <a:endParaRPr lang="en-GB"/>
          </a:p>
        </p:txBody>
      </p:sp>
    </p:spTree>
    <p:extLst>
      <p:ext uri="{BB962C8B-B14F-4D97-AF65-F5344CB8AC3E}">
        <p14:creationId xmlns:p14="http://schemas.microsoft.com/office/powerpoint/2010/main" val="1711028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F63FF-9BDE-5D53-E82B-174ED8CEAFE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77BA498-91DB-19AE-C75A-36B8926CBA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5D19754-3842-E6DD-C210-C6AA92A0E7A7}"/>
              </a:ext>
            </a:extLst>
          </p:cNvPr>
          <p:cNvSpPr>
            <a:spLocks noGrp="1"/>
          </p:cNvSpPr>
          <p:nvPr>
            <p:ph type="dt" sz="half" idx="10"/>
          </p:nvPr>
        </p:nvSpPr>
        <p:spPr/>
        <p:txBody>
          <a:bodyPr/>
          <a:lstStyle/>
          <a:p>
            <a:fld id="{D7463921-5F14-46D0-9F6B-39B32B454B77}" type="datetime1">
              <a:rPr lang="en-GB" smtClean="0"/>
              <a:t>09/08/2023</a:t>
            </a:fld>
            <a:endParaRPr lang="en-GB"/>
          </a:p>
        </p:txBody>
      </p:sp>
      <p:sp>
        <p:nvSpPr>
          <p:cNvPr id="5" name="Footer Placeholder 4">
            <a:extLst>
              <a:ext uri="{FF2B5EF4-FFF2-40B4-BE49-F238E27FC236}">
                <a16:creationId xmlns:a16="http://schemas.microsoft.com/office/drawing/2014/main" id="{EBE78DB3-1CE6-DBFC-094A-B1EC9398CF4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8ABD6A-B738-5F7E-55FC-01114F7A20BF}"/>
              </a:ext>
            </a:extLst>
          </p:cNvPr>
          <p:cNvSpPr>
            <a:spLocks noGrp="1"/>
          </p:cNvSpPr>
          <p:nvPr>
            <p:ph type="sldNum" sz="quarter" idx="12"/>
          </p:nvPr>
        </p:nvSpPr>
        <p:spPr/>
        <p:txBody>
          <a:bodyPr/>
          <a:lstStyle/>
          <a:p>
            <a:fld id="{46CF0DE9-814D-41ED-98BF-C47DB3492238}" type="slidenum">
              <a:rPr lang="en-GB" smtClean="0"/>
              <a:t>‹#›</a:t>
            </a:fld>
            <a:endParaRPr lang="en-GB"/>
          </a:p>
        </p:txBody>
      </p:sp>
    </p:spTree>
    <p:extLst>
      <p:ext uri="{BB962C8B-B14F-4D97-AF65-F5344CB8AC3E}">
        <p14:creationId xmlns:p14="http://schemas.microsoft.com/office/powerpoint/2010/main" val="2095474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543721-E8D1-812E-8D71-58BA04D3A15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7509439-AACD-479D-F83C-8304837E04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984C372-8EFC-2F9A-CC49-EC741DF835D6}"/>
              </a:ext>
            </a:extLst>
          </p:cNvPr>
          <p:cNvSpPr>
            <a:spLocks noGrp="1"/>
          </p:cNvSpPr>
          <p:nvPr>
            <p:ph type="dt" sz="half" idx="10"/>
          </p:nvPr>
        </p:nvSpPr>
        <p:spPr/>
        <p:txBody>
          <a:bodyPr/>
          <a:lstStyle/>
          <a:p>
            <a:fld id="{CFB846DD-ED7B-410C-AA1E-AC5B13C18115}" type="datetime1">
              <a:rPr lang="en-GB" smtClean="0"/>
              <a:t>09/08/2023</a:t>
            </a:fld>
            <a:endParaRPr lang="en-GB"/>
          </a:p>
        </p:txBody>
      </p:sp>
      <p:sp>
        <p:nvSpPr>
          <p:cNvPr id="5" name="Footer Placeholder 4">
            <a:extLst>
              <a:ext uri="{FF2B5EF4-FFF2-40B4-BE49-F238E27FC236}">
                <a16:creationId xmlns:a16="http://schemas.microsoft.com/office/drawing/2014/main" id="{AF415723-76D7-F500-0023-5EEA42F87E7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CB4C686-92CB-4A3D-EF89-0134445F3D70}"/>
              </a:ext>
            </a:extLst>
          </p:cNvPr>
          <p:cNvSpPr>
            <a:spLocks noGrp="1"/>
          </p:cNvSpPr>
          <p:nvPr>
            <p:ph type="sldNum" sz="quarter" idx="12"/>
          </p:nvPr>
        </p:nvSpPr>
        <p:spPr/>
        <p:txBody>
          <a:bodyPr/>
          <a:lstStyle/>
          <a:p>
            <a:fld id="{46CF0DE9-814D-41ED-98BF-C47DB3492238}" type="slidenum">
              <a:rPr lang="en-GB" smtClean="0"/>
              <a:t>‹#›</a:t>
            </a:fld>
            <a:endParaRPr lang="en-GB"/>
          </a:p>
        </p:txBody>
      </p:sp>
    </p:spTree>
    <p:extLst>
      <p:ext uri="{BB962C8B-B14F-4D97-AF65-F5344CB8AC3E}">
        <p14:creationId xmlns:p14="http://schemas.microsoft.com/office/powerpoint/2010/main" val="3462574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C5A7E-C536-C1F9-9DDD-2A2D5BF4A1B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EC445D9-6D68-26E6-E350-8146A040BB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14CE926-7870-EE33-7059-2455DFEE91D6}"/>
              </a:ext>
            </a:extLst>
          </p:cNvPr>
          <p:cNvSpPr>
            <a:spLocks noGrp="1"/>
          </p:cNvSpPr>
          <p:nvPr>
            <p:ph type="dt" sz="half" idx="10"/>
          </p:nvPr>
        </p:nvSpPr>
        <p:spPr/>
        <p:txBody>
          <a:bodyPr/>
          <a:lstStyle/>
          <a:p>
            <a:fld id="{F96DD53A-E136-4923-9CB9-9D5DDF3FFB9B}" type="datetime1">
              <a:rPr lang="en-GB" smtClean="0"/>
              <a:t>09/08/2023</a:t>
            </a:fld>
            <a:endParaRPr lang="en-GB"/>
          </a:p>
        </p:txBody>
      </p:sp>
      <p:sp>
        <p:nvSpPr>
          <p:cNvPr id="5" name="Footer Placeholder 4">
            <a:extLst>
              <a:ext uri="{FF2B5EF4-FFF2-40B4-BE49-F238E27FC236}">
                <a16:creationId xmlns:a16="http://schemas.microsoft.com/office/drawing/2014/main" id="{6247A0D1-B5F0-69C2-5A1E-F3FFAF8E6C0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A96EC51-E005-E3FD-CED1-F219B6F2E88F}"/>
              </a:ext>
            </a:extLst>
          </p:cNvPr>
          <p:cNvSpPr>
            <a:spLocks noGrp="1"/>
          </p:cNvSpPr>
          <p:nvPr>
            <p:ph type="sldNum" sz="quarter" idx="12"/>
          </p:nvPr>
        </p:nvSpPr>
        <p:spPr/>
        <p:txBody>
          <a:bodyPr/>
          <a:lstStyle/>
          <a:p>
            <a:fld id="{46CF0DE9-814D-41ED-98BF-C47DB3492238}" type="slidenum">
              <a:rPr lang="en-GB" smtClean="0"/>
              <a:t>‹#›</a:t>
            </a:fld>
            <a:endParaRPr lang="en-GB"/>
          </a:p>
        </p:txBody>
      </p:sp>
    </p:spTree>
    <p:extLst>
      <p:ext uri="{BB962C8B-B14F-4D97-AF65-F5344CB8AC3E}">
        <p14:creationId xmlns:p14="http://schemas.microsoft.com/office/powerpoint/2010/main" val="1551825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15DF2-9260-17BB-B08C-6CC3B14975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293CA65-501F-5C3A-1669-61589F59B6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44A7E2-AC3E-4CF8-9CA9-04683A8B729B}"/>
              </a:ext>
            </a:extLst>
          </p:cNvPr>
          <p:cNvSpPr>
            <a:spLocks noGrp="1"/>
          </p:cNvSpPr>
          <p:nvPr>
            <p:ph type="dt" sz="half" idx="10"/>
          </p:nvPr>
        </p:nvSpPr>
        <p:spPr/>
        <p:txBody>
          <a:bodyPr/>
          <a:lstStyle/>
          <a:p>
            <a:fld id="{AD097828-DDA1-4D52-8538-52117AC64165}" type="datetime1">
              <a:rPr lang="en-GB" smtClean="0"/>
              <a:t>09/08/2023</a:t>
            </a:fld>
            <a:endParaRPr lang="en-GB"/>
          </a:p>
        </p:txBody>
      </p:sp>
      <p:sp>
        <p:nvSpPr>
          <p:cNvPr id="5" name="Footer Placeholder 4">
            <a:extLst>
              <a:ext uri="{FF2B5EF4-FFF2-40B4-BE49-F238E27FC236}">
                <a16:creationId xmlns:a16="http://schemas.microsoft.com/office/drawing/2014/main" id="{BBFD72E7-8DE4-5751-15D3-72A3548CDFD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59B004B-0235-8BB5-71CD-F233E30D3F72}"/>
              </a:ext>
            </a:extLst>
          </p:cNvPr>
          <p:cNvSpPr>
            <a:spLocks noGrp="1"/>
          </p:cNvSpPr>
          <p:nvPr>
            <p:ph type="sldNum" sz="quarter" idx="12"/>
          </p:nvPr>
        </p:nvSpPr>
        <p:spPr/>
        <p:txBody>
          <a:bodyPr/>
          <a:lstStyle/>
          <a:p>
            <a:fld id="{46CF0DE9-814D-41ED-98BF-C47DB3492238}" type="slidenum">
              <a:rPr lang="en-GB" smtClean="0"/>
              <a:t>‹#›</a:t>
            </a:fld>
            <a:endParaRPr lang="en-GB"/>
          </a:p>
        </p:txBody>
      </p:sp>
    </p:spTree>
    <p:extLst>
      <p:ext uri="{BB962C8B-B14F-4D97-AF65-F5344CB8AC3E}">
        <p14:creationId xmlns:p14="http://schemas.microsoft.com/office/powerpoint/2010/main" val="3009532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1C7B3-E73B-8584-F0C8-3699BA90FC0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A0076F1-F87B-716A-1C20-288E3AE1E9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09CAE16-3ED9-57D4-00E2-4058BC53C3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318E233-8424-6083-A31D-469CFDC6DCBF}"/>
              </a:ext>
            </a:extLst>
          </p:cNvPr>
          <p:cNvSpPr>
            <a:spLocks noGrp="1"/>
          </p:cNvSpPr>
          <p:nvPr>
            <p:ph type="dt" sz="half" idx="10"/>
          </p:nvPr>
        </p:nvSpPr>
        <p:spPr/>
        <p:txBody>
          <a:bodyPr/>
          <a:lstStyle/>
          <a:p>
            <a:fld id="{734780D7-6347-429B-A578-290F3DD130E4}" type="datetime1">
              <a:rPr lang="en-GB" smtClean="0"/>
              <a:t>09/08/2023</a:t>
            </a:fld>
            <a:endParaRPr lang="en-GB"/>
          </a:p>
        </p:txBody>
      </p:sp>
      <p:sp>
        <p:nvSpPr>
          <p:cNvPr id="6" name="Footer Placeholder 5">
            <a:extLst>
              <a:ext uri="{FF2B5EF4-FFF2-40B4-BE49-F238E27FC236}">
                <a16:creationId xmlns:a16="http://schemas.microsoft.com/office/drawing/2014/main" id="{5C55C0B9-A76F-6F72-FE43-ECF1C217A72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3433193-447D-5101-4AB5-D655A5D67244}"/>
              </a:ext>
            </a:extLst>
          </p:cNvPr>
          <p:cNvSpPr>
            <a:spLocks noGrp="1"/>
          </p:cNvSpPr>
          <p:nvPr>
            <p:ph type="sldNum" sz="quarter" idx="12"/>
          </p:nvPr>
        </p:nvSpPr>
        <p:spPr/>
        <p:txBody>
          <a:bodyPr/>
          <a:lstStyle/>
          <a:p>
            <a:fld id="{46CF0DE9-814D-41ED-98BF-C47DB3492238}" type="slidenum">
              <a:rPr lang="en-GB" smtClean="0"/>
              <a:t>‹#›</a:t>
            </a:fld>
            <a:endParaRPr lang="en-GB"/>
          </a:p>
        </p:txBody>
      </p:sp>
    </p:spTree>
    <p:extLst>
      <p:ext uri="{BB962C8B-B14F-4D97-AF65-F5344CB8AC3E}">
        <p14:creationId xmlns:p14="http://schemas.microsoft.com/office/powerpoint/2010/main" val="1315292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2B532-1993-D85E-2D38-E391C113F98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FA11724-452B-7F68-B953-68158D71CA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530A7A-CC04-7B63-CC04-C04D5D279E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86B1DBE-A778-507B-C0DD-AA46ED8015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641DD7-437E-E039-7519-FB12CA8335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AF0CA91-4B24-A9C9-3A60-53344EB6CBBC}"/>
              </a:ext>
            </a:extLst>
          </p:cNvPr>
          <p:cNvSpPr>
            <a:spLocks noGrp="1"/>
          </p:cNvSpPr>
          <p:nvPr>
            <p:ph type="dt" sz="half" idx="10"/>
          </p:nvPr>
        </p:nvSpPr>
        <p:spPr/>
        <p:txBody>
          <a:bodyPr/>
          <a:lstStyle/>
          <a:p>
            <a:fld id="{0DB0EE7F-BA7F-423B-B440-D90FE14E4888}" type="datetime1">
              <a:rPr lang="en-GB" smtClean="0"/>
              <a:t>09/08/2023</a:t>
            </a:fld>
            <a:endParaRPr lang="en-GB"/>
          </a:p>
        </p:txBody>
      </p:sp>
      <p:sp>
        <p:nvSpPr>
          <p:cNvPr id="8" name="Footer Placeholder 7">
            <a:extLst>
              <a:ext uri="{FF2B5EF4-FFF2-40B4-BE49-F238E27FC236}">
                <a16:creationId xmlns:a16="http://schemas.microsoft.com/office/drawing/2014/main" id="{DAF10884-29C0-19A3-B20F-922BF3E335E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345B50D-19BE-F5C9-7441-9505C5C86920}"/>
              </a:ext>
            </a:extLst>
          </p:cNvPr>
          <p:cNvSpPr>
            <a:spLocks noGrp="1"/>
          </p:cNvSpPr>
          <p:nvPr>
            <p:ph type="sldNum" sz="quarter" idx="12"/>
          </p:nvPr>
        </p:nvSpPr>
        <p:spPr/>
        <p:txBody>
          <a:bodyPr/>
          <a:lstStyle/>
          <a:p>
            <a:fld id="{46CF0DE9-814D-41ED-98BF-C47DB3492238}" type="slidenum">
              <a:rPr lang="en-GB" smtClean="0"/>
              <a:t>‹#›</a:t>
            </a:fld>
            <a:endParaRPr lang="en-GB"/>
          </a:p>
        </p:txBody>
      </p:sp>
    </p:spTree>
    <p:extLst>
      <p:ext uri="{BB962C8B-B14F-4D97-AF65-F5344CB8AC3E}">
        <p14:creationId xmlns:p14="http://schemas.microsoft.com/office/powerpoint/2010/main" val="204583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C97FB-9503-0B11-9993-DA743E26EE8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BEA8330-2A0D-739E-3883-AE54A83084AE}"/>
              </a:ext>
            </a:extLst>
          </p:cNvPr>
          <p:cNvSpPr>
            <a:spLocks noGrp="1"/>
          </p:cNvSpPr>
          <p:nvPr>
            <p:ph type="dt" sz="half" idx="10"/>
          </p:nvPr>
        </p:nvSpPr>
        <p:spPr/>
        <p:txBody>
          <a:bodyPr/>
          <a:lstStyle/>
          <a:p>
            <a:fld id="{DA9511BA-7BC8-4CC0-95E3-615887F487A5}" type="datetime1">
              <a:rPr lang="en-GB" smtClean="0"/>
              <a:t>09/08/2023</a:t>
            </a:fld>
            <a:endParaRPr lang="en-GB"/>
          </a:p>
        </p:txBody>
      </p:sp>
      <p:sp>
        <p:nvSpPr>
          <p:cNvPr id="4" name="Footer Placeholder 3">
            <a:extLst>
              <a:ext uri="{FF2B5EF4-FFF2-40B4-BE49-F238E27FC236}">
                <a16:creationId xmlns:a16="http://schemas.microsoft.com/office/drawing/2014/main" id="{2FC6C2ED-B979-6362-E711-8370B7369D3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AC09F87-874E-258D-2714-4248ADD14426}"/>
              </a:ext>
            </a:extLst>
          </p:cNvPr>
          <p:cNvSpPr>
            <a:spLocks noGrp="1"/>
          </p:cNvSpPr>
          <p:nvPr>
            <p:ph type="sldNum" sz="quarter" idx="12"/>
          </p:nvPr>
        </p:nvSpPr>
        <p:spPr/>
        <p:txBody>
          <a:bodyPr/>
          <a:lstStyle/>
          <a:p>
            <a:fld id="{46CF0DE9-814D-41ED-98BF-C47DB3492238}" type="slidenum">
              <a:rPr lang="en-GB" smtClean="0"/>
              <a:t>‹#›</a:t>
            </a:fld>
            <a:endParaRPr lang="en-GB"/>
          </a:p>
        </p:txBody>
      </p:sp>
    </p:spTree>
    <p:extLst>
      <p:ext uri="{BB962C8B-B14F-4D97-AF65-F5344CB8AC3E}">
        <p14:creationId xmlns:p14="http://schemas.microsoft.com/office/powerpoint/2010/main" val="3190011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F4F409-0770-3C4F-9542-34E79EF89859}"/>
              </a:ext>
            </a:extLst>
          </p:cNvPr>
          <p:cNvSpPr>
            <a:spLocks noGrp="1"/>
          </p:cNvSpPr>
          <p:nvPr>
            <p:ph type="dt" sz="half" idx="10"/>
          </p:nvPr>
        </p:nvSpPr>
        <p:spPr/>
        <p:txBody>
          <a:bodyPr/>
          <a:lstStyle/>
          <a:p>
            <a:fld id="{93DD024C-F3BB-47FB-98F1-20BC04B437AA}" type="datetime1">
              <a:rPr lang="en-GB" smtClean="0"/>
              <a:t>09/08/2023</a:t>
            </a:fld>
            <a:endParaRPr lang="en-GB"/>
          </a:p>
        </p:txBody>
      </p:sp>
      <p:sp>
        <p:nvSpPr>
          <p:cNvPr id="3" name="Footer Placeholder 2">
            <a:extLst>
              <a:ext uri="{FF2B5EF4-FFF2-40B4-BE49-F238E27FC236}">
                <a16:creationId xmlns:a16="http://schemas.microsoft.com/office/drawing/2014/main" id="{3483BCA4-67A8-CD7B-AE82-022967F44F3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A34A589-4B8E-FD6E-3625-D0E520A60C0C}"/>
              </a:ext>
            </a:extLst>
          </p:cNvPr>
          <p:cNvSpPr>
            <a:spLocks noGrp="1"/>
          </p:cNvSpPr>
          <p:nvPr>
            <p:ph type="sldNum" sz="quarter" idx="12"/>
          </p:nvPr>
        </p:nvSpPr>
        <p:spPr/>
        <p:txBody>
          <a:bodyPr/>
          <a:lstStyle/>
          <a:p>
            <a:fld id="{46CF0DE9-814D-41ED-98BF-C47DB3492238}" type="slidenum">
              <a:rPr lang="en-GB" smtClean="0"/>
              <a:t>‹#›</a:t>
            </a:fld>
            <a:endParaRPr lang="en-GB"/>
          </a:p>
        </p:txBody>
      </p:sp>
    </p:spTree>
    <p:extLst>
      <p:ext uri="{BB962C8B-B14F-4D97-AF65-F5344CB8AC3E}">
        <p14:creationId xmlns:p14="http://schemas.microsoft.com/office/powerpoint/2010/main" val="1624798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C44B-CB95-0763-4535-D46E48A2BB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8FC418C-4FE0-4D53-A43C-13155BD0FA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73A1521-6E0E-536A-8802-80F9901BD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767AA2-8A9A-D08F-D39E-6CD274CA61D3}"/>
              </a:ext>
            </a:extLst>
          </p:cNvPr>
          <p:cNvSpPr>
            <a:spLocks noGrp="1"/>
          </p:cNvSpPr>
          <p:nvPr>
            <p:ph type="dt" sz="half" idx="10"/>
          </p:nvPr>
        </p:nvSpPr>
        <p:spPr/>
        <p:txBody>
          <a:bodyPr/>
          <a:lstStyle/>
          <a:p>
            <a:fld id="{7CFA71C5-AB6A-41A3-8FE5-56006B544462}" type="datetime1">
              <a:rPr lang="en-GB" smtClean="0"/>
              <a:t>09/08/2023</a:t>
            </a:fld>
            <a:endParaRPr lang="en-GB"/>
          </a:p>
        </p:txBody>
      </p:sp>
      <p:sp>
        <p:nvSpPr>
          <p:cNvPr id="6" name="Footer Placeholder 5">
            <a:extLst>
              <a:ext uri="{FF2B5EF4-FFF2-40B4-BE49-F238E27FC236}">
                <a16:creationId xmlns:a16="http://schemas.microsoft.com/office/drawing/2014/main" id="{B683B75E-F24E-A7CB-7E1B-14AD6587D9A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28C232-8C08-C050-FF2E-7E38DDAB4DC4}"/>
              </a:ext>
            </a:extLst>
          </p:cNvPr>
          <p:cNvSpPr>
            <a:spLocks noGrp="1"/>
          </p:cNvSpPr>
          <p:nvPr>
            <p:ph type="sldNum" sz="quarter" idx="12"/>
          </p:nvPr>
        </p:nvSpPr>
        <p:spPr/>
        <p:txBody>
          <a:bodyPr/>
          <a:lstStyle/>
          <a:p>
            <a:fld id="{46CF0DE9-814D-41ED-98BF-C47DB3492238}" type="slidenum">
              <a:rPr lang="en-GB" smtClean="0"/>
              <a:t>‹#›</a:t>
            </a:fld>
            <a:endParaRPr lang="en-GB"/>
          </a:p>
        </p:txBody>
      </p:sp>
    </p:spTree>
    <p:extLst>
      <p:ext uri="{BB962C8B-B14F-4D97-AF65-F5344CB8AC3E}">
        <p14:creationId xmlns:p14="http://schemas.microsoft.com/office/powerpoint/2010/main" val="1052678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5941F-C4A5-E0A3-1323-50EF7AFC66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C812037-7B75-80FB-CE99-2C3A6172E8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50E8ECB-5762-F062-433B-959FC1BB6B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23ED7E-A090-0E6D-6463-DD367EA0A6CD}"/>
              </a:ext>
            </a:extLst>
          </p:cNvPr>
          <p:cNvSpPr>
            <a:spLocks noGrp="1"/>
          </p:cNvSpPr>
          <p:nvPr>
            <p:ph type="dt" sz="half" idx="10"/>
          </p:nvPr>
        </p:nvSpPr>
        <p:spPr/>
        <p:txBody>
          <a:bodyPr/>
          <a:lstStyle/>
          <a:p>
            <a:fld id="{1FD8DA7D-8FBF-4845-9107-15A0BDEE8A4B}" type="datetime1">
              <a:rPr lang="en-GB" smtClean="0"/>
              <a:t>09/08/2023</a:t>
            </a:fld>
            <a:endParaRPr lang="en-GB"/>
          </a:p>
        </p:txBody>
      </p:sp>
      <p:sp>
        <p:nvSpPr>
          <p:cNvPr id="6" name="Footer Placeholder 5">
            <a:extLst>
              <a:ext uri="{FF2B5EF4-FFF2-40B4-BE49-F238E27FC236}">
                <a16:creationId xmlns:a16="http://schemas.microsoft.com/office/drawing/2014/main" id="{620B8FBA-28F9-7E0B-340D-4A15C1257EF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FC79FF0-9591-303B-44AE-548073D491B4}"/>
              </a:ext>
            </a:extLst>
          </p:cNvPr>
          <p:cNvSpPr>
            <a:spLocks noGrp="1"/>
          </p:cNvSpPr>
          <p:nvPr>
            <p:ph type="sldNum" sz="quarter" idx="12"/>
          </p:nvPr>
        </p:nvSpPr>
        <p:spPr/>
        <p:txBody>
          <a:bodyPr/>
          <a:lstStyle/>
          <a:p>
            <a:fld id="{46CF0DE9-814D-41ED-98BF-C47DB3492238}" type="slidenum">
              <a:rPr lang="en-GB" smtClean="0"/>
              <a:t>‹#›</a:t>
            </a:fld>
            <a:endParaRPr lang="en-GB"/>
          </a:p>
        </p:txBody>
      </p:sp>
    </p:spTree>
    <p:extLst>
      <p:ext uri="{BB962C8B-B14F-4D97-AF65-F5344CB8AC3E}">
        <p14:creationId xmlns:p14="http://schemas.microsoft.com/office/powerpoint/2010/main" val="990324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F2A093-DEAA-E373-0137-9155D2090C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D450DFB-1053-188F-5535-F12F65061E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51BFB4A-1910-05CD-C290-6125E21B23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9D6E6A-7A60-4227-A0F1-607D805848E6}" type="datetime1">
              <a:rPr lang="en-GB" smtClean="0"/>
              <a:t>09/08/2023</a:t>
            </a:fld>
            <a:endParaRPr lang="en-GB"/>
          </a:p>
        </p:txBody>
      </p:sp>
      <p:sp>
        <p:nvSpPr>
          <p:cNvPr id="5" name="Footer Placeholder 4">
            <a:extLst>
              <a:ext uri="{FF2B5EF4-FFF2-40B4-BE49-F238E27FC236}">
                <a16:creationId xmlns:a16="http://schemas.microsoft.com/office/drawing/2014/main" id="{182CF05B-95EC-15B0-4DF5-0B404022BB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5A6592E-9E89-A5D5-0CE1-03E563E289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CF0DE9-814D-41ED-98BF-C47DB3492238}" type="slidenum">
              <a:rPr lang="en-GB" smtClean="0"/>
              <a:t>‹#›</a:t>
            </a:fld>
            <a:endParaRPr lang="en-GB"/>
          </a:p>
        </p:txBody>
      </p:sp>
    </p:spTree>
    <p:extLst>
      <p:ext uri="{BB962C8B-B14F-4D97-AF65-F5344CB8AC3E}">
        <p14:creationId xmlns:p14="http://schemas.microsoft.com/office/powerpoint/2010/main" val="808786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6.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D0897-7845-7AD0-0561-1B718064743B}"/>
              </a:ext>
            </a:extLst>
          </p:cNvPr>
          <p:cNvSpPr>
            <a:spLocks noGrp="1"/>
          </p:cNvSpPr>
          <p:nvPr>
            <p:ph type="ctrTitle"/>
          </p:nvPr>
        </p:nvSpPr>
        <p:spPr/>
        <p:txBody>
          <a:bodyPr/>
          <a:lstStyle/>
          <a:p>
            <a:r>
              <a:rPr lang="en-GB" b="1" dirty="0">
                <a:solidFill>
                  <a:srgbClr val="00B050"/>
                </a:solidFill>
              </a:rPr>
              <a:t>FROM EXCEL TO EXCELLENT</a:t>
            </a:r>
            <a:endParaRPr lang="en-GB" dirty="0"/>
          </a:p>
        </p:txBody>
      </p:sp>
      <p:sp>
        <p:nvSpPr>
          <p:cNvPr id="3" name="Subtitle 2">
            <a:extLst>
              <a:ext uri="{FF2B5EF4-FFF2-40B4-BE49-F238E27FC236}">
                <a16:creationId xmlns:a16="http://schemas.microsoft.com/office/drawing/2014/main" id="{A0F6535D-F418-D657-F901-4713527C57EF}"/>
              </a:ext>
            </a:extLst>
          </p:cNvPr>
          <p:cNvSpPr>
            <a:spLocks noGrp="1"/>
          </p:cNvSpPr>
          <p:nvPr>
            <p:ph type="subTitle" idx="1"/>
          </p:nvPr>
        </p:nvSpPr>
        <p:spPr/>
        <p:txBody>
          <a:bodyPr>
            <a:normAutofit/>
          </a:bodyPr>
          <a:lstStyle/>
          <a:p>
            <a:r>
              <a:rPr lang="en-GB" sz="4400" b="1" dirty="0">
                <a:solidFill>
                  <a:srgbClr val="00B050"/>
                </a:solidFill>
              </a:rPr>
              <a:t>Pivot Tables</a:t>
            </a:r>
          </a:p>
        </p:txBody>
      </p:sp>
    </p:spTree>
    <p:extLst>
      <p:ext uri="{BB962C8B-B14F-4D97-AF65-F5344CB8AC3E}">
        <p14:creationId xmlns:p14="http://schemas.microsoft.com/office/powerpoint/2010/main" val="3233311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9FD83-97BB-9ED3-78A0-894F532D822F}"/>
              </a:ext>
            </a:extLst>
          </p:cNvPr>
          <p:cNvSpPr>
            <a:spLocks noGrp="1"/>
          </p:cNvSpPr>
          <p:nvPr>
            <p:ph type="title"/>
          </p:nvPr>
        </p:nvSpPr>
        <p:spPr>
          <a:xfrm>
            <a:off x="482957" y="365125"/>
            <a:ext cx="11226086" cy="1325563"/>
          </a:xfrm>
        </p:spPr>
        <p:txBody>
          <a:bodyPr/>
          <a:lstStyle/>
          <a:p>
            <a:pPr algn="ctr"/>
            <a:r>
              <a:rPr lang="en-GB" b="1" dirty="0">
                <a:solidFill>
                  <a:srgbClr val="00B050"/>
                </a:solidFill>
              </a:rPr>
              <a:t>Find Revenue by Customers Descending Sorted by Total Revenue</a:t>
            </a:r>
          </a:p>
        </p:txBody>
      </p:sp>
      <p:pic>
        <p:nvPicPr>
          <p:cNvPr id="5" name="Picture 4">
            <a:extLst>
              <a:ext uri="{FF2B5EF4-FFF2-40B4-BE49-F238E27FC236}">
                <a16:creationId xmlns:a16="http://schemas.microsoft.com/office/drawing/2014/main" id="{499DA084-E6C6-BAA4-F509-D5624702790A}"/>
              </a:ext>
            </a:extLst>
          </p:cNvPr>
          <p:cNvPicPr>
            <a:picLocks noChangeAspect="1"/>
          </p:cNvPicPr>
          <p:nvPr/>
        </p:nvPicPr>
        <p:blipFill>
          <a:blip r:embed="rId2"/>
          <a:stretch>
            <a:fillRect/>
          </a:stretch>
        </p:blipFill>
        <p:spPr>
          <a:xfrm>
            <a:off x="1903828" y="1833122"/>
            <a:ext cx="3476625" cy="4895850"/>
          </a:xfrm>
          <a:prstGeom prst="rect">
            <a:avLst/>
          </a:prstGeom>
        </p:spPr>
      </p:pic>
      <p:pic>
        <p:nvPicPr>
          <p:cNvPr id="6" name="Picture 5">
            <a:extLst>
              <a:ext uri="{FF2B5EF4-FFF2-40B4-BE49-F238E27FC236}">
                <a16:creationId xmlns:a16="http://schemas.microsoft.com/office/drawing/2014/main" id="{69218E0A-185A-9254-2FB1-EBA6F177FE47}"/>
              </a:ext>
            </a:extLst>
          </p:cNvPr>
          <p:cNvPicPr>
            <a:picLocks noChangeAspect="1"/>
          </p:cNvPicPr>
          <p:nvPr/>
        </p:nvPicPr>
        <p:blipFill>
          <a:blip r:embed="rId3"/>
          <a:stretch>
            <a:fillRect/>
          </a:stretch>
        </p:blipFill>
        <p:spPr>
          <a:xfrm>
            <a:off x="6553639" y="1833122"/>
            <a:ext cx="3476624" cy="4684812"/>
          </a:xfrm>
          <a:prstGeom prst="rect">
            <a:avLst/>
          </a:prstGeom>
        </p:spPr>
      </p:pic>
      <p:sp>
        <p:nvSpPr>
          <p:cNvPr id="3" name="Slide Number Placeholder 2">
            <a:extLst>
              <a:ext uri="{FF2B5EF4-FFF2-40B4-BE49-F238E27FC236}">
                <a16:creationId xmlns:a16="http://schemas.microsoft.com/office/drawing/2014/main" id="{D4EFE400-AB0E-51E9-3BFA-4968A79184A3}"/>
              </a:ext>
            </a:extLst>
          </p:cNvPr>
          <p:cNvSpPr>
            <a:spLocks noGrp="1"/>
          </p:cNvSpPr>
          <p:nvPr>
            <p:ph type="sldNum" sz="quarter" idx="12"/>
          </p:nvPr>
        </p:nvSpPr>
        <p:spPr/>
        <p:txBody>
          <a:bodyPr/>
          <a:lstStyle/>
          <a:p>
            <a:fld id="{46CF0DE9-814D-41ED-98BF-C47DB3492238}" type="slidenum">
              <a:rPr lang="en-GB" smtClean="0"/>
              <a:t>10</a:t>
            </a:fld>
            <a:endParaRPr lang="en-GB"/>
          </a:p>
        </p:txBody>
      </p:sp>
    </p:spTree>
    <p:extLst>
      <p:ext uri="{BB962C8B-B14F-4D97-AF65-F5344CB8AC3E}">
        <p14:creationId xmlns:p14="http://schemas.microsoft.com/office/powerpoint/2010/main" val="3483325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87CA3-8DA7-6C15-859A-BDC86833AB91}"/>
              </a:ext>
            </a:extLst>
          </p:cNvPr>
          <p:cNvSpPr>
            <a:spLocks noGrp="1"/>
          </p:cNvSpPr>
          <p:nvPr>
            <p:ph type="title"/>
          </p:nvPr>
        </p:nvSpPr>
        <p:spPr/>
        <p:txBody>
          <a:bodyPr>
            <a:normAutofit/>
          </a:bodyPr>
          <a:lstStyle/>
          <a:p>
            <a:pPr algn="ctr"/>
            <a:r>
              <a:rPr lang="en-GB" b="1" dirty="0">
                <a:solidFill>
                  <a:srgbClr val="00B050"/>
                </a:solidFill>
              </a:rPr>
              <a:t>Find the Home Depot’s performance compared with other retailers in the South</a:t>
            </a:r>
          </a:p>
        </p:txBody>
      </p:sp>
      <p:pic>
        <p:nvPicPr>
          <p:cNvPr id="5" name="Picture 4">
            <a:extLst>
              <a:ext uri="{FF2B5EF4-FFF2-40B4-BE49-F238E27FC236}">
                <a16:creationId xmlns:a16="http://schemas.microsoft.com/office/drawing/2014/main" id="{A7CD9C5C-33CC-98AA-F988-9FF50E8D802F}"/>
              </a:ext>
            </a:extLst>
          </p:cNvPr>
          <p:cNvPicPr>
            <a:picLocks noChangeAspect="1"/>
          </p:cNvPicPr>
          <p:nvPr/>
        </p:nvPicPr>
        <p:blipFill>
          <a:blip r:embed="rId2"/>
          <a:stretch>
            <a:fillRect/>
          </a:stretch>
        </p:blipFill>
        <p:spPr>
          <a:xfrm>
            <a:off x="1400028" y="1849609"/>
            <a:ext cx="3314700" cy="4762500"/>
          </a:xfrm>
          <a:prstGeom prst="rect">
            <a:avLst/>
          </a:prstGeom>
        </p:spPr>
      </p:pic>
      <p:pic>
        <p:nvPicPr>
          <p:cNvPr id="7" name="Picture 6">
            <a:extLst>
              <a:ext uri="{FF2B5EF4-FFF2-40B4-BE49-F238E27FC236}">
                <a16:creationId xmlns:a16="http://schemas.microsoft.com/office/drawing/2014/main" id="{DD4B335F-9E96-40EC-B816-D8BDB1528BD7}"/>
              </a:ext>
            </a:extLst>
          </p:cNvPr>
          <p:cNvPicPr>
            <a:picLocks noChangeAspect="1"/>
          </p:cNvPicPr>
          <p:nvPr/>
        </p:nvPicPr>
        <p:blipFill>
          <a:blip r:embed="rId3"/>
          <a:stretch>
            <a:fillRect/>
          </a:stretch>
        </p:blipFill>
        <p:spPr>
          <a:xfrm>
            <a:off x="6373105" y="1849609"/>
            <a:ext cx="3502416" cy="4885536"/>
          </a:xfrm>
          <a:prstGeom prst="rect">
            <a:avLst/>
          </a:prstGeom>
        </p:spPr>
      </p:pic>
      <p:sp>
        <p:nvSpPr>
          <p:cNvPr id="3" name="Slide Number Placeholder 2">
            <a:extLst>
              <a:ext uri="{FF2B5EF4-FFF2-40B4-BE49-F238E27FC236}">
                <a16:creationId xmlns:a16="http://schemas.microsoft.com/office/drawing/2014/main" id="{7460A297-38D6-BA03-1EC2-ECE6EB6EF19C}"/>
              </a:ext>
            </a:extLst>
          </p:cNvPr>
          <p:cNvSpPr>
            <a:spLocks noGrp="1"/>
          </p:cNvSpPr>
          <p:nvPr>
            <p:ph type="sldNum" sz="quarter" idx="12"/>
          </p:nvPr>
        </p:nvSpPr>
        <p:spPr/>
        <p:txBody>
          <a:bodyPr/>
          <a:lstStyle/>
          <a:p>
            <a:fld id="{46CF0DE9-814D-41ED-98BF-C47DB3492238}" type="slidenum">
              <a:rPr lang="en-GB" smtClean="0"/>
              <a:t>11</a:t>
            </a:fld>
            <a:endParaRPr lang="en-GB"/>
          </a:p>
        </p:txBody>
      </p:sp>
    </p:spTree>
    <p:extLst>
      <p:ext uri="{BB962C8B-B14F-4D97-AF65-F5344CB8AC3E}">
        <p14:creationId xmlns:p14="http://schemas.microsoft.com/office/powerpoint/2010/main" val="59342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87CA3-8DA7-6C15-859A-BDC86833AB91}"/>
              </a:ext>
            </a:extLst>
          </p:cNvPr>
          <p:cNvSpPr>
            <a:spLocks noGrp="1"/>
          </p:cNvSpPr>
          <p:nvPr>
            <p:ph type="title"/>
          </p:nvPr>
        </p:nvSpPr>
        <p:spPr/>
        <p:txBody>
          <a:bodyPr>
            <a:normAutofit/>
          </a:bodyPr>
          <a:lstStyle/>
          <a:p>
            <a:pPr algn="ctr"/>
            <a:r>
              <a:rPr lang="en-GB" b="1" dirty="0">
                <a:solidFill>
                  <a:srgbClr val="00B050"/>
                </a:solidFill>
              </a:rPr>
              <a:t>Find the Home Depot’s performance compared with other retailers in the South</a:t>
            </a:r>
          </a:p>
        </p:txBody>
      </p:sp>
      <p:sp>
        <p:nvSpPr>
          <p:cNvPr id="3" name="Content Placeholder 2">
            <a:extLst>
              <a:ext uri="{FF2B5EF4-FFF2-40B4-BE49-F238E27FC236}">
                <a16:creationId xmlns:a16="http://schemas.microsoft.com/office/drawing/2014/main" id="{D07892E6-F9CB-86EC-B9DB-82414E36D591}"/>
              </a:ext>
            </a:extLst>
          </p:cNvPr>
          <p:cNvSpPr>
            <a:spLocks noGrp="1"/>
          </p:cNvSpPr>
          <p:nvPr>
            <p:ph idx="1"/>
          </p:nvPr>
        </p:nvSpPr>
        <p:spPr/>
        <p:txBody>
          <a:bodyPr/>
          <a:lstStyle/>
          <a:p>
            <a:r>
              <a:rPr lang="en-GB" dirty="0"/>
              <a:t>Right-click on a cell that has the sales value for any retailer.</a:t>
            </a:r>
          </a:p>
          <a:p>
            <a:r>
              <a:rPr lang="en-GB" dirty="0"/>
              <a:t>Go to Sort –&gt; Sort Largest to Smallest.</a:t>
            </a:r>
          </a:p>
        </p:txBody>
      </p:sp>
      <p:pic>
        <p:nvPicPr>
          <p:cNvPr id="6" name="Picture 5">
            <a:extLst>
              <a:ext uri="{FF2B5EF4-FFF2-40B4-BE49-F238E27FC236}">
                <a16:creationId xmlns:a16="http://schemas.microsoft.com/office/drawing/2014/main" id="{CBC16C74-8BF6-7460-0F41-B75BE56AF66D}"/>
              </a:ext>
            </a:extLst>
          </p:cNvPr>
          <p:cNvPicPr>
            <a:picLocks noChangeAspect="1"/>
          </p:cNvPicPr>
          <p:nvPr/>
        </p:nvPicPr>
        <p:blipFill>
          <a:blip r:embed="rId2"/>
          <a:stretch>
            <a:fillRect/>
          </a:stretch>
        </p:blipFill>
        <p:spPr>
          <a:xfrm>
            <a:off x="6602729" y="2301875"/>
            <a:ext cx="3132113" cy="4361170"/>
          </a:xfrm>
          <a:prstGeom prst="rect">
            <a:avLst/>
          </a:prstGeom>
        </p:spPr>
      </p:pic>
      <p:sp>
        <p:nvSpPr>
          <p:cNvPr id="4" name="Slide Number Placeholder 3">
            <a:extLst>
              <a:ext uri="{FF2B5EF4-FFF2-40B4-BE49-F238E27FC236}">
                <a16:creationId xmlns:a16="http://schemas.microsoft.com/office/drawing/2014/main" id="{81C0FA54-AAF8-E815-6940-9B7F36452B83}"/>
              </a:ext>
            </a:extLst>
          </p:cNvPr>
          <p:cNvSpPr>
            <a:spLocks noGrp="1"/>
          </p:cNvSpPr>
          <p:nvPr>
            <p:ph type="sldNum" sz="quarter" idx="12"/>
          </p:nvPr>
        </p:nvSpPr>
        <p:spPr/>
        <p:txBody>
          <a:bodyPr/>
          <a:lstStyle/>
          <a:p>
            <a:fld id="{46CF0DE9-814D-41ED-98BF-C47DB3492238}" type="slidenum">
              <a:rPr lang="en-GB" smtClean="0"/>
              <a:t>12</a:t>
            </a:fld>
            <a:endParaRPr lang="en-GB"/>
          </a:p>
        </p:txBody>
      </p:sp>
    </p:spTree>
    <p:extLst>
      <p:ext uri="{BB962C8B-B14F-4D97-AF65-F5344CB8AC3E}">
        <p14:creationId xmlns:p14="http://schemas.microsoft.com/office/powerpoint/2010/main" val="1128555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A9999-8FB1-20E7-D411-FFA14D663BA6}"/>
              </a:ext>
            </a:extLst>
          </p:cNvPr>
          <p:cNvSpPr>
            <a:spLocks noGrp="1"/>
          </p:cNvSpPr>
          <p:nvPr>
            <p:ph type="title"/>
          </p:nvPr>
        </p:nvSpPr>
        <p:spPr/>
        <p:txBody>
          <a:bodyPr/>
          <a:lstStyle/>
          <a:p>
            <a:pPr algn="ctr"/>
            <a:r>
              <a:rPr lang="en-GB" b="1" dirty="0">
                <a:solidFill>
                  <a:srgbClr val="00B050"/>
                </a:solidFill>
              </a:rPr>
              <a:t>Pivot Chart </a:t>
            </a:r>
          </a:p>
        </p:txBody>
      </p:sp>
      <p:sp>
        <p:nvSpPr>
          <p:cNvPr id="3" name="Content Placeholder 2">
            <a:extLst>
              <a:ext uri="{FF2B5EF4-FFF2-40B4-BE49-F238E27FC236}">
                <a16:creationId xmlns:a16="http://schemas.microsoft.com/office/drawing/2014/main" id="{CA137531-6DFF-38A3-A7E5-BCCE9C880E11}"/>
              </a:ext>
            </a:extLst>
          </p:cNvPr>
          <p:cNvSpPr>
            <a:spLocks noGrp="1"/>
          </p:cNvSpPr>
          <p:nvPr>
            <p:ph idx="1"/>
          </p:nvPr>
        </p:nvSpPr>
        <p:spPr/>
        <p:txBody>
          <a:bodyPr/>
          <a:lstStyle/>
          <a:p>
            <a:pPr marL="0" indent="0">
              <a:buNone/>
            </a:pPr>
            <a:r>
              <a:rPr lang="en-GB" dirty="0"/>
              <a:t>A graphical representation of the data in a pivot table</a:t>
            </a:r>
            <a:endParaRPr lang="th-TH" dirty="0"/>
          </a:p>
          <a:p>
            <a:pPr marL="0" indent="0">
              <a:buNone/>
            </a:pPr>
            <a:r>
              <a:rPr lang="en-GB" dirty="0">
                <a:solidFill>
                  <a:srgbClr val="00B050"/>
                </a:solidFill>
              </a:rPr>
              <a:t>Creating a Pivot Chart</a:t>
            </a:r>
          </a:p>
          <a:p>
            <a:pPr lvl="1"/>
            <a:r>
              <a:rPr lang="en-GB" dirty="0"/>
              <a:t>Click any cell inside pivot table </a:t>
            </a:r>
          </a:p>
          <a:p>
            <a:pPr lvl="1"/>
            <a:r>
              <a:rPr lang="en-GB" dirty="0"/>
              <a:t>Click the Insert tab on the ribbon </a:t>
            </a:r>
          </a:p>
          <a:p>
            <a:pPr lvl="1"/>
            <a:r>
              <a:rPr lang="en-GB" dirty="0"/>
              <a:t>On the Insert tab, you can see the Charts group displaying the various types of charts you can create </a:t>
            </a:r>
          </a:p>
          <a:p>
            <a:pPr lvl="1"/>
            <a:r>
              <a:rPr lang="en-GB" dirty="0"/>
              <a:t>Choose the chart type you would like to use for your pivot chart</a:t>
            </a:r>
          </a:p>
          <a:p>
            <a:pPr lvl="1"/>
            <a:r>
              <a:rPr lang="en-GB" dirty="0"/>
              <a:t>Excel creates your pivot chart on the same sheet as your pivot table</a:t>
            </a:r>
          </a:p>
          <a:p>
            <a:pPr lvl="1"/>
            <a:endParaRPr lang="en-GB" dirty="0"/>
          </a:p>
        </p:txBody>
      </p:sp>
      <p:sp>
        <p:nvSpPr>
          <p:cNvPr id="4" name="Slide Number Placeholder 3">
            <a:extLst>
              <a:ext uri="{FF2B5EF4-FFF2-40B4-BE49-F238E27FC236}">
                <a16:creationId xmlns:a16="http://schemas.microsoft.com/office/drawing/2014/main" id="{69F210C3-B2F4-869C-9BB9-D67A745E4C9D}"/>
              </a:ext>
            </a:extLst>
          </p:cNvPr>
          <p:cNvSpPr>
            <a:spLocks noGrp="1"/>
          </p:cNvSpPr>
          <p:nvPr>
            <p:ph type="sldNum" sz="quarter" idx="12"/>
          </p:nvPr>
        </p:nvSpPr>
        <p:spPr/>
        <p:txBody>
          <a:bodyPr/>
          <a:lstStyle/>
          <a:p>
            <a:fld id="{46CF0DE9-814D-41ED-98BF-C47DB3492238}" type="slidenum">
              <a:rPr lang="en-GB" smtClean="0"/>
              <a:t>13</a:t>
            </a:fld>
            <a:endParaRPr lang="en-GB"/>
          </a:p>
        </p:txBody>
      </p:sp>
    </p:spTree>
    <p:extLst>
      <p:ext uri="{BB962C8B-B14F-4D97-AF65-F5344CB8AC3E}">
        <p14:creationId xmlns:p14="http://schemas.microsoft.com/office/powerpoint/2010/main" val="2803043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A9999-8FB1-20E7-D411-FFA14D663BA6}"/>
              </a:ext>
            </a:extLst>
          </p:cNvPr>
          <p:cNvSpPr>
            <a:spLocks noGrp="1"/>
          </p:cNvSpPr>
          <p:nvPr>
            <p:ph type="title"/>
          </p:nvPr>
        </p:nvSpPr>
        <p:spPr/>
        <p:txBody>
          <a:bodyPr/>
          <a:lstStyle/>
          <a:p>
            <a:pPr algn="ctr"/>
            <a:r>
              <a:rPr lang="en-GB" b="1" dirty="0">
                <a:solidFill>
                  <a:srgbClr val="00B050"/>
                </a:solidFill>
              </a:rPr>
              <a:t>Pivot Chart </a:t>
            </a:r>
          </a:p>
        </p:txBody>
      </p:sp>
      <p:sp>
        <p:nvSpPr>
          <p:cNvPr id="3" name="Content Placeholder 2">
            <a:extLst>
              <a:ext uri="{FF2B5EF4-FFF2-40B4-BE49-F238E27FC236}">
                <a16:creationId xmlns:a16="http://schemas.microsoft.com/office/drawing/2014/main" id="{CA137531-6DFF-38A3-A7E5-BCCE9C880E11}"/>
              </a:ext>
            </a:extLst>
          </p:cNvPr>
          <p:cNvSpPr>
            <a:spLocks noGrp="1"/>
          </p:cNvSpPr>
          <p:nvPr>
            <p:ph idx="1"/>
          </p:nvPr>
        </p:nvSpPr>
        <p:spPr>
          <a:xfrm>
            <a:off x="838200" y="1825625"/>
            <a:ext cx="10515600" cy="4800258"/>
          </a:xfrm>
        </p:spPr>
        <p:txBody>
          <a:bodyPr>
            <a:normAutofit fontScale="85000" lnSpcReduction="20000"/>
          </a:bodyPr>
          <a:lstStyle/>
          <a:p>
            <a:pPr marL="0" indent="0">
              <a:buNone/>
            </a:pPr>
            <a:r>
              <a:rPr lang="en-GB" dirty="0"/>
              <a:t> </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GB" dirty="0"/>
              <a:t>Clicking </a:t>
            </a:r>
            <a:r>
              <a:rPr lang="en-GB" dirty="0">
                <a:solidFill>
                  <a:srgbClr val="00B050"/>
                </a:solidFill>
              </a:rPr>
              <a:t>Collapse Entire Field (−) </a:t>
            </a:r>
            <a:r>
              <a:rPr lang="en-GB" dirty="0"/>
              <a:t>on the chart collapses the data series and aggregates the data points. You can click </a:t>
            </a:r>
            <a:r>
              <a:rPr lang="en-GB" dirty="0">
                <a:solidFill>
                  <a:srgbClr val="00B050"/>
                </a:solidFill>
              </a:rPr>
              <a:t>Expand Entire Field (+) </a:t>
            </a:r>
            <a:r>
              <a:rPr lang="en-GB" dirty="0"/>
              <a:t>to drill back down to the Customer level.</a:t>
            </a:r>
          </a:p>
        </p:txBody>
      </p:sp>
      <p:pic>
        <p:nvPicPr>
          <p:cNvPr id="5" name="Picture 4">
            <a:extLst>
              <a:ext uri="{FF2B5EF4-FFF2-40B4-BE49-F238E27FC236}">
                <a16:creationId xmlns:a16="http://schemas.microsoft.com/office/drawing/2014/main" id="{8C5F8592-E2D9-8010-EBB4-9C19CF3C9154}"/>
              </a:ext>
            </a:extLst>
          </p:cNvPr>
          <p:cNvPicPr>
            <a:picLocks noChangeAspect="1"/>
          </p:cNvPicPr>
          <p:nvPr/>
        </p:nvPicPr>
        <p:blipFill>
          <a:blip r:embed="rId3"/>
          <a:stretch>
            <a:fillRect/>
          </a:stretch>
        </p:blipFill>
        <p:spPr>
          <a:xfrm>
            <a:off x="3109912" y="1333500"/>
            <a:ext cx="5972175" cy="4191000"/>
          </a:xfrm>
          <a:prstGeom prst="rect">
            <a:avLst/>
          </a:prstGeom>
        </p:spPr>
      </p:pic>
      <p:sp>
        <p:nvSpPr>
          <p:cNvPr id="4" name="Slide Number Placeholder 3">
            <a:extLst>
              <a:ext uri="{FF2B5EF4-FFF2-40B4-BE49-F238E27FC236}">
                <a16:creationId xmlns:a16="http://schemas.microsoft.com/office/drawing/2014/main" id="{A2E5C6F5-6816-A7E0-E379-1279E204E12D}"/>
              </a:ext>
            </a:extLst>
          </p:cNvPr>
          <p:cNvSpPr>
            <a:spLocks noGrp="1"/>
          </p:cNvSpPr>
          <p:nvPr>
            <p:ph type="sldNum" sz="quarter" idx="12"/>
          </p:nvPr>
        </p:nvSpPr>
        <p:spPr/>
        <p:txBody>
          <a:bodyPr/>
          <a:lstStyle/>
          <a:p>
            <a:fld id="{46CF0DE9-814D-41ED-98BF-C47DB3492238}" type="slidenum">
              <a:rPr lang="en-GB" smtClean="0"/>
              <a:t>14</a:t>
            </a:fld>
            <a:endParaRPr lang="en-GB"/>
          </a:p>
        </p:txBody>
      </p:sp>
    </p:spTree>
    <p:extLst>
      <p:ext uri="{BB962C8B-B14F-4D97-AF65-F5344CB8AC3E}">
        <p14:creationId xmlns:p14="http://schemas.microsoft.com/office/powerpoint/2010/main" val="805613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87CA3-8DA7-6C15-859A-BDC86833AB91}"/>
              </a:ext>
            </a:extLst>
          </p:cNvPr>
          <p:cNvSpPr>
            <a:spLocks noGrp="1"/>
          </p:cNvSpPr>
          <p:nvPr>
            <p:ph type="title"/>
          </p:nvPr>
        </p:nvSpPr>
        <p:spPr/>
        <p:txBody>
          <a:bodyPr>
            <a:normAutofit/>
          </a:bodyPr>
          <a:lstStyle/>
          <a:p>
            <a:pPr algn="ctr"/>
            <a:r>
              <a:rPr lang="en-GB" b="1" dirty="0">
                <a:solidFill>
                  <a:srgbClr val="00B050"/>
                </a:solidFill>
              </a:rPr>
              <a:t>Find the Home Depot’s performance compared with other retailers in the South</a:t>
            </a:r>
          </a:p>
        </p:txBody>
      </p:sp>
      <p:sp>
        <p:nvSpPr>
          <p:cNvPr id="3" name="Content Placeholder 2">
            <a:extLst>
              <a:ext uri="{FF2B5EF4-FFF2-40B4-BE49-F238E27FC236}">
                <a16:creationId xmlns:a16="http://schemas.microsoft.com/office/drawing/2014/main" id="{D07892E6-F9CB-86EC-B9DB-82414E36D591}"/>
              </a:ext>
            </a:extLst>
          </p:cNvPr>
          <p:cNvSpPr>
            <a:spLocks noGrp="1"/>
          </p:cNvSpPr>
          <p:nvPr>
            <p:ph idx="1"/>
          </p:nvPr>
        </p:nvSpPr>
        <p:spPr>
          <a:xfrm>
            <a:off x="701040" y="1594779"/>
            <a:ext cx="10515600" cy="4351338"/>
          </a:xfrm>
        </p:spPr>
        <p:txBody>
          <a:bodyPr/>
          <a:lstStyle/>
          <a:p>
            <a:r>
              <a:rPr lang="en-GB" dirty="0"/>
              <a:t>Drag Region field to </a:t>
            </a:r>
            <a:r>
              <a:rPr lang="en-GB" dirty="0">
                <a:solidFill>
                  <a:srgbClr val="00B050"/>
                </a:solidFill>
              </a:rPr>
              <a:t>Filters area </a:t>
            </a:r>
            <a:r>
              <a:rPr lang="en-GB" dirty="0"/>
              <a:t>and choose South. </a:t>
            </a:r>
          </a:p>
          <a:p>
            <a:pPr marL="0" indent="0">
              <a:buNone/>
            </a:pPr>
            <a:endParaRPr lang="en-GB" dirty="0"/>
          </a:p>
        </p:txBody>
      </p:sp>
      <p:pic>
        <p:nvPicPr>
          <p:cNvPr id="5" name="Picture 4">
            <a:extLst>
              <a:ext uri="{FF2B5EF4-FFF2-40B4-BE49-F238E27FC236}">
                <a16:creationId xmlns:a16="http://schemas.microsoft.com/office/drawing/2014/main" id="{8B41449F-0EC8-8660-455A-3D05CC8E3A4F}"/>
              </a:ext>
            </a:extLst>
          </p:cNvPr>
          <p:cNvPicPr>
            <a:picLocks noChangeAspect="1"/>
          </p:cNvPicPr>
          <p:nvPr/>
        </p:nvPicPr>
        <p:blipFill>
          <a:blip r:embed="rId2"/>
          <a:stretch>
            <a:fillRect/>
          </a:stretch>
        </p:blipFill>
        <p:spPr>
          <a:xfrm>
            <a:off x="7294245" y="2582079"/>
            <a:ext cx="2724150" cy="2200275"/>
          </a:xfrm>
          <a:prstGeom prst="rect">
            <a:avLst/>
          </a:prstGeom>
        </p:spPr>
      </p:pic>
      <p:pic>
        <p:nvPicPr>
          <p:cNvPr id="8" name="Picture 7">
            <a:extLst>
              <a:ext uri="{FF2B5EF4-FFF2-40B4-BE49-F238E27FC236}">
                <a16:creationId xmlns:a16="http://schemas.microsoft.com/office/drawing/2014/main" id="{A6BA2C8D-3EB1-BA30-6FB9-CA9BD072B2E7}"/>
              </a:ext>
            </a:extLst>
          </p:cNvPr>
          <p:cNvPicPr>
            <a:picLocks noChangeAspect="1"/>
          </p:cNvPicPr>
          <p:nvPr/>
        </p:nvPicPr>
        <p:blipFill>
          <a:blip r:embed="rId3"/>
          <a:stretch>
            <a:fillRect/>
          </a:stretch>
        </p:blipFill>
        <p:spPr>
          <a:xfrm>
            <a:off x="2173605" y="1990725"/>
            <a:ext cx="3390900" cy="4867275"/>
          </a:xfrm>
          <a:prstGeom prst="rect">
            <a:avLst/>
          </a:prstGeom>
        </p:spPr>
      </p:pic>
      <p:sp>
        <p:nvSpPr>
          <p:cNvPr id="4" name="Slide Number Placeholder 3">
            <a:extLst>
              <a:ext uri="{FF2B5EF4-FFF2-40B4-BE49-F238E27FC236}">
                <a16:creationId xmlns:a16="http://schemas.microsoft.com/office/drawing/2014/main" id="{3954B077-710C-B2CD-D33D-800E68E7F623}"/>
              </a:ext>
            </a:extLst>
          </p:cNvPr>
          <p:cNvSpPr>
            <a:spLocks noGrp="1"/>
          </p:cNvSpPr>
          <p:nvPr>
            <p:ph type="sldNum" sz="quarter" idx="12"/>
          </p:nvPr>
        </p:nvSpPr>
        <p:spPr/>
        <p:txBody>
          <a:bodyPr/>
          <a:lstStyle/>
          <a:p>
            <a:fld id="{46CF0DE9-814D-41ED-98BF-C47DB3492238}" type="slidenum">
              <a:rPr lang="en-GB" smtClean="0"/>
              <a:t>15</a:t>
            </a:fld>
            <a:endParaRPr lang="en-GB"/>
          </a:p>
        </p:txBody>
      </p:sp>
    </p:spTree>
    <p:extLst>
      <p:ext uri="{BB962C8B-B14F-4D97-AF65-F5344CB8AC3E}">
        <p14:creationId xmlns:p14="http://schemas.microsoft.com/office/powerpoint/2010/main" val="2551949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87CA3-8DA7-6C15-859A-BDC86833AB91}"/>
              </a:ext>
            </a:extLst>
          </p:cNvPr>
          <p:cNvSpPr>
            <a:spLocks noGrp="1"/>
          </p:cNvSpPr>
          <p:nvPr>
            <p:ph type="title"/>
          </p:nvPr>
        </p:nvSpPr>
        <p:spPr/>
        <p:txBody>
          <a:bodyPr>
            <a:normAutofit/>
          </a:bodyPr>
          <a:lstStyle/>
          <a:p>
            <a:pPr algn="ctr"/>
            <a:r>
              <a:rPr lang="en-GB" b="1" dirty="0">
                <a:solidFill>
                  <a:srgbClr val="00B050"/>
                </a:solidFill>
              </a:rPr>
              <a:t>Find the Home Depot’s performance compared with other retailers in the South</a:t>
            </a:r>
          </a:p>
        </p:txBody>
      </p:sp>
      <p:sp>
        <p:nvSpPr>
          <p:cNvPr id="3" name="Content Placeholder 2">
            <a:extLst>
              <a:ext uri="{FF2B5EF4-FFF2-40B4-BE49-F238E27FC236}">
                <a16:creationId xmlns:a16="http://schemas.microsoft.com/office/drawing/2014/main" id="{D07892E6-F9CB-86EC-B9DB-82414E36D591}"/>
              </a:ext>
            </a:extLst>
          </p:cNvPr>
          <p:cNvSpPr>
            <a:spLocks noGrp="1"/>
          </p:cNvSpPr>
          <p:nvPr>
            <p:ph idx="1"/>
          </p:nvPr>
        </p:nvSpPr>
        <p:spPr>
          <a:xfrm>
            <a:off x="701040" y="1594779"/>
            <a:ext cx="10515600" cy="4351338"/>
          </a:xfrm>
        </p:spPr>
        <p:txBody>
          <a:bodyPr/>
          <a:lstStyle/>
          <a:p>
            <a:r>
              <a:rPr lang="en-GB" dirty="0"/>
              <a:t>Drag Customer field to </a:t>
            </a:r>
            <a:r>
              <a:rPr lang="en-GB" dirty="0">
                <a:solidFill>
                  <a:srgbClr val="00B050"/>
                </a:solidFill>
              </a:rPr>
              <a:t>Column area. </a:t>
            </a:r>
          </a:p>
          <a:p>
            <a:pPr marL="0" indent="0">
              <a:buNone/>
            </a:pPr>
            <a:endParaRPr lang="en-GB" dirty="0"/>
          </a:p>
        </p:txBody>
      </p:sp>
      <p:pic>
        <p:nvPicPr>
          <p:cNvPr id="6" name="Picture 5">
            <a:extLst>
              <a:ext uri="{FF2B5EF4-FFF2-40B4-BE49-F238E27FC236}">
                <a16:creationId xmlns:a16="http://schemas.microsoft.com/office/drawing/2014/main" id="{A08E1DFD-C6B9-3B4B-EC05-5DDC121DA28D}"/>
              </a:ext>
            </a:extLst>
          </p:cNvPr>
          <p:cNvPicPr>
            <a:picLocks noChangeAspect="1"/>
          </p:cNvPicPr>
          <p:nvPr/>
        </p:nvPicPr>
        <p:blipFill>
          <a:blip r:embed="rId2"/>
          <a:stretch>
            <a:fillRect/>
          </a:stretch>
        </p:blipFill>
        <p:spPr>
          <a:xfrm>
            <a:off x="3890890" y="2036859"/>
            <a:ext cx="7911905" cy="883483"/>
          </a:xfrm>
          <a:prstGeom prst="rect">
            <a:avLst/>
          </a:prstGeom>
        </p:spPr>
      </p:pic>
      <p:pic>
        <p:nvPicPr>
          <p:cNvPr id="9" name="Picture 8">
            <a:extLst>
              <a:ext uri="{FF2B5EF4-FFF2-40B4-BE49-F238E27FC236}">
                <a16:creationId xmlns:a16="http://schemas.microsoft.com/office/drawing/2014/main" id="{93FD6067-E10E-5F8C-6BB4-ECA2AAD0D47F}"/>
              </a:ext>
            </a:extLst>
          </p:cNvPr>
          <p:cNvPicPr>
            <a:picLocks noChangeAspect="1"/>
          </p:cNvPicPr>
          <p:nvPr/>
        </p:nvPicPr>
        <p:blipFill>
          <a:blip r:embed="rId3"/>
          <a:stretch>
            <a:fillRect/>
          </a:stretch>
        </p:blipFill>
        <p:spPr>
          <a:xfrm>
            <a:off x="701040" y="1986036"/>
            <a:ext cx="3057525" cy="4867275"/>
          </a:xfrm>
          <a:prstGeom prst="rect">
            <a:avLst/>
          </a:prstGeom>
        </p:spPr>
      </p:pic>
      <p:sp>
        <p:nvSpPr>
          <p:cNvPr id="4" name="Slide Number Placeholder 3">
            <a:extLst>
              <a:ext uri="{FF2B5EF4-FFF2-40B4-BE49-F238E27FC236}">
                <a16:creationId xmlns:a16="http://schemas.microsoft.com/office/drawing/2014/main" id="{4C8E3332-642A-03E1-556F-DCC3DBA97063}"/>
              </a:ext>
            </a:extLst>
          </p:cNvPr>
          <p:cNvSpPr>
            <a:spLocks noGrp="1"/>
          </p:cNvSpPr>
          <p:nvPr>
            <p:ph type="sldNum" sz="quarter" idx="12"/>
          </p:nvPr>
        </p:nvSpPr>
        <p:spPr/>
        <p:txBody>
          <a:bodyPr/>
          <a:lstStyle/>
          <a:p>
            <a:fld id="{46CF0DE9-814D-41ED-98BF-C47DB3492238}" type="slidenum">
              <a:rPr lang="en-GB" smtClean="0"/>
              <a:t>16</a:t>
            </a:fld>
            <a:endParaRPr lang="en-GB"/>
          </a:p>
        </p:txBody>
      </p:sp>
    </p:spTree>
    <p:extLst>
      <p:ext uri="{BB962C8B-B14F-4D97-AF65-F5344CB8AC3E}">
        <p14:creationId xmlns:p14="http://schemas.microsoft.com/office/powerpoint/2010/main" val="1144307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52DE9-9CB2-CFAE-CD4E-B59564DFDE93}"/>
              </a:ext>
            </a:extLst>
          </p:cNvPr>
          <p:cNvSpPr>
            <a:spLocks noGrp="1"/>
          </p:cNvSpPr>
          <p:nvPr>
            <p:ph type="title"/>
          </p:nvPr>
        </p:nvSpPr>
        <p:spPr/>
        <p:txBody>
          <a:bodyPr/>
          <a:lstStyle/>
          <a:p>
            <a:r>
              <a:rPr lang="en-GB" b="1" dirty="0">
                <a:solidFill>
                  <a:srgbClr val="00B050"/>
                </a:solidFill>
              </a:rPr>
              <a:t>Updating PivotTable Layout</a:t>
            </a:r>
            <a:endParaRPr lang="en-GB" b="1" dirty="0"/>
          </a:p>
        </p:txBody>
      </p:sp>
      <p:sp>
        <p:nvSpPr>
          <p:cNvPr id="3" name="Content Placeholder 2">
            <a:extLst>
              <a:ext uri="{FF2B5EF4-FFF2-40B4-BE49-F238E27FC236}">
                <a16:creationId xmlns:a16="http://schemas.microsoft.com/office/drawing/2014/main" id="{1E572CE5-E91F-DC17-5D39-12E40E321843}"/>
              </a:ext>
            </a:extLst>
          </p:cNvPr>
          <p:cNvSpPr>
            <a:spLocks noGrp="1"/>
          </p:cNvSpPr>
          <p:nvPr>
            <p:ph idx="1"/>
          </p:nvPr>
        </p:nvSpPr>
        <p:spPr/>
        <p:txBody>
          <a:bodyPr/>
          <a:lstStyle/>
          <a:p>
            <a:pPr marL="0" indent="0">
              <a:buNone/>
            </a:pPr>
            <a:r>
              <a:rPr lang="en-GB" b="1" dirty="0"/>
              <a:t>There is a check box for </a:t>
            </a:r>
            <a:r>
              <a:rPr lang="en-GB" b="1" dirty="0">
                <a:solidFill>
                  <a:srgbClr val="00B050"/>
                </a:solidFill>
              </a:rPr>
              <a:t>Defer Layout Update</a:t>
            </a:r>
            <a:r>
              <a:rPr lang="en-GB" b="1" dirty="0"/>
              <a:t>. </a:t>
            </a:r>
          </a:p>
          <a:p>
            <a:r>
              <a:rPr lang="en-GB" dirty="0"/>
              <a:t>By default, it is unchecked, which means the PivotTable Layout gets updated as soon as you make changes in the PivotTable areas.</a:t>
            </a:r>
          </a:p>
          <a:p>
            <a:endParaRPr lang="en-GB" dirty="0"/>
          </a:p>
          <a:p>
            <a:pPr marL="0" indent="0">
              <a:buNone/>
            </a:pPr>
            <a:r>
              <a:rPr lang="en-GB" b="1" dirty="0"/>
              <a:t>Check the option − </a:t>
            </a:r>
            <a:r>
              <a:rPr lang="en-GB" b="1" dirty="0">
                <a:solidFill>
                  <a:srgbClr val="00B050"/>
                </a:solidFill>
              </a:rPr>
              <a:t>Defer Layout Update</a:t>
            </a:r>
            <a:r>
              <a:rPr lang="en-GB" b="1" dirty="0"/>
              <a:t>.</a:t>
            </a:r>
          </a:p>
          <a:p>
            <a:r>
              <a:rPr lang="en-GB" dirty="0"/>
              <a:t>The </a:t>
            </a:r>
            <a:r>
              <a:rPr lang="en-GB" dirty="0">
                <a:solidFill>
                  <a:srgbClr val="00B050"/>
                </a:solidFill>
              </a:rPr>
              <a:t>UPDATE button </a:t>
            </a:r>
            <a:r>
              <a:rPr lang="en-GB" dirty="0"/>
              <a:t>next to it will be enabled. If you make any changes to the PivotTable areas, the changes will be reflected only after you click on the </a:t>
            </a:r>
            <a:r>
              <a:rPr lang="en-GB" dirty="0">
                <a:solidFill>
                  <a:srgbClr val="00B050"/>
                </a:solidFill>
              </a:rPr>
              <a:t>UPDATE button</a:t>
            </a:r>
            <a:r>
              <a:rPr lang="en-GB" dirty="0"/>
              <a:t>.</a:t>
            </a:r>
          </a:p>
        </p:txBody>
      </p:sp>
      <p:pic>
        <p:nvPicPr>
          <p:cNvPr id="5" name="Picture 4">
            <a:extLst>
              <a:ext uri="{FF2B5EF4-FFF2-40B4-BE49-F238E27FC236}">
                <a16:creationId xmlns:a16="http://schemas.microsoft.com/office/drawing/2014/main" id="{37EB0CB0-06EC-F041-2AD4-7E0F81165E65}"/>
              </a:ext>
            </a:extLst>
          </p:cNvPr>
          <p:cNvPicPr>
            <a:picLocks noChangeAspect="1"/>
          </p:cNvPicPr>
          <p:nvPr/>
        </p:nvPicPr>
        <p:blipFill>
          <a:blip r:embed="rId2"/>
          <a:stretch>
            <a:fillRect/>
          </a:stretch>
        </p:blipFill>
        <p:spPr>
          <a:xfrm>
            <a:off x="8095078" y="145439"/>
            <a:ext cx="3623310" cy="2195480"/>
          </a:xfrm>
          <a:prstGeom prst="rect">
            <a:avLst/>
          </a:prstGeom>
        </p:spPr>
      </p:pic>
      <p:sp>
        <p:nvSpPr>
          <p:cNvPr id="4" name="Slide Number Placeholder 3">
            <a:extLst>
              <a:ext uri="{FF2B5EF4-FFF2-40B4-BE49-F238E27FC236}">
                <a16:creationId xmlns:a16="http://schemas.microsoft.com/office/drawing/2014/main" id="{05A52678-3AE3-BDCD-CFC6-F2C71EFF9B59}"/>
              </a:ext>
            </a:extLst>
          </p:cNvPr>
          <p:cNvSpPr>
            <a:spLocks noGrp="1"/>
          </p:cNvSpPr>
          <p:nvPr>
            <p:ph type="sldNum" sz="quarter" idx="12"/>
          </p:nvPr>
        </p:nvSpPr>
        <p:spPr/>
        <p:txBody>
          <a:bodyPr/>
          <a:lstStyle/>
          <a:p>
            <a:fld id="{46CF0DE9-814D-41ED-98BF-C47DB3492238}" type="slidenum">
              <a:rPr lang="en-GB" smtClean="0"/>
              <a:t>17</a:t>
            </a:fld>
            <a:endParaRPr lang="en-GB"/>
          </a:p>
        </p:txBody>
      </p:sp>
    </p:spTree>
    <p:extLst>
      <p:ext uri="{BB962C8B-B14F-4D97-AF65-F5344CB8AC3E}">
        <p14:creationId xmlns:p14="http://schemas.microsoft.com/office/powerpoint/2010/main" val="3601681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B7AE4-1CD5-BD86-4917-233599223EBE}"/>
              </a:ext>
            </a:extLst>
          </p:cNvPr>
          <p:cNvSpPr>
            <a:spLocks noGrp="1"/>
          </p:cNvSpPr>
          <p:nvPr>
            <p:ph type="title"/>
          </p:nvPr>
        </p:nvSpPr>
        <p:spPr/>
        <p:txBody>
          <a:bodyPr/>
          <a:lstStyle/>
          <a:p>
            <a:pPr algn="ctr"/>
            <a:r>
              <a:rPr lang="en-GB" b="1" dirty="0">
                <a:solidFill>
                  <a:srgbClr val="00B050"/>
                </a:solidFill>
              </a:rPr>
              <a:t>Rows Area and Columns Area</a:t>
            </a:r>
          </a:p>
        </p:txBody>
      </p:sp>
      <p:pic>
        <p:nvPicPr>
          <p:cNvPr id="5" name="Picture 4">
            <a:extLst>
              <a:ext uri="{FF2B5EF4-FFF2-40B4-BE49-F238E27FC236}">
                <a16:creationId xmlns:a16="http://schemas.microsoft.com/office/drawing/2014/main" id="{C11E6C87-FBD9-BC0E-006B-3E419C163AEC}"/>
              </a:ext>
            </a:extLst>
          </p:cNvPr>
          <p:cNvPicPr>
            <a:picLocks noChangeAspect="1"/>
          </p:cNvPicPr>
          <p:nvPr/>
        </p:nvPicPr>
        <p:blipFill>
          <a:blip r:embed="rId2"/>
          <a:stretch>
            <a:fillRect/>
          </a:stretch>
        </p:blipFill>
        <p:spPr>
          <a:xfrm>
            <a:off x="6096000" y="2196306"/>
            <a:ext cx="5400675" cy="3790950"/>
          </a:xfrm>
          <a:prstGeom prst="rect">
            <a:avLst/>
          </a:prstGeom>
        </p:spPr>
      </p:pic>
      <p:pic>
        <p:nvPicPr>
          <p:cNvPr id="7" name="Picture 6">
            <a:extLst>
              <a:ext uri="{FF2B5EF4-FFF2-40B4-BE49-F238E27FC236}">
                <a16:creationId xmlns:a16="http://schemas.microsoft.com/office/drawing/2014/main" id="{0E0DC175-07BC-0AD7-E33D-F5DC06887119}"/>
              </a:ext>
            </a:extLst>
          </p:cNvPr>
          <p:cNvPicPr>
            <a:picLocks noChangeAspect="1"/>
          </p:cNvPicPr>
          <p:nvPr/>
        </p:nvPicPr>
        <p:blipFill>
          <a:blip r:embed="rId3"/>
          <a:stretch>
            <a:fillRect/>
          </a:stretch>
        </p:blipFill>
        <p:spPr>
          <a:xfrm>
            <a:off x="1000051" y="1663700"/>
            <a:ext cx="3495675" cy="4829175"/>
          </a:xfrm>
          <a:prstGeom prst="rect">
            <a:avLst/>
          </a:prstGeom>
        </p:spPr>
      </p:pic>
      <p:sp>
        <p:nvSpPr>
          <p:cNvPr id="3" name="Slide Number Placeholder 2">
            <a:extLst>
              <a:ext uri="{FF2B5EF4-FFF2-40B4-BE49-F238E27FC236}">
                <a16:creationId xmlns:a16="http://schemas.microsoft.com/office/drawing/2014/main" id="{45A052B3-BBAB-FEC2-C07A-9AF558E1BF93}"/>
              </a:ext>
            </a:extLst>
          </p:cNvPr>
          <p:cNvSpPr>
            <a:spLocks noGrp="1"/>
          </p:cNvSpPr>
          <p:nvPr>
            <p:ph type="sldNum" sz="quarter" idx="12"/>
          </p:nvPr>
        </p:nvSpPr>
        <p:spPr/>
        <p:txBody>
          <a:bodyPr/>
          <a:lstStyle/>
          <a:p>
            <a:fld id="{46CF0DE9-814D-41ED-98BF-C47DB3492238}" type="slidenum">
              <a:rPr lang="en-GB" smtClean="0"/>
              <a:t>18</a:t>
            </a:fld>
            <a:endParaRPr lang="en-GB"/>
          </a:p>
        </p:txBody>
      </p:sp>
    </p:spTree>
    <p:extLst>
      <p:ext uri="{BB962C8B-B14F-4D97-AF65-F5344CB8AC3E}">
        <p14:creationId xmlns:p14="http://schemas.microsoft.com/office/powerpoint/2010/main" val="25576103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B7AE4-1CD5-BD86-4917-233599223EBE}"/>
              </a:ext>
            </a:extLst>
          </p:cNvPr>
          <p:cNvSpPr>
            <a:spLocks noGrp="1"/>
          </p:cNvSpPr>
          <p:nvPr>
            <p:ph type="title"/>
          </p:nvPr>
        </p:nvSpPr>
        <p:spPr/>
        <p:txBody>
          <a:bodyPr/>
          <a:lstStyle/>
          <a:p>
            <a:pPr algn="ctr"/>
            <a:r>
              <a:rPr lang="en-GB" b="1" dirty="0">
                <a:solidFill>
                  <a:srgbClr val="00B050"/>
                </a:solidFill>
              </a:rPr>
              <a:t>Values Area</a:t>
            </a:r>
          </a:p>
        </p:txBody>
      </p:sp>
      <p:pic>
        <p:nvPicPr>
          <p:cNvPr id="4" name="Picture 3">
            <a:extLst>
              <a:ext uri="{FF2B5EF4-FFF2-40B4-BE49-F238E27FC236}">
                <a16:creationId xmlns:a16="http://schemas.microsoft.com/office/drawing/2014/main" id="{385BF7AC-14DE-6A88-FF96-2694F8B7A503}"/>
              </a:ext>
            </a:extLst>
          </p:cNvPr>
          <p:cNvPicPr>
            <a:picLocks noChangeAspect="1"/>
          </p:cNvPicPr>
          <p:nvPr/>
        </p:nvPicPr>
        <p:blipFill>
          <a:blip r:embed="rId2"/>
          <a:stretch>
            <a:fillRect/>
          </a:stretch>
        </p:blipFill>
        <p:spPr>
          <a:xfrm>
            <a:off x="838200" y="1568474"/>
            <a:ext cx="3429000" cy="4733925"/>
          </a:xfrm>
          <a:prstGeom prst="rect">
            <a:avLst/>
          </a:prstGeom>
        </p:spPr>
      </p:pic>
      <p:pic>
        <p:nvPicPr>
          <p:cNvPr id="8" name="Picture 7">
            <a:extLst>
              <a:ext uri="{FF2B5EF4-FFF2-40B4-BE49-F238E27FC236}">
                <a16:creationId xmlns:a16="http://schemas.microsoft.com/office/drawing/2014/main" id="{A0A6F58E-59D0-16AC-A1BD-8A8F17F9F4FC}"/>
              </a:ext>
            </a:extLst>
          </p:cNvPr>
          <p:cNvPicPr>
            <a:picLocks noChangeAspect="1"/>
          </p:cNvPicPr>
          <p:nvPr/>
        </p:nvPicPr>
        <p:blipFill>
          <a:blip r:embed="rId3"/>
          <a:stretch>
            <a:fillRect/>
          </a:stretch>
        </p:blipFill>
        <p:spPr>
          <a:xfrm>
            <a:off x="5083712" y="1576387"/>
            <a:ext cx="6019800" cy="3705225"/>
          </a:xfrm>
          <a:prstGeom prst="rect">
            <a:avLst/>
          </a:prstGeom>
        </p:spPr>
      </p:pic>
      <p:sp>
        <p:nvSpPr>
          <p:cNvPr id="3" name="Slide Number Placeholder 2">
            <a:extLst>
              <a:ext uri="{FF2B5EF4-FFF2-40B4-BE49-F238E27FC236}">
                <a16:creationId xmlns:a16="http://schemas.microsoft.com/office/drawing/2014/main" id="{75BBE3F9-1BC8-9350-5D28-FC499CD1F7B4}"/>
              </a:ext>
            </a:extLst>
          </p:cNvPr>
          <p:cNvSpPr>
            <a:spLocks noGrp="1"/>
          </p:cNvSpPr>
          <p:nvPr>
            <p:ph type="sldNum" sz="quarter" idx="12"/>
          </p:nvPr>
        </p:nvSpPr>
        <p:spPr/>
        <p:txBody>
          <a:bodyPr/>
          <a:lstStyle/>
          <a:p>
            <a:fld id="{46CF0DE9-814D-41ED-98BF-C47DB3492238}" type="slidenum">
              <a:rPr lang="en-GB" smtClean="0"/>
              <a:t>19</a:t>
            </a:fld>
            <a:endParaRPr lang="en-GB"/>
          </a:p>
        </p:txBody>
      </p:sp>
    </p:spTree>
    <p:extLst>
      <p:ext uri="{BB962C8B-B14F-4D97-AF65-F5344CB8AC3E}">
        <p14:creationId xmlns:p14="http://schemas.microsoft.com/office/powerpoint/2010/main" val="2734212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C831C-5272-4582-ECF2-5451C70A781B}"/>
              </a:ext>
            </a:extLst>
          </p:cNvPr>
          <p:cNvSpPr>
            <a:spLocks noGrp="1"/>
          </p:cNvSpPr>
          <p:nvPr>
            <p:ph type="title"/>
          </p:nvPr>
        </p:nvSpPr>
        <p:spPr/>
        <p:txBody>
          <a:bodyPr/>
          <a:lstStyle/>
          <a:p>
            <a:pPr algn="ctr"/>
            <a:r>
              <a:rPr lang="en-GB" b="1" dirty="0">
                <a:solidFill>
                  <a:srgbClr val="00B050"/>
                </a:solidFill>
              </a:rPr>
              <a:t>What is a Pivot Table?</a:t>
            </a:r>
          </a:p>
        </p:txBody>
      </p:sp>
      <p:sp>
        <p:nvSpPr>
          <p:cNvPr id="3" name="Content Placeholder 2">
            <a:extLst>
              <a:ext uri="{FF2B5EF4-FFF2-40B4-BE49-F238E27FC236}">
                <a16:creationId xmlns:a16="http://schemas.microsoft.com/office/drawing/2014/main" id="{AB58CE70-D32A-8071-4226-18A862822350}"/>
              </a:ext>
            </a:extLst>
          </p:cNvPr>
          <p:cNvSpPr>
            <a:spLocks noGrp="1"/>
          </p:cNvSpPr>
          <p:nvPr>
            <p:ph idx="1"/>
          </p:nvPr>
        </p:nvSpPr>
        <p:spPr/>
        <p:txBody>
          <a:bodyPr/>
          <a:lstStyle/>
          <a:p>
            <a:r>
              <a:rPr lang="en-GB" dirty="0"/>
              <a:t>A tool in Microsoft Excel that allows us to quickly summarize huge datasets.</a:t>
            </a:r>
          </a:p>
          <a:p>
            <a:r>
              <a:rPr lang="en-GB" dirty="0"/>
              <a:t>We want to summarize revenue and profit by retailer type as shown from the sale data of 1000 rows.</a:t>
            </a:r>
          </a:p>
          <a:p>
            <a:endParaRPr lang="en-GB" dirty="0"/>
          </a:p>
          <a:p>
            <a:endParaRPr lang="en-GB" dirty="0"/>
          </a:p>
          <a:p>
            <a:endParaRPr lang="en-GB" dirty="0"/>
          </a:p>
          <a:p>
            <a:endParaRPr lang="en-GB" dirty="0"/>
          </a:p>
          <a:p>
            <a:endParaRPr lang="en-GB" dirty="0"/>
          </a:p>
        </p:txBody>
      </p:sp>
      <p:pic>
        <p:nvPicPr>
          <p:cNvPr id="5" name="Picture 4">
            <a:extLst>
              <a:ext uri="{FF2B5EF4-FFF2-40B4-BE49-F238E27FC236}">
                <a16:creationId xmlns:a16="http://schemas.microsoft.com/office/drawing/2014/main" id="{67B4E3FE-52BE-BE0F-DCB5-FDA4CF5B0204}"/>
              </a:ext>
            </a:extLst>
          </p:cNvPr>
          <p:cNvPicPr>
            <a:picLocks noChangeAspect="1"/>
          </p:cNvPicPr>
          <p:nvPr/>
        </p:nvPicPr>
        <p:blipFill>
          <a:blip r:embed="rId2"/>
          <a:stretch>
            <a:fillRect/>
          </a:stretch>
        </p:blipFill>
        <p:spPr>
          <a:xfrm>
            <a:off x="2287392" y="3650908"/>
            <a:ext cx="6924675" cy="1238250"/>
          </a:xfrm>
          <a:prstGeom prst="rect">
            <a:avLst/>
          </a:prstGeom>
        </p:spPr>
      </p:pic>
      <p:pic>
        <p:nvPicPr>
          <p:cNvPr id="7" name="Picture 6">
            <a:extLst>
              <a:ext uri="{FF2B5EF4-FFF2-40B4-BE49-F238E27FC236}">
                <a16:creationId xmlns:a16="http://schemas.microsoft.com/office/drawing/2014/main" id="{3B215313-A1AE-CC15-2671-E48843F1E542}"/>
              </a:ext>
            </a:extLst>
          </p:cNvPr>
          <p:cNvPicPr>
            <a:picLocks noChangeAspect="1"/>
          </p:cNvPicPr>
          <p:nvPr/>
        </p:nvPicPr>
        <p:blipFill>
          <a:blip r:embed="rId3"/>
          <a:stretch>
            <a:fillRect/>
          </a:stretch>
        </p:blipFill>
        <p:spPr>
          <a:xfrm>
            <a:off x="4314825" y="5224999"/>
            <a:ext cx="3562350" cy="1476375"/>
          </a:xfrm>
          <a:prstGeom prst="rect">
            <a:avLst/>
          </a:prstGeom>
        </p:spPr>
      </p:pic>
      <p:sp>
        <p:nvSpPr>
          <p:cNvPr id="4" name="Slide Number Placeholder 3">
            <a:extLst>
              <a:ext uri="{FF2B5EF4-FFF2-40B4-BE49-F238E27FC236}">
                <a16:creationId xmlns:a16="http://schemas.microsoft.com/office/drawing/2014/main" id="{827B343F-46BD-FB93-DA8A-F727449322C4}"/>
              </a:ext>
            </a:extLst>
          </p:cNvPr>
          <p:cNvSpPr>
            <a:spLocks noGrp="1"/>
          </p:cNvSpPr>
          <p:nvPr>
            <p:ph type="sldNum" sz="quarter" idx="12"/>
          </p:nvPr>
        </p:nvSpPr>
        <p:spPr/>
        <p:txBody>
          <a:bodyPr/>
          <a:lstStyle/>
          <a:p>
            <a:fld id="{46CF0DE9-814D-41ED-98BF-C47DB3492238}" type="slidenum">
              <a:rPr lang="en-GB" smtClean="0"/>
              <a:t>2</a:t>
            </a:fld>
            <a:endParaRPr lang="en-GB"/>
          </a:p>
        </p:txBody>
      </p:sp>
    </p:spTree>
    <p:extLst>
      <p:ext uri="{BB962C8B-B14F-4D97-AF65-F5344CB8AC3E}">
        <p14:creationId xmlns:p14="http://schemas.microsoft.com/office/powerpoint/2010/main" val="731447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B7AE4-1CD5-BD86-4917-233599223EBE}"/>
              </a:ext>
            </a:extLst>
          </p:cNvPr>
          <p:cNvSpPr>
            <a:spLocks noGrp="1"/>
          </p:cNvSpPr>
          <p:nvPr>
            <p:ph type="title"/>
          </p:nvPr>
        </p:nvSpPr>
        <p:spPr/>
        <p:txBody>
          <a:bodyPr/>
          <a:lstStyle/>
          <a:p>
            <a:pPr algn="ctr"/>
            <a:r>
              <a:rPr lang="en-GB" b="1" dirty="0">
                <a:solidFill>
                  <a:srgbClr val="00B050"/>
                </a:solidFill>
              </a:rPr>
              <a:t>Types of Filters</a:t>
            </a:r>
          </a:p>
        </p:txBody>
      </p:sp>
      <p:pic>
        <p:nvPicPr>
          <p:cNvPr id="5" name="Picture 4">
            <a:extLst>
              <a:ext uri="{FF2B5EF4-FFF2-40B4-BE49-F238E27FC236}">
                <a16:creationId xmlns:a16="http://schemas.microsoft.com/office/drawing/2014/main" id="{A30CE856-7C91-32D9-1F2B-34A3217E9D6F}"/>
              </a:ext>
            </a:extLst>
          </p:cNvPr>
          <p:cNvPicPr>
            <a:picLocks noChangeAspect="1"/>
          </p:cNvPicPr>
          <p:nvPr/>
        </p:nvPicPr>
        <p:blipFill>
          <a:blip r:embed="rId2"/>
          <a:stretch>
            <a:fillRect/>
          </a:stretch>
        </p:blipFill>
        <p:spPr>
          <a:xfrm>
            <a:off x="442106" y="1690688"/>
            <a:ext cx="3486150" cy="4895850"/>
          </a:xfrm>
          <a:prstGeom prst="rect">
            <a:avLst/>
          </a:prstGeom>
        </p:spPr>
      </p:pic>
      <p:pic>
        <p:nvPicPr>
          <p:cNvPr id="7" name="Picture 6">
            <a:extLst>
              <a:ext uri="{FF2B5EF4-FFF2-40B4-BE49-F238E27FC236}">
                <a16:creationId xmlns:a16="http://schemas.microsoft.com/office/drawing/2014/main" id="{EDF72B99-A4C1-623D-2C69-062E6978250D}"/>
              </a:ext>
            </a:extLst>
          </p:cNvPr>
          <p:cNvPicPr>
            <a:picLocks noChangeAspect="1"/>
          </p:cNvPicPr>
          <p:nvPr/>
        </p:nvPicPr>
        <p:blipFill>
          <a:blip r:embed="rId3"/>
          <a:stretch>
            <a:fillRect/>
          </a:stretch>
        </p:blipFill>
        <p:spPr>
          <a:xfrm>
            <a:off x="4508549" y="1701239"/>
            <a:ext cx="6984756" cy="5053074"/>
          </a:xfrm>
          <a:prstGeom prst="rect">
            <a:avLst/>
          </a:prstGeom>
        </p:spPr>
      </p:pic>
      <p:sp>
        <p:nvSpPr>
          <p:cNvPr id="3" name="Slide Number Placeholder 2">
            <a:extLst>
              <a:ext uri="{FF2B5EF4-FFF2-40B4-BE49-F238E27FC236}">
                <a16:creationId xmlns:a16="http://schemas.microsoft.com/office/drawing/2014/main" id="{42E82DB9-908E-8151-D09F-7306F86C15F7}"/>
              </a:ext>
            </a:extLst>
          </p:cNvPr>
          <p:cNvSpPr>
            <a:spLocks noGrp="1"/>
          </p:cNvSpPr>
          <p:nvPr>
            <p:ph type="sldNum" sz="quarter" idx="12"/>
          </p:nvPr>
        </p:nvSpPr>
        <p:spPr/>
        <p:txBody>
          <a:bodyPr/>
          <a:lstStyle/>
          <a:p>
            <a:fld id="{46CF0DE9-814D-41ED-98BF-C47DB3492238}" type="slidenum">
              <a:rPr lang="en-GB" smtClean="0"/>
              <a:t>20</a:t>
            </a:fld>
            <a:endParaRPr lang="en-GB"/>
          </a:p>
        </p:txBody>
      </p:sp>
    </p:spTree>
    <p:extLst>
      <p:ext uri="{BB962C8B-B14F-4D97-AF65-F5344CB8AC3E}">
        <p14:creationId xmlns:p14="http://schemas.microsoft.com/office/powerpoint/2010/main" val="32567215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B58AA-E047-9230-4B1E-1B9BA11EE8B6}"/>
              </a:ext>
            </a:extLst>
          </p:cNvPr>
          <p:cNvSpPr>
            <a:spLocks noGrp="1"/>
          </p:cNvSpPr>
          <p:nvPr>
            <p:ph type="title"/>
          </p:nvPr>
        </p:nvSpPr>
        <p:spPr/>
        <p:txBody>
          <a:bodyPr/>
          <a:lstStyle/>
          <a:p>
            <a:pPr algn="ctr"/>
            <a:r>
              <a:rPr lang="en-GB" b="1" dirty="0">
                <a:solidFill>
                  <a:srgbClr val="00B050"/>
                </a:solidFill>
              </a:rPr>
              <a:t>Types of Filters</a:t>
            </a:r>
          </a:p>
        </p:txBody>
      </p:sp>
      <p:pic>
        <p:nvPicPr>
          <p:cNvPr id="1026" name="Picture 2" descr="Filter Data in a Pivot Table in Excel - All filters">
            <a:extLst>
              <a:ext uri="{FF2B5EF4-FFF2-40B4-BE49-F238E27FC236}">
                <a16:creationId xmlns:a16="http://schemas.microsoft.com/office/drawing/2014/main" id="{89F4B42E-D4D8-E3C2-DE17-AB62EA17A1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4023" y="1451316"/>
            <a:ext cx="7726737" cy="5041559"/>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125556DA-13B6-DAC0-1B16-D09E6AA31096}"/>
              </a:ext>
            </a:extLst>
          </p:cNvPr>
          <p:cNvSpPr>
            <a:spLocks noGrp="1"/>
          </p:cNvSpPr>
          <p:nvPr>
            <p:ph type="sldNum" sz="quarter" idx="12"/>
          </p:nvPr>
        </p:nvSpPr>
        <p:spPr/>
        <p:txBody>
          <a:bodyPr/>
          <a:lstStyle/>
          <a:p>
            <a:fld id="{46CF0DE9-814D-41ED-98BF-C47DB3492238}" type="slidenum">
              <a:rPr lang="en-GB" smtClean="0"/>
              <a:t>21</a:t>
            </a:fld>
            <a:endParaRPr lang="en-GB"/>
          </a:p>
        </p:txBody>
      </p:sp>
    </p:spTree>
    <p:extLst>
      <p:ext uri="{BB962C8B-B14F-4D97-AF65-F5344CB8AC3E}">
        <p14:creationId xmlns:p14="http://schemas.microsoft.com/office/powerpoint/2010/main" val="18445957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B58AA-E047-9230-4B1E-1B9BA11EE8B6}"/>
              </a:ext>
            </a:extLst>
          </p:cNvPr>
          <p:cNvSpPr>
            <a:spLocks noGrp="1"/>
          </p:cNvSpPr>
          <p:nvPr>
            <p:ph type="title"/>
          </p:nvPr>
        </p:nvSpPr>
        <p:spPr/>
        <p:txBody>
          <a:bodyPr/>
          <a:lstStyle/>
          <a:p>
            <a:pPr algn="ctr"/>
            <a:r>
              <a:rPr lang="en-GB" b="1" dirty="0">
                <a:solidFill>
                  <a:srgbClr val="00B050"/>
                </a:solidFill>
              </a:rPr>
              <a:t>Types of Filters</a:t>
            </a:r>
          </a:p>
        </p:txBody>
      </p:sp>
      <p:sp>
        <p:nvSpPr>
          <p:cNvPr id="3" name="Content Placeholder 2">
            <a:extLst>
              <a:ext uri="{FF2B5EF4-FFF2-40B4-BE49-F238E27FC236}">
                <a16:creationId xmlns:a16="http://schemas.microsoft.com/office/drawing/2014/main" id="{BE1A99E8-A53F-2555-E357-D35C2503582A}"/>
              </a:ext>
            </a:extLst>
          </p:cNvPr>
          <p:cNvSpPr>
            <a:spLocks noGrp="1"/>
          </p:cNvSpPr>
          <p:nvPr>
            <p:ph idx="1"/>
          </p:nvPr>
        </p:nvSpPr>
        <p:spPr/>
        <p:txBody>
          <a:bodyPr/>
          <a:lstStyle/>
          <a:p>
            <a:r>
              <a:rPr lang="en-GB" dirty="0">
                <a:solidFill>
                  <a:srgbClr val="00B050"/>
                </a:solidFill>
              </a:rPr>
              <a:t>Report Filter</a:t>
            </a:r>
            <a:r>
              <a:rPr lang="en-GB" dirty="0"/>
              <a:t>: Allows us to drill down into a subset of the overall dataset. </a:t>
            </a:r>
          </a:p>
          <a:p>
            <a:r>
              <a:rPr lang="en-GB" dirty="0">
                <a:solidFill>
                  <a:srgbClr val="00B050"/>
                </a:solidFill>
              </a:rPr>
              <a:t>Row/Column Label Filter</a:t>
            </a:r>
            <a:r>
              <a:rPr lang="en-GB" dirty="0"/>
              <a:t>: Allow us to filter relevant data based on the </a:t>
            </a:r>
            <a:r>
              <a:rPr lang="en-GB" dirty="0">
                <a:solidFill>
                  <a:srgbClr val="00B050"/>
                </a:solidFill>
              </a:rPr>
              <a:t>field items</a:t>
            </a:r>
            <a:r>
              <a:rPr lang="en-GB" dirty="0"/>
              <a:t> or the</a:t>
            </a:r>
            <a:r>
              <a:rPr lang="en-GB" dirty="0">
                <a:solidFill>
                  <a:srgbClr val="00B050"/>
                </a:solidFill>
              </a:rPr>
              <a:t> values</a:t>
            </a:r>
            <a:r>
              <a:rPr lang="en-GB" dirty="0"/>
              <a:t>.</a:t>
            </a:r>
          </a:p>
          <a:p>
            <a:pPr lvl="1"/>
            <a:r>
              <a:rPr lang="en-GB" dirty="0">
                <a:solidFill>
                  <a:srgbClr val="00B050"/>
                </a:solidFill>
              </a:rPr>
              <a:t>Search Box: </a:t>
            </a:r>
            <a:r>
              <a:rPr lang="en-GB" dirty="0"/>
              <a:t>We can access this filter within the row/column label filter and this allows us to quickly filter based on the text you enter. </a:t>
            </a:r>
          </a:p>
          <a:p>
            <a:pPr lvl="1"/>
            <a:r>
              <a:rPr lang="en-GB" dirty="0">
                <a:solidFill>
                  <a:srgbClr val="00B050"/>
                </a:solidFill>
              </a:rPr>
              <a:t>Check Boxes:</a:t>
            </a:r>
            <a:r>
              <a:rPr lang="en-GB" dirty="0"/>
              <a:t> Allow us to select specific items from a list.</a:t>
            </a:r>
          </a:p>
        </p:txBody>
      </p:sp>
      <p:sp>
        <p:nvSpPr>
          <p:cNvPr id="4" name="Slide Number Placeholder 3">
            <a:extLst>
              <a:ext uri="{FF2B5EF4-FFF2-40B4-BE49-F238E27FC236}">
                <a16:creationId xmlns:a16="http://schemas.microsoft.com/office/drawing/2014/main" id="{2A9D106D-1E33-1DE5-760A-4420842C9E98}"/>
              </a:ext>
            </a:extLst>
          </p:cNvPr>
          <p:cNvSpPr>
            <a:spLocks noGrp="1"/>
          </p:cNvSpPr>
          <p:nvPr>
            <p:ph type="sldNum" sz="quarter" idx="12"/>
          </p:nvPr>
        </p:nvSpPr>
        <p:spPr/>
        <p:txBody>
          <a:bodyPr/>
          <a:lstStyle/>
          <a:p>
            <a:fld id="{46CF0DE9-814D-41ED-98BF-C47DB3492238}" type="slidenum">
              <a:rPr lang="en-GB" smtClean="0"/>
              <a:t>22</a:t>
            </a:fld>
            <a:endParaRPr lang="en-GB"/>
          </a:p>
        </p:txBody>
      </p:sp>
    </p:spTree>
    <p:extLst>
      <p:ext uri="{BB962C8B-B14F-4D97-AF65-F5344CB8AC3E}">
        <p14:creationId xmlns:p14="http://schemas.microsoft.com/office/powerpoint/2010/main" val="29973873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1B4F4-7939-0253-0791-27DAA0DFD5F5}"/>
              </a:ext>
            </a:extLst>
          </p:cNvPr>
          <p:cNvSpPr>
            <a:spLocks noGrp="1"/>
          </p:cNvSpPr>
          <p:nvPr>
            <p:ph type="title"/>
          </p:nvPr>
        </p:nvSpPr>
        <p:spPr/>
        <p:txBody>
          <a:bodyPr/>
          <a:lstStyle/>
          <a:p>
            <a:pPr algn="ctr"/>
            <a:r>
              <a:rPr lang="en-GB" b="1" dirty="0">
                <a:solidFill>
                  <a:srgbClr val="00B050"/>
                </a:solidFill>
              </a:rPr>
              <a:t>Filter Example</a:t>
            </a:r>
          </a:p>
        </p:txBody>
      </p:sp>
      <p:pic>
        <p:nvPicPr>
          <p:cNvPr id="5" name="Picture 4">
            <a:extLst>
              <a:ext uri="{FF2B5EF4-FFF2-40B4-BE49-F238E27FC236}">
                <a16:creationId xmlns:a16="http://schemas.microsoft.com/office/drawing/2014/main" id="{70FA1C0A-12FC-1471-5D1E-8861CCBE31B0}"/>
              </a:ext>
            </a:extLst>
          </p:cNvPr>
          <p:cNvPicPr>
            <a:picLocks noChangeAspect="1"/>
          </p:cNvPicPr>
          <p:nvPr/>
        </p:nvPicPr>
        <p:blipFill>
          <a:blip r:embed="rId2"/>
          <a:stretch>
            <a:fillRect/>
          </a:stretch>
        </p:blipFill>
        <p:spPr>
          <a:xfrm>
            <a:off x="1465165" y="1497037"/>
            <a:ext cx="3381375" cy="4876800"/>
          </a:xfrm>
          <a:prstGeom prst="rect">
            <a:avLst/>
          </a:prstGeom>
        </p:spPr>
      </p:pic>
      <p:pic>
        <p:nvPicPr>
          <p:cNvPr id="7" name="Picture 6">
            <a:extLst>
              <a:ext uri="{FF2B5EF4-FFF2-40B4-BE49-F238E27FC236}">
                <a16:creationId xmlns:a16="http://schemas.microsoft.com/office/drawing/2014/main" id="{DEAFB40B-A574-6EF9-6A6C-39AF0D57412A}"/>
              </a:ext>
            </a:extLst>
          </p:cNvPr>
          <p:cNvPicPr>
            <a:picLocks noChangeAspect="1"/>
          </p:cNvPicPr>
          <p:nvPr/>
        </p:nvPicPr>
        <p:blipFill>
          <a:blip r:embed="rId3"/>
          <a:stretch>
            <a:fillRect/>
          </a:stretch>
        </p:blipFill>
        <p:spPr>
          <a:xfrm>
            <a:off x="6011961" y="1497036"/>
            <a:ext cx="3722881" cy="4892929"/>
          </a:xfrm>
          <a:prstGeom prst="rect">
            <a:avLst/>
          </a:prstGeom>
        </p:spPr>
      </p:pic>
      <p:sp>
        <p:nvSpPr>
          <p:cNvPr id="3" name="Slide Number Placeholder 2">
            <a:extLst>
              <a:ext uri="{FF2B5EF4-FFF2-40B4-BE49-F238E27FC236}">
                <a16:creationId xmlns:a16="http://schemas.microsoft.com/office/drawing/2014/main" id="{62D088F0-869C-C840-2D1C-829B3013EDED}"/>
              </a:ext>
            </a:extLst>
          </p:cNvPr>
          <p:cNvSpPr>
            <a:spLocks noGrp="1"/>
          </p:cNvSpPr>
          <p:nvPr>
            <p:ph type="sldNum" sz="quarter" idx="12"/>
          </p:nvPr>
        </p:nvSpPr>
        <p:spPr/>
        <p:txBody>
          <a:bodyPr/>
          <a:lstStyle/>
          <a:p>
            <a:fld id="{46CF0DE9-814D-41ED-98BF-C47DB3492238}" type="slidenum">
              <a:rPr lang="en-GB" smtClean="0"/>
              <a:t>23</a:t>
            </a:fld>
            <a:endParaRPr lang="en-GB"/>
          </a:p>
        </p:txBody>
      </p:sp>
    </p:spTree>
    <p:extLst>
      <p:ext uri="{BB962C8B-B14F-4D97-AF65-F5344CB8AC3E}">
        <p14:creationId xmlns:p14="http://schemas.microsoft.com/office/powerpoint/2010/main" val="7566249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8924A-78D9-1A82-9D3A-5AA7CB5ABACC}"/>
              </a:ext>
            </a:extLst>
          </p:cNvPr>
          <p:cNvSpPr>
            <a:spLocks noGrp="1"/>
          </p:cNvSpPr>
          <p:nvPr>
            <p:ph type="title"/>
          </p:nvPr>
        </p:nvSpPr>
        <p:spPr/>
        <p:txBody>
          <a:bodyPr/>
          <a:lstStyle/>
          <a:p>
            <a:pPr algn="ctr"/>
            <a:r>
              <a:rPr lang="en-GB" b="1" dirty="0">
                <a:solidFill>
                  <a:srgbClr val="00B050"/>
                </a:solidFill>
              </a:rPr>
              <a:t>Filter Top/Bottom Items by Value</a:t>
            </a:r>
          </a:p>
        </p:txBody>
      </p:sp>
      <p:sp>
        <p:nvSpPr>
          <p:cNvPr id="3" name="Content Placeholder 2">
            <a:extLst>
              <a:ext uri="{FF2B5EF4-FFF2-40B4-BE49-F238E27FC236}">
                <a16:creationId xmlns:a16="http://schemas.microsoft.com/office/drawing/2014/main" id="{789DD0B8-341D-98EE-D5AA-458E1627C6D8}"/>
              </a:ext>
            </a:extLst>
          </p:cNvPr>
          <p:cNvSpPr>
            <a:spLocks noGrp="1"/>
          </p:cNvSpPr>
          <p:nvPr>
            <p:ph idx="1"/>
          </p:nvPr>
        </p:nvSpPr>
        <p:spPr/>
        <p:txBody>
          <a:bodyPr/>
          <a:lstStyle/>
          <a:p>
            <a:pPr marL="0" indent="0">
              <a:buNone/>
            </a:pPr>
            <a:r>
              <a:rPr lang="en-GB" dirty="0">
                <a:solidFill>
                  <a:srgbClr val="00B050"/>
                </a:solidFill>
              </a:rPr>
              <a:t>Find top 10 retailers based on the sales value.</a:t>
            </a:r>
          </a:p>
          <a:p>
            <a:r>
              <a:rPr lang="en-GB" dirty="0"/>
              <a:t>Go to Row Label filter –&gt; Value Filters –&gt; Top 10.</a:t>
            </a:r>
          </a:p>
          <a:p>
            <a:pPr marL="0" indent="0">
              <a:buNone/>
            </a:pPr>
            <a:endParaRPr lang="en-GB" dirty="0">
              <a:solidFill>
                <a:srgbClr val="00B050"/>
              </a:solidFill>
            </a:endParaRPr>
          </a:p>
        </p:txBody>
      </p:sp>
      <p:pic>
        <p:nvPicPr>
          <p:cNvPr id="2050" name="Picture 2" descr="Filter Data in a Pivot Table in Excel - Value Top 10">
            <a:extLst>
              <a:ext uri="{FF2B5EF4-FFF2-40B4-BE49-F238E27FC236}">
                <a16:creationId xmlns:a16="http://schemas.microsoft.com/office/drawing/2014/main" id="{48FD7A12-0719-4F25-ECB7-62643FC880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2828925"/>
            <a:ext cx="4572000" cy="402907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715B363B-4509-D4B3-4E77-4D9E4B0E8EFC}"/>
              </a:ext>
            </a:extLst>
          </p:cNvPr>
          <p:cNvSpPr>
            <a:spLocks noGrp="1"/>
          </p:cNvSpPr>
          <p:nvPr>
            <p:ph type="sldNum" sz="quarter" idx="12"/>
          </p:nvPr>
        </p:nvSpPr>
        <p:spPr/>
        <p:txBody>
          <a:bodyPr/>
          <a:lstStyle/>
          <a:p>
            <a:fld id="{46CF0DE9-814D-41ED-98BF-C47DB3492238}" type="slidenum">
              <a:rPr lang="en-GB" smtClean="0"/>
              <a:t>24</a:t>
            </a:fld>
            <a:endParaRPr lang="en-GB"/>
          </a:p>
        </p:txBody>
      </p:sp>
    </p:spTree>
    <p:extLst>
      <p:ext uri="{BB962C8B-B14F-4D97-AF65-F5344CB8AC3E}">
        <p14:creationId xmlns:p14="http://schemas.microsoft.com/office/powerpoint/2010/main" val="11738871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8924A-78D9-1A82-9D3A-5AA7CB5ABACC}"/>
              </a:ext>
            </a:extLst>
          </p:cNvPr>
          <p:cNvSpPr>
            <a:spLocks noGrp="1"/>
          </p:cNvSpPr>
          <p:nvPr>
            <p:ph type="title"/>
          </p:nvPr>
        </p:nvSpPr>
        <p:spPr/>
        <p:txBody>
          <a:bodyPr/>
          <a:lstStyle/>
          <a:p>
            <a:pPr algn="ctr"/>
            <a:r>
              <a:rPr lang="en-GB" b="1" dirty="0">
                <a:solidFill>
                  <a:srgbClr val="00B050"/>
                </a:solidFill>
              </a:rPr>
              <a:t>Filter Top/Bottom Items by Value</a:t>
            </a:r>
          </a:p>
        </p:txBody>
      </p:sp>
      <p:sp>
        <p:nvSpPr>
          <p:cNvPr id="3" name="Content Placeholder 2">
            <a:extLst>
              <a:ext uri="{FF2B5EF4-FFF2-40B4-BE49-F238E27FC236}">
                <a16:creationId xmlns:a16="http://schemas.microsoft.com/office/drawing/2014/main" id="{789DD0B8-341D-98EE-D5AA-458E1627C6D8}"/>
              </a:ext>
            </a:extLst>
          </p:cNvPr>
          <p:cNvSpPr>
            <a:spLocks noGrp="1"/>
          </p:cNvSpPr>
          <p:nvPr>
            <p:ph idx="1"/>
          </p:nvPr>
        </p:nvSpPr>
        <p:spPr/>
        <p:txBody>
          <a:bodyPr>
            <a:normAutofit lnSpcReduction="10000"/>
          </a:bodyPr>
          <a:lstStyle/>
          <a:p>
            <a:pPr marL="0" indent="0">
              <a:buNone/>
            </a:pPr>
            <a:r>
              <a:rPr lang="en-GB" dirty="0">
                <a:solidFill>
                  <a:srgbClr val="00B050"/>
                </a:solidFill>
              </a:rPr>
              <a:t>Find top 10 retailers based on the sales value.</a:t>
            </a:r>
            <a:endParaRPr lang="en-GB" dirty="0"/>
          </a:p>
          <a:p>
            <a:pPr marL="0" indent="0">
              <a:buNone/>
            </a:pPr>
            <a:r>
              <a:rPr lang="en-GB" dirty="0"/>
              <a:t>In the Top 10 Filter dialog box:</a:t>
            </a:r>
          </a:p>
          <a:p>
            <a:r>
              <a:rPr lang="en-GB" dirty="0">
                <a:solidFill>
                  <a:srgbClr val="00B050"/>
                </a:solidFill>
              </a:rPr>
              <a:t>Top/Bottom</a:t>
            </a:r>
            <a:r>
              <a:rPr lang="en-GB" dirty="0"/>
              <a:t>: Select Top.</a:t>
            </a:r>
          </a:p>
          <a:p>
            <a:r>
              <a:rPr lang="en-GB" dirty="0"/>
              <a:t>The Number of items you want to filter. In this case since we want to get top 10 items, this would be 10.</a:t>
            </a:r>
          </a:p>
          <a:p>
            <a:r>
              <a:rPr lang="en-GB" dirty="0"/>
              <a:t>The third field is a drop down with three options: Items, Percent, and Sum. In this case, since we want the top 10 retailers, select Items.</a:t>
            </a:r>
          </a:p>
          <a:p>
            <a:r>
              <a:rPr lang="en-GB" dirty="0"/>
              <a:t>The last field lists all the different values listed in the value area. In this case, since we only have the sum of sales, it shows ‘Sum of Sales’ only.</a:t>
            </a:r>
          </a:p>
        </p:txBody>
      </p:sp>
      <p:sp>
        <p:nvSpPr>
          <p:cNvPr id="4" name="Slide Number Placeholder 3">
            <a:extLst>
              <a:ext uri="{FF2B5EF4-FFF2-40B4-BE49-F238E27FC236}">
                <a16:creationId xmlns:a16="http://schemas.microsoft.com/office/drawing/2014/main" id="{C4F4C907-DE65-3F79-7F74-7A94CF1FC283}"/>
              </a:ext>
            </a:extLst>
          </p:cNvPr>
          <p:cNvSpPr>
            <a:spLocks noGrp="1"/>
          </p:cNvSpPr>
          <p:nvPr>
            <p:ph type="sldNum" sz="quarter" idx="12"/>
          </p:nvPr>
        </p:nvSpPr>
        <p:spPr/>
        <p:txBody>
          <a:bodyPr/>
          <a:lstStyle/>
          <a:p>
            <a:fld id="{46CF0DE9-814D-41ED-98BF-C47DB3492238}" type="slidenum">
              <a:rPr lang="en-GB" smtClean="0"/>
              <a:t>25</a:t>
            </a:fld>
            <a:endParaRPr lang="en-GB"/>
          </a:p>
        </p:txBody>
      </p:sp>
    </p:spTree>
    <p:extLst>
      <p:ext uri="{BB962C8B-B14F-4D97-AF65-F5344CB8AC3E}">
        <p14:creationId xmlns:p14="http://schemas.microsoft.com/office/powerpoint/2010/main" val="7276359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8924A-78D9-1A82-9D3A-5AA7CB5ABACC}"/>
              </a:ext>
            </a:extLst>
          </p:cNvPr>
          <p:cNvSpPr>
            <a:spLocks noGrp="1"/>
          </p:cNvSpPr>
          <p:nvPr>
            <p:ph type="title"/>
          </p:nvPr>
        </p:nvSpPr>
        <p:spPr/>
        <p:txBody>
          <a:bodyPr/>
          <a:lstStyle/>
          <a:p>
            <a:pPr algn="ctr"/>
            <a:r>
              <a:rPr lang="en-GB" b="1" dirty="0">
                <a:solidFill>
                  <a:srgbClr val="00B050"/>
                </a:solidFill>
              </a:rPr>
              <a:t>Filter Top/Bottom Items by Value</a:t>
            </a:r>
          </a:p>
        </p:txBody>
      </p:sp>
      <p:sp>
        <p:nvSpPr>
          <p:cNvPr id="3" name="Content Placeholder 2">
            <a:extLst>
              <a:ext uri="{FF2B5EF4-FFF2-40B4-BE49-F238E27FC236}">
                <a16:creationId xmlns:a16="http://schemas.microsoft.com/office/drawing/2014/main" id="{789DD0B8-341D-98EE-D5AA-458E1627C6D8}"/>
              </a:ext>
            </a:extLst>
          </p:cNvPr>
          <p:cNvSpPr>
            <a:spLocks noGrp="1"/>
          </p:cNvSpPr>
          <p:nvPr>
            <p:ph idx="1"/>
          </p:nvPr>
        </p:nvSpPr>
        <p:spPr/>
        <p:txBody>
          <a:bodyPr>
            <a:normAutofit/>
          </a:bodyPr>
          <a:lstStyle/>
          <a:p>
            <a:pPr marL="0" indent="0">
              <a:buNone/>
            </a:pPr>
            <a:r>
              <a:rPr lang="en-GB" dirty="0">
                <a:solidFill>
                  <a:srgbClr val="00B050"/>
                </a:solidFill>
              </a:rPr>
              <a:t>Find top 10 retailers based on the sales value.</a:t>
            </a:r>
            <a:endParaRPr lang="en-GB" dirty="0"/>
          </a:p>
          <a:p>
            <a:pPr marL="0" indent="0">
              <a:buNone/>
            </a:pPr>
            <a:r>
              <a:rPr lang="en-GB" dirty="0"/>
              <a:t> </a:t>
            </a:r>
          </a:p>
        </p:txBody>
      </p:sp>
      <p:pic>
        <p:nvPicPr>
          <p:cNvPr id="5" name="Picture 4">
            <a:extLst>
              <a:ext uri="{FF2B5EF4-FFF2-40B4-BE49-F238E27FC236}">
                <a16:creationId xmlns:a16="http://schemas.microsoft.com/office/drawing/2014/main" id="{54447A56-6441-9165-4EA1-22DF6CB8EEAB}"/>
              </a:ext>
            </a:extLst>
          </p:cNvPr>
          <p:cNvPicPr>
            <a:picLocks noChangeAspect="1"/>
          </p:cNvPicPr>
          <p:nvPr/>
        </p:nvPicPr>
        <p:blipFill>
          <a:blip r:embed="rId2"/>
          <a:stretch>
            <a:fillRect/>
          </a:stretch>
        </p:blipFill>
        <p:spPr>
          <a:xfrm>
            <a:off x="3716518" y="2343150"/>
            <a:ext cx="4336931" cy="4149725"/>
          </a:xfrm>
          <a:prstGeom prst="rect">
            <a:avLst/>
          </a:prstGeom>
        </p:spPr>
      </p:pic>
      <p:sp>
        <p:nvSpPr>
          <p:cNvPr id="4" name="Slide Number Placeholder 3">
            <a:extLst>
              <a:ext uri="{FF2B5EF4-FFF2-40B4-BE49-F238E27FC236}">
                <a16:creationId xmlns:a16="http://schemas.microsoft.com/office/drawing/2014/main" id="{0E59014E-3FD4-8312-AFC9-54AEF21D1F69}"/>
              </a:ext>
            </a:extLst>
          </p:cNvPr>
          <p:cNvSpPr>
            <a:spLocks noGrp="1"/>
          </p:cNvSpPr>
          <p:nvPr>
            <p:ph type="sldNum" sz="quarter" idx="12"/>
          </p:nvPr>
        </p:nvSpPr>
        <p:spPr/>
        <p:txBody>
          <a:bodyPr/>
          <a:lstStyle/>
          <a:p>
            <a:fld id="{46CF0DE9-814D-41ED-98BF-C47DB3492238}" type="slidenum">
              <a:rPr lang="en-GB" smtClean="0"/>
              <a:t>26</a:t>
            </a:fld>
            <a:endParaRPr lang="en-GB"/>
          </a:p>
        </p:txBody>
      </p:sp>
    </p:spTree>
    <p:extLst>
      <p:ext uri="{BB962C8B-B14F-4D97-AF65-F5344CB8AC3E}">
        <p14:creationId xmlns:p14="http://schemas.microsoft.com/office/powerpoint/2010/main" val="8219688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8924A-78D9-1A82-9D3A-5AA7CB5ABACC}"/>
              </a:ext>
            </a:extLst>
          </p:cNvPr>
          <p:cNvSpPr>
            <a:spLocks noGrp="1"/>
          </p:cNvSpPr>
          <p:nvPr>
            <p:ph type="title"/>
          </p:nvPr>
        </p:nvSpPr>
        <p:spPr/>
        <p:txBody>
          <a:bodyPr/>
          <a:lstStyle/>
          <a:p>
            <a:pPr algn="ctr"/>
            <a:r>
              <a:rPr lang="en-GB" b="1" dirty="0">
                <a:solidFill>
                  <a:srgbClr val="00B050"/>
                </a:solidFill>
              </a:rPr>
              <a:t>Filter Top/Bottom Items by Value</a:t>
            </a:r>
          </a:p>
        </p:txBody>
      </p:sp>
      <p:sp>
        <p:nvSpPr>
          <p:cNvPr id="3" name="Content Placeholder 2">
            <a:extLst>
              <a:ext uri="{FF2B5EF4-FFF2-40B4-BE49-F238E27FC236}">
                <a16:creationId xmlns:a16="http://schemas.microsoft.com/office/drawing/2014/main" id="{789DD0B8-341D-98EE-D5AA-458E1627C6D8}"/>
              </a:ext>
            </a:extLst>
          </p:cNvPr>
          <p:cNvSpPr>
            <a:spLocks noGrp="1"/>
          </p:cNvSpPr>
          <p:nvPr>
            <p:ph idx="1"/>
          </p:nvPr>
        </p:nvSpPr>
        <p:spPr/>
        <p:txBody>
          <a:bodyPr>
            <a:normAutofit/>
          </a:bodyPr>
          <a:lstStyle/>
          <a:p>
            <a:pPr marL="0" indent="0">
              <a:buNone/>
            </a:pPr>
            <a:r>
              <a:rPr lang="en-GB" dirty="0">
                <a:solidFill>
                  <a:srgbClr val="00B050"/>
                </a:solidFill>
              </a:rPr>
              <a:t>Find a list of top 25 percent of items by value.</a:t>
            </a:r>
          </a:p>
          <a:p>
            <a:r>
              <a:rPr lang="en-GB" dirty="0"/>
              <a:t>Go to Row Label filter –&gt; Value Filters –&gt; Top 10.</a:t>
            </a:r>
          </a:p>
          <a:p>
            <a:r>
              <a:rPr lang="en-GB" dirty="0"/>
              <a:t>In the Top 10 Filter dialog box:</a:t>
            </a:r>
          </a:p>
          <a:p>
            <a:pPr lvl="1"/>
            <a:r>
              <a:rPr lang="en-GB" dirty="0"/>
              <a:t>Top/Bottom: Select Top.</a:t>
            </a:r>
          </a:p>
          <a:p>
            <a:pPr lvl="1"/>
            <a:r>
              <a:rPr lang="en-GB" dirty="0"/>
              <a:t>The second field: Enter 25.</a:t>
            </a:r>
          </a:p>
          <a:p>
            <a:pPr lvl="1"/>
            <a:r>
              <a:rPr lang="en-GB" dirty="0"/>
              <a:t>The third field: Select Percent.</a:t>
            </a:r>
          </a:p>
          <a:p>
            <a:pPr lvl="1"/>
            <a:r>
              <a:rPr lang="en-GB" dirty="0"/>
              <a:t>The last field: Select Sum of Sales.</a:t>
            </a:r>
          </a:p>
          <a:p>
            <a:pPr lvl="1"/>
            <a:endParaRPr lang="en-GB" dirty="0"/>
          </a:p>
        </p:txBody>
      </p:sp>
      <p:pic>
        <p:nvPicPr>
          <p:cNvPr id="6" name="Picture 5">
            <a:extLst>
              <a:ext uri="{FF2B5EF4-FFF2-40B4-BE49-F238E27FC236}">
                <a16:creationId xmlns:a16="http://schemas.microsoft.com/office/drawing/2014/main" id="{97A8EDD8-A4C6-0685-4204-2B8997E909B8}"/>
              </a:ext>
            </a:extLst>
          </p:cNvPr>
          <p:cNvPicPr>
            <a:picLocks noChangeAspect="1"/>
          </p:cNvPicPr>
          <p:nvPr/>
        </p:nvPicPr>
        <p:blipFill>
          <a:blip r:embed="rId2"/>
          <a:stretch>
            <a:fillRect/>
          </a:stretch>
        </p:blipFill>
        <p:spPr>
          <a:xfrm>
            <a:off x="6249792" y="3429000"/>
            <a:ext cx="3612236" cy="2054543"/>
          </a:xfrm>
          <a:prstGeom prst="rect">
            <a:avLst/>
          </a:prstGeom>
        </p:spPr>
      </p:pic>
      <p:sp>
        <p:nvSpPr>
          <p:cNvPr id="4" name="Slide Number Placeholder 3">
            <a:extLst>
              <a:ext uri="{FF2B5EF4-FFF2-40B4-BE49-F238E27FC236}">
                <a16:creationId xmlns:a16="http://schemas.microsoft.com/office/drawing/2014/main" id="{5528B435-E566-127D-1680-6A7517C67BF0}"/>
              </a:ext>
            </a:extLst>
          </p:cNvPr>
          <p:cNvSpPr>
            <a:spLocks noGrp="1"/>
          </p:cNvSpPr>
          <p:nvPr>
            <p:ph type="sldNum" sz="quarter" idx="12"/>
          </p:nvPr>
        </p:nvSpPr>
        <p:spPr/>
        <p:txBody>
          <a:bodyPr/>
          <a:lstStyle/>
          <a:p>
            <a:fld id="{46CF0DE9-814D-41ED-98BF-C47DB3492238}" type="slidenum">
              <a:rPr lang="en-GB" smtClean="0"/>
              <a:t>27</a:t>
            </a:fld>
            <a:endParaRPr lang="en-GB"/>
          </a:p>
        </p:txBody>
      </p:sp>
    </p:spTree>
    <p:extLst>
      <p:ext uri="{BB962C8B-B14F-4D97-AF65-F5344CB8AC3E}">
        <p14:creationId xmlns:p14="http://schemas.microsoft.com/office/powerpoint/2010/main" val="29120352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8924A-78D9-1A82-9D3A-5AA7CB5ABACC}"/>
              </a:ext>
            </a:extLst>
          </p:cNvPr>
          <p:cNvSpPr>
            <a:spLocks noGrp="1"/>
          </p:cNvSpPr>
          <p:nvPr>
            <p:ph type="title"/>
          </p:nvPr>
        </p:nvSpPr>
        <p:spPr/>
        <p:txBody>
          <a:bodyPr/>
          <a:lstStyle/>
          <a:p>
            <a:pPr algn="ctr"/>
            <a:r>
              <a:rPr lang="en-GB" b="1" dirty="0">
                <a:solidFill>
                  <a:srgbClr val="00B050"/>
                </a:solidFill>
              </a:rPr>
              <a:t>Filter Top/Bottom Items by Value</a:t>
            </a:r>
          </a:p>
        </p:txBody>
      </p:sp>
      <p:sp>
        <p:nvSpPr>
          <p:cNvPr id="3" name="Content Placeholder 2">
            <a:extLst>
              <a:ext uri="{FF2B5EF4-FFF2-40B4-BE49-F238E27FC236}">
                <a16:creationId xmlns:a16="http://schemas.microsoft.com/office/drawing/2014/main" id="{789DD0B8-341D-98EE-D5AA-458E1627C6D8}"/>
              </a:ext>
            </a:extLst>
          </p:cNvPr>
          <p:cNvSpPr>
            <a:spLocks noGrp="1"/>
          </p:cNvSpPr>
          <p:nvPr>
            <p:ph idx="1"/>
          </p:nvPr>
        </p:nvSpPr>
        <p:spPr/>
        <p:txBody>
          <a:bodyPr>
            <a:normAutofit/>
          </a:bodyPr>
          <a:lstStyle/>
          <a:p>
            <a:pPr marL="0" indent="0">
              <a:buNone/>
            </a:pPr>
            <a:r>
              <a:rPr lang="en-GB" dirty="0">
                <a:solidFill>
                  <a:srgbClr val="00B050"/>
                </a:solidFill>
              </a:rPr>
              <a:t>Find the top retailers that account for 20 million in sales.</a:t>
            </a:r>
          </a:p>
          <a:p>
            <a:r>
              <a:rPr lang="en-GB" dirty="0"/>
              <a:t>Go to Row Label filter –&gt; Value Filters –&gt; Top 10.</a:t>
            </a:r>
          </a:p>
          <a:p>
            <a:r>
              <a:rPr lang="en-GB" dirty="0"/>
              <a:t>In the Top 10 Filter dialog box:</a:t>
            </a:r>
          </a:p>
          <a:p>
            <a:pPr lvl="1"/>
            <a:r>
              <a:rPr lang="en-GB" dirty="0"/>
              <a:t>Top/Bottom: Select Top.</a:t>
            </a:r>
          </a:p>
          <a:p>
            <a:pPr lvl="1"/>
            <a:r>
              <a:rPr lang="en-GB" dirty="0"/>
              <a:t>The second field: Enter 20000000.</a:t>
            </a:r>
          </a:p>
          <a:p>
            <a:pPr lvl="1"/>
            <a:r>
              <a:rPr lang="en-GB" dirty="0"/>
              <a:t>The third field: Select Sum.</a:t>
            </a:r>
          </a:p>
          <a:p>
            <a:pPr lvl="1"/>
            <a:r>
              <a:rPr lang="en-GB" dirty="0"/>
              <a:t>The last field: Select Sum of Sales.</a:t>
            </a:r>
          </a:p>
          <a:p>
            <a:pPr lvl="1"/>
            <a:endParaRPr lang="en-GB" dirty="0"/>
          </a:p>
        </p:txBody>
      </p:sp>
      <p:pic>
        <p:nvPicPr>
          <p:cNvPr id="5" name="Picture 4">
            <a:extLst>
              <a:ext uri="{FF2B5EF4-FFF2-40B4-BE49-F238E27FC236}">
                <a16:creationId xmlns:a16="http://schemas.microsoft.com/office/drawing/2014/main" id="{BC036B2E-D3AC-2B22-5ADE-F5FFC5440661}"/>
              </a:ext>
            </a:extLst>
          </p:cNvPr>
          <p:cNvPicPr>
            <a:picLocks noChangeAspect="1"/>
          </p:cNvPicPr>
          <p:nvPr/>
        </p:nvPicPr>
        <p:blipFill>
          <a:blip r:embed="rId2"/>
          <a:stretch>
            <a:fillRect/>
          </a:stretch>
        </p:blipFill>
        <p:spPr>
          <a:xfrm>
            <a:off x="6096000" y="3294771"/>
            <a:ext cx="4393395" cy="2882192"/>
          </a:xfrm>
          <a:prstGeom prst="rect">
            <a:avLst/>
          </a:prstGeom>
        </p:spPr>
      </p:pic>
      <p:sp>
        <p:nvSpPr>
          <p:cNvPr id="4" name="Slide Number Placeholder 3">
            <a:extLst>
              <a:ext uri="{FF2B5EF4-FFF2-40B4-BE49-F238E27FC236}">
                <a16:creationId xmlns:a16="http://schemas.microsoft.com/office/drawing/2014/main" id="{471EF97E-0B80-3E32-23BA-68255F870FAE}"/>
              </a:ext>
            </a:extLst>
          </p:cNvPr>
          <p:cNvSpPr>
            <a:spLocks noGrp="1"/>
          </p:cNvSpPr>
          <p:nvPr>
            <p:ph type="sldNum" sz="quarter" idx="12"/>
          </p:nvPr>
        </p:nvSpPr>
        <p:spPr/>
        <p:txBody>
          <a:bodyPr/>
          <a:lstStyle/>
          <a:p>
            <a:fld id="{46CF0DE9-814D-41ED-98BF-C47DB3492238}" type="slidenum">
              <a:rPr lang="en-GB" smtClean="0"/>
              <a:t>28</a:t>
            </a:fld>
            <a:endParaRPr lang="en-GB"/>
          </a:p>
        </p:txBody>
      </p:sp>
    </p:spTree>
    <p:extLst>
      <p:ext uri="{BB962C8B-B14F-4D97-AF65-F5344CB8AC3E}">
        <p14:creationId xmlns:p14="http://schemas.microsoft.com/office/powerpoint/2010/main" val="37402994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8924A-78D9-1A82-9D3A-5AA7CB5ABACC}"/>
              </a:ext>
            </a:extLst>
          </p:cNvPr>
          <p:cNvSpPr>
            <a:spLocks noGrp="1"/>
          </p:cNvSpPr>
          <p:nvPr>
            <p:ph type="title"/>
          </p:nvPr>
        </p:nvSpPr>
        <p:spPr/>
        <p:txBody>
          <a:bodyPr/>
          <a:lstStyle/>
          <a:p>
            <a:pPr algn="ctr"/>
            <a:r>
              <a:rPr lang="en-GB" b="1" dirty="0">
                <a:solidFill>
                  <a:srgbClr val="00B050"/>
                </a:solidFill>
              </a:rPr>
              <a:t>Filter Data Using Label Filters</a:t>
            </a:r>
          </a:p>
        </p:txBody>
      </p:sp>
      <p:sp>
        <p:nvSpPr>
          <p:cNvPr id="3" name="Content Placeholder 2">
            <a:extLst>
              <a:ext uri="{FF2B5EF4-FFF2-40B4-BE49-F238E27FC236}">
                <a16:creationId xmlns:a16="http://schemas.microsoft.com/office/drawing/2014/main" id="{789DD0B8-341D-98EE-D5AA-458E1627C6D8}"/>
              </a:ext>
            </a:extLst>
          </p:cNvPr>
          <p:cNvSpPr>
            <a:spLocks noGrp="1"/>
          </p:cNvSpPr>
          <p:nvPr>
            <p:ph idx="1"/>
          </p:nvPr>
        </p:nvSpPr>
        <p:spPr/>
        <p:txBody>
          <a:bodyPr>
            <a:normAutofit/>
          </a:bodyPr>
          <a:lstStyle/>
          <a:p>
            <a:pPr marL="0" indent="0">
              <a:buNone/>
            </a:pPr>
            <a:r>
              <a:rPr lang="en-GB" dirty="0">
                <a:solidFill>
                  <a:srgbClr val="00B050"/>
                </a:solidFill>
              </a:rPr>
              <a:t>Find all the dollar stores.</a:t>
            </a:r>
          </a:p>
          <a:p>
            <a:r>
              <a:rPr lang="en-GB" dirty="0"/>
              <a:t>Go to Row Label filter –&gt; Label Filters –&gt; Contains.</a:t>
            </a:r>
          </a:p>
          <a:p>
            <a:r>
              <a:rPr lang="en-GB" dirty="0"/>
              <a:t>In the label filter dialog box:</a:t>
            </a:r>
          </a:p>
          <a:p>
            <a:pPr lvl="1"/>
            <a:r>
              <a:rPr lang="en-GB" dirty="0"/>
              <a:t>‘Contains’ is selected by default.</a:t>
            </a:r>
          </a:p>
          <a:p>
            <a:pPr lvl="1"/>
            <a:r>
              <a:rPr lang="en-GB" dirty="0"/>
              <a:t>The second field: Enter ‘dollar’.</a:t>
            </a:r>
          </a:p>
          <a:p>
            <a:r>
              <a:rPr lang="en-GB" dirty="0"/>
              <a:t>Click OK.</a:t>
            </a:r>
          </a:p>
        </p:txBody>
      </p:sp>
      <p:pic>
        <p:nvPicPr>
          <p:cNvPr id="6" name="Picture 5">
            <a:extLst>
              <a:ext uri="{FF2B5EF4-FFF2-40B4-BE49-F238E27FC236}">
                <a16:creationId xmlns:a16="http://schemas.microsoft.com/office/drawing/2014/main" id="{8A36C8C0-E97E-DD57-9228-EF62D35DE34B}"/>
              </a:ext>
            </a:extLst>
          </p:cNvPr>
          <p:cNvPicPr>
            <a:picLocks noChangeAspect="1"/>
          </p:cNvPicPr>
          <p:nvPr/>
        </p:nvPicPr>
        <p:blipFill>
          <a:blip r:embed="rId2"/>
          <a:stretch>
            <a:fillRect/>
          </a:stretch>
        </p:blipFill>
        <p:spPr>
          <a:xfrm>
            <a:off x="5865421" y="3429000"/>
            <a:ext cx="3672474" cy="2063188"/>
          </a:xfrm>
          <a:prstGeom prst="rect">
            <a:avLst/>
          </a:prstGeom>
        </p:spPr>
      </p:pic>
      <p:sp>
        <p:nvSpPr>
          <p:cNvPr id="4" name="Slide Number Placeholder 3">
            <a:extLst>
              <a:ext uri="{FF2B5EF4-FFF2-40B4-BE49-F238E27FC236}">
                <a16:creationId xmlns:a16="http://schemas.microsoft.com/office/drawing/2014/main" id="{14ADA75F-E808-811B-7FB9-32DF64FF1FDD}"/>
              </a:ext>
            </a:extLst>
          </p:cNvPr>
          <p:cNvSpPr>
            <a:spLocks noGrp="1"/>
          </p:cNvSpPr>
          <p:nvPr>
            <p:ph type="sldNum" sz="quarter" idx="12"/>
          </p:nvPr>
        </p:nvSpPr>
        <p:spPr/>
        <p:txBody>
          <a:bodyPr/>
          <a:lstStyle/>
          <a:p>
            <a:fld id="{46CF0DE9-814D-41ED-98BF-C47DB3492238}" type="slidenum">
              <a:rPr lang="en-GB" smtClean="0"/>
              <a:t>29</a:t>
            </a:fld>
            <a:endParaRPr lang="en-GB"/>
          </a:p>
        </p:txBody>
      </p:sp>
    </p:spTree>
    <p:extLst>
      <p:ext uri="{BB962C8B-B14F-4D97-AF65-F5344CB8AC3E}">
        <p14:creationId xmlns:p14="http://schemas.microsoft.com/office/powerpoint/2010/main" val="2371579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F15E1-D10F-4A41-F29F-19347F3E3612}"/>
              </a:ext>
            </a:extLst>
          </p:cNvPr>
          <p:cNvSpPr>
            <a:spLocks noGrp="1"/>
          </p:cNvSpPr>
          <p:nvPr>
            <p:ph type="title"/>
          </p:nvPr>
        </p:nvSpPr>
        <p:spPr/>
        <p:txBody>
          <a:bodyPr/>
          <a:lstStyle/>
          <a:p>
            <a:pPr algn="ctr"/>
            <a:r>
              <a:rPr lang="en-GB" b="1" dirty="0">
                <a:solidFill>
                  <a:srgbClr val="00B050"/>
                </a:solidFill>
              </a:rPr>
              <a:t>Inserting a Pivot Table</a:t>
            </a:r>
          </a:p>
        </p:txBody>
      </p:sp>
      <p:sp>
        <p:nvSpPr>
          <p:cNvPr id="3" name="Content Placeholder 2">
            <a:extLst>
              <a:ext uri="{FF2B5EF4-FFF2-40B4-BE49-F238E27FC236}">
                <a16:creationId xmlns:a16="http://schemas.microsoft.com/office/drawing/2014/main" id="{12D69F3F-25B9-9F76-2EE1-6386298277D3}"/>
              </a:ext>
            </a:extLst>
          </p:cNvPr>
          <p:cNvSpPr>
            <a:spLocks noGrp="1"/>
          </p:cNvSpPr>
          <p:nvPr>
            <p:ph idx="1"/>
          </p:nvPr>
        </p:nvSpPr>
        <p:spPr/>
        <p:txBody>
          <a:bodyPr/>
          <a:lstStyle/>
          <a:p>
            <a:r>
              <a:rPr lang="en-GB" dirty="0"/>
              <a:t>Click anywhere in the dataset.</a:t>
            </a:r>
          </a:p>
          <a:p>
            <a:r>
              <a:rPr lang="en-GB" dirty="0"/>
              <a:t>Go to Insert –&gt; Tables –&gt; Pivot Table.</a:t>
            </a:r>
          </a:p>
          <a:p>
            <a:r>
              <a:rPr lang="en-GB" dirty="0"/>
              <a:t>Click Ok. There are </a:t>
            </a:r>
            <a:r>
              <a:rPr lang="en-GB" dirty="0">
                <a:solidFill>
                  <a:srgbClr val="00B050"/>
                </a:solidFill>
              </a:rPr>
              <a:t>the Pivot Table name and a single line instruction on the left</a:t>
            </a:r>
            <a:r>
              <a:rPr lang="en-GB" dirty="0"/>
              <a:t>, and </a:t>
            </a:r>
            <a:r>
              <a:rPr lang="en-GB" dirty="0">
                <a:solidFill>
                  <a:srgbClr val="00B050"/>
                </a:solidFill>
              </a:rPr>
              <a:t>Pivot Table Fields on the right</a:t>
            </a:r>
            <a:r>
              <a:rPr lang="en-GB" dirty="0"/>
              <a:t>.</a:t>
            </a:r>
          </a:p>
        </p:txBody>
      </p:sp>
      <p:sp>
        <p:nvSpPr>
          <p:cNvPr id="5" name="TextBox 4">
            <a:extLst>
              <a:ext uri="{FF2B5EF4-FFF2-40B4-BE49-F238E27FC236}">
                <a16:creationId xmlns:a16="http://schemas.microsoft.com/office/drawing/2014/main" id="{CEDEDF81-8AF3-9218-C4D6-25298020D1AA}"/>
              </a:ext>
            </a:extLst>
          </p:cNvPr>
          <p:cNvSpPr txBox="1"/>
          <p:nvPr/>
        </p:nvSpPr>
        <p:spPr>
          <a:xfrm>
            <a:off x="6093656" y="-92978"/>
            <a:ext cx="6098344" cy="646331"/>
          </a:xfrm>
          <a:prstGeom prst="rect">
            <a:avLst/>
          </a:prstGeom>
          <a:noFill/>
        </p:spPr>
        <p:txBody>
          <a:bodyPr wrap="square">
            <a:spAutoFit/>
          </a:bodyPr>
          <a:lstStyle/>
          <a:p>
            <a:pPr algn="r"/>
            <a:r>
              <a:rPr lang="en-GB" sz="3600" dirty="0">
                <a:solidFill>
                  <a:srgbClr val="00B050"/>
                </a:solidFill>
              </a:rPr>
              <a:t>12 Pivot-Table-Data.xlsx</a:t>
            </a:r>
          </a:p>
        </p:txBody>
      </p:sp>
      <p:pic>
        <p:nvPicPr>
          <p:cNvPr id="7" name="Picture 6">
            <a:extLst>
              <a:ext uri="{FF2B5EF4-FFF2-40B4-BE49-F238E27FC236}">
                <a16:creationId xmlns:a16="http://schemas.microsoft.com/office/drawing/2014/main" id="{9E9779AE-C3D2-2AA2-A803-0C3527115750}"/>
              </a:ext>
            </a:extLst>
          </p:cNvPr>
          <p:cNvPicPr>
            <a:picLocks noChangeAspect="1"/>
          </p:cNvPicPr>
          <p:nvPr/>
        </p:nvPicPr>
        <p:blipFill>
          <a:blip r:embed="rId2"/>
          <a:stretch>
            <a:fillRect/>
          </a:stretch>
        </p:blipFill>
        <p:spPr>
          <a:xfrm>
            <a:off x="329800" y="3776397"/>
            <a:ext cx="4674734" cy="3081603"/>
          </a:xfrm>
          <a:prstGeom prst="rect">
            <a:avLst/>
          </a:prstGeom>
        </p:spPr>
      </p:pic>
      <p:pic>
        <p:nvPicPr>
          <p:cNvPr id="8" name="Picture 2" descr="Creating a Pivot Table in Excel - Blank Pivot Table Worksheet">
            <a:extLst>
              <a:ext uri="{FF2B5EF4-FFF2-40B4-BE49-F238E27FC236}">
                <a16:creationId xmlns:a16="http://schemas.microsoft.com/office/drawing/2014/main" id="{DE80EAB2-7460-548F-5DCF-1F3EB9D7A3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2934" y="3649788"/>
            <a:ext cx="6349266" cy="3081603"/>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D892E118-9CD8-4A3F-DFD8-CE0CAA8C5923}"/>
              </a:ext>
            </a:extLst>
          </p:cNvPr>
          <p:cNvSpPr>
            <a:spLocks noGrp="1"/>
          </p:cNvSpPr>
          <p:nvPr>
            <p:ph type="sldNum" sz="quarter" idx="12"/>
          </p:nvPr>
        </p:nvSpPr>
        <p:spPr/>
        <p:txBody>
          <a:bodyPr/>
          <a:lstStyle/>
          <a:p>
            <a:fld id="{46CF0DE9-814D-41ED-98BF-C47DB3492238}" type="slidenum">
              <a:rPr lang="en-GB" smtClean="0"/>
              <a:t>3</a:t>
            </a:fld>
            <a:endParaRPr lang="en-GB"/>
          </a:p>
        </p:txBody>
      </p:sp>
    </p:spTree>
    <p:extLst>
      <p:ext uri="{BB962C8B-B14F-4D97-AF65-F5344CB8AC3E}">
        <p14:creationId xmlns:p14="http://schemas.microsoft.com/office/powerpoint/2010/main" val="13658938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8924A-78D9-1A82-9D3A-5AA7CB5ABACC}"/>
              </a:ext>
            </a:extLst>
          </p:cNvPr>
          <p:cNvSpPr>
            <a:spLocks noGrp="1"/>
          </p:cNvSpPr>
          <p:nvPr>
            <p:ph type="title"/>
          </p:nvPr>
        </p:nvSpPr>
        <p:spPr/>
        <p:txBody>
          <a:bodyPr/>
          <a:lstStyle/>
          <a:p>
            <a:pPr algn="ctr"/>
            <a:r>
              <a:rPr lang="en-GB" b="1" dirty="0">
                <a:solidFill>
                  <a:srgbClr val="00B050"/>
                </a:solidFill>
              </a:rPr>
              <a:t>Filter Data Using Search Box</a:t>
            </a:r>
          </a:p>
        </p:txBody>
      </p:sp>
      <p:sp>
        <p:nvSpPr>
          <p:cNvPr id="3" name="Content Placeholder 2">
            <a:extLst>
              <a:ext uri="{FF2B5EF4-FFF2-40B4-BE49-F238E27FC236}">
                <a16:creationId xmlns:a16="http://schemas.microsoft.com/office/drawing/2014/main" id="{789DD0B8-341D-98EE-D5AA-458E1627C6D8}"/>
              </a:ext>
            </a:extLst>
          </p:cNvPr>
          <p:cNvSpPr>
            <a:spLocks noGrp="1"/>
          </p:cNvSpPr>
          <p:nvPr>
            <p:ph idx="1"/>
          </p:nvPr>
        </p:nvSpPr>
        <p:spPr/>
        <p:txBody>
          <a:bodyPr>
            <a:normAutofit/>
          </a:bodyPr>
          <a:lstStyle/>
          <a:p>
            <a:pPr marL="0" indent="0">
              <a:buNone/>
            </a:pPr>
            <a:r>
              <a:rPr lang="en-GB" dirty="0">
                <a:solidFill>
                  <a:srgbClr val="00B050"/>
                </a:solidFill>
              </a:rPr>
              <a:t>Find all the dollar stores.</a:t>
            </a:r>
          </a:p>
          <a:p>
            <a:r>
              <a:rPr lang="en-GB" dirty="0"/>
              <a:t>Click on the Label filter drop down and then click on the search box to place the cursor in it.</a:t>
            </a:r>
          </a:p>
          <a:p>
            <a:r>
              <a:rPr lang="en-GB" dirty="0"/>
              <a:t>Enter the search term, which is ‘dollar’.</a:t>
            </a:r>
          </a:p>
          <a:p>
            <a:r>
              <a:rPr lang="en-GB" dirty="0"/>
              <a:t>Click OK.</a:t>
            </a:r>
          </a:p>
        </p:txBody>
      </p:sp>
      <p:pic>
        <p:nvPicPr>
          <p:cNvPr id="4" name="Picture 3">
            <a:extLst>
              <a:ext uri="{FF2B5EF4-FFF2-40B4-BE49-F238E27FC236}">
                <a16:creationId xmlns:a16="http://schemas.microsoft.com/office/drawing/2014/main" id="{303D89F6-F61D-5E76-AC05-38A4AA6701FA}"/>
              </a:ext>
            </a:extLst>
          </p:cNvPr>
          <p:cNvPicPr>
            <a:picLocks noChangeAspect="1"/>
          </p:cNvPicPr>
          <p:nvPr/>
        </p:nvPicPr>
        <p:blipFill>
          <a:blip r:embed="rId2"/>
          <a:stretch>
            <a:fillRect/>
          </a:stretch>
        </p:blipFill>
        <p:spPr>
          <a:xfrm>
            <a:off x="3966282" y="3836963"/>
            <a:ext cx="3672474" cy="2063188"/>
          </a:xfrm>
          <a:prstGeom prst="rect">
            <a:avLst/>
          </a:prstGeom>
        </p:spPr>
      </p:pic>
      <p:sp>
        <p:nvSpPr>
          <p:cNvPr id="5" name="Slide Number Placeholder 4">
            <a:extLst>
              <a:ext uri="{FF2B5EF4-FFF2-40B4-BE49-F238E27FC236}">
                <a16:creationId xmlns:a16="http://schemas.microsoft.com/office/drawing/2014/main" id="{79AC27E4-3E22-A1D6-3B70-29DE2F12064E}"/>
              </a:ext>
            </a:extLst>
          </p:cNvPr>
          <p:cNvSpPr>
            <a:spLocks noGrp="1"/>
          </p:cNvSpPr>
          <p:nvPr>
            <p:ph type="sldNum" sz="quarter" idx="12"/>
          </p:nvPr>
        </p:nvSpPr>
        <p:spPr/>
        <p:txBody>
          <a:bodyPr/>
          <a:lstStyle/>
          <a:p>
            <a:fld id="{46CF0DE9-814D-41ED-98BF-C47DB3492238}" type="slidenum">
              <a:rPr lang="en-GB" smtClean="0"/>
              <a:t>30</a:t>
            </a:fld>
            <a:endParaRPr lang="en-GB"/>
          </a:p>
        </p:txBody>
      </p:sp>
    </p:spTree>
    <p:extLst>
      <p:ext uri="{BB962C8B-B14F-4D97-AF65-F5344CB8AC3E}">
        <p14:creationId xmlns:p14="http://schemas.microsoft.com/office/powerpoint/2010/main" val="31081802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87907-E36C-83A8-664E-18E2EC093DC6}"/>
              </a:ext>
            </a:extLst>
          </p:cNvPr>
          <p:cNvSpPr>
            <a:spLocks noGrp="1"/>
          </p:cNvSpPr>
          <p:nvPr>
            <p:ph type="title"/>
          </p:nvPr>
        </p:nvSpPr>
        <p:spPr/>
        <p:txBody>
          <a:bodyPr/>
          <a:lstStyle/>
          <a:p>
            <a:pPr algn="ctr"/>
            <a:r>
              <a:rPr lang="en-GB" b="1" dirty="0">
                <a:solidFill>
                  <a:srgbClr val="00B050"/>
                </a:solidFill>
              </a:rPr>
              <a:t>Slicers</a:t>
            </a:r>
          </a:p>
        </p:txBody>
      </p:sp>
      <p:sp>
        <p:nvSpPr>
          <p:cNvPr id="3" name="Content Placeholder 2">
            <a:extLst>
              <a:ext uri="{FF2B5EF4-FFF2-40B4-BE49-F238E27FC236}">
                <a16:creationId xmlns:a16="http://schemas.microsoft.com/office/drawing/2014/main" id="{342FC922-9CB8-840E-384D-60A64844E5F8}"/>
              </a:ext>
            </a:extLst>
          </p:cNvPr>
          <p:cNvSpPr>
            <a:spLocks noGrp="1"/>
          </p:cNvSpPr>
          <p:nvPr>
            <p:ph idx="1"/>
          </p:nvPr>
        </p:nvSpPr>
        <p:spPr/>
        <p:txBody>
          <a:bodyPr/>
          <a:lstStyle/>
          <a:p>
            <a:pPr marL="0" indent="0">
              <a:buNone/>
            </a:pPr>
            <a:r>
              <a:rPr lang="en-GB" dirty="0"/>
              <a:t>Slicer enables us to filter the data when you select one or more than one options </a:t>
            </a:r>
          </a:p>
        </p:txBody>
      </p:sp>
      <p:pic>
        <p:nvPicPr>
          <p:cNvPr id="3074" name="Picture 2" descr="Slicers in Excel Pivot Table - How it works">
            <a:extLst>
              <a:ext uri="{FF2B5EF4-FFF2-40B4-BE49-F238E27FC236}">
                <a16:creationId xmlns:a16="http://schemas.microsoft.com/office/drawing/2014/main" id="{731B242F-59D1-1533-3403-592E44AF73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9420" y="3048293"/>
            <a:ext cx="9713447" cy="264912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99087E63-D330-3DB5-2889-8A1531CA4DF0}"/>
              </a:ext>
            </a:extLst>
          </p:cNvPr>
          <p:cNvSpPr>
            <a:spLocks noGrp="1"/>
          </p:cNvSpPr>
          <p:nvPr>
            <p:ph type="sldNum" sz="quarter" idx="12"/>
          </p:nvPr>
        </p:nvSpPr>
        <p:spPr/>
        <p:txBody>
          <a:bodyPr/>
          <a:lstStyle/>
          <a:p>
            <a:fld id="{46CF0DE9-814D-41ED-98BF-C47DB3492238}" type="slidenum">
              <a:rPr lang="en-GB" smtClean="0"/>
              <a:t>31</a:t>
            </a:fld>
            <a:endParaRPr lang="en-GB"/>
          </a:p>
        </p:txBody>
      </p:sp>
    </p:spTree>
    <p:extLst>
      <p:ext uri="{BB962C8B-B14F-4D97-AF65-F5344CB8AC3E}">
        <p14:creationId xmlns:p14="http://schemas.microsoft.com/office/powerpoint/2010/main" val="41497927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1BE94-D1FA-AAF7-E082-B456DABA2683}"/>
              </a:ext>
            </a:extLst>
          </p:cNvPr>
          <p:cNvSpPr>
            <a:spLocks noGrp="1"/>
          </p:cNvSpPr>
          <p:nvPr>
            <p:ph type="title"/>
          </p:nvPr>
        </p:nvSpPr>
        <p:spPr/>
        <p:txBody>
          <a:bodyPr/>
          <a:lstStyle/>
          <a:p>
            <a:pPr algn="ctr"/>
            <a:r>
              <a:rPr lang="en-GB" b="1" dirty="0">
                <a:solidFill>
                  <a:srgbClr val="00B050"/>
                </a:solidFill>
              </a:rPr>
              <a:t>Slicer Example</a:t>
            </a:r>
          </a:p>
        </p:txBody>
      </p:sp>
      <p:pic>
        <p:nvPicPr>
          <p:cNvPr id="5" name="Picture 4">
            <a:extLst>
              <a:ext uri="{FF2B5EF4-FFF2-40B4-BE49-F238E27FC236}">
                <a16:creationId xmlns:a16="http://schemas.microsoft.com/office/drawing/2014/main" id="{51464B92-6CD6-4595-A1E4-497915FBCA39}"/>
              </a:ext>
            </a:extLst>
          </p:cNvPr>
          <p:cNvPicPr>
            <a:picLocks noChangeAspect="1"/>
          </p:cNvPicPr>
          <p:nvPr/>
        </p:nvPicPr>
        <p:blipFill>
          <a:blip r:embed="rId2"/>
          <a:stretch>
            <a:fillRect/>
          </a:stretch>
        </p:blipFill>
        <p:spPr>
          <a:xfrm>
            <a:off x="6564043" y="2291275"/>
            <a:ext cx="3750507" cy="2351064"/>
          </a:xfrm>
          <a:prstGeom prst="rect">
            <a:avLst/>
          </a:prstGeom>
        </p:spPr>
      </p:pic>
      <p:pic>
        <p:nvPicPr>
          <p:cNvPr id="7" name="Picture 6">
            <a:extLst>
              <a:ext uri="{FF2B5EF4-FFF2-40B4-BE49-F238E27FC236}">
                <a16:creationId xmlns:a16="http://schemas.microsoft.com/office/drawing/2014/main" id="{3FC32F00-FECC-B675-30C8-07972B8070BF}"/>
              </a:ext>
            </a:extLst>
          </p:cNvPr>
          <p:cNvPicPr>
            <a:picLocks noChangeAspect="1"/>
          </p:cNvPicPr>
          <p:nvPr/>
        </p:nvPicPr>
        <p:blipFill>
          <a:blip r:embed="rId3"/>
          <a:stretch>
            <a:fillRect/>
          </a:stretch>
        </p:blipFill>
        <p:spPr>
          <a:xfrm>
            <a:off x="1487877" y="1627065"/>
            <a:ext cx="3476625" cy="4848225"/>
          </a:xfrm>
          <a:prstGeom prst="rect">
            <a:avLst/>
          </a:prstGeom>
        </p:spPr>
      </p:pic>
      <p:sp>
        <p:nvSpPr>
          <p:cNvPr id="3" name="Slide Number Placeholder 2">
            <a:extLst>
              <a:ext uri="{FF2B5EF4-FFF2-40B4-BE49-F238E27FC236}">
                <a16:creationId xmlns:a16="http://schemas.microsoft.com/office/drawing/2014/main" id="{94C172E0-0BA3-8795-C6D3-9461F2A6CD34}"/>
              </a:ext>
            </a:extLst>
          </p:cNvPr>
          <p:cNvSpPr>
            <a:spLocks noGrp="1"/>
          </p:cNvSpPr>
          <p:nvPr>
            <p:ph type="sldNum" sz="quarter" idx="12"/>
          </p:nvPr>
        </p:nvSpPr>
        <p:spPr/>
        <p:txBody>
          <a:bodyPr/>
          <a:lstStyle/>
          <a:p>
            <a:fld id="{46CF0DE9-814D-41ED-98BF-C47DB3492238}" type="slidenum">
              <a:rPr lang="en-GB" smtClean="0"/>
              <a:t>32</a:t>
            </a:fld>
            <a:endParaRPr lang="en-GB"/>
          </a:p>
        </p:txBody>
      </p:sp>
    </p:spTree>
    <p:extLst>
      <p:ext uri="{BB962C8B-B14F-4D97-AF65-F5344CB8AC3E}">
        <p14:creationId xmlns:p14="http://schemas.microsoft.com/office/powerpoint/2010/main" val="11524035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1BE94-D1FA-AAF7-E082-B456DABA2683}"/>
              </a:ext>
            </a:extLst>
          </p:cNvPr>
          <p:cNvSpPr>
            <a:spLocks noGrp="1"/>
          </p:cNvSpPr>
          <p:nvPr>
            <p:ph type="title"/>
          </p:nvPr>
        </p:nvSpPr>
        <p:spPr/>
        <p:txBody>
          <a:bodyPr/>
          <a:lstStyle/>
          <a:p>
            <a:pPr algn="ctr"/>
            <a:r>
              <a:rPr lang="en-GB" b="1" dirty="0">
                <a:solidFill>
                  <a:srgbClr val="00B050"/>
                </a:solidFill>
              </a:rPr>
              <a:t>Slicer Example</a:t>
            </a:r>
          </a:p>
        </p:txBody>
      </p:sp>
      <p:sp>
        <p:nvSpPr>
          <p:cNvPr id="3" name="Content Placeholder 2">
            <a:extLst>
              <a:ext uri="{FF2B5EF4-FFF2-40B4-BE49-F238E27FC236}">
                <a16:creationId xmlns:a16="http://schemas.microsoft.com/office/drawing/2014/main" id="{AB12FBE4-7489-2EEA-8050-32AB92D46D78}"/>
              </a:ext>
            </a:extLst>
          </p:cNvPr>
          <p:cNvSpPr>
            <a:spLocks noGrp="1"/>
          </p:cNvSpPr>
          <p:nvPr>
            <p:ph idx="1"/>
          </p:nvPr>
        </p:nvSpPr>
        <p:spPr>
          <a:xfrm>
            <a:off x="838200" y="1392702"/>
            <a:ext cx="10515600" cy="4784261"/>
          </a:xfrm>
        </p:spPr>
        <p:txBody>
          <a:bodyPr>
            <a:normAutofit fontScale="92500" lnSpcReduction="10000"/>
          </a:bodyPr>
          <a:lstStyle/>
          <a:p>
            <a:r>
              <a:rPr lang="en-GB" dirty="0"/>
              <a:t>Select any cell in the Pivot Table.</a:t>
            </a:r>
          </a:p>
          <a:p>
            <a:r>
              <a:rPr lang="en-GB" dirty="0"/>
              <a:t>Go to Insert –&gt; Filter –&gt; Slicer.</a:t>
            </a:r>
          </a:p>
          <a:p>
            <a:r>
              <a:rPr lang="en-GB" dirty="0"/>
              <a:t>In the Insert Slicers dialog box, select the dimension for which you the ability to filter the data. Select Region for this case.</a:t>
            </a:r>
          </a:p>
          <a:p>
            <a:r>
              <a:rPr lang="en-GB" dirty="0"/>
              <a:t>Click OK.</a:t>
            </a:r>
          </a:p>
          <a:p>
            <a:endParaRPr lang="en-GB" dirty="0"/>
          </a:p>
          <a:p>
            <a:endParaRPr lang="en-GB" dirty="0"/>
          </a:p>
          <a:p>
            <a:endParaRPr lang="en-GB" dirty="0"/>
          </a:p>
          <a:p>
            <a:endParaRPr lang="en-GB" dirty="0"/>
          </a:p>
          <a:p>
            <a:r>
              <a:rPr lang="en-GB" dirty="0"/>
              <a:t>To clear the selection, click on the filter icon (with a red cross) at the top right.</a:t>
            </a:r>
          </a:p>
        </p:txBody>
      </p:sp>
      <p:pic>
        <p:nvPicPr>
          <p:cNvPr id="9" name="Picture 8">
            <a:extLst>
              <a:ext uri="{FF2B5EF4-FFF2-40B4-BE49-F238E27FC236}">
                <a16:creationId xmlns:a16="http://schemas.microsoft.com/office/drawing/2014/main" id="{39611FED-34CF-C223-C866-8662E1ABB9A9}"/>
              </a:ext>
            </a:extLst>
          </p:cNvPr>
          <p:cNvPicPr>
            <a:picLocks noChangeAspect="1"/>
          </p:cNvPicPr>
          <p:nvPr/>
        </p:nvPicPr>
        <p:blipFill>
          <a:blip r:embed="rId2"/>
          <a:stretch>
            <a:fillRect/>
          </a:stretch>
        </p:blipFill>
        <p:spPr>
          <a:xfrm>
            <a:off x="3073497" y="3298507"/>
            <a:ext cx="4610100" cy="1724025"/>
          </a:xfrm>
          <a:prstGeom prst="rect">
            <a:avLst/>
          </a:prstGeom>
        </p:spPr>
      </p:pic>
      <p:sp>
        <p:nvSpPr>
          <p:cNvPr id="4" name="Slide Number Placeholder 3">
            <a:extLst>
              <a:ext uri="{FF2B5EF4-FFF2-40B4-BE49-F238E27FC236}">
                <a16:creationId xmlns:a16="http://schemas.microsoft.com/office/drawing/2014/main" id="{5DDD1369-DC6D-177E-5E6E-BB30C4BB3B47}"/>
              </a:ext>
            </a:extLst>
          </p:cNvPr>
          <p:cNvSpPr>
            <a:spLocks noGrp="1"/>
          </p:cNvSpPr>
          <p:nvPr>
            <p:ph type="sldNum" sz="quarter" idx="12"/>
          </p:nvPr>
        </p:nvSpPr>
        <p:spPr/>
        <p:txBody>
          <a:bodyPr/>
          <a:lstStyle/>
          <a:p>
            <a:fld id="{46CF0DE9-814D-41ED-98BF-C47DB3492238}" type="slidenum">
              <a:rPr lang="en-GB" smtClean="0"/>
              <a:t>33</a:t>
            </a:fld>
            <a:endParaRPr lang="en-GB"/>
          </a:p>
        </p:txBody>
      </p:sp>
    </p:spTree>
    <p:extLst>
      <p:ext uri="{BB962C8B-B14F-4D97-AF65-F5344CB8AC3E}">
        <p14:creationId xmlns:p14="http://schemas.microsoft.com/office/powerpoint/2010/main" val="14445718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086F8-738C-1D4C-3EEE-7B09FF704168}"/>
              </a:ext>
            </a:extLst>
          </p:cNvPr>
          <p:cNvSpPr>
            <a:spLocks noGrp="1"/>
          </p:cNvSpPr>
          <p:nvPr>
            <p:ph type="title"/>
          </p:nvPr>
        </p:nvSpPr>
        <p:spPr/>
        <p:txBody>
          <a:bodyPr/>
          <a:lstStyle/>
          <a:p>
            <a:pPr algn="ctr"/>
            <a:r>
              <a:rPr lang="en-GB" b="1" dirty="0">
                <a:solidFill>
                  <a:srgbClr val="00B050"/>
                </a:solidFill>
              </a:rPr>
              <a:t>Multiple Slicers</a:t>
            </a:r>
          </a:p>
        </p:txBody>
      </p:sp>
      <p:sp>
        <p:nvSpPr>
          <p:cNvPr id="3" name="Content Placeholder 2">
            <a:extLst>
              <a:ext uri="{FF2B5EF4-FFF2-40B4-BE49-F238E27FC236}">
                <a16:creationId xmlns:a16="http://schemas.microsoft.com/office/drawing/2014/main" id="{4D114609-57A0-2516-DE4D-E2FBE35921C2}"/>
              </a:ext>
            </a:extLst>
          </p:cNvPr>
          <p:cNvSpPr>
            <a:spLocks noGrp="1"/>
          </p:cNvSpPr>
          <p:nvPr>
            <p:ph idx="1"/>
          </p:nvPr>
        </p:nvSpPr>
        <p:spPr/>
        <p:txBody>
          <a:bodyPr/>
          <a:lstStyle/>
          <a:p>
            <a:r>
              <a:rPr lang="en-GB" dirty="0"/>
              <a:t>Select any cell in the Pivot Table.</a:t>
            </a:r>
          </a:p>
          <a:p>
            <a:r>
              <a:rPr lang="en-GB" dirty="0"/>
              <a:t>Go to Insert –&gt; Filter –&gt; Slicer.</a:t>
            </a:r>
          </a:p>
          <a:p>
            <a:r>
              <a:rPr lang="en-GB" dirty="0"/>
              <a:t>In the Insert Slicers dialog box, select Region and Retailer Type. </a:t>
            </a:r>
          </a:p>
          <a:p>
            <a:r>
              <a:rPr lang="en-GB" dirty="0"/>
              <a:t>Click OK.</a:t>
            </a:r>
          </a:p>
          <a:p>
            <a:endParaRPr lang="en-GB" dirty="0"/>
          </a:p>
        </p:txBody>
      </p:sp>
      <p:pic>
        <p:nvPicPr>
          <p:cNvPr id="5" name="Picture 4">
            <a:extLst>
              <a:ext uri="{FF2B5EF4-FFF2-40B4-BE49-F238E27FC236}">
                <a16:creationId xmlns:a16="http://schemas.microsoft.com/office/drawing/2014/main" id="{5A0A7F62-65C6-4AB6-43B9-30883D3724A7}"/>
              </a:ext>
            </a:extLst>
          </p:cNvPr>
          <p:cNvPicPr>
            <a:picLocks noChangeAspect="1"/>
          </p:cNvPicPr>
          <p:nvPr/>
        </p:nvPicPr>
        <p:blipFill>
          <a:blip r:embed="rId2"/>
          <a:stretch>
            <a:fillRect/>
          </a:stretch>
        </p:blipFill>
        <p:spPr>
          <a:xfrm>
            <a:off x="2576365" y="4001294"/>
            <a:ext cx="6448425" cy="1933575"/>
          </a:xfrm>
          <a:prstGeom prst="rect">
            <a:avLst/>
          </a:prstGeom>
        </p:spPr>
      </p:pic>
      <p:sp>
        <p:nvSpPr>
          <p:cNvPr id="4" name="Slide Number Placeholder 3">
            <a:extLst>
              <a:ext uri="{FF2B5EF4-FFF2-40B4-BE49-F238E27FC236}">
                <a16:creationId xmlns:a16="http://schemas.microsoft.com/office/drawing/2014/main" id="{2B652D26-B64C-587F-EAEB-7895A2EF6C9B}"/>
              </a:ext>
            </a:extLst>
          </p:cNvPr>
          <p:cNvSpPr>
            <a:spLocks noGrp="1"/>
          </p:cNvSpPr>
          <p:nvPr>
            <p:ph type="sldNum" sz="quarter" idx="12"/>
          </p:nvPr>
        </p:nvSpPr>
        <p:spPr/>
        <p:txBody>
          <a:bodyPr/>
          <a:lstStyle/>
          <a:p>
            <a:fld id="{46CF0DE9-814D-41ED-98BF-C47DB3492238}" type="slidenum">
              <a:rPr lang="en-GB" smtClean="0"/>
              <a:t>34</a:t>
            </a:fld>
            <a:endParaRPr lang="en-GB"/>
          </a:p>
        </p:txBody>
      </p:sp>
    </p:spTree>
    <p:extLst>
      <p:ext uri="{BB962C8B-B14F-4D97-AF65-F5344CB8AC3E}">
        <p14:creationId xmlns:p14="http://schemas.microsoft.com/office/powerpoint/2010/main" val="22820333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086F8-738C-1D4C-3EEE-7B09FF704168}"/>
              </a:ext>
            </a:extLst>
          </p:cNvPr>
          <p:cNvSpPr>
            <a:spLocks noGrp="1"/>
          </p:cNvSpPr>
          <p:nvPr>
            <p:ph type="title"/>
          </p:nvPr>
        </p:nvSpPr>
        <p:spPr/>
        <p:txBody>
          <a:bodyPr/>
          <a:lstStyle/>
          <a:p>
            <a:pPr algn="ctr"/>
            <a:r>
              <a:rPr lang="en-GB" b="1" dirty="0">
                <a:solidFill>
                  <a:srgbClr val="00B050"/>
                </a:solidFill>
              </a:rPr>
              <a:t>Slicers Vs. Filters</a:t>
            </a:r>
          </a:p>
        </p:txBody>
      </p:sp>
      <p:sp>
        <p:nvSpPr>
          <p:cNvPr id="3" name="Content Placeholder 2">
            <a:extLst>
              <a:ext uri="{FF2B5EF4-FFF2-40B4-BE49-F238E27FC236}">
                <a16:creationId xmlns:a16="http://schemas.microsoft.com/office/drawing/2014/main" id="{4D114609-57A0-2516-DE4D-E2FBE35921C2}"/>
              </a:ext>
            </a:extLst>
          </p:cNvPr>
          <p:cNvSpPr>
            <a:spLocks noGrp="1"/>
          </p:cNvSpPr>
          <p:nvPr>
            <p:ph idx="1"/>
          </p:nvPr>
        </p:nvSpPr>
        <p:spPr/>
        <p:txBody>
          <a:bodyPr/>
          <a:lstStyle/>
          <a:p>
            <a:r>
              <a:rPr lang="en-GB" dirty="0"/>
              <a:t>Slicers don’t occupy a fixed cell in the worksheet. You can move these like any other object or shape. Report Filters are tied to a cell.</a:t>
            </a:r>
          </a:p>
          <a:p>
            <a:r>
              <a:rPr lang="en-GB" dirty="0"/>
              <a:t>Report filters are linked to a specific Pivot Table. Slicers, on the other hand, can be linked to multiple Pivot.</a:t>
            </a:r>
          </a:p>
          <a:p>
            <a:r>
              <a:rPr lang="en-GB" dirty="0"/>
              <a:t>Since a report filter occupies a fixed cell, it’s easier to automate it via VBA. On the other hand, a slicer is an object and would need a more complex code.</a:t>
            </a:r>
          </a:p>
        </p:txBody>
      </p:sp>
      <p:sp>
        <p:nvSpPr>
          <p:cNvPr id="4" name="Slide Number Placeholder 3">
            <a:extLst>
              <a:ext uri="{FF2B5EF4-FFF2-40B4-BE49-F238E27FC236}">
                <a16:creationId xmlns:a16="http://schemas.microsoft.com/office/drawing/2014/main" id="{7E7CD644-D74E-4DDC-C3BB-5F90539FB571}"/>
              </a:ext>
            </a:extLst>
          </p:cNvPr>
          <p:cNvSpPr>
            <a:spLocks noGrp="1"/>
          </p:cNvSpPr>
          <p:nvPr>
            <p:ph type="sldNum" sz="quarter" idx="12"/>
          </p:nvPr>
        </p:nvSpPr>
        <p:spPr/>
        <p:txBody>
          <a:bodyPr/>
          <a:lstStyle/>
          <a:p>
            <a:fld id="{46CF0DE9-814D-41ED-98BF-C47DB3492238}" type="slidenum">
              <a:rPr lang="en-GB" smtClean="0"/>
              <a:t>35</a:t>
            </a:fld>
            <a:endParaRPr lang="en-GB"/>
          </a:p>
        </p:txBody>
      </p:sp>
    </p:spTree>
    <p:extLst>
      <p:ext uri="{BB962C8B-B14F-4D97-AF65-F5344CB8AC3E}">
        <p14:creationId xmlns:p14="http://schemas.microsoft.com/office/powerpoint/2010/main" val="34328479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B0D66-2659-DD62-E5EB-6899AC14259A}"/>
              </a:ext>
            </a:extLst>
          </p:cNvPr>
          <p:cNvSpPr>
            <a:spLocks noGrp="1"/>
          </p:cNvSpPr>
          <p:nvPr>
            <p:ph type="title"/>
          </p:nvPr>
        </p:nvSpPr>
        <p:spPr/>
        <p:txBody>
          <a:bodyPr/>
          <a:lstStyle/>
          <a:p>
            <a:pPr algn="ctr"/>
            <a:r>
              <a:rPr lang="en-GB" b="1" dirty="0">
                <a:solidFill>
                  <a:srgbClr val="00B050"/>
                </a:solidFill>
              </a:rPr>
              <a:t>A Table of Data for a Pivot Table</a:t>
            </a:r>
          </a:p>
        </p:txBody>
      </p:sp>
      <p:sp>
        <p:nvSpPr>
          <p:cNvPr id="3" name="Content Placeholder 2">
            <a:extLst>
              <a:ext uri="{FF2B5EF4-FFF2-40B4-BE49-F238E27FC236}">
                <a16:creationId xmlns:a16="http://schemas.microsoft.com/office/drawing/2014/main" id="{D00EC20D-2EF4-6314-033A-0615D5E2FC68}"/>
              </a:ext>
            </a:extLst>
          </p:cNvPr>
          <p:cNvSpPr>
            <a:spLocks noGrp="1"/>
          </p:cNvSpPr>
          <p:nvPr>
            <p:ph idx="1"/>
          </p:nvPr>
        </p:nvSpPr>
        <p:spPr/>
        <p:txBody>
          <a:bodyPr/>
          <a:lstStyle/>
          <a:p>
            <a:pPr marL="0" indent="0">
              <a:buNone/>
            </a:pPr>
            <a:r>
              <a:rPr lang="en-GB" dirty="0"/>
              <a:t>To create a Pivot table, you need a table of data that complies with the following rules</a:t>
            </a:r>
          </a:p>
          <a:p>
            <a:r>
              <a:rPr lang="en-GB" dirty="0"/>
              <a:t>No blank rows or empty columns</a:t>
            </a:r>
          </a:p>
          <a:p>
            <a:r>
              <a:rPr lang="en-GB" dirty="0"/>
              <a:t>No total or subtotal rows</a:t>
            </a:r>
          </a:p>
          <a:p>
            <a:r>
              <a:rPr lang="en-GB" dirty="0"/>
              <a:t>All the columns must have headers</a:t>
            </a:r>
          </a:p>
          <a:p>
            <a:r>
              <a:rPr lang="en-GB" dirty="0"/>
              <a:t>Each header name is unique</a:t>
            </a:r>
          </a:p>
        </p:txBody>
      </p:sp>
      <p:sp>
        <p:nvSpPr>
          <p:cNvPr id="4" name="Slide Number Placeholder 3">
            <a:extLst>
              <a:ext uri="{FF2B5EF4-FFF2-40B4-BE49-F238E27FC236}">
                <a16:creationId xmlns:a16="http://schemas.microsoft.com/office/drawing/2014/main" id="{8E7B8964-B632-4909-8E22-CA5434C3CD3E}"/>
              </a:ext>
            </a:extLst>
          </p:cNvPr>
          <p:cNvSpPr>
            <a:spLocks noGrp="1"/>
          </p:cNvSpPr>
          <p:nvPr>
            <p:ph type="sldNum" sz="quarter" idx="12"/>
          </p:nvPr>
        </p:nvSpPr>
        <p:spPr/>
        <p:txBody>
          <a:bodyPr/>
          <a:lstStyle/>
          <a:p>
            <a:fld id="{46CF0DE9-814D-41ED-98BF-C47DB3492238}" type="slidenum">
              <a:rPr lang="en-GB" smtClean="0"/>
              <a:t>36</a:t>
            </a:fld>
            <a:endParaRPr lang="en-GB"/>
          </a:p>
        </p:txBody>
      </p:sp>
    </p:spTree>
    <p:extLst>
      <p:ext uri="{BB962C8B-B14F-4D97-AF65-F5344CB8AC3E}">
        <p14:creationId xmlns:p14="http://schemas.microsoft.com/office/powerpoint/2010/main" val="1721994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F2DCC-C8D9-C5F2-5C19-DD9F45AE289B}"/>
              </a:ext>
            </a:extLst>
          </p:cNvPr>
          <p:cNvSpPr>
            <a:spLocks noGrp="1"/>
          </p:cNvSpPr>
          <p:nvPr>
            <p:ph type="title"/>
          </p:nvPr>
        </p:nvSpPr>
        <p:spPr/>
        <p:txBody>
          <a:bodyPr/>
          <a:lstStyle/>
          <a:p>
            <a:pPr algn="ctr"/>
            <a:r>
              <a:rPr lang="en-GB" b="1" dirty="0">
                <a:solidFill>
                  <a:srgbClr val="00B050"/>
                </a:solidFill>
              </a:rPr>
              <a:t>Exercise 2</a:t>
            </a:r>
          </a:p>
        </p:txBody>
      </p:sp>
      <p:sp>
        <p:nvSpPr>
          <p:cNvPr id="3" name="Content Placeholder 2">
            <a:extLst>
              <a:ext uri="{FF2B5EF4-FFF2-40B4-BE49-F238E27FC236}">
                <a16:creationId xmlns:a16="http://schemas.microsoft.com/office/drawing/2014/main" id="{70095AAA-6922-BD81-0398-9AC65B21CD68}"/>
              </a:ext>
            </a:extLst>
          </p:cNvPr>
          <p:cNvSpPr>
            <a:spLocks noGrp="1"/>
          </p:cNvSpPr>
          <p:nvPr>
            <p:ph idx="1"/>
          </p:nvPr>
        </p:nvSpPr>
        <p:spPr/>
        <p:txBody>
          <a:bodyPr/>
          <a:lstStyle/>
          <a:p>
            <a:pPr marL="0" indent="0">
              <a:buNone/>
            </a:pPr>
            <a:r>
              <a:rPr lang="en-GB" dirty="0"/>
              <a:t>A do-it-yourself retail </a:t>
            </a:r>
            <a:r>
              <a:rPr lang="en-GB" dirty="0" err="1"/>
              <a:t>center</a:t>
            </a:r>
            <a:r>
              <a:rPr lang="en-GB" dirty="0"/>
              <a:t> sells home care products in various categories, including cleaning, gardening, and hardware. The spreadsheet is used to forecast the demand of products in each of the product categories for the next four months for each of the </a:t>
            </a:r>
            <a:r>
              <a:rPr lang="en-GB" dirty="0" err="1"/>
              <a:t>center’s</a:t>
            </a:r>
            <a:r>
              <a:rPr lang="en-GB" dirty="0"/>
              <a:t> regions. Create </a:t>
            </a:r>
            <a:r>
              <a:rPr lang="en-GB" dirty="0">
                <a:solidFill>
                  <a:srgbClr val="00B050"/>
                </a:solidFill>
              </a:rPr>
              <a:t>a pivot table </a:t>
            </a:r>
            <a:r>
              <a:rPr lang="en-GB" dirty="0"/>
              <a:t>and </a:t>
            </a:r>
            <a:r>
              <a:rPr lang="en-GB" dirty="0">
                <a:solidFill>
                  <a:srgbClr val="00B050"/>
                </a:solidFill>
              </a:rPr>
              <a:t>a pivot chart </a:t>
            </a:r>
            <a:r>
              <a:rPr lang="en-GB" dirty="0"/>
              <a:t>that totals the demand for each type and category of product for each region.</a:t>
            </a:r>
          </a:p>
        </p:txBody>
      </p:sp>
      <p:sp>
        <p:nvSpPr>
          <p:cNvPr id="4" name="Slide Number Placeholder 3">
            <a:extLst>
              <a:ext uri="{FF2B5EF4-FFF2-40B4-BE49-F238E27FC236}">
                <a16:creationId xmlns:a16="http://schemas.microsoft.com/office/drawing/2014/main" id="{05B9F6B9-761A-9D46-2639-D42CA98234CE}"/>
              </a:ext>
            </a:extLst>
          </p:cNvPr>
          <p:cNvSpPr>
            <a:spLocks noGrp="1"/>
          </p:cNvSpPr>
          <p:nvPr>
            <p:ph type="sldNum" sz="quarter" idx="12"/>
          </p:nvPr>
        </p:nvSpPr>
        <p:spPr/>
        <p:txBody>
          <a:bodyPr/>
          <a:lstStyle/>
          <a:p>
            <a:fld id="{46CF0DE9-814D-41ED-98BF-C47DB3492238}" type="slidenum">
              <a:rPr lang="en-GB" smtClean="0"/>
              <a:t>37</a:t>
            </a:fld>
            <a:endParaRPr lang="en-GB"/>
          </a:p>
        </p:txBody>
      </p:sp>
      <p:sp>
        <p:nvSpPr>
          <p:cNvPr id="6" name="TextBox 5">
            <a:extLst>
              <a:ext uri="{FF2B5EF4-FFF2-40B4-BE49-F238E27FC236}">
                <a16:creationId xmlns:a16="http://schemas.microsoft.com/office/drawing/2014/main" id="{3F02C759-ECBF-4C6C-4BB4-27BA16582B4D}"/>
              </a:ext>
            </a:extLst>
          </p:cNvPr>
          <p:cNvSpPr txBox="1"/>
          <p:nvPr/>
        </p:nvSpPr>
        <p:spPr>
          <a:xfrm>
            <a:off x="5890846" y="120504"/>
            <a:ext cx="6098344" cy="646331"/>
          </a:xfrm>
          <a:prstGeom prst="rect">
            <a:avLst/>
          </a:prstGeom>
          <a:noFill/>
        </p:spPr>
        <p:txBody>
          <a:bodyPr wrap="square">
            <a:spAutoFit/>
          </a:bodyPr>
          <a:lstStyle/>
          <a:p>
            <a:pPr algn="r"/>
            <a:r>
              <a:rPr lang="en-GB" sz="3600" b="1" dirty="0">
                <a:solidFill>
                  <a:srgbClr val="00B050"/>
                </a:solidFill>
              </a:rPr>
              <a:t>13 Exercise2.xlsx</a:t>
            </a:r>
          </a:p>
        </p:txBody>
      </p:sp>
    </p:spTree>
    <p:extLst>
      <p:ext uri="{BB962C8B-B14F-4D97-AF65-F5344CB8AC3E}">
        <p14:creationId xmlns:p14="http://schemas.microsoft.com/office/powerpoint/2010/main" val="2494605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631F6-671B-735B-A98D-45C526A7175D}"/>
              </a:ext>
            </a:extLst>
          </p:cNvPr>
          <p:cNvSpPr>
            <a:spLocks noGrp="1"/>
          </p:cNvSpPr>
          <p:nvPr>
            <p:ph type="title"/>
          </p:nvPr>
        </p:nvSpPr>
        <p:spPr/>
        <p:txBody>
          <a:bodyPr/>
          <a:lstStyle/>
          <a:p>
            <a:pPr algn="ctr"/>
            <a:r>
              <a:rPr lang="en-GB" b="1" dirty="0">
                <a:solidFill>
                  <a:srgbClr val="00B050"/>
                </a:solidFill>
              </a:rPr>
              <a:t>Inserting a Pivot Table</a:t>
            </a:r>
            <a:endParaRPr lang="en-GB" dirty="0"/>
          </a:p>
        </p:txBody>
      </p:sp>
      <p:sp>
        <p:nvSpPr>
          <p:cNvPr id="7" name="Content Placeholder 6">
            <a:extLst>
              <a:ext uri="{FF2B5EF4-FFF2-40B4-BE49-F238E27FC236}">
                <a16:creationId xmlns:a16="http://schemas.microsoft.com/office/drawing/2014/main" id="{3C1EFEB9-B9EA-0584-9455-6F4571AFFC3B}"/>
              </a:ext>
            </a:extLst>
          </p:cNvPr>
          <p:cNvSpPr>
            <a:spLocks noGrp="1"/>
          </p:cNvSpPr>
          <p:nvPr>
            <p:ph idx="1"/>
          </p:nvPr>
        </p:nvSpPr>
        <p:spPr/>
        <p:txBody>
          <a:bodyPr/>
          <a:lstStyle/>
          <a:p>
            <a:r>
              <a:rPr lang="en-GB" dirty="0"/>
              <a:t>Click to choose Retailer Type, Revenue, and Profit on PivotTable Fields.</a:t>
            </a:r>
          </a:p>
        </p:txBody>
      </p:sp>
      <p:pic>
        <p:nvPicPr>
          <p:cNvPr id="5" name="Picture 4">
            <a:extLst>
              <a:ext uri="{FF2B5EF4-FFF2-40B4-BE49-F238E27FC236}">
                <a16:creationId xmlns:a16="http://schemas.microsoft.com/office/drawing/2014/main" id="{A62C0D01-0472-F02F-2B10-1D473F98725A}"/>
              </a:ext>
            </a:extLst>
          </p:cNvPr>
          <p:cNvPicPr>
            <a:picLocks noChangeAspect="1"/>
          </p:cNvPicPr>
          <p:nvPr/>
        </p:nvPicPr>
        <p:blipFill>
          <a:blip r:embed="rId2"/>
          <a:stretch>
            <a:fillRect/>
          </a:stretch>
        </p:blipFill>
        <p:spPr>
          <a:xfrm>
            <a:off x="7015853" y="2208628"/>
            <a:ext cx="3422081" cy="4649372"/>
          </a:xfrm>
          <a:prstGeom prst="rect">
            <a:avLst/>
          </a:prstGeom>
        </p:spPr>
      </p:pic>
      <p:pic>
        <p:nvPicPr>
          <p:cNvPr id="6" name="Picture 5">
            <a:extLst>
              <a:ext uri="{FF2B5EF4-FFF2-40B4-BE49-F238E27FC236}">
                <a16:creationId xmlns:a16="http://schemas.microsoft.com/office/drawing/2014/main" id="{C92B3F21-7B3F-1967-6372-FE8B89941498}"/>
              </a:ext>
            </a:extLst>
          </p:cNvPr>
          <p:cNvPicPr>
            <a:picLocks noChangeAspect="1"/>
          </p:cNvPicPr>
          <p:nvPr/>
        </p:nvPicPr>
        <p:blipFill>
          <a:blip r:embed="rId3"/>
          <a:stretch>
            <a:fillRect/>
          </a:stretch>
        </p:blipFill>
        <p:spPr>
          <a:xfrm>
            <a:off x="1613798" y="2690812"/>
            <a:ext cx="3562350" cy="1476375"/>
          </a:xfrm>
          <a:prstGeom prst="rect">
            <a:avLst/>
          </a:prstGeom>
        </p:spPr>
      </p:pic>
      <p:sp>
        <p:nvSpPr>
          <p:cNvPr id="3" name="Slide Number Placeholder 2">
            <a:extLst>
              <a:ext uri="{FF2B5EF4-FFF2-40B4-BE49-F238E27FC236}">
                <a16:creationId xmlns:a16="http://schemas.microsoft.com/office/drawing/2014/main" id="{5395C279-6AB5-181D-542B-8E43454AB6F5}"/>
              </a:ext>
            </a:extLst>
          </p:cNvPr>
          <p:cNvSpPr>
            <a:spLocks noGrp="1"/>
          </p:cNvSpPr>
          <p:nvPr>
            <p:ph type="sldNum" sz="quarter" idx="12"/>
          </p:nvPr>
        </p:nvSpPr>
        <p:spPr/>
        <p:txBody>
          <a:bodyPr/>
          <a:lstStyle/>
          <a:p>
            <a:fld id="{46CF0DE9-814D-41ED-98BF-C47DB3492238}" type="slidenum">
              <a:rPr lang="en-GB" smtClean="0"/>
              <a:t>4</a:t>
            </a:fld>
            <a:endParaRPr lang="en-GB"/>
          </a:p>
        </p:txBody>
      </p:sp>
    </p:spTree>
    <p:extLst>
      <p:ext uri="{BB962C8B-B14F-4D97-AF65-F5344CB8AC3E}">
        <p14:creationId xmlns:p14="http://schemas.microsoft.com/office/powerpoint/2010/main" val="775327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9FD83-97BB-9ED3-78A0-894F532D822F}"/>
              </a:ext>
            </a:extLst>
          </p:cNvPr>
          <p:cNvSpPr>
            <a:spLocks noGrp="1"/>
          </p:cNvSpPr>
          <p:nvPr>
            <p:ph type="title"/>
          </p:nvPr>
        </p:nvSpPr>
        <p:spPr/>
        <p:txBody>
          <a:bodyPr/>
          <a:lstStyle/>
          <a:p>
            <a:pPr algn="ctr"/>
            <a:r>
              <a:rPr lang="en-GB" b="1" dirty="0">
                <a:solidFill>
                  <a:srgbClr val="00B050"/>
                </a:solidFill>
              </a:rPr>
              <a:t>PivotTable Fields</a:t>
            </a:r>
          </a:p>
        </p:txBody>
      </p:sp>
      <p:pic>
        <p:nvPicPr>
          <p:cNvPr id="2050" name="Picture 2" descr="Creating a Pivot Table in Excel - Fields and Area">
            <a:extLst>
              <a:ext uri="{FF2B5EF4-FFF2-40B4-BE49-F238E27FC236}">
                <a16:creationId xmlns:a16="http://schemas.microsoft.com/office/drawing/2014/main" id="{138ABF57-043C-8D39-68EC-299AE2C7B8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8045" y="1403513"/>
            <a:ext cx="3538318" cy="508936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6475BFF-8671-64DC-7D2C-8C79F16A5C90}"/>
              </a:ext>
            </a:extLst>
          </p:cNvPr>
          <p:cNvSpPr txBox="1"/>
          <p:nvPr/>
        </p:nvSpPr>
        <p:spPr>
          <a:xfrm>
            <a:off x="699867" y="1333118"/>
            <a:ext cx="6098344" cy="4801314"/>
          </a:xfrm>
          <a:prstGeom prst="rect">
            <a:avLst/>
          </a:prstGeom>
          <a:noFill/>
        </p:spPr>
        <p:txBody>
          <a:bodyPr wrap="square">
            <a:spAutoFit/>
          </a:bodyPr>
          <a:lstStyle/>
          <a:p>
            <a:pPr marL="571500" indent="-571500">
              <a:buFont typeface="Arial" panose="020B0604020202020204" pitchFamily="34" charset="0"/>
              <a:buChar char="•"/>
            </a:pPr>
            <a:r>
              <a:rPr lang="en-GB" sz="3600" dirty="0"/>
              <a:t>The </a:t>
            </a:r>
            <a:r>
              <a:rPr lang="en-GB" sz="3600" dirty="0">
                <a:solidFill>
                  <a:srgbClr val="00B050"/>
                </a:solidFill>
              </a:rPr>
              <a:t>Fields</a:t>
            </a:r>
            <a:r>
              <a:rPr lang="en-GB" sz="3600" dirty="0"/>
              <a:t> are created based on the backend data used for the Pivot Table. </a:t>
            </a:r>
          </a:p>
          <a:p>
            <a:pPr marL="571500" indent="-571500">
              <a:buFont typeface="Arial" panose="020B0604020202020204" pitchFamily="34" charset="0"/>
              <a:buChar char="•"/>
            </a:pPr>
            <a:r>
              <a:rPr lang="en-GB" sz="3600" dirty="0"/>
              <a:t>The </a:t>
            </a:r>
            <a:r>
              <a:rPr lang="en-GB" sz="3600" dirty="0">
                <a:solidFill>
                  <a:srgbClr val="00B050"/>
                </a:solidFill>
              </a:rPr>
              <a:t>Areas</a:t>
            </a:r>
            <a:r>
              <a:rPr lang="en-GB" sz="3600" dirty="0"/>
              <a:t> section is where you place the fields, and according to where a field goes, your data is updated in the Pivot Table.</a:t>
            </a:r>
          </a:p>
          <a:p>
            <a:endParaRPr lang="en-GB" dirty="0"/>
          </a:p>
        </p:txBody>
      </p:sp>
      <p:sp>
        <p:nvSpPr>
          <p:cNvPr id="3" name="Slide Number Placeholder 2">
            <a:extLst>
              <a:ext uri="{FF2B5EF4-FFF2-40B4-BE49-F238E27FC236}">
                <a16:creationId xmlns:a16="http://schemas.microsoft.com/office/drawing/2014/main" id="{76D69001-3F90-D230-7D18-FEA42CC20581}"/>
              </a:ext>
            </a:extLst>
          </p:cNvPr>
          <p:cNvSpPr>
            <a:spLocks noGrp="1"/>
          </p:cNvSpPr>
          <p:nvPr>
            <p:ph type="sldNum" sz="quarter" idx="12"/>
          </p:nvPr>
        </p:nvSpPr>
        <p:spPr/>
        <p:txBody>
          <a:bodyPr/>
          <a:lstStyle/>
          <a:p>
            <a:fld id="{46CF0DE9-814D-41ED-98BF-C47DB3492238}" type="slidenum">
              <a:rPr lang="en-GB" smtClean="0"/>
              <a:t>5</a:t>
            </a:fld>
            <a:endParaRPr lang="en-GB"/>
          </a:p>
        </p:txBody>
      </p:sp>
    </p:spTree>
    <p:extLst>
      <p:ext uri="{BB962C8B-B14F-4D97-AF65-F5344CB8AC3E}">
        <p14:creationId xmlns:p14="http://schemas.microsoft.com/office/powerpoint/2010/main" val="331748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9FD83-97BB-9ED3-78A0-894F532D822F}"/>
              </a:ext>
            </a:extLst>
          </p:cNvPr>
          <p:cNvSpPr>
            <a:spLocks noGrp="1"/>
          </p:cNvSpPr>
          <p:nvPr>
            <p:ph type="title"/>
          </p:nvPr>
        </p:nvSpPr>
        <p:spPr/>
        <p:txBody>
          <a:bodyPr/>
          <a:lstStyle/>
          <a:p>
            <a:pPr algn="ctr"/>
            <a:r>
              <a:rPr lang="en-GB" b="1" dirty="0">
                <a:solidFill>
                  <a:srgbClr val="00B050"/>
                </a:solidFill>
              </a:rPr>
              <a:t>Find Revenue by Region</a:t>
            </a:r>
          </a:p>
        </p:txBody>
      </p:sp>
      <p:pic>
        <p:nvPicPr>
          <p:cNvPr id="3074" name="Picture 2" descr="Creating a Pivot Table in Excel - Demo">
            <a:extLst>
              <a:ext uri="{FF2B5EF4-FFF2-40B4-BE49-F238E27FC236}">
                <a16:creationId xmlns:a16="http://schemas.microsoft.com/office/drawing/2014/main" id="{DC83F387-91D4-E452-5A80-836B6ACC9D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6926" y="1587646"/>
            <a:ext cx="7498148" cy="5130312"/>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69D12065-3632-9530-A653-F27D6BBB4EC6}"/>
              </a:ext>
            </a:extLst>
          </p:cNvPr>
          <p:cNvSpPr>
            <a:spLocks noGrp="1"/>
          </p:cNvSpPr>
          <p:nvPr>
            <p:ph type="sldNum" sz="quarter" idx="12"/>
          </p:nvPr>
        </p:nvSpPr>
        <p:spPr/>
        <p:txBody>
          <a:bodyPr/>
          <a:lstStyle/>
          <a:p>
            <a:fld id="{46CF0DE9-814D-41ED-98BF-C47DB3492238}" type="slidenum">
              <a:rPr lang="en-GB" smtClean="0"/>
              <a:t>6</a:t>
            </a:fld>
            <a:endParaRPr lang="en-GB"/>
          </a:p>
        </p:txBody>
      </p:sp>
    </p:spTree>
    <p:extLst>
      <p:ext uri="{BB962C8B-B14F-4D97-AF65-F5344CB8AC3E}">
        <p14:creationId xmlns:p14="http://schemas.microsoft.com/office/powerpoint/2010/main" val="3439566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9FD83-97BB-9ED3-78A0-894F532D822F}"/>
              </a:ext>
            </a:extLst>
          </p:cNvPr>
          <p:cNvSpPr>
            <a:spLocks noGrp="1"/>
          </p:cNvSpPr>
          <p:nvPr>
            <p:ph type="title"/>
          </p:nvPr>
        </p:nvSpPr>
        <p:spPr/>
        <p:txBody>
          <a:bodyPr/>
          <a:lstStyle/>
          <a:p>
            <a:pPr algn="ctr"/>
            <a:r>
              <a:rPr lang="en-GB" b="1" dirty="0">
                <a:solidFill>
                  <a:srgbClr val="00B050"/>
                </a:solidFill>
              </a:rPr>
              <a:t>Find Revenue by Region</a:t>
            </a:r>
          </a:p>
        </p:txBody>
      </p:sp>
      <p:sp>
        <p:nvSpPr>
          <p:cNvPr id="3" name="TextBox 2">
            <a:extLst>
              <a:ext uri="{FF2B5EF4-FFF2-40B4-BE49-F238E27FC236}">
                <a16:creationId xmlns:a16="http://schemas.microsoft.com/office/drawing/2014/main" id="{7C619613-B493-64E3-0226-E3B92F10D0EC}"/>
              </a:ext>
            </a:extLst>
          </p:cNvPr>
          <p:cNvSpPr txBox="1"/>
          <p:nvPr/>
        </p:nvSpPr>
        <p:spPr>
          <a:xfrm>
            <a:off x="838201" y="1550011"/>
            <a:ext cx="10870842" cy="2308324"/>
          </a:xfrm>
          <a:prstGeom prst="rect">
            <a:avLst/>
          </a:prstGeom>
          <a:noFill/>
        </p:spPr>
        <p:txBody>
          <a:bodyPr wrap="square">
            <a:spAutoFit/>
          </a:bodyPr>
          <a:lstStyle/>
          <a:p>
            <a:pPr marL="571500" indent="-571500">
              <a:buFont typeface="Arial" panose="020B0604020202020204" pitchFamily="34" charset="0"/>
              <a:buChar char="•"/>
            </a:pPr>
            <a:r>
              <a:rPr lang="en-GB" sz="3600" dirty="0"/>
              <a:t>Drag the </a:t>
            </a:r>
            <a:r>
              <a:rPr lang="en-GB" sz="3600" dirty="0">
                <a:solidFill>
                  <a:srgbClr val="00B050"/>
                </a:solidFill>
              </a:rPr>
              <a:t>Region field </a:t>
            </a:r>
            <a:r>
              <a:rPr lang="en-GB" sz="3600" dirty="0"/>
              <a:t>in the </a:t>
            </a:r>
            <a:r>
              <a:rPr lang="en-GB" sz="3600" dirty="0">
                <a:solidFill>
                  <a:srgbClr val="00B050"/>
                </a:solidFill>
              </a:rPr>
              <a:t>Rows area </a:t>
            </a:r>
            <a:r>
              <a:rPr lang="en-GB" sz="3600" dirty="0"/>
              <a:t>and the </a:t>
            </a:r>
            <a:r>
              <a:rPr lang="en-GB" sz="3600" dirty="0">
                <a:solidFill>
                  <a:srgbClr val="00B050"/>
                </a:solidFill>
              </a:rPr>
              <a:t>Revenue field </a:t>
            </a:r>
            <a:r>
              <a:rPr lang="en-GB" sz="3600" dirty="0"/>
              <a:t>in the </a:t>
            </a:r>
            <a:r>
              <a:rPr lang="en-GB" sz="3600" dirty="0">
                <a:solidFill>
                  <a:srgbClr val="00B050"/>
                </a:solidFill>
              </a:rPr>
              <a:t>Values area</a:t>
            </a:r>
            <a:r>
              <a:rPr lang="en-GB" sz="3600" dirty="0"/>
              <a:t>. </a:t>
            </a:r>
          </a:p>
          <a:p>
            <a:pPr marL="571500" indent="-571500">
              <a:buFont typeface="Arial" panose="020B0604020202020204" pitchFamily="34" charset="0"/>
              <a:buChar char="•"/>
            </a:pPr>
            <a:r>
              <a:rPr lang="en-GB" sz="3600" dirty="0"/>
              <a:t>It would automatically update the Pivot Table in the worksheet.</a:t>
            </a:r>
          </a:p>
        </p:txBody>
      </p:sp>
      <p:pic>
        <p:nvPicPr>
          <p:cNvPr id="7" name="Picture 6">
            <a:extLst>
              <a:ext uri="{FF2B5EF4-FFF2-40B4-BE49-F238E27FC236}">
                <a16:creationId xmlns:a16="http://schemas.microsoft.com/office/drawing/2014/main" id="{66F6C5B3-C544-E4F6-F66F-475540FCEEBB}"/>
              </a:ext>
            </a:extLst>
          </p:cNvPr>
          <p:cNvPicPr>
            <a:picLocks noChangeAspect="1"/>
          </p:cNvPicPr>
          <p:nvPr/>
        </p:nvPicPr>
        <p:blipFill>
          <a:blip r:embed="rId2"/>
          <a:stretch>
            <a:fillRect/>
          </a:stretch>
        </p:blipFill>
        <p:spPr>
          <a:xfrm>
            <a:off x="3403796" y="3858334"/>
            <a:ext cx="4263096" cy="2712879"/>
          </a:xfrm>
          <a:prstGeom prst="rect">
            <a:avLst/>
          </a:prstGeom>
        </p:spPr>
      </p:pic>
      <p:sp>
        <p:nvSpPr>
          <p:cNvPr id="4" name="Slide Number Placeholder 3">
            <a:extLst>
              <a:ext uri="{FF2B5EF4-FFF2-40B4-BE49-F238E27FC236}">
                <a16:creationId xmlns:a16="http://schemas.microsoft.com/office/drawing/2014/main" id="{A5519C7A-C152-4F4E-2D1C-5F6A333F9EB0}"/>
              </a:ext>
            </a:extLst>
          </p:cNvPr>
          <p:cNvSpPr>
            <a:spLocks noGrp="1"/>
          </p:cNvSpPr>
          <p:nvPr>
            <p:ph type="sldNum" sz="quarter" idx="12"/>
          </p:nvPr>
        </p:nvSpPr>
        <p:spPr/>
        <p:txBody>
          <a:bodyPr/>
          <a:lstStyle/>
          <a:p>
            <a:fld id="{46CF0DE9-814D-41ED-98BF-C47DB3492238}" type="slidenum">
              <a:rPr lang="en-GB" smtClean="0"/>
              <a:t>7</a:t>
            </a:fld>
            <a:endParaRPr lang="en-GB"/>
          </a:p>
        </p:txBody>
      </p:sp>
    </p:spTree>
    <p:extLst>
      <p:ext uri="{BB962C8B-B14F-4D97-AF65-F5344CB8AC3E}">
        <p14:creationId xmlns:p14="http://schemas.microsoft.com/office/powerpoint/2010/main" val="2717520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9FD83-97BB-9ED3-78A0-894F532D822F}"/>
              </a:ext>
            </a:extLst>
          </p:cNvPr>
          <p:cNvSpPr>
            <a:spLocks noGrp="1"/>
          </p:cNvSpPr>
          <p:nvPr>
            <p:ph type="title"/>
          </p:nvPr>
        </p:nvSpPr>
        <p:spPr>
          <a:xfrm>
            <a:off x="482957" y="365125"/>
            <a:ext cx="11226086" cy="1325563"/>
          </a:xfrm>
        </p:spPr>
        <p:txBody>
          <a:bodyPr/>
          <a:lstStyle/>
          <a:p>
            <a:pPr algn="ctr"/>
            <a:r>
              <a:rPr lang="en-GB" b="1" dirty="0">
                <a:solidFill>
                  <a:srgbClr val="00B050"/>
                </a:solidFill>
              </a:rPr>
              <a:t>Find Revenue by Region Sorted by Total Revenue</a:t>
            </a:r>
          </a:p>
        </p:txBody>
      </p:sp>
      <p:sp>
        <p:nvSpPr>
          <p:cNvPr id="3" name="TextBox 2">
            <a:extLst>
              <a:ext uri="{FF2B5EF4-FFF2-40B4-BE49-F238E27FC236}">
                <a16:creationId xmlns:a16="http://schemas.microsoft.com/office/drawing/2014/main" id="{7C619613-B493-64E3-0226-E3B92F10D0EC}"/>
              </a:ext>
            </a:extLst>
          </p:cNvPr>
          <p:cNvSpPr txBox="1"/>
          <p:nvPr/>
        </p:nvSpPr>
        <p:spPr>
          <a:xfrm>
            <a:off x="838201" y="1550011"/>
            <a:ext cx="10870842" cy="2308324"/>
          </a:xfrm>
          <a:prstGeom prst="rect">
            <a:avLst/>
          </a:prstGeom>
          <a:noFill/>
        </p:spPr>
        <p:txBody>
          <a:bodyPr wrap="square">
            <a:spAutoFit/>
          </a:bodyPr>
          <a:lstStyle/>
          <a:p>
            <a:pPr marL="571500" indent="-571500">
              <a:buFont typeface="Arial" panose="020B0604020202020204" pitchFamily="34" charset="0"/>
              <a:buChar char="•"/>
            </a:pPr>
            <a:r>
              <a:rPr lang="en-GB" sz="3600" dirty="0"/>
              <a:t>By default, the items (in this case the Regions) are sorted in an alphabetical order.</a:t>
            </a:r>
          </a:p>
          <a:p>
            <a:pPr marL="571500" indent="-571500">
              <a:buFont typeface="Arial" panose="020B0604020202020204" pitchFamily="34" charset="0"/>
              <a:buChar char="•"/>
            </a:pPr>
            <a:r>
              <a:rPr lang="en-GB" sz="3600" dirty="0"/>
              <a:t>Right-click on any cell in the Values area and choose </a:t>
            </a:r>
            <a:r>
              <a:rPr lang="en-GB" sz="3600" dirty="0">
                <a:solidFill>
                  <a:srgbClr val="00B050"/>
                </a:solidFill>
              </a:rPr>
              <a:t>Sort</a:t>
            </a:r>
            <a:r>
              <a:rPr lang="en-GB" sz="3600" dirty="0"/>
              <a:t> to sort based on the values.</a:t>
            </a:r>
          </a:p>
        </p:txBody>
      </p:sp>
      <p:pic>
        <p:nvPicPr>
          <p:cNvPr id="7" name="Picture 6">
            <a:extLst>
              <a:ext uri="{FF2B5EF4-FFF2-40B4-BE49-F238E27FC236}">
                <a16:creationId xmlns:a16="http://schemas.microsoft.com/office/drawing/2014/main" id="{66F6C5B3-C544-E4F6-F66F-475540FCEEBB}"/>
              </a:ext>
            </a:extLst>
          </p:cNvPr>
          <p:cNvPicPr>
            <a:picLocks noChangeAspect="1"/>
          </p:cNvPicPr>
          <p:nvPr/>
        </p:nvPicPr>
        <p:blipFill>
          <a:blip r:embed="rId2"/>
          <a:stretch>
            <a:fillRect/>
          </a:stretch>
        </p:blipFill>
        <p:spPr>
          <a:xfrm>
            <a:off x="590258" y="3858336"/>
            <a:ext cx="2842259" cy="1808710"/>
          </a:xfrm>
          <a:prstGeom prst="rect">
            <a:avLst/>
          </a:prstGeom>
        </p:spPr>
      </p:pic>
      <p:pic>
        <p:nvPicPr>
          <p:cNvPr id="8" name="Picture 7">
            <a:extLst>
              <a:ext uri="{FF2B5EF4-FFF2-40B4-BE49-F238E27FC236}">
                <a16:creationId xmlns:a16="http://schemas.microsoft.com/office/drawing/2014/main" id="{25B08CCB-8C98-25FD-6190-48D4AC967B47}"/>
              </a:ext>
            </a:extLst>
          </p:cNvPr>
          <p:cNvPicPr>
            <a:picLocks noChangeAspect="1"/>
          </p:cNvPicPr>
          <p:nvPr/>
        </p:nvPicPr>
        <p:blipFill>
          <a:blip r:embed="rId3"/>
          <a:stretch>
            <a:fillRect/>
          </a:stretch>
        </p:blipFill>
        <p:spPr>
          <a:xfrm>
            <a:off x="3432517" y="4785984"/>
            <a:ext cx="3773851" cy="1808711"/>
          </a:xfrm>
          <a:prstGeom prst="rect">
            <a:avLst/>
          </a:prstGeom>
        </p:spPr>
      </p:pic>
      <p:pic>
        <p:nvPicPr>
          <p:cNvPr id="10" name="Picture 9">
            <a:extLst>
              <a:ext uri="{FF2B5EF4-FFF2-40B4-BE49-F238E27FC236}">
                <a16:creationId xmlns:a16="http://schemas.microsoft.com/office/drawing/2014/main" id="{C2FFA52B-C298-24E3-BA2F-F019470C3C9D}"/>
              </a:ext>
            </a:extLst>
          </p:cNvPr>
          <p:cNvPicPr>
            <a:picLocks noChangeAspect="1"/>
          </p:cNvPicPr>
          <p:nvPr/>
        </p:nvPicPr>
        <p:blipFill>
          <a:blip r:embed="rId4"/>
          <a:stretch>
            <a:fillRect/>
          </a:stretch>
        </p:blipFill>
        <p:spPr>
          <a:xfrm>
            <a:off x="7998728" y="3858335"/>
            <a:ext cx="3016275" cy="1892128"/>
          </a:xfrm>
          <a:prstGeom prst="rect">
            <a:avLst/>
          </a:prstGeom>
        </p:spPr>
      </p:pic>
      <p:sp>
        <p:nvSpPr>
          <p:cNvPr id="4" name="Slide Number Placeholder 3">
            <a:extLst>
              <a:ext uri="{FF2B5EF4-FFF2-40B4-BE49-F238E27FC236}">
                <a16:creationId xmlns:a16="http://schemas.microsoft.com/office/drawing/2014/main" id="{96C02069-EEEA-E688-EF03-3DC11102B5F8}"/>
              </a:ext>
            </a:extLst>
          </p:cNvPr>
          <p:cNvSpPr>
            <a:spLocks noGrp="1"/>
          </p:cNvSpPr>
          <p:nvPr>
            <p:ph type="sldNum" sz="quarter" idx="12"/>
          </p:nvPr>
        </p:nvSpPr>
        <p:spPr/>
        <p:txBody>
          <a:bodyPr/>
          <a:lstStyle/>
          <a:p>
            <a:fld id="{46CF0DE9-814D-41ED-98BF-C47DB3492238}" type="slidenum">
              <a:rPr lang="en-GB" smtClean="0"/>
              <a:t>8</a:t>
            </a:fld>
            <a:endParaRPr lang="en-GB"/>
          </a:p>
        </p:txBody>
      </p:sp>
    </p:spTree>
    <p:extLst>
      <p:ext uri="{BB962C8B-B14F-4D97-AF65-F5344CB8AC3E}">
        <p14:creationId xmlns:p14="http://schemas.microsoft.com/office/powerpoint/2010/main" val="2440032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9FD83-97BB-9ED3-78A0-894F532D822F}"/>
              </a:ext>
            </a:extLst>
          </p:cNvPr>
          <p:cNvSpPr>
            <a:spLocks noGrp="1"/>
          </p:cNvSpPr>
          <p:nvPr>
            <p:ph type="title"/>
          </p:nvPr>
        </p:nvSpPr>
        <p:spPr>
          <a:xfrm>
            <a:off x="482957" y="365125"/>
            <a:ext cx="11226086" cy="1325563"/>
          </a:xfrm>
        </p:spPr>
        <p:txBody>
          <a:bodyPr/>
          <a:lstStyle/>
          <a:p>
            <a:pPr algn="ctr"/>
            <a:r>
              <a:rPr lang="en-GB" b="1" dirty="0">
                <a:solidFill>
                  <a:srgbClr val="00B050"/>
                </a:solidFill>
              </a:rPr>
              <a:t>Find Revenue by Customers Descending Sorted by Total Revenue</a:t>
            </a:r>
          </a:p>
        </p:txBody>
      </p:sp>
      <p:sp>
        <p:nvSpPr>
          <p:cNvPr id="3" name="TextBox 2">
            <a:extLst>
              <a:ext uri="{FF2B5EF4-FFF2-40B4-BE49-F238E27FC236}">
                <a16:creationId xmlns:a16="http://schemas.microsoft.com/office/drawing/2014/main" id="{7C619613-B493-64E3-0226-E3B92F10D0EC}"/>
              </a:ext>
            </a:extLst>
          </p:cNvPr>
          <p:cNvSpPr txBox="1"/>
          <p:nvPr/>
        </p:nvSpPr>
        <p:spPr>
          <a:xfrm>
            <a:off x="838201" y="1550011"/>
            <a:ext cx="10870842" cy="2308324"/>
          </a:xfrm>
          <a:prstGeom prst="rect">
            <a:avLst/>
          </a:prstGeom>
          <a:noFill/>
        </p:spPr>
        <p:txBody>
          <a:bodyPr wrap="square">
            <a:spAutoFit/>
          </a:bodyPr>
          <a:lstStyle/>
          <a:p>
            <a:pPr marL="571500" indent="-571500">
              <a:buFont typeface="Arial" panose="020B0604020202020204" pitchFamily="34" charset="0"/>
              <a:buChar char="•"/>
            </a:pPr>
            <a:r>
              <a:rPr lang="en-GB" sz="3600" dirty="0"/>
              <a:t>By default, the Customers are sorted in an alphabetical order.</a:t>
            </a:r>
          </a:p>
          <a:p>
            <a:pPr marL="571500" indent="-571500">
              <a:buFont typeface="Arial" panose="020B0604020202020204" pitchFamily="34" charset="0"/>
              <a:buChar char="•"/>
            </a:pPr>
            <a:r>
              <a:rPr lang="en-GB" sz="3600" dirty="0"/>
              <a:t>Right-click on any cell in the Values area and choose Sort to sort based on the values.</a:t>
            </a:r>
          </a:p>
        </p:txBody>
      </p:sp>
      <p:sp>
        <p:nvSpPr>
          <p:cNvPr id="4" name="Slide Number Placeholder 3">
            <a:extLst>
              <a:ext uri="{FF2B5EF4-FFF2-40B4-BE49-F238E27FC236}">
                <a16:creationId xmlns:a16="http://schemas.microsoft.com/office/drawing/2014/main" id="{21897B24-5743-AF37-5D36-26B528ACFB8C}"/>
              </a:ext>
            </a:extLst>
          </p:cNvPr>
          <p:cNvSpPr>
            <a:spLocks noGrp="1"/>
          </p:cNvSpPr>
          <p:nvPr>
            <p:ph type="sldNum" sz="quarter" idx="12"/>
          </p:nvPr>
        </p:nvSpPr>
        <p:spPr/>
        <p:txBody>
          <a:bodyPr/>
          <a:lstStyle/>
          <a:p>
            <a:fld id="{46CF0DE9-814D-41ED-98BF-C47DB3492238}" type="slidenum">
              <a:rPr lang="en-GB" smtClean="0"/>
              <a:t>9</a:t>
            </a:fld>
            <a:endParaRPr lang="en-GB"/>
          </a:p>
        </p:txBody>
      </p:sp>
    </p:spTree>
    <p:extLst>
      <p:ext uri="{BB962C8B-B14F-4D97-AF65-F5344CB8AC3E}">
        <p14:creationId xmlns:p14="http://schemas.microsoft.com/office/powerpoint/2010/main" val="4414000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12057</TotalTime>
  <Words>1445</Words>
  <Application>Microsoft Office PowerPoint</Application>
  <PresentationFormat>Widescreen</PresentationFormat>
  <Paragraphs>183</Paragraphs>
  <Slides>37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Calibri Light</vt:lpstr>
      <vt:lpstr>Office Theme</vt:lpstr>
      <vt:lpstr>FROM EXCEL TO EXCELLENT</vt:lpstr>
      <vt:lpstr>What is a Pivot Table?</vt:lpstr>
      <vt:lpstr>Inserting a Pivot Table</vt:lpstr>
      <vt:lpstr>Inserting a Pivot Table</vt:lpstr>
      <vt:lpstr>PivotTable Fields</vt:lpstr>
      <vt:lpstr>Find Revenue by Region</vt:lpstr>
      <vt:lpstr>Find Revenue by Region</vt:lpstr>
      <vt:lpstr>Find Revenue by Region Sorted by Total Revenue</vt:lpstr>
      <vt:lpstr>Find Revenue by Customers Descending Sorted by Total Revenue</vt:lpstr>
      <vt:lpstr>Find Revenue by Customers Descending Sorted by Total Revenue</vt:lpstr>
      <vt:lpstr>Find the Home Depot’s performance compared with other retailers in the South</vt:lpstr>
      <vt:lpstr>Find the Home Depot’s performance compared with other retailers in the South</vt:lpstr>
      <vt:lpstr>Pivot Chart </vt:lpstr>
      <vt:lpstr>Pivot Chart </vt:lpstr>
      <vt:lpstr>Find the Home Depot’s performance compared with other retailers in the South</vt:lpstr>
      <vt:lpstr>Find the Home Depot’s performance compared with other retailers in the South</vt:lpstr>
      <vt:lpstr>Updating PivotTable Layout</vt:lpstr>
      <vt:lpstr>Rows Area and Columns Area</vt:lpstr>
      <vt:lpstr>Values Area</vt:lpstr>
      <vt:lpstr>Types of Filters</vt:lpstr>
      <vt:lpstr>Types of Filters</vt:lpstr>
      <vt:lpstr>Types of Filters</vt:lpstr>
      <vt:lpstr>Filter Example</vt:lpstr>
      <vt:lpstr>Filter Top/Bottom Items by Value</vt:lpstr>
      <vt:lpstr>Filter Top/Bottom Items by Value</vt:lpstr>
      <vt:lpstr>Filter Top/Bottom Items by Value</vt:lpstr>
      <vt:lpstr>Filter Top/Bottom Items by Value</vt:lpstr>
      <vt:lpstr>Filter Top/Bottom Items by Value</vt:lpstr>
      <vt:lpstr>Filter Data Using Label Filters</vt:lpstr>
      <vt:lpstr>Filter Data Using Search Box</vt:lpstr>
      <vt:lpstr>Slicers</vt:lpstr>
      <vt:lpstr>Slicer Example</vt:lpstr>
      <vt:lpstr>Slicer Example</vt:lpstr>
      <vt:lpstr>Multiple Slicers</vt:lpstr>
      <vt:lpstr>Slicers Vs. Filters</vt:lpstr>
      <vt:lpstr>A Table of Data for a Pivot Table</vt:lpstr>
      <vt:lpstr>Exercise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Veera Boonjing</dc:creator>
  <cp:lastModifiedBy>Veera Boonjing</cp:lastModifiedBy>
  <cp:revision>40</cp:revision>
  <dcterms:created xsi:type="dcterms:W3CDTF">2023-07-01T09:03:13Z</dcterms:created>
  <dcterms:modified xsi:type="dcterms:W3CDTF">2023-08-09T01:09:16Z</dcterms:modified>
</cp:coreProperties>
</file>