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90" r:id="rId3"/>
    <p:sldId id="393" r:id="rId4"/>
    <p:sldId id="394" r:id="rId5"/>
    <p:sldId id="395" r:id="rId6"/>
    <p:sldId id="396" r:id="rId7"/>
    <p:sldId id="397" r:id="rId8"/>
    <p:sldId id="400" r:id="rId9"/>
    <p:sldId id="401" r:id="rId10"/>
    <p:sldId id="402" r:id="rId11"/>
    <p:sldId id="392" r:id="rId12"/>
    <p:sldId id="403" r:id="rId13"/>
    <p:sldId id="404" r:id="rId14"/>
    <p:sldId id="398" r:id="rId15"/>
    <p:sldId id="391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32" r:id="rId24"/>
    <p:sldId id="434" r:id="rId25"/>
    <p:sldId id="435" r:id="rId26"/>
    <p:sldId id="433" r:id="rId27"/>
    <p:sldId id="412" r:id="rId28"/>
    <p:sldId id="413" r:id="rId29"/>
    <p:sldId id="414" r:id="rId30"/>
    <p:sldId id="416" r:id="rId31"/>
    <p:sldId id="415" r:id="rId32"/>
    <p:sldId id="418" r:id="rId33"/>
    <p:sldId id="419" r:id="rId34"/>
    <p:sldId id="420" r:id="rId35"/>
    <p:sldId id="421" r:id="rId36"/>
    <p:sldId id="417" r:id="rId37"/>
    <p:sldId id="423" r:id="rId38"/>
    <p:sldId id="425" r:id="rId39"/>
    <p:sldId id="426" r:id="rId40"/>
    <p:sldId id="427" r:id="rId41"/>
    <p:sldId id="428" r:id="rId42"/>
    <p:sldId id="429" r:id="rId43"/>
    <p:sldId id="422" r:id="rId44"/>
    <p:sldId id="430" r:id="rId45"/>
    <p:sldId id="437" r:id="rId46"/>
    <p:sldId id="438" r:id="rId47"/>
    <p:sldId id="439" r:id="rId48"/>
    <p:sldId id="440" r:id="rId49"/>
    <p:sldId id="441" r:id="rId50"/>
    <p:sldId id="431" r:id="rId5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2265" autoAdjust="0"/>
  </p:normalViewPr>
  <p:slideViewPr>
    <p:cSldViewPr>
      <p:cViewPr varScale="1">
        <p:scale>
          <a:sx n="64" d="100"/>
          <a:sy n="64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01/07/67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3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15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01/07/67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01/07/67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01/07/67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01/07/67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01/07/67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01/07/67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 to SDA and Architectural Thinking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 Architecture: </a:t>
            </a:r>
            <a:r>
              <a:rPr lang="en-US" sz="2700" b="1" dirty="0">
                <a:solidFill>
                  <a:srgbClr val="FF0000"/>
                </a:solidFill>
              </a:rPr>
              <a:t>Architecture Decisions </a:t>
            </a:r>
            <a:endParaRPr lang="th-TH" sz="2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32848" cy="536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72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Software Architecture</a:t>
            </a:r>
            <a:r>
              <a:rPr lang="en-US" sz="4000" b="1" dirty="0">
                <a:solidFill>
                  <a:srgbClr val="0070C0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Architecture Decisions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Architecture decisions </a:t>
            </a:r>
            <a:r>
              <a:rPr lang="en-US" dirty="0"/>
              <a:t>define the rules for how a system should be constructed.</a:t>
            </a:r>
          </a:p>
          <a:p>
            <a:pPr lvl="1"/>
            <a:r>
              <a:rPr lang="en-US" dirty="0"/>
              <a:t> An architect might make an architecture decision that only the </a:t>
            </a:r>
            <a:r>
              <a:rPr lang="en-US" dirty="0">
                <a:solidFill>
                  <a:srgbClr val="FF0000"/>
                </a:solidFill>
              </a:rPr>
              <a:t>business and services layers </a:t>
            </a:r>
            <a:r>
              <a:rPr lang="en-US" dirty="0"/>
              <a:t>within a layered architecture can access the database, restricting </a:t>
            </a:r>
            <a:r>
              <a:rPr lang="en-US" dirty="0">
                <a:solidFill>
                  <a:srgbClr val="FF0000"/>
                </a:solidFill>
              </a:rPr>
              <a:t>the presentation layer </a:t>
            </a:r>
            <a:r>
              <a:rPr lang="en-US" dirty="0"/>
              <a:t>from making direct database calls.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66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 Architecture: </a:t>
            </a:r>
            <a:r>
              <a:rPr lang="en-US" sz="2700" b="1" dirty="0">
                <a:solidFill>
                  <a:srgbClr val="FF0000"/>
                </a:solidFill>
              </a:rPr>
              <a:t>Design Principles</a:t>
            </a:r>
            <a:endParaRPr lang="th-TH" sz="2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558447" cy="528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84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Software Architecture : </a:t>
            </a:r>
            <a:r>
              <a:rPr lang="en-US" sz="2700" b="1" dirty="0">
                <a:solidFill>
                  <a:srgbClr val="FF0000"/>
                </a:solidFill>
              </a:rPr>
              <a:t>Design Principles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design principle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a guideline </a:t>
            </a:r>
            <a:r>
              <a:rPr lang="en-US" dirty="0"/>
              <a:t>rather than a hard-and-fast rule like an architecture decision.</a:t>
            </a:r>
          </a:p>
          <a:p>
            <a:pPr lvl="1"/>
            <a:r>
              <a:rPr lang="en-US" dirty="0"/>
              <a:t> The design principle may state that </a:t>
            </a:r>
            <a:r>
              <a:rPr lang="en-US" dirty="0">
                <a:solidFill>
                  <a:srgbClr val="0070C0"/>
                </a:solidFill>
              </a:rPr>
              <a:t>the development teams should leverage asynchronous messaging between services within a </a:t>
            </a:r>
            <a:r>
              <a:rPr lang="en-US" dirty="0" err="1">
                <a:solidFill>
                  <a:srgbClr val="0070C0"/>
                </a:solidFill>
              </a:rPr>
              <a:t>microservices</a:t>
            </a:r>
            <a:r>
              <a:rPr lang="en-US" dirty="0">
                <a:solidFill>
                  <a:srgbClr val="0070C0"/>
                </a:solidFill>
              </a:rPr>
              <a:t> architecture to increase performance.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802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Expectations of an Architect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architecture decisions</a:t>
            </a:r>
          </a:p>
          <a:p>
            <a:r>
              <a:rPr lang="en-US" dirty="0"/>
              <a:t>Continually analyze the architecture</a:t>
            </a:r>
          </a:p>
          <a:p>
            <a:r>
              <a:rPr lang="en-US" dirty="0"/>
              <a:t>Keep current with latest trends</a:t>
            </a:r>
          </a:p>
          <a:p>
            <a:r>
              <a:rPr lang="en-US" dirty="0"/>
              <a:t>Ensure compliance with decisions</a:t>
            </a:r>
          </a:p>
          <a:p>
            <a:r>
              <a:rPr lang="en-US" dirty="0"/>
              <a:t>Diverse exposure and experience</a:t>
            </a:r>
          </a:p>
          <a:p>
            <a:r>
              <a:rPr lang="en-US" dirty="0"/>
              <a:t>Have business domain knowledge</a:t>
            </a:r>
          </a:p>
          <a:p>
            <a:r>
              <a:rPr lang="en-US" dirty="0"/>
              <a:t>Possess interpersonal skills</a:t>
            </a:r>
          </a:p>
          <a:p>
            <a:r>
              <a:rPr lang="en-US" dirty="0"/>
              <a:t>Understand and navigate politics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294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Make Architecture Decisions 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define the </a:t>
            </a:r>
            <a:r>
              <a:rPr lang="en-US" dirty="0">
                <a:solidFill>
                  <a:srgbClr val="0070C0"/>
                </a:solidFill>
              </a:rPr>
              <a:t>architecture decisions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design principles </a:t>
            </a:r>
            <a:r>
              <a:rPr lang="en-US" dirty="0"/>
              <a:t>used to guide technology decisions within the team, the department, or across the enterprise.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370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Continually Analyze the Architecture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continually analyze the architecture and current technology environment and then recommend solutions for improvement.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266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Keep Current with Latest Trends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keep current with the latest technology and industry trends.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148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Ensure Compliance with Decisions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ensure compliance with </a:t>
            </a:r>
            <a:r>
              <a:rPr lang="en-US" dirty="0">
                <a:solidFill>
                  <a:srgbClr val="0070C0"/>
                </a:solidFill>
              </a:rPr>
              <a:t>architecture decisions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design principles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823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Diverse Exposure and Experience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have exposure to multiple and diverse technologies, frameworks, platforms, and environments.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42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software solution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both (1) domain requirements (functional requirements) and (2) </a:t>
            </a:r>
            <a:r>
              <a:rPr lang="en-US" dirty="0">
                <a:solidFill>
                  <a:srgbClr val="FF0000"/>
                </a:solidFill>
              </a:rPr>
              <a:t>architectural characteristics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quality attributes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nonfunctional requirements</a:t>
            </a:r>
            <a:r>
              <a:rPr lang="en-US" dirty="0"/>
              <a:t>)</a:t>
            </a: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0" y="3717032"/>
            <a:ext cx="9144000" cy="16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7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Have Business Domain Knowledge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have a certain level of business domain expertise.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907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Possess Interpersonal Skills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possess exceptional interpersonal skills, including teamwork, facilitation, and leadership.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31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Understand and Navigate Politics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 is expected to understand the political climate of the enterprise and be able to navigate the politics.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84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Architecture and Engineering Practices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engineering practices refer to process-agnostic practices that have illustrated, repeatable benefit. </a:t>
            </a:r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continuous integration </a:t>
            </a:r>
            <a:r>
              <a:rPr lang="en-US" dirty="0"/>
              <a:t>is a proven </a:t>
            </a:r>
            <a:r>
              <a:rPr lang="en-US" dirty="0">
                <a:solidFill>
                  <a:srgbClr val="FF0000"/>
                </a:solidFill>
              </a:rPr>
              <a:t>engineering practice </a:t>
            </a:r>
            <a:r>
              <a:rPr lang="en-US" dirty="0"/>
              <a:t>that doesn’t rely on a particular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Adopting Agile engineering practices such as continuous integration makes building resilient architectures easier. It also illustrates how intertwined architecture has become with engineering practices.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119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Architecture and Operations/DevOps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most obvious recent intersection between architecture and related fields occurred with the advent of </a:t>
            </a:r>
            <a:r>
              <a:rPr lang="en-US" dirty="0">
                <a:solidFill>
                  <a:srgbClr val="FF0000"/>
                </a:solidFill>
              </a:rPr>
              <a:t>DevOps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Under a DevOps model, </a:t>
            </a:r>
            <a:r>
              <a:rPr lang="en-US" dirty="0">
                <a:solidFill>
                  <a:srgbClr val="FF0000"/>
                </a:solidFill>
              </a:rPr>
              <a:t>development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teams work together across the entire software application life cycle, from development and test through deployment to operations.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70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Architecture and Process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process by which teams develop software has an impact on many facets of software architecture.</a:t>
            </a:r>
          </a:p>
          <a:p>
            <a:r>
              <a:rPr lang="en-US" dirty="0"/>
              <a:t>Architects in Agile projects can assume iterative development and therefore a faster feedback loop for decisions. That in turn allows architects to be more aggressive about experimentation and other knowledge that relies on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800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Architecture and Data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large percentage of serious application development includes external data storage, often in the form of a relational (or, increasingly, NoSQL)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administrators often work alongside architects to build data architecture for complex systems, analyzing how relationships and reuse will affect a portfolio of applications.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098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Laws of Software Architecture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Everything in software architecture is a </a:t>
            </a:r>
            <a:r>
              <a:rPr lang="en-US" dirty="0">
                <a:solidFill>
                  <a:srgbClr val="FF0000"/>
                </a:solidFill>
              </a:rPr>
              <a:t>trade-off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If an architect thinks they have discovered something that isn't a trade-off, more likely they just haven't identified the trade-off yet.</a:t>
            </a:r>
            <a:endParaRPr lang="en-US" sz="32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/>
              <a:t> is more important than how.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162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Four</a:t>
            </a:r>
            <a:r>
              <a:rPr lang="en-US" dirty="0"/>
              <a:t> main aspects of thinking like an architect</a:t>
            </a: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Understand the difference between architecture and design and know how to collaborate with development teams to make architecture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wide breadth of technical knowledge while still maintaining a certain level of technical depth, allowing the architect to see solutions and possibilities that others do not see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Understand, analyze, and reconcile trade-offs between various solutions and technologies.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importance of business drivers and how they translate to architectural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099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Architecture and Design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39930" cy="46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7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architecture characteristic meets three criteria: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Specifies a </a:t>
            </a:r>
            <a:r>
              <a:rPr lang="en-US" dirty="0" err="1"/>
              <a:t>nondomain</a:t>
            </a:r>
            <a:r>
              <a:rPr lang="en-US" dirty="0"/>
              <a:t> design consideration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Influences some structural aspect of the design</a:t>
            </a:r>
          </a:p>
          <a:p>
            <a:endParaRPr lang="en-US" dirty="0"/>
          </a:p>
          <a:p>
            <a:r>
              <a:rPr lang="en-US" dirty="0"/>
              <a:t>Is critical or important to application success</a:t>
            </a: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69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Making architecture work through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4" y="1844824"/>
            <a:ext cx="83629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53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Four</a:t>
            </a:r>
            <a:r>
              <a:rPr lang="en-US" dirty="0"/>
              <a:t> main aspects of thinking like an architect</a:t>
            </a: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architecture and design and know how to collaborate with development teams to make architecture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Have a wide breadth of technical knowledge while still maintaining a certain level of technical depth, allowing the architect to see solutions and possibilities that others do not see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Understand, analyze, and reconcile trade-offs between various solutions and technologies.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importance of business drivers and how they translate to architectural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7483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Technical Breadth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18708"/>
            <a:ext cx="6840760" cy="473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2708920"/>
            <a:ext cx="2232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pyramid representing all knowledge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32260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Technical Breadth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14" y="2219014"/>
            <a:ext cx="6120680" cy="461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480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Technical Breadth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00" y="2060848"/>
            <a:ext cx="5691612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961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Technical Breadth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688632" cy="479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790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Four</a:t>
            </a:r>
            <a:r>
              <a:rPr lang="en-US" dirty="0"/>
              <a:t> main aspects of thinking like an architect</a:t>
            </a: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architecture and design and know how to collaborate with development teams to make architecture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wide breadth of technical knowledge while still maintaining a certain level of technical depth, allowing the architect to see solutions and possibilities that others do not see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Understand, analyze, and reconcile trade-offs between various solutions and technologies.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importance of business drivers and how they translate to architectural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15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Analyzing Trade-Offs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en-US" dirty="0"/>
              <a:t>See trade-offs in every solution, technical or otherwise, and analyzing those trade-offs to determine what is the best solution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Architecture is the stuff you can’t Google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There are no right or wrong answers in architecture—only trade-offs.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1904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An Example of Trade-Offs: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Queues or Topics?</a:t>
            </a:r>
            <a:endParaRPr lang="th-TH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Let’s consider an item auction system where someone places a bid for an item up for auction.</a:t>
            </a:r>
          </a:p>
          <a:p>
            <a:r>
              <a:rPr lang="en-US" dirty="0"/>
              <a:t>The Bid Producer service generates a bid from the bidder and then sends that bid amount to the Bid Capture, Bid Tracking, and Bid Analytics services. This could be done by using </a:t>
            </a:r>
            <a:r>
              <a:rPr lang="en-US" dirty="0">
                <a:solidFill>
                  <a:srgbClr val="FF0000"/>
                </a:solidFill>
              </a:rPr>
              <a:t>queues</a:t>
            </a:r>
            <a:r>
              <a:rPr lang="en-US" dirty="0"/>
              <a:t> in a point-to-point messaging fashion or by using a </a:t>
            </a:r>
            <a:r>
              <a:rPr lang="en-US" dirty="0">
                <a:solidFill>
                  <a:srgbClr val="FF0000"/>
                </a:solidFill>
              </a:rPr>
              <a:t>topic</a:t>
            </a:r>
            <a:r>
              <a:rPr lang="en-US" dirty="0"/>
              <a:t> in a publish-and-subscribe messaging 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9506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An Example of Trade-Offs: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Queues or Topics?</a:t>
            </a:r>
            <a:endParaRPr lang="th-TH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352928" cy="321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9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Architecture Versus Design</a:t>
            </a:r>
            <a:endParaRPr lang="th-TH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6192"/>
            <a:ext cx="8229600" cy="427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69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An Example of Trade-Offs: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Queues or Topics?</a:t>
            </a:r>
            <a:endParaRPr lang="th-TH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3" y="2204864"/>
            <a:ext cx="8640960" cy="33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3648" y="4827365"/>
            <a:ext cx="5040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of a topic in a publish-and-subscribe messaging 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9204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An Example of Trade-Offs: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Queues or Topics?</a:t>
            </a:r>
            <a:endParaRPr lang="th-TH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87" y="2204864"/>
            <a:ext cx="6768752" cy="424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2420888"/>
            <a:ext cx="2808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of queues in a point-to-point messaging 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0163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An Example of Trade-Offs: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Queues or Topics?</a:t>
            </a:r>
            <a:endParaRPr lang="th-TH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3"/>
            <a:ext cx="6675040" cy="285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7584" y="5060365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is the better option? And the answer? It depends!</a:t>
            </a:r>
          </a:p>
          <a:p>
            <a:r>
              <a:rPr lang="en-US" dirty="0">
                <a:solidFill>
                  <a:srgbClr val="FF0000"/>
                </a:solidFill>
              </a:rPr>
              <a:t>Which is more important: extensibility or security?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41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Four</a:t>
            </a:r>
            <a:r>
              <a:rPr lang="en-US" dirty="0"/>
              <a:t> main aspects of thinking like an architect</a:t>
            </a: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architecture and design and know how to collaborate with development teams to make architecture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wide breadth of technical knowledge while still maintaining a certain level of technical depth, allowing the architect to see solutions and possibilities that others do not see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Understand, analyze, and reconcile trade-offs between various solutions and technologies.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Understand the importance of business drivers and how they translate to architectural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3781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Understanding Business Drivers</a:t>
            </a:r>
            <a:endParaRPr lang="en-US" dirty="0"/>
          </a:p>
          <a:p>
            <a:r>
              <a:rPr lang="en-US" dirty="0"/>
              <a:t>Thinking like an architect is </a:t>
            </a:r>
            <a:r>
              <a:rPr lang="en-US" dirty="0">
                <a:solidFill>
                  <a:srgbClr val="FF0000"/>
                </a:solidFill>
              </a:rPr>
              <a:t>understanding the business drivers </a:t>
            </a:r>
            <a:r>
              <a:rPr lang="en-US" dirty="0"/>
              <a:t>that are required for the success of the system and translating those requirements into architecture characteristics (such as scalability, performance, and availability).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9790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Understanding Business Drivers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Business stakeholder</a:t>
            </a:r>
          </a:p>
          <a:p>
            <a:pPr lvl="1"/>
            <a:r>
              <a:rPr lang="en-US" dirty="0"/>
              <a:t>User satisfaction</a:t>
            </a:r>
          </a:p>
          <a:p>
            <a:pPr lvl="1"/>
            <a:r>
              <a:rPr lang="en-US" dirty="0"/>
              <a:t>Time to market</a:t>
            </a:r>
          </a:p>
          <a:p>
            <a:pPr lvl="1"/>
            <a:r>
              <a:rPr lang="en-US" dirty="0"/>
              <a:t>Mergers and acquisitions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Regulatory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6518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Understanding Business Drivers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Software architect</a:t>
            </a:r>
          </a:p>
          <a:p>
            <a:pPr lvl="1"/>
            <a:r>
              <a:rPr lang="en-US" dirty="0"/>
              <a:t>Performance 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Agility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Other “</a:t>
            </a:r>
            <a:r>
              <a:rPr lang="en-US" dirty="0" err="1"/>
              <a:t>ilities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8305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Understanding Business Drivers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8399EF-7ECF-31EE-3711-FA6D35B7D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Business 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satisfaction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5D0FCB-4135-142D-EE87-495128A9B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architect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1D1778-D309-5A62-D28C-5E039758FF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  <a:p>
            <a:r>
              <a:rPr lang="en-GB" dirty="0"/>
              <a:t>Availability</a:t>
            </a:r>
          </a:p>
          <a:p>
            <a:r>
              <a:rPr lang="en-GB" dirty="0"/>
              <a:t>Fault tolerance</a:t>
            </a:r>
          </a:p>
          <a:p>
            <a:r>
              <a:rPr lang="en-GB" dirty="0"/>
              <a:t>Testability</a:t>
            </a:r>
          </a:p>
          <a:p>
            <a:r>
              <a:rPr lang="en-GB" dirty="0" err="1"/>
              <a:t>deployability</a:t>
            </a:r>
            <a:endParaRPr lang="en-GB" dirty="0"/>
          </a:p>
          <a:p>
            <a:r>
              <a:rPr lang="en-GB" dirty="0"/>
              <a:t>Agility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6082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Understanding Business Drivers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8399EF-7ECF-31EE-3711-FA6D35B7D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Business 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Time to market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5D0FCB-4135-142D-EE87-495128A9B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architect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1D1778-D309-5A62-D28C-5E039758FF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Agility</a:t>
            </a:r>
          </a:p>
          <a:p>
            <a:r>
              <a:rPr lang="en-GB" dirty="0"/>
              <a:t>Testability</a:t>
            </a:r>
          </a:p>
          <a:p>
            <a:r>
              <a:rPr lang="en-GB" dirty="0" err="1"/>
              <a:t>Deployability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31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Architectural Thinking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Understanding Business Drivers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Translating business requirements into architecture characteristics (such as scalability, performance, and availability) is a challenging task </a:t>
            </a:r>
          </a:p>
          <a:p>
            <a:r>
              <a:rPr lang="en-US" dirty="0"/>
              <a:t>It requires the architect to have (1) </a:t>
            </a:r>
            <a:r>
              <a:rPr lang="en-US" dirty="0">
                <a:solidFill>
                  <a:srgbClr val="0070C0"/>
                </a:solidFill>
              </a:rPr>
              <a:t>some level of business domain knowledge </a:t>
            </a:r>
            <a:r>
              <a:rPr lang="en-US" dirty="0"/>
              <a:t>and (2) </a:t>
            </a:r>
            <a:r>
              <a:rPr lang="en-US" dirty="0">
                <a:solidFill>
                  <a:srgbClr val="0070C0"/>
                </a:solidFill>
              </a:rPr>
              <a:t>healthy, collaborative relationships with key business stakeholders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264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 Architecture</a:t>
            </a:r>
            <a:endParaRPr lang="th-TH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(1) </a:t>
            </a:r>
            <a:r>
              <a:rPr lang="en-US" u="sng" dirty="0">
                <a:solidFill>
                  <a:srgbClr val="FF0000"/>
                </a:solidFill>
              </a:rPr>
              <a:t>the structure of the system </a:t>
            </a:r>
            <a:r>
              <a:rPr lang="en-US" dirty="0"/>
              <a:t>(denoted as the heavy black lines supporting the architecture), combined with (2) </a:t>
            </a:r>
            <a:r>
              <a:rPr lang="en-US" u="sng" dirty="0">
                <a:solidFill>
                  <a:srgbClr val="FF0000"/>
                </a:solidFill>
              </a:rPr>
              <a:t>architecture characteristics </a:t>
            </a:r>
            <a:r>
              <a:rPr lang="en-US" dirty="0"/>
              <a:t>(“-</a:t>
            </a:r>
            <a:r>
              <a:rPr lang="en-US" dirty="0" err="1"/>
              <a:t>ilities</a:t>
            </a:r>
            <a:r>
              <a:rPr lang="en-US" dirty="0"/>
              <a:t>”) the system must support, (3) </a:t>
            </a:r>
            <a:r>
              <a:rPr lang="en-US" u="sng" dirty="0">
                <a:solidFill>
                  <a:srgbClr val="FF0000"/>
                </a:solidFill>
              </a:rPr>
              <a:t>architecture decisions</a:t>
            </a:r>
            <a:r>
              <a:rPr lang="en-US" dirty="0"/>
              <a:t>, and finally (4) </a:t>
            </a:r>
            <a:r>
              <a:rPr lang="en-US" u="sng" dirty="0">
                <a:solidFill>
                  <a:srgbClr val="FF0000"/>
                </a:solidFill>
              </a:rPr>
              <a:t>design principles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4057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Reference</a:t>
            </a:r>
            <a:endParaRPr lang="th-TH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Fundamentals of Software Architecture: An Engineering Approach. Mark Richards and Neal Ford (2020):  O’REILLY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Chapter 1 and 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073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 Architecture</a:t>
            </a:r>
            <a:endParaRPr lang="th-TH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490826" cy="524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7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 Architecture: </a:t>
            </a:r>
            <a:r>
              <a:rPr lang="en-US" b="1" dirty="0">
                <a:solidFill>
                  <a:srgbClr val="FF0000"/>
                </a:solidFill>
              </a:rPr>
              <a:t>Structure</a:t>
            </a:r>
            <a:endParaRPr lang="th-TH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8" y="1124744"/>
            <a:ext cx="7844928" cy="551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39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Software Architecture: </a:t>
            </a:r>
            <a:r>
              <a:rPr lang="en-US" b="1" dirty="0">
                <a:solidFill>
                  <a:srgbClr val="FF0000"/>
                </a:solidFill>
              </a:rPr>
              <a:t>Structure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of the system refers to the type of architecture style (or </a:t>
            </a:r>
            <a:r>
              <a:rPr lang="en-US" dirty="0">
                <a:solidFill>
                  <a:srgbClr val="FF0000"/>
                </a:solidFill>
              </a:rPr>
              <a:t>styles</a:t>
            </a:r>
            <a:r>
              <a:rPr lang="en-US" dirty="0"/>
              <a:t>) the system is implemented in (such as </a:t>
            </a:r>
            <a:r>
              <a:rPr lang="en-US" dirty="0" err="1">
                <a:solidFill>
                  <a:srgbClr val="FF0000"/>
                </a:solidFill>
              </a:rPr>
              <a:t>microservices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layered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microkernel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style does not wholly elucidate an architecture.</a:t>
            </a:r>
          </a:p>
          <a:p>
            <a:endParaRPr lang="en-US" dirty="0"/>
          </a:p>
          <a:p>
            <a:r>
              <a:rPr lang="en-US" dirty="0"/>
              <a:t>To fully describe an architecture, we need additional knowledge on the </a:t>
            </a:r>
            <a:r>
              <a:rPr lang="en-US" dirty="0">
                <a:solidFill>
                  <a:srgbClr val="0070C0"/>
                </a:solidFill>
              </a:rPr>
              <a:t>architecture characteristics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architecture decisions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design principles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255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Software Architecture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04856" cy="538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architecture characteristics </a:t>
            </a:r>
            <a:r>
              <a:rPr lang="en-US" dirty="0"/>
              <a:t>define the success criteria of a system.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161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10839</TotalTime>
  <Words>1623</Words>
  <Application>Microsoft Office PowerPoint</Application>
  <PresentationFormat>On-screen Show (4:3)</PresentationFormat>
  <Paragraphs>232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Software Design and Architecture</vt:lpstr>
      <vt:lpstr>A software solution </vt:lpstr>
      <vt:lpstr>An architecture characteristic meets three criteria:</vt:lpstr>
      <vt:lpstr>Architecture Versus Design</vt:lpstr>
      <vt:lpstr>Software Architecture</vt:lpstr>
      <vt:lpstr>Software Architecture</vt:lpstr>
      <vt:lpstr>Software Architecture: Structure</vt:lpstr>
      <vt:lpstr>Software Architecture: Structure</vt:lpstr>
      <vt:lpstr>Software Architecture</vt:lpstr>
      <vt:lpstr>Software Architecture: Architecture Decisions </vt:lpstr>
      <vt:lpstr>Software Architecture: Architecture Decisions </vt:lpstr>
      <vt:lpstr>Software Architecture: Design Principles</vt:lpstr>
      <vt:lpstr>Software Architecture : Design Principles</vt:lpstr>
      <vt:lpstr>Expectations of an Architect</vt:lpstr>
      <vt:lpstr>Make Architecture Decisions </vt:lpstr>
      <vt:lpstr>Continually Analyze the Architecture</vt:lpstr>
      <vt:lpstr>Keep Current with Latest Trends</vt:lpstr>
      <vt:lpstr>Ensure Compliance with Decisions</vt:lpstr>
      <vt:lpstr>Diverse Exposure and Experience</vt:lpstr>
      <vt:lpstr>Have Business Domain Knowledge</vt:lpstr>
      <vt:lpstr>Possess Interpersonal Skills</vt:lpstr>
      <vt:lpstr>Understand and Navigate Politics</vt:lpstr>
      <vt:lpstr> Architecture and Engineering Practices </vt:lpstr>
      <vt:lpstr> Architecture and Operations/DevOps </vt:lpstr>
      <vt:lpstr> Architecture and Process </vt:lpstr>
      <vt:lpstr>Architecture and Data</vt:lpstr>
      <vt:lpstr>Laws of Software Architecture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</vt:lpstr>
      <vt:lpstr>Architectural Thinking Understanding Business Drivers</vt:lpstr>
      <vt:lpstr>Architectural Thinking Understanding Business Drivers</vt:lpstr>
      <vt:lpstr>Architectural Thinking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Veera Boonjing</cp:lastModifiedBy>
  <cp:revision>147</cp:revision>
  <dcterms:created xsi:type="dcterms:W3CDTF">2015-01-04T08:11:00Z</dcterms:created>
  <dcterms:modified xsi:type="dcterms:W3CDTF">2024-07-01T06:31:35Z</dcterms:modified>
</cp:coreProperties>
</file>