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76" r:id="rId3"/>
    <p:sldId id="281" r:id="rId4"/>
    <p:sldId id="277" r:id="rId5"/>
    <p:sldId id="278" r:id="rId6"/>
    <p:sldId id="282" r:id="rId7"/>
    <p:sldId id="289" r:id="rId8"/>
    <p:sldId id="293" r:id="rId9"/>
    <p:sldId id="294" r:id="rId10"/>
    <p:sldId id="295" r:id="rId11"/>
    <p:sldId id="296" r:id="rId12"/>
    <p:sldId id="298" r:id="rId13"/>
    <p:sldId id="299" r:id="rId14"/>
    <p:sldId id="301" r:id="rId15"/>
    <p:sldId id="302" r:id="rId16"/>
    <p:sldId id="303" r:id="rId17"/>
    <p:sldId id="300" r:id="rId18"/>
    <p:sldId id="297" r:id="rId19"/>
    <p:sldId id="284" r:id="rId20"/>
    <p:sldId id="304" r:id="rId21"/>
    <p:sldId id="305" r:id="rId22"/>
    <p:sldId id="308" r:id="rId23"/>
    <p:sldId id="306" r:id="rId24"/>
    <p:sldId id="307"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EAAFD-D35A-46C4-A3CD-5236ECD9253C}" type="datetimeFigureOut">
              <a:rPr lang="th-TH" smtClean="0"/>
              <a:t>01/07/67</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90A76-9179-4446-95F7-80A358F70C22}" type="slidenum">
              <a:rPr lang="th-TH" smtClean="0"/>
              <a:t>‹#›</a:t>
            </a:fld>
            <a:endParaRPr lang="th-TH"/>
          </a:p>
        </p:txBody>
      </p:sp>
    </p:spTree>
    <p:extLst>
      <p:ext uri="{BB962C8B-B14F-4D97-AF65-F5344CB8AC3E}">
        <p14:creationId xmlns:p14="http://schemas.microsoft.com/office/powerpoint/2010/main" val="387010870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6C690A76-9179-4446-95F7-80A358F70C22}" type="slidenum">
              <a:rPr lang="th-TH" smtClean="0"/>
              <a:t>35</a:t>
            </a:fld>
            <a:endParaRPr lang="th-TH"/>
          </a:p>
        </p:txBody>
      </p:sp>
    </p:spTree>
    <p:extLst>
      <p:ext uri="{BB962C8B-B14F-4D97-AF65-F5344CB8AC3E}">
        <p14:creationId xmlns:p14="http://schemas.microsoft.com/office/powerpoint/2010/main" val="8878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h-TH"/>
          </a:p>
        </p:txBody>
      </p:sp>
      <p:sp>
        <p:nvSpPr>
          <p:cNvPr id="4" name="Date Placeholder 3"/>
          <p:cNvSpPr>
            <a:spLocks noGrp="1"/>
          </p:cNvSpPr>
          <p:nvPr>
            <p:ph type="dt" sz="half" idx="10"/>
          </p:nvPr>
        </p:nvSpPr>
        <p:spPr/>
        <p:txBody>
          <a:bodyPr/>
          <a:lstStyle/>
          <a:p>
            <a:fld id="{DAD49575-317D-42E8-A069-3F638FF8558E}" type="datetime1">
              <a:rPr lang="th-TH" smtClean="0"/>
              <a:t>01/07/67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7037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94AED7E6-BE22-491F-A0F1-0BB65FD67B0B}" type="datetime1">
              <a:rPr lang="th-TH" smtClean="0"/>
              <a:t>01/07/67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2265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EA7612E0-F2C8-4F74-90C2-4243F14367E6}" type="datetime1">
              <a:rPr lang="th-TH" smtClean="0"/>
              <a:t>01/07/67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05837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792335F8-43C5-4D51-967F-83691B79F9C6}" type="datetime1">
              <a:rPr lang="th-TH" smtClean="0"/>
              <a:t>01/07/67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34975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08350-A1FB-47EF-A67A-4C69B62EC2BD}" type="datetime1">
              <a:rPr lang="th-TH" smtClean="0"/>
              <a:t>01/07/67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34905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p:cNvSpPr>
            <a:spLocks noGrp="1"/>
          </p:cNvSpPr>
          <p:nvPr>
            <p:ph type="dt" sz="half" idx="10"/>
          </p:nvPr>
        </p:nvSpPr>
        <p:spPr/>
        <p:txBody>
          <a:bodyPr/>
          <a:lstStyle/>
          <a:p>
            <a:fld id="{EDE9F6DA-5D22-44DD-BEEF-4E30BFD0919E}" type="datetime1">
              <a:rPr lang="th-TH" smtClean="0"/>
              <a:t>01/07/67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5150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p:cNvSpPr>
            <a:spLocks noGrp="1"/>
          </p:cNvSpPr>
          <p:nvPr>
            <p:ph type="dt" sz="half" idx="10"/>
          </p:nvPr>
        </p:nvSpPr>
        <p:spPr/>
        <p:txBody>
          <a:bodyPr/>
          <a:lstStyle/>
          <a:p>
            <a:fld id="{AADE2DC9-B2A9-4731-8D1F-90003FF10573}" type="datetime1">
              <a:rPr lang="th-TH" smtClean="0"/>
              <a:t>01/07/67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1403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Date Placeholder 2"/>
          <p:cNvSpPr>
            <a:spLocks noGrp="1"/>
          </p:cNvSpPr>
          <p:nvPr>
            <p:ph type="dt" sz="half" idx="10"/>
          </p:nvPr>
        </p:nvSpPr>
        <p:spPr/>
        <p:txBody>
          <a:bodyPr/>
          <a:lstStyle/>
          <a:p>
            <a:fld id="{83C8DE07-1C6D-46B5-BC3B-3ED08F2C8ADC}" type="datetime1">
              <a:rPr lang="th-TH" smtClean="0"/>
              <a:t>01/07/67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5568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F90E1-4EFB-4136-8903-AA3989AF07CA}" type="datetime1">
              <a:rPr lang="th-TH" smtClean="0"/>
              <a:t>01/07/67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0356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AFDB5-C8D8-46A0-B1F5-0DA4766D1AC9}" type="datetime1">
              <a:rPr lang="th-TH" smtClean="0"/>
              <a:t>01/07/67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83963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34381-9D74-4719-B9CA-94C9E23B51EB}" type="datetime1">
              <a:rPr lang="th-TH" smtClean="0"/>
              <a:t>01/07/67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60260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19C96-9608-458F-A82A-818675DAA160}" type="datetime1">
              <a:rPr lang="th-TH" smtClean="0"/>
              <a:t>01/07/67</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E04EE-1C18-47D6-9A06-42DFFBAB94ED}" type="slidenum">
              <a:rPr lang="th-TH" smtClean="0"/>
              <a:t>‹#›</a:t>
            </a:fld>
            <a:endParaRPr lang="th-TH"/>
          </a:p>
        </p:txBody>
      </p:sp>
    </p:spTree>
    <p:extLst>
      <p:ext uri="{BB962C8B-B14F-4D97-AF65-F5344CB8AC3E}">
        <p14:creationId xmlns:p14="http://schemas.microsoft.com/office/powerpoint/2010/main" val="28188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Software Design and Architecture</a:t>
            </a:r>
            <a:endParaRPr lang="th-TH" sz="4000" dirty="0"/>
          </a:p>
        </p:txBody>
      </p:sp>
      <p:sp>
        <p:nvSpPr>
          <p:cNvPr id="3" name="Subtitle 2"/>
          <p:cNvSpPr>
            <a:spLocks noGrp="1"/>
          </p:cNvSpPr>
          <p:nvPr>
            <p:ph type="subTitle" idx="1"/>
          </p:nvPr>
        </p:nvSpPr>
        <p:spPr/>
        <p:txBody>
          <a:bodyPr/>
          <a:lstStyle/>
          <a:p>
            <a:r>
              <a:rPr lang="en-US" dirty="0">
                <a:solidFill>
                  <a:srgbClr val="00B0F0"/>
                </a:solidFill>
              </a:rPr>
              <a:t>Introduction to Refactoring</a:t>
            </a:r>
          </a:p>
        </p:txBody>
      </p:sp>
    </p:spTree>
    <p:extLst>
      <p:ext uri="{BB962C8B-B14F-4D97-AF65-F5344CB8AC3E}">
        <p14:creationId xmlns:p14="http://schemas.microsoft.com/office/powerpoint/2010/main" val="42740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10</a:t>
            </a:fld>
            <a:endParaRPr lang="th-TH"/>
          </a:p>
        </p:txBody>
      </p:sp>
      <p:sp>
        <p:nvSpPr>
          <p:cNvPr id="3" name="Rectangle 2"/>
          <p:cNvSpPr/>
          <p:nvPr/>
        </p:nvSpPr>
        <p:spPr>
          <a:xfrm>
            <a:off x="0" y="366623"/>
            <a:ext cx="9144000" cy="5878532"/>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Large Class</a:t>
            </a:r>
          </a:p>
          <a:p>
            <a:pPr marL="914400" lvl="1" indent="-457200">
              <a:buFont typeface="Arial" panose="020B0604020202020204" pitchFamily="34" charset="0"/>
              <a:buChar char="•"/>
            </a:pPr>
            <a:r>
              <a:rPr lang="en-US" dirty="0"/>
              <a:t>Large classes try to do too much, which reduces cohesion</a:t>
            </a:r>
          </a:p>
          <a:p>
            <a:pPr marL="457200" indent="-457200">
              <a:buFont typeface="Arial" panose="020B0604020202020204" pitchFamily="34" charset="0"/>
              <a:buChar char="•"/>
            </a:pPr>
            <a:r>
              <a:rPr lang="en-US" b="1" dirty="0"/>
              <a:t>Long Parameter List</a:t>
            </a:r>
          </a:p>
          <a:p>
            <a:pPr marL="914400" lvl="1" indent="-457200">
              <a:buFont typeface="Arial" panose="020B0604020202020204" pitchFamily="34" charset="0"/>
              <a:buChar char="•"/>
            </a:pPr>
            <a:r>
              <a:rPr lang="en-US" dirty="0"/>
              <a:t>hard to understand, can become inconsistent if the same parameter chain is being passed from method to method</a:t>
            </a:r>
          </a:p>
          <a:p>
            <a:pPr marL="457200" indent="-457200">
              <a:buFont typeface="Arial" panose="020B0604020202020204" pitchFamily="34" charset="0"/>
              <a:buChar char="•"/>
            </a:pPr>
            <a:r>
              <a:rPr lang="en-US" b="1" dirty="0"/>
              <a:t>Divergent Change</a:t>
            </a:r>
          </a:p>
          <a:p>
            <a:pPr marL="914400" lvl="1" indent="-457200">
              <a:buFont typeface="Arial" panose="020B0604020202020204" pitchFamily="34" charset="0"/>
              <a:buChar char="•"/>
            </a:pPr>
            <a:r>
              <a:rPr lang="en-US" b="1" dirty="0"/>
              <a:t>symptom: </a:t>
            </a:r>
            <a:r>
              <a:rPr lang="en-US" dirty="0"/>
              <a:t>one type of change requires changing one subset of methods; another type of change requires changing another subset</a:t>
            </a:r>
          </a:p>
          <a:p>
            <a:pPr marL="914400" lvl="1" indent="-457200">
              <a:buFont typeface="Arial" panose="020B0604020202020204" pitchFamily="34" charset="0"/>
              <a:buChar char="•"/>
            </a:pPr>
            <a:r>
              <a:rPr lang="en-US" b="1" dirty="0"/>
              <a:t>Related to cohesion</a:t>
            </a:r>
            <a:endParaRPr lang="th-TH" b="1" dirty="0"/>
          </a:p>
        </p:txBody>
      </p:sp>
    </p:spTree>
    <p:extLst>
      <p:ext uri="{BB962C8B-B14F-4D97-AF65-F5344CB8AC3E}">
        <p14:creationId xmlns:p14="http://schemas.microsoft.com/office/powerpoint/2010/main" val="326039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11</a:t>
            </a:fld>
            <a:endParaRPr lang="th-TH"/>
          </a:p>
        </p:txBody>
      </p:sp>
      <p:sp>
        <p:nvSpPr>
          <p:cNvPr id="3" name="Rectangle 2"/>
          <p:cNvSpPr/>
          <p:nvPr/>
        </p:nvSpPr>
        <p:spPr>
          <a:xfrm>
            <a:off x="0" y="366623"/>
            <a:ext cx="9144000" cy="4585871"/>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Shotgun Surgery</a:t>
            </a:r>
          </a:p>
          <a:p>
            <a:pPr marL="914400" lvl="1" indent="-457200">
              <a:buFont typeface="Arial" panose="020B0604020202020204" pitchFamily="34" charset="0"/>
              <a:buChar char="•"/>
            </a:pPr>
            <a:r>
              <a:rPr lang="en-US" dirty="0"/>
              <a:t>a change requires lots of little changes in a lot of different classes</a:t>
            </a:r>
          </a:p>
          <a:p>
            <a:pPr marL="457200" indent="-457200">
              <a:buFont typeface="Arial" panose="020B0604020202020204" pitchFamily="34" charset="0"/>
              <a:buChar char="•"/>
            </a:pPr>
            <a:r>
              <a:rPr lang="en-US" b="1" dirty="0"/>
              <a:t>Feature Envy</a:t>
            </a:r>
          </a:p>
          <a:p>
            <a:pPr marL="914400" lvl="1" indent="-457200">
              <a:buFont typeface="Arial" panose="020B0604020202020204" pitchFamily="34" charset="0"/>
              <a:buChar char="•"/>
            </a:pPr>
            <a:r>
              <a:rPr lang="en-US" dirty="0"/>
              <a:t>A method requires lots of information from some other class</a:t>
            </a:r>
            <a:endParaRPr lang="en-US" b="1" dirty="0"/>
          </a:p>
          <a:p>
            <a:pPr marL="457200" indent="-457200">
              <a:buFont typeface="Arial" panose="020B0604020202020204" pitchFamily="34" charset="0"/>
              <a:buChar char="•"/>
            </a:pPr>
            <a:r>
              <a:rPr lang="en-US" b="1" dirty="0"/>
              <a:t>Data Clumps</a:t>
            </a:r>
          </a:p>
          <a:p>
            <a:pPr marL="914400" lvl="1" indent="-457200">
              <a:buFont typeface="Arial" panose="020B0604020202020204" pitchFamily="34" charset="0"/>
              <a:buChar char="•"/>
            </a:pPr>
            <a:r>
              <a:rPr lang="en-US" dirty="0"/>
              <a:t>attributes that clump together (are used together) but are not part of the same class</a:t>
            </a:r>
            <a:endParaRPr lang="th-TH" dirty="0"/>
          </a:p>
        </p:txBody>
      </p:sp>
    </p:spTree>
    <p:extLst>
      <p:ext uri="{BB962C8B-B14F-4D97-AF65-F5344CB8AC3E}">
        <p14:creationId xmlns:p14="http://schemas.microsoft.com/office/powerpoint/2010/main" val="48761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12</a:t>
            </a:fld>
            <a:endParaRPr lang="th-TH"/>
          </a:p>
        </p:txBody>
      </p:sp>
      <p:sp>
        <p:nvSpPr>
          <p:cNvPr id="3" name="Rectangle 2"/>
          <p:cNvSpPr/>
          <p:nvPr/>
        </p:nvSpPr>
        <p:spPr>
          <a:xfrm>
            <a:off x="0" y="34114"/>
            <a:ext cx="9144000" cy="6740307"/>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Primitive Obsession</a:t>
            </a:r>
          </a:p>
          <a:p>
            <a:pPr marL="914400" lvl="1" indent="-457200">
              <a:buFont typeface="Arial" panose="020B0604020202020204" pitchFamily="34" charset="0"/>
              <a:buChar char="•"/>
            </a:pPr>
            <a:r>
              <a:rPr lang="en-US" dirty="0"/>
              <a:t>characterized by a reluctance to use classes instead of primitive data types</a:t>
            </a:r>
          </a:p>
          <a:p>
            <a:pPr marL="457200" indent="-457200">
              <a:buFont typeface="Arial" panose="020B0604020202020204" pitchFamily="34" charset="0"/>
              <a:buChar char="•"/>
            </a:pPr>
            <a:r>
              <a:rPr lang="en-US" b="1" dirty="0"/>
              <a:t>Switch Statements</a:t>
            </a:r>
          </a:p>
          <a:p>
            <a:pPr marL="914400" lvl="1" indent="-457200">
              <a:buFont typeface="Arial" panose="020B0604020202020204" pitchFamily="34" charset="0"/>
              <a:buChar char="•"/>
            </a:pPr>
            <a:r>
              <a:rPr lang="en-US" dirty="0"/>
              <a:t>Switch statements are often duplicated in code; they can typically be replaced by use of polymorphism (let OO do your selection for you!)</a:t>
            </a:r>
          </a:p>
          <a:p>
            <a:pPr marL="457200" indent="-457200">
              <a:buFont typeface="Arial" panose="020B0604020202020204" pitchFamily="34" charset="0"/>
              <a:buChar char="•"/>
            </a:pPr>
            <a:r>
              <a:rPr lang="en-US" b="1" dirty="0"/>
              <a:t>Parallel Inheritance Hierarchies</a:t>
            </a:r>
          </a:p>
          <a:p>
            <a:pPr marL="914400" lvl="1" indent="-457200">
              <a:buFont typeface="Arial" panose="020B0604020202020204" pitchFamily="34" charset="0"/>
              <a:buChar char="•"/>
            </a:pPr>
            <a:r>
              <a:rPr lang="en-US" dirty="0"/>
              <a:t>Similar to Shotgun Surgery; each time we add a subclass to one hierarchy, we need to do it for all related hierarchies</a:t>
            </a:r>
          </a:p>
          <a:p>
            <a:pPr marL="1371600" lvl="2" indent="-457200">
              <a:buFont typeface="Arial" panose="020B0604020202020204" pitchFamily="34" charset="0"/>
              <a:buChar char="•"/>
            </a:pPr>
            <a:r>
              <a:rPr lang="en-US" b="1" dirty="0"/>
              <a:t>Note: </a:t>
            </a:r>
            <a:r>
              <a:rPr lang="en-US" dirty="0"/>
              <a:t>some design patterns encourage the creation of parallel inheritance hierarchies (so they are not always bad!)</a:t>
            </a:r>
            <a:endParaRPr lang="th-TH" dirty="0"/>
          </a:p>
        </p:txBody>
      </p:sp>
    </p:spTree>
    <p:extLst>
      <p:ext uri="{BB962C8B-B14F-4D97-AF65-F5344CB8AC3E}">
        <p14:creationId xmlns:p14="http://schemas.microsoft.com/office/powerpoint/2010/main" val="297675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13</a:t>
            </a:fld>
            <a:endParaRPr lang="th-TH"/>
          </a:p>
        </p:txBody>
      </p:sp>
      <p:sp>
        <p:nvSpPr>
          <p:cNvPr id="3" name="Rectangle 2"/>
          <p:cNvSpPr/>
          <p:nvPr/>
        </p:nvSpPr>
        <p:spPr>
          <a:xfrm>
            <a:off x="0" y="34114"/>
            <a:ext cx="9144000" cy="5878532"/>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Lazy Class</a:t>
            </a:r>
          </a:p>
          <a:p>
            <a:pPr marL="914400" lvl="1" indent="-457200">
              <a:buFont typeface="Arial" panose="020B0604020202020204" pitchFamily="34" charset="0"/>
              <a:buChar char="•"/>
            </a:pPr>
            <a:r>
              <a:rPr lang="en-US" dirty="0"/>
              <a:t>A class that no longer “pays its way”</a:t>
            </a:r>
          </a:p>
          <a:p>
            <a:pPr marL="914400" lvl="1" indent="-457200">
              <a:buFont typeface="Arial" panose="020B0604020202020204" pitchFamily="34" charset="0"/>
              <a:buChar char="•"/>
            </a:pPr>
            <a:r>
              <a:rPr lang="en-US" dirty="0"/>
              <a:t>e.g. may be a class that was downsized by a previous refactoring, or represented planned functionality that did not pan out</a:t>
            </a:r>
          </a:p>
          <a:p>
            <a:pPr marL="457200" indent="-457200">
              <a:buFont typeface="Arial" panose="020B0604020202020204" pitchFamily="34" charset="0"/>
              <a:buChar char="•"/>
            </a:pPr>
            <a:r>
              <a:rPr lang="en-US" b="1" dirty="0"/>
              <a:t>Speculative Generality</a:t>
            </a:r>
          </a:p>
          <a:p>
            <a:pPr marL="914400" lvl="1" indent="-457200">
              <a:buFont typeface="Arial" panose="020B0604020202020204" pitchFamily="34" charset="0"/>
              <a:buChar char="•"/>
            </a:pPr>
            <a:r>
              <a:rPr lang="en-US" dirty="0"/>
              <a:t>“Oh we think we need the ability to do this kind of thing someday”</a:t>
            </a:r>
          </a:p>
          <a:p>
            <a:pPr marL="457200" indent="-457200">
              <a:buFont typeface="Arial" panose="020B0604020202020204" pitchFamily="34" charset="0"/>
              <a:buChar char="•"/>
            </a:pPr>
            <a:r>
              <a:rPr lang="en-US" b="1" dirty="0"/>
              <a:t>Temporary Field</a:t>
            </a:r>
          </a:p>
          <a:p>
            <a:pPr marL="914400" lvl="1" indent="-457200">
              <a:buFont typeface="Arial" panose="020B0604020202020204" pitchFamily="34" charset="0"/>
              <a:buChar char="•"/>
            </a:pPr>
            <a:r>
              <a:rPr lang="en-US" dirty="0"/>
              <a:t>An attribute of an object is only set/used in certain circumstances;</a:t>
            </a:r>
          </a:p>
          <a:p>
            <a:pPr marL="1371600" lvl="2" indent="-457200">
              <a:buFont typeface="Arial" panose="020B0604020202020204" pitchFamily="34" charset="0"/>
              <a:buChar char="•"/>
            </a:pPr>
            <a:r>
              <a:rPr lang="en-US" dirty="0"/>
              <a:t>but an object should need all of its attributes</a:t>
            </a:r>
            <a:endParaRPr lang="th-TH" dirty="0"/>
          </a:p>
        </p:txBody>
      </p:sp>
    </p:spTree>
    <p:extLst>
      <p:ext uri="{BB962C8B-B14F-4D97-AF65-F5344CB8AC3E}">
        <p14:creationId xmlns:p14="http://schemas.microsoft.com/office/powerpoint/2010/main" val="158518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14</a:t>
            </a:fld>
            <a:endParaRPr lang="th-TH"/>
          </a:p>
        </p:txBody>
      </p:sp>
      <p:sp>
        <p:nvSpPr>
          <p:cNvPr id="3" name="Rectangle 2"/>
          <p:cNvSpPr/>
          <p:nvPr/>
        </p:nvSpPr>
        <p:spPr>
          <a:xfrm>
            <a:off x="0" y="34114"/>
            <a:ext cx="9144000" cy="6309420"/>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Message Chains</a:t>
            </a:r>
          </a:p>
          <a:p>
            <a:pPr marL="914400" lvl="1" indent="-457200">
              <a:buFont typeface="Arial" panose="020B0604020202020204" pitchFamily="34" charset="0"/>
              <a:buChar char="•"/>
            </a:pPr>
            <a:r>
              <a:rPr lang="en-US" dirty="0"/>
              <a:t>a client asks an object for another object and then asks that object for another object etc. Bad because client depends on the structure of the navigation</a:t>
            </a:r>
          </a:p>
          <a:p>
            <a:pPr marL="457200" indent="-457200">
              <a:buFont typeface="Arial" panose="020B0604020202020204" pitchFamily="34" charset="0"/>
              <a:buChar char="•"/>
            </a:pPr>
            <a:r>
              <a:rPr lang="en-US" b="1" dirty="0"/>
              <a:t>Middle Man</a:t>
            </a:r>
          </a:p>
          <a:p>
            <a:pPr marL="914400" lvl="1" indent="-457200">
              <a:buFont typeface="Arial" panose="020B0604020202020204" pitchFamily="34" charset="0"/>
              <a:buChar char="•"/>
            </a:pPr>
            <a:r>
              <a:rPr lang="en-US" dirty="0"/>
              <a:t>If a class is delegating more than half of its responsibilities to another class, do you really need it? Involves trade-offs, some design patterns encourage this (e.g. Decorator)</a:t>
            </a:r>
          </a:p>
          <a:p>
            <a:pPr marL="457200" indent="-457200">
              <a:buFont typeface="Arial" panose="020B0604020202020204" pitchFamily="34" charset="0"/>
              <a:buChar char="•"/>
            </a:pPr>
            <a:r>
              <a:rPr lang="en-US" b="1" dirty="0"/>
              <a:t>Inappropriate Intimacy</a:t>
            </a:r>
          </a:p>
          <a:p>
            <a:pPr marL="914400" lvl="1" indent="-457200">
              <a:buFont typeface="Arial" panose="020B0604020202020204" pitchFamily="34" charset="0"/>
              <a:buChar char="•"/>
            </a:pPr>
            <a:r>
              <a:rPr lang="en-US" dirty="0"/>
              <a:t>Pairs of classes that know too much about each other’s implementation details (loss of encapsulation; change one class, the other has to change)</a:t>
            </a:r>
            <a:endParaRPr lang="th-TH" dirty="0"/>
          </a:p>
        </p:txBody>
      </p:sp>
    </p:spTree>
    <p:extLst>
      <p:ext uri="{BB962C8B-B14F-4D97-AF65-F5344CB8AC3E}">
        <p14:creationId xmlns:p14="http://schemas.microsoft.com/office/powerpoint/2010/main" val="228640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15</a:t>
            </a:fld>
            <a:endParaRPr lang="th-TH"/>
          </a:p>
        </p:txBody>
      </p:sp>
      <p:sp>
        <p:nvSpPr>
          <p:cNvPr id="3" name="Rectangle 2"/>
          <p:cNvSpPr/>
          <p:nvPr/>
        </p:nvSpPr>
        <p:spPr>
          <a:xfrm>
            <a:off x="0" y="34114"/>
            <a:ext cx="9144000" cy="5878532"/>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Data Class (information holder)</a:t>
            </a:r>
          </a:p>
          <a:p>
            <a:pPr marL="914400" lvl="1" indent="-457200">
              <a:buFont typeface="Arial" panose="020B0604020202020204" pitchFamily="34" charset="0"/>
              <a:buChar char="•"/>
            </a:pPr>
            <a:r>
              <a:rPr lang="en-US" dirty="0"/>
              <a:t>These are classes that have fields, getting and setting methods for the fields, and nothing else; they are data holders, but objects should be about data AND behavior</a:t>
            </a:r>
          </a:p>
          <a:p>
            <a:pPr marL="457200" indent="-457200">
              <a:buFont typeface="Arial" panose="020B0604020202020204" pitchFamily="34" charset="0"/>
              <a:buChar char="•"/>
            </a:pPr>
            <a:r>
              <a:rPr lang="en-US" b="1" dirty="0"/>
              <a:t>Refused Bequest</a:t>
            </a:r>
          </a:p>
          <a:p>
            <a:pPr marL="914400" lvl="1" indent="-457200">
              <a:buFont typeface="Arial" panose="020B0604020202020204" pitchFamily="34" charset="0"/>
              <a:buChar char="•"/>
            </a:pPr>
            <a:r>
              <a:rPr lang="en-US" dirty="0"/>
              <a:t>A subclass ignores most of the functionality provided by its superclass</a:t>
            </a:r>
          </a:p>
          <a:p>
            <a:pPr marL="914400" lvl="1" indent="-457200">
              <a:buFont typeface="Arial" panose="020B0604020202020204" pitchFamily="34" charset="0"/>
              <a:buChar char="•"/>
            </a:pPr>
            <a:r>
              <a:rPr lang="en-US" dirty="0"/>
              <a:t>Subclass may not pass the “IS-A” test</a:t>
            </a:r>
          </a:p>
          <a:p>
            <a:pPr marL="457200" indent="-457200">
              <a:buFont typeface="Arial" panose="020B0604020202020204" pitchFamily="34" charset="0"/>
              <a:buChar char="•"/>
            </a:pPr>
            <a:r>
              <a:rPr lang="en-US" b="1" dirty="0"/>
              <a:t>Comments (!)</a:t>
            </a:r>
          </a:p>
          <a:p>
            <a:pPr marL="914400" lvl="1" indent="-457200">
              <a:buFont typeface="Arial" panose="020B0604020202020204" pitchFamily="34" charset="0"/>
              <a:buChar char="•"/>
            </a:pPr>
            <a:r>
              <a:rPr lang="en-US" dirty="0"/>
              <a:t>Comments are sometimes used to hide bad code</a:t>
            </a:r>
          </a:p>
          <a:p>
            <a:pPr marL="1371600" lvl="2" indent="-457200">
              <a:buFont typeface="Arial" panose="020B0604020202020204" pitchFamily="34" charset="0"/>
              <a:buChar char="•"/>
            </a:pPr>
            <a:r>
              <a:rPr lang="en-US" dirty="0"/>
              <a:t>“…comments often are used as a deodorant” (!)</a:t>
            </a:r>
          </a:p>
        </p:txBody>
      </p:sp>
    </p:spTree>
    <p:extLst>
      <p:ext uri="{BB962C8B-B14F-4D97-AF65-F5344CB8AC3E}">
        <p14:creationId xmlns:p14="http://schemas.microsoft.com/office/powerpoint/2010/main" val="79043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5536" y="824518"/>
            <a:ext cx="4038600" cy="4525963"/>
          </a:xfrm>
        </p:spPr>
        <p:txBody>
          <a:bodyPr>
            <a:noAutofit/>
          </a:bodyPr>
          <a:lstStyle/>
          <a:p>
            <a:pPr marL="0" indent="0">
              <a:buNone/>
            </a:pPr>
            <a:r>
              <a:rPr lang="en-US" dirty="0"/>
              <a:t>The refactoring book has 72 refactoring patterns!</a:t>
            </a:r>
          </a:p>
          <a:p>
            <a:pPr marL="0" indent="0">
              <a:buNone/>
            </a:pPr>
            <a:r>
              <a:rPr lang="en-US" dirty="0"/>
              <a:t>Some of common ones:</a:t>
            </a:r>
          </a:p>
          <a:p>
            <a:r>
              <a:rPr lang="en-US" dirty="0"/>
              <a:t>Extract Method</a:t>
            </a:r>
          </a:p>
          <a:p>
            <a:r>
              <a:rPr lang="en-US" dirty="0"/>
              <a:t>Replace Temp with Query</a:t>
            </a:r>
          </a:p>
          <a:p>
            <a:r>
              <a:rPr lang="en-US" dirty="0"/>
              <a:t>Move Method</a:t>
            </a:r>
          </a:p>
          <a:p>
            <a:r>
              <a:rPr lang="en-US" dirty="0"/>
              <a:t>Replace Conditional with Polymorphism</a:t>
            </a:r>
          </a:p>
          <a:p>
            <a:r>
              <a:rPr lang="en-US" dirty="0"/>
              <a:t>Introduce Null Object</a:t>
            </a:r>
            <a:endParaRPr lang="th-TH" dirty="0"/>
          </a:p>
        </p:txBody>
      </p:sp>
      <p:sp>
        <p:nvSpPr>
          <p:cNvPr id="6" name="Content Placeholder 5"/>
          <p:cNvSpPr>
            <a:spLocks noGrp="1"/>
          </p:cNvSpPr>
          <p:nvPr>
            <p:ph sz="half" idx="2"/>
          </p:nvPr>
        </p:nvSpPr>
        <p:spPr/>
        <p:txBody>
          <a:bodyPr>
            <a:normAutofit/>
          </a:bodyPr>
          <a:lstStyle/>
          <a:p>
            <a:r>
              <a:rPr lang="en-US" dirty="0"/>
              <a:t>Separate Query for Modifier</a:t>
            </a:r>
          </a:p>
          <a:p>
            <a:r>
              <a:rPr lang="en-US" dirty="0"/>
              <a:t>Introduce Parameter Object</a:t>
            </a:r>
          </a:p>
          <a:p>
            <a:r>
              <a:rPr lang="en-US" dirty="0"/>
              <a:t>Encapsulate Collection</a:t>
            </a:r>
          </a:p>
          <a:p>
            <a:r>
              <a:rPr lang="en-US" dirty="0"/>
              <a:t>Replace Nested Conditional with Guard Clauses</a:t>
            </a:r>
            <a:endParaRPr lang="th-TH" dirty="0"/>
          </a:p>
        </p:txBody>
      </p:sp>
      <p:sp>
        <p:nvSpPr>
          <p:cNvPr id="2" name="Slide Number Placeholder 1"/>
          <p:cNvSpPr>
            <a:spLocks noGrp="1"/>
          </p:cNvSpPr>
          <p:nvPr>
            <p:ph type="sldNum" sz="quarter" idx="12"/>
          </p:nvPr>
        </p:nvSpPr>
        <p:spPr/>
        <p:txBody>
          <a:bodyPr/>
          <a:lstStyle/>
          <a:p>
            <a:fld id="{9DEE04EE-1C18-47D6-9A06-42DFFBAB94ED}" type="slidenum">
              <a:rPr lang="th-TH" smtClean="0"/>
              <a:t>16</a:t>
            </a:fld>
            <a:endParaRPr lang="th-TH"/>
          </a:p>
        </p:txBody>
      </p:sp>
      <p:sp>
        <p:nvSpPr>
          <p:cNvPr id="3" name="Rectangle 2"/>
          <p:cNvSpPr/>
          <p:nvPr/>
        </p:nvSpPr>
        <p:spPr>
          <a:xfrm>
            <a:off x="30801" y="116632"/>
            <a:ext cx="2678810" cy="707886"/>
          </a:xfrm>
          <a:prstGeom prst="rect">
            <a:avLst/>
          </a:prstGeom>
        </p:spPr>
        <p:txBody>
          <a:bodyPr wrap="none">
            <a:spAutoFit/>
          </a:bodyPr>
          <a:lstStyle/>
          <a:p>
            <a:r>
              <a:rPr lang="en-US" sz="4000" b="1" dirty="0">
                <a:solidFill>
                  <a:srgbClr val="0070C0"/>
                </a:solidFill>
              </a:rPr>
              <a:t>The Catalog</a:t>
            </a:r>
            <a:endParaRPr lang="th-TH" sz="4000" b="1" dirty="0">
              <a:solidFill>
                <a:srgbClr val="0070C0"/>
              </a:solidFill>
            </a:endParaRPr>
          </a:p>
        </p:txBody>
      </p:sp>
    </p:spTree>
    <p:extLst>
      <p:ext uri="{BB962C8B-B14F-4D97-AF65-F5344CB8AC3E}">
        <p14:creationId xmlns:p14="http://schemas.microsoft.com/office/powerpoint/2010/main" val="202673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17</a:t>
            </a:fld>
            <a:endParaRPr lang="th-TH"/>
          </a:p>
        </p:txBody>
      </p:sp>
      <p:sp>
        <p:nvSpPr>
          <p:cNvPr id="4" name="Rectangle 3"/>
          <p:cNvSpPr/>
          <p:nvPr/>
        </p:nvSpPr>
        <p:spPr>
          <a:xfrm>
            <a:off x="179512" y="188640"/>
            <a:ext cx="8640960" cy="3785652"/>
          </a:xfrm>
          <a:prstGeom prst="rect">
            <a:avLst/>
          </a:prstGeom>
        </p:spPr>
        <p:txBody>
          <a:bodyPr wrap="square">
            <a:spAutoFit/>
          </a:bodyPr>
          <a:lstStyle/>
          <a:p>
            <a:r>
              <a:rPr lang="en-US" sz="4000" b="1" dirty="0">
                <a:solidFill>
                  <a:srgbClr val="0070C0"/>
                </a:solidFill>
              </a:rPr>
              <a:t>Extract Method</a:t>
            </a:r>
          </a:p>
          <a:p>
            <a:r>
              <a:rPr lang="en-US" sz="4000" dirty="0"/>
              <a:t>• You have a code fragment that can be grouped together</a:t>
            </a:r>
          </a:p>
          <a:p>
            <a:r>
              <a:rPr lang="en-US" sz="4000" dirty="0"/>
              <a:t>• Turn the fragment into a method whose name explains the purpose of the</a:t>
            </a:r>
          </a:p>
          <a:p>
            <a:r>
              <a:rPr lang="en-US" sz="4000" dirty="0"/>
              <a:t>fragment</a:t>
            </a:r>
            <a:endParaRPr lang="th-TH" sz="4000" dirty="0"/>
          </a:p>
        </p:txBody>
      </p:sp>
    </p:spTree>
    <p:extLst>
      <p:ext uri="{BB962C8B-B14F-4D97-AF65-F5344CB8AC3E}">
        <p14:creationId xmlns:p14="http://schemas.microsoft.com/office/powerpoint/2010/main" val="300715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18</a:t>
            </a:fld>
            <a:endParaRPr lang="th-TH"/>
          </a:p>
        </p:txBody>
      </p:sp>
      <p:sp>
        <p:nvSpPr>
          <p:cNvPr id="3" name="Rectangle 2"/>
          <p:cNvSpPr/>
          <p:nvPr/>
        </p:nvSpPr>
        <p:spPr>
          <a:xfrm>
            <a:off x="0" y="116632"/>
            <a:ext cx="1945084" cy="707886"/>
          </a:xfrm>
          <a:prstGeom prst="rect">
            <a:avLst/>
          </a:prstGeom>
        </p:spPr>
        <p:txBody>
          <a:bodyPr wrap="none">
            <a:spAutoFit/>
          </a:bodyPr>
          <a:lstStyle/>
          <a:p>
            <a:r>
              <a:rPr lang="en-US" sz="4000" dirty="0">
                <a:solidFill>
                  <a:srgbClr val="0070C0"/>
                </a:solidFill>
              </a:rPr>
              <a:t>Example</a:t>
            </a:r>
            <a:endParaRPr lang="th-TH" sz="4000"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1" y="1052736"/>
            <a:ext cx="8262127" cy="440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88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19</a:t>
            </a:fld>
            <a:endParaRPr lang="th-TH"/>
          </a:p>
        </p:txBody>
      </p:sp>
      <p:sp>
        <p:nvSpPr>
          <p:cNvPr id="3" name="Rectangle 2"/>
          <p:cNvSpPr/>
          <p:nvPr/>
        </p:nvSpPr>
        <p:spPr>
          <a:xfrm>
            <a:off x="13854" y="0"/>
            <a:ext cx="9022641" cy="5016758"/>
          </a:xfrm>
          <a:prstGeom prst="rect">
            <a:avLst/>
          </a:prstGeom>
        </p:spPr>
        <p:txBody>
          <a:bodyPr wrap="square">
            <a:spAutoFit/>
          </a:bodyPr>
          <a:lstStyle/>
          <a:p>
            <a:r>
              <a:rPr lang="en-US" sz="4000" b="1" dirty="0">
                <a:solidFill>
                  <a:srgbClr val="0070C0"/>
                </a:solidFill>
              </a:rPr>
              <a:t>Replace Temp with Query</a:t>
            </a:r>
          </a:p>
          <a:p>
            <a:pPr marL="571500" indent="-571500">
              <a:buFont typeface="Arial" panose="020B0604020202020204" pitchFamily="34" charset="0"/>
              <a:buChar char="•"/>
            </a:pPr>
            <a:r>
              <a:rPr lang="en-US" sz="4000" dirty="0"/>
              <a:t>You are using a temporary variable to hold the result of an expression</a:t>
            </a:r>
          </a:p>
          <a:p>
            <a:pPr marL="1028700" lvl="1" indent="-571500">
              <a:buFont typeface="Arial" panose="020B0604020202020204" pitchFamily="34" charset="0"/>
              <a:buChar char="•"/>
            </a:pPr>
            <a:r>
              <a:rPr lang="en-US" sz="4000" dirty="0"/>
              <a:t>Extract the expression into a method;</a:t>
            </a:r>
          </a:p>
          <a:p>
            <a:pPr marL="1028700" lvl="1" indent="-571500">
              <a:buFont typeface="Arial" panose="020B0604020202020204" pitchFamily="34" charset="0"/>
              <a:buChar char="•"/>
            </a:pPr>
            <a:r>
              <a:rPr lang="en-US" sz="4000" dirty="0"/>
              <a:t>Replace all references to the temp with the expression.</a:t>
            </a:r>
          </a:p>
          <a:p>
            <a:pPr marL="1028700" lvl="1" indent="-571500">
              <a:buFont typeface="Arial" panose="020B0604020202020204" pitchFamily="34" charset="0"/>
              <a:buChar char="•"/>
            </a:pPr>
            <a:r>
              <a:rPr lang="en-US" sz="4000" dirty="0"/>
              <a:t>The new method can then be used in other methods</a:t>
            </a:r>
            <a:endParaRPr lang="th-TH" sz="4000" dirty="0"/>
          </a:p>
        </p:txBody>
      </p:sp>
    </p:spTree>
    <p:extLst>
      <p:ext uri="{BB962C8B-B14F-4D97-AF65-F5344CB8AC3E}">
        <p14:creationId xmlns:p14="http://schemas.microsoft.com/office/powerpoint/2010/main" val="20316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a:t>
            </a:fld>
            <a:endParaRPr lang="th-TH"/>
          </a:p>
        </p:txBody>
      </p:sp>
      <p:sp>
        <p:nvSpPr>
          <p:cNvPr id="3" name="Rectangle 2"/>
          <p:cNvSpPr/>
          <p:nvPr/>
        </p:nvSpPr>
        <p:spPr>
          <a:xfrm>
            <a:off x="0" y="0"/>
            <a:ext cx="9144000" cy="6001643"/>
          </a:xfrm>
          <a:prstGeom prst="rect">
            <a:avLst/>
          </a:prstGeom>
        </p:spPr>
        <p:txBody>
          <a:bodyPr wrap="square">
            <a:spAutoFit/>
          </a:bodyPr>
          <a:lstStyle/>
          <a:p>
            <a:r>
              <a:rPr lang="en-US" sz="4000" b="1" dirty="0">
                <a:solidFill>
                  <a:srgbClr val="0070C0"/>
                </a:solidFill>
              </a:rPr>
              <a:t>What is Refactoring</a:t>
            </a:r>
          </a:p>
          <a:p>
            <a:r>
              <a:rPr lang="en-US" sz="4000" dirty="0"/>
              <a:t>Refactoring is the process of changing a software system such that</a:t>
            </a:r>
          </a:p>
          <a:p>
            <a:pPr marL="457200" indent="-457200">
              <a:buFont typeface="Arial" panose="020B0604020202020204" pitchFamily="34" charset="0"/>
              <a:buChar char="•"/>
            </a:pPr>
            <a:r>
              <a:rPr lang="en-US" sz="3200" dirty="0"/>
              <a:t>the external behavior of the system does not change</a:t>
            </a:r>
          </a:p>
          <a:p>
            <a:pPr marL="914400" lvl="1" indent="-457200">
              <a:buFont typeface="Arial" panose="020B0604020202020204" pitchFamily="34" charset="0"/>
              <a:buChar char="•"/>
            </a:pPr>
            <a:r>
              <a:rPr lang="en-US" sz="3200" dirty="0"/>
              <a:t>e.g. functional requirements are maintained</a:t>
            </a:r>
          </a:p>
          <a:p>
            <a:pPr marL="457200" indent="-457200">
              <a:buFont typeface="Arial" panose="020B0604020202020204" pitchFamily="34" charset="0"/>
              <a:buChar char="•"/>
            </a:pPr>
            <a:r>
              <a:rPr lang="en-US" sz="3200" dirty="0"/>
              <a:t>but the internal structure of the system is improved</a:t>
            </a:r>
          </a:p>
          <a:p>
            <a:pPr marL="457200" indent="-457200">
              <a:buFont typeface="Arial" panose="020B0604020202020204" pitchFamily="34" charset="0"/>
              <a:buChar char="•"/>
            </a:pPr>
            <a:endParaRPr lang="en-US" sz="3200" dirty="0"/>
          </a:p>
          <a:p>
            <a:r>
              <a:rPr lang="en-US" sz="4000" dirty="0"/>
              <a:t>This is sometimes called</a:t>
            </a:r>
          </a:p>
          <a:p>
            <a:pPr marL="457200" indent="-457200">
              <a:buFont typeface="Arial" panose="020B0604020202020204" pitchFamily="34" charset="0"/>
              <a:buChar char="•"/>
            </a:pPr>
            <a:r>
              <a:rPr lang="en-US" sz="3200" dirty="0"/>
              <a:t>“</a:t>
            </a:r>
            <a:r>
              <a:rPr lang="en-US" sz="3200" b="1" dirty="0">
                <a:solidFill>
                  <a:srgbClr val="FF0000"/>
                </a:solidFill>
              </a:rPr>
              <a:t>Improving the design after it has been written</a:t>
            </a:r>
            <a:r>
              <a:rPr lang="en-US" sz="3200" dirty="0"/>
              <a:t>”</a:t>
            </a:r>
          </a:p>
        </p:txBody>
      </p:sp>
    </p:spTree>
    <p:extLst>
      <p:ext uri="{BB962C8B-B14F-4D97-AF65-F5344CB8AC3E}">
        <p14:creationId xmlns:p14="http://schemas.microsoft.com/office/powerpoint/2010/main" val="293187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20</a:t>
            </a:fld>
            <a:endParaRPr lang="th-TH"/>
          </a:p>
        </p:txBody>
      </p:sp>
      <p:sp>
        <p:nvSpPr>
          <p:cNvPr id="3" name="Rectangle 2"/>
          <p:cNvSpPr/>
          <p:nvPr/>
        </p:nvSpPr>
        <p:spPr>
          <a:xfrm>
            <a:off x="0" y="116632"/>
            <a:ext cx="1945084" cy="707886"/>
          </a:xfrm>
          <a:prstGeom prst="rect">
            <a:avLst/>
          </a:prstGeom>
        </p:spPr>
        <p:txBody>
          <a:bodyPr wrap="none">
            <a:spAutoFit/>
          </a:bodyPr>
          <a:lstStyle/>
          <a:p>
            <a:r>
              <a:rPr lang="en-US" sz="4000" dirty="0"/>
              <a:t>Example</a:t>
            </a:r>
            <a:endParaRPr lang="th-TH"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807132"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92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21</a:t>
            </a:fld>
            <a:endParaRPr lang="th-TH"/>
          </a:p>
        </p:txBody>
      </p:sp>
      <p:sp>
        <p:nvSpPr>
          <p:cNvPr id="3" name="Rectangle 2"/>
          <p:cNvSpPr/>
          <p:nvPr/>
        </p:nvSpPr>
        <p:spPr>
          <a:xfrm>
            <a:off x="251520" y="188641"/>
            <a:ext cx="8784976" cy="5632311"/>
          </a:xfrm>
          <a:prstGeom prst="rect">
            <a:avLst/>
          </a:prstGeom>
        </p:spPr>
        <p:txBody>
          <a:bodyPr wrap="square">
            <a:spAutoFit/>
          </a:bodyPr>
          <a:lstStyle/>
          <a:p>
            <a:r>
              <a:rPr lang="en-US" sz="4000" b="1" dirty="0">
                <a:solidFill>
                  <a:srgbClr val="0070C0"/>
                </a:solidFill>
              </a:rPr>
              <a:t>Move Method</a:t>
            </a:r>
          </a:p>
          <a:p>
            <a:pPr marL="571500" indent="-571500">
              <a:buFont typeface="Arial" panose="020B0604020202020204" pitchFamily="34" charset="0"/>
              <a:buChar char="•"/>
            </a:pPr>
            <a:r>
              <a:rPr lang="en-US" sz="4000" dirty="0"/>
              <a:t>A method is using more features (attributes and operations) of another class than the class on which it is defined</a:t>
            </a:r>
          </a:p>
          <a:p>
            <a:pPr marL="1028700" lvl="1" indent="-571500">
              <a:buFont typeface="Arial" panose="020B0604020202020204" pitchFamily="34" charset="0"/>
              <a:buChar char="•"/>
            </a:pPr>
            <a:r>
              <a:rPr lang="en-US" sz="4000" dirty="0"/>
              <a:t>Create a new method with a similar body in the class it uses most. Either turn the old method into a simple delegation, or remove it altogether</a:t>
            </a:r>
            <a:endParaRPr lang="th-TH" sz="4000" dirty="0"/>
          </a:p>
        </p:txBody>
      </p:sp>
    </p:spTree>
    <p:extLst>
      <p:ext uri="{BB962C8B-B14F-4D97-AF65-F5344CB8AC3E}">
        <p14:creationId xmlns:p14="http://schemas.microsoft.com/office/powerpoint/2010/main" val="210177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22</a:t>
            </a:fld>
            <a:endParaRPr lang="th-TH"/>
          </a:p>
        </p:txBody>
      </p:sp>
      <p:sp>
        <p:nvSpPr>
          <p:cNvPr id="3" name="Rectangle 2"/>
          <p:cNvSpPr/>
          <p:nvPr/>
        </p:nvSpPr>
        <p:spPr>
          <a:xfrm>
            <a:off x="251520" y="188641"/>
            <a:ext cx="8784976" cy="707886"/>
          </a:xfrm>
          <a:prstGeom prst="rect">
            <a:avLst/>
          </a:prstGeom>
        </p:spPr>
        <p:txBody>
          <a:bodyPr wrap="square">
            <a:spAutoFit/>
          </a:bodyPr>
          <a:lstStyle/>
          <a:p>
            <a:r>
              <a:rPr lang="en-US" sz="4000" b="1" dirty="0"/>
              <a:t>Move Method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17309"/>
            <a:ext cx="8291152" cy="4815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12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23</a:t>
            </a:fld>
            <a:endParaRPr lang="th-TH"/>
          </a:p>
        </p:txBody>
      </p:sp>
      <p:sp>
        <p:nvSpPr>
          <p:cNvPr id="3" name="Rectangle 2"/>
          <p:cNvSpPr/>
          <p:nvPr/>
        </p:nvSpPr>
        <p:spPr>
          <a:xfrm>
            <a:off x="0" y="260648"/>
            <a:ext cx="8856984" cy="6617196"/>
          </a:xfrm>
          <a:prstGeom prst="rect">
            <a:avLst/>
          </a:prstGeom>
        </p:spPr>
        <p:txBody>
          <a:bodyPr wrap="square">
            <a:spAutoFit/>
          </a:bodyPr>
          <a:lstStyle/>
          <a:p>
            <a:r>
              <a:rPr lang="en-US" sz="4000" b="1" dirty="0">
                <a:solidFill>
                  <a:srgbClr val="0070C0"/>
                </a:solidFill>
              </a:rPr>
              <a:t>Move Method</a:t>
            </a:r>
          </a:p>
          <a:p>
            <a:r>
              <a:rPr lang="en-US" sz="3200" dirty="0"/>
              <a:t>When moving a method to a new class, we examine its code to see if makes use of internal attributes of its original class</a:t>
            </a:r>
          </a:p>
          <a:p>
            <a:pPr marL="457200" indent="-457200">
              <a:buFont typeface="Arial" panose="020B0604020202020204" pitchFamily="34" charset="0"/>
              <a:buChar char="•"/>
            </a:pPr>
            <a:r>
              <a:rPr lang="en-US" sz="3200" dirty="0"/>
              <a:t>In this case, </a:t>
            </a:r>
            <a:r>
              <a:rPr lang="en-US" sz="3200" dirty="0" err="1"/>
              <a:t>overdraftCharge</a:t>
            </a:r>
            <a:r>
              <a:rPr lang="en-US" sz="3200" dirty="0"/>
              <a:t>() makes use of </a:t>
            </a:r>
            <a:r>
              <a:rPr lang="en-US" sz="3200" dirty="0">
                <a:solidFill>
                  <a:srgbClr val="FF0000"/>
                </a:solidFill>
              </a:rPr>
              <a:t>_</a:t>
            </a:r>
            <a:r>
              <a:rPr lang="en-US" sz="3200" dirty="0" err="1">
                <a:solidFill>
                  <a:srgbClr val="FF0000"/>
                </a:solidFill>
              </a:rPr>
              <a:t>daysOverdrawn</a:t>
            </a:r>
            <a:endParaRPr lang="en-US" sz="3200" dirty="0">
              <a:solidFill>
                <a:srgbClr val="FF0000"/>
              </a:solidFill>
            </a:endParaRPr>
          </a:p>
          <a:p>
            <a:r>
              <a:rPr lang="en-US" sz="3200" dirty="0"/>
              <a:t>All such attributes become parameters to the method in its new home. (If the method already had parameters, the new parameters get tacked on to the end of its existing parameter list.)</a:t>
            </a:r>
          </a:p>
          <a:p>
            <a:pPr marL="457200" indent="-457200">
              <a:buFont typeface="Arial" panose="020B0604020202020204" pitchFamily="34" charset="0"/>
              <a:buChar char="•"/>
            </a:pPr>
            <a:r>
              <a:rPr lang="en-US" sz="3200" dirty="0"/>
              <a:t>In this case, </a:t>
            </a:r>
            <a:r>
              <a:rPr lang="en-US" sz="3200" dirty="0">
                <a:solidFill>
                  <a:srgbClr val="FF0000"/>
                </a:solidFill>
              </a:rPr>
              <a:t>_</a:t>
            </a:r>
            <a:r>
              <a:rPr lang="en-US" sz="3200" dirty="0" err="1">
                <a:solidFill>
                  <a:srgbClr val="FF0000"/>
                </a:solidFill>
              </a:rPr>
              <a:t>daysOverdrawn</a:t>
            </a:r>
            <a:r>
              <a:rPr lang="en-US" sz="3200" dirty="0">
                <a:solidFill>
                  <a:srgbClr val="FF0000"/>
                </a:solidFill>
              </a:rPr>
              <a:t> </a:t>
            </a:r>
            <a:r>
              <a:rPr lang="en-US" sz="3200" dirty="0"/>
              <a:t>will stay in the Account class and be passed as a parameter to </a:t>
            </a:r>
            <a:r>
              <a:rPr lang="en-US" sz="3200" dirty="0" err="1"/>
              <a:t>AccountType.overdraftCharge</a:t>
            </a:r>
            <a:r>
              <a:rPr lang="en-US" sz="3200" dirty="0"/>
              <a:t>().</a:t>
            </a:r>
            <a:endParaRPr lang="th-TH" sz="3200" dirty="0"/>
          </a:p>
        </p:txBody>
      </p:sp>
    </p:spTree>
    <p:extLst>
      <p:ext uri="{BB962C8B-B14F-4D97-AF65-F5344CB8AC3E}">
        <p14:creationId xmlns:p14="http://schemas.microsoft.com/office/powerpoint/2010/main" val="4215043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24</a:t>
            </a:fld>
            <a:endParaRPr lang="th-TH"/>
          </a:p>
        </p:txBody>
      </p:sp>
      <p:sp>
        <p:nvSpPr>
          <p:cNvPr id="3" name="Rectangle 2"/>
          <p:cNvSpPr/>
          <p:nvPr/>
        </p:nvSpPr>
        <p:spPr>
          <a:xfrm>
            <a:off x="107504" y="188640"/>
            <a:ext cx="8856984" cy="3662541"/>
          </a:xfrm>
          <a:prstGeom prst="rect">
            <a:avLst/>
          </a:prstGeom>
        </p:spPr>
        <p:txBody>
          <a:bodyPr wrap="square">
            <a:spAutoFit/>
          </a:bodyPr>
          <a:lstStyle/>
          <a:p>
            <a:r>
              <a:rPr lang="en-US" sz="4000" b="1" dirty="0">
                <a:solidFill>
                  <a:srgbClr val="0070C0"/>
                </a:solidFill>
              </a:rPr>
              <a:t>Move Method</a:t>
            </a:r>
          </a:p>
          <a:p>
            <a:r>
              <a:rPr lang="en-US" sz="3200" dirty="0"/>
              <a:t>Note, also, that since we are moving this method to the </a:t>
            </a:r>
            <a:r>
              <a:rPr lang="en-US" sz="3200" dirty="0" err="1"/>
              <a:t>AccountType</a:t>
            </a:r>
            <a:r>
              <a:rPr lang="en-US" sz="3200" dirty="0"/>
              <a:t> class, all calls to its methods that previously required a variable reference, can now be made directly</a:t>
            </a:r>
          </a:p>
          <a:p>
            <a:pPr marL="457200" indent="-457200">
              <a:buFont typeface="Arial" panose="020B0604020202020204" pitchFamily="34" charset="0"/>
              <a:buChar char="•"/>
            </a:pPr>
            <a:r>
              <a:rPr lang="en-US" sz="3200" dirty="0"/>
              <a:t>Thus, _</a:t>
            </a:r>
            <a:r>
              <a:rPr lang="en-US" sz="3200" dirty="0" err="1"/>
              <a:t>type.isPremium</a:t>
            </a:r>
            <a:r>
              <a:rPr lang="en-US" sz="3200" dirty="0"/>
              <a:t>() becomes simply </a:t>
            </a:r>
            <a:r>
              <a:rPr lang="en-US" sz="3200" dirty="0" err="1"/>
              <a:t>isPremium</a:t>
            </a:r>
            <a:r>
              <a:rPr lang="en-US" sz="3200" dirty="0"/>
              <a:t>() in the method’s new home</a:t>
            </a:r>
            <a:endParaRPr lang="th-TH" sz="3200" dirty="0"/>
          </a:p>
        </p:txBody>
      </p:sp>
    </p:spTree>
    <p:extLst>
      <p:ext uri="{BB962C8B-B14F-4D97-AF65-F5344CB8AC3E}">
        <p14:creationId xmlns:p14="http://schemas.microsoft.com/office/powerpoint/2010/main" val="120963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25</a:t>
            </a:fld>
            <a:endParaRPr lang="th-TH"/>
          </a:p>
        </p:txBody>
      </p:sp>
      <p:sp>
        <p:nvSpPr>
          <p:cNvPr id="3" name="Rectangle 2"/>
          <p:cNvSpPr/>
          <p:nvPr/>
        </p:nvSpPr>
        <p:spPr>
          <a:xfrm>
            <a:off x="154562" y="188640"/>
            <a:ext cx="8712968" cy="6309420"/>
          </a:xfrm>
          <a:prstGeom prst="rect">
            <a:avLst/>
          </a:prstGeom>
        </p:spPr>
        <p:txBody>
          <a:bodyPr wrap="square">
            <a:spAutoFit/>
          </a:bodyPr>
          <a:lstStyle/>
          <a:p>
            <a:r>
              <a:rPr lang="en-US" sz="4000" b="1" dirty="0">
                <a:solidFill>
                  <a:srgbClr val="0070C0"/>
                </a:solidFill>
              </a:rPr>
              <a:t>Move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Here is the method in its new home. It has a </a:t>
            </a:r>
            <a:r>
              <a:rPr lang="en-US" dirty="0" err="1"/>
              <a:t>daysOverdrawn</a:t>
            </a:r>
            <a:r>
              <a:rPr lang="en-US" dirty="0"/>
              <a:t> parameter, which is used instead of _</a:t>
            </a:r>
            <a:r>
              <a:rPr lang="en-US" dirty="0" err="1"/>
              <a:t>daysOverdrawn</a:t>
            </a:r>
            <a:r>
              <a:rPr lang="en-US" dirty="0"/>
              <a:t>, throughout the method.</a:t>
            </a:r>
          </a:p>
          <a:p>
            <a:r>
              <a:rPr lang="en-US" dirty="0">
                <a:solidFill>
                  <a:srgbClr val="FF0000"/>
                </a:solidFill>
              </a:rPr>
              <a:t>_</a:t>
            </a:r>
            <a:r>
              <a:rPr lang="en-US" dirty="0" err="1">
                <a:solidFill>
                  <a:srgbClr val="FF0000"/>
                </a:solidFill>
              </a:rPr>
              <a:t>type.isPremium</a:t>
            </a:r>
            <a:r>
              <a:rPr lang="en-US" dirty="0">
                <a:solidFill>
                  <a:srgbClr val="FF0000"/>
                </a:solidFill>
              </a:rPr>
              <a:t>() </a:t>
            </a:r>
            <a:r>
              <a:rPr lang="en-US" dirty="0"/>
              <a:t>is now just </a:t>
            </a:r>
            <a:r>
              <a:rPr lang="en-US" dirty="0" err="1">
                <a:solidFill>
                  <a:srgbClr val="FF0000"/>
                </a:solidFill>
              </a:rPr>
              <a:t>isPremium</a:t>
            </a:r>
            <a:r>
              <a:rPr lang="en-US" dirty="0">
                <a:solidFill>
                  <a:srgbClr val="FF0000"/>
                </a:solidFill>
              </a:rPr>
              <a:t>()</a:t>
            </a:r>
            <a:r>
              <a:rPr lang="en-US" dirty="0"/>
              <a:t>, as advertised.</a:t>
            </a:r>
            <a:endParaRPr lang="th-T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5976664" cy="333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09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26</a:t>
            </a:fld>
            <a:endParaRPr lang="th-TH"/>
          </a:p>
        </p:txBody>
      </p:sp>
      <p:sp>
        <p:nvSpPr>
          <p:cNvPr id="3" name="Rectangle 2"/>
          <p:cNvSpPr/>
          <p:nvPr/>
        </p:nvSpPr>
        <p:spPr>
          <a:xfrm>
            <a:off x="10571" y="116632"/>
            <a:ext cx="9025926" cy="5878532"/>
          </a:xfrm>
          <a:prstGeom prst="rect">
            <a:avLst/>
          </a:prstGeom>
        </p:spPr>
        <p:txBody>
          <a:bodyPr wrap="square">
            <a:spAutoFit/>
          </a:bodyPr>
          <a:lstStyle/>
          <a:p>
            <a:r>
              <a:rPr lang="en-US" sz="4000" b="1" dirty="0">
                <a:solidFill>
                  <a:srgbClr val="0070C0"/>
                </a:solidFill>
              </a:rPr>
              <a:t>Move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Back in the Account class, we update </a:t>
            </a:r>
            <a:r>
              <a:rPr lang="en-US" dirty="0" err="1"/>
              <a:t>overdraftCharge</a:t>
            </a:r>
            <a:r>
              <a:rPr lang="en-US" dirty="0"/>
              <a:t>() to delegate to the </a:t>
            </a:r>
            <a:r>
              <a:rPr lang="en-US" dirty="0" err="1"/>
              <a:t>overdraftCharge</a:t>
            </a:r>
            <a:r>
              <a:rPr lang="en-US" dirty="0"/>
              <a:t>() method in the </a:t>
            </a:r>
            <a:r>
              <a:rPr lang="en-US" dirty="0" err="1"/>
              <a:t>AccountType</a:t>
            </a:r>
            <a:r>
              <a:rPr lang="en-US" dirty="0"/>
              <a:t> class. </a:t>
            </a:r>
            <a:r>
              <a:rPr lang="en-US" dirty="0">
                <a:solidFill>
                  <a:srgbClr val="FF0000"/>
                </a:solidFill>
              </a:rPr>
              <a:t>Or, we could…</a:t>
            </a:r>
            <a:endParaRPr lang="th-TH"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05925"/>
            <a:ext cx="536257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72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27</a:t>
            </a:fld>
            <a:endParaRPr lang="th-TH"/>
          </a:p>
        </p:txBody>
      </p:sp>
      <p:sp>
        <p:nvSpPr>
          <p:cNvPr id="3" name="Rectangle 2"/>
          <p:cNvSpPr/>
          <p:nvPr/>
        </p:nvSpPr>
        <p:spPr>
          <a:xfrm>
            <a:off x="0" y="11990"/>
            <a:ext cx="9144000" cy="6309420"/>
          </a:xfrm>
          <a:prstGeom prst="rect">
            <a:avLst/>
          </a:prstGeom>
        </p:spPr>
        <p:txBody>
          <a:bodyPr wrap="square">
            <a:spAutoFit/>
          </a:bodyPr>
          <a:lstStyle/>
          <a:p>
            <a:r>
              <a:rPr lang="en-US" sz="4000" b="1" dirty="0">
                <a:solidFill>
                  <a:srgbClr val="0070C0"/>
                </a:solidFill>
              </a:rPr>
              <a:t>Move Method</a:t>
            </a:r>
          </a:p>
          <a:p>
            <a:endParaRPr lang="en-US" sz="4000" b="1" dirty="0"/>
          </a:p>
          <a:p>
            <a:endParaRPr lang="en-US" sz="4000" b="1" dirty="0"/>
          </a:p>
          <a:p>
            <a:endParaRPr lang="en-US" sz="4000" b="1" dirty="0"/>
          </a:p>
          <a:p>
            <a:endParaRPr lang="en-US" sz="4000" b="1" dirty="0"/>
          </a:p>
          <a:p>
            <a:endParaRPr lang="en-US" sz="4000" b="1" dirty="0"/>
          </a:p>
          <a:p>
            <a:endParaRPr lang="en-US" sz="4000" b="1" dirty="0"/>
          </a:p>
          <a:p>
            <a:endParaRPr lang="en-US" sz="4000" b="1" dirty="0"/>
          </a:p>
          <a:p>
            <a:r>
              <a:rPr lang="en-US" dirty="0">
                <a:solidFill>
                  <a:srgbClr val="FF0000"/>
                </a:solidFill>
              </a:rPr>
              <a:t>…</a:t>
            </a:r>
            <a:r>
              <a:rPr lang="en-US" dirty="0"/>
              <a:t> </a:t>
            </a:r>
            <a:r>
              <a:rPr lang="en-US" dirty="0">
                <a:solidFill>
                  <a:srgbClr val="FF0000"/>
                </a:solidFill>
              </a:rPr>
              <a:t>get rid of the </a:t>
            </a:r>
            <a:r>
              <a:rPr lang="en-US" dirty="0" err="1">
                <a:solidFill>
                  <a:srgbClr val="FF0000"/>
                </a:solidFill>
              </a:rPr>
              <a:t>overdraftCharge</a:t>
            </a:r>
            <a:r>
              <a:rPr lang="en-US" dirty="0">
                <a:solidFill>
                  <a:srgbClr val="FF0000"/>
                </a:solidFill>
              </a:rPr>
              <a:t>() method in Account entirely. </a:t>
            </a:r>
            <a:r>
              <a:rPr lang="en-US" dirty="0"/>
              <a:t>In that case, we move the call to </a:t>
            </a:r>
            <a:r>
              <a:rPr lang="en-US" dirty="0" err="1"/>
              <a:t>AccountType.overdraftCharge</a:t>
            </a:r>
            <a:r>
              <a:rPr lang="en-US" dirty="0"/>
              <a:t>() to </a:t>
            </a:r>
            <a:r>
              <a:rPr lang="en-US" dirty="0" err="1"/>
              <a:t>bankCharge</a:t>
            </a:r>
            <a:r>
              <a:rPr lang="en-US" dirty="0"/>
              <a:t>()</a:t>
            </a:r>
            <a:endParaRPr lang="th-T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01796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422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28</a:t>
            </a:fld>
            <a:endParaRPr lang="th-TH"/>
          </a:p>
        </p:txBody>
      </p:sp>
      <p:sp>
        <p:nvSpPr>
          <p:cNvPr id="3" name="Rectangle 2"/>
          <p:cNvSpPr/>
          <p:nvPr/>
        </p:nvSpPr>
        <p:spPr>
          <a:xfrm>
            <a:off x="-18791" y="116632"/>
            <a:ext cx="8964488" cy="4031873"/>
          </a:xfrm>
          <a:prstGeom prst="rect">
            <a:avLst/>
          </a:prstGeom>
        </p:spPr>
        <p:txBody>
          <a:bodyPr wrap="square">
            <a:spAutoFit/>
          </a:bodyPr>
          <a:lstStyle/>
          <a:p>
            <a:r>
              <a:rPr lang="en-US" sz="4000" b="1" dirty="0">
                <a:solidFill>
                  <a:srgbClr val="0070C0"/>
                </a:solidFill>
              </a:rPr>
              <a:t>Replace Conditional with Polymorphism</a:t>
            </a:r>
          </a:p>
          <a:p>
            <a:endParaRPr lang="en-US" sz="3600" dirty="0"/>
          </a:p>
          <a:p>
            <a:r>
              <a:rPr lang="en-US" sz="3600" dirty="0"/>
              <a:t>You have a conditional that chooses different behavior depending on the type of an object</a:t>
            </a:r>
          </a:p>
          <a:p>
            <a:pPr marL="457200" indent="-457200">
              <a:buFont typeface="Arial" panose="020B0604020202020204" pitchFamily="34" charset="0"/>
              <a:buChar char="•"/>
            </a:pPr>
            <a:r>
              <a:rPr lang="en-US" sz="3600" dirty="0"/>
              <a:t>Move each “leg” of the conditional to an overriding method in a subclass. Make the original method abstract</a:t>
            </a:r>
            <a:endParaRPr lang="th-TH" sz="3600" dirty="0"/>
          </a:p>
        </p:txBody>
      </p:sp>
    </p:spTree>
    <p:extLst>
      <p:ext uri="{BB962C8B-B14F-4D97-AF65-F5344CB8AC3E}">
        <p14:creationId xmlns:p14="http://schemas.microsoft.com/office/powerpoint/2010/main" val="8987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29</a:t>
            </a:fld>
            <a:endParaRPr lang="th-TH"/>
          </a:p>
        </p:txBody>
      </p:sp>
      <p:sp>
        <p:nvSpPr>
          <p:cNvPr id="3" name="Rectangle 2"/>
          <p:cNvSpPr/>
          <p:nvPr/>
        </p:nvSpPr>
        <p:spPr>
          <a:xfrm>
            <a:off x="5826" y="28638"/>
            <a:ext cx="9138173" cy="707886"/>
          </a:xfrm>
          <a:prstGeom prst="rect">
            <a:avLst/>
          </a:prstGeom>
        </p:spPr>
        <p:txBody>
          <a:bodyPr wrap="square">
            <a:spAutoFit/>
          </a:bodyPr>
          <a:lstStyle/>
          <a:p>
            <a:r>
              <a:rPr lang="en-US" sz="4000" b="1" dirty="0">
                <a:solidFill>
                  <a:srgbClr val="0070C0"/>
                </a:solidFill>
              </a:rPr>
              <a:t>Replace Conditional with Polymorphism</a:t>
            </a:r>
            <a:endParaRPr lang="th-TH" sz="4000" b="1" dirty="0">
              <a:solidFill>
                <a:srgbClr val="0070C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62100"/>
            <a:ext cx="72675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a:t>
            </a:fld>
            <a:endParaRPr lang="th-TH"/>
          </a:p>
        </p:txBody>
      </p:sp>
      <p:sp>
        <p:nvSpPr>
          <p:cNvPr id="3" name="Rectangle 2"/>
          <p:cNvSpPr/>
          <p:nvPr/>
        </p:nvSpPr>
        <p:spPr>
          <a:xfrm>
            <a:off x="107504" y="1012954"/>
            <a:ext cx="8928992" cy="5016758"/>
          </a:xfrm>
          <a:prstGeom prst="rect">
            <a:avLst/>
          </a:prstGeom>
        </p:spPr>
        <p:txBody>
          <a:bodyPr wrap="square">
            <a:spAutoFit/>
          </a:bodyPr>
          <a:lstStyle/>
          <a:p>
            <a:r>
              <a:rPr lang="en-US" sz="4000" b="1" dirty="0">
                <a:solidFill>
                  <a:srgbClr val="0070C0"/>
                </a:solidFill>
              </a:rPr>
              <a:t>The idea behind refactoring </a:t>
            </a:r>
            <a:r>
              <a:rPr lang="en-US" sz="4000" dirty="0"/>
              <a:t>is to acknowledge that it will be difficult to get a design right the first time and, as a program’s requirements change, the design may need to change</a:t>
            </a:r>
          </a:p>
          <a:p>
            <a:pPr marL="457200" indent="-457200">
              <a:buFont typeface="Arial" panose="020B0604020202020204" pitchFamily="34" charset="0"/>
              <a:buChar char="•"/>
            </a:pPr>
            <a:r>
              <a:rPr lang="en-US" sz="4000" dirty="0">
                <a:solidFill>
                  <a:srgbClr val="FF0000"/>
                </a:solidFill>
              </a:rPr>
              <a:t>refactoring</a:t>
            </a:r>
            <a:r>
              <a:rPr lang="en-US" sz="4000" dirty="0"/>
              <a:t> provides techniques for </a:t>
            </a:r>
            <a:r>
              <a:rPr lang="en-US" sz="4000" dirty="0">
                <a:solidFill>
                  <a:srgbClr val="FF0000"/>
                </a:solidFill>
              </a:rPr>
              <a:t>evolving the design in small incremental steps</a:t>
            </a:r>
            <a:endParaRPr lang="th-TH" sz="4000" dirty="0">
              <a:solidFill>
                <a:srgbClr val="FF0000"/>
              </a:solidFill>
            </a:endParaRPr>
          </a:p>
        </p:txBody>
      </p:sp>
    </p:spTree>
    <p:extLst>
      <p:ext uri="{BB962C8B-B14F-4D97-AF65-F5344CB8AC3E}">
        <p14:creationId xmlns:p14="http://schemas.microsoft.com/office/powerpoint/2010/main" val="2427501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30</a:t>
            </a:fld>
            <a:endParaRPr lang="th-TH"/>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79533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09120"/>
            <a:ext cx="7877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26" y="28638"/>
            <a:ext cx="9138173" cy="6494085"/>
          </a:xfrm>
          <a:prstGeom prst="rect">
            <a:avLst/>
          </a:prstGeom>
        </p:spPr>
        <p:txBody>
          <a:bodyPr wrap="square">
            <a:spAutoFit/>
          </a:bodyPr>
          <a:lstStyle/>
          <a:p>
            <a:r>
              <a:rPr lang="en-US" sz="4000" b="1" dirty="0">
                <a:solidFill>
                  <a:srgbClr val="0070C0"/>
                </a:solidFill>
              </a:rPr>
              <a:t>Replace Conditional with Polymorphism</a:t>
            </a:r>
          </a:p>
          <a:p>
            <a:endParaRPr lang="en-US" sz="4000" b="1" dirty="0"/>
          </a:p>
          <a:p>
            <a:endParaRPr lang="en-US" sz="4000" b="1" dirty="0"/>
          </a:p>
          <a:p>
            <a:endParaRPr lang="en-US" sz="4000" b="1" dirty="0"/>
          </a:p>
          <a:p>
            <a:endParaRPr lang="en-US" sz="4000" b="1" dirty="0"/>
          </a:p>
          <a:p>
            <a:endParaRPr lang="en-US" sz="4000" b="1" dirty="0"/>
          </a:p>
          <a:p>
            <a:endParaRPr lang="en-US" sz="2400" dirty="0"/>
          </a:p>
          <a:p>
            <a:r>
              <a:rPr lang="en-US" sz="2400" dirty="0"/>
              <a:t>With this configuration, you can now write code that looks like this:</a:t>
            </a:r>
          </a:p>
          <a:p>
            <a:endParaRPr lang="en-US" sz="4000" b="1" dirty="0"/>
          </a:p>
          <a:p>
            <a:endParaRPr lang="en-US" sz="4000" b="1" dirty="0"/>
          </a:p>
          <a:p>
            <a:r>
              <a:rPr lang="en-US" sz="2400" dirty="0"/>
              <a:t>and everything will work correctly via polymorphism and will be easy to extend: just add a new subclass to support a new type of bird</a:t>
            </a:r>
            <a:endParaRPr lang="th-TH" sz="2400" dirty="0"/>
          </a:p>
        </p:txBody>
      </p:sp>
    </p:spTree>
    <p:extLst>
      <p:ext uri="{BB962C8B-B14F-4D97-AF65-F5344CB8AC3E}">
        <p14:creationId xmlns:p14="http://schemas.microsoft.com/office/powerpoint/2010/main" val="1507935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31</a:t>
            </a:fld>
            <a:endParaRPr lang="th-TH"/>
          </a:p>
        </p:txBody>
      </p:sp>
      <p:sp>
        <p:nvSpPr>
          <p:cNvPr id="3" name="Rectangle 2"/>
          <p:cNvSpPr/>
          <p:nvPr/>
        </p:nvSpPr>
        <p:spPr>
          <a:xfrm>
            <a:off x="22950" y="18220"/>
            <a:ext cx="9121049" cy="2000548"/>
          </a:xfrm>
          <a:prstGeom prst="rect">
            <a:avLst/>
          </a:prstGeom>
        </p:spPr>
        <p:txBody>
          <a:bodyPr wrap="square">
            <a:spAutoFit/>
          </a:bodyPr>
          <a:lstStyle/>
          <a:p>
            <a:r>
              <a:rPr lang="en-US" sz="4000" b="1" dirty="0">
                <a:solidFill>
                  <a:srgbClr val="0070C0"/>
                </a:solidFill>
              </a:rPr>
              <a:t>Introduce Null Object</a:t>
            </a:r>
          </a:p>
          <a:p>
            <a:pPr marL="457200" indent="-457200">
              <a:buFont typeface="Arial" panose="020B0604020202020204" pitchFamily="34" charset="0"/>
              <a:buChar char="•"/>
            </a:pPr>
            <a:r>
              <a:rPr lang="en-US" dirty="0"/>
              <a:t>Repeated checks for a null value (see below)</a:t>
            </a:r>
          </a:p>
          <a:p>
            <a:pPr marL="457200" indent="-457200">
              <a:buFont typeface="Arial" panose="020B0604020202020204" pitchFamily="34" charset="0"/>
              <a:buChar char="•"/>
            </a:pPr>
            <a:r>
              <a:rPr lang="en-US" dirty="0"/>
              <a:t>Rather than returning a null value from </a:t>
            </a:r>
            <a:r>
              <a:rPr lang="en-US" dirty="0" err="1"/>
              <a:t>findCustomer</a:t>
            </a:r>
            <a:r>
              <a:rPr lang="en-US" dirty="0"/>
              <a:t>() return an instance of a “null customer” object</a:t>
            </a:r>
            <a:endParaRPr lang="th-T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003457"/>
            <a:ext cx="849630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90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32</a:t>
            </a:fld>
            <a:endParaRPr lang="th-TH"/>
          </a:p>
        </p:txBody>
      </p:sp>
      <p:sp>
        <p:nvSpPr>
          <p:cNvPr id="3" name="Rectangle 2"/>
          <p:cNvSpPr/>
          <p:nvPr/>
        </p:nvSpPr>
        <p:spPr>
          <a:xfrm>
            <a:off x="0" y="929"/>
            <a:ext cx="9036496" cy="1569660"/>
          </a:xfrm>
          <a:prstGeom prst="rect">
            <a:avLst/>
          </a:prstGeom>
        </p:spPr>
        <p:txBody>
          <a:bodyPr wrap="square">
            <a:spAutoFit/>
          </a:bodyPr>
          <a:lstStyle/>
          <a:p>
            <a:r>
              <a:rPr lang="en-US" sz="4000" b="1" dirty="0">
                <a:solidFill>
                  <a:srgbClr val="0070C0"/>
                </a:solidFill>
              </a:rPr>
              <a:t>Introduce Null Object</a:t>
            </a:r>
          </a:p>
          <a:p>
            <a:endParaRPr lang="en-US" dirty="0"/>
          </a:p>
          <a:p>
            <a:r>
              <a:rPr lang="en-US" dirty="0"/>
              <a:t>The conditional goes away entirely!!</a:t>
            </a:r>
            <a:endParaRPr lang="th-TH"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74961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245889"/>
            <a:ext cx="23717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22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33</a:t>
            </a:fld>
            <a:endParaRPr lang="th-TH"/>
          </a:p>
        </p:txBody>
      </p:sp>
      <p:sp>
        <p:nvSpPr>
          <p:cNvPr id="3" name="Rectangle 2"/>
          <p:cNvSpPr/>
          <p:nvPr/>
        </p:nvSpPr>
        <p:spPr>
          <a:xfrm>
            <a:off x="179512" y="366623"/>
            <a:ext cx="8964488" cy="5139869"/>
          </a:xfrm>
          <a:prstGeom prst="rect">
            <a:avLst/>
          </a:prstGeom>
        </p:spPr>
        <p:txBody>
          <a:bodyPr wrap="square">
            <a:spAutoFit/>
          </a:bodyPr>
          <a:lstStyle/>
          <a:p>
            <a:r>
              <a:rPr lang="en-US" sz="4000" b="1" dirty="0">
                <a:solidFill>
                  <a:srgbClr val="0070C0"/>
                </a:solidFill>
              </a:rPr>
              <a:t>Separate Query for Modifier</a:t>
            </a:r>
          </a:p>
          <a:p>
            <a:endParaRPr lang="en-US" sz="3200" dirty="0"/>
          </a:p>
          <a:p>
            <a:r>
              <a:rPr lang="en-US" sz="3200" dirty="0"/>
              <a:t>Sometimes you will encounter code that does something like this</a:t>
            </a:r>
          </a:p>
          <a:p>
            <a:pPr marL="457200" indent="-457200">
              <a:buFont typeface="Arial" panose="020B0604020202020204" pitchFamily="34" charset="0"/>
              <a:buChar char="•"/>
            </a:pPr>
            <a:r>
              <a:rPr lang="en-US" sz="3200" b="1" dirty="0" err="1">
                <a:solidFill>
                  <a:srgbClr val="FF0000"/>
                </a:solidFill>
              </a:rPr>
              <a:t>get</a:t>
            </a:r>
            <a:r>
              <a:rPr lang="en-US" sz="3200" dirty="0" err="1"/>
              <a:t>TotalOutstandingAnd</a:t>
            </a:r>
            <a:r>
              <a:rPr lang="en-US" sz="3200" b="1" dirty="0" err="1">
                <a:solidFill>
                  <a:srgbClr val="FF0000"/>
                </a:solidFill>
              </a:rPr>
              <a:t>Set</a:t>
            </a:r>
            <a:r>
              <a:rPr lang="en-US" sz="3200" dirty="0" err="1"/>
              <a:t>ReadyForSummaries</a:t>
            </a:r>
            <a:r>
              <a:rPr lang="en-US" sz="3200" dirty="0"/>
              <a:t>()</a:t>
            </a:r>
          </a:p>
          <a:p>
            <a:endParaRPr lang="en-US" sz="3200" dirty="0"/>
          </a:p>
          <a:p>
            <a:r>
              <a:rPr lang="en-US" sz="3200" dirty="0"/>
              <a:t>It is a query method but it is also changing the state of the object being called</a:t>
            </a:r>
          </a:p>
          <a:p>
            <a:pPr marL="457200" indent="-457200">
              <a:buFont typeface="Arial" panose="020B0604020202020204" pitchFamily="34" charset="0"/>
              <a:buChar char="•"/>
            </a:pPr>
            <a:r>
              <a:rPr lang="en-US" sz="3200" dirty="0"/>
              <a:t>This change is known as a “side effect” because it’s not the primary purpose of the method</a:t>
            </a:r>
            <a:endParaRPr lang="th-TH" sz="3200" dirty="0"/>
          </a:p>
        </p:txBody>
      </p:sp>
    </p:spTree>
    <p:extLst>
      <p:ext uri="{BB962C8B-B14F-4D97-AF65-F5344CB8AC3E}">
        <p14:creationId xmlns:p14="http://schemas.microsoft.com/office/powerpoint/2010/main" val="1958757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34</a:t>
            </a:fld>
            <a:endParaRPr lang="th-TH"/>
          </a:p>
        </p:txBody>
      </p:sp>
      <p:sp>
        <p:nvSpPr>
          <p:cNvPr id="3" name="Rectangle 2"/>
          <p:cNvSpPr/>
          <p:nvPr/>
        </p:nvSpPr>
        <p:spPr>
          <a:xfrm>
            <a:off x="179512" y="366623"/>
            <a:ext cx="8964488" cy="5139869"/>
          </a:xfrm>
          <a:prstGeom prst="rect">
            <a:avLst/>
          </a:prstGeom>
        </p:spPr>
        <p:txBody>
          <a:bodyPr wrap="square">
            <a:spAutoFit/>
          </a:bodyPr>
          <a:lstStyle/>
          <a:p>
            <a:r>
              <a:rPr lang="en-US" sz="4000" b="1" dirty="0">
                <a:solidFill>
                  <a:srgbClr val="0070C0"/>
                </a:solidFill>
              </a:rPr>
              <a:t>Separate Query for Modifier</a:t>
            </a:r>
          </a:p>
          <a:p>
            <a:endParaRPr lang="en-US" sz="3200" dirty="0"/>
          </a:p>
          <a:p>
            <a:r>
              <a:rPr lang="en-US" sz="3200" dirty="0"/>
              <a:t>It is generally accepted practice that queries should not have side effects so this refactoring says to split methods like this into:</a:t>
            </a:r>
          </a:p>
          <a:p>
            <a:pPr marL="457200" indent="-457200">
              <a:buFont typeface="Arial" panose="020B0604020202020204" pitchFamily="34" charset="0"/>
              <a:buChar char="•"/>
            </a:pPr>
            <a:r>
              <a:rPr lang="en-US" sz="3200" b="1" dirty="0" err="1">
                <a:solidFill>
                  <a:srgbClr val="FF0000"/>
                </a:solidFill>
              </a:rPr>
              <a:t>get</a:t>
            </a:r>
            <a:r>
              <a:rPr lang="en-US" sz="3200" dirty="0" err="1"/>
              <a:t>TotalOutstanding</a:t>
            </a:r>
            <a:r>
              <a:rPr lang="en-US" sz="3200" dirty="0"/>
              <a:t>()</a:t>
            </a:r>
          </a:p>
          <a:p>
            <a:pPr marL="457200" indent="-457200">
              <a:buFont typeface="Arial" panose="020B0604020202020204" pitchFamily="34" charset="0"/>
              <a:buChar char="•"/>
            </a:pPr>
            <a:r>
              <a:rPr lang="en-US" sz="3200" b="1" dirty="0" err="1">
                <a:solidFill>
                  <a:srgbClr val="FF0000"/>
                </a:solidFill>
              </a:rPr>
              <a:t>set</a:t>
            </a:r>
            <a:r>
              <a:rPr lang="en-US" sz="3200" dirty="0" err="1"/>
              <a:t>ReadyForSummaries</a:t>
            </a:r>
            <a:r>
              <a:rPr lang="en-US" sz="3200" dirty="0"/>
              <a:t>()</a:t>
            </a:r>
          </a:p>
          <a:p>
            <a:endParaRPr lang="en-US" sz="3200" dirty="0"/>
          </a:p>
          <a:p>
            <a:r>
              <a:rPr lang="en-US" sz="3200" dirty="0"/>
              <a:t>Try as best as possible to avoid side effects in query methods</a:t>
            </a:r>
            <a:endParaRPr lang="th-TH" sz="3200" dirty="0"/>
          </a:p>
        </p:txBody>
      </p:sp>
    </p:spTree>
    <p:extLst>
      <p:ext uri="{BB962C8B-B14F-4D97-AF65-F5344CB8AC3E}">
        <p14:creationId xmlns:p14="http://schemas.microsoft.com/office/powerpoint/2010/main" val="660171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35</a:t>
            </a:fld>
            <a:endParaRPr lang="th-TH"/>
          </a:p>
        </p:txBody>
      </p:sp>
      <p:sp>
        <p:nvSpPr>
          <p:cNvPr id="3" name="Rectangle 2"/>
          <p:cNvSpPr/>
          <p:nvPr/>
        </p:nvSpPr>
        <p:spPr>
          <a:xfrm>
            <a:off x="93828" y="116632"/>
            <a:ext cx="8928992" cy="6124754"/>
          </a:xfrm>
          <a:prstGeom prst="rect">
            <a:avLst/>
          </a:prstGeom>
        </p:spPr>
        <p:txBody>
          <a:bodyPr wrap="square">
            <a:spAutoFit/>
          </a:bodyPr>
          <a:lstStyle/>
          <a:p>
            <a:r>
              <a:rPr lang="en-US" sz="4000" b="1" dirty="0">
                <a:solidFill>
                  <a:srgbClr val="0070C0"/>
                </a:solidFill>
              </a:rPr>
              <a:t>Introduce Parameter Object</a:t>
            </a:r>
          </a:p>
          <a:p>
            <a:r>
              <a:rPr lang="en-US" sz="3200" dirty="0"/>
              <a:t>You have a group of parameters that go naturally together</a:t>
            </a:r>
          </a:p>
          <a:p>
            <a:pPr marL="457200" indent="-457200">
              <a:buFont typeface="Arial" panose="020B0604020202020204" pitchFamily="34" charset="0"/>
              <a:buChar char="•"/>
            </a:pPr>
            <a:r>
              <a:rPr lang="en-US" sz="3200" dirty="0"/>
              <a:t>Stick them in an object and pass the object</a:t>
            </a:r>
          </a:p>
          <a:p>
            <a:r>
              <a:rPr lang="en-US" sz="3200" dirty="0"/>
              <a:t>Imagine methods like</a:t>
            </a:r>
          </a:p>
          <a:p>
            <a:pPr marL="457200" indent="-457200">
              <a:buFont typeface="Arial" panose="020B0604020202020204" pitchFamily="34" charset="0"/>
              <a:buChar char="•"/>
            </a:pPr>
            <a:r>
              <a:rPr lang="en-US" sz="3200" dirty="0" err="1"/>
              <a:t>amountInvoicedIn</a:t>
            </a:r>
            <a:r>
              <a:rPr lang="en-US" sz="3200" dirty="0"/>
              <a:t>(</a:t>
            </a:r>
            <a:r>
              <a:rPr lang="en-US" sz="3200" dirty="0">
                <a:solidFill>
                  <a:srgbClr val="FF0000"/>
                </a:solidFill>
              </a:rPr>
              <a:t>start: Date; end: Date</a:t>
            </a:r>
            <a:r>
              <a:rPr lang="en-US" sz="3200" dirty="0"/>
              <a:t>);</a:t>
            </a:r>
          </a:p>
          <a:p>
            <a:pPr marL="457200" indent="-457200">
              <a:buFont typeface="Arial" panose="020B0604020202020204" pitchFamily="34" charset="0"/>
              <a:buChar char="•"/>
            </a:pPr>
            <a:r>
              <a:rPr lang="en-US" sz="3200" dirty="0" err="1"/>
              <a:t>amountOverdueIn</a:t>
            </a:r>
            <a:r>
              <a:rPr lang="en-US" sz="3200" dirty="0"/>
              <a:t>(</a:t>
            </a:r>
            <a:r>
              <a:rPr lang="en-US" sz="3200" dirty="0">
                <a:solidFill>
                  <a:srgbClr val="FF0000"/>
                </a:solidFill>
              </a:rPr>
              <a:t>start: Date; end: Date</a:t>
            </a:r>
            <a:r>
              <a:rPr lang="en-US" sz="3200" dirty="0"/>
              <a:t>);</a:t>
            </a:r>
          </a:p>
          <a:p>
            <a:r>
              <a:rPr lang="en-US" sz="3200" dirty="0"/>
              <a:t>This refactoring says replace them with something like</a:t>
            </a:r>
          </a:p>
          <a:p>
            <a:pPr marL="457200" indent="-457200">
              <a:buFont typeface="Arial" panose="020B0604020202020204" pitchFamily="34" charset="0"/>
              <a:buChar char="•"/>
            </a:pPr>
            <a:r>
              <a:rPr lang="en-US" sz="3200" dirty="0" err="1"/>
              <a:t>amountInvoicedIn</a:t>
            </a:r>
            <a:r>
              <a:rPr lang="en-US" sz="3200" dirty="0"/>
              <a:t>(</a:t>
            </a:r>
            <a:r>
              <a:rPr lang="en-US" sz="3200" b="1" dirty="0" err="1">
                <a:solidFill>
                  <a:srgbClr val="FF0000"/>
                </a:solidFill>
              </a:rPr>
              <a:t>dateRange</a:t>
            </a:r>
            <a:r>
              <a:rPr lang="en-US" sz="3200" b="1" dirty="0">
                <a:solidFill>
                  <a:srgbClr val="FF0000"/>
                </a:solidFill>
              </a:rPr>
              <a:t>: </a:t>
            </a:r>
            <a:r>
              <a:rPr lang="en-US" sz="3200" b="1" dirty="0" err="1">
                <a:solidFill>
                  <a:srgbClr val="FF0000"/>
                </a:solidFill>
              </a:rPr>
              <a:t>DateRange</a:t>
            </a:r>
            <a:r>
              <a:rPr lang="en-US" sz="3200" dirty="0"/>
              <a:t>)</a:t>
            </a:r>
          </a:p>
          <a:p>
            <a:pPr marL="457200" indent="-457200">
              <a:buFont typeface="Arial" panose="020B0604020202020204" pitchFamily="34" charset="0"/>
              <a:buChar char="•"/>
            </a:pPr>
            <a:r>
              <a:rPr lang="en-US" sz="3200" dirty="0"/>
              <a:t>The new class starts out as a data holder but will likely attract methods to it</a:t>
            </a:r>
            <a:endParaRPr lang="th-TH" sz="3200" dirty="0"/>
          </a:p>
        </p:txBody>
      </p:sp>
    </p:spTree>
    <p:extLst>
      <p:ext uri="{BB962C8B-B14F-4D97-AF65-F5344CB8AC3E}">
        <p14:creationId xmlns:p14="http://schemas.microsoft.com/office/powerpoint/2010/main" val="3078059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36</a:t>
            </a:fld>
            <a:endParaRPr lang="th-TH" dirty="0"/>
          </a:p>
        </p:txBody>
      </p:sp>
      <p:sp>
        <p:nvSpPr>
          <p:cNvPr id="3" name="Rectangle 2"/>
          <p:cNvSpPr/>
          <p:nvPr/>
        </p:nvSpPr>
        <p:spPr>
          <a:xfrm>
            <a:off x="107504" y="366623"/>
            <a:ext cx="9036496" cy="5632311"/>
          </a:xfrm>
          <a:prstGeom prst="rect">
            <a:avLst/>
          </a:prstGeom>
        </p:spPr>
        <p:txBody>
          <a:bodyPr wrap="square">
            <a:spAutoFit/>
          </a:bodyPr>
          <a:lstStyle/>
          <a:p>
            <a:r>
              <a:rPr lang="en-US" sz="4000" b="1" dirty="0">
                <a:solidFill>
                  <a:srgbClr val="0070C0"/>
                </a:solidFill>
              </a:rPr>
              <a:t>Encapsulate Collection</a:t>
            </a:r>
          </a:p>
          <a:p>
            <a:r>
              <a:rPr lang="en-US" sz="3200" dirty="0"/>
              <a:t>A method returns a collection</a:t>
            </a:r>
          </a:p>
          <a:p>
            <a:pPr marL="457200" indent="-457200">
              <a:buFont typeface="Arial" panose="020B0604020202020204" pitchFamily="34" charset="0"/>
              <a:buChar char="•"/>
            </a:pPr>
            <a:r>
              <a:rPr lang="en-US" sz="3200" dirty="0"/>
              <a:t>Make it return a read-only version of the collection and provide add/remove methods</a:t>
            </a:r>
          </a:p>
          <a:p>
            <a:r>
              <a:rPr lang="en-US" sz="3200" dirty="0"/>
              <a:t>Student class with</a:t>
            </a:r>
          </a:p>
          <a:p>
            <a:pPr marL="457200" indent="-457200">
              <a:buFont typeface="Arial" panose="020B0604020202020204" pitchFamily="34" charset="0"/>
              <a:buChar char="•"/>
            </a:pPr>
            <a:r>
              <a:rPr lang="en-US" sz="3200" dirty="0" err="1"/>
              <a:t>getCourses</a:t>
            </a:r>
            <a:r>
              <a:rPr lang="en-US" sz="3200" dirty="0"/>
              <a:t>(): Map;</a:t>
            </a:r>
          </a:p>
          <a:p>
            <a:pPr marL="457200" indent="-457200">
              <a:buFont typeface="Arial" panose="020B0604020202020204" pitchFamily="34" charset="0"/>
              <a:buChar char="•"/>
            </a:pPr>
            <a:r>
              <a:rPr lang="en-US" sz="3200" dirty="0" err="1"/>
              <a:t>setCourses</a:t>
            </a:r>
            <a:r>
              <a:rPr lang="en-US" sz="3200" dirty="0"/>
              <a:t>(courses: Map);</a:t>
            </a:r>
          </a:p>
          <a:p>
            <a:r>
              <a:rPr lang="en-US" sz="3200" dirty="0"/>
              <a:t>Change to</a:t>
            </a:r>
          </a:p>
          <a:p>
            <a:pPr marL="457200" indent="-457200">
              <a:buFont typeface="Arial" panose="020B0604020202020204" pitchFamily="34" charset="0"/>
              <a:buChar char="•"/>
            </a:pPr>
            <a:r>
              <a:rPr lang="en-US" sz="3200" dirty="0" err="1"/>
              <a:t>getCourses</a:t>
            </a:r>
            <a:r>
              <a:rPr lang="en-US" sz="3200" dirty="0"/>
              <a:t>(): </a:t>
            </a:r>
            <a:r>
              <a:rPr lang="en-US" sz="3200" dirty="0" err="1"/>
              <a:t>ReadOnlyList</a:t>
            </a:r>
            <a:endParaRPr lang="en-US" sz="3200" dirty="0"/>
          </a:p>
          <a:p>
            <a:pPr marL="457200" indent="-457200">
              <a:buFont typeface="Arial" panose="020B0604020202020204" pitchFamily="34" charset="0"/>
              <a:buChar char="•"/>
            </a:pPr>
            <a:r>
              <a:rPr lang="en-US" sz="3200" dirty="0" err="1"/>
              <a:t>addCourse</a:t>
            </a:r>
            <a:r>
              <a:rPr lang="en-US" sz="3200" dirty="0"/>
              <a:t>(c : Course)</a:t>
            </a:r>
          </a:p>
          <a:p>
            <a:pPr marL="457200" indent="-457200">
              <a:buFont typeface="Arial" panose="020B0604020202020204" pitchFamily="34" charset="0"/>
              <a:buChar char="•"/>
            </a:pPr>
            <a:r>
              <a:rPr lang="en-US" sz="3200" dirty="0" err="1"/>
              <a:t>removeCourse</a:t>
            </a:r>
            <a:r>
              <a:rPr lang="en-US" sz="3200" dirty="0"/>
              <a:t>(c : Course)</a:t>
            </a:r>
            <a:endParaRPr lang="th-TH" sz="3200" dirty="0"/>
          </a:p>
        </p:txBody>
      </p:sp>
      <p:sp>
        <p:nvSpPr>
          <p:cNvPr id="4" name="Rectangle 3"/>
          <p:cNvSpPr/>
          <p:nvPr/>
        </p:nvSpPr>
        <p:spPr>
          <a:xfrm>
            <a:off x="5220072" y="4509120"/>
            <a:ext cx="3923928" cy="1938992"/>
          </a:xfrm>
          <a:prstGeom prst="rect">
            <a:avLst/>
          </a:prstGeom>
        </p:spPr>
        <p:txBody>
          <a:bodyPr wrap="square">
            <a:spAutoFit/>
          </a:bodyPr>
          <a:lstStyle/>
          <a:p>
            <a:r>
              <a:rPr lang="en-US" sz="2400" b="1" dirty="0">
                <a:solidFill>
                  <a:srgbClr val="FF0000"/>
                </a:solidFill>
              </a:rPr>
              <a:t>Changing the externally visible collection, too, is a good idea to protect clients from depending on the internals of the Student class</a:t>
            </a:r>
            <a:endParaRPr lang="th-TH" sz="2400" b="1" dirty="0">
              <a:solidFill>
                <a:srgbClr val="FF0000"/>
              </a:solidFill>
            </a:endParaRPr>
          </a:p>
        </p:txBody>
      </p:sp>
    </p:spTree>
    <p:extLst>
      <p:ext uri="{BB962C8B-B14F-4D97-AF65-F5344CB8AC3E}">
        <p14:creationId xmlns:p14="http://schemas.microsoft.com/office/powerpoint/2010/main" val="2927044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37</a:t>
            </a:fld>
            <a:endParaRPr lang="th-TH"/>
          </a:p>
        </p:txBody>
      </p:sp>
      <p:sp>
        <p:nvSpPr>
          <p:cNvPr id="3" name="Rectangle 2"/>
          <p:cNvSpPr/>
          <p:nvPr/>
        </p:nvSpPr>
        <p:spPr>
          <a:xfrm>
            <a:off x="0" y="-1009"/>
            <a:ext cx="8964488" cy="6494085"/>
          </a:xfrm>
          <a:prstGeom prst="rect">
            <a:avLst/>
          </a:prstGeom>
        </p:spPr>
        <p:txBody>
          <a:bodyPr wrap="square">
            <a:spAutoFit/>
          </a:bodyPr>
          <a:lstStyle/>
          <a:p>
            <a:r>
              <a:rPr lang="en-US" sz="4000" b="1" dirty="0">
                <a:solidFill>
                  <a:srgbClr val="0070C0"/>
                </a:solidFill>
              </a:rPr>
              <a:t>Replace Nested Conditional with Guard Clauses</a:t>
            </a:r>
          </a:p>
          <a:p>
            <a:r>
              <a:rPr lang="en-US" dirty="0"/>
              <a:t>This refactoring relates to the purpose of conditional code</a:t>
            </a:r>
          </a:p>
          <a:p>
            <a:pPr marL="457200" indent="-457200">
              <a:buFont typeface="Arial" panose="020B0604020202020204" pitchFamily="34" charset="0"/>
              <a:buChar char="•"/>
            </a:pPr>
            <a:r>
              <a:rPr lang="en-US" dirty="0"/>
              <a:t>One type of conditional checks for a variation in “normal” behavior</a:t>
            </a:r>
          </a:p>
          <a:p>
            <a:pPr marL="914400" lvl="1" indent="-457200">
              <a:buFont typeface="Arial" panose="020B0604020202020204" pitchFamily="34" charset="0"/>
              <a:buChar char="•"/>
            </a:pPr>
            <a:r>
              <a:rPr lang="en-US" dirty="0"/>
              <a:t>The system will either do A or B, both are considered “normal” behavior</a:t>
            </a:r>
          </a:p>
          <a:p>
            <a:pPr marL="457200" indent="-457200">
              <a:buFont typeface="Arial" panose="020B0604020202020204" pitchFamily="34" charset="0"/>
              <a:buChar char="•"/>
            </a:pPr>
            <a:r>
              <a:rPr lang="en-US" dirty="0"/>
              <a:t>The other type of conditional checks for </a:t>
            </a:r>
            <a:r>
              <a:rPr lang="en-US" dirty="0">
                <a:solidFill>
                  <a:srgbClr val="FF0000"/>
                </a:solidFill>
              </a:rPr>
              <a:t>unusual circumstances that require special behavior</a:t>
            </a:r>
            <a:r>
              <a:rPr lang="en-US" dirty="0"/>
              <a:t>; if all of these checks fail then the system proceeds with “normal behavior”</a:t>
            </a:r>
          </a:p>
          <a:p>
            <a:endParaRPr lang="en-US" dirty="0"/>
          </a:p>
          <a:p>
            <a:r>
              <a:rPr lang="en-US" dirty="0"/>
              <a:t>We want to apply this refactoring when we discover the latter type of conditional</a:t>
            </a:r>
            <a:endParaRPr lang="th-TH" dirty="0"/>
          </a:p>
        </p:txBody>
      </p:sp>
    </p:spTree>
    <p:extLst>
      <p:ext uri="{BB962C8B-B14F-4D97-AF65-F5344CB8AC3E}">
        <p14:creationId xmlns:p14="http://schemas.microsoft.com/office/powerpoint/2010/main" val="3467337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38</a:t>
            </a:fld>
            <a:endParaRPr lang="th-TH"/>
          </a:p>
        </p:txBody>
      </p:sp>
      <p:sp>
        <p:nvSpPr>
          <p:cNvPr id="3" name="Rectangle 2"/>
          <p:cNvSpPr/>
          <p:nvPr/>
        </p:nvSpPr>
        <p:spPr>
          <a:xfrm>
            <a:off x="107504" y="22408"/>
            <a:ext cx="1992853" cy="707886"/>
          </a:xfrm>
          <a:prstGeom prst="rect">
            <a:avLst/>
          </a:prstGeom>
        </p:spPr>
        <p:txBody>
          <a:bodyPr wrap="none">
            <a:spAutoFit/>
          </a:bodyPr>
          <a:lstStyle/>
          <a:p>
            <a:r>
              <a:rPr lang="en-US" sz="4000" b="1" dirty="0">
                <a:solidFill>
                  <a:srgbClr val="0070C0"/>
                </a:solidFill>
              </a:rPr>
              <a:t>Example</a:t>
            </a:r>
            <a:endParaRPr lang="th-TH" sz="4000" b="1" dirty="0">
              <a:solidFill>
                <a:srgbClr val="0070C0"/>
              </a:solidFill>
            </a:endParaRPr>
          </a:p>
        </p:txBody>
      </p:sp>
      <p:sp>
        <p:nvSpPr>
          <p:cNvPr id="4" name="Rectangle 3"/>
          <p:cNvSpPr/>
          <p:nvPr/>
        </p:nvSpPr>
        <p:spPr>
          <a:xfrm>
            <a:off x="5415880" y="836712"/>
            <a:ext cx="3707904" cy="5262979"/>
          </a:xfrm>
          <a:prstGeom prst="rect">
            <a:avLst/>
          </a:prstGeom>
        </p:spPr>
        <p:txBody>
          <a:bodyPr wrap="square">
            <a:spAutoFit/>
          </a:bodyPr>
          <a:lstStyle/>
          <a:p>
            <a:r>
              <a:rPr lang="en-US" b="1" dirty="0"/>
              <a:t>Note: This type of code may be the result of a novice programmer or due to a programming constraint imposed by</a:t>
            </a:r>
          </a:p>
          <a:p>
            <a:r>
              <a:rPr lang="en-US" b="1" dirty="0"/>
              <a:t>some companies that a method can only have a single return.</a:t>
            </a:r>
          </a:p>
          <a:p>
            <a:endParaRPr lang="en-US" b="1" dirty="0"/>
          </a:p>
          <a:p>
            <a:r>
              <a:rPr lang="en-US" b="1" dirty="0"/>
              <a:t>Often this constraint</a:t>
            </a:r>
          </a:p>
          <a:p>
            <a:r>
              <a:rPr lang="en-US" b="1" dirty="0"/>
              <a:t>causes more confusion</a:t>
            </a:r>
          </a:p>
          <a:p>
            <a:r>
              <a:rPr lang="en-US" b="1" dirty="0"/>
              <a:t>than its worth</a:t>
            </a:r>
            <a:endParaRPr lang="th-TH"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38766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608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39</a:t>
            </a:fld>
            <a:endParaRPr lang="th-TH"/>
          </a:p>
        </p:txBody>
      </p:sp>
      <p:sp>
        <p:nvSpPr>
          <p:cNvPr id="3" name="Rectangle 2"/>
          <p:cNvSpPr/>
          <p:nvPr/>
        </p:nvSpPr>
        <p:spPr>
          <a:xfrm>
            <a:off x="0" y="112369"/>
            <a:ext cx="9144000" cy="6801862"/>
          </a:xfrm>
          <a:prstGeom prst="rect">
            <a:avLst/>
          </a:prstGeom>
        </p:spPr>
        <p:txBody>
          <a:bodyPr wrap="square">
            <a:spAutoFit/>
          </a:bodyPr>
          <a:lstStyle/>
          <a:p>
            <a:r>
              <a:rPr lang="en-US" sz="4000" b="1" dirty="0">
                <a:solidFill>
                  <a:srgbClr val="0070C0"/>
                </a:solidFill>
              </a:rPr>
              <a:t>Example </a:t>
            </a:r>
            <a:endParaRPr lang="en-US" sz="2400" dirty="0">
              <a:solidFill>
                <a:srgbClr val="0070C0"/>
              </a:solidFill>
            </a:endParaRPr>
          </a:p>
          <a:p>
            <a:r>
              <a:rPr lang="en-US" sz="2400" dirty="0"/>
              <a:t>double </a:t>
            </a:r>
            <a:r>
              <a:rPr lang="en-US" sz="2400" dirty="0" err="1"/>
              <a:t>getAmount</a:t>
            </a:r>
            <a:r>
              <a:rPr lang="en-US" sz="2400" dirty="0"/>
              <a:t>() {</a:t>
            </a:r>
          </a:p>
          <a:p>
            <a:pPr lvl="1"/>
            <a:r>
              <a:rPr lang="en-US" sz="2400" dirty="0"/>
              <a:t>if (_</a:t>
            </a:r>
            <a:r>
              <a:rPr lang="en-US" sz="2400" dirty="0" err="1"/>
              <a:t>isDead</a:t>
            </a:r>
            <a:r>
              <a:rPr lang="en-US" sz="2400" dirty="0"/>
              <a:t>) return </a:t>
            </a:r>
            <a:r>
              <a:rPr lang="en-US" sz="2400" dirty="0" err="1"/>
              <a:t>deadAmount</a:t>
            </a:r>
            <a:r>
              <a:rPr lang="en-US" sz="2400" dirty="0"/>
              <a:t>();</a:t>
            </a:r>
          </a:p>
          <a:p>
            <a:pPr lvl="1"/>
            <a:r>
              <a:rPr lang="en-US" sz="2400" dirty="0"/>
              <a:t>if (_</a:t>
            </a:r>
            <a:r>
              <a:rPr lang="en-US" sz="2400" dirty="0" err="1"/>
              <a:t>isSeparated</a:t>
            </a:r>
            <a:r>
              <a:rPr lang="en-US" sz="2400" dirty="0"/>
              <a:t>) return </a:t>
            </a:r>
            <a:r>
              <a:rPr lang="en-US" sz="2400" dirty="0" err="1"/>
              <a:t>separatedAmount</a:t>
            </a:r>
            <a:r>
              <a:rPr lang="en-US" sz="2400" dirty="0"/>
              <a:t>();</a:t>
            </a:r>
          </a:p>
          <a:p>
            <a:pPr lvl="1"/>
            <a:r>
              <a:rPr lang="en-US" sz="2400" dirty="0"/>
              <a:t>if (_</a:t>
            </a:r>
            <a:r>
              <a:rPr lang="en-US" sz="2400" dirty="0" err="1"/>
              <a:t>isRetired</a:t>
            </a:r>
            <a:r>
              <a:rPr lang="en-US" sz="2400" dirty="0"/>
              <a:t>) return </a:t>
            </a:r>
            <a:r>
              <a:rPr lang="en-US" sz="2400" dirty="0" err="1"/>
              <a:t>retiredAmount</a:t>
            </a:r>
            <a:r>
              <a:rPr lang="en-US" sz="2400" dirty="0"/>
              <a:t>();</a:t>
            </a:r>
          </a:p>
          <a:p>
            <a:pPr lvl="1"/>
            <a:r>
              <a:rPr lang="en-US" sz="2400" dirty="0"/>
              <a:t>return </a:t>
            </a:r>
            <a:r>
              <a:rPr lang="en-US" sz="2400" dirty="0" err="1"/>
              <a:t>normalAmount</a:t>
            </a:r>
            <a:r>
              <a:rPr lang="en-US" sz="2400" dirty="0"/>
              <a:t>();</a:t>
            </a:r>
          </a:p>
          <a:p>
            <a:r>
              <a:rPr lang="en-US" sz="2400" dirty="0"/>
              <a:t>}</a:t>
            </a:r>
          </a:p>
          <a:p>
            <a:endParaRPr lang="en-US" dirty="0"/>
          </a:p>
          <a:p>
            <a:r>
              <a:rPr lang="en-US" dirty="0"/>
              <a:t>With this refactoring, all of the code trying to identify special</a:t>
            </a:r>
          </a:p>
          <a:p>
            <a:r>
              <a:rPr lang="en-US" dirty="0"/>
              <a:t>conditions are turned into one-line statements that determine whether the condition applies and if so handles it</a:t>
            </a:r>
          </a:p>
          <a:p>
            <a:endParaRPr lang="en-US" dirty="0"/>
          </a:p>
          <a:p>
            <a:r>
              <a:rPr lang="en-US" dirty="0"/>
              <a:t>That’s why these statements are called “guard clauses”</a:t>
            </a:r>
          </a:p>
          <a:p>
            <a:endParaRPr lang="en-US" dirty="0"/>
          </a:p>
          <a:p>
            <a:r>
              <a:rPr lang="en-US" dirty="0"/>
              <a:t>Even though this method has four returns, its easier to</a:t>
            </a:r>
          </a:p>
          <a:p>
            <a:r>
              <a:rPr lang="en-US" dirty="0"/>
              <a:t>understand than the method before the refactoring</a:t>
            </a:r>
            <a:endParaRPr lang="th-TH" dirty="0"/>
          </a:p>
        </p:txBody>
      </p:sp>
    </p:spTree>
    <p:extLst>
      <p:ext uri="{BB962C8B-B14F-4D97-AF65-F5344CB8AC3E}">
        <p14:creationId xmlns:p14="http://schemas.microsoft.com/office/powerpoint/2010/main" val="105881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a:t>
            </a:fld>
            <a:endParaRPr lang="th-TH"/>
          </a:p>
        </p:txBody>
      </p:sp>
      <p:sp>
        <p:nvSpPr>
          <p:cNvPr id="3" name="Rectangle 2"/>
          <p:cNvSpPr/>
          <p:nvPr/>
        </p:nvSpPr>
        <p:spPr>
          <a:xfrm>
            <a:off x="251520" y="116632"/>
            <a:ext cx="8712968" cy="5816977"/>
          </a:xfrm>
          <a:prstGeom prst="rect">
            <a:avLst/>
          </a:prstGeom>
        </p:spPr>
        <p:txBody>
          <a:bodyPr wrap="square">
            <a:spAutoFit/>
          </a:bodyPr>
          <a:lstStyle/>
          <a:p>
            <a:r>
              <a:rPr lang="en-US" sz="4000" b="1" dirty="0"/>
              <a:t>(Very) Simple Example</a:t>
            </a:r>
          </a:p>
          <a:p>
            <a:r>
              <a:rPr lang="en-US" sz="3200" dirty="0"/>
              <a:t>Consolidate Duplicate Conditional Fragments; This</a:t>
            </a:r>
          </a:p>
          <a:p>
            <a:r>
              <a:rPr lang="en-US" dirty="0"/>
              <a:t>  </a:t>
            </a:r>
            <a:r>
              <a:rPr lang="en-US" sz="2000" dirty="0"/>
              <a:t>if (</a:t>
            </a:r>
            <a:r>
              <a:rPr lang="en-US" sz="2000" dirty="0" err="1"/>
              <a:t>isSpecialDeal</a:t>
            </a:r>
            <a:r>
              <a:rPr lang="en-US" sz="2000" dirty="0"/>
              <a:t>()) {</a:t>
            </a:r>
          </a:p>
          <a:p>
            <a:r>
              <a:rPr lang="en-US" sz="2000" dirty="0"/>
              <a:t>            total = price * 0.95;</a:t>
            </a:r>
          </a:p>
          <a:p>
            <a:r>
              <a:rPr lang="en-US" sz="2000" b="1" dirty="0">
                <a:solidFill>
                  <a:srgbClr val="FF0000"/>
                </a:solidFill>
              </a:rPr>
              <a:t>            send()</a:t>
            </a:r>
          </a:p>
          <a:p>
            <a:r>
              <a:rPr lang="en-US" sz="2000" dirty="0"/>
              <a:t>        } else {</a:t>
            </a:r>
          </a:p>
          <a:p>
            <a:r>
              <a:rPr lang="en-US" sz="2000" dirty="0"/>
              <a:t>            total = price * 0.98;</a:t>
            </a:r>
          </a:p>
          <a:p>
            <a:r>
              <a:rPr lang="en-US" sz="2000" b="1" dirty="0">
                <a:solidFill>
                  <a:srgbClr val="FF0000"/>
                </a:solidFill>
              </a:rPr>
              <a:t>            send()</a:t>
            </a:r>
          </a:p>
          <a:p>
            <a:r>
              <a:rPr lang="en-US" sz="2000" dirty="0"/>
              <a:t>        }</a:t>
            </a:r>
          </a:p>
          <a:p>
            <a:r>
              <a:rPr lang="en-US" sz="3200" dirty="0"/>
              <a:t>becomes this</a:t>
            </a:r>
          </a:p>
          <a:p>
            <a:r>
              <a:rPr lang="en-US" sz="2000" dirty="0"/>
              <a:t>  if (</a:t>
            </a:r>
            <a:r>
              <a:rPr lang="en-US" sz="2000" dirty="0" err="1"/>
              <a:t>isSpecialDeal</a:t>
            </a:r>
            <a:r>
              <a:rPr lang="en-US" sz="2000" dirty="0"/>
              <a:t>()) {</a:t>
            </a:r>
          </a:p>
          <a:p>
            <a:r>
              <a:rPr lang="en-US" sz="2000" dirty="0"/>
              <a:t>            total = price * 0.95;</a:t>
            </a:r>
          </a:p>
          <a:p>
            <a:r>
              <a:rPr lang="en-US" sz="2000" dirty="0"/>
              <a:t>        } else {</a:t>
            </a:r>
          </a:p>
          <a:p>
            <a:r>
              <a:rPr lang="en-US" sz="2000" dirty="0"/>
              <a:t>            total = price * 0.98;</a:t>
            </a:r>
          </a:p>
          <a:p>
            <a:r>
              <a:rPr lang="en-US" sz="2000" dirty="0"/>
              <a:t>        }</a:t>
            </a:r>
          </a:p>
          <a:p>
            <a:r>
              <a:rPr lang="en-US" sz="2000" b="1" dirty="0">
                <a:solidFill>
                  <a:srgbClr val="FF0000"/>
                </a:solidFill>
              </a:rPr>
              <a:t>        send();</a:t>
            </a:r>
            <a:endParaRPr lang="th-TH" sz="2000" b="1" dirty="0">
              <a:solidFill>
                <a:srgbClr val="FF0000"/>
              </a:solidFill>
            </a:endParaRPr>
          </a:p>
        </p:txBody>
      </p:sp>
    </p:spTree>
    <p:extLst>
      <p:ext uri="{BB962C8B-B14F-4D97-AF65-F5344CB8AC3E}">
        <p14:creationId xmlns:p14="http://schemas.microsoft.com/office/powerpoint/2010/main" val="4279154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40</a:t>
            </a:fld>
            <a:endParaRPr lang="th-TH"/>
          </a:p>
        </p:txBody>
      </p:sp>
      <p:sp>
        <p:nvSpPr>
          <p:cNvPr id="3" name="Rectangle 2"/>
          <p:cNvSpPr/>
          <p:nvPr/>
        </p:nvSpPr>
        <p:spPr>
          <a:xfrm>
            <a:off x="88535" y="64616"/>
            <a:ext cx="8928992" cy="5262979"/>
          </a:xfrm>
          <a:prstGeom prst="rect">
            <a:avLst/>
          </a:prstGeom>
        </p:spPr>
        <p:txBody>
          <a:bodyPr wrap="square">
            <a:spAutoFit/>
          </a:bodyPr>
          <a:lstStyle/>
          <a:p>
            <a:r>
              <a:rPr lang="en-US" sz="4000" b="1" dirty="0">
                <a:solidFill>
                  <a:srgbClr val="0070C0"/>
                </a:solidFill>
              </a:rPr>
              <a:t>Common Situation: Need to reverse conditionals</a:t>
            </a:r>
          </a:p>
          <a:p>
            <a:endParaRPr lang="en-US" sz="4000" b="1" dirty="0"/>
          </a:p>
          <a:p>
            <a:r>
              <a:rPr lang="en-US" sz="3600" dirty="0"/>
              <a:t>Sometimes complex compound conditionals can be converted into guard clauses by reversing the condition that is being tested</a:t>
            </a:r>
          </a:p>
          <a:p>
            <a:pPr marL="457200" indent="-457200">
              <a:buFont typeface="Arial" panose="020B0604020202020204" pitchFamily="34" charset="0"/>
              <a:buChar char="•"/>
            </a:pPr>
            <a:endParaRPr lang="en-US" sz="3600" dirty="0"/>
          </a:p>
          <a:p>
            <a:r>
              <a:rPr lang="en-US" sz="3600" dirty="0"/>
              <a:t>By reversing the conditionals and “</a:t>
            </a:r>
            <a:r>
              <a:rPr lang="en-US" sz="3600" dirty="0">
                <a:solidFill>
                  <a:srgbClr val="FF0000"/>
                </a:solidFill>
              </a:rPr>
              <a:t>failing early</a:t>
            </a:r>
            <a:r>
              <a:rPr lang="en-US" sz="3600" dirty="0"/>
              <a:t>” you simplify the code</a:t>
            </a:r>
            <a:endParaRPr lang="th-TH" sz="3600" dirty="0"/>
          </a:p>
        </p:txBody>
      </p:sp>
    </p:spTree>
    <p:extLst>
      <p:ext uri="{BB962C8B-B14F-4D97-AF65-F5344CB8AC3E}">
        <p14:creationId xmlns:p14="http://schemas.microsoft.com/office/powerpoint/2010/main" val="1660956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41</a:t>
            </a:fld>
            <a:endParaRPr lang="th-TH"/>
          </a:p>
        </p:txBody>
      </p:sp>
      <p:sp>
        <p:nvSpPr>
          <p:cNvPr id="3" name="Rectangle 2"/>
          <p:cNvSpPr/>
          <p:nvPr/>
        </p:nvSpPr>
        <p:spPr>
          <a:xfrm>
            <a:off x="27887" y="22408"/>
            <a:ext cx="1992853" cy="707886"/>
          </a:xfrm>
          <a:prstGeom prst="rect">
            <a:avLst/>
          </a:prstGeom>
        </p:spPr>
        <p:txBody>
          <a:bodyPr wrap="none">
            <a:spAutoFit/>
          </a:bodyPr>
          <a:lstStyle/>
          <a:p>
            <a:r>
              <a:rPr lang="en-US" sz="4000" b="1" dirty="0">
                <a:solidFill>
                  <a:srgbClr val="0070C0"/>
                </a:solidFill>
              </a:rPr>
              <a:t>Example</a:t>
            </a:r>
            <a:endParaRPr lang="th-TH" sz="4000" b="1" dirty="0">
              <a:solidFill>
                <a:srgbClr val="0070C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208912" cy="465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724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42</a:t>
            </a:fld>
            <a:endParaRPr lang="th-TH"/>
          </a:p>
        </p:txBody>
      </p:sp>
      <p:sp>
        <p:nvSpPr>
          <p:cNvPr id="3" name="Rectangle 2"/>
          <p:cNvSpPr/>
          <p:nvPr/>
        </p:nvSpPr>
        <p:spPr>
          <a:xfrm>
            <a:off x="0" y="0"/>
            <a:ext cx="1992853" cy="707886"/>
          </a:xfrm>
          <a:prstGeom prst="rect">
            <a:avLst/>
          </a:prstGeom>
        </p:spPr>
        <p:txBody>
          <a:bodyPr wrap="none">
            <a:spAutoFit/>
          </a:bodyPr>
          <a:lstStyle/>
          <a:p>
            <a:r>
              <a:rPr lang="en-US" sz="4000" b="1" dirty="0">
                <a:solidFill>
                  <a:srgbClr val="0070C0"/>
                </a:solidFill>
              </a:rPr>
              <a:t>Example</a:t>
            </a:r>
            <a:endParaRPr lang="th-TH" sz="4000" b="1" dirty="0">
              <a:solidFill>
                <a:srgbClr val="0070C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74390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24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43</a:t>
            </a:fld>
            <a:endParaRPr lang="th-TH"/>
          </a:p>
        </p:txBody>
      </p:sp>
      <p:sp>
        <p:nvSpPr>
          <p:cNvPr id="3" name="Rectangle 2"/>
          <p:cNvSpPr/>
          <p:nvPr/>
        </p:nvSpPr>
        <p:spPr>
          <a:xfrm>
            <a:off x="1" y="0"/>
            <a:ext cx="9144000" cy="6494085"/>
          </a:xfrm>
          <a:prstGeom prst="rect">
            <a:avLst/>
          </a:prstGeom>
        </p:spPr>
        <p:txBody>
          <a:bodyPr wrap="square">
            <a:spAutoFit/>
          </a:bodyPr>
          <a:lstStyle/>
          <a:p>
            <a:r>
              <a:rPr lang="en-US" sz="4000" b="1" dirty="0">
                <a:solidFill>
                  <a:srgbClr val="0070C0"/>
                </a:solidFill>
              </a:rPr>
              <a:t>Example</a:t>
            </a:r>
          </a:p>
          <a:p>
            <a:endParaRPr lang="en-US" sz="4000" b="1" dirty="0"/>
          </a:p>
          <a:p>
            <a:endParaRPr lang="en-US" sz="4000" b="1" dirty="0"/>
          </a:p>
          <a:p>
            <a:endParaRPr lang="en-US" sz="4000" b="1" dirty="0"/>
          </a:p>
          <a:p>
            <a:r>
              <a:rPr lang="en-US" sz="3200" dirty="0"/>
              <a:t>In this final step</a:t>
            </a:r>
          </a:p>
          <a:p>
            <a:r>
              <a:rPr lang="en-US" sz="3200" dirty="0"/>
              <a:t>we can eliminate the temporary variable altogether,</a:t>
            </a:r>
          </a:p>
          <a:p>
            <a:r>
              <a:rPr lang="en-US" sz="3200" dirty="0"/>
              <a:t>replace 0.0 with a constant that provides semantic meaning, and just return the adjusted capital without storing it in a temp first.</a:t>
            </a:r>
          </a:p>
          <a:p>
            <a:endParaRPr lang="en-US" sz="3200" dirty="0"/>
          </a:p>
          <a:p>
            <a:r>
              <a:rPr lang="en-US" sz="3200" dirty="0"/>
              <a:t>The resulting method is simpler, shorter, easier to understand</a:t>
            </a:r>
            <a:endParaRPr lang="th-TH" sz="3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92696"/>
            <a:ext cx="73914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85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5</a:t>
            </a:fld>
            <a:endParaRPr lang="th-TH"/>
          </a:p>
        </p:txBody>
      </p:sp>
      <p:sp>
        <p:nvSpPr>
          <p:cNvPr id="3" name="Rectangle 2"/>
          <p:cNvSpPr/>
          <p:nvPr/>
        </p:nvSpPr>
        <p:spPr>
          <a:xfrm>
            <a:off x="0" y="0"/>
            <a:ext cx="9036496" cy="4955203"/>
          </a:xfrm>
          <a:prstGeom prst="rect">
            <a:avLst/>
          </a:prstGeom>
        </p:spPr>
        <p:txBody>
          <a:bodyPr wrap="square">
            <a:spAutoFit/>
          </a:bodyPr>
          <a:lstStyle/>
          <a:p>
            <a:r>
              <a:rPr lang="en-US" sz="4000" b="1" dirty="0"/>
              <a:t>(Another) Simple Example</a:t>
            </a:r>
          </a:p>
          <a:p>
            <a:endParaRPr lang="en-US" sz="4000" b="1" dirty="0"/>
          </a:p>
          <a:p>
            <a:r>
              <a:rPr lang="en-US" sz="3200" dirty="0"/>
              <a:t>Replace Magic Number with Symbolic Constant</a:t>
            </a:r>
          </a:p>
          <a:p>
            <a:r>
              <a:rPr lang="en-US" sz="2000" dirty="0"/>
              <a:t>double </a:t>
            </a:r>
            <a:r>
              <a:rPr lang="en-US" sz="2000" dirty="0" err="1"/>
              <a:t>potentialEnergy</a:t>
            </a:r>
            <a:r>
              <a:rPr lang="en-US" sz="2000" dirty="0"/>
              <a:t>(double mass, double height) {</a:t>
            </a:r>
          </a:p>
          <a:p>
            <a:r>
              <a:rPr lang="en-US" sz="2000" dirty="0"/>
              <a:t>return mass * </a:t>
            </a:r>
            <a:r>
              <a:rPr lang="en-US" sz="2000" b="1" dirty="0">
                <a:solidFill>
                  <a:srgbClr val="FF0000"/>
                </a:solidFill>
              </a:rPr>
              <a:t>9.81</a:t>
            </a:r>
            <a:r>
              <a:rPr lang="en-US" sz="2000" dirty="0"/>
              <a:t> * height;</a:t>
            </a:r>
          </a:p>
          <a:p>
            <a:r>
              <a:rPr lang="en-US" sz="2000" dirty="0"/>
              <a:t>}</a:t>
            </a:r>
          </a:p>
          <a:p>
            <a:endParaRPr lang="en-US" sz="3200" dirty="0"/>
          </a:p>
          <a:p>
            <a:r>
              <a:rPr lang="en-US" sz="3200" dirty="0"/>
              <a:t>becomes this</a:t>
            </a:r>
          </a:p>
          <a:p>
            <a:r>
              <a:rPr lang="en-US" sz="2000" dirty="0"/>
              <a:t>double </a:t>
            </a:r>
            <a:r>
              <a:rPr lang="en-US" sz="2000" dirty="0" err="1"/>
              <a:t>potentialEnergy</a:t>
            </a:r>
            <a:r>
              <a:rPr lang="en-US" sz="2000" dirty="0"/>
              <a:t>(double mass, double height) {</a:t>
            </a:r>
          </a:p>
          <a:p>
            <a:r>
              <a:rPr lang="en-US" sz="2000" dirty="0"/>
              <a:t>return mass * </a:t>
            </a:r>
            <a:r>
              <a:rPr lang="en-US" sz="2000" b="1" dirty="0">
                <a:solidFill>
                  <a:srgbClr val="FF0000"/>
                </a:solidFill>
              </a:rPr>
              <a:t>GRAVITATIONAL_CONSTANT</a:t>
            </a:r>
            <a:r>
              <a:rPr lang="en-US" sz="2000" dirty="0"/>
              <a:t> * height;</a:t>
            </a:r>
          </a:p>
          <a:p>
            <a:r>
              <a:rPr lang="en-US" sz="2000" dirty="0"/>
              <a:t>}</a:t>
            </a:r>
          </a:p>
          <a:p>
            <a:r>
              <a:rPr lang="en-US" sz="2000" dirty="0"/>
              <a:t>static final double </a:t>
            </a:r>
            <a:r>
              <a:rPr lang="en-US" sz="2000" b="1" dirty="0">
                <a:solidFill>
                  <a:srgbClr val="FF0000"/>
                </a:solidFill>
              </a:rPr>
              <a:t>GRAVITATIONAL_CONSTANT = 9.81</a:t>
            </a:r>
            <a:r>
              <a:rPr lang="en-US" sz="2000" dirty="0"/>
              <a:t>;</a:t>
            </a:r>
            <a:endParaRPr lang="th-TH" sz="2000" dirty="0"/>
          </a:p>
        </p:txBody>
      </p:sp>
    </p:spTree>
    <p:extLst>
      <p:ext uri="{BB962C8B-B14F-4D97-AF65-F5344CB8AC3E}">
        <p14:creationId xmlns:p14="http://schemas.microsoft.com/office/powerpoint/2010/main" val="29991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6</a:t>
            </a:fld>
            <a:endParaRPr lang="th-TH"/>
          </a:p>
        </p:txBody>
      </p:sp>
      <p:sp>
        <p:nvSpPr>
          <p:cNvPr id="3" name="Rectangle 2"/>
          <p:cNvSpPr/>
          <p:nvPr/>
        </p:nvSpPr>
        <p:spPr>
          <a:xfrm>
            <a:off x="215008" y="108287"/>
            <a:ext cx="8928992" cy="3477875"/>
          </a:xfrm>
          <a:prstGeom prst="rect">
            <a:avLst/>
          </a:prstGeom>
        </p:spPr>
        <p:txBody>
          <a:bodyPr wrap="square">
            <a:spAutoFit/>
          </a:bodyPr>
          <a:lstStyle/>
          <a:p>
            <a:r>
              <a:rPr lang="en-US" sz="4000" b="1" dirty="0"/>
              <a:t>A “cookbook” can be useful</a:t>
            </a:r>
          </a:p>
          <a:p>
            <a:pPr marL="457200" indent="-457200">
              <a:buFont typeface="Arial" panose="020B0604020202020204" pitchFamily="34" charset="0"/>
              <a:buChar char="•"/>
            </a:pPr>
            <a:r>
              <a:rPr lang="en-US" sz="3600" b="1" dirty="0">
                <a:solidFill>
                  <a:srgbClr val="FF0000"/>
                </a:solidFill>
              </a:rPr>
              <a:t>Refactoring</a:t>
            </a:r>
            <a:r>
              <a:rPr lang="en-US" sz="3600" b="1" dirty="0"/>
              <a:t>: Improving the Design of Existing Code </a:t>
            </a:r>
          </a:p>
          <a:p>
            <a:pPr marL="914400" lvl="1" indent="-457200">
              <a:buFont typeface="Arial" panose="020B0604020202020204" pitchFamily="34" charset="0"/>
              <a:buChar char="•"/>
            </a:pPr>
            <a:r>
              <a:rPr lang="en-US" sz="3600" dirty="0"/>
              <a:t>by Martin Fowler (and Kent Beck, John Brant, William </a:t>
            </a:r>
            <a:r>
              <a:rPr lang="en-US" sz="3600" dirty="0" err="1"/>
              <a:t>Opdyke</a:t>
            </a:r>
            <a:r>
              <a:rPr lang="en-US" sz="3600" dirty="0"/>
              <a:t>, and Don Roberts)</a:t>
            </a:r>
          </a:p>
          <a:p>
            <a:endParaRPr lang="th-TH" sz="3600" dirty="0"/>
          </a:p>
        </p:txBody>
      </p:sp>
      <p:pic>
        <p:nvPicPr>
          <p:cNvPr id="4" name="Picture 3">
            <a:extLst>
              <a:ext uri="{FF2B5EF4-FFF2-40B4-BE49-F238E27FC236}">
                <a16:creationId xmlns:a16="http://schemas.microsoft.com/office/drawing/2014/main" id="{89D912DA-9885-5876-F8A4-D07C85C8B85D}"/>
              </a:ext>
            </a:extLst>
          </p:cNvPr>
          <p:cNvPicPr>
            <a:picLocks noChangeAspect="1"/>
          </p:cNvPicPr>
          <p:nvPr/>
        </p:nvPicPr>
        <p:blipFill>
          <a:blip r:embed="rId2"/>
          <a:stretch>
            <a:fillRect/>
          </a:stretch>
        </p:blipFill>
        <p:spPr>
          <a:xfrm>
            <a:off x="5041032" y="3033817"/>
            <a:ext cx="3024336" cy="3750176"/>
          </a:xfrm>
          <a:prstGeom prst="rect">
            <a:avLst/>
          </a:prstGeom>
        </p:spPr>
      </p:pic>
      <p:pic>
        <p:nvPicPr>
          <p:cNvPr id="5" name="Picture 4">
            <a:extLst>
              <a:ext uri="{FF2B5EF4-FFF2-40B4-BE49-F238E27FC236}">
                <a16:creationId xmlns:a16="http://schemas.microsoft.com/office/drawing/2014/main" id="{78DA0A47-FD01-20E4-A289-5B2821E0B321}"/>
              </a:ext>
            </a:extLst>
          </p:cNvPr>
          <p:cNvPicPr>
            <a:picLocks noChangeAspect="1"/>
          </p:cNvPicPr>
          <p:nvPr/>
        </p:nvPicPr>
        <p:blipFill>
          <a:blip r:embed="rId3"/>
          <a:stretch>
            <a:fillRect/>
          </a:stretch>
        </p:blipFill>
        <p:spPr>
          <a:xfrm>
            <a:off x="1314809" y="3113484"/>
            <a:ext cx="2970139" cy="3750176"/>
          </a:xfrm>
          <a:prstGeom prst="rect">
            <a:avLst/>
          </a:prstGeom>
        </p:spPr>
      </p:pic>
    </p:spTree>
    <p:extLst>
      <p:ext uri="{BB962C8B-B14F-4D97-AF65-F5344CB8AC3E}">
        <p14:creationId xmlns:p14="http://schemas.microsoft.com/office/powerpoint/2010/main" val="286368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7</a:t>
            </a:fld>
            <a:endParaRPr lang="th-TH"/>
          </a:p>
        </p:txBody>
      </p:sp>
      <p:sp>
        <p:nvSpPr>
          <p:cNvPr id="3" name="Rectangle 2"/>
          <p:cNvSpPr/>
          <p:nvPr/>
        </p:nvSpPr>
        <p:spPr>
          <a:xfrm>
            <a:off x="0" y="-64264"/>
            <a:ext cx="9144000" cy="5693866"/>
          </a:xfrm>
          <a:prstGeom prst="rect">
            <a:avLst/>
          </a:prstGeom>
        </p:spPr>
        <p:txBody>
          <a:bodyPr wrap="square">
            <a:spAutoFit/>
          </a:bodyPr>
          <a:lstStyle/>
          <a:p>
            <a:r>
              <a:rPr lang="en-US" sz="4000" b="1" dirty="0">
                <a:solidFill>
                  <a:srgbClr val="0070C0"/>
                </a:solidFill>
              </a:rPr>
              <a:t>How do you make refactoring safe?</a:t>
            </a:r>
          </a:p>
          <a:p>
            <a:r>
              <a:rPr lang="en-US" sz="3600" dirty="0">
                <a:solidFill>
                  <a:srgbClr val="FF0000"/>
                </a:solidFill>
              </a:rPr>
              <a:t>Test constantly!</a:t>
            </a:r>
          </a:p>
          <a:p>
            <a:r>
              <a:rPr lang="en-US" sz="3600" dirty="0"/>
              <a:t>This ties into the </a:t>
            </a:r>
            <a:r>
              <a:rPr lang="en-US" sz="3600" b="1" dirty="0"/>
              <a:t>agile design paradigm</a:t>
            </a:r>
          </a:p>
          <a:p>
            <a:pPr marL="571500" indent="-571500">
              <a:buFont typeface="Arial" panose="020B0604020202020204" pitchFamily="34" charset="0"/>
              <a:buChar char="•"/>
            </a:pPr>
            <a:r>
              <a:rPr lang="en-US" sz="3600" dirty="0"/>
              <a:t>you write tests before you write code</a:t>
            </a:r>
          </a:p>
          <a:p>
            <a:pPr marL="571500" indent="-571500">
              <a:buFont typeface="Arial" panose="020B0604020202020204" pitchFamily="34" charset="0"/>
              <a:buChar char="•"/>
            </a:pPr>
            <a:r>
              <a:rPr lang="en-US" sz="3600" dirty="0"/>
              <a:t>after you refactor, you run the tests and check that they all pass</a:t>
            </a:r>
          </a:p>
          <a:p>
            <a:pPr marL="1028700" lvl="1" indent="-571500">
              <a:buFont typeface="Arial" panose="020B0604020202020204" pitchFamily="34" charset="0"/>
              <a:buChar char="•"/>
            </a:pPr>
            <a:r>
              <a:rPr lang="en-US" sz="3600" dirty="0"/>
              <a:t>if a test fails, the refactoring broke something but you know about it right away and can fix the problem before you move on</a:t>
            </a:r>
            <a:endParaRPr lang="th-TH" dirty="0"/>
          </a:p>
        </p:txBody>
      </p:sp>
    </p:spTree>
    <p:extLst>
      <p:ext uri="{BB962C8B-B14F-4D97-AF65-F5344CB8AC3E}">
        <p14:creationId xmlns:p14="http://schemas.microsoft.com/office/powerpoint/2010/main" val="236293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8</a:t>
            </a:fld>
            <a:endParaRPr lang="th-TH"/>
          </a:p>
        </p:txBody>
      </p:sp>
      <p:sp>
        <p:nvSpPr>
          <p:cNvPr id="3" name="Rectangle 2"/>
          <p:cNvSpPr/>
          <p:nvPr/>
        </p:nvSpPr>
        <p:spPr>
          <a:xfrm>
            <a:off x="1" y="80388"/>
            <a:ext cx="8892480" cy="5632311"/>
          </a:xfrm>
          <a:prstGeom prst="rect">
            <a:avLst/>
          </a:prstGeom>
        </p:spPr>
        <p:txBody>
          <a:bodyPr wrap="square">
            <a:spAutoFit/>
          </a:bodyPr>
          <a:lstStyle/>
          <a:p>
            <a:r>
              <a:rPr lang="en-US" sz="4000" b="1" dirty="0">
                <a:solidFill>
                  <a:srgbClr val="0070C0"/>
                </a:solidFill>
              </a:rPr>
              <a:t>Refactoring: Where to Start?</a:t>
            </a:r>
          </a:p>
          <a:p>
            <a:r>
              <a:rPr lang="en-US" sz="4000" dirty="0"/>
              <a:t>How do you identify code that needs to be refactored?</a:t>
            </a:r>
            <a:endParaRPr lang="en-US" sz="4000" b="1" dirty="0"/>
          </a:p>
          <a:p>
            <a:pPr marL="571500" indent="-571500">
              <a:buFont typeface="Arial" panose="020B0604020202020204" pitchFamily="34" charset="0"/>
              <a:buChar char="•"/>
            </a:pPr>
            <a:r>
              <a:rPr lang="en-US" sz="4000" b="1" dirty="0"/>
              <a:t>Look for “</a:t>
            </a:r>
            <a:r>
              <a:rPr lang="en-US" sz="4000" b="1" dirty="0">
                <a:solidFill>
                  <a:srgbClr val="FF0000"/>
                </a:solidFill>
              </a:rPr>
              <a:t>Bad Smells</a:t>
            </a:r>
            <a:r>
              <a:rPr lang="en-US" sz="4000" b="1" dirty="0"/>
              <a:t>” in Code</a:t>
            </a:r>
          </a:p>
          <a:p>
            <a:pPr marL="1028700" lvl="1" indent="-571500">
              <a:buFont typeface="Arial" panose="020B0604020202020204" pitchFamily="34" charset="0"/>
              <a:buChar char="•"/>
            </a:pPr>
            <a:r>
              <a:rPr lang="en-US" sz="4000" dirty="0"/>
              <a:t>A very valuable chapter in Fowler’s book</a:t>
            </a:r>
          </a:p>
          <a:p>
            <a:pPr marL="1028700" lvl="1" indent="-571500">
              <a:buFont typeface="Arial" panose="020B0604020202020204" pitchFamily="34" charset="0"/>
              <a:buChar char="•"/>
            </a:pPr>
            <a:r>
              <a:rPr lang="en-US" sz="4000" dirty="0"/>
              <a:t>It presents examples of “bad smells” and then suggests refactoring techniques to apply</a:t>
            </a:r>
            <a:endParaRPr lang="th-TH" sz="4000" dirty="0"/>
          </a:p>
        </p:txBody>
      </p:sp>
    </p:spTree>
    <p:extLst>
      <p:ext uri="{BB962C8B-B14F-4D97-AF65-F5344CB8AC3E}">
        <p14:creationId xmlns:p14="http://schemas.microsoft.com/office/powerpoint/2010/main" val="44045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9</a:t>
            </a:fld>
            <a:endParaRPr lang="th-TH"/>
          </a:p>
        </p:txBody>
      </p:sp>
      <p:sp>
        <p:nvSpPr>
          <p:cNvPr id="3" name="Rectangle 2"/>
          <p:cNvSpPr/>
          <p:nvPr/>
        </p:nvSpPr>
        <p:spPr>
          <a:xfrm>
            <a:off x="0" y="366623"/>
            <a:ext cx="9144000" cy="4154984"/>
          </a:xfrm>
          <a:prstGeom prst="rect">
            <a:avLst/>
          </a:prstGeom>
        </p:spPr>
        <p:txBody>
          <a:bodyPr wrap="square">
            <a:spAutoFit/>
          </a:bodyPr>
          <a:lstStyle/>
          <a:p>
            <a:r>
              <a:rPr lang="en-US" sz="4000" b="1" dirty="0">
                <a:solidFill>
                  <a:srgbClr val="0070C0"/>
                </a:solidFill>
              </a:rPr>
              <a:t>Bad Smells in Code</a:t>
            </a:r>
          </a:p>
          <a:p>
            <a:pPr marL="457200" indent="-457200">
              <a:buFont typeface="Arial" panose="020B0604020202020204" pitchFamily="34" charset="0"/>
              <a:buChar char="•"/>
            </a:pPr>
            <a:r>
              <a:rPr lang="en-US" b="1" dirty="0"/>
              <a:t>Duplicated Code</a:t>
            </a:r>
          </a:p>
          <a:p>
            <a:pPr marL="914400" lvl="1" indent="-457200">
              <a:buFont typeface="Arial" panose="020B0604020202020204" pitchFamily="34" charset="0"/>
              <a:buChar char="•"/>
            </a:pPr>
            <a:r>
              <a:rPr lang="en-US" dirty="0"/>
              <a:t>bad because if you modify one instance of duplicated code but not the others, you (may) have introduced a bug!</a:t>
            </a:r>
          </a:p>
          <a:p>
            <a:pPr marL="457200" indent="-457200">
              <a:buFont typeface="Arial" panose="020B0604020202020204" pitchFamily="34" charset="0"/>
              <a:buChar char="•"/>
            </a:pPr>
            <a:r>
              <a:rPr lang="en-US" b="1" dirty="0"/>
              <a:t>Long Method</a:t>
            </a:r>
          </a:p>
          <a:p>
            <a:pPr marL="914400" lvl="1" indent="-457200">
              <a:buFont typeface="Arial" panose="020B0604020202020204" pitchFamily="34" charset="0"/>
              <a:buChar char="•"/>
            </a:pPr>
            <a:r>
              <a:rPr lang="en-US" dirty="0"/>
              <a:t>long methods are more difficult to understand</a:t>
            </a:r>
          </a:p>
          <a:p>
            <a:pPr marL="1371600" lvl="2" indent="-457200">
              <a:buFont typeface="Arial" panose="020B0604020202020204" pitchFamily="34" charset="0"/>
              <a:buChar char="•"/>
            </a:pPr>
            <a:r>
              <a:rPr lang="en-US" dirty="0"/>
              <a:t>performance concerns with respect to lots of short methods are largely obsolete</a:t>
            </a:r>
            <a:endParaRPr lang="th-TH" dirty="0"/>
          </a:p>
        </p:txBody>
      </p:sp>
    </p:spTree>
    <p:extLst>
      <p:ext uri="{BB962C8B-B14F-4D97-AF65-F5344CB8AC3E}">
        <p14:creationId xmlns:p14="http://schemas.microsoft.com/office/powerpoint/2010/main" val="3328607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2761</TotalTime>
  <Words>2058</Words>
  <Application>Microsoft Office PowerPoint</Application>
  <PresentationFormat>On-screen Show (4:3)</PresentationFormat>
  <Paragraphs>319</Paragraphs>
  <Slides>43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Software Design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Architecture</dc:title>
  <dc:creator>boonjv</dc:creator>
  <cp:lastModifiedBy>Veera Boonjing</cp:lastModifiedBy>
  <cp:revision>67</cp:revision>
  <dcterms:created xsi:type="dcterms:W3CDTF">2015-01-04T08:11:00Z</dcterms:created>
  <dcterms:modified xsi:type="dcterms:W3CDTF">2024-07-01T10:27:10Z</dcterms:modified>
</cp:coreProperties>
</file>