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30" r:id="rId3"/>
    <p:sldId id="434" r:id="rId4"/>
    <p:sldId id="436" r:id="rId5"/>
    <p:sldId id="437" r:id="rId6"/>
    <p:sldId id="438" r:id="rId7"/>
    <p:sldId id="390" r:id="rId8"/>
    <p:sldId id="396" r:id="rId9"/>
    <p:sldId id="399" r:id="rId10"/>
    <p:sldId id="401" r:id="rId11"/>
    <p:sldId id="402" r:id="rId12"/>
    <p:sldId id="403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00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28" r:id="rId37"/>
    <p:sldId id="429" r:id="rId38"/>
    <p:sldId id="393" r:id="rId3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08/07/67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571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08/07/67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08/07/67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08/07/67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08/07/67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08/07/67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08/07/67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Modularity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Cohesion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Functional cohesion</a:t>
            </a:r>
          </a:p>
          <a:p>
            <a:pPr marL="400050" lvl="1" indent="0">
              <a:buNone/>
            </a:pPr>
            <a:r>
              <a:rPr lang="en-US" i="1" dirty="0"/>
              <a:t>Parts of the module are related to the other, and the module contains everything essential to function.</a:t>
            </a:r>
          </a:p>
          <a:p>
            <a:pPr marL="400050" lvl="1" indent="0">
              <a:buNone/>
            </a:pPr>
            <a:r>
              <a:rPr lang="en-GB" i="1" dirty="0"/>
              <a:t>  </a:t>
            </a:r>
          </a:p>
          <a:p>
            <a:pPr marL="400050" lvl="1" indent="0">
              <a:buNone/>
            </a:pPr>
            <a:endParaRPr lang="en-US" i="1" dirty="0"/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98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Cohesion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Sequential cohesion (</a:t>
            </a:r>
            <a:r>
              <a:rPr lang="en-GB" b="1" i="1" dirty="0">
                <a:solidFill>
                  <a:srgbClr val="FF0000"/>
                </a:solidFill>
              </a:rPr>
              <a:t>flow is of the data </a:t>
            </a:r>
            <a:r>
              <a:rPr lang="en-US" b="1" i="1" dirty="0">
                <a:solidFill>
                  <a:srgbClr val="FF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GB" i="1" dirty="0"/>
              <a:t>Parts of a module are grouped because the output from one part is the input to another. </a:t>
            </a:r>
            <a:endParaRPr lang="en-US" i="1" dirty="0"/>
          </a:p>
          <a:p>
            <a:pPr marL="400050" lvl="1" indent="0">
              <a:buNone/>
            </a:pPr>
            <a:endParaRPr lang="en-US" i="1" u="sng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619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Cohesion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Communicational cohesion</a:t>
            </a:r>
          </a:p>
          <a:p>
            <a:pPr marL="400050" lvl="1" indent="0">
              <a:buNone/>
            </a:pPr>
            <a:r>
              <a:rPr lang="en-GB" i="1" dirty="0"/>
              <a:t>Parts of a module are grouped together because they use the same set of inputs and outputs.</a:t>
            </a:r>
          </a:p>
          <a:p>
            <a:pPr marL="400050" lvl="1" indent="0">
              <a:buNone/>
            </a:pPr>
            <a:endParaRPr lang="en-GB" i="1" dirty="0"/>
          </a:p>
          <a:p>
            <a:pPr marL="400050" lvl="1" indent="0">
              <a:buNone/>
            </a:pPr>
            <a:r>
              <a:rPr lang="en-US" i="1" dirty="0"/>
              <a:t> </a:t>
            </a:r>
          </a:p>
          <a:p>
            <a:pPr marL="400050" lvl="1" indent="0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754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Cohesion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Procedural cohesion (</a:t>
            </a:r>
            <a:r>
              <a:rPr lang="en-GB" b="1" i="1" dirty="0">
                <a:solidFill>
                  <a:srgbClr val="FF0000"/>
                </a:solidFill>
              </a:rPr>
              <a:t>flow is of functionality</a:t>
            </a:r>
            <a:r>
              <a:rPr lang="en-US" b="1" i="1" dirty="0">
                <a:solidFill>
                  <a:srgbClr val="FF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GB" i="1" dirty="0"/>
              <a:t>Parts of a module are grouped because they always follow a certain sequence of execution.</a:t>
            </a: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665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Cohesion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Temporal cohesion</a:t>
            </a:r>
          </a:p>
          <a:p>
            <a:pPr marL="400050" lvl="1" indent="0">
              <a:buNone/>
            </a:pPr>
            <a:r>
              <a:rPr lang="en-GB" i="1" dirty="0"/>
              <a:t>Parts of a module are grouped together based on </a:t>
            </a:r>
            <a:r>
              <a:rPr lang="en-GB" i="1" dirty="0">
                <a:solidFill>
                  <a:srgbClr val="FF0000"/>
                </a:solidFill>
              </a:rPr>
              <a:t>when</a:t>
            </a:r>
            <a:r>
              <a:rPr lang="en-GB" i="1" dirty="0"/>
              <a:t> they are processed. </a:t>
            </a:r>
          </a:p>
          <a:p>
            <a:pPr marL="400050" lvl="1" indent="0">
              <a:buNone/>
            </a:pPr>
            <a:endParaRPr lang="en-US" i="1" dirty="0"/>
          </a:p>
          <a:p>
            <a:pPr marL="400050" lvl="1" indent="0">
              <a:buNone/>
            </a:pPr>
            <a:r>
              <a:rPr lang="en-US" i="1" dirty="0"/>
              <a:t>For example, many systems have a list of seemingly unrelated things that must be initialized at system startup; these different tasks are temporally cohesive.</a:t>
            </a:r>
          </a:p>
          <a:p>
            <a:pPr marL="400050" lvl="1" indent="0">
              <a:buNone/>
            </a:pPr>
            <a:r>
              <a:rPr lang="en-GB" i="1" u="sng" dirty="0">
                <a:solidFill>
                  <a:srgbClr val="FF0000"/>
                </a:solidFill>
              </a:rPr>
              <a:t> </a:t>
            </a: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7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Cohesion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Logical cohesion</a:t>
            </a:r>
          </a:p>
          <a:p>
            <a:pPr marL="400050" lvl="1" indent="0">
              <a:buNone/>
            </a:pPr>
            <a:r>
              <a:rPr lang="en-GB" i="1" dirty="0"/>
              <a:t>Parts of a module are grouped together because they are related in some way logically.</a:t>
            </a:r>
          </a:p>
          <a:p>
            <a:pPr marL="400050" lvl="1" indent="0">
              <a:buNone/>
            </a:pPr>
            <a:endParaRPr lang="en-US" i="1" dirty="0"/>
          </a:p>
          <a:p>
            <a:pPr marL="400050" lvl="1" indent="0">
              <a:buNone/>
            </a:pPr>
            <a:r>
              <a:rPr lang="en-US" i="1" dirty="0"/>
              <a:t>For example, </a:t>
            </a:r>
            <a:r>
              <a:rPr lang="en-GB" i="1" dirty="0"/>
              <a:t>a module that contains a set of functions that handles I/O for the application. While they are related logically, the nature of the various functions would be quite different</a:t>
            </a:r>
            <a:r>
              <a:rPr lang="en-US" i="1" dirty="0"/>
              <a:t>.  </a:t>
            </a:r>
          </a:p>
          <a:p>
            <a:endParaRPr lang="en-US" i="1" dirty="0"/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8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Cohesion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Coincidental cohesion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Elements in a module are not related other than being in the same source file; this represents the most negative form of cohesion. </a:t>
            </a: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2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Cohesion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architect defines </a:t>
            </a:r>
            <a:r>
              <a:rPr lang="en-US" dirty="0">
                <a:solidFill>
                  <a:srgbClr val="000000"/>
                </a:solidFill>
              </a:rPr>
              <a:t>the degree of cohesiveness of a particular module.</a:t>
            </a:r>
          </a:p>
          <a:p>
            <a:pPr marL="0" indent="0">
              <a:buNone/>
            </a:pPr>
            <a:r>
              <a:rPr lang="en-US" dirty="0"/>
              <a:t>Consider this module definition: </a:t>
            </a:r>
          </a:p>
          <a:p>
            <a:pPr marL="400050" lvl="1" indent="0">
              <a:buNone/>
            </a:pPr>
            <a:r>
              <a:rPr lang="en-US" b="1" i="1" dirty="0"/>
              <a:t>Customer Maintenance 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• add customer </a:t>
            </a:r>
          </a:p>
          <a:p>
            <a:pPr marL="400050" lvl="1" indent="0">
              <a:buNone/>
            </a:pPr>
            <a:r>
              <a:rPr lang="en-US" dirty="0"/>
              <a:t>• update customer </a:t>
            </a:r>
          </a:p>
          <a:p>
            <a:pPr marL="400050" lvl="1" indent="0">
              <a:buNone/>
            </a:pPr>
            <a:r>
              <a:rPr lang="en-US" dirty="0"/>
              <a:t>• get customer </a:t>
            </a:r>
          </a:p>
          <a:p>
            <a:pPr marL="400050" lvl="1" indent="0">
              <a:buNone/>
            </a:pPr>
            <a:r>
              <a:rPr lang="en-US" dirty="0"/>
              <a:t>• notify customer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• get customer orders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• cancel customer orders </a:t>
            </a: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3968" y="4149080"/>
            <a:ext cx="45720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Should the last two entries reside in this module?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73595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Cohesion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Should the developer create two separate modules, such as: </a:t>
            </a:r>
          </a:p>
          <a:p>
            <a:pPr marL="400050" lvl="1" indent="0">
              <a:buNone/>
            </a:pPr>
            <a:r>
              <a:rPr lang="en-US" b="1" i="1" dirty="0"/>
              <a:t>Customer Maintenance 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• add customer </a:t>
            </a:r>
          </a:p>
          <a:p>
            <a:pPr marL="400050" lvl="1" indent="0">
              <a:buNone/>
            </a:pPr>
            <a:r>
              <a:rPr lang="en-US" dirty="0"/>
              <a:t>• update customer </a:t>
            </a:r>
          </a:p>
          <a:p>
            <a:pPr marL="400050" lvl="1" indent="0">
              <a:buNone/>
            </a:pPr>
            <a:r>
              <a:rPr lang="en-US" dirty="0"/>
              <a:t>• get customer </a:t>
            </a:r>
          </a:p>
          <a:p>
            <a:pPr marL="400050" lvl="1" indent="0">
              <a:buNone/>
            </a:pPr>
            <a:r>
              <a:rPr lang="en-US" dirty="0"/>
              <a:t>• notify customer </a:t>
            </a:r>
          </a:p>
          <a:p>
            <a:pPr marL="400050" lvl="1" indent="0">
              <a:buNone/>
            </a:pPr>
            <a:r>
              <a:rPr lang="en-US" b="1" dirty="0"/>
              <a:t>Order Maintenance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• get customer orders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• cancel customer orders </a:t>
            </a: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3968" y="4149080"/>
            <a:ext cx="4860032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Which is the correct structure? As always, it depends: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6367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Cohesion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Trade-off analysis</a:t>
            </a:r>
            <a:r>
              <a:rPr lang="en-US" dirty="0"/>
              <a:t>: the job of a software architect.</a:t>
            </a:r>
            <a:endParaRPr lang="th-TH" dirty="0"/>
          </a:p>
          <a:p>
            <a:r>
              <a:rPr lang="en-US" dirty="0"/>
              <a:t>Are those the only two operations for </a:t>
            </a:r>
            <a:r>
              <a:rPr lang="en-US" dirty="0">
                <a:solidFill>
                  <a:srgbClr val="FF0000"/>
                </a:solidFill>
              </a:rPr>
              <a:t>Order Maintenance</a:t>
            </a:r>
            <a:r>
              <a:rPr lang="en-US" dirty="0"/>
              <a:t>? If so, it may make sense to collapse those operations back into Customer Maintenance. </a:t>
            </a:r>
          </a:p>
          <a:p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Customer Maintenance </a:t>
            </a:r>
            <a:r>
              <a:rPr lang="en-US" dirty="0"/>
              <a:t>expected to grow much larger, encouraging developers to look for opportunities to extract behavior?</a:t>
            </a:r>
          </a:p>
          <a:p>
            <a:r>
              <a:rPr lang="en-US" dirty="0"/>
              <a:t>Does </a:t>
            </a:r>
            <a:r>
              <a:rPr lang="en-US" dirty="0">
                <a:solidFill>
                  <a:srgbClr val="FF0000"/>
                </a:solidFill>
              </a:rPr>
              <a:t>Order Maintenance </a:t>
            </a:r>
            <a:r>
              <a:rPr lang="en-US" dirty="0"/>
              <a:t>require so much knowledge of </a:t>
            </a:r>
            <a:r>
              <a:rPr lang="en-US" dirty="0">
                <a:solidFill>
                  <a:srgbClr val="FF0000"/>
                </a:solidFill>
              </a:rPr>
              <a:t>Customer information </a:t>
            </a:r>
            <a:r>
              <a:rPr lang="en-US" dirty="0"/>
              <a:t>that separating the two modules would require a high degree of coupling to make it functional?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7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14C0-F644-8A5D-1E91-AA016363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A17-DF43-18A8-F5DF-132FECE8C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Maintainability is about the </a:t>
            </a:r>
            <a:r>
              <a:rPr lang="en-GB" dirty="0">
                <a:solidFill>
                  <a:srgbClr val="FF0000"/>
                </a:solidFill>
              </a:rPr>
              <a:t>ease of adding, changing, or removing features</a:t>
            </a:r>
            <a:r>
              <a:rPr lang="en-GB" dirty="0"/>
              <a:t>, as well as applying internal changes such as maintenance patches, framework upgrades, third party upgrades, and so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C279-0943-B308-7EA4-44E93ED7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387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Coupling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Afferent and efferent coupling</a:t>
            </a:r>
          </a:p>
          <a:p>
            <a:r>
              <a:rPr lang="en-US" b="1" dirty="0">
                <a:solidFill>
                  <a:srgbClr val="FF0000"/>
                </a:solidFill>
              </a:rPr>
              <a:t>Afferent coupling </a:t>
            </a:r>
            <a:r>
              <a:rPr lang="en-US" dirty="0">
                <a:solidFill>
                  <a:srgbClr val="002060"/>
                </a:solidFill>
              </a:rPr>
              <a:t>measures the number of </a:t>
            </a:r>
            <a:r>
              <a:rPr lang="en-US" dirty="0">
                <a:solidFill>
                  <a:srgbClr val="FF0000"/>
                </a:solidFill>
              </a:rPr>
              <a:t>incoming</a:t>
            </a:r>
            <a:r>
              <a:rPr lang="en-US" dirty="0">
                <a:solidFill>
                  <a:srgbClr val="002060"/>
                </a:solidFill>
              </a:rPr>
              <a:t> connections to a code artifact (component, class, function, and so on). </a:t>
            </a:r>
          </a:p>
          <a:p>
            <a:r>
              <a:rPr lang="en-US" b="1" dirty="0">
                <a:solidFill>
                  <a:srgbClr val="FF0000"/>
                </a:solidFill>
              </a:rPr>
              <a:t>Efferent coupling </a:t>
            </a:r>
            <a:r>
              <a:rPr lang="en-US" dirty="0">
                <a:solidFill>
                  <a:srgbClr val="002060"/>
                </a:solidFill>
              </a:rPr>
              <a:t>measures the </a:t>
            </a:r>
            <a:r>
              <a:rPr lang="en-US" dirty="0">
                <a:solidFill>
                  <a:srgbClr val="FF0000"/>
                </a:solidFill>
              </a:rPr>
              <a:t>outgoing</a:t>
            </a:r>
            <a:r>
              <a:rPr lang="en-US" dirty="0">
                <a:solidFill>
                  <a:srgbClr val="002060"/>
                </a:solidFill>
              </a:rPr>
              <a:t> connections to other code artifacts. </a:t>
            </a:r>
            <a:endParaRPr lang="en-US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739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Derived Coupling metrics: Abstractness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abstractness (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) is the ratio of abstract classes and interfaces to the total number of classes and interfaces in a package.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= Na / </a:t>
            </a:r>
            <a:r>
              <a:rPr lang="en-US" dirty="0" err="1"/>
              <a:t>Nc</a:t>
            </a:r>
            <a:endParaRPr lang="en-US" dirty="0"/>
          </a:p>
          <a:p>
            <a:r>
              <a:rPr lang="en-US" dirty="0"/>
              <a:t>Na: The number of abstract classes and interfaces in this component.</a:t>
            </a:r>
          </a:p>
          <a:p>
            <a:r>
              <a:rPr lang="en-US" dirty="0" err="1"/>
              <a:t>Nc</a:t>
            </a:r>
            <a:r>
              <a:rPr lang="en-US" dirty="0"/>
              <a:t>: The number of all classes and interfaces in this component.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metric has the range [0, 1]. A=0 indicates that this package has no abstract classes or interfaces. A=1 indicates that this package only contains abstract classes or interfaces.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2306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Derived Coupling metrics: Abstractness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57150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91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Derived Coupling metrics: Instability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instability (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) is the ratio of </a:t>
            </a:r>
            <a:r>
              <a:rPr lang="en-US" dirty="0">
                <a:solidFill>
                  <a:srgbClr val="FF0000"/>
                </a:solidFill>
              </a:rPr>
              <a:t>efferent coupling </a:t>
            </a:r>
            <a:r>
              <a:rPr lang="en-US" dirty="0"/>
              <a:t>to the sum of both efferent and afferent coupling.</a:t>
            </a:r>
          </a:p>
          <a:p>
            <a:pPr marL="0" indent="0" algn="ctr">
              <a:buNone/>
            </a:pPr>
            <a:r>
              <a:rPr lang="en-US" dirty="0"/>
              <a:t>I = Ce / (Ca + Ce)</a:t>
            </a:r>
          </a:p>
          <a:p>
            <a:r>
              <a:rPr lang="en-US" dirty="0"/>
              <a:t>Ce: efferent couplings (the number of outgoing dependencies) </a:t>
            </a:r>
          </a:p>
          <a:p>
            <a:r>
              <a:rPr lang="en-US" dirty="0"/>
              <a:t>Ca: afferent couplings (the number of incoming dependencies)</a:t>
            </a:r>
          </a:p>
          <a:p>
            <a:pPr marL="0" indent="0">
              <a:buNone/>
            </a:pPr>
            <a:r>
              <a:rPr lang="en-US" dirty="0"/>
              <a:t>A module is the more unstable the more dependencies to other packages is has.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metric has the range [0, 1]. I=0 indicates a maximally stable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pPr/>
              <a:t>23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6588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Derived Coupling metrics: Instability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pPr/>
              <a:t>24</a:t>
            </a:fld>
            <a:endParaRPr lang="th-T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6" y="1196752"/>
            <a:ext cx="53054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188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Derived Coupling metrics: Distance from the Main Sequence (D)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pPr/>
              <a:t>25</a:t>
            </a:fld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D=|A+I−1|</a:t>
            </a:r>
          </a:p>
          <a:p>
            <a:endParaRPr lang="th-T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82949"/>
            <a:ext cx="4752528" cy="438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64088" y="2636912"/>
            <a:ext cx="3059832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main sequence </a:t>
            </a:r>
            <a:r>
              <a:rPr lang="en-US" dirty="0"/>
              <a:t>defines the ideal relationship between abstractness and instability.</a:t>
            </a:r>
          </a:p>
          <a:p>
            <a:r>
              <a:rPr lang="en-US" dirty="0"/>
              <a:t>A module is totally abstract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dirty="0"/>
              <a:t>totally instable at the best.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24915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Derived Coupling metrics: Distance from the Main Sequence (D)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pPr/>
              <a:t>26</a:t>
            </a:fld>
            <a:endParaRPr lang="th-T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400600" cy="500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27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Derived Coupling metrics: Distance from the Main Sequence (D)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pPr/>
              <a:t>27</a:t>
            </a:fld>
            <a:endParaRPr lang="th-TH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1"/>
            <a:ext cx="4622562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24714" y="1412776"/>
            <a:ext cx="45720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The module with high abstractness and high instability (with no dependents) are in the zone of </a:t>
            </a:r>
            <a:r>
              <a:rPr lang="en-US" dirty="0">
                <a:solidFill>
                  <a:srgbClr val="FF0000"/>
                </a:solidFill>
              </a:rPr>
              <a:t>uselessness</a:t>
            </a:r>
            <a:r>
              <a:rPr lang="en-US" dirty="0"/>
              <a:t>. 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4424714" y="4005064"/>
            <a:ext cx="457200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The module with low abstractness and low instability are in the zone of </a:t>
            </a:r>
            <a:r>
              <a:rPr lang="en-US" dirty="0">
                <a:solidFill>
                  <a:srgbClr val="FF0000"/>
                </a:solidFill>
              </a:rPr>
              <a:t>pain</a:t>
            </a:r>
            <a:r>
              <a:rPr lang="en-US" dirty="0"/>
              <a:t>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37779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Derived Coupling metrics: Distance from the Main Sequence (D)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pPr/>
              <a:t>28</a:t>
            </a:fld>
            <a:endParaRPr lang="th-T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26586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17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Connascence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a refinement of the afferent and efferent coupling metrics and recasting them to object-oriented languages. </a:t>
            </a:r>
          </a:p>
          <a:p>
            <a:pPr marL="0" indent="0">
              <a:buNone/>
            </a:pPr>
            <a:endParaRPr lang="en-US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Two types of </a:t>
            </a:r>
            <a:r>
              <a:rPr lang="en-US" dirty="0" err="1">
                <a:solidFill>
                  <a:srgbClr val="000000"/>
                </a:solidFill>
              </a:rPr>
              <a:t>connascence</a:t>
            </a:r>
            <a:r>
              <a:rPr lang="en-US" dirty="0">
                <a:solidFill>
                  <a:srgbClr val="000000"/>
                </a:solidFill>
              </a:rPr>
              <a:t>: 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Static</a:t>
            </a:r>
            <a:r>
              <a:rPr lang="en-US" i="1" dirty="0">
                <a:solidFill>
                  <a:srgbClr val="000000"/>
                </a:solidFill>
              </a:rPr>
              <a:t>: source-code-level coupling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Dynamic</a:t>
            </a:r>
            <a:r>
              <a:rPr lang="en-US" i="1" dirty="0">
                <a:solidFill>
                  <a:srgbClr val="000000"/>
                </a:solidFill>
              </a:rPr>
              <a:t>: execution-time coupling</a:t>
            </a:r>
          </a:p>
          <a:p>
            <a:pPr marL="0" indent="0">
              <a:buNone/>
            </a:pPr>
            <a:endParaRPr lang="en-US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83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14C0-F644-8A5D-1E91-AA016363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Maintainability as a Modularity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A17-DF43-18A8-F5DF-132FECE8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a change is </a:t>
            </a:r>
            <a:r>
              <a:rPr lang="en-GB" dirty="0">
                <a:solidFill>
                  <a:srgbClr val="FF0000"/>
                </a:solidFill>
              </a:rPr>
              <a:t>to add an expiration date to items contained in a customer’s wish list </a:t>
            </a:r>
            <a:r>
              <a:rPr lang="en-GB" dirty="0"/>
              <a:t>(items in a list to maybe purchase at a later time) on three architectures.</a:t>
            </a:r>
          </a:p>
          <a:p>
            <a:r>
              <a:rPr lang="en-GB" dirty="0"/>
              <a:t>Monolithic layered architectures</a:t>
            </a:r>
          </a:p>
          <a:p>
            <a:r>
              <a:rPr lang="en-GB" dirty="0"/>
              <a:t>Service-based architectures</a:t>
            </a:r>
          </a:p>
          <a:p>
            <a:r>
              <a:rPr lang="en-GB" dirty="0"/>
              <a:t>Microservices architectures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Observe impact of modularity on maintainability.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C279-0943-B308-7EA4-44E93ED7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0166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Static </a:t>
            </a:r>
            <a:r>
              <a:rPr lang="en-US" b="1" dirty="0" err="1">
                <a:solidFill>
                  <a:srgbClr val="0070C0"/>
                </a:solidFill>
              </a:rPr>
              <a:t>Connascence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err="1">
                <a:solidFill>
                  <a:srgbClr val="0070C0"/>
                </a:solidFill>
              </a:rPr>
              <a:t>Connascence</a:t>
            </a:r>
            <a:r>
              <a:rPr lang="en-US" b="1" i="1" dirty="0">
                <a:solidFill>
                  <a:srgbClr val="0070C0"/>
                </a:solidFill>
              </a:rPr>
              <a:t> of Name (</a:t>
            </a:r>
            <a:r>
              <a:rPr lang="en-US" b="1" i="1" dirty="0" err="1">
                <a:solidFill>
                  <a:srgbClr val="0070C0"/>
                </a:solidFill>
              </a:rPr>
              <a:t>CoN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Multiple components must agree on the </a:t>
            </a:r>
            <a:r>
              <a:rPr lang="en-US" dirty="0">
                <a:solidFill>
                  <a:srgbClr val="FF0000"/>
                </a:solidFill>
              </a:rPr>
              <a:t>name of an entity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r>
              <a:rPr lang="en-US" b="1" i="1" dirty="0" err="1">
                <a:solidFill>
                  <a:srgbClr val="0070C0"/>
                </a:solidFill>
              </a:rPr>
              <a:t>Connascence</a:t>
            </a:r>
            <a:r>
              <a:rPr lang="en-US" b="1" i="1" dirty="0">
                <a:solidFill>
                  <a:srgbClr val="0070C0"/>
                </a:solidFill>
              </a:rPr>
              <a:t> of Type (</a:t>
            </a:r>
            <a:r>
              <a:rPr lang="en-US" b="1" i="1" dirty="0" err="1">
                <a:solidFill>
                  <a:srgbClr val="0070C0"/>
                </a:solidFill>
              </a:rPr>
              <a:t>CoT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Multiple components must agree on the </a:t>
            </a:r>
            <a:r>
              <a:rPr lang="en-US" dirty="0">
                <a:solidFill>
                  <a:srgbClr val="FF0000"/>
                </a:solidFill>
              </a:rPr>
              <a:t>type of an entity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b="1" i="1" dirty="0" err="1">
                <a:solidFill>
                  <a:srgbClr val="0070C0"/>
                </a:solidFill>
              </a:rPr>
              <a:t>Connascence</a:t>
            </a:r>
            <a:r>
              <a:rPr lang="en-US" b="1" i="1" dirty="0">
                <a:solidFill>
                  <a:srgbClr val="0070C0"/>
                </a:solidFill>
              </a:rPr>
              <a:t> of Meaning (</a:t>
            </a:r>
            <a:r>
              <a:rPr lang="en-US" b="1" i="1" dirty="0" err="1">
                <a:solidFill>
                  <a:srgbClr val="0070C0"/>
                </a:solidFill>
              </a:rPr>
              <a:t>CoM</a:t>
            </a:r>
            <a:r>
              <a:rPr lang="en-US" b="1" i="1" dirty="0">
                <a:solidFill>
                  <a:srgbClr val="0070C0"/>
                </a:solidFill>
              </a:rPr>
              <a:t>) or </a:t>
            </a:r>
            <a:r>
              <a:rPr lang="en-US" b="1" i="1" dirty="0" err="1">
                <a:solidFill>
                  <a:srgbClr val="0070C0"/>
                </a:solidFill>
              </a:rPr>
              <a:t>Connascence</a:t>
            </a:r>
            <a:r>
              <a:rPr lang="en-US" b="1" i="1" dirty="0">
                <a:solidFill>
                  <a:srgbClr val="0070C0"/>
                </a:solidFill>
              </a:rPr>
              <a:t> of Convention (</a:t>
            </a:r>
            <a:r>
              <a:rPr lang="en-US" b="1" i="1" dirty="0" err="1">
                <a:solidFill>
                  <a:srgbClr val="0070C0"/>
                </a:solidFill>
              </a:rPr>
              <a:t>CoC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/>
              <a:t>Multiple components must agree on the </a:t>
            </a:r>
            <a:r>
              <a:rPr lang="en-US" dirty="0">
                <a:solidFill>
                  <a:srgbClr val="FF0000"/>
                </a:solidFill>
              </a:rPr>
              <a:t>meaning of particular values</a:t>
            </a:r>
            <a:r>
              <a:rPr lang="en-US" dirty="0"/>
              <a:t>.</a:t>
            </a:r>
          </a:p>
          <a:p>
            <a:r>
              <a:rPr lang="en-US" b="1" i="1" dirty="0" err="1">
                <a:solidFill>
                  <a:srgbClr val="0070C0"/>
                </a:solidFill>
              </a:rPr>
              <a:t>Connascence</a:t>
            </a:r>
            <a:r>
              <a:rPr lang="en-US" b="1" i="1" dirty="0">
                <a:solidFill>
                  <a:srgbClr val="0070C0"/>
                </a:solidFill>
              </a:rPr>
              <a:t> of Position (</a:t>
            </a:r>
            <a:r>
              <a:rPr lang="en-US" b="1" i="1" dirty="0" err="1">
                <a:solidFill>
                  <a:srgbClr val="0070C0"/>
                </a:solidFill>
              </a:rPr>
              <a:t>CoP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/>
              <a:t>Multiple entities must agree on the </a:t>
            </a:r>
            <a:r>
              <a:rPr lang="en-US" dirty="0">
                <a:solidFill>
                  <a:srgbClr val="FF0000"/>
                </a:solidFill>
              </a:rPr>
              <a:t>order of values</a:t>
            </a:r>
            <a:r>
              <a:rPr lang="en-US" dirty="0"/>
              <a:t>.</a:t>
            </a:r>
          </a:p>
          <a:p>
            <a:r>
              <a:rPr lang="en-US" b="1" i="1" dirty="0" err="1">
                <a:solidFill>
                  <a:srgbClr val="0070C0"/>
                </a:solidFill>
              </a:rPr>
              <a:t>Connascence</a:t>
            </a:r>
            <a:r>
              <a:rPr lang="en-US" b="1" i="1" dirty="0">
                <a:solidFill>
                  <a:srgbClr val="0070C0"/>
                </a:solidFill>
              </a:rPr>
              <a:t> of Algorithm (CoA) </a:t>
            </a: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/>
              <a:t>Multiple components must agree on </a:t>
            </a:r>
            <a:r>
              <a:rPr lang="en-US" dirty="0">
                <a:solidFill>
                  <a:srgbClr val="FF0000"/>
                </a:solidFill>
              </a:rPr>
              <a:t>a particular algorithm</a:t>
            </a:r>
            <a:r>
              <a:rPr lang="en-US" dirty="0"/>
              <a:t>.</a:t>
            </a:r>
            <a:endParaRPr lang="en-US" u="sng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8070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Dynamic </a:t>
            </a:r>
            <a:r>
              <a:rPr lang="en-US" b="1" dirty="0" err="1">
                <a:solidFill>
                  <a:srgbClr val="0070C0"/>
                </a:solidFill>
              </a:rPr>
              <a:t>Connascence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 err="1">
                <a:solidFill>
                  <a:srgbClr val="0070C0"/>
                </a:solidFill>
              </a:rPr>
              <a:t>Connascence</a:t>
            </a:r>
            <a:r>
              <a:rPr lang="en-US" b="1" i="1" dirty="0">
                <a:solidFill>
                  <a:srgbClr val="0070C0"/>
                </a:solidFill>
              </a:rPr>
              <a:t> of Execution (</a:t>
            </a:r>
            <a:r>
              <a:rPr lang="en-US" b="1" i="1" dirty="0" err="1">
                <a:solidFill>
                  <a:srgbClr val="0070C0"/>
                </a:solidFill>
              </a:rPr>
              <a:t>CoE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order of execution </a:t>
            </a:r>
            <a:r>
              <a:rPr lang="en-US" dirty="0"/>
              <a:t>of multiple components is important.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b="1" i="1" dirty="0" err="1">
                <a:solidFill>
                  <a:srgbClr val="0070C0"/>
                </a:solidFill>
              </a:rPr>
              <a:t>Connascence</a:t>
            </a:r>
            <a:r>
              <a:rPr lang="en-US" b="1" i="1" dirty="0">
                <a:solidFill>
                  <a:srgbClr val="0070C0"/>
                </a:solidFill>
              </a:rPr>
              <a:t> of Timing (</a:t>
            </a:r>
            <a:r>
              <a:rPr lang="en-US" b="1" i="1" dirty="0" err="1">
                <a:solidFill>
                  <a:srgbClr val="0070C0"/>
                </a:solidFill>
              </a:rPr>
              <a:t>CoT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timing of the execution </a:t>
            </a:r>
            <a:r>
              <a:rPr lang="en-US" dirty="0"/>
              <a:t>of multiple components is important. </a:t>
            </a:r>
          </a:p>
          <a:p>
            <a:r>
              <a:rPr lang="en-US" b="1" i="1" dirty="0" err="1">
                <a:solidFill>
                  <a:srgbClr val="0070C0"/>
                </a:solidFill>
              </a:rPr>
              <a:t>Connascence</a:t>
            </a:r>
            <a:r>
              <a:rPr lang="en-US" b="1" i="1" dirty="0">
                <a:solidFill>
                  <a:srgbClr val="0070C0"/>
                </a:solidFill>
              </a:rPr>
              <a:t> of Values (</a:t>
            </a:r>
            <a:r>
              <a:rPr lang="en-US" b="1" i="1" dirty="0" err="1">
                <a:solidFill>
                  <a:srgbClr val="0070C0"/>
                </a:solidFill>
              </a:rPr>
              <a:t>CoV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/>
              <a:t>Occurs when </a:t>
            </a:r>
            <a:r>
              <a:rPr lang="en-US" dirty="0">
                <a:solidFill>
                  <a:srgbClr val="FF0000"/>
                </a:solidFill>
              </a:rPr>
              <a:t>several values relate on one another and must change together</a:t>
            </a:r>
            <a:r>
              <a:rPr lang="en-US" dirty="0"/>
              <a:t>.</a:t>
            </a:r>
          </a:p>
          <a:p>
            <a:r>
              <a:rPr lang="en-US" b="1" i="1" dirty="0" err="1">
                <a:solidFill>
                  <a:srgbClr val="0070C0"/>
                </a:solidFill>
              </a:rPr>
              <a:t>Connascence</a:t>
            </a:r>
            <a:r>
              <a:rPr lang="en-US" b="1" i="1" dirty="0">
                <a:solidFill>
                  <a:srgbClr val="0070C0"/>
                </a:solidFill>
              </a:rPr>
              <a:t> of Identity (</a:t>
            </a:r>
            <a:r>
              <a:rPr lang="en-US" b="1" i="1" dirty="0" err="1">
                <a:solidFill>
                  <a:srgbClr val="0070C0"/>
                </a:solidFill>
              </a:rPr>
              <a:t>CoI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/>
              <a:t>Occurs when  occurs when </a:t>
            </a:r>
            <a:r>
              <a:rPr lang="en-US" dirty="0">
                <a:solidFill>
                  <a:srgbClr val="FF0000"/>
                </a:solidFill>
              </a:rPr>
              <a:t>the same object must be referenced at two or more 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2305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Connascence</a:t>
            </a:r>
            <a:r>
              <a:rPr lang="en-US" b="1" dirty="0">
                <a:solidFill>
                  <a:srgbClr val="0070C0"/>
                </a:solidFill>
              </a:rPr>
              <a:t> Properties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Connascence</a:t>
            </a:r>
            <a:r>
              <a:rPr lang="en-US" dirty="0"/>
              <a:t> is an analysis tool for architect and developers, and some properties of </a:t>
            </a:r>
            <a:r>
              <a:rPr lang="en-US" dirty="0" err="1"/>
              <a:t>connascence</a:t>
            </a:r>
            <a:r>
              <a:rPr lang="en-US" dirty="0"/>
              <a:t> help developers use it wisely. </a:t>
            </a:r>
          </a:p>
          <a:p>
            <a:r>
              <a:rPr lang="en-US" dirty="0">
                <a:solidFill>
                  <a:srgbClr val="0070C0"/>
                </a:solidFill>
              </a:rPr>
              <a:t>Strength</a:t>
            </a:r>
          </a:p>
          <a:p>
            <a:r>
              <a:rPr lang="en-US" dirty="0">
                <a:solidFill>
                  <a:srgbClr val="0070C0"/>
                </a:solidFill>
              </a:rPr>
              <a:t>Locality</a:t>
            </a:r>
          </a:p>
          <a:p>
            <a:r>
              <a:rPr lang="en-US" dirty="0">
                <a:solidFill>
                  <a:srgbClr val="0070C0"/>
                </a:solidFill>
              </a:rPr>
              <a:t>Degree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5867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Strength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Architects determine the strength of </a:t>
            </a:r>
            <a:r>
              <a:rPr lang="en-US" dirty="0" err="1"/>
              <a:t>connascence</a:t>
            </a:r>
            <a:r>
              <a:rPr lang="en-US" dirty="0"/>
              <a:t> by the ease with which a developer can refactor that type of coupling.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79026"/>
            <a:ext cx="52292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4755476"/>
            <a:ext cx="338437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Stronger </a:t>
            </a:r>
            <a:r>
              <a:rPr lang="en-US" dirty="0" err="1"/>
              <a:t>connascences</a:t>
            </a:r>
            <a:r>
              <a:rPr lang="en-US" dirty="0"/>
              <a:t> are harder to discover, or harder to refactor.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8094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Describes how close the coupled components are. A high locality is better and means coupled components are in the same module.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84165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Degree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Describes how many components are coupled. Components with a large number of </a:t>
            </a:r>
            <a:r>
              <a:rPr lang="en-US" dirty="0" err="1"/>
              <a:t>connascent</a:t>
            </a:r>
            <a:r>
              <a:rPr lang="en-US" dirty="0"/>
              <a:t> entities are a more significant issue than just a few </a:t>
            </a:r>
            <a:r>
              <a:rPr lang="en-US" dirty="0" err="1"/>
              <a:t>connascent</a:t>
            </a:r>
            <a:r>
              <a:rPr lang="en-US" dirty="0"/>
              <a:t> entities.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49997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Three guidelines for using </a:t>
            </a:r>
            <a:r>
              <a:rPr lang="en-US" sz="3600" b="1" dirty="0" err="1">
                <a:solidFill>
                  <a:srgbClr val="0070C0"/>
                </a:solidFill>
              </a:rPr>
              <a:t>connascence</a:t>
            </a:r>
            <a:r>
              <a:rPr lang="en-US" sz="3600" b="1" dirty="0">
                <a:solidFill>
                  <a:srgbClr val="0070C0"/>
                </a:solidFill>
              </a:rPr>
              <a:t> to improve systems modularity: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overall </a:t>
            </a:r>
            <a:r>
              <a:rPr lang="en-US" dirty="0" err="1"/>
              <a:t>connascence</a:t>
            </a:r>
            <a:r>
              <a:rPr lang="en-US" dirty="0"/>
              <a:t> by breaking the system into encapsulated elements</a:t>
            </a:r>
          </a:p>
          <a:p>
            <a:r>
              <a:rPr lang="en-US" dirty="0"/>
              <a:t>Minimize any remaining </a:t>
            </a:r>
            <a:r>
              <a:rPr lang="en-US" dirty="0" err="1"/>
              <a:t>connascence</a:t>
            </a:r>
            <a:r>
              <a:rPr lang="en-US" dirty="0"/>
              <a:t> that crosses encapsulation boundaries</a:t>
            </a:r>
          </a:p>
          <a:p>
            <a:r>
              <a:rPr lang="en-US" dirty="0"/>
              <a:t>Maximize the </a:t>
            </a:r>
            <a:r>
              <a:rPr lang="en-US" dirty="0" err="1"/>
              <a:t>connascence</a:t>
            </a:r>
            <a:r>
              <a:rPr lang="en-US" dirty="0"/>
              <a:t> within encapsulation boundaries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522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Two great pieces of </a:t>
            </a:r>
            <a:r>
              <a:rPr lang="en-US" sz="3600" b="1" dirty="0" err="1">
                <a:solidFill>
                  <a:srgbClr val="0070C0"/>
                </a:solidFill>
              </a:rPr>
              <a:t>connascence</a:t>
            </a:r>
            <a:r>
              <a:rPr lang="en-US" sz="3600" b="1" dirty="0">
                <a:solidFill>
                  <a:srgbClr val="0070C0"/>
                </a:solidFill>
              </a:rPr>
              <a:t> advice</a:t>
            </a:r>
            <a:endParaRPr lang="th-TH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Rule of Degree</a:t>
            </a:r>
            <a:r>
              <a:rPr lang="en-US" dirty="0"/>
              <a:t>: convert strong forms of </a:t>
            </a:r>
            <a:r>
              <a:rPr lang="en-US" dirty="0" err="1"/>
              <a:t>connascence</a:t>
            </a:r>
            <a:r>
              <a:rPr lang="en-US" dirty="0"/>
              <a:t> into weaker forms of </a:t>
            </a:r>
            <a:r>
              <a:rPr lang="en-US" dirty="0" err="1"/>
              <a:t>connascence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Rule of Locality</a:t>
            </a:r>
            <a:r>
              <a:rPr lang="en-US" dirty="0"/>
              <a:t>: as the distance between software elements increases, use weaker forms of </a:t>
            </a:r>
            <a:r>
              <a:rPr lang="en-US" dirty="0" err="1"/>
              <a:t>connascence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8718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Reference</a:t>
            </a:r>
            <a:endParaRPr lang="th-TH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Fundamentals of Software Architecture: An Engineering Approach. Mark Richards and Neal Ford (2020):  O’REILLY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Chapter 3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61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FE5-DB98-325C-7194-AD46637E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Monolithic layered architectures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6525C-FAB5-52D0-8C75-B3C96810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67B11-ADA0-E8FE-7A3E-2D5BD8A5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417638"/>
            <a:ext cx="81343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1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FE5-DB98-325C-7194-AD46637E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Service-based architectures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6525C-FAB5-52D0-8C75-B3C96810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C2678-3A41-4D10-0800-9A97CBBA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61" y="1330248"/>
            <a:ext cx="7800078" cy="52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FE5-DB98-325C-7194-AD46637E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Microservices architectures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6525C-FAB5-52D0-8C75-B3C96810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8C810-FB9A-EB9A-0AFA-4E4510D3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68" y="1700808"/>
            <a:ext cx="8134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Module  and Modularity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Module</a:t>
            </a:r>
            <a:r>
              <a:rPr lang="en-US" dirty="0"/>
              <a:t>: Each of a set of standardized parts or independent units that can be used to construct a more complex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Modularity</a:t>
            </a:r>
            <a:r>
              <a:rPr lang="en-US" dirty="0"/>
              <a:t>: The degree to which a module may be separated and recombined, often with the benefit of flexibility and variety in use.</a:t>
            </a: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607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Measuring Modularity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Three key concepts to help architects understand modularity: </a:t>
            </a:r>
          </a:p>
          <a:p>
            <a:r>
              <a:rPr lang="en-US" b="1" dirty="0">
                <a:solidFill>
                  <a:srgbClr val="002060"/>
                </a:solidFill>
              </a:rPr>
              <a:t>Cohesion</a:t>
            </a:r>
            <a:r>
              <a:rPr lang="en-US" dirty="0">
                <a:solidFill>
                  <a:srgbClr val="000000"/>
                </a:solidFill>
              </a:rPr>
              <a:t>: It is a measure of how related </a:t>
            </a:r>
            <a:r>
              <a:rPr lang="en-US" dirty="0">
                <a:solidFill>
                  <a:srgbClr val="FF0000"/>
                </a:solidFill>
              </a:rPr>
              <a:t>the parts of a module</a:t>
            </a:r>
            <a:r>
              <a:rPr lang="en-US" dirty="0">
                <a:solidFill>
                  <a:srgbClr val="000000"/>
                </a:solidFill>
              </a:rPr>
              <a:t> are to one another </a:t>
            </a:r>
          </a:p>
          <a:p>
            <a:r>
              <a:rPr lang="en-US" b="1" dirty="0">
                <a:solidFill>
                  <a:srgbClr val="002060"/>
                </a:solidFill>
              </a:rPr>
              <a:t>Coupling</a:t>
            </a:r>
            <a:r>
              <a:rPr lang="en-US" dirty="0">
                <a:solidFill>
                  <a:srgbClr val="000000"/>
                </a:solidFill>
              </a:rPr>
              <a:t>:  It is a measure of how related </a:t>
            </a:r>
            <a:r>
              <a:rPr lang="en-US" dirty="0">
                <a:solidFill>
                  <a:srgbClr val="FF0000"/>
                </a:solidFill>
              </a:rPr>
              <a:t>the  modules </a:t>
            </a:r>
            <a:r>
              <a:rPr lang="en-US" dirty="0">
                <a:solidFill>
                  <a:srgbClr val="000000"/>
                </a:solidFill>
              </a:rPr>
              <a:t>are to one another 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Connascence</a:t>
            </a:r>
            <a:r>
              <a:rPr lang="en-US" dirty="0">
                <a:solidFill>
                  <a:srgbClr val="000000"/>
                </a:solidFill>
              </a:rPr>
              <a:t>: Two components are </a:t>
            </a:r>
            <a:r>
              <a:rPr lang="en-US" dirty="0" err="1">
                <a:solidFill>
                  <a:srgbClr val="000000"/>
                </a:solidFill>
              </a:rPr>
              <a:t>connascent</a:t>
            </a:r>
            <a:r>
              <a:rPr lang="en-US" dirty="0">
                <a:solidFill>
                  <a:srgbClr val="000000"/>
                </a:solidFill>
              </a:rPr>
              <a:t> if a change in one would require the other to be modified in order to maintain the overall correctness of the system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endParaRPr lang="en-US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185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Cohesion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Attempting to divide a cohesive module would only result in increased coupling and decreased readability.</a:t>
            </a:r>
          </a:p>
          <a:p>
            <a:pPr marL="0" indent="0">
              <a:buNone/>
            </a:pPr>
            <a:r>
              <a:rPr lang="en-US" dirty="0"/>
              <a:t>A range of cohesion measures, listed </a:t>
            </a:r>
            <a:r>
              <a:rPr lang="en-US" dirty="0">
                <a:solidFill>
                  <a:srgbClr val="FF0000"/>
                </a:solidFill>
              </a:rPr>
              <a:t>from best to worst</a:t>
            </a:r>
            <a:r>
              <a:rPr lang="en-US" dirty="0"/>
              <a:t>:</a:t>
            </a:r>
          </a:p>
          <a:p>
            <a:r>
              <a:rPr lang="en-US" i="1" dirty="0"/>
              <a:t>Functional cohesion</a:t>
            </a:r>
          </a:p>
          <a:p>
            <a:r>
              <a:rPr lang="en-US" i="1" dirty="0"/>
              <a:t>Sequential cohesion</a:t>
            </a:r>
          </a:p>
          <a:p>
            <a:r>
              <a:rPr lang="en-US" i="1" dirty="0"/>
              <a:t>Communicational cohesion</a:t>
            </a:r>
          </a:p>
          <a:p>
            <a:r>
              <a:rPr lang="en-US" i="1" dirty="0"/>
              <a:t>Procedural cohesion</a:t>
            </a:r>
          </a:p>
          <a:p>
            <a:r>
              <a:rPr lang="en-US" i="1" dirty="0"/>
              <a:t>Temporal cohesion</a:t>
            </a:r>
          </a:p>
          <a:p>
            <a:r>
              <a:rPr lang="en-US" i="1" dirty="0"/>
              <a:t>Logical cohesion</a:t>
            </a:r>
          </a:p>
          <a:p>
            <a:r>
              <a:rPr lang="en-US" i="1" dirty="0"/>
              <a:t>Coincidental cohesion</a:t>
            </a: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7476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18664</TotalTime>
  <Words>1471</Words>
  <Application>Microsoft Office PowerPoint</Application>
  <PresentationFormat>On-screen Show (4:3)</PresentationFormat>
  <Paragraphs>207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Software Design and Architecture</vt:lpstr>
      <vt:lpstr>Maintainability</vt:lpstr>
      <vt:lpstr>Maintainability as a Modularity Driver</vt:lpstr>
      <vt:lpstr>Monolithic layered architectures</vt:lpstr>
      <vt:lpstr>Service-based architectures</vt:lpstr>
      <vt:lpstr>Microservices architectures</vt:lpstr>
      <vt:lpstr>Module  and Modularity</vt:lpstr>
      <vt:lpstr>Measuring Modularity</vt:lpstr>
      <vt:lpstr>Cohesion</vt:lpstr>
      <vt:lpstr>Cohesion</vt:lpstr>
      <vt:lpstr>Cohesion</vt:lpstr>
      <vt:lpstr>Cohesion</vt:lpstr>
      <vt:lpstr>Cohesion</vt:lpstr>
      <vt:lpstr>Cohesion</vt:lpstr>
      <vt:lpstr>Cohesion</vt:lpstr>
      <vt:lpstr>Cohesion</vt:lpstr>
      <vt:lpstr>Cohesion</vt:lpstr>
      <vt:lpstr>Cohesion</vt:lpstr>
      <vt:lpstr>Cohesion</vt:lpstr>
      <vt:lpstr>Coupling</vt:lpstr>
      <vt:lpstr>Derived Coupling metrics: Abstractness</vt:lpstr>
      <vt:lpstr>Derived Coupling metrics: Abstractness</vt:lpstr>
      <vt:lpstr>Derived Coupling metrics: Instability</vt:lpstr>
      <vt:lpstr>Derived Coupling metrics: Instability</vt:lpstr>
      <vt:lpstr>Derived Coupling metrics: Distance from the Main Sequence (D)</vt:lpstr>
      <vt:lpstr>Derived Coupling metrics: Distance from the Main Sequence (D)</vt:lpstr>
      <vt:lpstr>Derived Coupling metrics: Distance from the Main Sequence (D)</vt:lpstr>
      <vt:lpstr>Derived Coupling metrics: Distance from the Main Sequence (D)</vt:lpstr>
      <vt:lpstr>Connascence</vt:lpstr>
      <vt:lpstr>Static Connascence</vt:lpstr>
      <vt:lpstr>Dynamic Connascence</vt:lpstr>
      <vt:lpstr> Connascence Properties</vt:lpstr>
      <vt:lpstr>Strength</vt:lpstr>
      <vt:lpstr>Locality</vt:lpstr>
      <vt:lpstr>Degree</vt:lpstr>
      <vt:lpstr>Three guidelines for using connascence to improve systems modularity:</vt:lpstr>
      <vt:lpstr>Two great pieces of connascence advice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Veera Boonjing</cp:lastModifiedBy>
  <cp:revision>165</cp:revision>
  <dcterms:created xsi:type="dcterms:W3CDTF">2015-01-04T08:11:00Z</dcterms:created>
  <dcterms:modified xsi:type="dcterms:W3CDTF">2024-07-08T09:25:54Z</dcterms:modified>
</cp:coreProperties>
</file>